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97" r:id="rId3"/>
    <p:sldId id="298" r:id="rId4"/>
    <p:sldId id="299" r:id="rId5"/>
    <p:sldId id="276" r:id="rId6"/>
    <p:sldId id="259" r:id="rId7"/>
    <p:sldId id="300" r:id="rId8"/>
    <p:sldId id="260" r:id="rId9"/>
    <p:sldId id="273" r:id="rId10"/>
    <p:sldId id="262" r:id="rId11"/>
    <p:sldId id="302" r:id="rId12"/>
    <p:sldId id="261" r:id="rId13"/>
    <p:sldId id="301" r:id="rId14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16"/>
      <p:bold r:id="rId17"/>
    </p:embeddedFont>
    <p:embeddedFont>
      <p:font typeface="Fira Sans Condensed Medium" panose="020B0603050000020004" pitchFamily="34" charset="0"/>
      <p:regular r:id="rId18"/>
      <p:bold r:id="rId19"/>
      <p:italic r:id="rId20"/>
      <p:boldItalic r:id="rId21"/>
    </p:embeddedFont>
    <p:embeddedFont>
      <p:font typeface="Maven Pro" pitchFamily="2" charset="77"/>
      <p:regular r:id="rId22"/>
      <p:bold r:id="rId23"/>
    </p:embeddedFont>
    <p:embeddedFont>
      <p:font typeface="Roboto Condensed" panose="020F0502020204030204" pitchFamily="34" charset="0"/>
      <p:regular r:id="rId24"/>
      <p:bold r:id="rId25"/>
      <p:italic r:id="rId26"/>
      <p:boldItalic r:id="rId27"/>
    </p:embeddedFont>
    <p:embeddedFont>
      <p:font typeface="Share Tech" pitchFamily="2" charset="77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F837AC-ED87-4858-9325-20650069242B}">
  <a:tblStyle styleId="{63F837AC-ED87-4858-9325-206500692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5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61" r:id="rId6"/>
    <p:sldLayoutId id="2147483662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/Applications/Visual%20Studio%20Code.app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283566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44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991948"/>
            <a:ext cx="6020700" cy="930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ONEIRIC </a:t>
            </a:r>
            <a:r>
              <a:rPr lang="en" dirty="0">
                <a:solidFill>
                  <a:schemeClr val="accent2"/>
                </a:solidFill>
              </a:rPr>
              <a:t>COIN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sz="2400" dirty="0">
                <a:solidFill>
                  <a:schemeClr val="bg1"/>
                </a:solidFill>
              </a:rPr>
              <a:t>(</a:t>
            </a:r>
            <a:r>
              <a:rPr lang="en" sz="2400" dirty="0">
                <a:solidFill>
                  <a:schemeClr val="accent2"/>
                </a:solidFill>
              </a:rPr>
              <a:t>Cryptocurrency </a:t>
            </a:r>
            <a:r>
              <a:rPr lang="en" sz="2400" dirty="0">
                <a:solidFill>
                  <a:schemeClr val="bg1"/>
                </a:solidFill>
              </a:rPr>
              <a:t>Powered</a:t>
            </a:r>
            <a:r>
              <a:rPr lang="en" sz="2400" dirty="0">
                <a:solidFill>
                  <a:schemeClr val="accent2"/>
                </a:solidFill>
              </a:rPr>
              <a:t> </a:t>
            </a:r>
            <a:r>
              <a:rPr lang="en" sz="2400" dirty="0">
                <a:solidFill>
                  <a:schemeClr val="bg1"/>
                </a:solidFill>
              </a:rPr>
              <a:t>by Blockchain)</a:t>
            </a:r>
            <a:r>
              <a:rPr lang="en" dirty="0"/>
              <a:t>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Societal Impact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RELIABLE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967812" y="2070231"/>
            <a:ext cx="2557788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CORRUPTION REMOVAL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196340" y="2872019"/>
            <a:ext cx="232926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DECENTRALISED SYSTEM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290763" y="3725394"/>
            <a:ext cx="2234837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EASY TRANSACTIONS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49DF-F989-484F-9EA7-49E52BBF4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grpSp>
        <p:nvGrpSpPr>
          <p:cNvPr id="3" name="Google Shape;250;p22">
            <a:extLst>
              <a:ext uri="{FF2B5EF4-FFF2-40B4-BE49-F238E27FC236}">
                <a16:creationId xmlns:a16="http://schemas.microsoft.com/office/drawing/2014/main" id="{5ED47417-59C4-4F0A-9823-32EFC073BA29}"/>
              </a:ext>
            </a:extLst>
          </p:cNvPr>
          <p:cNvGrpSpPr/>
          <p:nvPr/>
        </p:nvGrpSpPr>
        <p:grpSpPr>
          <a:xfrm>
            <a:off x="3819981" y="1909204"/>
            <a:ext cx="1504028" cy="1325087"/>
            <a:chOff x="-3137650" y="2067900"/>
            <a:chExt cx="291450" cy="256775"/>
          </a:xfrm>
        </p:grpSpPr>
        <p:sp>
          <p:nvSpPr>
            <p:cNvPr id="4" name="Google Shape;251;p22">
              <a:hlinkClick r:id="rId3" action="ppaction://program" highlightClick="1">
                <a:snd r:embed="rId2" name="cashreg.wav"/>
              </a:hlinkClick>
              <a:extLst>
                <a:ext uri="{FF2B5EF4-FFF2-40B4-BE49-F238E27FC236}">
                  <a16:creationId xmlns:a16="http://schemas.microsoft.com/office/drawing/2014/main" id="{75869AEE-B0CB-4BA0-826B-A9B02061A965}"/>
                </a:ext>
              </a:extLst>
            </p:cNvPr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252;p22">
              <a:hlinkClick r:id="rId3" action="ppaction://program" highlightClick="1">
                <a:snd r:embed="rId2" name="cashreg.wav"/>
              </a:hlinkClick>
              <a:extLst>
                <a:ext uri="{FF2B5EF4-FFF2-40B4-BE49-F238E27FC236}">
                  <a16:creationId xmlns:a16="http://schemas.microsoft.com/office/drawing/2014/main" id="{62BAB648-750D-4569-BBB4-1A29E64694C7}"/>
                </a:ext>
              </a:extLst>
            </p:cNvPr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oogle Shape;253;p22">
              <a:hlinkClick r:id="rId3" action="ppaction://program" highlightClick="1">
                <a:snd r:embed="rId2" name="cashreg.wav"/>
              </a:hlinkClick>
              <a:extLst>
                <a:ext uri="{FF2B5EF4-FFF2-40B4-BE49-F238E27FC236}">
                  <a16:creationId xmlns:a16="http://schemas.microsoft.com/office/drawing/2014/main" id="{1299F9A2-1722-4DA5-8B8B-F6533A5546A8}"/>
                </a:ext>
              </a:extLst>
            </p:cNvPr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Google Shape;254;p22">
            <a:extLst>
              <a:ext uri="{FF2B5EF4-FFF2-40B4-BE49-F238E27FC236}">
                <a16:creationId xmlns:a16="http://schemas.microsoft.com/office/drawing/2014/main" id="{62443C08-C844-43C9-8F9B-B945A86FDFBE}"/>
              </a:ext>
            </a:extLst>
          </p:cNvPr>
          <p:cNvSpPr txBox="1"/>
          <p:nvPr/>
        </p:nvSpPr>
        <p:spPr>
          <a:xfrm>
            <a:off x="3046401" y="3329425"/>
            <a:ext cx="30513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we would be Demonstrating the app and explaining the features alongside in detail </a:t>
            </a:r>
            <a:endParaRPr sz="12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8585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FUTURE SCOPE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115514" y="1966487"/>
            <a:ext cx="237316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proof of work transaction eco friendly</a:t>
            </a: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3572293" y="4316885"/>
            <a:ext cx="199066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Robust Algo so that POW works faster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154925" y="1609064"/>
            <a:ext cx="216138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Payment Gateway</a:t>
            </a:r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4205567" y="3053502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591558" y="2373834"/>
            <a:ext cx="655627" cy="7037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4325448" y="3176853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96F33-5747-48F4-8A2F-FAFB4FEE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690" y="669663"/>
            <a:ext cx="3828620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9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3F25-9E0B-43BB-AF17-3E8AC1F0F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Team</a:t>
            </a:r>
            <a:endParaRPr lang="en-IN" dirty="0"/>
          </a:p>
        </p:txBody>
      </p:sp>
      <p:sp>
        <p:nvSpPr>
          <p:cNvPr id="3" name="Google Shape;117;p17">
            <a:extLst>
              <a:ext uri="{FF2B5EF4-FFF2-40B4-BE49-F238E27FC236}">
                <a16:creationId xmlns:a16="http://schemas.microsoft.com/office/drawing/2014/main" id="{4A1B1D2A-9DCF-4046-A19C-FE2CD6906070}"/>
              </a:ext>
            </a:extLst>
          </p:cNvPr>
          <p:cNvSpPr/>
          <p:nvPr/>
        </p:nvSpPr>
        <p:spPr>
          <a:xfrm rot="5400000">
            <a:off x="2534502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Google Shape;118;p17">
            <a:extLst>
              <a:ext uri="{FF2B5EF4-FFF2-40B4-BE49-F238E27FC236}">
                <a16:creationId xmlns:a16="http://schemas.microsoft.com/office/drawing/2014/main" id="{78AB1DBD-BB67-436E-B723-0ADDAF3061A0}"/>
              </a:ext>
            </a:extLst>
          </p:cNvPr>
          <p:cNvSpPr/>
          <p:nvPr/>
        </p:nvSpPr>
        <p:spPr>
          <a:xfrm rot="5400000">
            <a:off x="3566117" y="30105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Google Shape;119;p17">
            <a:extLst>
              <a:ext uri="{FF2B5EF4-FFF2-40B4-BE49-F238E27FC236}">
                <a16:creationId xmlns:a16="http://schemas.microsoft.com/office/drawing/2014/main" id="{CD98213D-2AB7-4806-9AC7-E94D4DBE16D1}"/>
              </a:ext>
            </a:extLst>
          </p:cNvPr>
          <p:cNvSpPr/>
          <p:nvPr/>
        </p:nvSpPr>
        <p:spPr>
          <a:xfrm rot="5400000">
            <a:off x="4584549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Google Shape;121;p17">
            <a:extLst>
              <a:ext uri="{FF2B5EF4-FFF2-40B4-BE49-F238E27FC236}">
                <a16:creationId xmlns:a16="http://schemas.microsoft.com/office/drawing/2014/main" id="{CBD1876A-F092-4971-A50E-7C8DE69543F7}"/>
              </a:ext>
            </a:extLst>
          </p:cNvPr>
          <p:cNvSpPr txBox="1">
            <a:spLocks/>
          </p:cNvSpPr>
          <p:nvPr/>
        </p:nvSpPr>
        <p:spPr>
          <a:xfrm>
            <a:off x="2750105" y="2176488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Harsh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Mody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lang="en-IN" dirty="0">
                <a:latin typeface="Share Tech" panose="020B0604020202020204" charset="0"/>
              </a:rPr>
              <a:t>69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</p:txBody>
      </p:sp>
      <p:sp>
        <p:nvSpPr>
          <p:cNvPr id="7" name="Google Shape;122;p17">
            <a:extLst>
              <a:ext uri="{FF2B5EF4-FFF2-40B4-BE49-F238E27FC236}">
                <a16:creationId xmlns:a16="http://schemas.microsoft.com/office/drawing/2014/main" id="{DDF6D3DA-29DE-4673-8A60-535EB2E9BE72}"/>
              </a:ext>
            </a:extLst>
          </p:cNvPr>
          <p:cNvSpPr txBox="1">
            <a:spLocks/>
          </p:cNvSpPr>
          <p:nvPr/>
        </p:nvSpPr>
        <p:spPr>
          <a:xfrm>
            <a:off x="4800151" y="21764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Harsh Parikh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lang="en-IN" dirty="0">
                <a:latin typeface="Share Tech" panose="020B0604020202020204" charset="0"/>
              </a:rPr>
              <a:t>79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</p:txBody>
      </p:sp>
      <p:sp>
        <p:nvSpPr>
          <p:cNvPr id="8" name="Google Shape;123;p17">
            <a:extLst>
              <a:ext uri="{FF2B5EF4-FFF2-40B4-BE49-F238E27FC236}">
                <a16:creationId xmlns:a16="http://schemas.microsoft.com/office/drawing/2014/main" id="{27834980-3CAB-41F1-82D3-AE7F3E83C326}"/>
              </a:ext>
            </a:extLst>
          </p:cNvPr>
          <p:cNvSpPr txBox="1">
            <a:spLocks/>
          </p:cNvSpPr>
          <p:nvPr/>
        </p:nvSpPr>
        <p:spPr>
          <a:xfrm>
            <a:off x="3786898" y="39114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Neeraj Patil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lang="en-IN" dirty="0">
                <a:latin typeface="Share Tech" panose="020B0604020202020204" charset="0"/>
              </a:rPr>
              <a:t>84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</p:txBody>
      </p:sp>
      <p:grpSp>
        <p:nvGrpSpPr>
          <p:cNvPr id="9" name="Google Shape;124;p17">
            <a:extLst>
              <a:ext uri="{FF2B5EF4-FFF2-40B4-BE49-F238E27FC236}">
                <a16:creationId xmlns:a16="http://schemas.microsoft.com/office/drawing/2014/main" id="{FE6B0329-0F77-4091-9A7F-95381ED93DA3}"/>
              </a:ext>
            </a:extLst>
          </p:cNvPr>
          <p:cNvGrpSpPr/>
          <p:nvPr/>
        </p:nvGrpSpPr>
        <p:grpSpPr>
          <a:xfrm>
            <a:off x="5437536" y="1686773"/>
            <a:ext cx="295536" cy="336332"/>
            <a:chOff x="-56774050" y="1904075"/>
            <a:chExt cx="279625" cy="318225"/>
          </a:xfrm>
        </p:grpSpPr>
        <p:sp>
          <p:nvSpPr>
            <p:cNvPr id="10" name="Google Shape;125;p17">
              <a:extLst>
                <a:ext uri="{FF2B5EF4-FFF2-40B4-BE49-F238E27FC236}">
                  <a16:creationId xmlns:a16="http://schemas.microsoft.com/office/drawing/2014/main" id="{5891044C-B94D-43DE-AA6D-FB0D7A0593C8}"/>
                </a:ext>
              </a:extLst>
            </p:cNvPr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26;p17">
              <a:extLst>
                <a:ext uri="{FF2B5EF4-FFF2-40B4-BE49-F238E27FC236}">
                  <a16:creationId xmlns:a16="http://schemas.microsoft.com/office/drawing/2014/main" id="{8668EFA7-276B-46AF-AEEA-80E7114D08A8}"/>
                </a:ext>
              </a:extLst>
            </p:cNvPr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oogle Shape;127;p17">
            <a:extLst>
              <a:ext uri="{FF2B5EF4-FFF2-40B4-BE49-F238E27FC236}">
                <a16:creationId xmlns:a16="http://schemas.microsoft.com/office/drawing/2014/main" id="{13E23A52-0742-464E-94A7-75DE081188C5}"/>
              </a:ext>
            </a:extLst>
          </p:cNvPr>
          <p:cNvGrpSpPr/>
          <p:nvPr/>
        </p:nvGrpSpPr>
        <p:grpSpPr>
          <a:xfrm>
            <a:off x="4418229" y="3346214"/>
            <a:ext cx="297204" cy="337241"/>
            <a:chOff x="1044400" y="2917425"/>
            <a:chExt cx="248125" cy="281550"/>
          </a:xfrm>
        </p:grpSpPr>
        <p:sp>
          <p:nvSpPr>
            <p:cNvPr id="13" name="Google Shape;128;p17">
              <a:extLst>
                <a:ext uri="{FF2B5EF4-FFF2-40B4-BE49-F238E27FC236}">
                  <a16:creationId xmlns:a16="http://schemas.microsoft.com/office/drawing/2014/main" id="{86E478E6-9B5D-4BFF-8F57-001F93FE76FF}"/>
                </a:ext>
              </a:extLst>
            </p:cNvPr>
            <p:cNvSpPr/>
            <p:nvPr/>
          </p:nvSpPr>
          <p:spPr>
            <a:xfrm>
              <a:off x="1136400" y="3123175"/>
              <a:ext cx="64125" cy="26325"/>
            </a:xfrm>
            <a:custGeom>
              <a:avLst/>
              <a:gdLst/>
              <a:ahLst/>
              <a:cxnLst/>
              <a:rect l="l" t="t" r="r" b="b"/>
              <a:pathLst>
                <a:path w="2565" h="1053" extrusionOk="0">
                  <a:moveTo>
                    <a:pt x="352" y="0"/>
                  </a:moveTo>
                  <a:cubicBezTo>
                    <a:pt x="272" y="0"/>
                    <a:pt x="195" y="35"/>
                    <a:pt x="140" y="105"/>
                  </a:cubicBezTo>
                  <a:cubicBezTo>
                    <a:pt x="0" y="244"/>
                    <a:pt x="0" y="439"/>
                    <a:pt x="140" y="551"/>
                  </a:cubicBezTo>
                  <a:cubicBezTo>
                    <a:pt x="446" y="858"/>
                    <a:pt x="864" y="1053"/>
                    <a:pt x="1283" y="1053"/>
                  </a:cubicBezTo>
                  <a:cubicBezTo>
                    <a:pt x="1729" y="1053"/>
                    <a:pt x="2147" y="858"/>
                    <a:pt x="2425" y="551"/>
                  </a:cubicBezTo>
                  <a:cubicBezTo>
                    <a:pt x="2565" y="412"/>
                    <a:pt x="2565" y="216"/>
                    <a:pt x="2425" y="105"/>
                  </a:cubicBezTo>
                  <a:cubicBezTo>
                    <a:pt x="2356" y="35"/>
                    <a:pt x="2272" y="0"/>
                    <a:pt x="2192" y="0"/>
                  </a:cubicBezTo>
                  <a:cubicBezTo>
                    <a:pt x="2112" y="0"/>
                    <a:pt x="2035" y="35"/>
                    <a:pt x="1979" y="105"/>
                  </a:cubicBezTo>
                  <a:cubicBezTo>
                    <a:pt x="1812" y="272"/>
                    <a:pt x="1533" y="384"/>
                    <a:pt x="1283" y="384"/>
                  </a:cubicBezTo>
                  <a:cubicBezTo>
                    <a:pt x="1004" y="384"/>
                    <a:pt x="753" y="272"/>
                    <a:pt x="586" y="105"/>
                  </a:cubicBezTo>
                  <a:cubicBezTo>
                    <a:pt x="516" y="35"/>
                    <a:pt x="432" y="0"/>
                    <a:pt x="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29;p17">
              <a:extLst>
                <a:ext uri="{FF2B5EF4-FFF2-40B4-BE49-F238E27FC236}">
                  <a16:creationId xmlns:a16="http://schemas.microsoft.com/office/drawing/2014/main" id="{89F5BD31-C82C-4019-A875-C38F07254926}"/>
                </a:ext>
              </a:extLst>
            </p:cNvPr>
            <p:cNvSpPr/>
            <p:nvPr/>
          </p:nvSpPr>
          <p:spPr>
            <a:xfrm>
              <a:off x="1127325" y="3050525"/>
              <a:ext cx="16075" cy="1605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335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5" y="642"/>
                  </a:cubicBezTo>
                  <a:cubicBezTo>
                    <a:pt x="503" y="642"/>
                    <a:pt x="642" y="502"/>
                    <a:pt x="642" y="335"/>
                  </a:cubicBezTo>
                  <a:cubicBezTo>
                    <a:pt x="642" y="140"/>
                    <a:pt x="50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130;p17">
              <a:extLst>
                <a:ext uri="{FF2B5EF4-FFF2-40B4-BE49-F238E27FC236}">
                  <a16:creationId xmlns:a16="http://schemas.microsoft.com/office/drawing/2014/main" id="{AA6E588F-8A11-4F23-B88A-03333AD29773}"/>
                </a:ext>
              </a:extLst>
            </p:cNvPr>
            <p:cNvSpPr/>
            <p:nvPr/>
          </p:nvSpPr>
          <p:spPr>
            <a:xfrm>
              <a:off x="1192850" y="3050525"/>
              <a:ext cx="15350" cy="16050"/>
            </a:xfrm>
            <a:custGeom>
              <a:avLst/>
              <a:gdLst/>
              <a:ahLst/>
              <a:cxnLst/>
              <a:rect l="l" t="t" r="r" b="b"/>
              <a:pathLst>
                <a:path w="614" h="642" extrusionOk="0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cubicBezTo>
                    <a:pt x="474" y="642"/>
                    <a:pt x="613" y="502"/>
                    <a:pt x="613" y="335"/>
                  </a:cubicBez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31;p17">
              <a:extLst>
                <a:ext uri="{FF2B5EF4-FFF2-40B4-BE49-F238E27FC236}">
                  <a16:creationId xmlns:a16="http://schemas.microsoft.com/office/drawing/2014/main" id="{226CE061-58C7-43CB-BB1F-8E06EC118CBD}"/>
                </a:ext>
              </a:extLst>
            </p:cNvPr>
            <p:cNvSpPr/>
            <p:nvPr/>
          </p:nvSpPr>
          <p:spPr>
            <a:xfrm>
              <a:off x="1044400" y="2917425"/>
              <a:ext cx="248125" cy="281550"/>
            </a:xfrm>
            <a:custGeom>
              <a:avLst/>
              <a:gdLst/>
              <a:ahLst/>
              <a:cxnLst/>
              <a:rect l="l" t="t" r="r" b="b"/>
              <a:pathLst>
                <a:path w="9925" h="11262" extrusionOk="0">
                  <a:moveTo>
                    <a:pt x="7332" y="669"/>
                  </a:moveTo>
                  <a:cubicBezTo>
                    <a:pt x="7499" y="669"/>
                    <a:pt x="7639" y="809"/>
                    <a:pt x="7639" y="976"/>
                  </a:cubicBezTo>
                  <a:lnTo>
                    <a:pt x="7639" y="2816"/>
                  </a:lnTo>
                  <a:lnTo>
                    <a:pt x="6886" y="2063"/>
                  </a:lnTo>
                  <a:cubicBezTo>
                    <a:pt x="6823" y="2000"/>
                    <a:pt x="6743" y="1964"/>
                    <a:pt x="6660" y="1964"/>
                  </a:cubicBezTo>
                  <a:cubicBezTo>
                    <a:pt x="6595" y="1964"/>
                    <a:pt x="6529" y="1986"/>
                    <a:pt x="6468" y="2035"/>
                  </a:cubicBezTo>
                  <a:cubicBezTo>
                    <a:pt x="5924" y="2398"/>
                    <a:pt x="5297" y="2579"/>
                    <a:pt x="4670" y="2579"/>
                  </a:cubicBezTo>
                  <a:cubicBezTo>
                    <a:pt x="4043" y="2579"/>
                    <a:pt x="3415" y="2398"/>
                    <a:pt x="2872" y="2035"/>
                  </a:cubicBezTo>
                  <a:cubicBezTo>
                    <a:pt x="2811" y="1986"/>
                    <a:pt x="2744" y="1964"/>
                    <a:pt x="2680" y="1964"/>
                  </a:cubicBezTo>
                  <a:cubicBezTo>
                    <a:pt x="2597" y="1964"/>
                    <a:pt x="2516" y="2000"/>
                    <a:pt x="2454" y="2063"/>
                  </a:cubicBezTo>
                  <a:lnTo>
                    <a:pt x="1701" y="2816"/>
                  </a:lnTo>
                  <a:lnTo>
                    <a:pt x="1701" y="976"/>
                  </a:lnTo>
                  <a:cubicBezTo>
                    <a:pt x="1980" y="809"/>
                    <a:pt x="2147" y="669"/>
                    <a:pt x="2314" y="669"/>
                  </a:cubicBezTo>
                  <a:cubicBezTo>
                    <a:pt x="2482" y="669"/>
                    <a:pt x="2621" y="809"/>
                    <a:pt x="2621" y="976"/>
                  </a:cubicBezTo>
                  <a:cubicBezTo>
                    <a:pt x="2621" y="1143"/>
                    <a:pt x="2760" y="1283"/>
                    <a:pt x="2956" y="1283"/>
                  </a:cubicBezTo>
                  <a:cubicBezTo>
                    <a:pt x="3123" y="1283"/>
                    <a:pt x="3262" y="1143"/>
                    <a:pt x="3262" y="976"/>
                  </a:cubicBezTo>
                  <a:cubicBezTo>
                    <a:pt x="3262" y="809"/>
                    <a:pt x="3402" y="669"/>
                    <a:pt x="3569" y="669"/>
                  </a:cubicBezTo>
                  <a:cubicBezTo>
                    <a:pt x="3736" y="669"/>
                    <a:pt x="3875" y="809"/>
                    <a:pt x="3875" y="976"/>
                  </a:cubicBezTo>
                  <a:cubicBezTo>
                    <a:pt x="3875" y="1143"/>
                    <a:pt x="4015" y="1283"/>
                    <a:pt x="4210" y="1283"/>
                  </a:cubicBezTo>
                  <a:cubicBezTo>
                    <a:pt x="4377" y="1283"/>
                    <a:pt x="4517" y="1143"/>
                    <a:pt x="4517" y="976"/>
                  </a:cubicBezTo>
                  <a:cubicBezTo>
                    <a:pt x="4517" y="809"/>
                    <a:pt x="4656" y="669"/>
                    <a:pt x="4823" y="669"/>
                  </a:cubicBezTo>
                  <a:cubicBezTo>
                    <a:pt x="4990" y="669"/>
                    <a:pt x="5130" y="809"/>
                    <a:pt x="5130" y="976"/>
                  </a:cubicBezTo>
                  <a:cubicBezTo>
                    <a:pt x="5130" y="1143"/>
                    <a:pt x="5269" y="1283"/>
                    <a:pt x="5464" y="1283"/>
                  </a:cubicBezTo>
                  <a:cubicBezTo>
                    <a:pt x="5632" y="1283"/>
                    <a:pt x="5771" y="1143"/>
                    <a:pt x="5771" y="976"/>
                  </a:cubicBezTo>
                  <a:cubicBezTo>
                    <a:pt x="5771" y="809"/>
                    <a:pt x="5910" y="669"/>
                    <a:pt x="6078" y="669"/>
                  </a:cubicBezTo>
                  <a:cubicBezTo>
                    <a:pt x="6245" y="669"/>
                    <a:pt x="6384" y="809"/>
                    <a:pt x="6384" y="976"/>
                  </a:cubicBezTo>
                  <a:cubicBezTo>
                    <a:pt x="6384" y="1143"/>
                    <a:pt x="6524" y="1283"/>
                    <a:pt x="6719" y="1283"/>
                  </a:cubicBezTo>
                  <a:cubicBezTo>
                    <a:pt x="6886" y="1283"/>
                    <a:pt x="7025" y="1143"/>
                    <a:pt x="7025" y="976"/>
                  </a:cubicBezTo>
                  <a:cubicBezTo>
                    <a:pt x="7025" y="809"/>
                    <a:pt x="7165" y="669"/>
                    <a:pt x="7332" y="669"/>
                  </a:cubicBezTo>
                  <a:close/>
                  <a:moveTo>
                    <a:pt x="1311" y="5297"/>
                  </a:moveTo>
                  <a:lnTo>
                    <a:pt x="1311" y="6635"/>
                  </a:lnTo>
                  <a:cubicBezTo>
                    <a:pt x="949" y="6635"/>
                    <a:pt x="642" y="6356"/>
                    <a:pt x="642" y="5966"/>
                  </a:cubicBezTo>
                  <a:cubicBezTo>
                    <a:pt x="642" y="5603"/>
                    <a:pt x="921" y="5297"/>
                    <a:pt x="1311" y="5297"/>
                  </a:cubicBezTo>
                  <a:close/>
                  <a:moveTo>
                    <a:pt x="8586" y="5297"/>
                  </a:moveTo>
                  <a:cubicBezTo>
                    <a:pt x="8949" y="5297"/>
                    <a:pt x="9255" y="5575"/>
                    <a:pt x="9255" y="5966"/>
                  </a:cubicBezTo>
                  <a:cubicBezTo>
                    <a:pt x="9255" y="6356"/>
                    <a:pt x="8949" y="6635"/>
                    <a:pt x="8586" y="6635"/>
                  </a:cubicBezTo>
                  <a:lnTo>
                    <a:pt x="8586" y="5297"/>
                  </a:lnTo>
                  <a:close/>
                  <a:moveTo>
                    <a:pt x="6914" y="2732"/>
                  </a:moveTo>
                  <a:lnTo>
                    <a:pt x="7973" y="3763"/>
                  </a:lnTo>
                  <a:cubicBezTo>
                    <a:pt x="7917" y="4265"/>
                    <a:pt x="7917" y="7248"/>
                    <a:pt x="7917" y="7638"/>
                  </a:cubicBezTo>
                  <a:cubicBezTo>
                    <a:pt x="7917" y="9255"/>
                    <a:pt x="6607" y="10593"/>
                    <a:pt x="4963" y="10593"/>
                  </a:cubicBezTo>
                  <a:cubicBezTo>
                    <a:pt x="3318" y="10593"/>
                    <a:pt x="2008" y="9255"/>
                    <a:pt x="2008" y="7638"/>
                  </a:cubicBezTo>
                  <a:lnTo>
                    <a:pt x="2008" y="3763"/>
                  </a:lnTo>
                  <a:lnTo>
                    <a:pt x="3039" y="2732"/>
                  </a:lnTo>
                  <a:cubicBezTo>
                    <a:pt x="3638" y="3080"/>
                    <a:pt x="4301" y="3255"/>
                    <a:pt x="4966" y="3255"/>
                  </a:cubicBezTo>
                  <a:cubicBezTo>
                    <a:pt x="5632" y="3255"/>
                    <a:pt x="6301" y="3080"/>
                    <a:pt x="6914" y="2732"/>
                  </a:cubicBezTo>
                  <a:close/>
                  <a:moveTo>
                    <a:pt x="2314" y="0"/>
                  </a:moveTo>
                  <a:cubicBezTo>
                    <a:pt x="1757" y="0"/>
                    <a:pt x="1339" y="446"/>
                    <a:pt x="1339" y="976"/>
                  </a:cubicBezTo>
                  <a:lnTo>
                    <a:pt x="1339" y="4628"/>
                  </a:lnTo>
                  <a:cubicBezTo>
                    <a:pt x="614" y="4628"/>
                    <a:pt x="1" y="5241"/>
                    <a:pt x="1" y="5966"/>
                  </a:cubicBezTo>
                  <a:cubicBezTo>
                    <a:pt x="1" y="6690"/>
                    <a:pt x="614" y="7276"/>
                    <a:pt x="1339" y="7276"/>
                  </a:cubicBezTo>
                  <a:lnTo>
                    <a:pt x="1339" y="7638"/>
                  </a:lnTo>
                  <a:cubicBezTo>
                    <a:pt x="1339" y="9617"/>
                    <a:pt x="2983" y="11262"/>
                    <a:pt x="4963" y="11262"/>
                  </a:cubicBezTo>
                  <a:cubicBezTo>
                    <a:pt x="6942" y="11262"/>
                    <a:pt x="8586" y="9617"/>
                    <a:pt x="8586" y="7638"/>
                  </a:cubicBezTo>
                  <a:lnTo>
                    <a:pt x="8586" y="7276"/>
                  </a:lnTo>
                  <a:cubicBezTo>
                    <a:pt x="9311" y="7276"/>
                    <a:pt x="9896" y="6690"/>
                    <a:pt x="9896" y="5966"/>
                  </a:cubicBezTo>
                  <a:cubicBezTo>
                    <a:pt x="9924" y="5241"/>
                    <a:pt x="9311" y="4628"/>
                    <a:pt x="8586" y="4628"/>
                  </a:cubicBezTo>
                  <a:lnTo>
                    <a:pt x="8586" y="976"/>
                  </a:lnTo>
                  <a:cubicBezTo>
                    <a:pt x="8586" y="418"/>
                    <a:pt x="8140" y="0"/>
                    <a:pt x="7611" y="0"/>
                  </a:cubicBezTo>
                  <a:cubicBezTo>
                    <a:pt x="7360" y="0"/>
                    <a:pt x="7137" y="112"/>
                    <a:pt x="6942" y="251"/>
                  </a:cubicBezTo>
                  <a:cubicBezTo>
                    <a:pt x="6774" y="56"/>
                    <a:pt x="6524" y="0"/>
                    <a:pt x="6301" y="0"/>
                  </a:cubicBezTo>
                  <a:cubicBezTo>
                    <a:pt x="6050" y="0"/>
                    <a:pt x="5799" y="112"/>
                    <a:pt x="5632" y="251"/>
                  </a:cubicBezTo>
                  <a:cubicBezTo>
                    <a:pt x="5436" y="56"/>
                    <a:pt x="5213" y="0"/>
                    <a:pt x="4963" y="0"/>
                  </a:cubicBezTo>
                  <a:cubicBezTo>
                    <a:pt x="4712" y="0"/>
                    <a:pt x="4461" y="112"/>
                    <a:pt x="4294" y="251"/>
                  </a:cubicBezTo>
                  <a:cubicBezTo>
                    <a:pt x="4126" y="56"/>
                    <a:pt x="3875" y="0"/>
                    <a:pt x="3625" y="0"/>
                  </a:cubicBezTo>
                  <a:cubicBezTo>
                    <a:pt x="3402" y="0"/>
                    <a:pt x="3151" y="112"/>
                    <a:pt x="2983" y="251"/>
                  </a:cubicBezTo>
                  <a:cubicBezTo>
                    <a:pt x="2788" y="56"/>
                    <a:pt x="2565" y="0"/>
                    <a:pt x="2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32;p17">
              <a:extLst>
                <a:ext uri="{FF2B5EF4-FFF2-40B4-BE49-F238E27FC236}">
                  <a16:creationId xmlns:a16="http://schemas.microsoft.com/office/drawing/2014/main" id="{6CC3D9E9-5934-43E7-AFD7-8495D6F06A8C}"/>
                </a:ext>
              </a:extLst>
            </p:cNvPr>
            <p:cNvSpPr/>
            <p:nvPr/>
          </p:nvSpPr>
          <p:spPr>
            <a:xfrm>
              <a:off x="1086125" y="2932961"/>
              <a:ext cx="11427" cy="58241"/>
            </a:xfrm>
            <a:custGeom>
              <a:avLst/>
              <a:gdLst/>
              <a:ahLst/>
              <a:cxnLst/>
              <a:rect l="l" t="t" r="r" b="b"/>
              <a:pathLst>
                <a:path w="500" h="2548" extrusionOk="0">
                  <a:moveTo>
                    <a:pt x="500" y="2238"/>
                  </a:moveTo>
                  <a:lnTo>
                    <a:pt x="500" y="0"/>
                  </a:lnTo>
                  <a:lnTo>
                    <a:pt x="72" y="214"/>
                  </a:lnTo>
                  <a:lnTo>
                    <a:pt x="0" y="1547"/>
                  </a:lnTo>
                  <a:lnTo>
                    <a:pt x="0" y="25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" name="Google Shape;133;p17">
              <a:extLst>
                <a:ext uri="{FF2B5EF4-FFF2-40B4-BE49-F238E27FC236}">
                  <a16:creationId xmlns:a16="http://schemas.microsoft.com/office/drawing/2014/main" id="{1734693A-B632-488A-A34D-F451247EBE4E}"/>
                </a:ext>
              </a:extLst>
            </p:cNvPr>
            <p:cNvSpPr/>
            <p:nvPr/>
          </p:nvSpPr>
          <p:spPr>
            <a:xfrm>
              <a:off x="1090922" y="2925900"/>
              <a:ext cx="29209" cy="38629"/>
            </a:xfrm>
            <a:custGeom>
              <a:avLst/>
              <a:gdLst/>
              <a:ahLst/>
              <a:cxnLst/>
              <a:rect l="l" t="t" r="r" b="b"/>
              <a:pathLst>
                <a:path w="1278" h="1690" extrusionOk="0">
                  <a:moveTo>
                    <a:pt x="288" y="737"/>
                  </a:moveTo>
                  <a:cubicBezTo>
                    <a:pt x="296" y="689"/>
                    <a:pt x="288" y="519"/>
                    <a:pt x="336" y="451"/>
                  </a:cubicBezTo>
                  <a:cubicBezTo>
                    <a:pt x="384" y="384"/>
                    <a:pt x="471" y="340"/>
                    <a:pt x="574" y="332"/>
                  </a:cubicBezTo>
                  <a:cubicBezTo>
                    <a:pt x="677" y="324"/>
                    <a:pt x="840" y="412"/>
                    <a:pt x="955" y="404"/>
                  </a:cubicBezTo>
                  <a:cubicBezTo>
                    <a:pt x="1070" y="396"/>
                    <a:pt x="1320" y="349"/>
                    <a:pt x="1264" y="285"/>
                  </a:cubicBezTo>
                  <a:cubicBezTo>
                    <a:pt x="1208" y="222"/>
                    <a:pt x="816" y="51"/>
                    <a:pt x="621" y="23"/>
                  </a:cubicBezTo>
                  <a:cubicBezTo>
                    <a:pt x="427" y="-5"/>
                    <a:pt x="200" y="-13"/>
                    <a:pt x="97" y="118"/>
                  </a:cubicBezTo>
                  <a:cubicBezTo>
                    <a:pt x="-6" y="249"/>
                    <a:pt x="2" y="547"/>
                    <a:pt x="2" y="809"/>
                  </a:cubicBezTo>
                  <a:cubicBezTo>
                    <a:pt x="2" y="1071"/>
                    <a:pt x="81" y="1543"/>
                    <a:pt x="97" y="16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" name="Google Shape;134;p17">
              <a:extLst>
                <a:ext uri="{FF2B5EF4-FFF2-40B4-BE49-F238E27FC236}">
                  <a16:creationId xmlns:a16="http://schemas.microsoft.com/office/drawing/2014/main" id="{40F33B00-BB82-4EA4-8C17-B8A8CE653EDC}"/>
                </a:ext>
              </a:extLst>
            </p:cNvPr>
            <p:cNvSpPr/>
            <p:nvPr/>
          </p:nvSpPr>
          <p:spPr>
            <a:xfrm>
              <a:off x="1222775" y="2966925"/>
              <a:ext cx="28574" cy="36325"/>
            </a:xfrm>
            <a:custGeom>
              <a:avLst/>
              <a:gdLst/>
              <a:ahLst/>
              <a:cxnLst/>
              <a:rect l="l" t="t" r="r" b="b"/>
              <a:pathLst>
                <a:path w="1048" h="1453" extrusionOk="0">
                  <a:moveTo>
                    <a:pt x="0" y="0"/>
                  </a:moveTo>
                  <a:lnTo>
                    <a:pt x="1048" y="1072"/>
                  </a:lnTo>
                  <a:lnTo>
                    <a:pt x="905" y="1453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" name="Google Shape;135;p17">
              <a:extLst>
                <a:ext uri="{FF2B5EF4-FFF2-40B4-BE49-F238E27FC236}">
                  <a16:creationId xmlns:a16="http://schemas.microsoft.com/office/drawing/2014/main" id="{4CA017D5-9759-4A32-B1E7-727AF0B66ED8}"/>
                </a:ext>
              </a:extLst>
            </p:cNvPr>
            <p:cNvSpPr/>
            <p:nvPr/>
          </p:nvSpPr>
          <p:spPr>
            <a:xfrm>
              <a:off x="1205975" y="2965750"/>
              <a:ext cx="21000" cy="1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136;p17">
              <a:extLst>
                <a:ext uri="{FF2B5EF4-FFF2-40B4-BE49-F238E27FC236}">
                  <a16:creationId xmlns:a16="http://schemas.microsoft.com/office/drawing/2014/main" id="{1FEF6E9E-8E34-42F8-8A16-77995499164D}"/>
                </a:ext>
              </a:extLst>
            </p:cNvPr>
            <p:cNvSpPr/>
            <p:nvPr/>
          </p:nvSpPr>
          <p:spPr>
            <a:xfrm>
              <a:off x="1082225" y="2937250"/>
              <a:ext cx="11400" cy="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oogle Shape;137;p17">
            <a:extLst>
              <a:ext uri="{FF2B5EF4-FFF2-40B4-BE49-F238E27FC236}">
                <a16:creationId xmlns:a16="http://schemas.microsoft.com/office/drawing/2014/main" id="{7D748284-0500-44D9-A16A-03D4A9C61CFF}"/>
              </a:ext>
            </a:extLst>
          </p:cNvPr>
          <p:cNvGrpSpPr/>
          <p:nvPr/>
        </p:nvGrpSpPr>
        <p:grpSpPr>
          <a:xfrm>
            <a:off x="3387436" y="1685962"/>
            <a:ext cx="295536" cy="337151"/>
            <a:chOff x="-56766175" y="3198925"/>
            <a:chExt cx="279625" cy="319000"/>
          </a:xfrm>
        </p:grpSpPr>
        <p:sp>
          <p:nvSpPr>
            <p:cNvPr id="23" name="Google Shape;138;p17">
              <a:extLst>
                <a:ext uri="{FF2B5EF4-FFF2-40B4-BE49-F238E27FC236}">
                  <a16:creationId xmlns:a16="http://schemas.microsoft.com/office/drawing/2014/main" id="{8ED63055-03D4-44FF-88D3-960D9DC5344E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39;p17">
              <a:extLst>
                <a:ext uri="{FF2B5EF4-FFF2-40B4-BE49-F238E27FC236}">
                  <a16:creationId xmlns:a16="http://schemas.microsoft.com/office/drawing/2014/main" id="{CA16CAB9-37EE-4D63-95CD-87225744C625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140;p17">
              <a:extLst>
                <a:ext uri="{FF2B5EF4-FFF2-40B4-BE49-F238E27FC236}">
                  <a16:creationId xmlns:a16="http://schemas.microsoft.com/office/drawing/2014/main" id="{20394615-B59F-4E2B-882E-E056843F0096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141;p17">
              <a:extLst>
                <a:ext uri="{FF2B5EF4-FFF2-40B4-BE49-F238E27FC236}">
                  <a16:creationId xmlns:a16="http://schemas.microsoft.com/office/drawing/2014/main" id="{52FDF624-4505-4805-AACB-9C5B427B784E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142;p17">
              <a:extLst>
                <a:ext uri="{FF2B5EF4-FFF2-40B4-BE49-F238E27FC236}">
                  <a16:creationId xmlns:a16="http://schemas.microsoft.com/office/drawing/2014/main" id="{97B9FC7B-8E64-4023-80CE-E1740234E2AA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43;p17">
              <a:extLst>
                <a:ext uri="{FF2B5EF4-FFF2-40B4-BE49-F238E27FC236}">
                  <a16:creationId xmlns:a16="http://schemas.microsoft.com/office/drawing/2014/main" id="{1BBD064B-F152-4EED-89F8-6BDCEA5F52C8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44;p17">
              <a:extLst>
                <a:ext uri="{FF2B5EF4-FFF2-40B4-BE49-F238E27FC236}">
                  <a16:creationId xmlns:a16="http://schemas.microsoft.com/office/drawing/2014/main" id="{324B86DE-C44F-4DD9-B9F3-8BE3E7C4F8BC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22C8-A214-4FF4-8642-3F1D3ED76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742095" cy="577800"/>
          </a:xfrm>
        </p:spPr>
        <p:txBody>
          <a:bodyPr/>
          <a:lstStyle/>
          <a:p>
            <a:r>
              <a:rPr lang="en-US" dirty="0"/>
              <a:t>SURVEY OF EXISTING FINANCIAL SYSTEM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D3B70-F589-48F9-A4A3-D0AB4952DE6C}"/>
              </a:ext>
            </a:extLst>
          </p:cNvPr>
          <p:cNvSpPr txBox="1"/>
          <p:nvPr/>
        </p:nvSpPr>
        <p:spPr>
          <a:xfrm>
            <a:off x="822960" y="1455420"/>
            <a:ext cx="72466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Currently most of the digital transactions in India utilize some mode of payment which goes through some centralized servers of banks.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Share Tech" panose="020B0604020202020204" charset="0"/>
              </a:rPr>
              <a:t>It is not a very safe method since despite safe measure implemented by the banks, many hackers are able to get access to this servers which contain crucial financial information about millions of customers.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Hence cryptocurrencies become an good alternate way of  making secure payments because of being decentralized and not being owned by a single entity. They become an obvious secure choice 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Traditional banking system require a lot of infrastructure and maintenance in form of ATMs, employees, etc. These cryptocurrencies avoid these charges totally.</a:t>
            </a:r>
            <a:endParaRPr lang="en-IN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3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4AE-5150-462B-949A-3799AE7EA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28B5E-5DC8-4008-AFE4-38C693D2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77" y="1419476"/>
            <a:ext cx="7084166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TECHSTACK</a:t>
            </a:r>
            <a:endParaRPr sz="3000"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011830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be using React JS libraries for the frontend of the system.</a:t>
            </a:r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385419" y="3460960"/>
            <a:ext cx="237316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Node.js is an cross-platform, back-end JavaScript runtime environment that executes JavaScript code outside a web browser.</a:t>
            </a:r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5929307" y="3485162"/>
            <a:ext cx="2567011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Express is a minimal and flexible Node.js web application framework that provides a robust set of features for web and mobile applications.</a:t>
            </a:r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89974" y="2403057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5"/>
          <p:cNvGrpSpPr/>
          <p:nvPr/>
        </p:nvGrpSpPr>
        <p:grpSpPr>
          <a:xfrm>
            <a:off x="6309551" y="2397797"/>
            <a:ext cx="1752594" cy="965797"/>
            <a:chOff x="3672800" y="2231525"/>
            <a:chExt cx="891225" cy="491150"/>
          </a:xfrm>
        </p:grpSpPr>
        <p:sp>
          <p:nvSpPr>
            <p:cNvPr id="1282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5"/>
          <p:cNvGrpSpPr/>
          <p:nvPr/>
        </p:nvGrpSpPr>
        <p:grpSpPr>
          <a:xfrm>
            <a:off x="1076798" y="2389341"/>
            <a:ext cx="1751365" cy="974253"/>
            <a:chOff x="4811600" y="2231525"/>
            <a:chExt cx="890600" cy="495450"/>
          </a:xfrm>
        </p:grpSpPr>
        <p:sp>
          <p:nvSpPr>
            <p:cNvPr id="1302" name="Google Shape;1302;p45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3730871" y="1801976"/>
            <a:ext cx="1722746" cy="443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2"/>
                </a:solidFill>
              </a:rPr>
              <a:t>NODE JS</a:t>
            </a:r>
          </a:p>
        </p:txBody>
      </p:sp>
      <p:sp>
        <p:nvSpPr>
          <p:cNvPr id="1322" name="Google Shape;1322;p45"/>
          <p:cNvSpPr txBox="1">
            <a:spLocks noGrp="1"/>
          </p:cNvSpPr>
          <p:nvPr>
            <p:ph type="ctrTitle"/>
          </p:nvPr>
        </p:nvSpPr>
        <p:spPr>
          <a:xfrm>
            <a:off x="1057994" y="18080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1"/>
                </a:solidFill>
              </a:rPr>
              <a:t>REACT JS</a:t>
            </a:r>
            <a:br>
              <a:rPr lang="en-IN" sz="1600" dirty="0">
                <a:solidFill>
                  <a:schemeClr val="accent1"/>
                </a:solidFill>
              </a:rPr>
            </a:br>
            <a:r>
              <a:rPr lang="en-IN" sz="1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6272163" y="1801976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 JS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20122" y="1052423"/>
            <a:ext cx="4164038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is a Peer to Peer (P2P) business model in which a peer who wants to buy/transfer or sell cryptocurrency can directly buy/transfer or sell from another peer.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business will make profit by taking haircut fee on the transactions for providing the above service.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3376;p64">
            <a:extLst>
              <a:ext uri="{FF2B5EF4-FFF2-40B4-BE49-F238E27FC236}">
                <a16:creationId xmlns:a16="http://schemas.microsoft.com/office/drawing/2014/main" id="{F65F3B4D-7F54-4443-B79E-2CF1F609BC2C}"/>
              </a:ext>
            </a:extLst>
          </p:cNvPr>
          <p:cNvGrpSpPr/>
          <p:nvPr/>
        </p:nvGrpSpPr>
        <p:grpSpPr>
          <a:xfrm>
            <a:off x="5473224" y="1557810"/>
            <a:ext cx="1875199" cy="2146367"/>
            <a:chOff x="7500054" y="2934735"/>
            <a:chExt cx="350576" cy="280454"/>
          </a:xfrm>
          <a:solidFill>
            <a:schemeClr val="bg1">
              <a:lumMod val="95000"/>
            </a:schemeClr>
          </a:solidFill>
        </p:grpSpPr>
        <p:sp>
          <p:nvSpPr>
            <p:cNvPr id="64" name="Google Shape;13377;p64">
              <a:extLst>
                <a:ext uri="{FF2B5EF4-FFF2-40B4-BE49-F238E27FC236}">
                  <a16:creationId xmlns:a16="http://schemas.microsoft.com/office/drawing/2014/main" id="{A22F93BF-F0C0-426F-BD2D-91930F171EF2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13378;p64">
              <a:extLst>
                <a:ext uri="{FF2B5EF4-FFF2-40B4-BE49-F238E27FC236}">
                  <a16:creationId xmlns:a16="http://schemas.microsoft.com/office/drawing/2014/main" id="{669EFE61-6E91-458E-8258-899DCD19A700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13379;p64">
              <a:extLst>
                <a:ext uri="{FF2B5EF4-FFF2-40B4-BE49-F238E27FC236}">
                  <a16:creationId xmlns:a16="http://schemas.microsoft.com/office/drawing/2014/main" id="{1DF28C48-7FC5-4ED9-AF90-BCC18305FA11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13380;p64">
              <a:extLst>
                <a:ext uri="{FF2B5EF4-FFF2-40B4-BE49-F238E27FC236}">
                  <a16:creationId xmlns:a16="http://schemas.microsoft.com/office/drawing/2014/main" id="{648F3577-2B48-46DB-9AA5-D9E17232CC23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13381;p64">
              <a:extLst>
                <a:ext uri="{FF2B5EF4-FFF2-40B4-BE49-F238E27FC236}">
                  <a16:creationId xmlns:a16="http://schemas.microsoft.com/office/drawing/2014/main" id="{A0DCC140-4B9B-415A-AD07-C07867996339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13382;p64">
              <a:extLst>
                <a:ext uri="{FF2B5EF4-FFF2-40B4-BE49-F238E27FC236}">
                  <a16:creationId xmlns:a16="http://schemas.microsoft.com/office/drawing/2014/main" id="{7BC154A4-7397-4E6F-9728-6909AAC480EA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13383;p64">
              <a:extLst>
                <a:ext uri="{FF2B5EF4-FFF2-40B4-BE49-F238E27FC236}">
                  <a16:creationId xmlns:a16="http://schemas.microsoft.com/office/drawing/2014/main" id="{553EDD7F-4CE3-478F-B62B-EAB567D8B359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13384;p64">
              <a:extLst>
                <a:ext uri="{FF2B5EF4-FFF2-40B4-BE49-F238E27FC236}">
                  <a16:creationId xmlns:a16="http://schemas.microsoft.com/office/drawing/2014/main" id="{413E8C4C-DA71-470E-98C3-7A77EB2A4159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20121" y="1052423"/>
            <a:ext cx="4462741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cryptocurrencies have single valuation globally, and the transaction fee is extremely low, being as low as 1% of the transaction amount.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Cryptocurrencies eliminate third party clearinghouses or gateways, cutting down the costs and time delay. All the transactions over cryptocurrency platforms, whether domestic or international, are equal.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4654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EFFECTIVENESS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EDA2C5-C4C0-4DF0-B6B1-B1096C37E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347" y="2009934"/>
            <a:ext cx="1193308" cy="11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CRYPTOGRAPHY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141572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HASHING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SHA-256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5958840" y="1196025"/>
            <a:ext cx="22288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DIGITAL SIGNATURE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RSA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4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WILL WE PROCEED</a:t>
            </a:r>
            <a:endParaRPr dirty="0"/>
          </a:p>
        </p:txBody>
      </p:sp>
      <p:sp>
        <p:nvSpPr>
          <p:cNvPr id="1166" name="Google Shape;1166;p42"/>
          <p:cNvSpPr txBox="1">
            <a:spLocks noGrp="1"/>
          </p:cNvSpPr>
          <p:nvPr>
            <p:ph type="ctrTitle"/>
          </p:nvPr>
        </p:nvSpPr>
        <p:spPr>
          <a:xfrm>
            <a:off x="793808" y="1823429"/>
            <a:ext cx="2144966" cy="492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BLOCKCHAIN</a:t>
            </a:r>
            <a:endParaRPr sz="2200" dirty="0"/>
          </a:p>
        </p:txBody>
      </p:sp>
      <p:sp>
        <p:nvSpPr>
          <p:cNvPr id="1177" name="Google Shape;1177;p42"/>
          <p:cNvSpPr/>
          <p:nvPr/>
        </p:nvSpPr>
        <p:spPr>
          <a:xfrm>
            <a:off x="16258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78" name="Google Shape;1178;p42"/>
          <p:cNvSpPr/>
          <p:nvPr/>
        </p:nvSpPr>
        <p:spPr>
          <a:xfrm>
            <a:off x="4356930" y="2966643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79" name="Google Shape;1179;p42"/>
          <p:cNvSpPr/>
          <p:nvPr/>
        </p:nvSpPr>
        <p:spPr>
          <a:xfrm>
            <a:off x="7134593" y="2980829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80" name="Google Shape;1180;p42"/>
          <p:cNvSpPr/>
          <p:nvPr/>
        </p:nvSpPr>
        <p:spPr>
          <a:xfrm>
            <a:off x="1625825" y="1094827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4361293" y="1172751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3" name="Google Shape;1183;p42"/>
          <p:cNvCxnSpPr>
            <a:stCxn id="1180" idx="3"/>
            <a:endCxn id="1178" idx="1"/>
          </p:cNvCxnSpPr>
          <p:nvPr/>
        </p:nvCxnSpPr>
        <p:spPr>
          <a:xfrm>
            <a:off x="2041325" y="1302577"/>
            <a:ext cx="2315605" cy="18718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stCxn id="1178" idx="3"/>
            <a:endCxn id="1182" idx="1"/>
          </p:cNvCxnSpPr>
          <p:nvPr/>
        </p:nvCxnSpPr>
        <p:spPr>
          <a:xfrm flipV="1">
            <a:off x="4772430" y="1370992"/>
            <a:ext cx="2331694" cy="18034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1166;p42">
            <a:extLst>
              <a:ext uri="{FF2B5EF4-FFF2-40B4-BE49-F238E27FC236}">
                <a16:creationId xmlns:a16="http://schemas.microsoft.com/office/drawing/2014/main" id="{927F4DA0-9E6C-4D3A-9256-01AE975DE294}"/>
              </a:ext>
            </a:extLst>
          </p:cNvPr>
          <p:cNvSpPr txBox="1">
            <a:spLocks/>
          </p:cNvSpPr>
          <p:nvPr/>
        </p:nvSpPr>
        <p:spPr>
          <a:xfrm>
            <a:off x="3517604" y="2153658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PROOF OF </a:t>
            </a:r>
          </a:p>
          <a:p>
            <a:r>
              <a:rPr lang="en-US" sz="2200" dirty="0"/>
              <a:t>WORK</a:t>
            </a:r>
          </a:p>
        </p:txBody>
      </p:sp>
      <p:sp>
        <p:nvSpPr>
          <p:cNvPr id="83" name="Google Shape;1166;p42">
            <a:extLst>
              <a:ext uri="{FF2B5EF4-FFF2-40B4-BE49-F238E27FC236}">
                <a16:creationId xmlns:a16="http://schemas.microsoft.com/office/drawing/2014/main" id="{E30223FA-5ADF-45BA-9B71-1C1FDA37BA4D}"/>
              </a:ext>
            </a:extLst>
          </p:cNvPr>
          <p:cNvSpPr txBox="1">
            <a:spLocks/>
          </p:cNvSpPr>
          <p:nvPr/>
        </p:nvSpPr>
        <p:spPr>
          <a:xfrm>
            <a:off x="6239391" y="2153658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API AND</a:t>
            </a:r>
          </a:p>
          <a:p>
            <a:r>
              <a:rPr lang="en-US" sz="2200" dirty="0"/>
              <a:t>NETWORK</a:t>
            </a:r>
          </a:p>
        </p:txBody>
      </p:sp>
      <p:sp>
        <p:nvSpPr>
          <p:cNvPr id="88" name="Google Shape;1166;p42">
            <a:extLst>
              <a:ext uri="{FF2B5EF4-FFF2-40B4-BE49-F238E27FC236}">
                <a16:creationId xmlns:a16="http://schemas.microsoft.com/office/drawing/2014/main" id="{E8CB83CD-2289-4823-8C21-3154CAACE3E0}"/>
              </a:ext>
            </a:extLst>
          </p:cNvPr>
          <p:cNvSpPr txBox="1">
            <a:spLocks/>
          </p:cNvSpPr>
          <p:nvPr/>
        </p:nvSpPr>
        <p:spPr>
          <a:xfrm>
            <a:off x="756748" y="3940119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WALLET AND KEYS</a:t>
            </a:r>
          </a:p>
        </p:txBody>
      </p:sp>
      <p:sp>
        <p:nvSpPr>
          <p:cNvPr id="93" name="Google Shape;1166;p42">
            <a:extLst>
              <a:ext uri="{FF2B5EF4-FFF2-40B4-BE49-F238E27FC236}">
                <a16:creationId xmlns:a16="http://schemas.microsoft.com/office/drawing/2014/main" id="{981E680A-097E-4493-AF43-8E23BA3134C4}"/>
              </a:ext>
            </a:extLst>
          </p:cNvPr>
          <p:cNvSpPr txBox="1">
            <a:spLocks/>
          </p:cNvSpPr>
          <p:nvPr/>
        </p:nvSpPr>
        <p:spPr>
          <a:xfrm>
            <a:off x="3499517" y="3940119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TRANSACTION POOL</a:t>
            </a:r>
          </a:p>
        </p:txBody>
      </p:sp>
      <p:sp>
        <p:nvSpPr>
          <p:cNvPr id="98" name="Google Shape;1166;p42">
            <a:extLst>
              <a:ext uri="{FF2B5EF4-FFF2-40B4-BE49-F238E27FC236}">
                <a16:creationId xmlns:a16="http://schemas.microsoft.com/office/drawing/2014/main" id="{D1EF37A9-E45C-48A8-88C4-2B87C7D1B53A}"/>
              </a:ext>
            </a:extLst>
          </p:cNvPr>
          <p:cNvSpPr txBox="1">
            <a:spLocks/>
          </p:cNvSpPr>
          <p:nvPr/>
        </p:nvSpPr>
        <p:spPr>
          <a:xfrm>
            <a:off x="6316254" y="3940119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MINE TRANSACTION</a:t>
            </a:r>
          </a:p>
        </p:txBody>
      </p:sp>
      <p:grpSp>
        <p:nvGrpSpPr>
          <p:cNvPr id="107" name="Google Shape;9859;p58">
            <a:extLst>
              <a:ext uri="{FF2B5EF4-FFF2-40B4-BE49-F238E27FC236}">
                <a16:creationId xmlns:a16="http://schemas.microsoft.com/office/drawing/2014/main" id="{6CC32D33-EF26-426C-AB5E-3C11FF4C1294}"/>
              </a:ext>
            </a:extLst>
          </p:cNvPr>
          <p:cNvGrpSpPr/>
          <p:nvPr/>
        </p:nvGrpSpPr>
        <p:grpSpPr>
          <a:xfrm>
            <a:off x="1682011" y="1146251"/>
            <a:ext cx="342192" cy="327140"/>
            <a:chOff x="7441465" y="2302860"/>
            <a:chExt cx="342192" cy="327140"/>
          </a:xfrm>
        </p:grpSpPr>
        <p:sp>
          <p:nvSpPr>
            <p:cNvPr id="108" name="Google Shape;9860;p58">
              <a:extLst>
                <a:ext uri="{FF2B5EF4-FFF2-40B4-BE49-F238E27FC236}">
                  <a16:creationId xmlns:a16="http://schemas.microsoft.com/office/drawing/2014/main" id="{B7DB588A-F67F-4027-AA91-AC37B403F9CF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9861;p58">
              <a:extLst>
                <a:ext uri="{FF2B5EF4-FFF2-40B4-BE49-F238E27FC236}">
                  <a16:creationId xmlns:a16="http://schemas.microsoft.com/office/drawing/2014/main" id="{974C8327-7359-436F-AC71-97AA98948EC2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" name="Google Shape;10106;p58">
            <a:extLst>
              <a:ext uri="{FF2B5EF4-FFF2-40B4-BE49-F238E27FC236}">
                <a16:creationId xmlns:a16="http://schemas.microsoft.com/office/drawing/2014/main" id="{A152058A-75C5-42EF-B290-00424D7EC256}"/>
              </a:ext>
            </a:extLst>
          </p:cNvPr>
          <p:cNvGrpSpPr/>
          <p:nvPr/>
        </p:nvGrpSpPr>
        <p:grpSpPr>
          <a:xfrm>
            <a:off x="7141186" y="3010145"/>
            <a:ext cx="372073" cy="355243"/>
            <a:chOff x="7390435" y="3680868"/>
            <a:chExt cx="372073" cy="355243"/>
          </a:xfrm>
        </p:grpSpPr>
        <p:sp>
          <p:nvSpPr>
            <p:cNvPr id="111" name="Google Shape;10107;p58">
              <a:extLst>
                <a:ext uri="{FF2B5EF4-FFF2-40B4-BE49-F238E27FC236}">
                  <a16:creationId xmlns:a16="http://schemas.microsoft.com/office/drawing/2014/main" id="{AA8129D2-C26A-488D-95D3-32091F90374A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10108;p58">
              <a:extLst>
                <a:ext uri="{FF2B5EF4-FFF2-40B4-BE49-F238E27FC236}">
                  <a16:creationId xmlns:a16="http://schemas.microsoft.com/office/drawing/2014/main" id="{6267A690-69D4-478F-A3BA-0F140A8FAAD0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10109;p58">
              <a:extLst>
                <a:ext uri="{FF2B5EF4-FFF2-40B4-BE49-F238E27FC236}">
                  <a16:creationId xmlns:a16="http://schemas.microsoft.com/office/drawing/2014/main" id="{C088263A-6498-43A8-8F97-E9E48CDEDC53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Google Shape;10110;p58">
              <a:extLst>
                <a:ext uri="{FF2B5EF4-FFF2-40B4-BE49-F238E27FC236}">
                  <a16:creationId xmlns:a16="http://schemas.microsoft.com/office/drawing/2014/main" id="{FA83C7ED-F702-4E31-BEF2-E223C24DCA9A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Google Shape;10111;p58">
              <a:extLst>
                <a:ext uri="{FF2B5EF4-FFF2-40B4-BE49-F238E27FC236}">
                  <a16:creationId xmlns:a16="http://schemas.microsoft.com/office/drawing/2014/main" id="{B1C652D6-4129-41F8-AF20-096960C3439D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Google Shape;10112;p58">
              <a:extLst>
                <a:ext uri="{FF2B5EF4-FFF2-40B4-BE49-F238E27FC236}">
                  <a16:creationId xmlns:a16="http://schemas.microsoft.com/office/drawing/2014/main" id="{F3021C6B-D443-4697-8E91-08B6BBF0BCFA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" name="Google Shape;9846;p58">
            <a:extLst>
              <a:ext uri="{FF2B5EF4-FFF2-40B4-BE49-F238E27FC236}">
                <a16:creationId xmlns:a16="http://schemas.microsoft.com/office/drawing/2014/main" id="{DE23C563-3CC3-4A4E-A3BC-1E9712DCF10E}"/>
              </a:ext>
            </a:extLst>
          </p:cNvPr>
          <p:cNvGrpSpPr/>
          <p:nvPr/>
        </p:nvGrpSpPr>
        <p:grpSpPr>
          <a:xfrm>
            <a:off x="1653778" y="3045175"/>
            <a:ext cx="359594" cy="353909"/>
            <a:chOff x="4687894" y="2289713"/>
            <a:chExt cx="359594" cy="353909"/>
          </a:xfrm>
        </p:grpSpPr>
        <p:sp>
          <p:nvSpPr>
            <p:cNvPr id="124" name="Google Shape;9847;p58">
              <a:extLst>
                <a:ext uri="{FF2B5EF4-FFF2-40B4-BE49-F238E27FC236}">
                  <a16:creationId xmlns:a16="http://schemas.microsoft.com/office/drawing/2014/main" id="{CE108CD5-6FDE-42CA-9580-DD6BDF13E318}"/>
                </a:ext>
              </a:extLst>
            </p:cNvPr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Google Shape;9848;p58">
              <a:extLst>
                <a:ext uri="{FF2B5EF4-FFF2-40B4-BE49-F238E27FC236}">
                  <a16:creationId xmlns:a16="http://schemas.microsoft.com/office/drawing/2014/main" id="{21E6CCFA-62C8-40D2-9871-AAEAD2A27C83}"/>
                </a:ext>
              </a:extLst>
            </p:cNvPr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Google Shape;9849;p58">
              <a:extLst>
                <a:ext uri="{FF2B5EF4-FFF2-40B4-BE49-F238E27FC236}">
                  <a16:creationId xmlns:a16="http://schemas.microsoft.com/office/drawing/2014/main" id="{995E3878-01D7-499F-82DE-04128299D0C1}"/>
                </a:ext>
              </a:extLst>
            </p:cNvPr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7" name="Google Shape;12376;p62">
            <a:extLst>
              <a:ext uri="{FF2B5EF4-FFF2-40B4-BE49-F238E27FC236}">
                <a16:creationId xmlns:a16="http://schemas.microsoft.com/office/drawing/2014/main" id="{E39EEBD4-2511-4393-8849-B3E2FC237E0E}"/>
              </a:ext>
            </a:extLst>
          </p:cNvPr>
          <p:cNvGrpSpPr/>
          <p:nvPr/>
        </p:nvGrpSpPr>
        <p:grpSpPr>
          <a:xfrm>
            <a:off x="7177243" y="1201965"/>
            <a:ext cx="269261" cy="352050"/>
            <a:chOff x="1367060" y="2422129"/>
            <a:chExt cx="269261" cy="352050"/>
          </a:xfrm>
        </p:grpSpPr>
        <p:sp>
          <p:nvSpPr>
            <p:cNvPr id="128" name="Google Shape;12377;p62">
              <a:extLst>
                <a:ext uri="{FF2B5EF4-FFF2-40B4-BE49-F238E27FC236}">
                  <a16:creationId xmlns:a16="http://schemas.microsoft.com/office/drawing/2014/main" id="{666C5473-5FEB-4F9C-9680-AE1D1471095B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Google Shape;12378;p62">
              <a:extLst>
                <a:ext uri="{FF2B5EF4-FFF2-40B4-BE49-F238E27FC236}">
                  <a16:creationId xmlns:a16="http://schemas.microsoft.com/office/drawing/2014/main" id="{49F91CB8-0392-4108-9F79-49CAF6D06B31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Google Shape;12379;p62">
              <a:extLst>
                <a:ext uri="{FF2B5EF4-FFF2-40B4-BE49-F238E27FC236}">
                  <a16:creationId xmlns:a16="http://schemas.microsoft.com/office/drawing/2014/main" id="{35897E37-156D-485C-805C-E75CB78D1034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Google Shape;12380;p62">
              <a:extLst>
                <a:ext uri="{FF2B5EF4-FFF2-40B4-BE49-F238E27FC236}">
                  <a16:creationId xmlns:a16="http://schemas.microsoft.com/office/drawing/2014/main" id="{9D822DE4-90D8-4C8D-856B-93CB9FD0A75D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Google Shape;12381;p62">
              <a:extLst>
                <a:ext uri="{FF2B5EF4-FFF2-40B4-BE49-F238E27FC236}">
                  <a16:creationId xmlns:a16="http://schemas.microsoft.com/office/drawing/2014/main" id="{6FC5A44D-85E1-48C7-BB53-B37A51542C99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Google Shape;12382;p62">
              <a:extLst>
                <a:ext uri="{FF2B5EF4-FFF2-40B4-BE49-F238E27FC236}">
                  <a16:creationId xmlns:a16="http://schemas.microsoft.com/office/drawing/2014/main" id="{015E443C-2DF6-4EE8-957F-F47D8215DBEF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12383;p62">
              <a:extLst>
                <a:ext uri="{FF2B5EF4-FFF2-40B4-BE49-F238E27FC236}">
                  <a16:creationId xmlns:a16="http://schemas.microsoft.com/office/drawing/2014/main" id="{A9EA6536-A530-42BE-A833-D4ED79DF6953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12384;p62">
              <a:extLst>
                <a:ext uri="{FF2B5EF4-FFF2-40B4-BE49-F238E27FC236}">
                  <a16:creationId xmlns:a16="http://schemas.microsoft.com/office/drawing/2014/main" id="{E958EA55-EBCD-4325-8C51-23AD972A9378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12385;p62">
              <a:extLst>
                <a:ext uri="{FF2B5EF4-FFF2-40B4-BE49-F238E27FC236}">
                  <a16:creationId xmlns:a16="http://schemas.microsoft.com/office/drawing/2014/main" id="{78FA2625-1B97-4CE4-9500-B1B8B4394187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12386;p62">
              <a:extLst>
                <a:ext uri="{FF2B5EF4-FFF2-40B4-BE49-F238E27FC236}">
                  <a16:creationId xmlns:a16="http://schemas.microsoft.com/office/drawing/2014/main" id="{2A94C246-FFDB-4953-920E-72E1B04A5019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Google Shape;12387;p62">
              <a:extLst>
                <a:ext uri="{FF2B5EF4-FFF2-40B4-BE49-F238E27FC236}">
                  <a16:creationId xmlns:a16="http://schemas.microsoft.com/office/drawing/2014/main" id="{B7C88B09-EB2F-4CCC-A180-BF3E18F2CDF7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Google Shape;12388;p62">
              <a:extLst>
                <a:ext uri="{FF2B5EF4-FFF2-40B4-BE49-F238E27FC236}">
                  <a16:creationId xmlns:a16="http://schemas.microsoft.com/office/drawing/2014/main" id="{3438017A-B09E-4C33-A5DA-566AE7A9E2B2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Google Shape;12389;p62">
              <a:extLst>
                <a:ext uri="{FF2B5EF4-FFF2-40B4-BE49-F238E27FC236}">
                  <a16:creationId xmlns:a16="http://schemas.microsoft.com/office/drawing/2014/main" id="{D612ED82-562C-4E8F-91E7-86974DEB7EE3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Google Shape;12390;p62">
              <a:extLst>
                <a:ext uri="{FF2B5EF4-FFF2-40B4-BE49-F238E27FC236}">
                  <a16:creationId xmlns:a16="http://schemas.microsoft.com/office/drawing/2014/main" id="{36278F60-94DE-4713-9164-C3CCD89ACA84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2" name="Google Shape;12527;p62">
            <a:extLst>
              <a:ext uri="{FF2B5EF4-FFF2-40B4-BE49-F238E27FC236}">
                <a16:creationId xmlns:a16="http://schemas.microsoft.com/office/drawing/2014/main" id="{75497A7E-546B-4E33-8591-EA5DE6443E9E}"/>
              </a:ext>
            </a:extLst>
          </p:cNvPr>
          <p:cNvGrpSpPr/>
          <p:nvPr/>
        </p:nvGrpSpPr>
        <p:grpSpPr>
          <a:xfrm>
            <a:off x="4400619" y="2997803"/>
            <a:ext cx="318495" cy="352209"/>
            <a:chOff x="7541397" y="2904802"/>
            <a:chExt cx="318495" cy="352209"/>
          </a:xfrm>
        </p:grpSpPr>
        <p:sp>
          <p:nvSpPr>
            <p:cNvPr id="143" name="Google Shape;12528;p62">
              <a:extLst>
                <a:ext uri="{FF2B5EF4-FFF2-40B4-BE49-F238E27FC236}">
                  <a16:creationId xmlns:a16="http://schemas.microsoft.com/office/drawing/2014/main" id="{28A1C540-3778-47A2-8CB6-95A14DAAA55E}"/>
                </a:ext>
              </a:extLst>
            </p:cNvPr>
            <p:cNvSpPr/>
            <p:nvPr/>
          </p:nvSpPr>
          <p:spPr>
            <a:xfrm>
              <a:off x="7541397" y="2904802"/>
              <a:ext cx="318495" cy="352209"/>
            </a:xfrm>
            <a:custGeom>
              <a:avLst/>
              <a:gdLst/>
              <a:ahLst/>
              <a:cxnLst/>
              <a:rect l="l" t="t" r="r" b="b"/>
              <a:pathLst>
                <a:path w="10014" h="11074" extrusionOk="0">
                  <a:moveTo>
                    <a:pt x="2287" y="1763"/>
                  </a:moveTo>
                  <a:lnTo>
                    <a:pt x="2453" y="3941"/>
                  </a:lnTo>
                  <a:cubicBezTo>
                    <a:pt x="2501" y="4501"/>
                    <a:pt x="2668" y="5037"/>
                    <a:pt x="2918" y="5537"/>
                  </a:cubicBezTo>
                  <a:lnTo>
                    <a:pt x="2096" y="5120"/>
                  </a:lnTo>
                  <a:cubicBezTo>
                    <a:pt x="1560" y="4846"/>
                    <a:pt x="1120" y="4430"/>
                    <a:pt x="787" y="3929"/>
                  </a:cubicBezTo>
                  <a:cubicBezTo>
                    <a:pt x="477" y="3418"/>
                    <a:pt x="310" y="2822"/>
                    <a:pt x="310" y="2227"/>
                  </a:cubicBezTo>
                  <a:lnTo>
                    <a:pt x="310" y="1977"/>
                  </a:lnTo>
                  <a:cubicBezTo>
                    <a:pt x="310" y="1858"/>
                    <a:pt x="406" y="1763"/>
                    <a:pt x="525" y="1763"/>
                  </a:cubicBezTo>
                  <a:close/>
                  <a:moveTo>
                    <a:pt x="7383" y="1036"/>
                  </a:moveTo>
                  <a:lnTo>
                    <a:pt x="7168" y="3799"/>
                  </a:lnTo>
                  <a:cubicBezTo>
                    <a:pt x="7168" y="3882"/>
                    <a:pt x="7228" y="3953"/>
                    <a:pt x="7323" y="3977"/>
                  </a:cubicBezTo>
                  <a:cubicBezTo>
                    <a:pt x="7406" y="3977"/>
                    <a:pt x="7490" y="3918"/>
                    <a:pt x="7502" y="3822"/>
                  </a:cubicBezTo>
                  <a:lnTo>
                    <a:pt x="7645" y="1751"/>
                  </a:lnTo>
                  <a:lnTo>
                    <a:pt x="9419" y="1751"/>
                  </a:lnTo>
                  <a:cubicBezTo>
                    <a:pt x="9538" y="1751"/>
                    <a:pt x="9633" y="1846"/>
                    <a:pt x="9633" y="1965"/>
                  </a:cubicBezTo>
                  <a:lnTo>
                    <a:pt x="9633" y="2227"/>
                  </a:lnTo>
                  <a:lnTo>
                    <a:pt x="9645" y="2227"/>
                  </a:lnTo>
                  <a:cubicBezTo>
                    <a:pt x="9645" y="2822"/>
                    <a:pt x="9478" y="3418"/>
                    <a:pt x="9169" y="3929"/>
                  </a:cubicBezTo>
                  <a:cubicBezTo>
                    <a:pt x="8859" y="4430"/>
                    <a:pt x="8395" y="4846"/>
                    <a:pt x="7859" y="5120"/>
                  </a:cubicBezTo>
                  <a:lnTo>
                    <a:pt x="7037" y="5525"/>
                  </a:lnTo>
                  <a:cubicBezTo>
                    <a:pt x="7204" y="5239"/>
                    <a:pt x="7323" y="4930"/>
                    <a:pt x="7395" y="4596"/>
                  </a:cubicBezTo>
                  <a:cubicBezTo>
                    <a:pt x="7406" y="4501"/>
                    <a:pt x="7371" y="4418"/>
                    <a:pt x="7275" y="4406"/>
                  </a:cubicBezTo>
                  <a:cubicBezTo>
                    <a:pt x="7265" y="4404"/>
                    <a:pt x="7255" y="4404"/>
                    <a:pt x="7244" y="4404"/>
                  </a:cubicBezTo>
                  <a:cubicBezTo>
                    <a:pt x="7170" y="4404"/>
                    <a:pt x="7095" y="4441"/>
                    <a:pt x="7085" y="4525"/>
                  </a:cubicBezTo>
                  <a:cubicBezTo>
                    <a:pt x="6966" y="5013"/>
                    <a:pt x="6740" y="5477"/>
                    <a:pt x="6430" y="5858"/>
                  </a:cubicBezTo>
                  <a:lnTo>
                    <a:pt x="6418" y="5882"/>
                  </a:lnTo>
                  <a:cubicBezTo>
                    <a:pt x="6240" y="6096"/>
                    <a:pt x="6025" y="6311"/>
                    <a:pt x="5787" y="6489"/>
                  </a:cubicBezTo>
                  <a:lnTo>
                    <a:pt x="4156" y="6489"/>
                  </a:lnTo>
                  <a:cubicBezTo>
                    <a:pt x="3930" y="6311"/>
                    <a:pt x="3715" y="6120"/>
                    <a:pt x="3537" y="5894"/>
                  </a:cubicBezTo>
                  <a:cubicBezTo>
                    <a:pt x="3525" y="5882"/>
                    <a:pt x="3525" y="5858"/>
                    <a:pt x="3513" y="5846"/>
                  </a:cubicBezTo>
                  <a:cubicBezTo>
                    <a:pt x="3084" y="5299"/>
                    <a:pt x="2811" y="4608"/>
                    <a:pt x="2751" y="3894"/>
                  </a:cubicBezTo>
                  <a:lnTo>
                    <a:pt x="2549" y="1036"/>
                  </a:lnTo>
                  <a:close/>
                  <a:moveTo>
                    <a:pt x="5668" y="6811"/>
                  </a:moveTo>
                  <a:cubicBezTo>
                    <a:pt x="5680" y="6811"/>
                    <a:pt x="5692" y="6835"/>
                    <a:pt x="5692" y="6835"/>
                  </a:cubicBezTo>
                  <a:cubicBezTo>
                    <a:pt x="5740" y="6858"/>
                    <a:pt x="5751" y="6906"/>
                    <a:pt x="5751" y="6954"/>
                  </a:cubicBezTo>
                  <a:lnTo>
                    <a:pt x="5751" y="7049"/>
                  </a:lnTo>
                  <a:cubicBezTo>
                    <a:pt x="5787" y="7120"/>
                    <a:pt x="5716" y="7192"/>
                    <a:pt x="5644" y="7192"/>
                  </a:cubicBezTo>
                  <a:lnTo>
                    <a:pt x="4311" y="7192"/>
                  </a:lnTo>
                  <a:cubicBezTo>
                    <a:pt x="4239" y="7192"/>
                    <a:pt x="4180" y="7132"/>
                    <a:pt x="4180" y="7049"/>
                  </a:cubicBezTo>
                  <a:lnTo>
                    <a:pt x="4180" y="6954"/>
                  </a:lnTo>
                  <a:cubicBezTo>
                    <a:pt x="4180" y="6906"/>
                    <a:pt x="4216" y="6858"/>
                    <a:pt x="4239" y="6835"/>
                  </a:cubicBezTo>
                  <a:cubicBezTo>
                    <a:pt x="4251" y="6835"/>
                    <a:pt x="4275" y="6811"/>
                    <a:pt x="4275" y="6811"/>
                  </a:cubicBezTo>
                  <a:close/>
                  <a:moveTo>
                    <a:pt x="5382" y="7513"/>
                  </a:moveTo>
                  <a:cubicBezTo>
                    <a:pt x="5466" y="7787"/>
                    <a:pt x="5656" y="8013"/>
                    <a:pt x="5906" y="8156"/>
                  </a:cubicBezTo>
                  <a:lnTo>
                    <a:pt x="6013" y="8216"/>
                  </a:lnTo>
                  <a:cubicBezTo>
                    <a:pt x="6180" y="8287"/>
                    <a:pt x="6263" y="8454"/>
                    <a:pt x="6263" y="8632"/>
                  </a:cubicBezTo>
                  <a:lnTo>
                    <a:pt x="6263" y="8668"/>
                  </a:lnTo>
                  <a:lnTo>
                    <a:pt x="3680" y="8668"/>
                  </a:lnTo>
                  <a:lnTo>
                    <a:pt x="3680" y="8632"/>
                  </a:lnTo>
                  <a:cubicBezTo>
                    <a:pt x="3680" y="8454"/>
                    <a:pt x="3775" y="8299"/>
                    <a:pt x="3930" y="8216"/>
                  </a:cubicBezTo>
                  <a:lnTo>
                    <a:pt x="4037" y="8156"/>
                  </a:lnTo>
                  <a:cubicBezTo>
                    <a:pt x="4287" y="8025"/>
                    <a:pt x="4477" y="7799"/>
                    <a:pt x="4537" y="7513"/>
                  </a:cubicBezTo>
                  <a:close/>
                  <a:moveTo>
                    <a:pt x="6966" y="8978"/>
                  </a:moveTo>
                  <a:cubicBezTo>
                    <a:pt x="7168" y="8978"/>
                    <a:pt x="7347" y="9156"/>
                    <a:pt x="7347" y="9359"/>
                  </a:cubicBezTo>
                  <a:lnTo>
                    <a:pt x="7347" y="10002"/>
                  </a:lnTo>
                  <a:lnTo>
                    <a:pt x="2572" y="10002"/>
                  </a:lnTo>
                  <a:lnTo>
                    <a:pt x="2572" y="9359"/>
                  </a:lnTo>
                  <a:cubicBezTo>
                    <a:pt x="2572" y="9156"/>
                    <a:pt x="2751" y="8978"/>
                    <a:pt x="2953" y="8978"/>
                  </a:cubicBezTo>
                  <a:close/>
                  <a:moveTo>
                    <a:pt x="7859" y="10347"/>
                  </a:moveTo>
                  <a:lnTo>
                    <a:pt x="7859" y="10716"/>
                  </a:lnTo>
                  <a:lnTo>
                    <a:pt x="2084" y="10716"/>
                  </a:lnTo>
                  <a:lnTo>
                    <a:pt x="2084" y="10347"/>
                  </a:lnTo>
                  <a:close/>
                  <a:moveTo>
                    <a:pt x="2132" y="0"/>
                  </a:moveTo>
                  <a:cubicBezTo>
                    <a:pt x="1930" y="0"/>
                    <a:pt x="1763" y="167"/>
                    <a:pt x="1763" y="358"/>
                  </a:cubicBezTo>
                  <a:lnTo>
                    <a:pt x="1763" y="703"/>
                  </a:lnTo>
                  <a:cubicBezTo>
                    <a:pt x="1763" y="893"/>
                    <a:pt x="1930" y="1060"/>
                    <a:pt x="2132" y="1060"/>
                  </a:cubicBezTo>
                  <a:lnTo>
                    <a:pt x="2251" y="1060"/>
                  </a:lnTo>
                  <a:lnTo>
                    <a:pt x="2275" y="1441"/>
                  </a:lnTo>
                  <a:lnTo>
                    <a:pt x="537" y="1441"/>
                  </a:lnTo>
                  <a:cubicBezTo>
                    <a:pt x="239" y="1441"/>
                    <a:pt x="1" y="1679"/>
                    <a:pt x="1" y="1977"/>
                  </a:cubicBezTo>
                  <a:lnTo>
                    <a:pt x="1" y="2227"/>
                  </a:lnTo>
                  <a:cubicBezTo>
                    <a:pt x="1" y="2882"/>
                    <a:pt x="179" y="3537"/>
                    <a:pt x="537" y="4108"/>
                  </a:cubicBezTo>
                  <a:cubicBezTo>
                    <a:pt x="870" y="4668"/>
                    <a:pt x="1382" y="5120"/>
                    <a:pt x="1965" y="5418"/>
                  </a:cubicBezTo>
                  <a:lnTo>
                    <a:pt x="3239" y="6061"/>
                  </a:lnTo>
                  <a:cubicBezTo>
                    <a:pt x="3251" y="6061"/>
                    <a:pt x="3275" y="6073"/>
                    <a:pt x="3287" y="6085"/>
                  </a:cubicBezTo>
                  <a:cubicBezTo>
                    <a:pt x="3287" y="6085"/>
                    <a:pt x="3287" y="6096"/>
                    <a:pt x="3299" y="6096"/>
                  </a:cubicBezTo>
                  <a:cubicBezTo>
                    <a:pt x="3311" y="6120"/>
                    <a:pt x="3334" y="6144"/>
                    <a:pt x="3334" y="6180"/>
                  </a:cubicBezTo>
                  <a:cubicBezTo>
                    <a:pt x="3334" y="6251"/>
                    <a:pt x="3275" y="6311"/>
                    <a:pt x="3192" y="6311"/>
                  </a:cubicBezTo>
                  <a:lnTo>
                    <a:pt x="3013" y="6311"/>
                  </a:lnTo>
                  <a:cubicBezTo>
                    <a:pt x="2930" y="6311"/>
                    <a:pt x="2858" y="6382"/>
                    <a:pt x="2858" y="6477"/>
                  </a:cubicBezTo>
                  <a:cubicBezTo>
                    <a:pt x="2858" y="6561"/>
                    <a:pt x="2930" y="6632"/>
                    <a:pt x="3013" y="6632"/>
                  </a:cubicBezTo>
                  <a:lnTo>
                    <a:pt x="3192" y="6632"/>
                  </a:lnTo>
                  <a:cubicBezTo>
                    <a:pt x="3358" y="6632"/>
                    <a:pt x="3489" y="6549"/>
                    <a:pt x="3585" y="6430"/>
                  </a:cubicBezTo>
                  <a:cubicBezTo>
                    <a:pt x="3692" y="6537"/>
                    <a:pt x="3811" y="6632"/>
                    <a:pt x="3930" y="6739"/>
                  </a:cubicBezTo>
                  <a:cubicBezTo>
                    <a:pt x="3882" y="6811"/>
                    <a:pt x="3870" y="6894"/>
                    <a:pt x="3870" y="6977"/>
                  </a:cubicBezTo>
                  <a:lnTo>
                    <a:pt x="3870" y="7085"/>
                  </a:lnTo>
                  <a:cubicBezTo>
                    <a:pt x="3870" y="7311"/>
                    <a:pt x="4025" y="7501"/>
                    <a:pt x="4239" y="7549"/>
                  </a:cubicBezTo>
                  <a:cubicBezTo>
                    <a:pt x="4180" y="7692"/>
                    <a:pt x="4073" y="7823"/>
                    <a:pt x="3906" y="7906"/>
                  </a:cubicBezTo>
                  <a:lnTo>
                    <a:pt x="3811" y="7966"/>
                  </a:lnTo>
                  <a:cubicBezTo>
                    <a:pt x="3537" y="8097"/>
                    <a:pt x="3370" y="8359"/>
                    <a:pt x="3370" y="8656"/>
                  </a:cubicBezTo>
                  <a:lnTo>
                    <a:pt x="3370" y="8704"/>
                  </a:lnTo>
                  <a:lnTo>
                    <a:pt x="3001" y="8704"/>
                  </a:lnTo>
                  <a:cubicBezTo>
                    <a:pt x="2620" y="8704"/>
                    <a:pt x="2287" y="9037"/>
                    <a:pt x="2287" y="9418"/>
                  </a:cubicBezTo>
                  <a:lnTo>
                    <a:pt x="2287" y="10061"/>
                  </a:lnTo>
                  <a:lnTo>
                    <a:pt x="2025" y="10061"/>
                  </a:lnTo>
                  <a:cubicBezTo>
                    <a:pt x="1906" y="10061"/>
                    <a:pt x="1799" y="10168"/>
                    <a:pt x="1799" y="10287"/>
                  </a:cubicBezTo>
                  <a:lnTo>
                    <a:pt x="1799" y="10847"/>
                  </a:lnTo>
                  <a:cubicBezTo>
                    <a:pt x="1799" y="10966"/>
                    <a:pt x="1906" y="11073"/>
                    <a:pt x="2025" y="11073"/>
                  </a:cubicBezTo>
                  <a:lnTo>
                    <a:pt x="8002" y="11073"/>
                  </a:lnTo>
                  <a:cubicBezTo>
                    <a:pt x="8121" y="11073"/>
                    <a:pt x="8228" y="10966"/>
                    <a:pt x="8228" y="10847"/>
                  </a:cubicBezTo>
                  <a:lnTo>
                    <a:pt x="8228" y="10287"/>
                  </a:lnTo>
                  <a:cubicBezTo>
                    <a:pt x="8228" y="10168"/>
                    <a:pt x="8121" y="10061"/>
                    <a:pt x="8002" y="10061"/>
                  </a:cubicBezTo>
                  <a:lnTo>
                    <a:pt x="7740" y="10061"/>
                  </a:lnTo>
                  <a:lnTo>
                    <a:pt x="7740" y="9418"/>
                  </a:lnTo>
                  <a:cubicBezTo>
                    <a:pt x="7740" y="9037"/>
                    <a:pt x="7406" y="8704"/>
                    <a:pt x="7025" y="8704"/>
                  </a:cubicBezTo>
                  <a:lnTo>
                    <a:pt x="6644" y="8704"/>
                  </a:lnTo>
                  <a:lnTo>
                    <a:pt x="6644" y="8656"/>
                  </a:lnTo>
                  <a:cubicBezTo>
                    <a:pt x="6644" y="8359"/>
                    <a:pt x="6490" y="8097"/>
                    <a:pt x="6216" y="7966"/>
                  </a:cubicBezTo>
                  <a:lnTo>
                    <a:pt x="6109" y="7906"/>
                  </a:lnTo>
                  <a:cubicBezTo>
                    <a:pt x="5966" y="7823"/>
                    <a:pt x="5847" y="7692"/>
                    <a:pt x="5787" y="7549"/>
                  </a:cubicBezTo>
                  <a:cubicBezTo>
                    <a:pt x="5990" y="7501"/>
                    <a:pt x="6156" y="7323"/>
                    <a:pt x="6156" y="7085"/>
                  </a:cubicBezTo>
                  <a:lnTo>
                    <a:pt x="6156" y="6977"/>
                  </a:lnTo>
                  <a:cubicBezTo>
                    <a:pt x="6156" y="6894"/>
                    <a:pt x="6132" y="6811"/>
                    <a:pt x="6097" y="6739"/>
                  </a:cubicBezTo>
                  <a:cubicBezTo>
                    <a:pt x="6216" y="6656"/>
                    <a:pt x="6335" y="6549"/>
                    <a:pt x="6442" y="6430"/>
                  </a:cubicBezTo>
                  <a:cubicBezTo>
                    <a:pt x="6513" y="6561"/>
                    <a:pt x="6668" y="6632"/>
                    <a:pt x="6823" y="6632"/>
                  </a:cubicBezTo>
                  <a:lnTo>
                    <a:pt x="7002" y="6632"/>
                  </a:lnTo>
                  <a:cubicBezTo>
                    <a:pt x="7097" y="6632"/>
                    <a:pt x="7168" y="6561"/>
                    <a:pt x="7168" y="6477"/>
                  </a:cubicBezTo>
                  <a:cubicBezTo>
                    <a:pt x="7168" y="6382"/>
                    <a:pt x="7097" y="6311"/>
                    <a:pt x="7002" y="6311"/>
                  </a:cubicBezTo>
                  <a:lnTo>
                    <a:pt x="6823" y="6311"/>
                  </a:lnTo>
                  <a:cubicBezTo>
                    <a:pt x="6752" y="6311"/>
                    <a:pt x="6692" y="6251"/>
                    <a:pt x="6692" y="6180"/>
                  </a:cubicBezTo>
                  <a:cubicBezTo>
                    <a:pt x="6692" y="6144"/>
                    <a:pt x="6704" y="6120"/>
                    <a:pt x="6728" y="6085"/>
                  </a:cubicBezTo>
                  <a:cubicBezTo>
                    <a:pt x="6740" y="6073"/>
                    <a:pt x="6752" y="6061"/>
                    <a:pt x="6763" y="6061"/>
                  </a:cubicBezTo>
                  <a:lnTo>
                    <a:pt x="8049" y="5418"/>
                  </a:lnTo>
                  <a:cubicBezTo>
                    <a:pt x="8645" y="5120"/>
                    <a:pt x="9133" y="4668"/>
                    <a:pt x="9478" y="4108"/>
                  </a:cubicBezTo>
                  <a:cubicBezTo>
                    <a:pt x="9823" y="3537"/>
                    <a:pt x="10014" y="2906"/>
                    <a:pt x="10014" y="2227"/>
                  </a:cubicBezTo>
                  <a:lnTo>
                    <a:pt x="10014" y="1977"/>
                  </a:lnTo>
                  <a:cubicBezTo>
                    <a:pt x="9954" y="1679"/>
                    <a:pt x="9716" y="1441"/>
                    <a:pt x="9430" y="1441"/>
                  </a:cubicBezTo>
                  <a:lnTo>
                    <a:pt x="7692" y="1441"/>
                  </a:lnTo>
                  <a:lnTo>
                    <a:pt x="7728" y="1060"/>
                  </a:lnTo>
                  <a:lnTo>
                    <a:pt x="7847" y="1060"/>
                  </a:lnTo>
                  <a:cubicBezTo>
                    <a:pt x="8037" y="1060"/>
                    <a:pt x="8204" y="893"/>
                    <a:pt x="8204" y="703"/>
                  </a:cubicBezTo>
                  <a:lnTo>
                    <a:pt x="8204" y="358"/>
                  </a:lnTo>
                  <a:cubicBezTo>
                    <a:pt x="8204" y="167"/>
                    <a:pt x="8037" y="0"/>
                    <a:pt x="7847" y="0"/>
                  </a:cubicBezTo>
                  <a:lnTo>
                    <a:pt x="3501" y="0"/>
                  </a:lnTo>
                  <a:cubicBezTo>
                    <a:pt x="3406" y="0"/>
                    <a:pt x="3334" y="72"/>
                    <a:pt x="3334" y="167"/>
                  </a:cubicBezTo>
                  <a:cubicBezTo>
                    <a:pt x="3334" y="250"/>
                    <a:pt x="3406" y="322"/>
                    <a:pt x="3501" y="322"/>
                  </a:cubicBezTo>
                  <a:lnTo>
                    <a:pt x="7847" y="322"/>
                  </a:lnTo>
                  <a:cubicBezTo>
                    <a:pt x="7859" y="322"/>
                    <a:pt x="7883" y="346"/>
                    <a:pt x="7883" y="370"/>
                  </a:cubicBezTo>
                  <a:lnTo>
                    <a:pt x="7883" y="715"/>
                  </a:lnTo>
                  <a:cubicBezTo>
                    <a:pt x="7883" y="727"/>
                    <a:pt x="7871" y="762"/>
                    <a:pt x="7847" y="762"/>
                  </a:cubicBezTo>
                  <a:lnTo>
                    <a:pt x="2132" y="762"/>
                  </a:lnTo>
                  <a:cubicBezTo>
                    <a:pt x="2108" y="762"/>
                    <a:pt x="2084" y="739"/>
                    <a:pt x="2084" y="715"/>
                  </a:cubicBezTo>
                  <a:lnTo>
                    <a:pt x="2084" y="370"/>
                  </a:lnTo>
                  <a:cubicBezTo>
                    <a:pt x="2084" y="358"/>
                    <a:pt x="2096" y="322"/>
                    <a:pt x="2132" y="322"/>
                  </a:cubicBezTo>
                  <a:lnTo>
                    <a:pt x="2739" y="322"/>
                  </a:lnTo>
                  <a:cubicBezTo>
                    <a:pt x="2823" y="322"/>
                    <a:pt x="2894" y="250"/>
                    <a:pt x="2894" y="167"/>
                  </a:cubicBezTo>
                  <a:cubicBezTo>
                    <a:pt x="2894" y="72"/>
                    <a:pt x="2823" y="0"/>
                    <a:pt x="2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Google Shape;12529;p62">
              <a:extLst>
                <a:ext uri="{FF2B5EF4-FFF2-40B4-BE49-F238E27FC236}">
                  <a16:creationId xmlns:a16="http://schemas.microsoft.com/office/drawing/2014/main" id="{CEE11CD6-9EE1-4E80-9CC2-792D2C8F9EB4}"/>
                </a:ext>
              </a:extLst>
            </p:cNvPr>
            <p:cNvSpPr/>
            <p:nvPr/>
          </p:nvSpPr>
          <p:spPr>
            <a:xfrm>
              <a:off x="7642505" y="2952128"/>
              <a:ext cx="112876" cy="106451"/>
            </a:xfrm>
            <a:custGeom>
              <a:avLst/>
              <a:gdLst/>
              <a:ahLst/>
              <a:cxnLst/>
              <a:rect l="l" t="t" r="r" b="b"/>
              <a:pathLst>
                <a:path w="3549" h="3347" extrusionOk="0">
                  <a:moveTo>
                    <a:pt x="1822" y="548"/>
                  </a:moveTo>
                  <a:lnTo>
                    <a:pt x="2084" y="1287"/>
                  </a:lnTo>
                  <a:cubicBezTo>
                    <a:pt x="2120" y="1346"/>
                    <a:pt x="2156" y="1394"/>
                    <a:pt x="2239" y="1394"/>
                  </a:cubicBezTo>
                  <a:lnTo>
                    <a:pt x="3037" y="1429"/>
                  </a:lnTo>
                  <a:lnTo>
                    <a:pt x="2382" y="1918"/>
                  </a:lnTo>
                  <a:cubicBezTo>
                    <a:pt x="2322" y="1965"/>
                    <a:pt x="2311" y="2025"/>
                    <a:pt x="2322" y="2096"/>
                  </a:cubicBezTo>
                  <a:lnTo>
                    <a:pt x="2549" y="2870"/>
                  </a:lnTo>
                  <a:lnTo>
                    <a:pt x="1894" y="2430"/>
                  </a:lnTo>
                  <a:cubicBezTo>
                    <a:pt x="1864" y="2412"/>
                    <a:pt x="1831" y="2403"/>
                    <a:pt x="1800" y="2403"/>
                  </a:cubicBezTo>
                  <a:cubicBezTo>
                    <a:pt x="1769" y="2403"/>
                    <a:pt x="1739" y="2412"/>
                    <a:pt x="1715" y="2430"/>
                  </a:cubicBezTo>
                  <a:lnTo>
                    <a:pt x="1060" y="2870"/>
                  </a:lnTo>
                  <a:lnTo>
                    <a:pt x="1287" y="2096"/>
                  </a:lnTo>
                  <a:cubicBezTo>
                    <a:pt x="1298" y="2037"/>
                    <a:pt x="1287" y="1965"/>
                    <a:pt x="1227" y="1918"/>
                  </a:cubicBezTo>
                  <a:lnTo>
                    <a:pt x="596" y="1429"/>
                  </a:lnTo>
                  <a:lnTo>
                    <a:pt x="1406" y="1394"/>
                  </a:lnTo>
                  <a:cubicBezTo>
                    <a:pt x="1465" y="1394"/>
                    <a:pt x="1525" y="1358"/>
                    <a:pt x="1549" y="1287"/>
                  </a:cubicBezTo>
                  <a:lnTo>
                    <a:pt x="1822" y="548"/>
                  </a:lnTo>
                  <a:close/>
                  <a:moveTo>
                    <a:pt x="1775" y="1"/>
                  </a:moveTo>
                  <a:cubicBezTo>
                    <a:pt x="1691" y="1"/>
                    <a:pt x="1608" y="60"/>
                    <a:pt x="1560" y="144"/>
                  </a:cubicBezTo>
                  <a:lnTo>
                    <a:pt x="1227" y="1084"/>
                  </a:lnTo>
                  <a:lnTo>
                    <a:pt x="227" y="1120"/>
                  </a:lnTo>
                  <a:cubicBezTo>
                    <a:pt x="144" y="1120"/>
                    <a:pt x="60" y="1168"/>
                    <a:pt x="36" y="1263"/>
                  </a:cubicBezTo>
                  <a:cubicBezTo>
                    <a:pt x="1" y="1358"/>
                    <a:pt x="36" y="1441"/>
                    <a:pt x="108" y="1501"/>
                  </a:cubicBezTo>
                  <a:lnTo>
                    <a:pt x="894" y="2108"/>
                  </a:lnTo>
                  <a:lnTo>
                    <a:pt x="632" y="3061"/>
                  </a:lnTo>
                  <a:cubicBezTo>
                    <a:pt x="596" y="3156"/>
                    <a:pt x="632" y="3239"/>
                    <a:pt x="703" y="3299"/>
                  </a:cubicBezTo>
                  <a:cubicBezTo>
                    <a:pt x="739" y="3328"/>
                    <a:pt x="781" y="3343"/>
                    <a:pt x="824" y="3343"/>
                  </a:cubicBezTo>
                  <a:cubicBezTo>
                    <a:pt x="867" y="3343"/>
                    <a:pt x="912" y="3328"/>
                    <a:pt x="953" y="3299"/>
                  </a:cubicBezTo>
                  <a:lnTo>
                    <a:pt x="1775" y="2751"/>
                  </a:lnTo>
                  <a:lnTo>
                    <a:pt x="2596" y="3299"/>
                  </a:lnTo>
                  <a:cubicBezTo>
                    <a:pt x="2620" y="3334"/>
                    <a:pt x="2668" y="3346"/>
                    <a:pt x="2715" y="3346"/>
                  </a:cubicBezTo>
                  <a:cubicBezTo>
                    <a:pt x="2751" y="3346"/>
                    <a:pt x="2799" y="3334"/>
                    <a:pt x="2834" y="3299"/>
                  </a:cubicBezTo>
                  <a:cubicBezTo>
                    <a:pt x="2906" y="3239"/>
                    <a:pt x="2942" y="3156"/>
                    <a:pt x="2906" y="3061"/>
                  </a:cubicBezTo>
                  <a:lnTo>
                    <a:pt x="2644" y="2108"/>
                  </a:lnTo>
                  <a:lnTo>
                    <a:pt x="3430" y="1501"/>
                  </a:lnTo>
                  <a:cubicBezTo>
                    <a:pt x="3513" y="1441"/>
                    <a:pt x="3549" y="1358"/>
                    <a:pt x="3513" y="1263"/>
                  </a:cubicBezTo>
                  <a:cubicBezTo>
                    <a:pt x="3489" y="1168"/>
                    <a:pt x="3418" y="1120"/>
                    <a:pt x="3323" y="1120"/>
                  </a:cubicBezTo>
                  <a:lnTo>
                    <a:pt x="2322" y="1084"/>
                  </a:lnTo>
                  <a:lnTo>
                    <a:pt x="1989" y="144"/>
                  </a:lnTo>
                  <a:cubicBezTo>
                    <a:pt x="1953" y="60"/>
                    <a:pt x="1882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5" name="Google Shape;10943;p60">
            <a:extLst>
              <a:ext uri="{FF2B5EF4-FFF2-40B4-BE49-F238E27FC236}">
                <a16:creationId xmlns:a16="http://schemas.microsoft.com/office/drawing/2014/main" id="{0C863E53-8184-4F1F-B25E-BE88D7B92B5A}"/>
              </a:ext>
            </a:extLst>
          </p:cNvPr>
          <p:cNvGrpSpPr/>
          <p:nvPr/>
        </p:nvGrpSpPr>
        <p:grpSpPr>
          <a:xfrm>
            <a:off x="4366009" y="1221672"/>
            <a:ext cx="410829" cy="332343"/>
            <a:chOff x="1278299" y="2439293"/>
            <a:chExt cx="410829" cy="332343"/>
          </a:xfrm>
        </p:grpSpPr>
        <p:sp>
          <p:nvSpPr>
            <p:cNvPr id="146" name="Google Shape;10944;p60">
              <a:extLst>
                <a:ext uri="{FF2B5EF4-FFF2-40B4-BE49-F238E27FC236}">
                  <a16:creationId xmlns:a16="http://schemas.microsoft.com/office/drawing/2014/main" id="{3C91E0B8-8004-4521-9E8B-2C0591D32D96}"/>
                </a:ext>
              </a:extLst>
            </p:cNvPr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Google Shape;10945;p60">
              <a:extLst>
                <a:ext uri="{FF2B5EF4-FFF2-40B4-BE49-F238E27FC236}">
                  <a16:creationId xmlns:a16="http://schemas.microsoft.com/office/drawing/2014/main" id="{CC483C06-0F7A-4DCC-96E1-AE9F043BCEDF}"/>
                </a:ext>
              </a:extLst>
            </p:cNvPr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Google Shape;10946;p60">
              <a:extLst>
                <a:ext uri="{FF2B5EF4-FFF2-40B4-BE49-F238E27FC236}">
                  <a16:creationId xmlns:a16="http://schemas.microsoft.com/office/drawing/2014/main" id="{75CC046D-0CA8-4555-8D6F-0BE2599D848E}"/>
                </a:ext>
              </a:extLst>
            </p:cNvPr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Google Shape;10947;p60">
              <a:extLst>
                <a:ext uri="{FF2B5EF4-FFF2-40B4-BE49-F238E27FC236}">
                  <a16:creationId xmlns:a16="http://schemas.microsoft.com/office/drawing/2014/main" id="{54111CE9-D724-4902-AF1E-1C473AA9143E}"/>
                </a:ext>
              </a:extLst>
            </p:cNvPr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Google Shape;10948;p60">
              <a:extLst>
                <a:ext uri="{FF2B5EF4-FFF2-40B4-BE49-F238E27FC236}">
                  <a16:creationId xmlns:a16="http://schemas.microsoft.com/office/drawing/2014/main" id="{E18F4A49-5B63-4CF1-B3B8-872CF76226D2}"/>
                </a:ext>
              </a:extLst>
            </p:cNvPr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Google Shape;10949;p60">
              <a:extLst>
                <a:ext uri="{FF2B5EF4-FFF2-40B4-BE49-F238E27FC236}">
                  <a16:creationId xmlns:a16="http://schemas.microsoft.com/office/drawing/2014/main" id="{0963478D-06E0-43D2-A4B6-AD35B7403942}"/>
                </a:ext>
              </a:extLst>
            </p:cNvPr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Google Shape;10950;p60">
              <a:extLst>
                <a:ext uri="{FF2B5EF4-FFF2-40B4-BE49-F238E27FC236}">
                  <a16:creationId xmlns:a16="http://schemas.microsoft.com/office/drawing/2014/main" id="{52567839-970F-4813-BEBB-474BD8B6A1CA}"/>
                </a:ext>
              </a:extLst>
            </p:cNvPr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Google Shape;10951;p60">
              <a:extLst>
                <a:ext uri="{FF2B5EF4-FFF2-40B4-BE49-F238E27FC236}">
                  <a16:creationId xmlns:a16="http://schemas.microsoft.com/office/drawing/2014/main" id="{A2354CBC-D49A-4467-900E-CB2DE396C0E4}"/>
                </a:ext>
              </a:extLst>
            </p:cNvPr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394</Words>
  <Application>Microsoft Macintosh PowerPoint</Application>
  <PresentationFormat>On-screen Show (16:9)</PresentationFormat>
  <Paragraphs>59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Maven Pro</vt:lpstr>
      <vt:lpstr>Advent Pro SemiBold</vt:lpstr>
      <vt:lpstr>Squada One</vt:lpstr>
      <vt:lpstr>Fira Sans Condensed Medium</vt:lpstr>
      <vt:lpstr>Arial</vt:lpstr>
      <vt:lpstr>Roboto Condensed</vt:lpstr>
      <vt:lpstr>Share Tech</vt:lpstr>
      <vt:lpstr>Data Science Consulting by Slidesgo</vt:lpstr>
      <vt:lpstr>ONEIRIC COIN (Cryptocurrency Powered by Blockchain) </vt:lpstr>
      <vt:lpstr>Our Team</vt:lpstr>
      <vt:lpstr>SURVEY OF EXISTING FINANCIAL SYSTEM</vt:lpstr>
      <vt:lpstr>PROBLEM STATEMENT</vt:lpstr>
      <vt:lpstr>TECHSTACK</vt:lpstr>
      <vt:lpstr>BUSINESS MODEL</vt:lpstr>
      <vt:lpstr>COST EFFECTIVENESS</vt:lpstr>
      <vt:lpstr>CRYPTOGRAPHY</vt:lpstr>
      <vt:lpstr>HOW WILL WE PROCEED</vt:lpstr>
      <vt:lpstr>Societal Impact</vt:lpstr>
      <vt:lpstr>IMPLEMENTATION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ONEIRIC COIN</dc:title>
  <dc:creator>Neeraj Patil</dc:creator>
  <cp:lastModifiedBy>Microsoft Office User</cp:lastModifiedBy>
  <cp:revision>7</cp:revision>
  <dcterms:modified xsi:type="dcterms:W3CDTF">2021-10-16T04:11:45Z</dcterms:modified>
</cp:coreProperties>
</file>