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76" r:id="rId2"/>
    <p:sldId id="259" r:id="rId3"/>
    <p:sldId id="260" r:id="rId4"/>
    <p:sldId id="265" r:id="rId5"/>
    <p:sldId id="266" r:id="rId6"/>
    <p:sldId id="261" r:id="rId7"/>
    <p:sldId id="262" r:id="rId8"/>
    <p:sldId id="263" r:id="rId9"/>
    <p:sldId id="267" r:id="rId10"/>
    <p:sldId id="268" r:id="rId11"/>
    <p:sldId id="277" r:id="rId12"/>
    <p:sldId id="272" r:id="rId13"/>
    <p:sldId id="273" r:id="rId14"/>
    <p:sldId id="278" r:id="rId15"/>
    <p:sldId id="279" r:id="rId16"/>
    <p:sldId id="27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kti Shantiswarup Sangoi" initials="BSS" lastIdx="1" clrIdx="0">
    <p:extLst>
      <p:ext uri="{19B8F6BF-5375-455C-9EA6-DF929625EA0E}">
        <p15:presenceInfo xmlns:p15="http://schemas.microsoft.com/office/powerpoint/2012/main" userId="Bhakti Shantiswarup Sango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5BD"/>
    <a:srgbClr val="BCD5FA"/>
    <a:srgbClr val="CEF1CB"/>
    <a:srgbClr val="B4EAB0"/>
    <a:srgbClr val="E6D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snapToGrid="0">
      <p:cViewPr varScale="1">
        <p:scale>
          <a:sx n="86" d="100"/>
          <a:sy n="86" d="100"/>
        </p:scale>
        <p:origin x="68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Dhruvan%20Patel%20Data\Dhruvan%20Dell%20to%20Surface\MEM%20Study%20Material\Semester%202\EMGT%206225%20-%20Economic%20Decision%20Making\Project\EDM%20Project%20-GRP%209%20risk%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garkamra\Downloads\SEC%2006%20GROUP%209%20-%20EDM%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b="1" dirty="0"/>
              <a:t>Present Worth Comparison of all Alternatives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3395999324250904"/>
          <c:y val="0.23430086454250512"/>
          <c:w val="0.84248461751163894"/>
          <c:h val="0.4887659037509946"/>
        </c:manualLayout>
      </c:layout>
      <c:barChart>
        <c:barDir val="col"/>
        <c:grouping val="clustered"/>
        <c:varyColors val="0"/>
        <c:ser>
          <c:idx val="0"/>
          <c:order val="0"/>
          <c:tx>
            <c:strRef>
              <c:f>'[EDM Project -GRP 9 risk .xlsx]PW ANALYSIS'!$B$1</c:f>
              <c:strCache>
                <c:ptCount val="1"/>
                <c:pt idx="0">
                  <c:v>Alternative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'[EDM Project -GRP 9 risk .xlsx]PW ANALYSIS'!$A$2:$A$22</c:f>
              <c:numCache>
                <c:formatCode>0.00%</c:formatCode>
                <c:ptCount val="2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numCache>
            </c:numRef>
          </c:cat>
          <c:val>
            <c:numRef>
              <c:f>'[EDM Project -GRP 9 risk .xlsx]PW ANALYSIS'!$B$2:$B$22</c:f>
              <c:numCache>
                <c:formatCode>"$"#,##0.00_);[Red]\("$"#,##0.00\)</c:formatCode>
                <c:ptCount val="21"/>
                <c:pt idx="0">
                  <c:v>6916328.7808308452</c:v>
                </c:pt>
                <c:pt idx="1">
                  <c:v>5167255.1652070619</c:v>
                </c:pt>
                <c:pt idx="2">
                  <c:v>3587101.7734741867</c:v>
                </c:pt>
                <c:pt idx="3">
                  <c:v>2158496.7278201841</c:v>
                </c:pt>
                <c:pt idx="4">
                  <c:v>866005.80639482196</c:v>
                </c:pt>
                <c:pt idx="5">
                  <c:v>-304100.80955856014</c:v>
                </c:pt>
                <c:pt idx="6">
                  <c:v>-1364051.6942577949</c:v>
                </c:pt>
                <c:pt idx="7">
                  <c:v>-2324751.377049217</c:v>
                </c:pt>
                <c:pt idx="8">
                  <c:v>-3195935.1166040688</c:v>
                </c:pt>
                <c:pt idx="9">
                  <c:v>-3986304.2734670476</c:v>
                </c:pt>
                <c:pt idx="10">
                  <c:v>-4703644.8727017231</c:v>
                </c:pt>
                <c:pt idx="11">
                  <c:v>-5354931.5814259863</c:v>
                </c:pt>
                <c:pt idx="12">
                  <c:v>-5946419.0138926143</c:v>
                </c:pt>
                <c:pt idx="13">
                  <c:v>-6483722.0108404243</c:v>
                </c:pt>
                <c:pt idx="14">
                  <c:v>-6971886.3129319912</c:v>
                </c:pt>
                <c:pt idx="15">
                  <c:v>-7415450.8541848687</c:v>
                </c:pt>
                <c:pt idx="16">
                  <c:v>-7818502.7353514712</c:v>
                </c:pt>
                <c:pt idx="17">
                  <c:v>-8184725.7949672285</c:v>
                </c:pt>
                <c:pt idx="18">
                  <c:v>-8517443.5737068504</c:v>
                </c:pt>
                <c:pt idx="19">
                  <c:v>-8819657.362757571</c:v>
                </c:pt>
                <c:pt idx="20">
                  <c:v>-9094079.936604701</c:v>
                </c:pt>
              </c:numCache>
            </c:numRef>
          </c:val>
          <c:extLst>
            <c:ext xmlns:c16="http://schemas.microsoft.com/office/drawing/2014/chart" uri="{C3380CC4-5D6E-409C-BE32-E72D297353CC}">
              <c16:uniqueId val="{00000000-613A-4041-B297-0DF2D662F11F}"/>
            </c:ext>
          </c:extLst>
        </c:ser>
        <c:ser>
          <c:idx val="1"/>
          <c:order val="1"/>
          <c:tx>
            <c:v>Alternative 2</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val>
            <c:numRef>
              <c:f>'[EDM Project -GRP 9 risk .xlsx]PW ANALYSIS'!$C$2:$C$22</c:f>
              <c:numCache>
                <c:formatCode>"$"#,##0.00_);[Red]\("$"#,##0.00\)</c:formatCode>
                <c:ptCount val="21"/>
                <c:pt idx="0">
                  <c:v>32041626.764413945</c:v>
                </c:pt>
                <c:pt idx="1">
                  <c:v>29037132.315581582</c:v>
                </c:pt>
                <c:pt idx="2">
                  <c:v>26293891.207630478</c:v>
                </c:pt>
                <c:pt idx="3">
                  <c:v>23786270.278483804</c:v>
                </c:pt>
                <c:pt idx="4">
                  <c:v>21491418.433550511</c:v>
                </c:pt>
                <c:pt idx="5">
                  <c:v>19388937.73458527</c:v>
                </c:pt>
                <c:pt idx="6">
                  <c:v>17460596.381189067</c:v>
                </c:pt>
                <c:pt idx="7">
                  <c:v>15690077.883822508</c:v>
                </c:pt>
                <c:pt idx="8">
                  <c:v>14062761.550870687</c:v>
                </c:pt>
                <c:pt idx="9">
                  <c:v>12565530.110289782</c:v>
                </c:pt>
                <c:pt idx="10">
                  <c:v>11186600.878845476</c:v>
                </c:pt>
                <c:pt idx="11">
                  <c:v>9915377.3956965636</c:v>
                </c:pt>
                <c:pt idx="12">
                  <c:v>8742318.8660636991</c:v>
                </c:pt>
                <c:pt idx="13">
                  <c:v>7658825.1266253646</c:v>
                </c:pt>
                <c:pt idx="14">
                  <c:v>6657135.1568615288</c:v>
                </c:pt>
                <c:pt idx="15">
                  <c:v>5730237.4280003794</c:v>
                </c:pt>
                <c:pt idx="16">
                  <c:v>4871790.6103742067</c:v>
                </c:pt>
                <c:pt idx="17">
                  <c:v>4076053.3566319514</c:v>
                </c:pt>
                <c:pt idx="18">
                  <c:v>3337822.0472379625</c:v>
                </c:pt>
                <c:pt idx="19">
                  <c:v>2652375.5301125459</c:v>
                </c:pt>
                <c:pt idx="20">
                  <c:v>2015426.0115935924</c:v>
                </c:pt>
              </c:numCache>
            </c:numRef>
          </c:val>
          <c:extLst>
            <c:ext xmlns:c16="http://schemas.microsoft.com/office/drawing/2014/chart" uri="{C3380CC4-5D6E-409C-BE32-E72D297353CC}">
              <c16:uniqueId val="{00000001-613A-4041-B297-0DF2D662F11F}"/>
            </c:ext>
          </c:extLst>
        </c:ser>
        <c:ser>
          <c:idx val="2"/>
          <c:order val="2"/>
          <c:tx>
            <c:v>Alternative 3</c:v>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val>
            <c:numRef>
              <c:f>'[EDM Project -GRP 9 risk .xlsx]PW ANALYSIS'!$D$2:$D$22</c:f>
              <c:numCache>
                <c:formatCode>"$"#,##0.00_);[Red]\("$"#,##0.00\)</c:formatCode>
                <c:ptCount val="21"/>
                <c:pt idx="0">
                  <c:v>47188587.100515388</c:v>
                </c:pt>
                <c:pt idx="1">
                  <c:v>43428086.148023672</c:v>
                </c:pt>
                <c:pt idx="2">
                  <c:v>39983059.262054309</c:v>
                </c:pt>
                <c:pt idx="3">
                  <c:v>36823146.603439376</c:v>
                </c:pt>
                <c:pt idx="4">
                  <c:v>33921242.094022706</c:v>
                </c:pt>
                <c:pt idx="5">
                  <c:v>31253112.21432671</c:v>
                </c:pt>
                <c:pt idx="6">
                  <c:v>28797063.018613562</c:v>
                </c:pt>
                <c:pt idx="7">
                  <c:v>26533648.841590106</c:v>
                </c:pt>
                <c:pt idx="8">
                  <c:v>24445417.109554838</c:v>
                </c:pt>
                <c:pt idx="9">
                  <c:v>22516684.464672256</c:v>
                </c:pt>
                <c:pt idx="10">
                  <c:v>20733340.087099742</c:v>
                </c:pt>
                <c:pt idx="11">
                  <c:v>19082672.674876899</c:v>
                </c:pt>
                <c:pt idx="12">
                  <c:v>17553218.031652223</c:v>
                </c:pt>
                <c:pt idx="13">
                  <c:v>16134624.630698334</c:v>
                </c:pt>
                <c:pt idx="14">
                  <c:v>14817534.881322052</c:v>
                </c:pt>
                <c:pt idx="15">
                  <c:v>13593480.129993886</c:v>
                </c:pt>
                <c:pt idx="16">
                  <c:v>12454787.691089064</c:v>
                </c:pt>
                <c:pt idx="17">
                  <c:v>11394498.427611105</c:v>
                </c:pt>
                <c:pt idx="18">
                  <c:v>10406293.596171005</c:v>
                </c:pt>
                <c:pt idx="19">
                  <c:v>9484429.8374877013</c:v>
                </c:pt>
                <c:pt idx="20">
                  <c:v>8623681.3376897853</c:v>
                </c:pt>
              </c:numCache>
            </c:numRef>
          </c:val>
          <c:extLst>
            <c:ext xmlns:c16="http://schemas.microsoft.com/office/drawing/2014/chart" uri="{C3380CC4-5D6E-409C-BE32-E72D297353CC}">
              <c16:uniqueId val="{00000002-613A-4041-B297-0DF2D662F11F}"/>
            </c:ext>
          </c:extLst>
        </c:ser>
        <c:dLbls>
          <c:showLegendKey val="0"/>
          <c:showVal val="0"/>
          <c:showCatName val="0"/>
          <c:showSerName val="0"/>
          <c:showPercent val="0"/>
          <c:showBubbleSize val="0"/>
        </c:dLbls>
        <c:gapWidth val="100"/>
        <c:overlap val="-24"/>
        <c:axId val="407746072"/>
        <c:axId val="407746464"/>
      </c:barChart>
      <c:catAx>
        <c:axId val="40774607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US"/>
                  <a:t>MARR Values</a:t>
                </a:r>
              </a:p>
            </c:rich>
          </c:tx>
          <c:layout>
            <c:manualLayout>
              <c:xMode val="edge"/>
              <c:yMode val="edge"/>
              <c:x val="0.46455818111590413"/>
              <c:y val="0.88057351290383945"/>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7746464"/>
        <c:crosses val="autoZero"/>
        <c:auto val="1"/>
        <c:lblAlgn val="ctr"/>
        <c:lblOffset val="100"/>
        <c:noMultiLvlLbl val="0"/>
      </c:catAx>
      <c:valAx>
        <c:axId val="4077464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7746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AHP Analysis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'AHP ANALYSIS'!$A$41</c:f>
              <c:strCache>
                <c:ptCount val="1"/>
                <c:pt idx="0">
                  <c:v>Alternative 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'AHP ANALYSIS'!$B$40:$E$40</c:f>
              <c:strCache>
                <c:ptCount val="4"/>
                <c:pt idx="0">
                  <c:v>Probability of Sales</c:v>
                </c:pt>
                <c:pt idx="1">
                  <c:v>Present Worth</c:v>
                </c:pt>
                <c:pt idx="2">
                  <c:v>Research Effort</c:v>
                </c:pt>
                <c:pt idx="3">
                  <c:v>Target Population</c:v>
                </c:pt>
              </c:strCache>
            </c:strRef>
          </c:cat>
          <c:val>
            <c:numRef>
              <c:f>'AHP ANALYSIS'!$B$41:$E$41</c:f>
              <c:numCache>
                <c:formatCode>0.00%</c:formatCode>
                <c:ptCount val="4"/>
                <c:pt idx="0">
                  <c:v>0.1061563235476279</c:v>
                </c:pt>
                <c:pt idx="1">
                  <c:v>6.2677772111734378E-2</c:v>
                </c:pt>
                <c:pt idx="2">
                  <c:v>7.4012139229530538E-2</c:v>
                </c:pt>
                <c:pt idx="3">
                  <c:v>8.3477553042770436E-2</c:v>
                </c:pt>
              </c:numCache>
            </c:numRef>
          </c:val>
          <c:extLst>
            <c:ext xmlns:c16="http://schemas.microsoft.com/office/drawing/2014/chart" uri="{C3380CC4-5D6E-409C-BE32-E72D297353CC}">
              <c16:uniqueId val="{00000000-CFFD-AB4A-91B0-8E975D1FFC40}"/>
            </c:ext>
          </c:extLst>
        </c:ser>
        <c:ser>
          <c:idx val="1"/>
          <c:order val="1"/>
          <c:tx>
            <c:strRef>
              <c:f>'AHP ANALYSIS'!$A$42</c:f>
              <c:strCache>
                <c:ptCount val="1"/>
                <c:pt idx="0">
                  <c:v>Alternative 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'AHP ANALYSIS'!$B$40:$E$40</c:f>
              <c:strCache>
                <c:ptCount val="4"/>
                <c:pt idx="0">
                  <c:v>Probability of Sales</c:v>
                </c:pt>
                <c:pt idx="1">
                  <c:v>Present Worth</c:v>
                </c:pt>
                <c:pt idx="2">
                  <c:v>Research Effort</c:v>
                </c:pt>
                <c:pt idx="3">
                  <c:v>Target Population</c:v>
                </c:pt>
              </c:strCache>
            </c:strRef>
          </c:cat>
          <c:val>
            <c:numRef>
              <c:f>'AHP ANALYSIS'!$B$42:$E$42</c:f>
              <c:numCache>
                <c:formatCode>0.00%</c:formatCode>
                <c:ptCount val="4"/>
                <c:pt idx="0">
                  <c:v>0.26049795615013005</c:v>
                </c:pt>
                <c:pt idx="1">
                  <c:v>0.23770185279619241</c:v>
                </c:pt>
                <c:pt idx="2">
                  <c:v>0.37160906726124115</c:v>
                </c:pt>
                <c:pt idx="3">
                  <c:v>0.33457203022420418</c:v>
                </c:pt>
              </c:numCache>
            </c:numRef>
          </c:val>
          <c:extLst>
            <c:ext xmlns:c16="http://schemas.microsoft.com/office/drawing/2014/chart" uri="{C3380CC4-5D6E-409C-BE32-E72D297353CC}">
              <c16:uniqueId val="{00000001-CFFD-AB4A-91B0-8E975D1FFC40}"/>
            </c:ext>
          </c:extLst>
        </c:ser>
        <c:ser>
          <c:idx val="2"/>
          <c:order val="2"/>
          <c:tx>
            <c:strRef>
              <c:f>'AHP ANALYSIS'!$A$43</c:f>
              <c:strCache>
                <c:ptCount val="1"/>
                <c:pt idx="0">
                  <c:v>Alternative 3</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'AHP ANALYSIS'!$B$40:$E$40</c:f>
              <c:strCache>
                <c:ptCount val="4"/>
                <c:pt idx="0">
                  <c:v>Probability of Sales</c:v>
                </c:pt>
                <c:pt idx="1">
                  <c:v>Present Worth</c:v>
                </c:pt>
                <c:pt idx="2">
                  <c:v>Research Effort</c:v>
                </c:pt>
                <c:pt idx="3">
                  <c:v>Target Population</c:v>
                </c:pt>
              </c:strCache>
            </c:strRef>
          </c:cat>
          <c:val>
            <c:numRef>
              <c:f>'AHP ANALYSIS'!$B$43:$E$43</c:f>
              <c:numCache>
                <c:formatCode>0.00%</c:formatCode>
                <c:ptCount val="4"/>
                <c:pt idx="0">
                  <c:v>0.63334572030224201</c:v>
                </c:pt>
                <c:pt idx="1">
                  <c:v>0.69962037509207331</c:v>
                </c:pt>
                <c:pt idx="2">
                  <c:v>0.78149386845039037</c:v>
                </c:pt>
                <c:pt idx="3">
                  <c:v>0.70741979437631619</c:v>
                </c:pt>
              </c:numCache>
            </c:numRef>
          </c:val>
          <c:extLst>
            <c:ext xmlns:c16="http://schemas.microsoft.com/office/drawing/2014/chart" uri="{C3380CC4-5D6E-409C-BE32-E72D297353CC}">
              <c16:uniqueId val="{00000002-CFFD-AB4A-91B0-8E975D1FFC40}"/>
            </c:ext>
          </c:extLst>
        </c:ser>
        <c:dLbls>
          <c:dLblPos val="outEnd"/>
          <c:showLegendKey val="0"/>
          <c:showVal val="1"/>
          <c:showCatName val="0"/>
          <c:showSerName val="0"/>
          <c:showPercent val="0"/>
          <c:showBubbleSize val="0"/>
        </c:dLbls>
        <c:gapWidth val="164"/>
        <c:overlap val="-22"/>
        <c:axId val="595182568"/>
        <c:axId val="595178304"/>
      </c:barChart>
      <c:catAx>
        <c:axId val="59518256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5178304"/>
        <c:crosses val="autoZero"/>
        <c:auto val="1"/>
        <c:lblAlgn val="ctr"/>
        <c:lblOffset val="100"/>
        <c:noMultiLvlLbl val="0"/>
      </c:catAx>
      <c:valAx>
        <c:axId val="5951783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5182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854D8-8186-426E-B514-A8BECB1B5FF1}" type="doc">
      <dgm:prSet loTypeId="urn:microsoft.com/office/officeart/2005/8/layout/hList7" loCatId="picture" qsTypeId="urn:microsoft.com/office/officeart/2005/8/quickstyle/simple1" qsCatId="simple" csTypeId="urn:microsoft.com/office/officeart/2005/8/colors/accent3_2" csCatId="accent3" phldr="1"/>
      <dgm:spPr/>
      <dgm:t>
        <a:bodyPr/>
        <a:lstStyle/>
        <a:p>
          <a:endParaRPr lang="en-US"/>
        </a:p>
      </dgm:t>
    </dgm:pt>
    <dgm:pt modelId="{CDDE071D-36D0-454D-879F-EACA80685AC1}">
      <dgm:prSet phldrT="[Text]" custT="1"/>
      <dgm:spPr/>
      <dgm:t>
        <a:bodyPr/>
        <a:lstStyle/>
        <a:p>
          <a:pPr algn="l">
            <a:lnSpc>
              <a:spcPct val="100000"/>
            </a:lnSpc>
            <a:buFont typeface="Arial" panose="020B0604020202020204" pitchFamily="34" charset="0"/>
            <a:buNone/>
          </a:pPr>
          <a:r>
            <a:rPr lang="en-US" sz="1800" b="0" i="0" dirty="0">
              <a:latin typeface="+mn-lt"/>
            </a:rPr>
            <a:t>They have the maximum number of sales respect to units. </a:t>
          </a:r>
        </a:p>
        <a:p>
          <a:pPr algn="l">
            <a:lnSpc>
              <a:spcPct val="90000"/>
            </a:lnSpc>
            <a:buFont typeface="Arial" panose="020B0604020202020204" pitchFamily="34" charset="0"/>
            <a:buNone/>
          </a:pPr>
          <a:r>
            <a:rPr lang="en-US" sz="1800" b="0" i="0" dirty="0">
              <a:latin typeface="+mn-lt"/>
            </a:rPr>
            <a:t>As mostly being available without prescriptions</a:t>
          </a:r>
          <a:r>
            <a:rPr lang="en-US" sz="1800" b="0" i="0" dirty="0">
              <a:latin typeface="Bookman Old Style" panose="02050604050505020204" pitchFamily="18" charset="0"/>
            </a:rPr>
            <a:t>.</a:t>
          </a:r>
        </a:p>
      </dgm:t>
    </dgm:pt>
    <dgm:pt modelId="{21403AF6-ECB3-47EA-8BA3-DEB0C6E646CD}" type="parTrans" cxnId="{230AA407-8A7A-40AB-96BB-A55C22A278FE}">
      <dgm:prSet/>
      <dgm:spPr/>
      <dgm:t>
        <a:bodyPr/>
        <a:lstStyle/>
        <a:p>
          <a:endParaRPr lang="en-US"/>
        </a:p>
      </dgm:t>
    </dgm:pt>
    <dgm:pt modelId="{1ED47C88-AB78-4206-BF5F-4096A7C766E5}" type="sibTrans" cxnId="{230AA407-8A7A-40AB-96BB-A55C22A278FE}">
      <dgm:prSet/>
      <dgm:spPr/>
      <dgm:t>
        <a:bodyPr/>
        <a:lstStyle/>
        <a:p>
          <a:endParaRPr lang="en-US"/>
        </a:p>
      </dgm:t>
    </dgm:pt>
    <dgm:pt modelId="{F38C554B-3AA9-4E6B-A3F9-FAE970639696}">
      <dgm:prSet phldrT="[Text]" custT="1"/>
      <dgm:spPr/>
      <dgm:t>
        <a:bodyPr/>
        <a:lstStyle/>
        <a:p>
          <a:pPr algn="l">
            <a:buFont typeface="Arial" panose="020B0604020202020204" pitchFamily="34" charset="0"/>
            <a:buNone/>
          </a:pPr>
          <a:r>
            <a:rPr lang="en-US" sz="1800" b="0" i="0" dirty="0"/>
            <a:t>The researchers found that for every 1,000 people, antibiotic consumption rates increased from 11.3 doses per day in 2000 to 15.7 does per day in 2015. The use of the most common type of antibiotics increased by 36% and is still increasing.</a:t>
          </a:r>
          <a:endParaRPr lang="en-US" sz="1800" b="0" i="0" dirty="0">
            <a:latin typeface="Bookman Old Style" panose="02050604050505020204" pitchFamily="18" charset="0"/>
          </a:endParaRPr>
        </a:p>
      </dgm:t>
    </dgm:pt>
    <dgm:pt modelId="{2A7568E6-FA27-409F-97EE-584B40D5E8EA}" type="parTrans" cxnId="{D3D43242-8216-4159-BC63-810F0919A703}">
      <dgm:prSet/>
      <dgm:spPr/>
      <dgm:t>
        <a:bodyPr/>
        <a:lstStyle/>
        <a:p>
          <a:endParaRPr lang="en-US"/>
        </a:p>
      </dgm:t>
    </dgm:pt>
    <dgm:pt modelId="{2307A149-5DBC-4E31-AD1B-470CC707A5C2}" type="sibTrans" cxnId="{D3D43242-8216-4159-BC63-810F0919A703}">
      <dgm:prSet/>
      <dgm:spPr/>
      <dgm:t>
        <a:bodyPr/>
        <a:lstStyle/>
        <a:p>
          <a:endParaRPr lang="en-US"/>
        </a:p>
      </dgm:t>
    </dgm:pt>
    <dgm:pt modelId="{40E8E043-9F9B-4519-92EA-921BABF7BA44}">
      <dgm:prSet custT="1"/>
      <dgm:spPr/>
      <dgm:t>
        <a:bodyPr/>
        <a:lstStyle/>
        <a:p>
          <a:pPr algn="l"/>
          <a:r>
            <a:rPr lang="en-US" sz="1800" b="0" i="0" dirty="0">
              <a:latin typeface="+mn-lt"/>
            </a:rPr>
            <a:t>Cancer medicines have a higher market value compared to other drugs.</a:t>
          </a:r>
        </a:p>
        <a:p>
          <a:pPr algn="l"/>
          <a:r>
            <a:rPr lang="en-US" sz="1800" b="0" i="0" dirty="0">
              <a:latin typeface="+mn-lt"/>
            </a:rPr>
            <a:t>It is predicted that estimates that there will be 1,735,350 new cancer cases				</a:t>
          </a:r>
          <a:r>
            <a:rPr lang="en-US" sz="1800" b="0" i="0" dirty="0">
              <a:latin typeface="Bookman Old Style" panose="02050604050505020204" pitchFamily="18" charset="0"/>
            </a:rPr>
            <a:t>	</a:t>
          </a:r>
        </a:p>
      </dgm:t>
    </dgm:pt>
    <dgm:pt modelId="{93A0F9CA-4EE3-40A1-BCF1-34D57D666DD8}" type="parTrans" cxnId="{CEEE6239-19C0-4A8F-A012-E31AFF505C66}">
      <dgm:prSet/>
      <dgm:spPr/>
      <dgm:t>
        <a:bodyPr/>
        <a:lstStyle/>
        <a:p>
          <a:endParaRPr lang="en-US"/>
        </a:p>
      </dgm:t>
    </dgm:pt>
    <dgm:pt modelId="{9C1D8EB7-03DE-46F5-BEE1-5F5AF416FDB5}" type="sibTrans" cxnId="{CEEE6239-19C0-4A8F-A012-E31AFF505C66}">
      <dgm:prSet/>
      <dgm:spPr/>
      <dgm:t>
        <a:bodyPr/>
        <a:lstStyle/>
        <a:p>
          <a:endParaRPr lang="en-US"/>
        </a:p>
      </dgm:t>
    </dgm:pt>
    <dgm:pt modelId="{421C476A-8B0B-44A1-A8E0-D12F27DFBBF3}" type="pres">
      <dgm:prSet presAssocID="{2C5854D8-8186-426E-B514-A8BECB1B5FF1}" presName="Name0" presStyleCnt="0">
        <dgm:presLayoutVars>
          <dgm:dir/>
          <dgm:resizeHandles val="exact"/>
        </dgm:presLayoutVars>
      </dgm:prSet>
      <dgm:spPr/>
    </dgm:pt>
    <dgm:pt modelId="{D83C1DBD-B9F2-4C09-A1EF-6C95BCF3B05C}" type="pres">
      <dgm:prSet presAssocID="{2C5854D8-8186-426E-B514-A8BECB1B5FF1}" presName="fgShape" presStyleLbl="fgShp" presStyleIdx="0" presStyleCnt="1" custLinFactNeighborX="0" custLinFactNeighborY="35384"/>
      <dgm:spPr/>
    </dgm:pt>
    <dgm:pt modelId="{A92B4E4E-E013-45DD-9329-8443C8EA41DC}" type="pres">
      <dgm:prSet presAssocID="{2C5854D8-8186-426E-B514-A8BECB1B5FF1}" presName="linComp" presStyleCnt="0"/>
      <dgm:spPr/>
    </dgm:pt>
    <dgm:pt modelId="{AE3F2E4E-D1EE-4D06-A7D9-281E244E6949}" type="pres">
      <dgm:prSet presAssocID="{40E8E043-9F9B-4519-92EA-921BABF7BA44}" presName="compNode" presStyleCnt="0"/>
      <dgm:spPr/>
    </dgm:pt>
    <dgm:pt modelId="{FDF9D34D-040F-49F6-A69D-508912BFD554}" type="pres">
      <dgm:prSet presAssocID="{40E8E043-9F9B-4519-92EA-921BABF7BA44}" presName="bkgdShape" presStyleLbl="node1" presStyleIdx="0" presStyleCnt="3" custLinFactNeighborX="125"/>
      <dgm:spPr/>
    </dgm:pt>
    <dgm:pt modelId="{5B501753-002B-490B-9C52-A5A7979DA00E}" type="pres">
      <dgm:prSet presAssocID="{40E8E043-9F9B-4519-92EA-921BABF7BA44}" presName="nodeTx" presStyleLbl="node1" presStyleIdx="0" presStyleCnt="3">
        <dgm:presLayoutVars>
          <dgm:bulletEnabled val="1"/>
        </dgm:presLayoutVars>
      </dgm:prSet>
      <dgm:spPr/>
    </dgm:pt>
    <dgm:pt modelId="{C67ACAA1-7547-489B-BC31-C9FFB18AEEBA}" type="pres">
      <dgm:prSet presAssocID="{40E8E043-9F9B-4519-92EA-921BABF7BA44}" presName="invisiNode" presStyleLbl="node1" presStyleIdx="0" presStyleCnt="3"/>
      <dgm:spPr/>
    </dgm:pt>
    <dgm:pt modelId="{13FBF180-E327-4635-B921-0A50EBBC2E96}" type="pres">
      <dgm:prSet presAssocID="{40E8E043-9F9B-4519-92EA-921BABF7BA44}" presName="imagNode" presStyleLbl="fgImgPlace1" presStyleIdx="0" presStyleCnt="3" custLinFactNeighborX="985" custLinFactNeighborY="-908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98664EA9-80CB-462E-8359-1ABD4F45FCE8}" type="pres">
      <dgm:prSet presAssocID="{9C1D8EB7-03DE-46F5-BEE1-5F5AF416FDB5}" presName="sibTrans" presStyleLbl="sibTrans2D1" presStyleIdx="0" presStyleCnt="0"/>
      <dgm:spPr/>
    </dgm:pt>
    <dgm:pt modelId="{4450B7F5-C8A0-4489-AAC5-C4FBB192BC3D}" type="pres">
      <dgm:prSet presAssocID="{CDDE071D-36D0-454D-879F-EACA80685AC1}" presName="compNode" presStyleCnt="0"/>
      <dgm:spPr/>
    </dgm:pt>
    <dgm:pt modelId="{AC7D2CEC-50C9-415B-B395-89A7BF891129}" type="pres">
      <dgm:prSet presAssocID="{CDDE071D-36D0-454D-879F-EACA80685AC1}" presName="bkgdShape" presStyleLbl="node1" presStyleIdx="1" presStyleCnt="3" custLinFactNeighborX="-2358"/>
      <dgm:spPr/>
    </dgm:pt>
    <dgm:pt modelId="{D1DFE0C0-024F-4BB6-B7F5-45BCFAF8627B}" type="pres">
      <dgm:prSet presAssocID="{CDDE071D-36D0-454D-879F-EACA80685AC1}" presName="nodeTx" presStyleLbl="node1" presStyleIdx="1" presStyleCnt="3">
        <dgm:presLayoutVars>
          <dgm:bulletEnabled val="1"/>
        </dgm:presLayoutVars>
      </dgm:prSet>
      <dgm:spPr/>
    </dgm:pt>
    <dgm:pt modelId="{F82EE292-A8E1-437F-8894-64E932121E38}" type="pres">
      <dgm:prSet presAssocID="{CDDE071D-36D0-454D-879F-EACA80685AC1}" presName="invisiNode" presStyleLbl="node1" presStyleIdx="1" presStyleCnt="3"/>
      <dgm:spPr/>
    </dgm:pt>
    <dgm:pt modelId="{6A159E4D-AF14-4E46-B8E6-CD14C0CE00F0}" type="pres">
      <dgm:prSet presAssocID="{CDDE071D-36D0-454D-879F-EACA80685AC1}" presName="imagNode" presStyleLbl="fgImgPlace1" presStyleIdx="1" presStyleCnt="3" custLinFactNeighborX="-5931" custLinFactNeighborY="-8155"/>
      <dgm:spPr>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dgm:spPr>
    </dgm:pt>
    <dgm:pt modelId="{3FE1DA09-230D-47AD-A4C9-98553E3C71D6}" type="pres">
      <dgm:prSet presAssocID="{1ED47C88-AB78-4206-BF5F-4096A7C766E5}" presName="sibTrans" presStyleLbl="sibTrans2D1" presStyleIdx="0" presStyleCnt="0"/>
      <dgm:spPr/>
    </dgm:pt>
    <dgm:pt modelId="{8E0629B2-BE3F-40B9-AF3A-FB22001E2F6B}" type="pres">
      <dgm:prSet presAssocID="{F38C554B-3AA9-4E6B-A3F9-FAE970639696}" presName="compNode" presStyleCnt="0"/>
      <dgm:spPr/>
    </dgm:pt>
    <dgm:pt modelId="{78194482-AB81-4DDF-AD13-6CFFE3443106}" type="pres">
      <dgm:prSet presAssocID="{F38C554B-3AA9-4E6B-A3F9-FAE970639696}" presName="bkgdShape" presStyleLbl="node1" presStyleIdx="2" presStyleCnt="3" custLinFactNeighborX="-2411"/>
      <dgm:spPr/>
    </dgm:pt>
    <dgm:pt modelId="{008EFB7A-1566-4C21-8585-33294CD58464}" type="pres">
      <dgm:prSet presAssocID="{F38C554B-3AA9-4E6B-A3F9-FAE970639696}" presName="nodeTx" presStyleLbl="node1" presStyleIdx="2" presStyleCnt="3">
        <dgm:presLayoutVars>
          <dgm:bulletEnabled val="1"/>
        </dgm:presLayoutVars>
      </dgm:prSet>
      <dgm:spPr/>
    </dgm:pt>
    <dgm:pt modelId="{3348CF74-9DE6-4356-9FAD-F94604397B8C}" type="pres">
      <dgm:prSet presAssocID="{F38C554B-3AA9-4E6B-A3F9-FAE970639696}" presName="invisiNode" presStyleLbl="node1" presStyleIdx="2" presStyleCnt="3"/>
      <dgm:spPr/>
    </dgm:pt>
    <dgm:pt modelId="{9BDACAD2-8C44-4599-B680-6E048B225D09}" type="pres">
      <dgm:prSet presAssocID="{F38C554B-3AA9-4E6B-A3F9-FAE970639696}" presName="imagNode" presStyleLbl="fgImgPlace1" presStyleIdx="2" presStyleCnt="3" custLinFactNeighborX="-10291" custLinFactNeighborY="-13151"/>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230AA407-8A7A-40AB-96BB-A55C22A278FE}" srcId="{2C5854D8-8186-426E-B514-A8BECB1B5FF1}" destId="{CDDE071D-36D0-454D-879F-EACA80685AC1}" srcOrd="1" destOrd="0" parTransId="{21403AF6-ECB3-47EA-8BA3-DEB0C6E646CD}" sibTransId="{1ED47C88-AB78-4206-BF5F-4096A7C766E5}"/>
    <dgm:cxn modelId="{FA1F3D0B-880D-455C-AAFD-C27E312810B6}" type="presOf" srcId="{40E8E043-9F9B-4519-92EA-921BABF7BA44}" destId="{5B501753-002B-490B-9C52-A5A7979DA00E}" srcOrd="1" destOrd="0" presId="urn:microsoft.com/office/officeart/2005/8/layout/hList7"/>
    <dgm:cxn modelId="{3766FA1E-DB05-4497-B1F2-063ACAE187BD}" type="presOf" srcId="{40E8E043-9F9B-4519-92EA-921BABF7BA44}" destId="{FDF9D34D-040F-49F6-A69D-508912BFD554}" srcOrd="0" destOrd="0" presId="urn:microsoft.com/office/officeart/2005/8/layout/hList7"/>
    <dgm:cxn modelId="{CEEE6239-19C0-4A8F-A012-E31AFF505C66}" srcId="{2C5854D8-8186-426E-B514-A8BECB1B5FF1}" destId="{40E8E043-9F9B-4519-92EA-921BABF7BA44}" srcOrd="0" destOrd="0" parTransId="{93A0F9CA-4EE3-40A1-BCF1-34D57D666DD8}" sibTransId="{9C1D8EB7-03DE-46F5-BEE1-5F5AF416FDB5}"/>
    <dgm:cxn modelId="{8A19255D-52B9-4607-BAD6-53BFA300CD28}" type="presOf" srcId="{F38C554B-3AA9-4E6B-A3F9-FAE970639696}" destId="{008EFB7A-1566-4C21-8585-33294CD58464}" srcOrd="1" destOrd="0" presId="urn:microsoft.com/office/officeart/2005/8/layout/hList7"/>
    <dgm:cxn modelId="{D3D43242-8216-4159-BC63-810F0919A703}" srcId="{2C5854D8-8186-426E-B514-A8BECB1B5FF1}" destId="{F38C554B-3AA9-4E6B-A3F9-FAE970639696}" srcOrd="2" destOrd="0" parTransId="{2A7568E6-FA27-409F-97EE-584B40D5E8EA}" sibTransId="{2307A149-5DBC-4E31-AD1B-470CC707A5C2}"/>
    <dgm:cxn modelId="{80265843-EE62-4EDF-9156-DE2C4222A243}" type="presOf" srcId="{1ED47C88-AB78-4206-BF5F-4096A7C766E5}" destId="{3FE1DA09-230D-47AD-A4C9-98553E3C71D6}" srcOrd="0" destOrd="0" presId="urn:microsoft.com/office/officeart/2005/8/layout/hList7"/>
    <dgm:cxn modelId="{9F7AEB9D-0338-4A53-81E6-5B54589C09D8}" type="presOf" srcId="{CDDE071D-36D0-454D-879F-EACA80685AC1}" destId="{D1DFE0C0-024F-4BB6-B7F5-45BCFAF8627B}" srcOrd="1" destOrd="0" presId="urn:microsoft.com/office/officeart/2005/8/layout/hList7"/>
    <dgm:cxn modelId="{1352F6A4-4A9C-44FE-9E1D-DBD88592509E}" type="presOf" srcId="{CDDE071D-36D0-454D-879F-EACA80685AC1}" destId="{AC7D2CEC-50C9-415B-B395-89A7BF891129}" srcOrd="0" destOrd="0" presId="urn:microsoft.com/office/officeart/2005/8/layout/hList7"/>
    <dgm:cxn modelId="{CAEA18B7-6C13-43A8-AB91-04DD122C3681}" type="presOf" srcId="{F38C554B-3AA9-4E6B-A3F9-FAE970639696}" destId="{78194482-AB81-4DDF-AD13-6CFFE3443106}" srcOrd="0" destOrd="0" presId="urn:microsoft.com/office/officeart/2005/8/layout/hList7"/>
    <dgm:cxn modelId="{AC0AD2E2-D98B-4B99-9F59-EF103B8924B4}" type="presOf" srcId="{2C5854D8-8186-426E-B514-A8BECB1B5FF1}" destId="{421C476A-8B0B-44A1-A8E0-D12F27DFBBF3}" srcOrd="0" destOrd="0" presId="urn:microsoft.com/office/officeart/2005/8/layout/hList7"/>
    <dgm:cxn modelId="{E8F263EE-9A2E-48BA-BD8C-559E46EB711C}" type="presOf" srcId="{9C1D8EB7-03DE-46F5-BEE1-5F5AF416FDB5}" destId="{98664EA9-80CB-462E-8359-1ABD4F45FCE8}" srcOrd="0" destOrd="0" presId="urn:microsoft.com/office/officeart/2005/8/layout/hList7"/>
    <dgm:cxn modelId="{652E6D4C-23B0-40F1-B550-44E6C8ED5C3C}" type="presParOf" srcId="{421C476A-8B0B-44A1-A8E0-D12F27DFBBF3}" destId="{D83C1DBD-B9F2-4C09-A1EF-6C95BCF3B05C}" srcOrd="0" destOrd="0" presId="urn:microsoft.com/office/officeart/2005/8/layout/hList7"/>
    <dgm:cxn modelId="{7D99BCB7-B57C-4E9E-95F1-0EC6E09886B1}" type="presParOf" srcId="{421C476A-8B0B-44A1-A8E0-D12F27DFBBF3}" destId="{A92B4E4E-E013-45DD-9329-8443C8EA41DC}" srcOrd="1" destOrd="0" presId="urn:microsoft.com/office/officeart/2005/8/layout/hList7"/>
    <dgm:cxn modelId="{C4E3FA1F-CCAA-4821-B957-A3C666DF3157}" type="presParOf" srcId="{A92B4E4E-E013-45DD-9329-8443C8EA41DC}" destId="{AE3F2E4E-D1EE-4D06-A7D9-281E244E6949}" srcOrd="0" destOrd="0" presId="urn:microsoft.com/office/officeart/2005/8/layout/hList7"/>
    <dgm:cxn modelId="{2DCDE0E1-DE68-493B-8660-213DDEA4D0C7}" type="presParOf" srcId="{AE3F2E4E-D1EE-4D06-A7D9-281E244E6949}" destId="{FDF9D34D-040F-49F6-A69D-508912BFD554}" srcOrd="0" destOrd="0" presId="urn:microsoft.com/office/officeart/2005/8/layout/hList7"/>
    <dgm:cxn modelId="{779258A9-DC3A-4060-8176-ACB4299C6913}" type="presParOf" srcId="{AE3F2E4E-D1EE-4D06-A7D9-281E244E6949}" destId="{5B501753-002B-490B-9C52-A5A7979DA00E}" srcOrd="1" destOrd="0" presId="urn:microsoft.com/office/officeart/2005/8/layout/hList7"/>
    <dgm:cxn modelId="{12D63974-CE5D-4278-8802-78B9376CAA5F}" type="presParOf" srcId="{AE3F2E4E-D1EE-4D06-A7D9-281E244E6949}" destId="{C67ACAA1-7547-489B-BC31-C9FFB18AEEBA}" srcOrd="2" destOrd="0" presId="urn:microsoft.com/office/officeart/2005/8/layout/hList7"/>
    <dgm:cxn modelId="{CE4AEE0E-3E2A-4F66-9FFD-3AE5FF71A3A1}" type="presParOf" srcId="{AE3F2E4E-D1EE-4D06-A7D9-281E244E6949}" destId="{13FBF180-E327-4635-B921-0A50EBBC2E96}" srcOrd="3" destOrd="0" presId="urn:microsoft.com/office/officeart/2005/8/layout/hList7"/>
    <dgm:cxn modelId="{3B124C68-B6CD-4F81-8244-5C3F5DAC7C88}" type="presParOf" srcId="{A92B4E4E-E013-45DD-9329-8443C8EA41DC}" destId="{98664EA9-80CB-462E-8359-1ABD4F45FCE8}" srcOrd="1" destOrd="0" presId="urn:microsoft.com/office/officeart/2005/8/layout/hList7"/>
    <dgm:cxn modelId="{8521096E-1C24-4562-8AEE-0B742D44135A}" type="presParOf" srcId="{A92B4E4E-E013-45DD-9329-8443C8EA41DC}" destId="{4450B7F5-C8A0-4489-AAC5-C4FBB192BC3D}" srcOrd="2" destOrd="0" presId="urn:microsoft.com/office/officeart/2005/8/layout/hList7"/>
    <dgm:cxn modelId="{B48FEF02-CDE6-4F66-AE58-C8F8B5C0ED21}" type="presParOf" srcId="{4450B7F5-C8A0-4489-AAC5-C4FBB192BC3D}" destId="{AC7D2CEC-50C9-415B-B395-89A7BF891129}" srcOrd="0" destOrd="0" presId="urn:microsoft.com/office/officeart/2005/8/layout/hList7"/>
    <dgm:cxn modelId="{9DE23823-CF69-4915-B616-058277CA7AA7}" type="presParOf" srcId="{4450B7F5-C8A0-4489-AAC5-C4FBB192BC3D}" destId="{D1DFE0C0-024F-4BB6-B7F5-45BCFAF8627B}" srcOrd="1" destOrd="0" presId="urn:microsoft.com/office/officeart/2005/8/layout/hList7"/>
    <dgm:cxn modelId="{5AC7744B-B7D0-48D1-8961-829BE2EE25B2}" type="presParOf" srcId="{4450B7F5-C8A0-4489-AAC5-C4FBB192BC3D}" destId="{F82EE292-A8E1-437F-8894-64E932121E38}" srcOrd="2" destOrd="0" presId="urn:microsoft.com/office/officeart/2005/8/layout/hList7"/>
    <dgm:cxn modelId="{C09E0CAD-0A6D-4BF9-B86B-23288B7B1924}" type="presParOf" srcId="{4450B7F5-C8A0-4489-AAC5-C4FBB192BC3D}" destId="{6A159E4D-AF14-4E46-B8E6-CD14C0CE00F0}" srcOrd="3" destOrd="0" presId="urn:microsoft.com/office/officeart/2005/8/layout/hList7"/>
    <dgm:cxn modelId="{13D69FE4-302A-4155-9C93-3950DC70C17F}" type="presParOf" srcId="{A92B4E4E-E013-45DD-9329-8443C8EA41DC}" destId="{3FE1DA09-230D-47AD-A4C9-98553E3C71D6}" srcOrd="3" destOrd="0" presId="urn:microsoft.com/office/officeart/2005/8/layout/hList7"/>
    <dgm:cxn modelId="{B113FD57-3149-4ABB-BA52-D062D97B7D2C}" type="presParOf" srcId="{A92B4E4E-E013-45DD-9329-8443C8EA41DC}" destId="{8E0629B2-BE3F-40B9-AF3A-FB22001E2F6B}" srcOrd="4" destOrd="0" presId="urn:microsoft.com/office/officeart/2005/8/layout/hList7"/>
    <dgm:cxn modelId="{D794DD4D-27B5-4492-AACD-CA007E418B04}" type="presParOf" srcId="{8E0629B2-BE3F-40B9-AF3A-FB22001E2F6B}" destId="{78194482-AB81-4DDF-AD13-6CFFE3443106}" srcOrd="0" destOrd="0" presId="urn:microsoft.com/office/officeart/2005/8/layout/hList7"/>
    <dgm:cxn modelId="{3A7C1BD5-0AE5-4269-9552-B31DF7D19284}" type="presParOf" srcId="{8E0629B2-BE3F-40B9-AF3A-FB22001E2F6B}" destId="{008EFB7A-1566-4C21-8585-33294CD58464}" srcOrd="1" destOrd="0" presId="urn:microsoft.com/office/officeart/2005/8/layout/hList7"/>
    <dgm:cxn modelId="{E1E94921-87BF-4CD9-BE8C-42915E9E64F6}" type="presParOf" srcId="{8E0629B2-BE3F-40B9-AF3A-FB22001E2F6B}" destId="{3348CF74-9DE6-4356-9FAD-F94604397B8C}" srcOrd="2" destOrd="0" presId="urn:microsoft.com/office/officeart/2005/8/layout/hList7"/>
    <dgm:cxn modelId="{CD52D565-389D-48C8-A986-8B85886EDA03}" type="presParOf" srcId="{8E0629B2-BE3F-40B9-AF3A-FB22001E2F6B}" destId="{9BDACAD2-8C44-4599-B680-6E048B225D0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A88FB9-E432-4CB5-AEDA-EFAF3BEFFAEB}" type="doc">
      <dgm:prSet loTypeId="urn:microsoft.com/office/officeart/2005/8/layout/hProcess3" loCatId="process" qsTypeId="urn:microsoft.com/office/officeart/2005/8/quickstyle/simple1" qsCatId="simple" csTypeId="urn:microsoft.com/office/officeart/2005/8/colors/accent1_2" csCatId="accent1" phldr="1"/>
      <dgm:spPr/>
    </dgm:pt>
    <dgm:pt modelId="{1BC4BA03-38A2-47C3-9BDE-10FFBDCD168A}">
      <dgm:prSet phldrT="[Text]" custT="1"/>
      <dgm:spPr/>
      <dgm:t>
        <a:bodyPr/>
        <a:lstStyle/>
        <a:p>
          <a:r>
            <a:rPr lang="en-US" sz="2400" b="1" dirty="0"/>
            <a:t>Loan</a:t>
          </a:r>
        </a:p>
      </dgm:t>
    </dgm:pt>
    <dgm:pt modelId="{BF540CB8-C45B-4F60-A891-6BCB82041740}" type="parTrans" cxnId="{7CEEEEC7-9A70-41EA-B4B7-B3D00F241EBD}">
      <dgm:prSet/>
      <dgm:spPr/>
      <dgm:t>
        <a:bodyPr/>
        <a:lstStyle/>
        <a:p>
          <a:endParaRPr lang="en-US"/>
        </a:p>
      </dgm:t>
    </dgm:pt>
    <dgm:pt modelId="{63F87786-CB3D-4075-924D-5964881AC52A}" type="sibTrans" cxnId="{7CEEEEC7-9A70-41EA-B4B7-B3D00F241EBD}">
      <dgm:prSet/>
      <dgm:spPr/>
      <dgm:t>
        <a:bodyPr/>
        <a:lstStyle/>
        <a:p>
          <a:endParaRPr lang="en-US"/>
        </a:p>
      </dgm:t>
    </dgm:pt>
    <dgm:pt modelId="{5E5D1AA8-E45E-40A5-B6AF-C2753DE15F7B}" type="pres">
      <dgm:prSet presAssocID="{31A88FB9-E432-4CB5-AEDA-EFAF3BEFFAEB}" presName="Name0" presStyleCnt="0">
        <dgm:presLayoutVars>
          <dgm:dir/>
          <dgm:animLvl val="lvl"/>
          <dgm:resizeHandles val="exact"/>
        </dgm:presLayoutVars>
      </dgm:prSet>
      <dgm:spPr/>
    </dgm:pt>
    <dgm:pt modelId="{7EDA2D65-D282-4147-82A6-B44710D7A433}" type="pres">
      <dgm:prSet presAssocID="{31A88FB9-E432-4CB5-AEDA-EFAF3BEFFAEB}" presName="dummy" presStyleCnt="0"/>
      <dgm:spPr/>
    </dgm:pt>
    <dgm:pt modelId="{CA285C54-3E70-4096-92FC-72E5EAE61DD3}" type="pres">
      <dgm:prSet presAssocID="{31A88FB9-E432-4CB5-AEDA-EFAF3BEFFAEB}" presName="linH" presStyleCnt="0"/>
      <dgm:spPr/>
    </dgm:pt>
    <dgm:pt modelId="{4F50BC65-074F-45CE-BA1C-3AC69C1EF018}" type="pres">
      <dgm:prSet presAssocID="{31A88FB9-E432-4CB5-AEDA-EFAF3BEFFAEB}" presName="padding1" presStyleCnt="0"/>
      <dgm:spPr/>
    </dgm:pt>
    <dgm:pt modelId="{B0D64E5B-A8DB-47C6-9945-17A19B317E60}" type="pres">
      <dgm:prSet presAssocID="{1BC4BA03-38A2-47C3-9BDE-10FFBDCD168A}" presName="linV" presStyleCnt="0"/>
      <dgm:spPr/>
    </dgm:pt>
    <dgm:pt modelId="{245914D8-C40A-47A8-B228-22F188BC79FA}" type="pres">
      <dgm:prSet presAssocID="{1BC4BA03-38A2-47C3-9BDE-10FFBDCD168A}" presName="spVertical1" presStyleCnt="0"/>
      <dgm:spPr/>
    </dgm:pt>
    <dgm:pt modelId="{A783A1CF-8764-417A-A493-704E605F9A01}" type="pres">
      <dgm:prSet presAssocID="{1BC4BA03-38A2-47C3-9BDE-10FFBDCD168A}" presName="parTx" presStyleLbl="revTx" presStyleIdx="0" presStyleCnt="1">
        <dgm:presLayoutVars>
          <dgm:chMax val="0"/>
          <dgm:chPref val="0"/>
          <dgm:bulletEnabled val="1"/>
        </dgm:presLayoutVars>
      </dgm:prSet>
      <dgm:spPr/>
    </dgm:pt>
    <dgm:pt modelId="{D0FE06D3-73A9-4DD1-B4A9-C29BE4C70A9B}" type="pres">
      <dgm:prSet presAssocID="{1BC4BA03-38A2-47C3-9BDE-10FFBDCD168A}" presName="spVertical2" presStyleCnt="0"/>
      <dgm:spPr/>
    </dgm:pt>
    <dgm:pt modelId="{60E9694E-61DB-4565-B0DD-8CA27AE22E49}" type="pres">
      <dgm:prSet presAssocID="{1BC4BA03-38A2-47C3-9BDE-10FFBDCD168A}" presName="spVertical3" presStyleCnt="0"/>
      <dgm:spPr/>
    </dgm:pt>
    <dgm:pt modelId="{13287B6A-BDAB-4448-9484-A5F06639ADBD}" type="pres">
      <dgm:prSet presAssocID="{31A88FB9-E432-4CB5-AEDA-EFAF3BEFFAEB}" presName="padding2" presStyleCnt="0"/>
      <dgm:spPr/>
    </dgm:pt>
    <dgm:pt modelId="{CEF13A0C-8FCB-4336-B9B8-3AACE42C2C31}" type="pres">
      <dgm:prSet presAssocID="{31A88FB9-E432-4CB5-AEDA-EFAF3BEFFAEB}" presName="negArrow" presStyleCnt="0"/>
      <dgm:spPr/>
    </dgm:pt>
    <dgm:pt modelId="{D264F545-29D5-43B0-A129-3B4015D06C3D}" type="pres">
      <dgm:prSet presAssocID="{31A88FB9-E432-4CB5-AEDA-EFAF3BEFFAEB}" presName="backgroundArrow" presStyleLbl="node1" presStyleIdx="0" presStyleCnt="1" custLinFactNeighborY="-3912"/>
      <dgm:spPr/>
    </dgm:pt>
  </dgm:ptLst>
  <dgm:cxnLst>
    <dgm:cxn modelId="{D7E77C92-14FD-43AF-A221-06FDE8FB2A4B}" type="presOf" srcId="{31A88FB9-E432-4CB5-AEDA-EFAF3BEFFAEB}" destId="{5E5D1AA8-E45E-40A5-B6AF-C2753DE15F7B}" srcOrd="0" destOrd="0" presId="urn:microsoft.com/office/officeart/2005/8/layout/hProcess3"/>
    <dgm:cxn modelId="{AB4BD7C6-5EB1-4747-A161-EB30646D19C7}" type="presOf" srcId="{1BC4BA03-38A2-47C3-9BDE-10FFBDCD168A}" destId="{A783A1CF-8764-417A-A493-704E605F9A01}" srcOrd="0" destOrd="0" presId="urn:microsoft.com/office/officeart/2005/8/layout/hProcess3"/>
    <dgm:cxn modelId="{7CEEEEC7-9A70-41EA-B4B7-B3D00F241EBD}" srcId="{31A88FB9-E432-4CB5-AEDA-EFAF3BEFFAEB}" destId="{1BC4BA03-38A2-47C3-9BDE-10FFBDCD168A}" srcOrd="0" destOrd="0" parTransId="{BF540CB8-C45B-4F60-A891-6BCB82041740}" sibTransId="{63F87786-CB3D-4075-924D-5964881AC52A}"/>
    <dgm:cxn modelId="{7EE78B41-2178-4D0E-866C-4ECBD4FB8045}" type="presParOf" srcId="{5E5D1AA8-E45E-40A5-B6AF-C2753DE15F7B}" destId="{7EDA2D65-D282-4147-82A6-B44710D7A433}" srcOrd="0" destOrd="0" presId="urn:microsoft.com/office/officeart/2005/8/layout/hProcess3"/>
    <dgm:cxn modelId="{FDDCA666-3550-4F02-AA3E-4939EA0E77BE}" type="presParOf" srcId="{5E5D1AA8-E45E-40A5-B6AF-C2753DE15F7B}" destId="{CA285C54-3E70-4096-92FC-72E5EAE61DD3}" srcOrd="1" destOrd="0" presId="urn:microsoft.com/office/officeart/2005/8/layout/hProcess3"/>
    <dgm:cxn modelId="{A2F36D82-F600-4FB8-A251-E82B94F71A7D}" type="presParOf" srcId="{CA285C54-3E70-4096-92FC-72E5EAE61DD3}" destId="{4F50BC65-074F-45CE-BA1C-3AC69C1EF018}" srcOrd="0" destOrd="0" presId="urn:microsoft.com/office/officeart/2005/8/layout/hProcess3"/>
    <dgm:cxn modelId="{709573F0-E407-4688-A885-57CE461D1206}" type="presParOf" srcId="{CA285C54-3E70-4096-92FC-72E5EAE61DD3}" destId="{B0D64E5B-A8DB-47C6-9945-17A19B317E60}" srcOrd="1" destOrd="0" presId="urn:microsoft.com/office/officeart/2005/8/layout/hProcess3"/>
    <dgm:cxn modelId="{17AE2F85-4F28-4C1E-B6CF-5FC55116A16F}" type="presParOf" srcId="{B0D64E5B-A8DB-47C6-9945-17A19B317E60}" destId="{245914D8-C40A-47A8-B228-22F188BC79FA}" srcOrd="0" destOrd="0" presId="urn:microsoft.com/office/officeart/2005/8/layout/hProcess3"/>
    <dgm:cxn modelId="{B9FF92C2-EF19-490C-9765-CB82AD305E8B}" type="presParOf" srcId="{B0D64E5B-A8DB-47C6-9945-17A19B317E60}" destId="{A783A1CF-8764-417A-A493-704E605F9A01}" srcOrd="1" destOrd="0" presId="urn:microsoft.com/office/officeart/2005/8/layout/hProcess3"/>
    <dgm:cxn modelId="{09DBD9F1-FE1A-4F9D-AE2A-6A54A828815B}" type="presParOf" srcId="{B0D64E5B-A8DB-47C6-9945-17A19B317E60}" destId="{D0FE06D3-73A9-4DD1-B4A9-C29BE4C70A9B}" srcOrd="2" destOrd="0" presId="urn:microsoft.com/office/officeart/2005/8/layout/hProcess3"/>
    <dgm:cxn modelId="{3DD0A63D-F2F3-46F2-8BD1-EE87833C8C27}" type="presParOf" srcId="{B0D64E5B-A8DB-47C6-9945-17A19B317E60}" destId="{60E9694E-61DB-4565-B0DD-8CA27AE22E49}" srcOrd="3" destOrd="0" presId="urn:microsoft.com/office/officeart/2005/8/layout/hProcess3"/>
    <dgm:cxn modelId="{E59041DC-3C0D-44D5-A9F7-609B36A397E6}" type="presParOf" srcId="{CA285C54-3E70-4096-92FC-72E5EAE61DD3}" destId="{13287B6A-BDAB-4448-9484-A5F06639ADBD}" srcOrd="2" destOrd="0" presId="urn:microsoft.com/office/officeart/2005/8/layout/hProcess3"/>
    <dgm:cxn modelId="{0A330CB5-DC90-4F1D-8B4A-161D18378CE1}" type="presParOf" srcId="{CA285C54-3E70-4096-92FC-72E5EAE61DD3}" destId="{CEF13A0C-8FCB-4336-B9B8-3AACE42C2C31}" srcOrd="3" destOrd="0" presId="urn:microsoft.com/office/officeart/2005/8/layout/hProcess3"/>
    <dgm:cxn modelId="{A45DCF16-616A-4CC8-B2AC-768EBACFAE73}" type="presParOf" srcId="{CA285C54-3E70-4096-92FC-72E5EAE61DD3}" destId="{D264F545-29D5-43B0-A129-3B4015D06C3D}"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2169A-77D9-4933-9986-C0954901F527}" type="doc">
      <dgm:prSet loTypeId="urn:microsoft.com/office/officeart/2005/8/layout/process4" loCatId="list" qsTypeId="urn:microsoft.com/office/officeart/2005/8/quickstyle/simple1" qsCatId="simple" csTypeId="urn:microsoft.com/office/officeart/2005/8/colors/accent3_5" csCatId="accent3" phldr="1"/>
      <dgm:spPr/>
      <dgm:t>
        <a:bodyPr/>
        <a:lstStyle/>
        <a:p>
          <a:endParaRPr lang="en-US"/>
        </a:p>
      </dgm:t>
    </dgm:pt>
    <dgm:pt modelId="{40C71F94-748D-432B-BA37-E0C9410E374E}">
      <dgm:prSet phldrT="[Text]" custT="1"/>
      <dgm:spPr/>
      <dgm:t>
        <a:bodyPr/>
        <a:lstStyle/>
        <a:p>
          <a:r>
            <a:rPr lang="en-US" sz="1800" b="0" i="0" dirty="0">
              <a:latin typeface="Bookman Old Style" panose="02050604050505020204" pitchFamily="18" charset="0"/>
            </a:rPr>
            <a:t>Net Cash Flow Before Tax</a:t>
          </a:r>
        </a:p>
      </dgm:t>
    </dgm:pt>
    <dgm:pt modelId="{B791370C-75AB-46AE-B82A-85995322FC86}" type="sibTrans" cxnId="{08D1C7BB-EEE3-49C1-89F9-32B9D8A07DDC}">
      <dgm:prSet/>
      <dgm:spPr/>
      <dgm:t>
        <a:bodyPr/>
        <a:lstStyle/>
        <a:p>
          <a:endParaRPr lang="en-US"/>
        </a:p>
      </dgm:t>
    </dgm:pt>
    <dgm:pt modelId="{13BFF8CD-5E2C-43D0-8E69-B2CD9E249984}" type="parTrans" cxnId="{08D1C7BB-EEE3-49C1-89F9-32B9D8A07DDC}">
      <dgm:prSet/>
      <dgm:spPr/>
      <dgm:t>
        <a:bodyPr/>
        <a:lstStyle/>
        <a:p>
          <a:endParaRPr lang="en-US"/>
        </a:p>
      </dgm:t>
    </dgm:pt>
    <dgm:pt modelId="{5CDD8DDA-A2D1-480A-871E-620706E24F67}">
      <dgm:prSet phldrT="[Text]" custT="1"/>
      <dgm:spPr/>
      <dgm:t>
        <a:bodyPr/>
        <a:lstStyle/>
        <a:p>
          <a:r>
            <a:rPr lang="en-US" sz="1800" b="0" i="0" dirty="0">
              <a:latin typeface="Bookman Old Style" panose="02050604050505020204" pitchFamily="18" charset="0"/>
            </a:rPr>
            <a:t>Net Cash Flow After Tax</a:t>
          </a:r>
        </a:p>
      </dgm:t>
    </dgm:pt>
    <dgm:pt modelId="{C72F14A1-3A76-4687-9997-721B14D25F9F}" type="sibTrans" cxnId="{B3472D57-2783-496D-839A-62A7590F3484}">
      <dgm:prSet/>
      <dgm:spPr/>
      <dgm:t>
        <a:bodyPr/>
        <a:lstStyle/>
        <a:p>
          <a:endParaRPr lang="en-US"/>
        </a:p>
      </dgm:t>
    </dgm:pt>
    <dgm:pt modelId="{13DFE402-EED1-4212-A654-15CD0A1FB01E}" type="parTrans" cxnId="{B3472D57-2783-496D-839A-62A7590F3484}">
      <dgm:prSet/>
      <dgm:spPr/>
      <dgm:t>
        <a:bodyPr/>
        <a:lstStyle/>
        <a:p>
          <a:endParaRPr lang="en-US"/>
        </a:p>
      </dgm:t>
    </dgm:pt>
    <dgm:pt modelId="{12AA4DE2-AC02-4339-AF3A-4F6E4293644F}">
      <dgm:prSet phldrT="[Text]" custT="1"/>
      <dgm:spPr/>
      <dgm:t>
        <a:bodyPr/>
        <a:lstStyle/>
        <a:p>
          <a:r>
            <a:rPr lang="en-US" sz="1800" b="0" i="0" dirty="0">
              <a:latin typeface="Bookman Old Style" panose="02050604050505020204" pitchFamily="18" charset="0"/>
            </a:rPr>
            <a:t>Regression Model</a:t>
          </a:r>
        </a:p>
        <a:p>
          <a:r>
            <a:rPr lang="en-US" sz="1800" b="0" i="0" dirty="0">
              <a:latin typeface="Bookman Old Style" panose="02050604050505020204" pitchFamily="18" charset="0"/>
            </a:rPr>
            <a:t>Linear/Logarithmic/Moving-Average Regressions to forecast the future revenues for the next 10 years</a:t>
          </a:r>
        </a:p>
      </dgm:t>
    </dgm:pt>
    <dgm:pt modelId="{D7575AB1-5A73-46CE-97B2-1685BED991FF}" type="sibTrans" cxnId="{3760B1D1-592D-47FF-B94A-39A004D295C2}">
      <dgm:prSet/>
      <dgm:spPr/>
      <dgm:t>
        <a:bodyPr/>
        <a:lstStyle/>
        <a:p>
          <a:endParaRPr lang="en-US"/>
        </a:p>
      </dgm:t>
    </dgm:pt>
    <dgm:pt modelId="{98CECBE3-20C7-4119-A17A-67ACC4150C11}" type="parTrans" cxnId="{3760B1D1-592D-47FF-B94A-39A004D295C2}">
      <dgm:prSet/>
      <dgm:spPr/>
      <dgm:t>
        <a:bodyPr/>
        <a:lstStyle/>
        <a:p>
          <a:endParaRPr lang="en-US"/>
        </a:p>
      </dgm:t>
    </dgm:pt>
    <dgm:pt modelId="{59ED75BF-18A2-486F-A347-856E28D9344D}">
      <dgm:prSet phldrT="[Text]" custT="1"/>
      <dgm:spPr/>
      <dgm:t>
        <a:bodyPr/>
        <a:lstStyle/>
        <a:p>
          <a:r>
            <a:rPr lang="en-US" sz="1800" b="0" i="0" dirty="0">
              <a:latin typeface="Bookman Old Style" panose="02050604050505020204" pitchFamily="18" charset="0"/>
            </a:rPr>
            <a:t>Pay Back Method Analysis</a:t>
          </a:r>
        </a:p>
      </dgm:t>
    </dgm:pt>
    <dgm:pt modelId="{759D5252-208D-4998-8CE3-8F1A2D890C16}" type="sibTrans" cxnId="{BAA8ABDF-9350-4120-8965-6DCFEC03B605}">
      <dgm:prSet/>
      <dgm:spPr/>
      <dgm:t>
        <a:bodyPr/>
        <a:lstStyle/>
        <a:p>
          <a:endParaRPr lang="en-US"/>
        </a:p>
      </dgm:t>
    </dgm:pt>
    <dgm:pt modelId="{F850B7DC-29B2-4A0B-91A1-F7889631E02C}" type="parTrans" cxnId="{BAA8ABDF-9350-4120-8965-6DCFEC03B605}">
      <dgm:prSet/>
      <dgm:spPr/>
      <dgm:t>
        <a:bodyPr/>
        <a:lstStyle/>
        <a:p>
          <a:endParaRPr lang="en-US"/>
        </a:p>
      </dgm:t>
    </dgm:pt>
    <dgm:pt modelId="{9CD59946-0CC6-4FFE-9ECD-23D433AA8538}">
      <dgm:prSet phldrT="[Text]" custT="1"/>
      <dgm:spPr/>
      <dgm:t>
        <a:bodyPr/>
        <a:lstStyle/>
        <a:p>
          <a:r>
            <a:rPr lang="en-US" sz="1800" b="0" i="0" dirty="0">
              <a:latin typeface="Bookman Old Style" panose="02050604050505020204" pitchFamily="18" charset="0"/>
            </a:rPr>
            <a:t>Present Worth V/S MARR</a:t>
          </a:r>
        </a:p>
      </dgm:t>
    </dgm:pt>
    <dgm:pt modelId="{C08C5AFC-8F61-4056-AC94-F46499DA3198}" type="sibTrans" cxnId="{CB70B5BF-2555-4AA8-AFD5-0CB07275C6A9}">
      <dgm:prSet/>
      <dgm:spPr/>
      <dgm:t>
        <a:bodyPr/>
        <a:lstStyle/>
        <a:p>
          <a:endParaRPr lang="en-US"/>
        </a:p>
      </dgm:t>
    </dgm:pt>
    <dgm:pt modelId="{5021E48F-C02B-40B6-A8E3-216670010FB9}" type="parTrans" cxnId="{CB70B5BF-2555-4AA8-AFD5-0CB07275C6A9}">
      <dgm:prSet/>
      <dgm:spPr/>
      <dgm:t>
        <a:bodyPr/>
        <a:lstStyle/>
        <a:p>
          <a:endParaRPr lang="en-US"/>
        </a:p>
      </dgm:t>
    </dgm:pt>
    <dgm:pt modelId="{62AEF437-7A7E-4E5D-86F5-BC01CA066211}" type="pres">
      <dgm:prSet presAssocID="{D222169A-77D9-4933-9986-C0954901F527}" presName="Name0" presStyleCnt="0">
        <dgm:presLayoutVars>
          <dgm:dir/>
          <dgm:animLvl val="lvl"/>
          <dgm:resizeHandles val="exact"/>
        </dgm:presLayoutVars>
      </dgm:prSet>
      <dgm:spPr/>
    </dgm:pt>
    <dgm:pt modelId="{C196787F-0D43-436D-AE4C-D914B7449EC7}" type="pres">
      <dgm:prSet presAssocID="{9CD59946-0CC6-4FFE-9ECD-23D433AA8538}" presName="boxAndChildren" presStyleCnt="0"/>
      <dgm:spPr/>
    </dgm:pt>
    <dgm:pt modelId="{DDDEF0E2-8B4A-495F-85DC-CE752292A27F}" type="pres">
      <dgm:prSet presAssocID="{9CD59946-0CC6-4FFE-9ECD-23D433AA8538}" presName="parentTextBox" presStyleLbl="node1" presStyleIdx="0" presStyleCnt="5"/>
      <dgm:spPr/>
    </dgm:pt>
    <dgm:pt modelId="{B5C4D1E8-CC3A-46FD-BEDD-A4CB62BAA336}" type="pres">
      <dgm:prSet presAssocID="{759D5252-208D-4998-8CE3-8F1A2D890C16}" presName="sp" presStyleCnt="0"/>
      <dgm:spPr/>
    </dgm:pt>
    <dgm:pt modelId="{B4B5E191-7702-4E48-9A09-9C5B2E73075E}" type="pres">
      <dgm:prSet presAssocID="{59ED75BF-18A2-486F-A347-856E28D9344D}" presName="arrowAndChildren" presStyleCnt="0"/>
      <dgm:spPr/>
    </dgm:pt>
    <dgm:pt modelId="{1FF5974B-6204-42A6-B1D8-7642A5ADE486}" type="pres">
      <dgm:prSet presAssocID="{59ED75BF-18A2-486F-A347-856E28D9344D}" presName="parentTextArrow" presStyleLbl="node1" presStyleIdx="1" presStyleCnt="5" custLinFactNeighborX="1008" custLinFactNeighborY="-1"/>
      <dgm:spPr/>
    </dgm:pt>
    <dgm:pt modelId="{05411424-0932-4DB6-A434-62D769A412B2}" type="pres">
      <dgm:prSet presAssocID="{D7575AB1-5A73-46CE-97B2-1685BED991FF}" presName="sp" presStyleCnt="0"/>
      <dgm:spPr/>
    </dgm:pt>
    <dgm:pt modelId="{137CE3A5-E21C-4FDD-9885-E5D10E4FE631}" type="pres">
      <dgm:prSet presAssocID="{12AA4DE2-AC02-4339-AF3A-4F6E4293644F}" presName="arrowAndChildren" presStyleCnt="0"/>
      <dgm:spPr/>
    </dgm:pt>
    <dgm:pt modelId="{CBA469E3-0148-4A48-B3AE-DEBE391D59B7}" type="pres">
      <dgm:prSet presAssocID="{12AA4DE2-AC02-4339-AF3A-4F6E4293644F}" presName="parentTextArrow" presStyleLbl="node1" presStyleIdx="2" presStyleCnt="5"/>
      <dgm:spPr/>
    </dgm:pt>
    <dgm:pt modelId="{F9C30634-919B-44EB-837E-75EEE0340B02}" type="pres">
      <dgm:prSet presAssocID="{C72F14A1-3A76-4687-9997-721B14D25F9F}" presName="sp" presStyleCnt="0"/>
      <dgm:spPr/>
    </dgm:pt>
    <dgm:pt modelId="{F425C87E-12E2-467C-BCD2-66A4ACC89E39}" type="pres">
      <dgm:prSet presAssocID="{5CDD8DDA-A2D1-480A-871E-620706E24F67}" presName="arrowAndChildren" presStyleCnt="0"/>
      <dgm:spPr/>
    </dgm:pt>
    <dgm:pt modelId="{20B03B7E-BEA2-4366-AE86-079716C84335}" type="pres">
      <dgm:prSet presAssocID="{5CDD8DDA-A2D1-480A-871E-620706E24F67}" presName="parentTextArrow" presStyleLbl="node1" presStyleIdx="3" presStyleCnt="5"/>
      <dgm:spPr/>
    </dgm:pt>
    <dgm:pt modelId="{FD47FB0A-5D40-4CB4-8348-F3EE2EC2B368}" type="pres">
      <dgm:prSet presAssocID="{B791370C-75AB-46AE-B82A-85995322FC86}" presName="sp" presStyleCnt="0"/>
      <dgm:spPr/>
    </dgm:pt>
    <dgm:pt modelId="{332D4153-4FFD-499F-A9CE-EB2FA96792E7}" type="pres">
      <dgm:prSet presAssocID="{40C71F94-748D-432B-BA37-E0C9410E374E}" presName="arrowAndChildren" presStyleCnt="0"/>
      <dgm:spPr/>
    </dgm:pt>
    <dgm:pt modelId="{B3E8F4B2-D874-4F6E-AAFD-033A469A4333}" type="pres">
      <dgm:prSet presAssocID="{40C71F94-748D-432B-BA37-E0C9410E374E}" presName="parentTextArrow" presStyleLbl="node1" presStyleIdx="4" presStyleCnt="5" custLinFactNeighborX="0" custLinFactNeighborY="2605"/>
      <dgm:spPr/>
    </dgm:pt>
  </dgm:ptLst>
  <dgm:cxnLst>
    <dgm:cxn modelId="{0630DB0E-0AC3-4CBC-9530-13EE50222F13}" type="presOf" srcId="{D222169A-77D9-4933-9986-C0954901F527}" destId="{62AEF437-7A7E-4E5D-86F5-BC01CA066211}" srcOrd="0" destOrd="0" presId="urn:microsoft.com/office/officeart/2005/8/layout/process4"/>
    <dgm:cxn modelId="{F03E8A52-3A2B-4CDC-B9C3-24628B47C248}" type="presOf" srcId="{59ED75BF-18A2-486F-A347-856E28D9344D}" destId="{1FF5974B-6204-42A6-B1D8-7642A5ADE486}" srcOrd="0" destOrd="0" presId="urn:microsoft.com/office/officeart/2005/8/layout/process4"/>
    <dgm:cxn modelId="{35AB2174-CBB4-4D65-B228-A355B007608B}" type="presOf" srcId="{9CD59946-0CC6-4FFE-9ECD-23D433AA8538}" destId="{DDDEF0E2-8B4A-495F-85DC-CE752292A27F}" srcOrd="0" destOrd="0" presId="urn:microsoft.com/office/officeart/2005/8/layout/process4"/>
    <dgm:cxn modelId="{B3472D57-2783-496D-839A-62A7590F3484}" srcId="{D222169A-77D9-4933-9986-C0954901F527}" destId="{5CDD8DDA-A2D1-480A-871E-620706E24F67}" srcOrd="1" destOrd="0" parTransId="{13DFE402-EED1-4212-A654-15CD0A1FB01E}" sibTransId="{C72F14A1-3A76-4687-9997-721B14D25F9F}"/>
    <dgm:cxn modelId="{ADC60A7E-BD39-4609-8402-B85EC06AF424}" type="presOf" srcId="{40C71F94-748D-432B-BA37-E0C9410E374E}" destId="{B3E8F4B2-D874-4F6E-AAFD-033A469A4333}" srcOrd="0" destOrd="0" presId="urn:microsoft.com/office/officeart/2005/8/layout/process4"/>
    <dgm:cxn modelId="{080A9282-65F3-41C0-B379-2FFBC38BF234}" type="presOf" srcId="{12AA4DE2-AC02-4339-AF3A-4F6E4293644F}" destId="{CBA469E3-0148-4A48-B3AE-DEBE391D59B7}" srcOrd="0" destOrd="0" presId="urn:microsoft.com/office/officeart/2005/8/layout/process4"/>
    <dgm:cxn modelId="{E23CF4B5-7EFE-4086-9E1E-A009E6E3026E}" type="presOf" srcId="{5CDD8DDA-A2D1-480A-871E-620706E24F67}" destId="{20B03B7E-BEA2-4366-AE86-079716C84335}" srcOrd="0" destOrd="0" presId="urn:microsoft.com/office/officeart/2005/8/layout/process4"/>
    <dgm:cxn modelId="{08D1C7BB-EEE3-49C1-89F9-32B9D8A07DDC}" srcId="{D222169A-77D9-4933-9986-C0954901F527}" destId="{40C71F94-748D-432B-BA37-E0C9410E374E}" srcOrd="0" destOrd="0" parTransId="{13BFF8CD-5E2C-43D0-8E69-B2CD9E249984}" sibTransId="{B791370C-75AB-46AE-B82A-85995322FC86}"/>
    <dgm:cxn modelId="{CB70B5BF-2555-4AA8-AFD5-0CB07275C6A9}" srcId="{D222169A-77D9-4933-9986-C0954901F527}" destId="{9CD59946-0CC6-4FFE-9ECD-23D433AA8538}" srcOrd="4" destOrd="0" parTransId="{5021E48F-C02B-40B6-A8E3-216670010FB9}" sibTransId="{C08C5AFC-8F61-4056-AC94-F46499DA3198}"/>
    <dgm:cxn modelId="{3760B1D1-592D-47FF-B94A-39A004D295C2}" srcId="{D222169A-77D9-4933-9986-C0954901F527}" destId="{12AA4DE2-AC02-4339-AF3A-4F6E4293644F}" srcOrd="2" destOrd="0" parTransId="{98CECBE3-20C7-4119-A17A-67ACC4150C11}" sibTransId="{D7575AB1-5A73-46CE-97B2-1685BED991FF}"/>
    <dgm:cxn modelId="{BAA8ABDF-9350-4120-8965-6DCFEC03B605}" srcId="{D222169A-77D9-4933-9986-C0954901F527}" destId="{59ED75BF-18A2-486F-A347-856E28D9344D}" srcOrd="3" destOrd="0" parTransId="{F850B7DC-29B2-4A0B-91A1-F7889631E02C}" sibTransId="{759D5252-208D-4998-8CE3-8F1A2D890C16}"/>
    <dgm:cxn modelId="{A9EA697B-4F47-4487-8845-5F87267D70E0}" type="presParOf" srcId="{62AEF437-7A7E-4E5D-86F5-BC01CA066211}" destId="{C196787F-0D43-436D-AE4C-D914B7449EC7}" srcOrd="0" destOrd="0" presId="urn:microsoft.com/office/officeart/2005/8/layout/process4"/>
    <dgm:cxn modelId="{13719606-8157-4027-B2C3-2637BFC4498F}" type="presParOf" srcId="{C196787F-0D43-436D-AE4C-D914B7449EC7}" destId="{DDDEF0E2-8B4A-495F-85DC-CE752292A27F}" srcOrd="0" destOrd="0" presId="urn:microsoft.com/office/officeart/2005/8/layout/process4"/>
    <dgm:cxn modelId="{0F982177-46C7-43F0-AE47-EE7D13FCADBE}" type="presParOf" srcId="{62AEF437-7A7E-4E5D-86F5-BC01CA066211}" destId="{B5C4D1E8-CC3A-46FD-BEDD-A4CB62BAA336}" srcOrd="1" destOrd="0" presId="urn:microsoft.com/office/officeart/2005/8/layout/process4"/>
    <dgm:cxn modelId="{E2FFA3F6-6426-4DF5-A3AB-CD41CD62022F}" type="presParOf" srcId="{62AEF437-7A7E-4E5D-86F5-BC01CA066211}" destId="{B4B5E191-7702-4E48-9A09-9C5B2E73075E}" srcOrd="2" destOrd="0" presId="urn:microsoft.com/office/officeart/2005/8/layout/process4"/>
    <dgm:cxn modelId="{BC348ECD-2E6A-41CB-87D9-3C8187447D4E}" type="presParOf" srcId="{B4B5E191-7702-4E48-9A09-9C5B2E73075E}" destId="{1FF5974B-6204-42A6-B1D8-7642A5ADE486}" srcOrd="0" destOrd="0" presId="urn:microsoft.com/office/officeart/2005/8/layout/process4"/>
    <dgm:cxn modelId="{4A3505C8-2CF6-4BAF-BA74-A0AF0BA784B2}" type="presParOf" srcId="{62AEF437-7A7E-4E5D-86F5-BC01CA066211}" destId="{05411424-0932-4DB6-A434-62D769A412B2}" srcOrd="3" destOrd="0" presId="urn:microsoft.com/office/officeart/2005/8/layout/process4"/>
    <dgm:cxn modelId="{4011DA50-B7FE-461E-8D53-390B25723C83}" type="presParOf" srcId="{62AEF437-7A7E-4E5D-86F5-BC01CA066211}" destId="{137CE3A5-E21C-4FDD-9885-E5D10E4FE631}" srcOrd="4" destOrd="0" presId="urn:microsoft.com/office/officeart/2005/8/layout/process4"/>
    <dgm:cxn modelId="{5BED0381-57F2-4E05-8AE1-5A109013F306}" type="presParOf" srcId="{137CE3A5-E21C-4FDD-9885-E5D10E4FE631}" destId="{CBA469E3-0148-4A48-B3AE-DEBE391D59B7}" srcOrd="0" destOrd="0" presId="urn:microsoft.com/office/officeart/2005/8/layout/process4"/>
    <dgm:cxn modelId="{107C9285-C58C-4CD0-9C19-24139118257D}" type="presParOf" srcId="{62AEF437-7A7E-4E5D-86F5-BC01CA066211}" destId="{F9C30634-919B-44EB-837E-75EEE0340B02}" srcOrd="5" destOrd="0" presId="urn:microsoft.com/office/officeart/2005/8/layout/process4"/>
    <dgm:cxn modelId="{A9457082-C47A-447C-A67F-2D624042B5A8}" type="presParOf" srcId="{62AEF437-7A7E-4E5D-86F5-BC01CA066211}" destId="{F425C87E-12E2-467C-BCD2-66A4ACC89E39}" srcOrd="6" destOrd="0" presId="urn:microsoft.com/office/officeart/2005/8/layout/process4"/>
    <dgm:cxn modelId="{24A4C8F9-C74B-4131-A7FD-4F30E47BFF90}" type="presParOf" srcId="{F425C87E-12E2-467C-BCD2-66A4ACC89E39}" destId="{20B03B7E-BEA2-4366-AE86-079716C84335}" srcOrd="0" destOrd="0" presId="urn:microsoft.com/office/officeart/2005/8/layout/process4"/>
    <dgm:cxn modelId="{823A01C7-5271-4B1D-90F3-ABCFAF98D66D}" type="presParOf" srcId="{62AEF437-7A7E-4E5D-86F5-BC01CA066211}" destId="{FD47FB0A-5D40-4CB4-8348-F3EE2EC2B368}" srcOrd="7" destOrd="0" presId="urn:microsoft.com/office/officeart/2005/8/layout/process4"/>
    <dgm:cxn modelId="{851B98D1-8F38-461A-9F9A-F3038F1D7405}" type="presParOf" srcId="{62AEF437-7A7E-4E5D-86F5-BC01CA066211}" destId="{332D4153-4FFD-499F-A9CE-EB2FA96792E7}" srcOrd="8" destOrd="0" presId="urn:microsoft.com/office/officeart/2005/8/layout/process4"/>
    <dgm:cxn modelId="{FE6BE84D-722B-42D6-A913-CFCB24D5C02A}" type="presParOf" srcId="{332D4153-4FFD-499F-A9CE-EB2FA96792E7}" destId="{B3E8F4B2-D874-4F6E-AAFD-033A469A433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70F01D-C13E-40C6-BB2E-49F86B28BE01}"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007DCB7A-0D4A-4728-B59D-1B48E8B52929}">
      <dgm:prSet phldrT="[Text]" custT="1"/>
      <dgm:spPr/>
      <dgm:t>
        <a:bodyPr/>
        <a:lstStyle/>
        <a:p>
          <a:r>
            <a:rPr lang="en-US" sz="3600" b="0" dirty="0">
              <a:latin typeface="Bookman Old Style" panose="02050604050505020204" pitchFamily="18" charset="0"/>
            </a:rPr>
            <a:t>Research Effort</a:t>
          </a:r>
        </a:p>
      </dgm:t>
    </dgm:pt>
    <dgm:pt modelId="{30FF2B74-77B5-45F1-A5F0-DA37AA43EEF9}" type="parTrans" cxnId="{952CFF54-C272-4DA2-8A36-209B364056E4}">
      <dgm:prSet/>
      <dgm:spPr/>
      <dgm:t>
        <a:bodyPr/>
        <a:lstStyle/>
        <a:p>
          <a:endParaRPr lang="en-US"/>
        </a:p>
      </dgm:t>
    </dgm:pt>
    <dgm:pt modelId="{DF519200-2B88-4789-9B3A-C062FA73DED9}" type="sibTrans" cxnId="{952CFF54-C272-4DA2-8A36-209B364056E4}">
      <dgm:prSet/>
      <dgm:spPr/>
      <dgm:t>
        <a:bodyPr/>
        <a:lstStyle/>
        <a:p>
          <a:endParaRPr lang="en-US"/>
        </a:p>
      </dgm:t>
    </dgm:pt>
    <dgm:pt modelId="{61A6682B-7BCC-48F0-B80C-CD3AE54A9C69}">
      <dgm:prSet phldrT="[Text]" custT="1"/>
      <dgm:spPr/>
      <dgm:t>
        <a:bodyPr/>
        <a:lstStyle/>
        <a:p>
          <a:r>
            <a:rPr lang="en-US" sz="2800" dirty="0">
              <a:latin typeface="Bookman Old Style" panose="02050604050505020204" pitchFamily="18" charset="0"/>
            </a:rPr>
            <a:t>Factor 2</a:t>
          </a:r>
          <a:endParaRPr lang="en-US" sz="2000" dirty="0"/>
        </a:p>
      </dgm:t>
    </dgm:pt>
    <dgm:pt modelId="{25AA8D8E-6939-43EC-80B9-C35E279801B4}" type="parTrans" cxnId="{02350E03-8D96-4CDF-B1C0-7D974E982E7A}">
      <dgm:prSet/>
      <dgm:spPr/>
      <dgm:t>
        <a:bodyPr/>
        <a:lstStyle/>
        <a:p>
          <a:endParaRPr lang="en-US"/>
        </a:p>
      </dgm:t>
    </dgm:pt>
    <dgm:pt modelId="{EDD6C4F4-A303-4BF0-9355-45D653BB7BCB}" type="sibTrans" cxnId="{02350E03-8D96-4CDF-B1C0-7D974E982E7A}">
      <dgm:prSet/>
      <dgm:spPr/>
      <dgm:t>
        <a:bodyPr/>
        <a:lstStyle/>
        <a:p>
          <a:endParaRPr lang="en-US"/>
        </a:p>
      </dgm:t>
    </dgm:pt>
    <dgm:pt modelId="{427B65FF-CA3D-4EE7-8FF5-89E03E7F9F75}">
      <dgm:prSet phldrT="[Text]" custT="1"/>
      <dgm:spPr/>
      <dgm:t>
        <a:bodyPr/>
        <a:lstStyle/>
        <a:p>
          <a:r>
            <a:rPr lang="en-US" sz="3600" b="0" dirty="0">
              <a:latin typeface="Bookman Old Style" panose="02050604050505020204" pitchFamily="18" charset="0"/>
            </a:rPr>
            <a:t>Present Worth</a:t>
          </a:r>
          <a:endParaRPr lang="en-US" sz="3600" dirty="0"/>
        </a:p>
      </dgm:t>
    </dgm:pt>
    <dgm:pt modelId="{C2737B2B-DE93-479E-80AE-96C66AED228E}" type="parTrans" cxnId="{5B2DE5E1-2CAF-441B-84E9-143217ABB778}">
      <dgm:prSet/>
      <dgm:spPr/>
      <dgm:t>
        <a:bodyPr/>
        <a:lstStyle/>
        <a:p>
          <a:endParaRPr lang="en-US"/>
        </a:p>
      </dgm:t>
    </dgm:pt>
    <dgm:pt modelId="{5C2A6A52-9958-440C-A7CB-C7B127DA6AC0}" type="sibTrans" cxnId="{5B2DE5E1-2CAF-441B-84E9-143217ABB778}">
      <dgm:prSet/>
      <dgm:spPr/>
      <dgm:t>
        <a:bodyPr/>
        <a:lstStyle/>
        <a:p>
          <a:endParaRPr lang="en-US"/>
        </a:p>
      </dgm:t>
    </dgm:pt>
    <dgm:pt modelId="{0F43F7A9-8913-4983-AD9B-235CA1B96F54}">
      <dgm:prSet phldrT="[Text]" custT="1"/>
      <dgm:spPr/>
      <dgm:t>
        <a:bodyPr/>
        <a:lstStyle/>
        <a:p>
          <a:r>
            <a:rPr lang="en-US" sz="2800" dirty="0">
              <a:latin typeface="Bookman Old Style" panose="02050604050505020204" pitchFamily="18" charset="0"/>
            </a:rPr>
            <a:t>Factor 3</a:t>
          </a:r>
          <a:endParaRPr lang="en-US" sz="2400" dirty="0"/>
        </a:p>
      </dgm:t>
    </dgm:pt>
    <dgm:pt modelId="{8A4C1151-56DF-4A8F-BA8A-A711749C30F1}" type="parTrans" cxnId="{E71034AF-9C43-46C7-91EB-B2A99ECE4405}">
      <dgm:prSet/>
      <dgm:spPr/>
      <dgm:t>
        <a:bodyPr/>
        <a:lstStyle/>
        <a:p>
          <a:endParaRPr lang="en-US"/>
        </a:p>
      </dgm:t>
    </dgm:pt>
    <dgm:pt modelId="{D1072177-D2B4-4C1D-90A2-C4FB62AB5822}" type="sibTrans" cxnId="{E71034AF-9C43-46C7-91EB-B2A99ECE4405}">
      <dgm:prSet/>
      <dgm:spPr/>
      <dgm:t>
        <a:bodyPr/>
        <a:lstStyle/>
        <a:p>
          <a:endParaRPr lang="en-US"/>
        </a:p>
      </dgm:t>
    </dgm:pt>
    <dgm:pt modelId="{98C99705-E355-4BB6-B751-67F80AE5B161}">
      <dgm:prSet phldrT="[Text]" custT="1"/>
      <dgm:spPr/>
      <dgm:t>
        <a:bodyPr/>
        <a:lstStyle/>
        <a:p>
          <a:r>
            <a:rPr lang="en-US" sz="3600" dirty="0">
              <a:latin typeface="Bookman Old Style" panose="02050604050505020204" pitchFamily="18" charset="0"/>
            </a:rPr>
            <a:t>Probability of Sales</a:t>
          </a:r>
        </a:p>
      </dgm:t>
    </dgm:pt>
    <dgm:pt modelId="{771A59AF-896A-4E7A-B0A2-D9BBDAA4EDB3}" type="parTrans" cxnId="{196820ED-C72C-4D86-BD70-A83486E17DAD}">
      <dgm:prSet/>
      <dgm:spPr/>
      <dgm:t>
        <a:bodyPr/>
        <a:lstStyle/>
        <a:p>
          <a:endParaRPr lang="en-US"/>
        </a:p>
      </dgm:t>
    </dgm:pt>
    <dgm:pt modelId="{2F948092-3AB5-4272-84C3-F6CF41BC7C8C}" type="sibTrans" cxnId="{196820ED-C72C-4D86-BD70-A83486E17DAD}">
      <dgm:prSet/>
      <dgm:spPr/>
      <dgm:t>
        <a:bodyPr/>
        <a:lstStyle/>
        <a:p>
          <a:endParaRPr lang="en-US"/>
        </a:p>
      </dgm:t>
    </dgm:pt>
    <dgm:pt modelId="{56D50942-464E-49FC-9F38-C63BC7550B3F}">
      <dgm:prSet phldrT="[Text]" custT="1"/>
      <dgm:spPr/>
      <dgm:t>
        <a:bodyPr/>
        <a:lstStyle/>
        <a:p>
          <a:r>
            <a:rPr lang="en-US" sz="2800" dirty="0">
              <a:latin typeface="Bookman Old Style" panose="02050604050505020204" pitchFamily="18" charset="0"/>
            </a:rPr>
            <a:t>Factor 4</a:t>
          </a:r>
          <a:endParaRPr lang="en-US" sz="2800" dirty="0"/>
        </a:p>
      </dgm:t>
    </dgm:pt>
    <dgm:pt modelId="{5CD2E07F-3432-4596-A20E-977897B1BBC2}" type="parTrans" cxnId="{9887B946-3821-496C-84B1-EB7EBAD0F4CC}">
      <dgm:prSet/>
      <dgm:spPr/>
      <dgm:t>
        <a:bodyPr/>
        <a:lstStyle/>
        <a:p>
          <a:endParaRPr lang="en-US"/>
        </a:p>
      </dgm:t>
    </dgm:pt>
    <dgm:pt modelId="{38C7F1D0-B463-4F9C-B245-5078728ECDB3}" type="sibTrans" cxnId="{9887B946-3821-496C-84B1-EB7EBAD0F4CC}">
      <dgm:prSet/>
      <dgm:spPr/>
      <dgm:t>
        <a:bodyPr/>
        <a:lstStyle/>
        <a:p>
          <a:endParaRPr lang="en-US"/>
        </a:p>
      </dgm:t>
    </dgm:pt>
    <dgm:pt modelId="{1DD6E23C-A09D-4EEE-9F87-DDBDD5AF5421}">
      <dgm:prSet phldrT="[Text]" custT="1"/>
      <dgm:spPr/>
      <dgm:t>
        <a:bodyPr/>
        <a:lstStyle/>
        <a:p>
          <a:r>
            <a:rPr lang="en-US" sz="3600" dirty="0">
              <a:latin typeface="Bookman Old Style" panose="02050604050505020204" pitchFamily="18" charset="0"/>
            </a:rPr>
            <a:t>Target Population</a:t>
          </a:r>
          <a:endParaRPr lang="en-US" sz="3600" dirty="0"/>
        </a:p>
      </dgm:t>
    </dgm:pt>
    <dgm:pt modelId="{C5328BB9-2607-4182-8345-50ED8CAE9564}" type="parTrans" cxnId="{BCBD85A4-9B22-4CBB-9839-1B9145D14F0E}">
      <dgm:prSet/>
      <dgm:spPr/>
      <dgm:t>
        <a:bodyPr/>
        <a:lstStyle/>
        <a:p>
          <a:endParaRPr lang="en-US"/>
        </a:p>
      </dgm:t>
    </dgm:pt>
    <dgm:pt modelId="{01DE403D-9C3A-4A7C-BFD5-71B120D0E2A1}" type="sibTrans" cxnId="{BCBD85A4-9B22-4CBB-9839-1B9145D14F0E}">
      <dgm:prSet/>
      <dgm:spPr/>
      <dgm:t>
        <a:bodyPr/>
        <a:lstStyle/>
        <a:p>
          <a:endParaRPr lang="en-US"/>
        </a:p>
      </dgm:t>
    </dgm:pt>
    <dgm:pt modelId="{636E0B8D-96B5-4D12-980D-4555E78A6C78}">
      <dgm:prSet phldrT="[Text]" custT="1"/>
      <dgm:spPr/>
      <dgm:t>
        <a:bodyPr/>
        <a:lstStyle/>
        <a:p>
          <a:r>
            <a:rPr lang="en-US" sz="2800" dirty="0">
              <a:latin typeface="Bookman Old Style" panose="02050604050505020204" pitchFamily="18" charset="0"/>
            </a:rPr>
            <a:t>Factor 1</a:t>
          </a:r>
          <a:endParaRPr lang="en-US" sz="2800" dirty="0"/>
        </a:p>
      </dgm:t>
    </dgm:pt>
    <dgm:pt modelId="{11602237-2ABD-4567-8207-174BD966B624}" type="sibTrans" cxnId="{76D3A559-925B-4D63-BE38-D82A80D0ACF5}">
      <dgm:prSet/>
      <dgm:spPr/>
      <dgm:t>
        <a:bodyPr/>
        <a:lstStyle/>
        <a:p>
          <a:endParaRPr lang="en-US"/>
        </a:p>
      </dgm:t>
    </dgm:pt>
    <dgm:pt modelId="{0C0B3CCF-73DD-4C9B-A2A4-680AD9D06047}" type="parTrans" cxnId="{76D3A559-925B-4D63-BE38-D82A80D0ACF5}">
      <dgm:prSet/>
      <dgm:spPr/>
      <dgm:t>
        <a:bodyPr/>
        <a:lstStyle/>
        <a:p>
          <a:endParaRPr lang="en-US"/>
        </a:p>
      </dgm:t>
    </dgm:pt>
    <dgm:pt modelId="{AB0FA1E8-D245-4773-A841-78B47D4AB1E5}" type="pres">
      <dgm:prSet presAssocID="{A470F01D-C13E-40C6-BB2E-49F86B28BE01}" presName="Name0" presStyleCnt="0">
        <dgm:presLayoutVars>
          <dgm:dir/>
          <dgm:animLvl val="lvl"/>
          <dgm:resizeHandles val="exact"/>
        </dgm:presLayoutVars>
      </dgm:prSet>
      <dgm:spPr/>
    </dgm:pt>
    <dgm:pt modelId="{90315A59-3220-47F2-84AB-F4E06853A27B}" type="pres">
      <dgm:prSet presAssocID="{56D50942-464E-49FC-9F38-C63BC7550B3F}" presName="boxAndChildren" presStyleCnt="0"/>
      <dgm:spPr/>
    </dgm:pt>
    <dgm:pt modelId="{02256C92-E0A7-415A-9543-9E90B3A40A3C}" type="pres">
      <dgm:prSet presAssocID="{56D50942-464E-49FC-9F38-C63BC7550B3F}" presName="parentTextBox" presStyleLbl="node1" presStyleIdx="0" presStyleCnt="4"/>
      <dgm:spPr/>
    </dgm:pt>
    <dgm:pt modelId="{2285FB9F-FD1F-45FA-AE09-C95DF2DA948B}" type="pres">
      <dgm:prSet presAssocID="{56D50942-464E-49FC-9F38-C63BC7550B3F}" presName="entireBox" presStyleLbl="node1" presStyleIdx="0" presStyleCnt="4"/>
      <dgm:spPr/>
    </dgm:pt>
    <dgm:pt modelId="{83E5E17A-F702-4920-B4E3-465471B2154C}" type="pres">
      <dgm:prSet presAssocID="{56D50942-464E-49FC-9F38-C63BC7550B3F}" presName="descendantBox" presStyleCnt="0"/>
      <dgm:spPr/>
    </dgm:pt>
    <dgm:pt modelId="{74E4EA3A-4856-46D9-9F09-0281EF3215E8}" type="pres">
      <dgm:prSet presAssocID="{1DD6E23C-A09D-4EEE-9F87-DDBDD5AF5421}" presName="childTextBox" presStyleLbl="fgAccFollowNode1" presStyleIdx="0" presStyleCnt="4">
        <dgm:presLayoutVars>
          <dgm:bulletEnabled val="1"/>
        </dgm:presLayoutVars>
      </dgm:prSet>
      <dgm:spPr/>
    </dgm:pt>
    <dgm:pt modelId="{71C7FD7B-B0C8-4904-B452-7025582BA536}" type="pres">
      <dgm:prSet presAssocID="{D1072177-D2B4-4C1D-90A2-C4FB62AB5822}" presName="sp" presStyleCnt="0"/>
      <dgm:spPr/>
    </dgm:pt>
    <dgm:pt modelId="{3848FFF2-E03E-4309-8A19-32B4D71E1338}" type="pres">
      <dgm:prSet presAssocID="{0F43F7A9-8913-4983-AD9B-235CA1B96F54}" presName="arrowAndChildren" presStyleCnt="0"/>
      <dgm:spPr/>
    </dgm:pt>
    <dgm:pt modelId="{CB9FA687-8190-47DC-A93A-31005B524AF0}" type="pres">
      <dgm:prSet presAssocID="{0F43F7A9-8913-4983-AD9B-235CA1B96F54}" presName="parentTextArrow" presStyleLbl="node1" presStyleIdx="0" presStyleCnt="4"/>
      <dgm:spPr/>
    </dgm:pt>
    <dgm:pt modelId="{725B46F2-4390-4E69-9998-6105B85B4D5F}" type="pres">
      <dgm:prSet presAssocID="{0F43F7A9-8913-4983-AD9B-235CA1B96F54}" presName="arrow" presStyleLbl="node1" presStyleIdx="1" presStyleCnt="4"/>
      <dgm:spPr/>
    </dgm:pt>
    <dgm:pt modelId="{C9E36B47-560C-4B77-8C16-459EA40EAC59}" type="pres">
      <dgm:prSet presAssocID="{0F43F7A9-8913-4983-AD9B-235CA1B96F54}" presName="descendantArrow" presStyleCnt="0"/>
      <dgm:spPr/>
    </dgm:pt>
    <dgm:pt modelId="{20AA33F1-DEDE-4582-AF98-9F4C612DE041}" type="pres">
      <dgm:prSet presAssocID="{98C99705-E355-4BB6-B751-67F80AE5B161}" presName="childTextArrow" presStyleLbl="fgAccFollowNode1" presStyleIdx="1" presStyleCnt="4">
        <dgm:presLayoutVars>
          <dgm:bulletEnabled val="1"/>
        </dgm:presLayoutVars>
      </dgm:prSet>
      <dgm:spPr/>
    </dgm:pt>
    <dgm:pt modelId="{46504EED-9B28-49FC-AAB8-D53FC747287A}" type="pres">
      <dgm:prSet presAssocID="{EDD6C4F4-A303-4BF0-9355-45D653BB7BCB}" presName="sp" presStyleCnt="0"/>
      <dgm:spPr/>
    </dgm:pt>
    <dgm:pt modelId="{EA0F4F8C-76F1-42C8-95C6-2B096064E29C}" type="pres">
      <dgm:prSet presAssocID="{61A6682B-7BCC-48F0-B80C-CD3AE54A9C69}" presName="arrowAndChildren" presStyleCnt="0"/>
      <dgm:spPr/>
    </dgm:pt>
    <dgm:pt modelId="{F80C6017-31A5-45EF-936A-A1B698B8D5CF}" type="pres">
      <dgm:prSet presAssocID="{61A6682B-7BCC-48F0-B80C-CD3AE54A9C69}" presName="parentTextArrow" presStyleLbl="node1" presStyleIdx="1" presStyleCnt="4"/>
      <dgm:spPr/>
    </dgm:pt>
    <dgm:pt modelId="{FEB11547-9C58-42BC-AACE-CEDDC62CE970}" type="pres">
      <dgm:prSet presAssocID="{61A6682B-7BCC-48F0-B80C-CD3AE54A9C69}" presName="arrow" presStyleLbl="node1" presStyleIdx="2" presStyleCnt="4"/>
      <dgm:spPr/>
    </dgm:pt>
    <dgm:pt modelId="{569C461E-3102-411D-8017-B164FD196E68}" type="pres">
      <dgm:prSet presAssocID="{61A6682B-7BCC-48F0-B80C-CD3AE54A9C69}" presName="descendantArrow" presStyleCnt="0"/>
      <dgm:spPr/>
    </dgm:pt>
    <dgm:pt modelId="{055AF51F-6E88-4111-BAE1-7B93EE744622}" type="pres">
      <dgm:prSet presAssocID="{427B65FF-CA3D-4EE7-8FF5-89E03E7F9F75}" presName="childTextArrow" presStyleLbl="fgAccFollowNode1" presStyleIdx="2" presStyleCnt="4">
        <dgm:presLayoutVars>
          <dgm:bulletEnabled val="1"/>
        </dgm:presLayoutVars>
      </dgm:prSet>
      <dgm:spPr/>
    </dgm:pt>
    <dgm:pt modelId="{A26E3ACC-9661-4510-93C4-40E0300C81A6}" type="pres">
      <dgm:prSet presAssocID="{11602237-2ABD-4567-8207-174BD966B624}" presName="sp" presStyleCnt="0"/>
      <dgm:spPr/>
    </dgm:pt>
    <dgm:pt modelId="{F9B6A630-4163-4088-A9E3-612B79B7FBE5}" type="pres">
      <dgm:prSet presAssocID="{636E0B8D-96B5-4D12-980D-4555E78A6C78}" presName="arrowAndChildren" presStyleCnt="0"/>
      <dgm:spPr/>
    </dgm:pt>
    <dgm:pt modelId="{937FA2D1-5517-4F5B-B3B5-B64718FBB19C}" type="pres">
      <dgm:prSet presAssocID="{636E0B8D-96B5-4D12-980D-4555E78A6C78}" presName="parentTextArrow" presStyleLbl="node1" presStyleIdx="2" presStyleCnt="4"/>
      <dgm:spPr/>
    </dgm:pt>
    <dgm:pt modelId="{E0E6C8F4-B520-40FA-B031-6D848B0091DB}" type="pres">
      <dgm:prSet presAssocID="{636E0B8D-96B5-4D12-980D-4555E78A6C78}" presName="arrow" presStyleLbl="node1" presStyleIdx="3" presStyleCnt="4"/>
      <dgm:spPr/>
    </dgm:pt>
    <dgm:pt modelId="{0F807C53-D8E3-4877-853B-B986E723AF06}" type="pres">
      <dgm:prSet presAssocID="{636E0B8D-96B5-4D12-980D-4555E78A6C78}" presName="descendantArrow" presStyleCnt="0"/>
      <dgm:spPr/>
    </dgm:pt>
    <dgm:pt modelId="{ACF86E02-B176-459D-AC2B-B498AF688A1E}" type="pres">
      <dgm:prSet presAssocID="{007DCB7A-0D4A-4728-B59D-1B48E8B52929}" presName="childTextArrow" presStyleLbl="fgAccFollowNode1" presStyleIdx="3" presStyleCnt="4">
        <dgm:presLayoutVars>
          <dgm:bulletEnabled val="1"/>
        </dgm:presLayoutVars>
      </dgm:prSet>
      <dgm:spPr/>
    </dgm:pt>
  </dgm:ptLst>
  <dgm:cxnLst>
    <dgm:cxn modelId="{02350E03-8D96-4CDF-B1C0-7D974E982E7A}" srcId="{A470F01D-C13E-40C6-BB2E-49F86B28BE01}" destId="{61A6682B-7BCC-48F0-B80C-CD3AE54A9C69}" srcOrd="1" destOrd="0" parTransId="{25AA8D8E-6939-43EC-80B9-C35E279801B4}" sibTransId="{EDD6C4F4-A303-4BF0-9355-45D653BB7BCB}"/>
    <dgm:cxn modelId="{1B9F2E13-C88C-461B-B4D9-321ADAFC0910}" type="presOf" srcId="{56D50942-464E-49FC-9F38-C63BC7550B3F}" destId="{02256C92-E0A7-415A-9543-9E90B3A40A3C}" srcOrd="0" destOrd="0" presId="urn:microsoft.com/office/officeart/2005/8/layout/process4"/>
    <dgm:cxn modelId="{359ED018-E702-49DE-95AA-7815E71FB1BB}" type="presOf" srcId="{007DCB7A-0D4A-4728-B59D-1B48E8B52929}" destId="{ACF86E02-B176-459D-AC2B-B498AF688A1E}" srcOrd="0" destOrd="0" presId="urn:microsoft.com/office/officeart/2005/8/layout/process4"/>
    <dgm:cxn modelId="{1DF7471A-B1E5-4AE0-BD24-18DB142EEE00}" type="presOf" srcId="{0F43F7A9-8913-4983-AD9B-235CA1B96F54}" destId="{CB9FA687-8190-47DC-A93A-31005B524AF0}" srcOrd="0" destOrd="0" presId="urn:microsoft.com/office/officeart/2005/8/layout/process4"/>
    <dgm:cxn modelId="{DDA9F72F-4F49-425E-BE97-EF639E9DCC14}" type="presOf" srcId="{56D50942-464E-49FC-9F38-C63BC7550B3F}" destId="{2285FB9F-FD1F-45FA-AE09-C95DF2DA948B}" srcOrd="1" destOrd="0" presId="urn:microsoft.com/office/officeart/2005/8/layout/process4"/>
    <dgm:cxn modelId="{AD6B903F-0A4C-4052-9B22-87DD4EBFE30E}" type="presOf" srcId="{61A6682B-7BCC-48F0-B80C-CD3AE54A9C69}" destId="{FEB11547-9C58-42BC-AACE-CEDDC62CE970}" srcOrd="1" destOrd="0" presId="urn:microsoft.com/office/officeart/2005/8/layout/process4"/>
    <dgm:cxn modelId="{72C49F60-B275-41B0-B5CB-310F54E7315C}" type="presOf" srcId="{427B65FF-CA3D-4EE7-8FF5-89E03E7F9F75}" destId="{055AF51F-6E88-4111-BAE1-7B93EE744622}" srcOrd="0" destOrd="0" presId="urn:microsoft.com/office/officeart/2005/8/layout/process4"/>
    <dgm:cxn modelId="{B3BBBC62-1403-4C5E-8A3F-24BDA87F6E97}" type="presOf" srcId="{636E0B8D-96B5-4D12-980D-4555E78A6C78}" destId="{E0E6C8F4-B520-40FA-B031-6D848B0091DB}" srcOrd="1" destOrd="0" presId="urn:microsoft.com/office/officeart/2005/8/layout/process4"/>
    <dgm:cxn modelId="{9887B946-3821-496C-84B1-EB7EBAD0F4CC}" srcId="{A470F01D-C13E-40C6-BB2E-49F86B28BE01}" destId="{56D50942-464E-49FC-9F38-C63BC7550B3F}" srcOrd="3" destOrd="0" parTransId="{5CD2E07F-3432-4596-A20E-977897B1BBC2}" sibTransId="{38C7F1D0-B463-4F9C-B245-5078728ECDB3}"/>
    <dgm:cxn modelId="{952CFF54-C272-4DA2-8A36-209B364056E4}" srcId="{636E0B8D-96B5-4D12-980D-4555E78A6C78}" destId="{007DCB7A-0D4A-4728-B59D-1B48E8B52929}" srcOrd="0" destOrd="0" parTransId="{30FF2B74-77B5-45F1-A5F0-DA37AA43EEF9}" sibTransId="{DF519200-2B88-4789-9B3A-C062FA73DED9}"/>
    <dgm:cxn modelId="{76D3A559-925B-4D63-BE38-D82A80D0ACF5}" srcId="{A470F01D-C13E-40C6-BB2E-49F86B28BE01}" destId="{636E0B8D-96B5-4D12-980D-4555E78A6C78}" srcOrd="0" destOrd="0" parTransId="{0C0B3CCF-73DD-4C9B-A2A4-680AD9D06047}" sibTransId="{11602237-2ABD-4567-8207-174BD966B624}"/>
    <dgm:cxn modelId="{91B7D35A-9116-4936-9E6D-A2A4291241FA}" type="presOf" srcId="{61A6682B-7BCC-48F0-B80C-CD3AE54A9C69}" destId="{F80C6017-31A5-45EF-936A-A1B698B8D5CF}" srcOrd="0" destOrd="0" presId="urn:microsoft.com/office/officeart/2005/8/layout/process4"/>
    <dgm:cxn modelId="{58AA778E-F798-42BE-AFA0-F35851F32F1A}" type="presOf" srcId="{1DD6E23C-A09D-4EEE-9F87-DDBDD5AF5421}" destId="{74E4EA3A-4856-46D9-9F09-0281EF3215E8}" srcOrd="0" destOrd="0" presId="urn:microsoft.com/office/officeart/2005/8/layout/process4"/>
    <dgm:cxn modelId="{BCBD85A4-9B22-4CBB-9839-1B9145D14F0E}" srcId="{56D50942-464E-49FC-9F38-C63BC7550B3F}" destId="{1DD6E23C-A09D-4EEE-9F87-DDBDD5AF5421}" srcOrd="0" destOrd="0" parTransId="{C5328BB9-2607-4182-8345-50ED8CAE9564}" sibTransId="{01DE403D-9C3A-4A7C-BFD5-71B120D0E2A1}"/>
    <dgm:cxn modelId="{6402A4A4-92C1-43B4-9F3B-BAC8BCCCBDFB}" type="presOf" srcId="{98C99705-E355-4BB6-B751-67F80AE5B161}" destId="{20AA33F1-DEDE-4582-AF98-9F4C612DE041}" srcOrd="0" destOrd="0" presId="urn:microsoft.com/office/officeart/2005/8/layout/process4"/>
    <dgm:cxn modelId="{E71034AF-9C43-46C7-91EB-B2A99ECE4405}" srcId="{A470F01D-C13E-40C6-BB2E-49F86B28BE01}" destId="{0F43F7A9-8913-4983-AD9B-235CA1B96F54}" srcOrd="2" destOrd="0" parTransId="{8A4C1151-56DF-4A8F-BA8A-A711749C30F1}" sibTransId="{D1072177-D2B4-4C1D-90A2-C4FB62AB5822}"/>
    <dgm:cxn modelId="{57483CAF-28C4-45AD-9208-C4153EB1429F}" type="presOf" srcId="{A470F01D-C13E-40C6-BB2E-49F86B28BE01}" destId="{AB0FA1E8-D245-4773-A841-78B47D4AB1E5}" srcOrd="0" destOrd="0" presId="urn:microsoft.com/office/officeart/2005/8/layout/process4"/>
    <dgm:cxn modelId="{5B2DE5E1-2CAF-441B-84E9-143217ABB778}" srcId="{61A6682B-7BCC-48F0-B80C-CD3AE54A9C69}" destId="{427B65FF-CA3D-4EE7-8FF5-89E03E7F9F75}" srcOrd="0" destOrd="0" parTransId="{C2737B2B-DE93-479E-80AE-96C66AED228E}" sibTransId="{5C2A6A52-9958-440C-A7CB-C7B127DA6AC0}"/>
    <dgm:cxn modelId="{ADBA4AE3-F5E9-453D-9F16-851771C550DF}" type="presOf" srcId="{636E0B8D-96B5-4D12-980D-4555E78A6C78}" destId="{937FA2D1-5517-4F5B-B3B5-B64718FBB19C}" srcOrd="0" destOrd="0" presId="urn:microsoft.com/office/officeart/2005/8/layout/process4"/>
    <dgm:cxn modelId="{196820ED-C72C-4D86-BD70-A83486E17DAD}" srcId="{0F43F7A9-8913-4983-AD9B-235CA1B96F54}" destId="{98C99705-E355-4BB6-B751-67F80AE5B161}" srcOrd="0" destOrd="0" parTransId="{771A59AF-896A-4E7A-B0A2-D9BBDAA4EDB3}" sibTransId="{2F948092-3AB5-4272-84C3-F6CF41BC7C8C}"/>
    <dgm:cxn modelId="{57BEEAF1-9616-483F-93EF-AF8552D56309}" type="presOf" srcId="{0F43F7A9-8913-4983-AD9B-235CA1B96F54}" destId="{725B46F2-4390-4E69-9998-6105B85B4D5F}" srcOrd="1" destOrd="0" presId="urn:microsoft.com/office/officeart/2005/8/layout/process4"/>
    <dgm:cxn modelId="{D897295A-903D-4F45-83F7-41C79691F079}" type="presParOf" srcId="{AB0FA1E8-D245-4773-A841-78B47D4AB1E5}" destId="{90315A59-3220-47F2-84AB-F4E06853A27B}" srcOrd="0" destOrd="0" presId="urn:microsoft.com/office/officeart/2005/8/layout/process4"/>
    <dgm:cxn modelId="{8D1AA9A9-769A-4A2C-AFE2-9A7176DA6569}" type="presParOf" srcId="{90315A59-3220-47F2-84AB-F4E06853A27B}" destId="{02256C92-E0A7-415A-9543-9E90B3A40A3C}" srcOrd="0" destOrd="0" presId="urn:microsoft.com/office/officeart/2005/8/layout/process4"/>
    <dgm:cxn modelId="{9DF15CBE-1BA8-45AA-8329-8DA35AEB4110}" type="presParOf" srcId="{90315A59-3220-47F2-84AB-F4E06853A27B}" destId="{2285FB9F-FD1F-45FA-AE09-C95DF2DA948B}" srcOrd="1" destOrd="0" presId="urn:microsoft.com/office/officeart/2005/8/layout/process4"/>
    <dgm:cxn modelId="{5B7B4E3A-9265-4B9C-844B-832AD0771801}" type="presParOf" srcId="{90315A59-3220-47F2-84AB-F4E06853A27B}" destId="{83E5E17A-F702-4920-B4E3-465471B2154C}" srcOrd="2" destOrd="0" presId="urn:microsoft.com/office/officeart/2005/8/layout/process4"/>
    <dgm:cxn modelId="{B124D9F0-E540-45DD-A0F9-D339A67A78D3}" type="presParOf" srcId="{83E5E17A-F702-4920-B4E3-465471B2154C}" destId="{74E4EA3A-4856-46D9-9F09-0281EF3215E8}" srcOrd="0" destOrd="0" presId="urn:microsoft.com/office/officeart/2005/8/layout/process4"/>
    <dgm:cxn modelId="{D61E437A-9D12-4BE8-BC1F-396B384ED410}" type="presParOf" srcId="{AB0FA1E8-D245-4773-A841-78B47D4AB1E5}" destId="{71C7FD7B-B0C8-4904-B452-7025582BA536}" srcOrd="1" destOrd="0" presId="urn:microsoft.com/office/officeart/2005/8/layout/process4"/>
    <dgm:cxn modelId="{65251660-0AF9-4C19-A39B-78EA3405D3F9}" type="presParOf" srcId="{AB0FA1E8-D245-4773-A841-78B47D4AB1E5}" destId="{3848FFF2-E03E-4309-8A19-32B4D71E1338}" srcOrd="2" destOrd="0" presId="urn:microsoft.com/office/officeart/2005/8/layout/process4"/>
    <dgm:cxn modelId="{5DAA1221-541F-45D5-8700-51C88CE00E96}" type="presParOf" srcId="{3848FFF2-E03E-4309-8A19-32B4D71E1338}" destId="{CB9FA687-8190-47DC-A93A-31005B524AF0}" srcOrd="0" destOrd="0" presId="urn:microsoft.com/office/officeart/2005/8/layout/process4"/>
    <dgm:cxn modelId="{079A8CDB-CA19-4547-A802-AADF634EC896}" type="presParOf" srcId="{3848FFF2-E03E-4309-8A19-32B4D71E1338}" destId="{725B46F2-4390-4E69-9998-6105B85B4D5F}" srcOrd="1" destOrd="0" presId="urn:microsoft.com/office/officeart/2005/8/layout/process4"/>
    <dgm:cxn modelId="{A351EF9F-EB13-4762-AFB0-2AAF0A65EC12}" type="presParOf" srcId="{3848FFF2-E03E-4309-8A19-32B4D71E1338}" destId="{C9E36B47-560C-4B77-8C16-459EA40EAC59}" srcOrd="2" destOrd="0" presId="urn:microsoft.com/office/officeart/2005/8/layout/process4"/>
    <dgm:cxn modelId="{B836E994-89A1-420C-9563-5E6130898455}" type="presParOf" srcId="{C9E36B47-560C-4B77-8C16-459EA40EAC59}" destId="{20AA33F1-DEDE-4582-AF98-9F4C612DE041}" srcOrd="0" destOrd="0" presId="urn:microsoft.com/office/officeart/2005/8/layout/process4"/>
    <dgm:cxn modelId="{DBF103B1-5C85-4A79-990B-E13791823557}" type="presParOf" srcId="{AB0FA1E8-D245-4773-A841-78B47D4AB1E5}" destId="{46504EED-9B28-49FC-AAB8-D53FC747287A}" srcOrd="3" destOrd="0" presId="urn:microsoft.com/office/officeart/2005/8/layout/process4"/>
    <dgm:cxn modelId="{EF8671F8-4671-4C2D-AF68-EF0BD30375EC}" type="presParOf" srcId="{AB0FA1E8-D245-4773-A841-78B47D4AB1E5}" destId="{EA0F4F8C-76F1-42C8-95C6-2B096064E29C}" srcOrd="4" destOrd="0" presId="urn:microsoft.com/office/officeart/2005/8/layout/process4"/>
    <dgm:cxn modelId="{763734D5-5555-411B-BA14-137056E8F459}" type="presParOf" srcId="{EA0F4F8C-76F1-42C8-95C6-2B096064E29C}" destId="{F80C6017-31A5-45EF-936A-A1B698B8D5CF}" srcOrd="0" destOrd="0" presId="urn:microsoft.com/office/officeart/2005/8/layout/process4"/>
    <dgm:cxn modelId="{18612360-F6D5-4224-BC32-E8AC08D878DE}" type="presParOf" srcId="{EA0F4F8C-76F1-42C8-95C6-2B096064E29C}" destId="{FEB11547-9C58-42BC-AACE-CEDDC62CE970}" srcOrd="1" destOrd="0" presId="urn:microsoft.com/office/officeart/2005/8/layout/process4"/>
    <dgm:cxn modelId="{F0EE9421-1B35-4CBC-94E0-BB93C83973BF}" type="presParOf" srcId="{EA0F4F8C-76F1-42C8-95C6-2B096064E29C}" destId="{569C461E-3102-411D-8017-B164FD196E68}" srcOrd="2" destOrd="0" presId="urn:microsoft.com/office/officeart/2005/8/layout/process4"/>
    <dgm:cxn modelId="{D00E4559-B70E-41E9-88A1-3A5BB0ECDFF4}" type="presParOf" srcId="{569C461E-3102-411D-8017-B164FD196E68}" destId="{055AF51F-6E88-4111-BAE1-7B93EE744622}" srcOrd="0" destOrd="0" presId="urn:microsoft.com/office/officeart/2005/8/layout/process4"/>
    <dgm:cxn modelId="{CB911570-7852-40A8-8AFA-68CF4C78D33B}" type="presParOf" srcId="{AB0FA1E8-D245-4773-A841-78B47D4AB1E5}" destId="{A26E3ACC-9661-4510-93C4-40E0300C81A6}" srcOrd="5" destOrd="0" presId="urn:microsoft.com/office/officeart/2005/8/layout/process4"/>
    <dgm:cxn modelId="{0C21C3BB-5461-4301-9AF7-6F3807B217E7}" type="presParOf" srcId="{AB0FA1E8-D245-4773-A841-78B47D4AB1E5}" destId="{F9B6A630-4163-4088-A9E3-612B79B7FBE5}" srcOrd="6" destOrd="0" presId="urn:microsoft.com/office/officeart/2005/8/layout/process4"/>
    <dgm:cxn modelId="{C85DC9A7-C15D-453C-8235-A05FB19EC938}" type="presParOf" srcId="{F9B6A630-4163-4088-A9E3-612B79B7FBE5}" destId="{937FA2D1-5517-4F5B-B3B5-B64718FBB19C}" srcOrd="0" destOrd="0" presId="urn:microsoft.com/office/officeart/2005/8/layout/process4"/>
    <dgm:cxn modelId="{BA8C08CC-C427-4580-87F0-A4F922450E7E}" type="presParOf" srcId="{F9B6A630-4163-4088-A9E3-612B79B7FBE5}" destId="{E0E6C8F4-B520-40FA-B031-6D848B0091DB}" srcOrd="1" destOrd="0" presId="urn:microsoft.com/office/officeart/2005/8/layout/process4"/>
    <dgm:cxn modelId="{7ABB8FC9-02CD-4C28-8447-1DC77BE3015A}" type="presParOf" srcId="{F9B6A630-4163-4088-A9E3-612B79B7FBE5}" destId="{0F807C53-D8E3-4877-853B-B986E723AF06}" srcOrd="2" destOrd="0" presId="urn:microsoft.com/office/officeart/2005/8/layout/process4"/>
    <dgm:cxn modelId="{5B565E4F-4373-4094-A738-79135BAAFAA7}" type="presParOf" srcId="{0F807C53-D8E3-4877-853B-B986E723AF06}" destId="{ACF86E02-B176-459D-AC2B-B498AF688A1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70F01D-C13E-40C6-BB2E-49F86B28BE01}"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636E0B8D-96B5-4D12-980D-4555E78A6C78}">
      <dgm:prSet phldrT="[Text]" custT="1"/>
      <dgm:spPr/>
      <dgm:t>
        <a:bodyPr/>
        <a:lstStyle/>
        <a:p>
          <a:r>
            <a:rPr lang="en-US" sz="2400" dirty="0">
              <a:latin typeface="Bookman Old Style" panose="02050604050505020204" pitchFamily="18" charset="0"/>
            </a:rPr>
            <a:t>Fixed Input</a:t>
          </a:r>
          <a:endParaRPr lang="en-US" sz="2400" dirty="0"/>
        </a:p>
      </dgm:t>
    </dgm:pt>
    <dgm:pt modelId="{0C0B3CCF-73DD-4C9B-A2A4-680AD9D06047}" type="parTrans" cxnId="{76D3A559-925B-4D63-BE38-D82A80D0ACF5}">
      <dgm:prSet/>
      <dgm:spPr/>
      <dgm:t>
        <a:bodyPr/>
        <a:lstStyle/>
        <a:p>
          <a:endParaRPr lang="en-US"/>
        </a:p>
      </dgm:t>
    </dgm:pt>
    <dgm:pt modelId="{11602237-2ABD-4567-8207-174BD966B624}" type="sibTrans" cxnId="{76D3A559-925B-4D63-BE38-D82A80D0ACF5}">
      <dgm:prSet/>
      <dgm:spPr/>
      <dgm:t>
        <a:bodyPr/>
        <a:lstStyle/>
        <a:p>
          <a:endParaRPr lang="en-US"/>
        </a:p>
      </dgm:t>
    </dgm:pt>
    <dgm:pt modelId="{007DCB7A-0D4A-4728-B59D-1B48E8B52929}">
      <dgm:prSet phldrT="[Text]" custT="1"/>
      <dgm:spPr/>
      <dgm:t>
        <a:bodyPr/>
        <a:lstStyle/>
        <a:p>
          <a:r>
            <a:rPr lang="en-US" sz="2400" dirty="0">
              <a:latin typeface="Bookman Old Style" panose="02050604050505020204" pitchFamily="18" charset="0"/>
            </a:rPr>
            <a:t>MARR</a:t>
          </a:r>
        </a:p>
      </dgm:t>
    </dgm:pt>
    <dgm:pt modelId="{30FF2B74-77B5-45F1-A5F0-DA37AA43EEF9}" type="parTrans" cxnId="{952CFF54-C272-4DA2-8A36-209B364056E4}">
      <dgm:prSet/>
      <dgm:spPr/>
      <dgm:t>
        <a:bodyPr/>
        <a:lstStyle/>
        <a:p>
          <a:endParaRPr lang="en-US"/>
        </a:p>
      </dgm:t>
    </dgm:pt>
    <dgm:pt modelId="{DF519200-2B88-4789-9B3A-C062FA73DED9}" type="sibTrans" cxnId="{952CFF54-C272-4DA2-8A36-209B364056E4}">
      <dgm:prSet/>
      <dgm:spPr/>
      <dgm:t>
        <a:bodyPr/>
        <a:lstStyle/>
        <a:p>
          <a:endParaRPr lang="en-US"/>
        </a:p>
      </dgm:t>
    </dgm:pt>
    <dgm:pt modelId="{61A6682B-7BCC-48F0-B80C-CD3AE54A9C69}">
      <dgm:prSet phldrT="[Text]" custT="1"/>
      <dgm:spPr/>
      <dgm:t>
        <a:bodyPr/>
        <a:lstStyle/>
        <a:p>
          <a:r>
            <a:rPr lang="en-US" sz="2400" dirty="0">
              <a:latin typeface="Bookman Old Style" panose="02050604050505020204" pitchFamily="18" charset="0"/>
            </a:rPr>
            <a:t>Uncertain Inputs</a:t>
          </a:r>
          <a:endParaRPr lang="en-US" sz="2400" dirty="0"/>
        </a:p>
      </dgm:t>
    </dgm:pt>
    <dgm:pt modelId="{25AA8D8E-6939-43EC-80B9-C35E279801B4}" type="parTrans" cxnId="{02350E03-8D96-4CDF-B1C0-7D974E982E7A}">
      <dgm:prSet/>
      <dgm:spPr/>
      <dgm:t>
        <a:bodyPr/>
        <a:lstStyle/>
        <a:p>
          <a:endParaRPr lang="en-US"/>
        </a:p>
      </dgm:t>
    </dgm:pt>
    <dgm:pt modelId="{EDD6C4F4-A303-4BF0-9355-45D653BB7BCB}" type="sibTrans" cxnId="{02350E03-8D96-4CDF-B1C0-7D974E982E7A}">
      <dgm:prSet/>
      <dgm:spPr/>
      <dgm:t>
        <a:bodyPr/>
        <a:lstStyle/>
        <a:p>
          <a:endParaRPr lang="en-US"/>
        </a:p>
      </dgm:t>
    </dgm:pt>
    <dgm:pt modelId="{427B65FF-CA3D-4EE7-8FF5-89E03E7F9F75}">
      <dgm:prSet phldrT="[Text]" custT="1"/>
      <dgm:spPr/>
      <dgm:t>
        <a:bodyPr/>
        <a:lstStyle/>
        <a:p>
          <a:r>
            <a:rPr lang="en-US" sz="2400" dirty="0">
              <a:latin typeface="Bookman Old Style" panose="02050604050505020204" pitchFamily="18" charset="0"/>
            </a:rPr>
            <a:t>Investment Cost, Revenue per year, Yearly O&amp;M Cost, Annual Savings Growth Rate</a:t>
          </a:r>
        </a:p>
      </dgm:t>
    </dgm:pt>
    <dgm:pt modelId="{C2737B2B-DE93-479E-80AE-96C66AED228E}" type="parTrans" cxnId="{5B2DE5E1-2CAF-441B-84E9-143217ABB778}">
      <dgm:prSet/>
      <dgm:spPr/>
      <dgm:t>
        <a:bodyPr/>
        <a:lstStyle/>
        <a:p>
          <a:endParaRPr lang="en-US"/>
        </a:p>
      </dgm:t>
    </dgm:pt>
    <dgm:pt modelId="{5C2A6A52-9958-440C-A7CB-C7B127DA6AC0}" type="sibTrans" cxnId="{5B2DE5E1-2CAF-441B-84E9-143217ABB778}">
      <dgm:prSet/>
      <dgm:spPr/>
      <dgm:t>
        <a:bodyPr/>
        <a:lstStyle/>
        <a:p>
          <a:endParaRPr lang="en-US"/>
        </a:p>
      </dgm:t>
    </dgm:pt>
    <dgm:pt modelId="{0F43F7A9-8913-4983-AD9B-235CA1B96F54}">
      <dgm:prSet phldrT="[Text]" custT="1"/>
      <dgm:spPr/>
      <dgm:t>
        <a:bodyPr/>
        <a:lstStyle/>
        <a:p>
          <a:r>
            <a:rPr lang="en-US" sz="2400" dirty="0">
              <a:latin typeface="Bookman Old Style" panose="02050604050505020204" pitchFamily="18" charset="0"/>
            </a:rPr>
            <a:t>Distribution to uncertain inputs</a:t>
          </a:r>
          <a:endParaRPr lang="en-US" sz="2400" dirty="0"/>
        </a:p>
      </dgm:t>
    </dgm:pt>
    <dgm:pt modelId="{8A4C1151-56DF-4A8F-BA8A-A711749C30F1}" type="parTrans" cxnId="{E71034AF-9C43-46C7-91EB-B2A99ECE4405}">
      <dgm:prSet/>
      <dgm:spPr/>
      <dgm:t>
        <a:bodyPr/>
        <a:lstStyle/>
        <a:p>
          <a:endParaRPr lang="en-US"/>
        </a:p>
      </dgm:t>
    </dgm:pt>
    <dgm:pt modelId="{D1072177-D2B4-4C1D-90A2-C4FB62AB5822}" type="sibTrans" cxnId="{E71034AF-9C43-46C7-91EB-B2A99ECE4405}">
      <dgm:prSet/>
      <dgm:spPr/>
      <dgm:t>
        <a:bodyPr/>
        <a:lstStyle/>
        <a:p>
          <a:endParaRPr lang="en-US"/>
        </a:p>
      </dgm:t>
    </dgm:pt>
    <dgm:pt modelId="{98C99705-E355-4BB6-B751-67F80AE5B161}">
      <dgm:prSet phldrT="[Text]" custT="1"/>
      <dgm:spPr/>
      <dgm:t>
        <a:bodyPr/>
        <a:lstStyle/>
        <a:p>
          <a:r>
            <a:rPr lang="en-US" sz="2400" dirty="0">
              <a:latin typeface="Bookman Old Style" panose="02050604050505020204" pitchFamily="18" charset="0"/>
            </a:rPr>
            <a:t>Triangular, Normal </a:t>
          </a:r>
          <a:endParaRPr lang="en-US" sz="2400" dirty="0"/>
        </a:p>
      </dgm:t>
    </dgm:pt>
    <dgm:pt modelId="{771A59AF-896A-4E7A-B0A2-D9BBDAA4EDB3}" type="parTrans" cxnId="{196820ED-C72C-4D86-BD70-A83486E17DAD}">
      <dgm:prSet/>
      <dgm:spPr/>
      <dgm:t>
        <a:bodyPr/>
        <a:lstStyle/>
        <a:p>
          <a:endParaRPr lang="en-US"/>
        </a:p>
      </dgm:t>
    </dgm:pt>
    <dgm:pt modelId="{2F948092-3AB5-4272-84C3-F6CF41BC7C8C}" type="sibTrans" cxnId="{196820ED-C72C-4D86-BD70-A83486E17DAD}">
      <dgm:prSet/>
      <dgm:spPr/>
      <dgm:t>
        <a:bodyPr/>
        <a:lstStyle/>
        <a:p>
          <a:endParaRPr lang="en-US"/>
        </a:p>
      </dgm:t>
    </dgm:pt>
    <dgm:pt modelId="{56D50942-464E-49FC-9F38-C63BC7550B3F}">
      <dgm:prSet phldrT="[Text]" custT="1"/>
      <dgm:spPr/>
      <dgm:t>
        <a:bodyPr/>
        <a:lstStyle/>
        <a:p>
          <a:r>
            <a:rPr lang="en-US" sz="2400" dirty="0">
              <a:latin typeface="Bookman Old Style" panose="02050604050505020204" pitchFamily="18" charset="0"/>
            </a:rPr>
            <a:t>Outputs</a:t>
          </a:r>
          <a:endParaRPr lang="en-US" sz="1800" dirty="0"/>
        </a:p>
      </dgm:t>
    </dgm:pt>
    <dgm:pt modelId="{5CD2E07F-3432-4596-A20E-977897B1BBC2}" type="parTrans" cxnId="{9887B946-3821-496C-84B1-EB7EBAD0F4CC}">
      <dgm:prSet/>
      <dgm:spPr/>
      <dgm:t>
        <a:bodyPr/>
        <a:lstStyle/>
        <a:p>
          <a:endParaRPr lang="en-US"/>
        </a:p>
      </dgm:t>
    </dgm:pt>
    <dgm:pt modelId="{38C7F1D0-B463-4F9C-B245-5078728ECDB3}" type="sibTrans" cxnId="{9887B946-3821-496C-84B1-EB7EBAD0F4CC}">
      <dgm:prSet/>
      <dgm:spPr/>
      <dgm:t>
        <a:bodyPr/>
        <a:lstStyle/>
        <a:p>
          <a:endParaRPr lang="en-US"/>
        </a:p>
      </dgm:t>
    </dgm:pt>
    <dgm:pt modelId="{1DD6E23C-A09D-4EEE-9F87-DDBDD5AF5421}">
      <dgm:prSet phldrT="[Text]" custT="1"/>
      <dgm:spPr/>
      <dgm:t>
        <a:bodyPr/>
        <a:lstStyle/>
        <a:p>
          <a:r>
            <a:rPr lang="en-US" sz="2400" dirty="0">
              <a:latin typeface="Bookman Old Style" panose="02050604050505020204" pitchFamily="18" charset="0"/>
            </a:rPr>
            <a:t>Present Worth, Future Worth, IRR</a:t>
          </a:r>
          <a:endParaRPr lang="en-US" sz="2400" dirty="0"/>
        </a:p>
      </dgm:t>
    </dgm:pt>
    <dgm:pt modelId="{C5328BB9-2607-4182-8345-50ED8CAE9564}" type="parTrans" cxnId="{BCBD85A4-9B22-4CBB-9839-1B9145D14F0E}">
      <dgm:prSet/>
      <dgm:spPr/>
      <dgm:t>
        <a:bodyPr/>
        <a:lstStyle/>
        <a:p>
          <a:endParaRPr lang="en-US"/>
        </a:p>
      </dgm:t>
    </dgm:pt>
    <dgm:pt modelId="{01DE403D-9C3A-4A7C-BFD5-71B120D0E2A1}" type="sibTrans" cxnId="{BCBD85A4-9B22-4CBB-9839-1B9145D14F0E}">
      <dgm:prSet/>
      <dgm:spPr/>
      <dgm:t>
        <a:bodyPr/>
        <a:lstStyle/>
        <a:p>
          <a:endParaRPr lang="en-US"/>
        </a:p>
      </dgm:t>
    </dgm:pt>
    <dgm:pt modelId="{79BFD67D-F622-4B17-B8AB-56ED1DA0FB21}" type="pres">
      <dgm:prSet presAssocID="{A470F01D-C13E-40C6-BB2E-49F86B28BE01}" presName="Name0" presStyleCnt="0">
        <dgm:presLayoutVars>
          <dgm:dir/>
          <dgm:animLvl val="lvl"/>
          <dgm:resizeHandles val="exact"/>
        </dgm:presLayoutVars>
      </dgm:prSet>
      <dgm:spPr/>
    </dgm:pt>
    <dgm:pt modelId="{0973D1FB-93A5-47FB-84A4-5A17AF02CB46}" type="pres">
      <dgm:prSet presAssocID="{56D50942-464E-49FC-9F38-C63BC7550B3F}" presName="boxAndChildren" presStyleCnt="0"/>
      <dgm:spPr/>
    </dgm:pt>
    <dgm:pt modelId="{6198CFD1-A9D7-4FFF-A52F-4A6C98E9ADF8}" type="pres">
      <dgm:prSet presAssocID="{56D50942-464E-49FC-9F38-C63BC7550B3F}" presName="parentTextBox" presStyleLbl="node1" presStyleIdx="0" presStyleCnt="4"/>
      <dgm:spPr/>
    </dgm:pt>
    <dgm:pt modelId="{50D7D520-8DA7-4C86-AB17-7F11DA79F565}" type="pres">
      <dgm:prSet presAssocID="{56D50942-464E-49FC-9F38-C63BC7550B3F}" presName="entireBox" presStyleLbl="node1" presStyleIdx="0" presStyleCnt="4"/>
      <dgm:spPr/>
    </dgm:pt>
    <dgm:pt modelId="{F2C5CA97-5AC7-446F-99E5-DDC7FA18EA25}" type="pres">
      <dgm:prSet presAssocID="{56D50942-464E-49FC-9F38-C63BC7550B3F}" presName="descendantBox" presStyleCnt="0"/>
      <dgm:spPr/>
    </dgm:pt>
    <dgm:pt modelId="{7831B9DA-BE97-41B2-B83E-6B097A86A97A}" type="pres">
      <dgm:prSet presAssocID="{1DD6E23C-A09D-4EEE-9F87-DDBDD5AF5421}" presName="childTextBox" presStyleLbl="fgAccFollowNode1" presStyleIdx="0" presStyleCnt="4">
        <dgm:presLayoutVars>
          <dgm:bulletEnabled val="1"/>
        </dgm:presLayoutVars>
      </dgm:prSet>
      <dgm:spPr/>
    </dgm:pt>
    <dgm:pt modelId="{ABE307C5-739C-4F0A-AAA4-CE4B5FF696FE}" type="pres">
      <dgm:prSet presAssocID="{D1072177-D2B4-4C1D-90A2-C4FB62AB5822}" presName="sp" presStyleCnt="0"/>
      <dgm:spPr/>
    </dgm:pt>
    <dgm:pt modelId="{BBEB6AD8-D63F-4BC7-8773-00BCFEBC467F}" type="pres">
      <dgm:prSet presAssocID="{0F43F7A9-8913-4983-AD9B-235CA1B96F54}" presName="arrowAndChildren" presStyleCnt="0"/>
      <dgm:spPr/>
    </dgm:pt>
    <dgm:pt modelId="{D76D5807-B6AB-4DE8-A5B4-FF051266F4A0}" type="pres">
      <dgm:prSet presAssocID="{0F43F7A9-8913-4983-AD9B-235CA1B96F54}" presName="parentTextArrow" presStyleLbl="node1" presStyleIdx="0" presStyleCnt="4"/>
      <dgm:spPr/>
    </dgm:pt>
    <dgm:pt modelId="{EEEDA6B4-D59F-4132-983D-46DCEC5B69DD}" type="pres">
      <dgm:prSet presAssocID="{0F43F7A9-8913-4983-AD9B-235CA1B96F54}" presName="arrow" presStyleLbl="node1" presStyleIdx="1" presStyleCnt="4"/>
      <dgm:spPr/>
    </dgm:pt>
    <dgm:pt modelId="{68B508A6-5325-4C10-B422-3B3542726080}" type="pres">
      <dgm:prSet presAssocID="{0F43F7A9-8913-4983-AD9B-235CA1B96F54}" presName="descendantArrow" presStyleCnt="0"/>
      <dgm:spPr/>
    </dgm:pt>
    <dgm:pt modelId="{B31055C1-7F4A-4FEB-80CB-DD81A863B70A}" type="pres">
      <dgm:prSet presAssocID="{98C99705-E355-4BB6-B751-67F80AE5B161}" presName="childTextArrow" presStyleLbl="fgAccFollowNode1" presStyleIdx="1" presStyleCnt="4">
        <dgm:presLayoutVars>
          <dgm:bulletEnabled val="1"/>
        </dgm:presLayoutVars>
      </dgm:prSet>
      <dgm:spPr/>
    </dgm:pt>
    <dgm:pt modelId="{C0A8BF17-8B56-4CB4-83CC-877A74304CE0}" type="pres">
      <dgm:prSet presAssocID="{EDD6C4F4-A303-4BF0-9355-45D653BB7BCB}" presName="sp" presStyleCnt="0"/>
      <dgm:spPr/>
    </dgm:pt>
    <dgm:pt modelId="{5826EF29-90E5-4132-A6A2-28764EBF77EA}" type="pres">
      <dgm:prSet presAssocID="{61A6682B-7BCC-48F0-B80C-CD3AE54A9C69}" presName="arrowAndChildren" presStyleCnt="0"/>
      <dgm:spPr/>
    </dgm:pt>
    <dgm:pt modelId="{B8C216CF-4A03-4774-981E-42263A9FAC0A}" type="pres">
      <dgm:prSet presAssocID="{61A6682B-7BCC-48F0-B80C-CD3AE54A9C69}" presName="parentTextArrow" presStyleLbl="node1" presStyleIdx="1" presStyleCnt="4"/>
      <dgm:spPr/>
    </dgm:pt>
    <dgm:pt modelId="{594C930F-F033-443C-A4A5-FF47545802DC}" type="pres">
      <dgm:prSet presAssocID="{61A6682B-7BCC-48F0-B80C-CD3AE54A9C69}" presName="arrow" presStyleLbl="node1" presStyleIdx="2" presStyleCnt="4" custScaleY="145004"/>
      <dgm:spPr/>
    </dgm:pt>
    <dgm:pt modelId="{EBEDCB1E-92CF-486B-B094-8BE9F2367BC0}" type="pres">
      <dgm:prSet presAssocID="{61A6682B-7BCC-48F0-B80C-CD3AE54A9C69}" presName="descendantArrow" presStyleCnt="0"/>
      <dgm:spPr/>
    </dgm:pt>
    <dgm:pt modelId="{74688289-34D8-4CC0-8937-EBEBED02C07A}" type="pres">
      <dgm:prSet presAssocID="{427B65FF-CA3D-4EE7-8FF5-89E03E7F9F75}" presName="childTextArrow" presStyleLbl="fgAccFollowNode1" presStyleIdx="2" presStyleCnt="4" custScaleY="175031">
        <dgm:presLayoutVars>
          <dgm:bulletEnabled val="1"/>
        </dgm:presLayoutVars>
      </dgm:prSet>
      <dgm:spPr/>
    </dgm:pt>
    <dgm:pt modelId="{EB00B240-032D-4E71-ADD3-42BF51CFE411}" type="pres">
      <dgm:prSet presAssocID="{11602237-2ABD-4567-8207-174BD966B624}" presName="sp" presStyleCnt="0"/>
      <dgm:spPr/>
    </dgm:pt>
    <dgm:pt modelId="{94FEFE78-82DE-43A8-8D7C-CCAC97EC63EF}" type="pres">
      <dgm:prSet presAssocID="{636E0B8D-96B5-4D12-980D-4555E78A6C78}" presName="arrowAndChildren" presStyleCnt="0"/>
      <dgm:spPr/>
    </dgm:pt>
    <dgm:pt modelId="{EE7F6943-C6BC-4F3D-8A2B-B6C05EF584B7}" type="pres">
      <dgm:prSet presAssocID="{636E0B8D-96B5-4D12-980D-4555E78A6C78}" presName="parentTextArrow" presStyleLbl="node1" presStyleIdx="2" presStyleCnt="4"/>
      <dgm:spPr/>
    </dgm:pt>
    <dgm:pt modelId="{1B4C13B7-8B49-44A7-80E8-703B64C2E562}" type="pres">
      <dgm:prSet presAssocID="{636E0B8D-96B5-4D12-980D-4555E78A6C78}" presName="arrow" presStyleLbl="node1" presStyleIdx="3" presStyleCnt="4"/>
      <dgm:spPr/>
    </dgm:pt>
    <dgm:pt modelId="{784407D8-9498-48F4-BC12-1A6A262C05DD}" type="pres">
      <dgm:prSet presAssocID="{636E0B8D-96B5-4D12-980D-4555E78A6C78}" presName="descendantArrow" presStyleCnt="0"/>
      <dgm:spPr/>
    </dgm:pt>
    <dgm:pt modelId="{ECFAA3D6-712C-48A1-AA35-AD73E0238DD5}" type="pres">
      <dgm:prSet presAssocID="{007DCB7A-0D4A-4728-B59D-1B48E8B52929}" presName="childTextArrow" presStyleLbl="fgAccFollowNode1" presStyleIdx="3" presStyleCnt="4">
        <dgm:presLayoutVars>
          <dgm:bulletEnabled val="1"/>
        </dgm:presLayoutVars>
      </dgm:prSet>
      <dgm:spPr/>
    </dgm:pt>
  </dgm:ptLst>
  <dgm:cxnLst>
    <dgm:cxn modelId="{02350E03-8D96-4CDF-B1C0-7D974E982E7A}" srcId="{A470F01D-C13E-40C6-BB2E-49F86B28BE01}" destId="{61A6682B-7BCC-48F0-B80C-CD3AE54A9C69}" srcOrd="1" destOrd="0" parTransId="{25AA8D8E-6939-43EC-80B9-C35E279801B4}" sibTransId="{EDD6C4F4-A303-4BF0-9355-45D653BB7BCB}"/>
    <dgm:cxn modelId="{64B6360D-FB86-4A3C-8A4D-E67AC418C4BB}" type="presOf" srcId="{007DCB7A-0D4A-4728-B59D-1B48E8B52929}" destId="{ECFAA3D6-712C-48A1-AA35-AD73E0238DD5}" srcOrd="0" destOrd="0" presId="urn:microsoft.com/office/officeart/2005/8/layout/process4"/>
    <dgm:cxn modelId="{62572B21-114E-4710-ABF4-6A83D8CEFDFA}" type="presOf" srcId="{98C99705-E355-4BB6-B751-67F80AE5B161}" destId="{B31055C1-7F4A-4FEB-80CB-DD81A863B70A}" srcOrd="0" destOrd="0" presId="urn:microsoft.com/office/officeart/2005/8/layout/process4"/>
    <dgm:cxn modelId="{E3A3E139-7842-4B3E-ABA7-3802E7F3E41F}" type="presOf" srcId="{56D50942-464E-49FC-9F38-C63BC7550B3F}" destId="{50D7D520-8DA7-4C86-AB17-7F11DA79F565}" srcOrd="1" destOrd="0" presId="urn:microsoft.com/office/officeart/2005/8/layout/process4"/>
    <dgm:cxn modelId="{9887B946-3821-496C-84B1-EB7EBAD0F4CC}" srcId="{A470F01D-C13E-40C6-BB2E-49F86B28BE01}" destId="{56D50942-464E-49FC-9F38-C63BC7550B3F}" srcOrd="3" destOrd="0" parTransId="{5CD2E07F-3432-4596-A20E-977897B1BBC2}" sibTransId="{38C7F1D0-B463-4F9C-B245-5078728ECDB3}"/>
    <dgm:cxn modelId="{0417C14F-A855-4F97-9689-F7DC4A0618C6}" type="presOf" srcId="{0F43F7A9-8913-4983-AD9B-235CA1B96F54}" destId="{D76D5807-B6AB-4DE8-A5B4-FF051266F4A0}" srcOrd="0" destOrd="0" presId="urn:microsoft.com/office/officeart/2005/8/layout/process4"/>
    <dgm:cxn modelId="{952CFF54-C272-4DA2-8A36-209B364056E4}" srcId="{636E0B8D-96B5-4D12-980D-4555E78A6C78}" destId="{007DCB7A-0D4A-4728-B59D-1B48E8B52929}" srcOrd="0" destOrd="0" parTransId="{30FF2B74-77B5-45F1-A5F0-DA37AA43EEF9}" sibTransId="{DF519200-2B88-4789-9B3A-C062FA73DED9}"/>
    <dgm:cxn modelId="{08E64076-DE10-44BD-AE20-26A421B1ED03}" type="presOf" srcId="{1DD6E23C-A09D-4EEE-9F87-DDBDD5AF5421}" destId="{7831B9DA-BE97-41B2-B83E-6B097A86A97A}" srcOrd="0" destOrd="0" presId="urn:microsoft.com/office/officeart/2005/8/layout/process4"/>
    <dgm:cxn modelId="{76D3A559-925B-4D63-BE38-D82A80D0ACF5}" srcId="{A470F01D-C13E-40C6-BB2E-49F86B28BE01}" destId="{636E0B8D-96B5-4D12-980D-4555E78A6C78}" srcOrd="0" destOrd="0" parTransId="{0C0B3CCF-73DD-4C9B-A2A4-680AD9D06047}" sibTransId="{11602237-2ABD-4567-8207-174BD966B624}"/>
    <dgm:cxn modelId="{0615AE81-6616-4CFB-BE0C-CAF962713D21}" type="presOf" srcId="{636E0B8D-96B5-4D12-980D-4555E78A6C78}" destId="{EE7F6943-C6BC-4F3D-8A2B-B6C05EF584B7}" srcOrd="0" destOrd="0" presId="urn:microsoft.com/office/officeart/2005/8/layout/process4"/>
    <dgm:cxn modelId="{B8608D91-58AB-4327-8B34-8B31F9D86CC2}" type="presOf" srcId="{0F43F7A9-8913-4983-AD9B-235CA1B96F54}" destId="{EEEDA6B4-D59F-4132-983D-46DCEC5B69DD}" srcOrd="1" destOrd="0" presId="urn:microsoft.com/office/officeart/2005/8/layout/process4"/>
    <dgm:cxn modelId="{A7D9A293-A98A-4432-BBF6-3E0B5998DF3B}" type="presOf" srcId="{427B65FF-CA3D-4EE7-8FF5-89E03E7F9F75}" destId="{74688289-34D8-4CC0-8937-EBEBED02C07A}" srcOrd="0" destOrd="0" presId="urn:microsoft.com/office/officeart/2005/8/layout/process4"/>
    <dgm:cxn modelId="{E806D09C-CDA4-45B2-B021-FF28DD3B4C47}" type="presOf" srcId="{61A6682B-7BCC-48F0-B80C-CD3AE54A9C69}" destId="{B8C216CF-4A03-4774-981E-42263A9FAC0A}" srcOrd="0" destOrd="0" presId="urn:microsoft.com/office/officeart/2005/8/layout/process4"/>
    <dgm:cxn modelId="{BCBD85A4-9B22-4CBB-9839-1B9145D14F0E}" srcId="{56D50942-464E-49FC-9F38-C63BC7550B3F}" destId="{1DD6E23C-A09D-4EEE-9F87-DDBDD5AF5421}" srcOrd="0" destOrd="0" parTransId="{C5328BB9-2607-4182-8345-50ED8CAE9564}" sibTransId="{01DE403D-9C3A-4A7C-BFD5-71B120D0E2A1}"/>
    <dgm:cxn modelId="{E71034AF-9C43-46C7-91EB-B2A99ECE4405}" srcId="{A470F01D-C13E-40C6-BB2E-49F86B28BE01}" destId="{0F43F7A9-8913-4983-AD9B-235CA1B96F54}" srcOrd="2" destOrd="0" parTransId="{8A4C1151-56DF-4A8F-BA8A-A711749C30F1}" sibTransId="{D1072177-D2B4-4C1D-90A2-C4FB62AB5822}"/>
    <dgm:cxn modelId="{33CE01C7-58DF-44F9-A04E-240657317E43}" type="presOf" srcId="{636E0B8D-96B5-4D12-980D-4555E78A6C78}" destId="{1B4C13B7-8B49-44A7-80E8-703B64C2E562}" srcOrd="1" destOrd="0" presId="urn:microsoft.com/office/officeart/2005/8/layout/process4"/>
    <dgm:cxn modelId="{3CBB3BDE-6CA2-4879-9873-29999594BF26}" type="presOf" srcId="{A470F01D-C13E-40C6-BB2E-49F86B28BE01}" destId="{79BFD67D-F622-4B17-B8AB-56ED1DA0FB21}" srcOrd="0" destOrd="0" presId="urn:microsoft.com/office/officeart/2005/8/layout/process4"/>
    <dgm:cxn modelId="{5B2DE5E1-2CAF-441B-84E9-143217ABB778}" srcId="{61A6682B-7BCC-48F0-B80C-CD3AE54A9C69}" destId="{427B65FF-CA3D-4EE7-8FF5-89E03E7F9F75}" srcOrd="0" destOrd="0" parTransId="{C2737B2B-DE93-479E-80AE-96C66AED228E}" sibTransId="{5C2A6A52-9958-440C-A7CB-C7B127DA6AC0}"/>
    <dgm:cxn modelId="{8CAB31E5-A07A-4835-A067-15840A198738}" type="presOf" srcId="{56D50942-464E-49FC-9F38-C63BC7550B3F}" destId="{6198CFD1-A9D7-4FFF-A52F-4A6C98E9ADF8}" srcOrd="0" destOrd="0" presId="urn:microsoft.com/office/officeart/2005/8/layout/process4"/>
    <dgm:cxn modelId="{CCBB22EB-F795-4D1A-AA42-74CBD04C9F91}" type="presOf" srcId="{61A6682B-7BCC-48F0-B80C-CD3AE54A9C69}" destId="{594C930F-F033-443C-A4A5-FF47545802DC}" srcOrd="1" destOrd="0" presId="urn:microsoft.com/office/officeart/2005/8/layout/process4"/>
    <dgm:cxn modelId="{196820ED-C72C-4D86-BD70-A83486E17DAD}" srcId="{0F43F7A9-8913-4983-AD9B-235CA1B96F54}" destId="{98C99705-E355-4BB6-B751-67F80AE5B161}" srcOrd="0" destOrd="0" parTransId="{771A59AF-896A-4E7A-B0A2-D9BBDAA4EDB3}" sibTransId="{2F948092-3AB5-4272-84C3-F6CF41BC7C8C}"/>
    <dgm:cxn modelId="{4EC7CF0D-3D51-4DEA-AF7C-E3C4937D6600}" type="presParOf" srcId="{79BFD67D-F622-4B17-B8AB-56ED1DA0FB21}" destId="{0973D1FB-93A5-47FB-84A4-5A17AF02CB46}" srcOrd="0" destOrd="0" presId="urn:microsoft.com/office/officeart/2005/8/layout/process4"/>
    <dgm:cxn modelId="{6062E61C-4FC7-4E53-AB63-B84A3CFDB9F2}" type="presParOf" srcId="{0973D1FB-93A5-47FB-84A4-5A17AF02CB46}" destId="{6198CFD1-A9D7-4FFF-A52F-4A6C98E9ADF8}" srcOrd="0" destOrd="0" presId="urn:microsoft.com/office/officeart/2005/8/layout/process4"/>
    <dgm:cxn modelId="{1B666CAE-C647-46F6-9302-0B5D910D4661}" type="presParOf" srcId="{0973D1FB-93A5-47FB-84A4-5A17AF02CB46}" destId="{50D7D520-8DA7-4C86-AB17-7F11DA79F565}" srcOrd="1" destOrd="0" presId="urn:microsoft.com/office/officeart/2005/8/layout/process4"/>
    <dgm:cxn modelId="{AC577870-1B55-45DD-9720-0D293F74ED32}" type="presParOf" srcId="{0973D1FB-93A5-47FB-84A4-5A17AF02CB46}" destId="{F2C5CA97-5AC7-446F-99E5-DDC7FA18EA25}" srcOrd="2" destOrd="0" presId="urn:microsoft.com/office/officeart/2005/8/layout/process4"/>
    <dgm:cxn modelId="{CE4F001D-CB2E-404D-B499-82B14AC10BB2}" type="presParOf" srcId="{F2C5CA97-5AC7-446F-99E5-DDC7FA18EA25}" destId="{7831B9DA-BE97-41B2-B83E-6B097A86A97A}" srcOrd="0" destOrd="0" presId="urn:microsoft.com/office/officeart/2005/8/layout/process4"/>
    <dgm:cxn modelId="{E449922C-29CF-4321-9DB5-BEC7FD605354}" type="presParOf" srcId="{79BFD67D-F622-4B17-B8AB-56ED1DA0FB21}" destId="{ABE307C5-739C-4F0A-AAA4-CE4B5FF696FE}" srcOrd="1" destOrd="0" presId="urn:microsoft.com/office/officeart/2005/8/layout/process4"/>
    <dgm:cxn modelId="{6503EAE1-B4D5-4E04-AAC6-8A816D244841}" type="presParOf" srcId="{79BFD67D-F622-4B17-B8AB-56ED1DA0FB21}" destId="{BBEB6AD8-D63F-4BC7-8773-00BCFEBC467F}" srcOrd="2" destOrd="0" presId="urn:microsoft.com/office/officeart/2005/8/layout/process4"/>
    <dgm:cxn modelId="{6FF5906B-FBFD-4020-B8E8-94F598FEB58C}" type="presParOf" srcId="{BBEB6AD8-D63F-4BC7-8773-00BCFEBC467F}" destId="{D76D5807-B6AB-4DE8-A5B4-FF051266F4A0}" srcOrd="0" destOrd="0" presId="urn:microsoft.com/office/officeart/2005/8/layout/process4"/>
    <dgm:cxn modelId="{9854BE29-C7A2-4DF2-A1F3-AA2893D40880}" type="presParOf" srcId="{BBEB6AD8-D63F-4BC7-8773-00BCFEBC467F}" destId="{EEEDA6B4-D59F-4132-983D-46DCEC5B69DD}" srcOrd="1" destOrd="0" presId="urn:microsoft.com/office/officeart/2005/8/layout/process4"/>
    <dgm:cxn modelId="{70656FC5-0A56-44E9-A1CD-C139B46B41BC}" type="presParOf" srcId="{BBEB6AD8-D63F-4BC7-8773-00BCFEBC467F}" destId="{68B508A6-5325-4C10-B422-3B3542726080}" srcOrd="2" destOrd="0" presId="urn:microsoft.com/office/officeart/2005/8/layout/process4"/>
    <dgm:cxn modelId="{1AF51654-FED4-489B-BB22-EEAD85D4CB43}" type="presParOf" srcId="{68B508A6-5325-4C10-B422-3B3542726080}" destId="{B31055C1-7F4A-4FEB-80CB-DD81A863B70A}" srcOrd="0" destOrd="0" presId="urn:microsoft.com/office/officeart/2005/8/layout/process4"/>
    <dgm:cxn modelId="{A130B267-339C-45A6-B2A7-AE9487293885}" type="presParOf" srcId="{79BFD67D-F622-4B17-B8AB-56ED1DA0FB21}" destId="{C0A8BF17-8B56-4CB4-83CC-877A74304CE0}" srcOrd="3" destOrd="0" presId="urn:microsoft.com/office/officeart/2005/8/layout/process4"/>
    <dgm:cxn modelId="{F8F0A9D3-0588-425C-A62A-928C2D7FF628}" type="presParOf" srcId="{79BFD67D-F622-4B17-B8AB-56ED1DA0FB21}" destId="{5826EF29-90E5-4132-A6A2-28764EBF77EA}" srcOrd="4" destOrd="0" presId="urn:microsoft.com/office/officeart/2005/8/layout/process4"/>
    <dgm:cxn modelId="{3911D4C5-E82E-4D21-8121-08CDCC846437}" type="presParOf" srcId="{5826EF29-90E5-4132-A6A2-28764EBF77EA}" destId="{B8C216CF-4A03-4774-981E-42263A9FAC0A}" srcOrd="0" destOrd="0" presId="urn:microsoft.com/office/officeart/2005/8/layout/process4"/>
    <dgm:cxn modelId="{1AD64E80-1272-4A01-89B6-51C17F887875}" type="presParOf" srcId="{5826EF29-90E5-4132-A6A2-28764EBF77EA}" destId="{594C930F-F033-443C-A4A5-FF47545802DC}" srcOrd="1" destOrd="0" presId="urn:microsoft.com/office/officeart/2005/8/layout/process4"/>
    <dgm:cxn modelId="{3BB392EA-D9DA-4A9F-8288-3022E633424C}" type="presParOf" srcId="{5826EF29-90E5-4132-A6A2-28764EBF77EA}" destId="{EBEDCB1E-92CF-486B-B094-8BE9F2367BC0}" srcOrd="2" destOrd="0" presId="urn:microsoft.com/office/officeart/2005/8/layout/process4"/>
    <dgm:cxn modelId="{37A886D3-E1A7-4097-9EF5-F3AD58E6E372}" type="presParOf" srcId="{EBEDCB1E-92CF-486B-B094-8BE9F2367BC0}" destId="{74688289-34D8-4CC0-8937-EBEBED02C07A}" srcOrd="0" destOrd="0" presId="urn:microsoft.com/office/officeart/2005/8/layout/process4"/>
    <dgm:cxn modelId="{5C25143E-8CA4-4B79-BB50-0464B75091D2}" type="presParOf" srcId="{79BFD67D-F622-4B17-B8AB-56ED1DA0FB21}" destId="{EB00B240-032D-4E71-ADD3-42BF51CFE411}" srcOrd="5" destOrd="0" presId="urn:microsoft.com/office/officeart/2005/8/layout/process4"/>
    <dgm:cxn modelId="{442F7183-6F0B-4F85-A918-6049152C431C}" type="presParOf" srcId="{79BFD67D-F622-4B17-B8AB-56ED1DA0FB21}" destId="{94FEFE78-82DE-43A8-8D7C-CCAC97EC63EF}" srcOrd="6" destOrd="0" presId="urn:microsoft.com/office/officeart/2005/8/layout/process4"/>
    <dgm:cxn modelId="{BA062BD4-7CF0-47FE-A9B3-2676EED30E13}" type="presParOf" srcId="{94FEFE78-82DE-43A8-8D7C-CCAC97EC63EF}" destId="{EE7F6943-C6BC-4F3D-8A2B-B6C05EF584B7}" srcOrd="0" destOrd="0" presId="urn:microsoft.com/office/officeart/2005/8/layout/process4"/>
    <dgm:cxn modelId="{645A4E30-46BA-443C-BE29-2A70B97D2A45}" type="presParOf" srcId="{94FEFE78-82DE-43A8-8D7C-CCAC97EC63EF}" destId="{1B4C13B7-8B49-44A7-80E8-703B64C2E562}" srcOrd="1" destOrd="0" presId="urn:microsoft.com/office/officeart/2005/8/layout/process4"/>
    <dgm:cxn modelId="{4DFFC08C-22FC-4550-8617-F85FC965436E}" type="presParOf" srcId="{94FEFE78-82DE-43A8-8D7C-CCAC97EC63EF}" destId="{784407D8-9498-48F4-BC12-1A6A262C05DD}" srcOrd="2" destOrd="0" presId="urn:microsoft.com/office/officeart/2005/8/layout/process4"/>
    <dgm:cxn modelId="{B49E0349-3DF7-4A6E-AB0B-0585D6F2561D}" type="presParOf" srcId="{784407D8-9498-48F4-BC12-1A6A262C05DD}" destId="{ECFAA3D6-712C-48A1-AA35-AD73E0238DD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9D34D-040F-49F6-A69D-508912BFD554}">
      <dsp:nvSpPr>
        <dsp:cNvPr id="0" name=""/>
        <dsp:cNvSpPr/>
      </dsp:nvSpPr>
      <dsp:spPr>
        <a:xfrm>
          <a:off x="5272" y="0"/>
          <a:ext cx="2785651" cy="548752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n-lt"/>
            </a:rPr>
            <a:t>Cancer medicines have a higher market value compared to other drugs.</a:t>
          </a:r>
        </a:p>
        <a:p>
          <a:pPr marL="0" lvl="0" indent="0" algn="l" defTabSz="800100">
            <a:lnSpc>
              <a:spcPct val="90000"/>
            </a:lnSpc>
            <a:spcBef>
              <a:spcPct val="0"/>
            </a:spcBef>
            <a:spcAft>
              <a:spcPct val="35000"/>
            </a:spcAft>
            <a:buNone/>
          </a:pPr>
          <a:r>
            <a:rPr lang="en-US" sz="1800" b="0" i="0" kern="1200" dirty="0">
              <a:latin typeface="+mn-lt"/>
            </a:rPr>
            <a:t>It is predicted that estimates that there will be 1,735,350 new cancer cases				</a:t>
          </a:r>
          <a:r>
            <a:rPr lang="en-US" sz="1800" b="0" i="0" kern="1200" dirty="0">
              <a:latin typeface="Bookman Old Style" panose="02050604050505020204" pitchFamily="18" charset="0"/>
            </a:rPr>
            <a:t>	</a:t>
          </a:r>
        </a:p>
      </dsp:txBody>
      <dsp:txXfrm>
        <a:off x="5272" y="2195008"/>
        <a:ext cx="2785651" cy="2195008"/>
      </dsp:txXfrm>
    </dsp:sp>
    <dsp:sp modelId="{13FBF180-E327-4635-B921-0A50EBBC2E96}">
      <dsp:nvSpPr>
        <dsp:cNvPr id="0" name=""/>
        <dsp:cNvSpPr/>
      </dsp:nvSpPr>
      <dsp:spPr>
        <a:xfrm>
          <a:off x="498943" y="163310"/>
          <a:ext cx="1827344" cy="18273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7D2CEC-50C9-415B-B395-89A7BF891129}">
      <dsp:nvSpPr>
        <dsp:cNvPr id="0" name=""/>
        <dsp:cNvSpPr/>
      </dsp:nvSpPr>
      <dsp:spPr>
        <a:xfrm>
          <a:off x="2805326" y="0"/>
          <a:ext cx="2785651" cy="548752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a:lnSpc>
              <a:spcPct val="100000"/>
            </a:lnSpc>
            <a:spcBef>
              <a:spcPct val="0"/>
            </a:spcBef>
            <a:spcAft>
              <a:spcPct val="35000"/>
            </a:spcAft>
            <a:buFont typeface="Arial" panose="020B0604020202020204" pitchFamily="34" charset="0"/>
            <a:buNone/>
          </a:pPr>
          <a:r>
            <a:rPr lang="en-US" sz="1800" b="0" i="0" kern="1200" dirty="0">
              <a:latin typeface="+mn-lt"/>
            </a:rPr>
            <a:t>They have the maximum number of sales respect to units. </a:t>
          </a:r>
        </a:p>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mn-lt"/>
            </a:rPr>
            <a:t>As mostly being available without prescriptions</a:t>
          </a:r>
          <a:r>
            <a:rPr lang="en-US" sz="1800" b="0" i="0" kern="1200" dirty="0">
              <a:latin typeface="Bookman Old Style" panose="02050604050505020204" pitchFamily="18" charset="0"/>
            </a:rPr>
            <a:t>.</a:t>
          </a:r>
        </a:p>
      </dsp:txBody>
      <dsp:txXfrm>
        <a:off x="2805326" y="2195008"/>
        <a:ext cx="2785651" cy="2195008"/>
      </dsp:txXfrm>
    </dsp:sp>
    <dsp:sp modelId="{6A159E4D-AF14-4E46-B8E6-CD14C0CE00F0}">
      <dsp:nvSpPr>
        <dsp:cNvPr id="0" name=""/>
        <dsp:cNvSpPr/>
      </dsp:nvSpPr>
      <dsp:spPr>
        <a:xfrm>
          <a:off x="3241785" y="180231"/>
          <a:ext cx="1827344" cy="182734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94482-AB81-4DDF-AD13-6CFFE3443106}">
      <dsp:nvSpPr>
        <dsp:cNvPr id="0" name=""/>
        <dsp:cNvSpPr/>
      </dsp:nvSpPr>
      <dsp:spPr>
        <a:xfrm>
          <a:off x="5673071" y="0"/>
          <a:ext cx="2785651" cy="548752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t>The researchers found that for every 1,000 people, antibiotic consumption rates increased from 11.3 doses per day in 2000 to 15.7 does per day in 2015. The use of the most common type of antibiotics increased by 36% and is still increasing.</a:t>
          </a:r>
          <a:endParaRPr lang="en-US" sz="1800" b="0" i="0" kern="1200" dirty="0">
            <a:latin typeface="Bookman Old Style" panose="02050604050505020204" pitchFamily="18" charset="0"/>
          </a:endParaRPr>
        </a:p>
      </dsp:txBody>
      <dsp:txXfrm>
        <a:off x="5673071" y="2195008"/>
        <a:ext cx="2785651" cy="2195008"/>
      </dsp:txXfrm>
    </dsp:sp>
    <dsp:sp modelId="{9BDACAD2-8C44-4599-B680-6E048B225D09}">
      <dsp:nvSpPr>
        <dsp:cNvPr id="0" name=""/>
        <dsp:cNvSpPr/>
      </dsp:nvSpPr>
      <dsp:spPr>
        <a:xfrm>
          <a:off x="6031335" y="88937"/>
          <a:ext cx="1827344" cy="182734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3C1DBD-B9F2-4C09-A1EF-6C95BCF3B05C}">
      <dsp:nvSpPr>
        <dsp:cNvPr id="0" name=""/>
        <dsp:cNvSpPr/>
      </dsp:nvSpPr>
      <dsp:spPr>
        <a:xfrm>
          <a:off x="341107" y="4664392"/>
          <a:ext cx="7845461" cy="823128"/>
        </a:xfrm>
        <a:prstGeom prst="leftRightArrow">
          <a:avLst/>
        </a:prstGeom>
        <a:solidFill>
          <a:schemeClr val="accent3">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F545-29D5-43B0-A129-3B4015D06C3D}">
      <dsp:nvSpPr>
        <dsp:cNvPr id="0" name=""/>
        <dsp:cNvSpPr/>
      </dsp:nvSpPr>
      <dsp:spPr>
        <a:xfrm>
          <a:off x="0" y="55631"/>
          <a:ext cx="1956375" cy="78255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3A1CF-8764-417A-A493-704E605F9A01}">
      <dsp:nvSpPr>
        <dsp:cNvPr id="0" name=""/>
        <dsp:cNvSpPr/>
      </dsp:nvSpPr>
      <dsp:spPr>
        <a:xfrm>
          <a:off x="157809" y="281882"/>
          <a:ext cx="1602928" cy="39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ctr" defTabSz="1066800">
            <a:lnSpc>
              <a:spcPct val="90000"/>
            </a:lnSpc>
            <a:spcBef>
              <a:spcPct val="0"/>
            </a:spcBef>
            <a:spcAft>
              <a:spcPct val="35000"/>
            </a:spcAft>
            <a:buNone/>
          </a:pPr>
          <a:r>
            <a:rPr lang="en-US" sz="2400" b="1" kern="1200" dirty="0"/>
            <a:t>Loan</a:t>
          </a:r>
        </a:p>
      </dsp:txBody>
      <dsp:txXfrm>
        <a:off x="157809" y="281882"/>
        <a:ext cx="1602928" cy="391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EF0E2-8B4A-495F-85DC-CE752292A27F}">
      <dsp:nvSpPr>
        <dsp:cNvPr id="0" name=""/>
        <dsp:cNvSpPr/>
      </dsp:nvSpPr>
      <dsp:spPr>
        <a:xfrm>
          <a:off x="0" y="4750019"/>
          <a:ext cx="8738263" cy="779280"/>
        </a:xfrm>
        <a:prstGeom prst="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Bookman Old Style" panose="02050604050505020204" pitchFamily="18" charset="0"/>
            </a:rPr>
            <a:t>Present Worth V/S MARR</a:t>
          </a:r>
        </a:p>
      </dsp:txBody>
      <dsp:txXfrm>
        <a:off x="0" y="4750019"/>
        <a:ext cx="8738263" cy="779280"/>
      </dsp:txXfrm>
    </dsp:sp>
    <dsp:sp modelId="{1FF5974B-6204-42A6-B1D8-7642A5ADE486}">
      <dsp:nvSpPr>
        <dsp:cNvPr id="0" name=""/>
        <dsp:cNvSpPr/>
      </dsp:nvSpPr>
      <dsp:spPr>
        <a:xfrm rot="10800000">
          <a:off x="0" y="3563163"/>
          <a:ext cx="8738263" cy="1198532"/>
        </a:xfrm>
        <a:prstGeom prst="upArrowCallout">
          <a:avLst/>
        </a:prstGeom>
        <a:solidFill>
          <a:schemeClr val="accent3">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Bookman Old Style" panose="02050604050505020204" pitchFamily="18" charset="0"/>
            </a:rPr>
            <a:t>Pay Back Method Analysis</a:t>
          </a:r>
        </a:p>
      </dsp:txBody>
      <dsp:txXfrm rot="10800000">
        <a:off x="0" y="3563163"/>
        <a:ext cx="8738263" cy="778770"/>
      </dsp:txXfrm>
    </dsp:sp>
    <dsp:sp modelId="{CBA469E3-0148-4A48-B3AE-DEBE391D59B7}">
      <dsp:nvSpPr>
        <dsp:cNvPr id="0" name=""/>
        <dsp:cNvSpPr/>
      </dsp:nvSpPr>
      <dsp:spPr>
        <a:xfrm rot="10800000">
          <a:off x="0" y="2376331"/>
          <a:ext cx="8738263" cy="1198532"/>
        </a:xfrm>
        <a:prstGeom prst="upArrowCallout">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Bookman Old Style" panose="02050604050505020204" pitchFamily="18" charset="0"/>
            </a:rPr>
            <a:t>Regression Model</a:t>
          </a:r>
        </a:p>
        <a:p>
          <a:pPr marL="0" lvl="0" indent="0" algn="ctr" defTabSz="800100">
            <a:lnSpc>
              <a:spcPct val="90000"/>
            </a:lnSpc>
            <a:spcBef>
              <a:spcPct val="0"/>
            </a:spcBef>
            <a:spcAft>
              <a:spcPct val="35000"/>
            </a:spcAft>
            <a:buNone/>
          </a:pPr>
          <a:r>
            <a:rPr lang="en-US" sz="1800" b="0" i="0" kern="1200" dirty="0">
              <a:latin typeface="Bookman Old Style" panose="02050604050505020204" pitchFamily="18" charset="0"/>
            </a:rPr>
            <a:t>Linear/Logarithmic/Moving-Average Regressions to forecast the future revenues for the next 10 years</a:t>
          </a:r>
        </a:p>
      </dsp:txBody>
      <dsp:txXfrm rot="10800000">
        <a:off x="0" y="2376331"/>
        <a:ext cx="8738263" cy="778770"/>
      </dsp:txXfrm>
    </dsp:sp>
    <dsp:sp modelId="{20B03B7E-BEA2-4366-AE86-079716C84335}">
      <dsp:nvSpPr>
        <dsp:cNvPr id="0" name=""/>
        <dsp:cNvSpPr/>
      </dsp:nvSpPr>
      <dsp:spPr>
        <a:xfrm rot="10800000">
          <a:off x="0" y="1189488"/>
          <a:ext cx="8738263" cy="1198532"/>
        </a:xfrm>
        <a:prstGeom prst="upArrowCallout">
          <a:avLst/>
        </a:prstGeom>
        <a:solidFill>
          <a:schemeClr val="accent3">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Bookman Old Style" panose="02050604050505020204" pitchFamily="18" charset="0"/>
            </a:rPr>
            <a:t>Net Cash Flow After Tax</a:t>
          </a:r>
        </a:p>
      </dsp:txBody>
      <dsp:txXfrm rot="10800000">
        <a:off x="0" y="1189488"/>
        <a:ext cx="8738263" cy="778770"/>
      </dsp:txXfrm>
    </dsp:sp>
    <dsp:sp modelId="{B3E8F4B2-D874-4F6E-AAFD-033A469A4333}">
      <dsp:nvSpPr>
        <dsp:cNvPr id="0" name=""/>
        <dsp:cNvSpPr/>
      </dsp:nvSpPr>
      <dsp:spPr>
        <a:xfrm rot="10800000">
          <a:off x="0" y="33866"/>
          <a:ext cx="8738263" cy="1198532"/>
        </a:xfrm>
        <a:prstGeom prst="upArrowCallou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Bookman Old Style" panose="02050604050505020204" pitchFamily="18" charset="0"/>
            </a:rPr>
            <a:t>Net Cash Flow Before Tax</a:t>
          </a:r>
        </a:p>
      </dsp:txBody>
      <dsp:txXfrm rot="10800000">
        <a:off x="0" y="33866"/>
        <a:ext cx="8738263" cy="7787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5FB9F-FD1F-45FA-AE09-C95DF2DA948B}">
      <dsp:nvSpPr>
        <dsp:cNvPr id="0" name=""/>
        <dsp:cNvSpPr/>
      </dsp:nvSpPr>
      <dsp:spPr>
        <a:xfrm>
          <a:off x="0" y="4319950"/>
          <a:ext cx="8989351" cy="945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ookman Old Style" panose="02050604050505020204" pitchFamily="18" charset="0"/>
            </a:rPr>
            <a:t>Factor 4</a:t>
          </a:r>
          <a:endParaRPr lang="en-US" sz="2800" kern="1200" dirty="0"/>
        </a:p>
      </dsp:txBody>
      <dsp:txXfrm>
        <a:off x="0" y="4319950"/>
        <a:ext cx="8989351" cy="510353"/>
      </dsp:txXfrm>
    </dsp:sp>
    <dsp:sp modelId="{74E4EA3A-4856-46D9-9F09-0281EF3215E8}">
      <dsp:nvSpPr>
        <dsp:cNvPr id="0" name=""/>
        <dsp:cNvSpPr/>
      </dsp:nvSpPr>
      <dsp:spPr>
        <a:xfrm>
          <a:off x="0" y="4811402"/>
          <a:ext cx="8989351" cy="43474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Bookman Old Style" panose="02050604050505020204" pitchFamily="18" charset="0"/>
            </a:rPr>
            <a:t>Target Population</a:t>
          </a:r>
          <a:endParaRPr lang="en-US" sz="3600" kern="1200" dirty="0"/>
        </a:p>
      </dsp:txBody>
      <dsp:txXfrm>
        <a:off x="0" y="4811402"/>
        <a:ext cx="8989351" cy="434745"/>
      </dsp:txXfrm>
    </dsp:sp>
    <dsp:sp modelId="{725B46F2-4390-4E69-9998-6105B85B4D5F}">
      <dsp:nvSpPr>
        <dsp:cNvPr id="0" name=""/>
        <dsp:cNvSpPr/>
      </dsp:nvSpPr>
      <dsp:spPr>
        <a:xfrm rot="10800000">
          <a:off x="0" y="2880564"/>
          <a:ext cx="8989351" cy="145356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ookman Old Style" panose="02050604050505020204" pitchFamily="18" charset="0"/>
            </a:rPr>
            <a:t>Factor 3</a:t>
          </a:r>
          <a:endParaRPr lang="en-US" sz="2400" kern="1200" dirty="0"/>
        </a:p>
      </dsp:txBody>
      <dsp:txXfrm rot="-10800000">
        <a:off x="0" y="2880564"/>
        <a:ext cx="8989351" cy="510200"/>
      </dsp:txXfrm>
    </dsp:sp>
    <dsp:sp modelId="{20AA33F1-DEDE-4582-AF98-9F4C612DE041}">
      <dsp:nvSpPr>
        <dsp:cNvPr id="0" name=""/>
        <dsp:cNvSpPr/>
      </dsp:nvSpPr>
      <dsp:spPr>
        <a:xfrm>
          <a:off x="0" y="3390764"/>
          <a:ext cx="8989351" cy="43461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Bookman Old Style" panose="02050604050505020204" pitchFamily="18" charset="0"/>
            </a:rPr>
            <a:t>Probability of Sales</a:t>
          </a:r>
        </a:p>
      </dsp:txBody>
      <dsp:txXfrm>
        <a:off x="0" y="3390764"/>
        <a:ext cx="8989351" cy="434615"/>
      </dsp:txXfrm>
    </dsp:sp>
    <dsp:sp modelId="{FEB11547-9C58-42BC-AACE-CEDDC62CE970}">
      <dsp:nvSpPr>
        <dsp:cNvPr id="0" name=""/>
        <dsp:cNvSpPr/>
      </dsp:nvSpPr>
      <dsp:spPr>
        <a:xfrm rot="10800000">
          <a:off x="0" y="1441177"/>
          <a:ext cx="8989351" cy="145356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ookman Old Style" panose="02050604050505020204" pitchFamily="18" charset="0"/>
            </a:rPr>
            <a:t>Factor 2</a:t>
          </a:r>
          <a:endParaRPr lang="en-US" sz="2000" kern="1200" dirty="0"/>
        </a:p>
      </dsp:txBody>
      <dsp:txXfrm rot="-10800000">
        <a:off x="0" y="1441177"/>
        <a:ext cx="8989351" cy="510200"/>
      </dsp:txXfrm>
    </dsp:sp>
    <dsp:sp modelId="{055AF51F-6E88-4111-BAE1-7B93EE744622}">
      <dsp:nvSpPr>
        <dsp:cNvPr id="0" name=""/>
        <dsp:cNvSpPr/>
      </dsp:nvSpPr>
      <dsp:spPr>
        <a:xfrm>
          <a:off x="0" y="1951378"/>
          <a:ext cx="8989351" cy="43461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latin typeface="Bookman Old Style" panose="02050604050505020204" pitchFamily="18" charset="0"/>
            </a:rPr>
            <a:t>Present Worth</a:t>
          </a:r>
          <a:endParaRPr lang="en-US" sz="3600" kern="1200" dirty="0"/>
        </a:p>
      </dsp:txBody>
      <dsp:txXfrm>
        <a:off x="0" y="1951378"/>
        <a:ext cx="8989351" cy="434615"/>
      </dsp:txXfrm>
    </dsp:sp>
    <dsp:sp modelId="{E0E6C8F4-B520-40FA-B031-6D848B0091DB}">
      <dsp:nvSpPr>
        <dsp:cNvPr id="0" name=""/>
        <dsp:cNvSpPr/>
      </dsp:nvSpPr>
      <dsp:spPr>
        <a:xfrm rot="10800000">
          <a:off x="0" y="1790"/>
          <a:ext cx="8989351" cy="145356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ookman Old Style" panose="02050604050505020204" pitchFamily="18" charset="0"/>
            </a:rPr>
            <a:t>Factor 1</a:t>
          </a:r>
          <a:endParaRPr lang="en-US" sz="2800" kern="1200" dirty="0"/>
        </a:p>
      </dsp:txBody>
      <dsp:txXfrm rot="-10800000">
        <a:off x="0" y="1790"/>
        <a:ext cx="8989351" cy="510200"/>
      </dsp:txXfrm>
    </dsp:sp>
    <dsp:sp modelId="{ACF86E02-B176-459D-AC2B-B498AF688A1E}">
      <dsp:nvSpPr>
        <dsp:cNvPr id="0" name=""/>
        <dsp:cNvSpPr/>
      </dsp:nvSpPr>
      <dsp:spPr>
        <a:xfrm>
          <a:off x="0" y="511991"/>
          <a:ext cx="8989351" cy="43461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latin typeface="Bookman Old Style" panose="02050604050505020204" pitchFamily="18" charset="0"/>
            </a:rPr>
            <a:t>Research Effort</a:t>
          </a:r>
        </a:p>
      </dsp:txBody>
      <dsp:txXfrm>
        <a:off x="0" y="511991"/>
        <a:ext cx="8989351" cy="4346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7D520-8DA7-4C86-AB17-7F11DA79F565}">
      <dsp:nvSpPr>
        <dsp:cNvPr id="0" name=""/>
        <dsp:cNvSpPr/>
      </dsp:nvSpPr>
      <dsp:spPr>
        <a:xfrm>
          <a:off x="0" y="4425123"/>
          <a:ext cx="8989351" cy="8409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Outputs</a:t>
          </a:r>
          <a:endParaRPr lang="en-US" sz="1800" kern="1200" dirty="0"/>
        </a:p>
      </dsp:txBody>
      <dsp:txXfrm>
        <a:off x="0" y="4425123"/>
        <a:ext cx="8989351" cy="454110"/>
      </dsp:txXfrm>
    </dsp:sp>
    <dsp:sp modelId="{7831B9DA-BE97-41B2-B83E-6B097A86A97A}">
      <dsp:nvSpPr>
        <dsp:cNvPr id="0" name=""/>
        <dsp:cNvSpPr/>
      </dsp:nvSpPr>
      <dsp:spPr>
        <a:xfrm>
          <a:off x="0" y="4862415"/>
          <a:ext cx="8989351" cy="38683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Present Worth, Future Worth, IRR</a:t>
          </a:r>
          <a:endParaRPr lang="en-US" sz="2400" kern="1200" dirty="0"/>
        </a:p>
      </dsp:txBody>
      <dsp:txXfrm>
        <a:off x="0" y="4862415"/>
        <a:ext cx="8989351" cy="386835"/>
      </dsp:txXfrm>
    </dsp:sp>
    <dsp:sp modelId="{EEEDA6B4-D59F-4132-983D-46DCEC5B69DD}">
      <dsp:nvSpPr>
        <dsp:cNvPr id="0" name=""/>
        <dsp:cNvSpPr/>
      </dsp:nvSpPr>
      <dsp:spPr>
        <a:xfrm rot="10800000">
          <a:off x="0" y="3144362"/>
          <a:ext cx="8989351" cy="129337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Distribution to uncertain inputs</a:t>
          </a:r>
          <a:endParaRPr lang="en-US" sz="2400" kern="1200" dirty="0"/>
        </a:p>
      </dsp:txBody>
      <dsp:txXfrm rot="-10800000">
        <a:off x="0" y="3144362"/>
        <a:ext cx="8989351" cy="453974"/>
      </dsp:txXfrm>
    </dsp:sp>
    <dsp:sp modelId="{B31055C1-7F4A-4FEB-80CB-DD81A863B70A}">
      <dsp:nvSpPr>
        <dsp:cNvPr id="0" name=""/>
        <dsp:cNvSpPr/>
      </dsp:nvSpPr>
      <dsp:spPr>
        <a:xfrm>
          <a:off x="0" y="3598337"/>
          <a:ext cx="8989351" cy="38671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Triangular, Normal </a:t>
          </a:r>
          <a:endParaRPr lang="en-US" sz="2400" kern="1200" dirty="0"/>
        </a:p>
      </dsp:txBody>
      <dsp:txXfrm>
        <a:off x="0" y="3598337"/>
        <a:ext cx="8989351" cy="386719"/>
      </dsp:txXfrm>
    </dsp:sp>
    <dsp:sp modelId="{594C930F-F033-443C-A4A5-FF47545802DC}">
      <dsp:nvSpPr>
        <dsp:cNvPr id="0" name=""/>
        <dsp:cNvSpPr/>
      </dsp:nvSpPr>
      <dsp:spPr>
        <a:xfrm rot="10800000">
          <a:off x="0" y="1281532"/>
          <a:ext cx="8989351" cy="187544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Uncertain Inputs</a:t>
          </a:r>
          <a:endParaRPr lang="en-US" sz="2400" kern="1200" dirty="0"/>
        </a:p>
      </dsp:txBody>
      <dsp:txXfrm rot="-10800000">
        <a:off x="0" y="1281532"/>
        <a:ext cx="8989351" cy="658281"/>
      </dsp:txXfrm>
    </dsp:sp>
    <dsp:sp modelId="{74688289-34D8-4CC0-8937-EBEBED02C07A}">
      <dsp:nvSpPr>
        <dsp:cNvPr id="0" name=""/>
        <dsp:cNvSpPr/>
      </dsp:nvSpPr>
      <dsp:spPr>
        <a:xfrm>
          <a:off x="0" y="1881462"/>
          <a:ext cx="8989351" cy="67687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Investment Cost, Revenue per year, Yearly O&amp;M Cost, Annual Savings Growth Rate</a:t>
          </a:r>
        </a:p>
      </dsp:txBody>
      <dsp:txXfrm>
        <a:off x="0" y="1881462"/>
        <a:ext cx="8989351" cy="676878"/>
      </dsp:txXfrm>
    </dsp:sp>
    <dsp:sp modelId="{1B4C13B7-8B49-44A7-80E8-703B64C2E562}">
      <dsp:nvSpPr>
        <dsp:cNvPr id="0" name=""/>
        <dsp:cNvSpPr/>
      </dsp:nvSpPr>
      <dsp:spPr>
        <a:xfrm rot="10800000">
          <a:off x="0" y="771"/>
          <a:ext cx="8989351" cy="129337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Fixed Input</a:t>
          </a:r>
          <a:endParaRPr lang="en-US" sz="2400" kern="1200" dirty="0"/>
        </a:p>
      </dsp:txBody>
      <dsp:txXfrm rot="-10800000">
        <a:off x="0" y="771"/>
        <a:ext cx="8989351" cy="453974"/>
      </dsp:txXfrm>
    </dsp:sp>
    <dsp:sp modelId="{ECFAA3D6-712C-48A1-AA35-AD73E0238DD5}">
      <dsp:nvSpPr>
        <dsp:cNvPr id="0" name=""/>
        <dsp:cNvSpPr/>
      </dsp:nvSpPr>
      <dsp:spPr>
        <a:xfrm>
          <a:off x="0" y="454746"/>
          <a:ext cx="8989351" cy="38671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Bookman Old Style" panose="02050604050505020204" pitchFamily="18" charset="0"/>
            </a:rPr>
            <a:t>MARR</a:t>
          </a:r>
        </a:p>
      </dsp:txBody>
      <dsp:txXfrm>
        <a:off x="0" y="454746"/>
        <a:ext cx="8989351" cy="38671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6BA96-A77D-4FC8-A16A-991EF4F253C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267780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6BA96-A77D-4FC8-A16A-991EF4F253C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55405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6BA96-A77D-4FC8-A16A-991EF4F253C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349118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6BA96-A77D-4FC8-A16A-991EF4F253C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15040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86BA96-A77D-4FC8-A16A-991EF4F253C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90867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86BA96-A77D-4FC8-A16A-991EF4F253C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206483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6BA96-A77D-4FC8-A16A-991EF4F253CB}"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221023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6BA96-A77D-4FC8-A16A-991EF4F253CB}"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94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6BA96-A77D-4FC8-A16A-991EF4F253CB}"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315259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86BA96-A77D-4FC8-A16A-991EF4F253C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409485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86BA96-A77D-4FC8-A16A-991EF4F253C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6FC57-29EC-4738-9F14-4A7845A98FEF}" type="slidenum">
              <a:rPr lang="en-US" smtClean="0"/>
              <a:t>‹#›</a:t>
            </a:fld>
            <a:endParaRPr lang="en-US"/>
          </a:p>
        </p:txBody>
      </p:sp>
    </p:spTree>
    <p:extLst>
      <p:ext uri="{BB962C8B-B14F-4D97-AF65-F5344CB8AC3E}">
        <p14:creationId xmlns:p14="http://schemas.microsoft.com/office/powerpoint/2010/main" val="314232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6BA96-A77D-4FC8-A16A-991EF4F253CB}" type="datetimeFigureOut">
              <a:rPr lang="en-US" smtClean="0"/>
              <a:t>4/23/2018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6FC57-29EC-4738-9F14-4A7845A98FEF}" type="slidenum">
              <a:rPr lang="en-US" smtClean="0"/>
              <a:t>‹#›</a:t>
            </a:fld>
            <a:endParaRPr lang="en-US"/>
          </a:p>
        </p:txBody>
      </p:sp>
    </p:spTree>
    <p:extLst>
      <p:ext uri="{BB962C8B-B14F-4D97-AF65-F5344CB8AC3E}">
        <p14:creationId xmlns:p14="http://schemas.microsoft.com/office/powerpoint/2010/main" val="431044078"/>
      </p:ext>
    </p:extLst>
  </p:cSld>
  <p:clrMap bg1="lt1" tx1="dk1" bg2="lt2" tx2="dk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8.bmp"/><Relationship Id="rId7" Type="http://schemas.openxmlformats.org/officeDocument/2006/relationships/image" Target="../media/image12.bmp"/><Relationship Id="rId2" Type="http://schemas.openxmlformats.org/officeDocument/2006/relationships/image" Target="../media/image7.bmp"/><Relationship Id="rId1" Type="http://schemas.openxmlformats.org/officeDocument/2006/relationships/slideLayout" Target="../slideLayouts/slideLayout7.xml"/><Relationship Id="rId6" Type="http://schemas.openxmlformats.org/officeDocument/2006/relationships/image" Target="../media/image11.bmp"/><Relationship Id="rId5" Type="http://schemas.openxmlformats.org/officeDocument/2006/relationships/image" Target="../media/image10.bmp"/><Relationship Id="rId4" Type="http://schemas.openxmlformats.org/officeDocument/2006/relationships/image" Target="../media/image9.b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table, indoor, cup&#10;&#10;Description generated with very high confidence">
            <a:extLst>
              <a:ext uri="{FF2B5EF4-FFF2-40B4-BE49-F238E27FC236}">
                <a16:creationId xmlns:a16="http://schemas.microsoft.com/office/drawing/2014/main" id="{1C1C9746-690C-4B67-AAB0-8BED8CA36E1C}"/>
              </a:ext>
            </a:extLst>
          </p:cNvPr>
          <p:cNvPicPr>
            <a:picLocks noChangeAspect="1"/>
          </p:cNvPicPr>
          <p:nvPr/>
        </p:nvPicPr>
        <p:blipFill rotWithShape="1">
          <a:blip r:embed="rId2">
            <a:extLst>
              <a:ext uri="{28A0092B-C50C-407E-A947-70E740481C1C}">
                <a14:useLocalDpi xmlns:a14="http://schemas.microsoft.com/office/drawing/2010/main" val="0"/>
              </a:ext>
            </a:extLst>
          </a:blip>
          <a:srcRect t="40894" b="966"/>
          <a:stretch/>
        </p:blipFill>
        <p:spPr>
          <a:xfrm>
            <a:off x="-3983" y="10"/>
            <a:ext cx="12192000" cy="4571990"/>
          </a:xfrm>
          <a:prstGeom prst="rect">
            <a:avLst/>
          </a:prstGeom>
        </p:spPr>
      </p:pic>
      <p:cxnSp>
        <p:nvCxnSpPr>
          <p:cNvPr id="19" name="Straight Connector 14">
            <a:extLst>
              <a:ext uri="{FF2B5EF4-FFF2-40B4-BE49-F238E27FC236}">
                <a16:creationId xmlns:a16="http://schemas.microsoft.com/office/drawing/2014/main" id="{E126E481-B945-4179-BD79-05E96E9B29E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3136" y="5091762"/>
            <a:ext cx="7834193" cy="1264588"/>
          </a:xfrm>
        </p:spPr>
        <p:txBody>
          <a:bodyPr anchor="ctr">
            <a:normAutofit/>
          </a:bodyPr>
          <a:lstStyle/>
          <a:p>
            <a:r>
              <a:rPr lang="en-US" sz="4200" dirty="0">
                <a:latin typeface="Hobo Std" panose="020B0803040709020204" pitchFamily="34" charset="0"/>
              </a:rPr>
              <a:t>Financial Economic Analysis for Investment in Medicinal Drugs </a:t>
            </a:r>
          </a:p>
        </p:txBody>
      </p:sp>
      <p:sp>
        <p:nvSpPr>
          <p:cNvPr id="3" name="Subtitle 2"/>
          <p:cNvSpPr>
            <a:spLocks noGrp="1"/>
          </p:cNvSpPr>
          <p:nvPr>
            <p:ph type="subTitle" idx="1"/>
          </p:nvPr>
        </p:nvSpPr>
        <p:spPr>
          <a:xfrm>
            <a:off x="8499107" y="5091763"/>
            <a:ext cx="2974207" cy="1264587"/>
          </a:xfrm>
        </p:spPr>
        <p:txBody>
          <a:bodyPr anchor="ctr">
            <a:noAutofit/>
          </a:bodyPr>
          <a:lstStyle/>
          <a:p>
            <a:pPr algn="l">
              <a:spcAft>
                <a:spcPts val="600"/>
              </a:spcAft>
            </a:pPr>
            <a:r>
              <a:rPr lang="en-US" sz="1600" dirty="0">
                <a:latin typeface="Arial" panose="020B0604020202020204" pitchFamily="34" charset="0"/>
                <a:cs typeface="Arial" panose="020B0604020202020204" pitchFamily="34" charset="0"/>
              </a:rPr>
              <a:t>Group 9</a:t>
            </a:r>
          </a:p>
          <a:p>
            <a:pPr algn="l">
              <a:spcAft>
                <a:spcPts val="600"/>
              </a:spcAft>
            </a:pPr>
            <a:r>
              <a:rPr lang="en-US" sz="1600" dirty="0">
                <a:latin typeface="Arial" panose="020B0604020202020204" pitchFamily="34" charset="0"/>
                <a:cs typeface="Arial" panose="020B0604020202020204" pitchFamily="34" charset="0"/>
              </a:rPr>
              <a:t>Harsh Shah</a:t>
            </a:r>
          </a:p>
          <a:p>
            <a:pPr algn="l">
              <a:spcAft>
                <a:spcPts val="600"/>
              </a:spcAft>
            </a:pPr>
            <a:r>
              <a:rPr lang="en-US" sz="1600" dirty="0">
                <a:latin typeface="Arial" panose="020B0604020202020204" pitchFamily="34" charset="0"/>
                <a:cs typeface="Arial" panose="020B0604020202020204" pitchFamily="34" charset="0"/>
              </a:rPr>
              <a:t>Sagar Kamra</a:t>
            </a:r>
          </a:p>
          <a:p>
            <a:pPr algn="l">
              <a:spcAft>
                <a:spcPts val="600"/>
              </a:spcAft>
            </a:pPr>
            <a:r>
              <a:rPr lang="en-US" sz="1600" dirty="0">
                <a:latin typeface="Arial" panose="020B0604020202020204" pitchFamily="34" charset="0"/>
                <a:cs typeface="Arial" panose="020B0604020202020204" pitchFamily="34" charset="0"/>
              </a:rPr>
              <a:t>Dong Li</a:t>
            </a:r>
          </a:p>
          <a:p>
            <a:pPr algn="l">
              <a:spcAft>
                <a:spcPts val="600"/>
              </a:spcAft>
            </a:pPr>
            <a:r>
              <a:rPr lang="en-US" sz="1600" dirty="0">
                <a:latin typeface="Arial" panose="020B0604020202020204" pitchFamily="34" charset="0"/>
                <a:cs typeface="Arial" panose="020B0604020202020204" pitchFamily="34" charset="0"/>
              </a:rPr>
              <a:t>Dhruvan Patel</a:t>
            </a:r>
          </a:p>
        </p:txBody>
      </p:sp>
    </p:spTree>
    <p:extLst>
      <p:ext uri="{BB962C8B-B14F-4D97-AF65-F5344CB8AC3E}">
        <p14:creationId xmlns:p14="http://schemas.microsoft.com/office/powerpoint/2010/main" val="245268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mj-lt"/>
                <a:ea typeface="+mj-ea"/>
                <a:cs typeface="+mj-cs"/>
              </a:rPr>
              <a:t>Depreciable Properties</a:t>
            </a:r>
          </a:p>
        </p:txBody>
      </p:sp>
      <p:graphicFrame>
        <p:nvGraphicFramePr>
          <p:cNvPr id="3" name="Table 2">
            <a:extLst>
              <a:ext uri="{FF2B5EF4-FFF2-40B4-BE49-F238E27FC236}">
                <a16:creationId xmlns:a16="http://schemas.microsoft.com/office/drawing/2014/main" id="{54A365B7-98EB-A349-B441-C7B4B42F1B2F}"/>
              </a:ext>
            </a:extLst>
          </p:cNvPr>
          <p:cNvGraphicFramePr>
            <a:graphicFrameLocks noGrp="1"/>
          </p:cNvGraphicFramePr>
          <p:nvPr>
            <p:extLst>
              <p:ext uri="{D42A27DB-BD31-4B8C-83A1-F6EECF244321}">
                <p14:modId xmlns:p14="http://schemas.microsoft.com/office/powerpoint/2010/main" val="3372968799"/>
              </p:ext>
            </p:extLst>
          </p:nvPr>
        </p:nvGraphicFramePr>
        <p:xfrm>
          <a:off x="3987799" y="1504724"/>
          <a:ext cx="4064000" cy="1431925"/>
        </p:xfrm>
        <a:graphic>
          <a:graphicData uri="http://schemas.openxmlformats.org/drawingml/2006/table">
            <a:tbl>
              <a:tblPr>
                <a:tableStyleId>{5C22544A-7EE6-4342-B048-85BDC9FD1C3A}</a:tableStyleId>
              </a:tblPr>
              <a:tblGrid>
                <a:gridCol w="1000907">
                  <a:extLst>
                    <a:ext uri="{9D8B030D-6E8A-4147-A177-3AD203B41FA5}">
                      <a16:colId xmlns:a16="http://schemas.microsoft.com/office/drawing/2014/main" val="3769755209"/>
                    </a:ext>
                  </a:extLst>
                </a:gridCol>
                <a:gridCol w="1105764">
                  <a:extLst>
                    <a:ext uri="{9D8B030D-6E8A-4147-A177-3AD203B41FA5}">
                      <a16:colId xmlns:a16="http://schemas.microsoft.com/office/drawing/2014/main" val="1308667292"/>
                    </a:ext>
                  </a:extLst>
                </a:gridCol>
                <a:gridCol w="953245">
                  <a:extLst>
                    <a:ext uri="{9D8B030D-6E8A-4147-A177-3AD203B41FA5}">
                      <a16:colId xmlns:a16="http://schemas.microsoft.com/office/drawing/2014/main" val="1811117773"/>
                    </a:ext>
                  </a:extLst>
                </a:gridCol>
                <a:gridCol w="1004084">
                  <a:extLst>
                    <a:ext uri="{9D8B030D-6E8A-4147-A177-3AD203B41FA5}">
                      <a16:colId xmlns:a16="http://schemas.microsoft.com/office/drawing/2014/main" val="4116908647"/>
                    </a:ext>
                  </a:extLst>
                </a:gridCol>
              </a:tblGrid>
              <a:tr h="174625">
                <a:tc gridSpan="4">
                  <a:txBody>
                    <a:bodyPr/>
                    <a:lstStyle/>
                    <a:p>
                      <a:pPr algn="ctr" fontAlgn="ctr"/>
                      <a:r>
                        <a:rPr lang="en-US" sz="1000" b="1" u="none" strike="noStrike" dirty="0">
                          <a:effectLst/>
                        </a:rPr>
                        <a:t>ALTERNATIVE 1</a:t>
                      </a:r>
                      <a:endParaRPr lang="en-US" sz="10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87680104"/>
                  </a:ext>
                </a:extLst>
              </a:tr>
              <a:tr h="177800">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dirty="0">
                          <a:effectLst/>
                        </a:rPr>
                        <a:t>PROPERTY NAME</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COST</a:t>
                      </a:r>
                      <a:endParaRPr lang="en-US" sz="1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SALVAGE VALUE</a:t>
                      </a:r>
                      <a:endParaRPr lang="en-US" sz="10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89463832"/>
                  </a:ext>
                </a:extLst>
              </a:tr>
              <a:tr h="177800">
                <a:tc>
                  <a:txBody>
                    <a:bodyPr/>
                    <a:lstStyle/>
                    <a:p>
                      <a:pPr algn="ctr" fontAlgn="ctr"/>
                      <a:r>
                        <a:rPr lang="en-US" sz="1000" b="1" u="none" strike="noStrike" dirty="0">
                          <a:effectLst/>
                        </a:rPr>
                        <a:t>Equipment </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dirty="0">
                          <a:effectLst/>
                        </a:rPr>
                        <a:t>Lab Equipment </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$2,300,000.00</a:t>
                      </a:r>
                      <a:endParaRPr lang="en-US" sz="1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$700,000 </a:t>
                      </a:r>
                      <a:endParaRPr lang="en-US" sz="10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8925787"/>
                  </a:ext>
                </a:extLst>
              </a:tr>
              <a:tr h="177800">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1" u="none" strike="noStrike">
                          <a:effectLst/>
                        </a:rPr>
                        <a:t>$2,300,000 </a:t>
                      </a:r>
                      <a:endParaRPr lang="en-US" sz="10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1" u="none" strike="noStrike">
                          <a:effectLst/>
                        </a:rPr>
                        <a:t>$700,000 </a:t>
                      </a:r>
                      <a:endParaRPr lang="en-US" sz="1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7433753"/>
                  </a:ext>
                </a:extLst>
              </a:tr>
              <a:tr h="177800">
                <a:tc>
                  <a:txBody>
                    <a:bodyPr/>
                    <a:lstStyle/>
                    <a:p>
                      <a:pPr algn="ctr"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27851483"/>
                  </a:ext>
                </a:extLst>
              </a:tr>
              <a:tr h="177800">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dirty="0">
                          <a:effectLst/>
                        </a:rPr>
                        <a:t>PROPERTY NAME</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SALVAGE VALUE</a:t>
                      </a:r>
                      <a:endParaRPr lang="en-US" sz="10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2572902"/>
                  </a:ext>
                </a:extLst>
              </a:tr>
              <a:tr h="177800">
                <a:tc>
                  <a:txBody>
                    <a:bodyPr/>
                    <a:lstStyle/>
                    <a:p>
                      <a:pPr algn="ctr" fontAlgn="ctr"/>
                      <a:r>
                        <a:rPr lang="en-US" sz="1000" b="1" u="none" strike="noStrike" dirty="0">
                          <a:effectLst/>
                        </a:rPr>
                        <a:t>Infrastructure</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Lab Infrastructure </a:t>
                      </a:r>
                      <a:endParaRPr lang="en-US" sz="1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dirty="0">
                          <a:effectLst/>
                        </a:rPr>
                        <a:t>$1,250,000.00</a:t>
                      </a:r>
                      <a:endParaRPr lang="en-US" sz="1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b="1" u="none" strike="noStrike">
                          <a:effectLst/>
                        </a:rPr>
                        <a:t>$0 </a:t>
                      </a:r>
                      <a:endParaRPr lang="en-US" sz="10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52642861"/>
                  </a:ext>
                </a:extLst>
              </a:tr>
              <a:tr h="190500">
                <a:tc gridSpan="2">
                  <a:txBody>
                    <a:bodyPr/>
                    <a:lstStyle/>
                    <a:p>
                      <a:pPr algn="ctr" fontAlgn="b"/>
                      <a:r>
                        <a:rPr lang="en-US" sz="1000" b="1" u="none" strike="noStrike">
                          <a:effectLst/>
                        </a:rPr>
                        <a:t>TOTAL</a:t>
                      </a:r>
                      <a:endParaRPr lang="en-US" sz="10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ctr" fontAlgn="b"/>
                      <a:r>
                        <a:rPr lang="en-US" sz="1000" b="1" u="none" strike="noStrike" dirty="0">
                          <a:effectLst/>
                        </a:rPr>
                        <a:t>$1,250,000 </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1" u="none" strike="noStrike" dirty="0">
                          <a:effectLst/>
                        </a:rPr>
                        <a:t>$0 </a:t>
                      </a:r>
                      <a:endParaRPr lang="en-US" sz="1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0357821"/>
                  </a:ext>
                </a:extLst>
              </a:tr>
            </a:tbl>
          </a:graphicData>
        </a:graphic>
      </p:graphicFrame>
      <p:graphicFrame>
        <p:nvGraphicFramePr>
          <p:cNvPr id="4" name="Table 3">
            <a:extLst>
              <a:ext uri="{FF2B5EF4-FFF2-40B4-BE49-F238E27FC236}">
                <a16:creationId xmlns:a16="http://schemas.microsoft.com/office/drawing/2014/main" id="{897161EA-54C9-FF46-AE81-B63AF18F7833}"/>
              </a:ext>
            </a:extLst>
          </p:cNvPr>
          <p:cNvGraphicFramePr>
            <a:graphicFrameLocks noGrp="1"/>
          </p:cNvGraphicFramePr>
          <p:nvPr>
            <p:extLst>
              <p:ext uri="{D42A27DB-BD31-4B8C-83A1-F6EECF244321}">
                <p14:modId xmlns:p14="http://schemas.microsoft.com/office/powerpoint/2010/main" val="3350246073"/>
              </p:ext>
            </p:extLst>
          </p:nvPr>
        </p:nvGraphicFramePr>
        <p:xfrm>
          <a:off x="3987800" y="3418114"/>
          <a:ext cx="4064000" cy="1428977"/>
        </p:xfrm>
        <a:graphic>
          <a:graphicData uri="http://schemas.openxmlformats.org/drawingml/2006/table">
            <a:tbl>
              <a:tblPr>
                <a:tableStyleId>{D113A9D2-9D6B-4929-AA2D-F23B5EE8CBE7}</a:tableStyleId>
              </a:tblPr>
              <a:tblGrid>
                <a:gridCol w="881469">
                  <a:extLst>
                    <a:ext uri="{9D8B030D-6E8A-4147-A177-3AD203B41FA5}">
                      <a16:colId xmlns:a16="http://schemas.microsoft.com/office/drawing/2014/main" val="3853312203"/>
                    </a:ext>
                  </a:extLst>
                </a:gridCol>
                <a:gridCol w="1148881">
                  <a:extLst>
                    <a:ext uri="{9D8B030D-6E8A-4147-A177-3AD203B41FA5}">
                      <a16:colId xmlns:a16="http://schemas.microsoft.com/office/drawing/2014/main" val="4145414795"/>
                    </a:ext>
                  </a:extLst>
                </a:gridCol>
                <a:gridCol w="990414">
                  <a:extLst>
                    <a:ext uri="{9D8B030D-6E8A-4147-A177-3AD203B41FA5}">
                      <a16:colId xmlns:a16="http://schemas.microsoft.com/office/drawing/2014/main" val="1826386902"/>
                    </a:ext>
                  </a:extLst>
                </a:gridCol>
                <a:gridCol w="1043236">
                  <a:extLst>
                    <a:ext uri="{9D8B030D-6E8A-4147-A177-3AD203B41FA5}">
                      <a16:colId xmlns:a16="http://schemas.microsoft.com/office/drawing/2014/main" val="2728714157"/>
                    </a:ext>
                  </a:extLst>
                </a:gridCol>
              </a:tblGrid>
              <a:tr h="174265">
                <a:tc gridSpan="4">
                  <a:txBody>
                    <a:bodyPr/>
                    <a:lstStyle/>
                    <a:p>
                      <a:pPr algn="ctr" fontAlgn="ctr"/>
                      <a:r>
                        <a:rPr lang="en-US" sz="1000" b="1" u="none" strike="noStrike" dirty="0">
                          <a:effectLst/>
                        </a:rPr>
                        <a:t>ALTERNATIVE 2</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86300794"/>
                  </a:ext>
                </a:extLst>
              </a:tr>
              <a:tr h="177434">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PROPERTY NAME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COST</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SALVAGE VALUE</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0250891"/>
                  </a:ext>
                </a:extLst>
              </a:tr>
              <a:tr h="177434">
                <a:tc>
                  <a:txBody>
                    <a:bodyPr/>
                    <a:lstStyle/>
                    <a:p>
                      <a:pPr algn="ctr" fontAlgn="ctr"/>
                      <a:r>
                        <a:rPr lang="en-US" sz="1000" b="1" u="none" strike="noStrike" dirty="0">
                          <a:effectLst/>
                        </a:rPr>
                        <a:t>Equipment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Lab Equipment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$1,750,000.00</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$670,000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18090555"/>
                  </a:ext>
                </a:extLst>
              </a:tr>
              <a:tr h="177434">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b"/>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1" u="none" strike="noStrike">
                          <a:effectLst/>
                        </a:rPr>
                        <a:t>$1,750,000 </a:t>
                      </a:r>
                      <a:endParaRPr lang="en-US" sz="10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1" u="none" strike="noStrike">
                          <a:effectLst/>
                        </a:rPr>
                        <a:t>$670,000 </a:t>
                      </a:r>
                      <a:endParaRPr lang="en-US" sz="10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01847120"/>
                  </a:ext>
                </a:extLst>
              </a:tr>
              <a:tr h="177434">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05416362"/>
                  </a:ext>
                </a:extLst>
              </a:tr>
              <a:tr h="177434">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PROPERTY NAME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COST</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SALVAGE VALUE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92329"/>
                  </a:ext>
                </a:extLst>
              </a:tr>
              <a:tr h="177434">
                <a:tc>
                  <a:txBody>
                    <a:bodyPr/>
                    <a:lstStyle/>
                    <a:p>
                      <a:pPr algn="ctr" fontAlgn="ctr"/>
                      <a:r>
                        <a:rPr lang="en-US" sz="1000" b="1" u="none" strike="noStrike">
                          <a:effectLst/>
                        </a:rPr>
                        <a:t>Infrastructure</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Lab Infrastructure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$980,000.00</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120597"/>
                  </a:ext>
                </a:extLst>
              </a:tr>
              <a:tr h="190108">
                <a:tc gridSpan="2">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fontAlgn="b"/>
                      <a:r>
                        <a:rPr lang="en-US" sz="1000" b="1" u="none" strike="noStrike" dirty="0">
                          <a:effectLst/>
                        </a:rPr>
                        <a:t>$980,000 </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1" u="none" strike="noStrike" dirty="0">
                          <a:effectLst/>
                        </a:rPr>
                        <a:t>$0 </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8153974"/>
                  </a:ext>
                </a:extLst>
              </a:tr>
            </a:tbl>
          </a:graphicData>
        </a:graphic>
      </p:graphicFrame>
      <p:graphicFrame>
        <p:nvGraphicFramePr>
          <p:cNvPr id="6" name="Table 5">
            <a:extLst>
              <a:ext uri="{FF2B5EF4-FFF2-40B4-BE49-F238E27FC236}">
                <a16:creationId xmlns:a16="http://schemas.microsoft.com/office/drawing/2014/main" id="{44150C64-FE98-2B43-A0C9-7C10D1DFED49}"/>
              </a:ext>
            </a:extLst>
          </p:cNvPr>
          <p:cNvGraphicFramePr>
            <a:graphicFrameLocks noGrp="1"/>
          </p:cNvGraphicFramePr>
          <p:nvPr>
            <p:extLst>
              <p:ext uri="{D42A27DB-BD31-4B8C-83A1-F6EECF244321}">
                <p14:modId xmlns:p14="http://schemas.microsoft.com/office/powerpoint/2010/main" val="713841471"/>
              </p:ext>
            </p:extLst>
          </p:nvPr>
        </p:nvGraphicFramePr>
        <p:xfrm>
          <a:off x="3987799" y="5328556"/>
          <a:ext cx="4064001" cy="1428978"/>
        </p:xfrm>
        <a:graphic>
          <a:graphicData uri="http://schemas.openxmlformats.org/drawingml/2006/table">
            <a:tbl>
              <a:tblPr>
                <a:tableStyleId>{08FB837D-C827-4EFA-A057-4D05807E0F7C}</a:tableStyleId>
              </a:tblPr>
              <a:tblGrid>
                <a:gridCol w="881469">
                  <a:extLst>
                    <a:ext uri="{9D8B030D-6E8A-4147-A177-3AD203B41FA5}">
                      <a16:colId xmlns:a16="http://schemas.microsoft.com/office/drawing/2014/main" val="1366479975"/>
                    </a:ext>
                  </a:extLst>
                </a:gridCol>
                <a:gridCol w="1148881">
                  <a:extLst>
                    <a:ext uri="{9D8B030D-6E8A-4147-A177-3AD203B41FA5}">
                      <a16:colId xmlns:a16="http://schemas.microsoft.com/office/drawing/2014/main" val="1863575920"/>
                    </a:ext>
                  </a:extLst>
                </a:gridCol>
                <a:gridCol w="990415">
                  <a:extLst>
                    <a:ext uri="{9D8B030D-6E8A-4147-A177-3AD203B41FA5}">
                      <a16:colId xmlns:a16="http://schemas.microsoft.com/office/drawing/2014/main" val="1472397489"/>
                    </a:ext>
                  </a:extLst>
                </a:gridCol>
                <a:gridCol w="1043236">
                  <a:extLst>
                    <a:ext uri="{9D8B030D-6E8A-4147-A177-3AD203B41FA5}">
                      <a16:colId xmlns:a16="http://schemas.microsoft.com/office/drawing/2014/main" val="2998267148"/>
                    </a:ext>
                  </a:extLst>
                </a:gridCol>
              </a:tblGrid>
              <a:tr h="174266">
                <a:tc gridSpan="4">
                  <a:txBody>
                    <a:bodyPr/>
                    <a:lstStyle/>
                    <a:p>
                      <a:pPr algn="ctr" fontAlgn="ctr"/>
                      <a:r>
                        <a:rPr lang="en-US" sz="1000" b="1" u="none" strike="noStrike" dirty="0">
                          <a:effectLst/>
                        </a:rPr>
                        <a:t>ALTERNATIVE 3</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1173017"/>
                  </a:ext>
                </a:extLst>
              </a:tr>
              <a:tr h="177434">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PROPERTY NAME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COST</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SALVAGE VALUE</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73804610"/>
                  </a:ext>
                </a:extLst>
              </a:tr>
              <a:tr h="177434">
                <a:tc>
                  <a:txBody>
                    <a:bodyPr/>
                    <a:lstStyle/>
                    <a:p>
                      <a:pPr algn="ctr" fontAlgn="ctr"/>
                      <a:r>
                        <a:rPr lang="en-US" sz="1000" b="1" u="none" strike="noStrike" dirty="0">
                          <a:effectLst/>
                        </a:rPr>
                        <a:t>Equipment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Lab Equipment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$1,100,000.00</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$655,000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88555907"/>
                  </a:ext>
                </a:extLst>
              </a:tr>
              <a:tr h="177434">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b"/>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1" u="none" strike="noStrike">
                          <a:effectLst/>
                        </a:rPr>
                        <a:t>$1,100,000 </a:t>
                      </a:r>
                      <a:endParaRPr lang="en-US" sz="10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1" u="none" strike="noStrike">
                          <a:effectLst/>
                        </a:rPr>
                        <a:t>$655,000 </a:t>
                      </a:r>
                      <a:endParaRPr lang="en-US" sz="10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42715873"/>
                  </a:ext>
                </a:extLst>
              </a:tr>
              <a:tr h="177434">
                <a:tc>
                  <a:txBody>
                    <a:bodyPr/>
                    <a:lstStyle/>
                    <a:p>
                      <a:pPr algn="ctr"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3316042"/>
                  </a:ext>
                </a:extLst>
              </a:tr>
              <a:tr h="177434">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PROPERTY NAME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COST</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SALVAGE VALUE</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94660205"/>
                  </a:ext>
                </a:extLst>
              </a:tr>
              <a:tr h="177434">
                <a:tc>
                  <a:txBody>
                    <a:bodyPr/>
                    <a:lstStyle/>
                    <a:p>
                      <a:pPr algn="ctr" fontAlgn="ctr"/>
                      <a:r>
                        <a:rPr lang="en-US" sz="1000" b="1" u="none" strike="noStrike" dirty="0">
                          <a:effectLst/>
                        </a:rPr>
                        <a:t>Infrastructure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Lab Infrastructure </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dirty="0">
                          <a:effectLst/>
                        </a:rPr>
                        <a:t>$1,000,000.00</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000" b="1" u="none" strike="noStrike">
                          <a:effectLst/>
                        </a:rPr>
                        <a:t>$0 </a:t>
                      </a: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2118594"/>
                  </a:ext>
                </a:extLst>
              </a:tr>
              <a:tr h="190108">
                <a:tc gridSpan="2">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fontAlgn="b"/>
                      <a:r>
                        <a:rPr lang="en-US" sz="1000" b="1" u="none" strike="noStrike" dirty="0">
                          <a:effectLst/>
                        </a:rPr>
                        <a:t>$1,000,000 </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000" b="1" u="none" strike="noStrike" dirty="0">
                          <a:effectLst/>
                        </a:rPr>
                        <a:t>$0 </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57579170"/>
                  </a:ext>
                </a:extLst>
              </a:tr>
            </a:tbl>
          </a:graphicData>
        </a:graphic>
      </p:graphicFrame>
    </p:spTree>
    <p:extLst>
      <p:ext uri="{BB962C8B-B14F-4D97-AF65-F5344CB8AC3E}">
        <p14:creationId xmlns:p14="http://schemas.microsoft.com/office/powerpoint/2010/main" val="135091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18667358"/>
              </p:ext>
            </p:extLst>
          </p:nvPr>
        </p:nvGraphicFramePr>
        <p:xfrm>
          <a:off x="1726868" y="967584"/>
          <a:ext cx="8738263" cy="5531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341975" y="309078"/>
            <a:ext cx="5508046" cy="523220"/>
          </a:xfrm>
          <a:prstGeom prst="rect">
            <a:avLst/>
          </a:prstGeom>
          <a:noFill/>
        </p:spPr>
        <p:txBody>
          <a:bodyPr wrap="none" rtlCol="0">
            <a:spAutoFit/>
          </a:bodyPr>
          <a:lstStyle/>
          <a:p>
            <a:pPr algn="ctr"/>
            <a:r>
              <a:rPr lang="en-US" sz="2800" b="1" dirty="0">
                <a:ln w="3175" cmpd="sng">
                  <a:noFill/>
                </a:ln>
                <a:solidFill>
                  <a:schemeClr val="accent1"/>
                </a:solidFill>
                <a:latin typeface="+mj-lt"/>
                <a:ea typeface="+mj-ea"/>
                <a:cs typeface="+mj-cs"/>
              </a:rPr>
              <a:t>Different Analysis for each Alternative</a:t>
            </a:r>
          </a:p>
        </p:txBody>
      </p:sp>
    </p:spTree>
    <p:extLst>
      <p:ext uri="{BB962C8B-B14F-4D97-AF65-F5344CB8AC3E}">
        <p14:creationId xmlns:p14="http://schemas.microsoft.com/office/powerpoint/2010/main" val="143145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graphicEl>
                                              <a:dgm id="{B3E8F4B2-D874-4F6E-AAFD-033A469A4333}"/>
                                            </p:graphicEl>
                                          </p:spTgt>
                                        </p:tgtEl>
                                        <p:attrNameLst>
                                          <p:attrName>style.visibility</p:attrName>
                                        </p:attrNameLst>
                                      </p:cBhvr>
                                      <p:to>
                                        <p:strVal val="visible"/>
                                      </p:to>
                                    </p:set>
                                    <p:animEffect transition="in" filter="barn(outVertical)">
                                      <p:cBhvr>
                                        <p:cTn id="7" dur="500"/>
                                        <p:tgtEl>
                                          <p:spTgt spid="4">
                                            <p:graphicEl>
                                              <a:dgm id="{B3E8F4B2-D874-4F6E-AAFD-033A469A433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graphicEl>
                                              <a:dgm id="{20B03B7E-BEA2-4366-AE86-079716C84335}"/>
                                            </p:graphicEl>
                                          </p:spTgt>
                                        </p:tgtEl>
                                        <p:attrNameLst>
                                          <p:attrName>style.visibility</p:attrName>
                                        </p:attrNameLst>
                                      </p:cBhvr>
                                      <p:to>
                                        <p:strVal val="visible"/>
                                      </p:to>
                                    </p:set>
                                    <p:animEffect transition="in" filter="barn(outVertical)">
                                      <p:cBhvr>
                                        <p:cTn id="12" dur="500"/>
                                        <p:tgtEl>
                                          <p:spTgt spid="4">
                                            <p:graphicEl>
                                              <a:dgm id="{20B03B7E-BEA2-4366-AE86-079716C8433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
                                            <p:graphicEl>
                                              <a:dgm id="{CBA469E3-0148-4A48-B3AE-DEBE391D59B7}"/>
                                            </p:graphicEl>
                                          </p:spTgt>
                                        </p:tgtEl>
                                        <p:attrNameLst>
                                          <p:attrName>style.visibility</p:attrName>
                                        </p:attrNameLst>
                                      </p:cBhvr>
                                      <p:to>
                                        <p:strVal val="visible"/>
                                      </p:to>
                                    </p:set>
                                    <p:animEffect transition="in" filter="barn(outVertical)">
                                      <p:cBhvr>
                                        <p:cTn id="17" dur="500"/>
                                        <p:tgtEl>
                                          <p:spTgt spid="4">
                                            <p:graphicEl>
                                              <a:dgm id="{CBA469E3-0148-4A48-B3AE-DEBE391D59B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
                                            <p:graphicEl>
                                              <a:dgm id="{1FF5974B-6204-42A6-B1D8-7642A5ADE486}"/>
                                            </p:graphicEl>
                                          </p:spTgt>
                                        </p:tgtEl>
                                        <p:attrNameLst>
                                          <p:attrName>style.visibility</p:attrName>
                                        </p:attrNameLst>
                                      </p:cBhvr>
                                      <p:to>
                                        <p:strVal val="visible"/>
                                      </p:to>
                                    </p:set>
                                    <p:animEffect transition="in" filter="barn(outVertical)">
                                      <p:cBhvr>
                                        <p:cTn id="22" dur="500"/>
                                        <p:tgtEl>
                                          <p:spTgt spid="4">
                                            <p:graphicEl>
                                              <a:dgm id="{1FF5974B-6204-42A6-B1D8-7642A5ADE48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
                                            <p:graphicEl>
                                              <a:dgm id="{DDDEF0E2-8B4A-495F-85DC-CE752292A27F}"/>
                                            </p:graphicEl>
                                          </p:spTgt>
                                        </p:tgtEl>
                                        <p:attrNameLst>
                                          <p:attrName>style.visibility</p:attrName>
                                        </p:attrNameLst>
                                      </p:cBhvr>
                                      <p:to>
                                        <p:strVal val="visible"/>
                                      </p:to>
                                    </p:set>
                                    <p:animEffect transition="in" filter="barn(outVertical)">
                                      <p:cBhvr>
                                        <p:cTn id="27" dur="500"/>
                                        <p:tgtEl>
                                          <p:spTgt spid="4">
                                            <p:graphicEl>
                                              <a:dgm id="{DDDEF0E2-8B4A-495F-85DC-CE752292A27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Present Worth Comparison with Different MARR </a:t>
            </a:r>
          </a:p>
        </p:txBody>
      </p:sp>
      <p:graphicFrame>
        <p:nvGraphicFramePr>
          <p:cNvPr id="7" name="Chart 6">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2194577396"/>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91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4000"/>
          </a:schemeClr>
        </a:solidFill>
        <a:effectLst/>
      </p:bgPr>
    </p:bg>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2530689949"/>
              </p:ext>
            </p:extLst>
          </p:nvPr>
        </p:nvGraphicFramePr>
        <p:xfrm>
          <a:off x="1850679" y="1145876"/>
          <a:ext cx="8989351" cy="5266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4894458" y="206514"/>
            <a:ext cx="3511816" cy="707886"/>
          </a:xfrm>
          <a:prstGeom prst="rect">
            <a:avLst/>
          </a:prstGeom>
          <a:noFill/>
        </p:spPr>
        <p:txBody>
          <a:bodyPr wrap="square" rtlCol="0">
            <a:spAutoFit/>
          </a:bodyPr>
          <a:lstStyle/>
          <a:p>
            <a:r>
              <a:rPr lang="en-US" sz="4000" dirty="0">
                <a:latin typeface="Hobo Std" panose="020B0803040709020204" pitchFamily="34" charset="0"/>
              </a:rPr>
              <a:t>AHP Analysis</a:t>
            </a:r>
          </a:p>
        </p:txBody>
      </p:sp>
    </p:spTree>
    <p:extLst>
      <p:ext uri="{BB962C8B-B14F-4D97-AF65-F5344CB8AC3E}">
        <p14:creationId xmlns:p14="http://schemas.microsoft.com/office/powerpoint/2010/main" val="373211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graphicEl>
                                              <a:dgm id="{E0E6C8F4-B520-40FA-B031-6D848B0091DB}"/>
                                            </p:graphicEl>
                                          </p:spTgt>
                                        </p:tgtEl>
                                        <p:attrNameLst>
                                          <p:attrName>style.visibility</p:attrName>
                                        </p:attrNameLst>
                                      </p:cBhvr>
                                      <p:to>
                                        <p:strVal val="visible"/>
                                      </p:to>
                                    </p:set>
                                    <p:anim calcmode="lin" valueType="num">
                                      <p:cBhvr>
                                        <p:cTn id="7" dur="250" fill="hold"/>
                                        <p:tgtEl>
                                          <p:spTgt spid="14">
                                            <p:graphicEl>
                                              <a:dgm id="{E0E6C8F4-B520-40FA-B031-6D848B0091DB}"/>
                                            </p:graphicEl>
                                          </p:spTgt>
                                        </p:tgtEl>
                                        <p:attrNameLst>
                                          <p:attrName>ppt_w</p:attrName>
                                        </p:attrNameLst>
                                      </p:cBhvr>
                                      <p:tavLst>
                                        <p:tav tm="0">
                                          <p:val>
                                            <p:strVal val="#ppt_w*0.70"/>
                                          </p:val>
                                        </p:tav>
                                        <p:tav tm="100000">
                                          <p:val>
                                            <p:strVal val="#ppt_w"/>
                                          </p:val>
                                        </p:tav>
                                      </p:tavLst>
                                    </p:anim>
                                    <p:anim calcmode="lin" valueType="num">
                                      <p:cBhvr>
                                        <p:cTn id="8" dur="250" fill="hold"/>
                                        <p:tgtEl>
                                          <p:spTgt spid="14">
                                            <p:graphicEl>
                                              <a:dgm id="{E0E6C8F4-B520-40FA-B031-6D848B0091DB}"/>
                                            </p:graphicEl>
                                          </p:spTgt>
                                        </p:tgtEl>
                                        <p:attrNameLst>
                                          <p:attrName>ppt_h</p:attrName>
                                        </p:attrNameLst>
                                      </p:cBhvr>
                                      <p:tavLst>
                                        <p:tav tm="0">
                                          <p:val>
                                            <p:strVal val="#ppt_h"/>
                                          </p:val>
                                        </p:tav>
                                        <p:tav tm="100000">
                                          <p:val>
                                            <p:strVal val="#ppt_h"/>
                                          </p:val>
                                        </p:tav>
                                      </p:tavLst>
                                    </p:anim>
                                    <p:animEffect transition="in" filter="fade">
                                      <p:cBhvr>
                                        <p:cTn id="9" dur="250"/>
                                        <p:tgtEl>
                                          <p:spTgt spid="14">
                                            <p:graphicEl>
                                              <a:dgm id="{E0E6C8F4-B520-40FA-B031-6D848B0091DB}"/>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4">
                                            <p:graphicEl>
                                              <a:dgm id="{ACF86E02-B176-459D-AC2B-B498AF688A1E}"/>
                                            </p:graphicEl>
                                          </p:spTgt>
                                        </p:tgtEl>
                                        <p:attrNameLst>
                                          <p:attrName>style.visibility</p:attrName>
                                        </p:attrNameLst>
                                      </p:cBhvr>
                                      <p:to>
                                        <p:strVal val="visible"/>
                                      </p:to>
                                    </p:set>
                                    <p:anim calcmode="lin" valueType="num">
                                      <p:cBhvr>
                                        <p:cTn id="14" dur="250" fill="hold"/>
                                        <p:tgtEl>
                                          <p:spTgt spid="14">
                                            <p:graphicEl>
                                              <a:dgm id="{ACF86E02-B176-459D-AC2B-B498AF688A1E}"/>
                                            </p:graphicEl>
                                          </p:spTgt>
                                        </p:tgtEl>
                                        <p:attrNameLst>
                                          <p:attrName>ppt_w</p:attrName>
                                        </p:attrNameLst>
                                      </p:cBhvr>
                                      <p:tavLst>
                                        <p:tav tm="0">
                                          <p:val>
                                            <p:strVal val="#ppt_w*0.70"/>
                                          </p:val>
                                        </p:tav>
                                        <p:tav tm="100000">
                                          <p:val>
                                            <p:strVal val="#ppt_w"/>
                                          </p:val>
                                        </p:tav>
                                      </p:tavLst>
                                    </p:anim>
                                    <p:anim calcmode="lin" valueType="num">
                                      <p:cBhvr>
                                        <p:cTn id="15" dur="250" fill="hold"/>
                                        <p:tgtEl>
                                          <p:spTgt spid="14">
                                            <p:graphicEl>
                                              <a:dgm id="{ACF86E02-B176-459D-AC2B-B498AF688A1E}"/>
                                            </p:graphicEl>
                                          </p:spTgt>
                                        </p:tgtEl>
                                        <p:attrNameLst>
                                          <p:attrName>ppt_h</p:attrName>
                                        </p:attrNameLst>
                                      </p:cBhvr>
                                      <p:tavLst>
                                        <p:tav tm="0">
                                          <p:val>
                                            <p:strVal val="#ppt_h"/>
                                          </p:val>
                                        </p:tav>
                                        <p:tav tm="100000">
                                          <p:val>
                                            <p:strVal val="#ppt_h"/>
                                          </p:val>
                                        </p:tav>
                                      </p:tavLst>
                                    </p:anim>
                                    <p:animEffect transition="in" filter="fade">
                                      <p:cBhvr>
                                        <p:cTn id="16" dur="250"/>
                                        <p:tgtEl>
                                          <p:spTgt spid="14">
                                            <p:graphicEl>
                                              <a:dgm id="{ACF86E02-B176-459D-AC2B-B498AF688A1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4">
                                            <p:graphicEl>
                                              <a:dgm id="{FEB11547-9C58-42BC-AACE-CEDDC62CE970}"/>
                                            </p:graphicEl>
                                          </p:spTgt>
                                        </p:tgtEl>
                                        <p:attrNameLst>
                                          <p:attrName>style.visibility</p:attrName>
                                        </p:attrNameLst>
                                      </p:cBhvr>
                                      <p:to>
                                        <p:strVal val="visible"/>
                                      </p:to>
                                    </p:set>
                                    <p:anim calcmode="lin" valueType="num">
                                      <p:cBhvr>
                                        <p:cTn id="21" dur="250" fill="hold"/>
                                        <p:tgtEl>
                                          <p:spTgt spid="14">
                                            <p:graphicEl>
                                              <a:dgm id="{FEB11547-9C58-42BC-AACE-CEDDC62CE970}"/>
                                            </p:graphicEl>
                                          </p:spTgt>
                                        </p:tgtEl>
                                        <p:attrNameLst>
                                          <p:attrName>ppt_w</p:attrName>
                                        </p:attrNameLst>
                                      </p:cBhvr>
                                      <p:tavLst>
                                        <p:tav tm="0">
                                          <p:val>
                                            <p:strVal val="#ppt_w*0.70"/>
                                          </p:val>
                                        </p:tav>
                                        <p:tav tm="100000">
                                          <p:val>
                                            <p:strVal val="#ppt_w"/>
                                          </p:val>
                                        </p:tav>
                                      </p:tavLst>
                                    </p:anim>
                                    <p:anim calcmode="lin" valueType="num">
                                      <p:cBhvr>
                                        <p:cTn id="22" dur="250" fill="hold"/>
                                        <p:tgtEl>
                                          <p:spTgt spid="14">
                                            <p:graphicEl>
                                              <a:dgm id="{FEB11547-9C58-42BC-AACE-CEDDC62CE970}"/>
                                            </p:graphicEl>
                                          </p:spTgt>
                                        </p:tgtEl>
                                        <p:attrNameLst>
                                          <p:attrName>ppt_h</p:attrName>
                                        </p:attrNameLst>
                                      </p:cBhvr>
                                      <p:tavLst>
                                        <p:tav tm="0">
                                          <p:val>
                                            <p:strVal val="#ppt_h"/>
                                          </p:val>
                                        </p:tav>
                                        <p:tav tm="100000">
                                          <p:val>
                                            <p:strVal val="#ppt_h"/>
                                          </p:val>
                                        </p:tav>
                                      </p:tavLst>
                                    </p:anim>
                                    <p:animEffect transition="in" filter="fade">
                                      <p:cBhvr>
                                        <p:cTn id="23" dur="250"/>
                                        <p:tgtEl>
                                          <p:spTgt spid="14">
                                            <p:graphicEl>
                                              <a:dgm id="{FEB11547-9C58-42BC-AACE-CEDDC62CE97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4">
                                            <p:graphicEl>
                                              <a:dgm id="{055AF51F-6E88-4111-BAE1-7B93EE744622}"/>
                                            </p:graphicEl>
                                          </p:spTgt>
                                        </p:tgtEl>
                                        <p:attrNameLst>
                                          <p:attrName>style.visibility</p:attrName>
                                        </p:attrNameLst>
                                      </p:cBhvr>
                                      <p:to>
                                        <p:strVal val="visible"/>
                                      </p:to>
                                    </p:set>
                                    <p:anim calcmode="lin" valueType="num">
                                      <p:cBhvr>
                                        <p:cTn id="28" dur="250" fill="hold"/>
                                        <p:tgtEl>
                                          <p:spTgt spid="14">
                                            <p:graphicEl>
                                              <a:dgm id="{055AF51F-6E88-4111-BAE1-7B93EE744622}"/>
                                            </p:graphicEl>
                                          </p:spTgt>
                                        </p:tgtEl>
                                        <p:attrNameLst>
                                          <p:attrName>ppt_w</p:attrName>
                                        </p:attrNameLst>
                                      </p:cBhvr>
                                      <p:tavLst>
                                        <p:tav tm="0">
                                          <p:val>
                                            <p:strVal val="#ppt_w*0.70"/>
                                          </p:val>
                                        </p:tav>
                                        <p:tav tm="100000">
                                          <p:val>
                                            <p:strVal val="#ppt_w"/>
                                          </p:val>
                                        </p:tav>
                                      </p:tavLst>
                                    </p:anim>
                                    <p:anim calcmode="lin" valueType="num">
                                      <p:cBhvr>
                                        <p:cTn id="29" dur="250" fill="hold"/>
                                        <p:tgtEl>
                                          <p:spTgt spid="14">
                                            <p:graphicEl>
                                              <a:dgm id="{055AF51F-6E88-4111-BAE1-7B93EE744622}"/>
                                            </p:graphicEl>
                                          </p:spTgt>
                                        </p:tgtEl>
                                        <p:attrNameLst>
                                          <p:attrName>ppt_h</p:attrName>
                                        </p:attrNameLst>
                                      </p:cBhvr>
                                      <p:tavLst>
                                        <p:tav tm="0">
                                          <p:val>
                                            <p:strVal val="#ppt_h"/>
                                          </p:val>
                                        </p:tav>
                                        <p:tav tm="100000">
                                          <p:val>
                                            <p:strVal val="#ppt_h"/>
                                          </p:val>
                                        </p:tav>
                                      </p:tavLst>
                                    </p:anim>
                                    <p:animEffect transition="in" filter="fade">
                                      <p:cBhvr>
                                        <p:cTn id="30" dur="250"/>
                                        <p:tgtEl>
                                          <p:spTgt spid="14">
                                            <p:graphicEl>
                                              <a:dgm id="{055AF51F-6E88-4111-BAE1-7B93EE744622}"/>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4">
                                            <p:graphicEl>
                                              <a:dgm id="{725B46F2-4390-4E69-9998-6105B85B4D5F}"/>
                                            </p:graphicEl>
                                          </p:spTgt>
                                        </p:tgtEl>
                                        <p:attrNameLst>
                                          <p:attrName>style.visibility</p:attrName>
                                        </p:attrNameLst>
                                      </p:cBhvr>
                                      <p:to>
                                        <p:strVal val="visible"/>
                                      </p:to>
                                    </p:set>
                                    <p:anim calcmode="lin" valueType="num">
                                      <p:cBhvr>
                                        <p:cTn id="35" dur="250" fill="hold"/>
                                        <p:tgtEl>
                                          <p:spTgt spid="14">
                                            <p:graphicEl>
                                              <a:dgm id="{725B46F2-4390-4E69-9998-6105B85B4D5F}"/>
                                            </p:graphicEl>
                                          </p:spTgt>
                                        </p:tgtEl>
                                        <p:attrNameLst>
                                          <p:attrName>ppt_w</p:attrName>
                                        </p:attrNameLst>
                                      </p:cBhvr>
                                      <p:tavLst>
                                        <p:tav tm="0">
                                          <p:val>
                                            <p:strVal val="#ppt_w*0.70"/>
                                          </p:val>
                                        </p:tav>
                                        <p:tav tm="100000">
                                          <p:val>
                                            <p:strVal val="#ppt_w"/>
                                          </p:val>
                                        </p:tav>
                                      </p:tavLst>
                                    </p:anim>
                                    <p:anim calcmode="lin" valueType="num">
                                      <p:cBhvr>
                                        <p:cTn id="36" dur="250" fill="hold"/>
                                        <p:tgtEl>
                                          <p:spTgt spid="14">
                                            <p:graphicEl>
                                              <a:dgm id="{725B46F2-4390-4E69-9998-6105B85B4D5F}"/>
                                            </p:graphicEl>
                                          </p:spTgt>
                                        </p:tgtEl>
                                        <p:attrNameLst>
                                          <p:attrName>ppt_h</p:attrName>
                                        </p:attrNameLst>
                                      </p:cBhvr>
                                      <p:tavLst>
                                        <p:tav tm="0">
                                          <p:val>
                                            <p:strVal val="#ppt_h"/>
                                          </p:val>
                                        </p:tav>
                                        <p:tav tm="100000">
                                          <p:val>
                                            <p:strVal val="#ppt_h"/>
                                          </p:val>
                                        </p:tav>
                                      </p:tavLst>
                                    </p:anim>
                                    <p:animEffect transition="in" filter="fade">
                                      <p:cBhvr>
                                        <p:cTn id="37" dur="250"/>
                                        <p:tgtEl>
                                          <p:spTgt spid="14">
                                            <p:graphicEl>
                                              <a:dgm id="{725B46F2-4390-4E69-9998-6105B85B4D5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4">
                                            <p:graphicEl>
                                              <a:dgm id="{20AA33F1-DEDE-4582-AF98-9F4C612DE041}"/>
                                            </p:graphicEl>
                                          </p:spTgt>
                                        </p:tgtEl>
                                        <p:attrNameLst>
                                          <p:attrName>style.visibility</p:attrName>
                                        </p:attrNameLst>
                                      </p:cBhvr>
                                      <p:to>
                                        <p:strVal val="visible"/>
                                      </p:to>
                                    </p:set>
                                    <p:anim calcmode="lin" valueType="num">
                                      <p:cBhvr>
                                        <p:cTn id="42" dur="250" fill="hold"/>
                                        <p:tgtEl>
                                          <p:spTgt spid="14">
                                            <p:graphicEl>
                                              <a:dgm id="{20AA33F1-DEDE-4582-AF98-9F4C612DE041}"/>
                                            </p:graphicEl>
                                          </p:spTgt>
                                        </p:tgtEl>
                                        <p:attrNameLst>
                                          <p:attrName>ppt_w</p:attrName>
                                        </p:attrNameLst>
                                      </p:cBhvr>
                                      <p:tavLst>
                                        <p:tav tm="0">
                                          <p:val>
                                            <p:strVal val="#ppt_w*0.70"/>
                                          </p:val>
                                        </p:tav>
                                        <p:tav tm="100000">
                                          <p:val>
                                            <p:strVal val="#ppt_w"/>
                                          </p:val>
                                        </p:tav>
                                      </p:tavLst>
                                    </p:anim>
                                    <p:anim calcmode="lin" valueType="num">
                                      <p:cBhvr>
                                        <p:cTn id="43" dur="250" fill="hold"/>
                                        <p:tgtEl>
                                          <p:spTgt spid="14">
                                            <p:graphicEl>
                                              <a:dgm id="{20AA33F1-DEDE-4582-AF98-9F4C612DE041}"/>
                                            </p:graphicEl>
                                          </p:spTgt>
                                        </p:tgtEl>
                                        <p:attrNameLst>
                                          <p:attrName>ppt_h</p:attrName>
                                        </p:attrNameLst>
                                      </p:cBhvr>
                                      <p:tavLst>
                                        <p:tav tm="0">
                                          <p:val>
                                            <p:strVal val="#ppt_h"/>
                                          </p:val>
                                        </p:tav>
                                        <p:tav tm="100000">
                                          <p:val>
                                            <p:strVal val="#ppt_h"/>
                                          </p:val>
                                        </p:tav>
                                      </p:tavLst>
                                    </p:anim>
                                    <p:animEffect transition="in" filter="fade">
                                      <p:cBhvr>
                                        <p:cTn id="44" dur="250"/>
                                        <p:tgtEl>
                                          <p:spTgt spid="14">
                                            <p:graphicEl>
                                              <a:dgm id="{20AA33F1-DEDE-4582-AF98-9F4C612DE041}"/>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4">
                                            <p:graphicEl>
                                              <a:dgm id="{2285FB9F-FD1F-45FA-AE09-C95DF2DA948B}"/>
                                            </p:graphicEl>
                                          </p:spTgt>
                                        </p:tgtEl>
                                        <p:attrNameLst>
                                          <p:attrName>style.visibility</p:attrName>
                                        </p:attrNameLst>
                                      </p:cBhvr>
                                      <p:to>
                                        <p:strVal val="visible"/>
                                      </p:to>
                                    </p:set>
                                    <p:anim calcmode="lin" valueType="num">
                                      <p:cBhvr>
                                        <p:cTn id="49" dur="250" fill="hold"/>
                                        <p:tgtEl>
                                          <p:spTgt spid="14">
                                            <p:graphicEl>
                                              <a:dgm id="{2285FB9F-FD1F-45FA-AE09-C95DF2DA948B}"/>
                                            </p:graphicEl>
                                          </p:spTgt>
                                        </p:tgtEl>
                                        <p:attrNameLst>
                                          <p:attrName>ppt_w</p:attrName>
                                        </p:attrNameLst>
                                      </p:cBhvr>
                                      <p:tavLst>
                                        <p:tav tm="0">
                                          <p:val>
                                            <p:strVal val="#ppt_w*0.70"/>
                                          </p:val>
                                        </p:tav>
                                        <p:tav tm="100000">
                                          <p:val>
                                            <p:strVal val="#ppt_w"/>
                                          </p:val>
                                        </p:tav>
                                      </p:tavLst>
                                    </p:anim>
                                    <p:anim calcmode="lin" valueType="num">
                                      <p:cBhvr>
                                        <p:cTn id="50" dur="250" fill="hold"/>
                                        <p:tgtEl>
                                          <p:spTgt spid="14">
                                            <p:graphicEl>
                                              <a:dgm id="{2285FB9F-FD1F-45FA-AE09-C95DF2DA948B}"/>
                                            </p:graphicEl>
                                          </p:spTgt>
                                        </p:tgtEl>
                                        <p:attrNameLst>
                                          <p:attrName>ppt_h</p:attrName>
                                        </p:attrNameLst>
                                      </p:cBhvr>
                                      <p:tavLst>
                                        <p:tav tm="0">
                                          <p:val>
                                            <p:strVal val="#ppt_h"/>
                                          </p:val>
                                        </p:tav>
                                        <p:tav tm="100000">
                                          <p:val>
                                            <p:strVal val="#ppt_h"/>
                                          </p:val>
                                        </p:tav>
                                      </p:tavLst>
                                    </p:anim>
                                    <p:animEffect transition="in" filter="fade">
                                      <p:cBhvr>
                                        <p:cTn id="51" dur="250"/>
                                        <p:tgtEl>
                                          <p:spTgt spid="14">
                                            <p:graphicEl>
                                              <a:dgm id="{2285FB9F-FD1F-45FA-AE09-C95DF2DA948B}"/>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4">
                                            <p:graphicEl>
                                              <a:dgm id="{74E4EA3A-4856-46D9-9F09-0281EF3215E8}"/>
                                            </p:graphicEl>
                                          </p:spTgt>
                                        </p:tgtEl>
                                        <p:attrNameLst>
                                          <p:attrName>style.visibility</p:attrName>
                                        </p:attrNameLst>
                                      </p:cBhvr>
                                      <p:to>
                                        <p:strVal val="visible"/>
                                      </p:to>
                                    </p:set>
                                    <p:anim calcmode="lin" valueType="num">
                                      <p:cBhvr>
                                        <p:cTn id="56" dur="250" fill="hold"/>
                                        <p:tgtEl>
                                          <p:spTgt spid="14">
                                            <p:graphicEl>
                                              <a:dgm id="{74E4EA3A-4856-46D9-9F09-0281EF3215E8}"/>
                                            </p:graphicEl>
                                          </p:spTgt>
                                        </p:tgtEl>
                                        <p:attrNameLst>
                                          <p:attrName>ppt_w</p:attrName>
                                        </p:attrNameLst>
                                      </p:cBhvr>
                                      <p:tavLst>
                                        <p:tav tm="0">
                                          <p:val>
                                            <p:strVal val="#ppt_w*0.70"/>
                                          </p:val>
                                        </p:tav>
                                        <p:tav tm="100000">
                                          <p:val>
                                            <p:strVal val="#ppt_w"/>
                                          </p:val>
                                        </p:tav>
                                      </p:tavLst>
                                    </p:anim>
                                    <p:anim calcmode="lin" valueType="num">
                                      <p:cBhvr>
                                        <p:cTn id="57" dur="250" fill="hold"/>
                                        <p:tgtEl>
                                          <p:spTgt spid="14">
                                            <p:graphicEl>
                                              <a:dgm id="{74E4EA3A-4856-46D9-9F09-0281EF3215E8}"/>
                                            </p:graphicEl>
                                          </p:spTgt>
                                        </p:tgtEl>
                                        <p:attrNameLst>
                                          <p:attrName>ppt_h</p:attrName>
                                        </p:attrNameLst>
                                      </p:cBhvr>
                                      <p:tavLst>
                                        <p:tav tm="0">
                                          <p:val>
                                            <p:strVal val="#ppt_h"/>
                                          </p:val>
                                        </p:tav>
                                        <p:tav tm="100000">
                                          <p:val>
                                            <p:strVal val="#ppt_h"/>
                                          </p:val>
                                        </p:tav>
                                      </p:tavLst>
                                    </p:anim>
                                    <p:animEffect transition="in" filter="fade">
                                      <p:cBhvr>
                                        <p:cTn id="58" dur="250"/>
                                        <p:tgtEl>
                                          <p:spTgt spid="14">
                                            <p:graphicEl>
                                              <a:dgm id="{74E4EA3A-4856-46D9-9F09-0281EF3215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AHP Analysis Report of all 3 Alternatives</a:t>
            </a:r>
          </a:p>
        </p:txBody>
      </p:sp>
      <p:graphicFrame>
        <p:nvGraphicFramePr>
          <p:cNvPr id="5" name="Chart 4">
            <a:extLst>
              <a:ext uri="{FF2B5EF4-FFF2-40B4-BE49-F238E27FC236}">
                <a16:creationId xmlns:a16="http://schemas.microsoft.com/office/drawing/2014/main" id="{DC3B50CF-766C-4FEE-879E-42C720C4D64A}"/>
              </a:ext>
            </a:extLst>
          </p:cNvPr>
          <p:cNvGraphicFramePr>
            <a:graphicFrameLocks/>
          </p:cNvGraphicFramePr>
          <p:nvPr>
            <p:extLst>
              <p:ext uri="{D42A27DB-BD31-4B8C-83A1-F6EECF244321}">
                <p14:modId xmlns:p14="http://schemas.microsoft.com/office/powerpoint/2010/main" val="2490833666"/>
              </p:ext>
            </p:extLst>
          </p:nvPr>
        </p:nvGraphicFramePr>
        <p:xfrm>
          <a:off x="544287" y="1567543"/>
          <a:ext cx="10961915" cy="47026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636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4000"/>
          </a:schemeClr>
        </a:solidFill>
        <a:effectLst/>
      </p:bgPr>
    </p:bg>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222707312"/>
              </p:ext>
            </p:extLst>
          </p:nvPr>
        </p:nvGraphicFramePr>
        <p:xfrm>
          <a:off x="1601324" y="1152758"/>
          <a:ext cx="8989351" cy="5266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5025086" y="165517"/>
            <a:ext cx="3511816" cy="707886"/>
          </a:xfrm>
          <a:prstGeom prst="rect">
            <a:avLst/>
          </a:prstGeom>
          <a:noFill/>
        </p:spPr>
        <p:txBody>
          <a:bodyPr wrap="square" rtlCol="0">
            <a:spAutoFit/>
          </a:bodyPr>
          <a:lstStyle/>
          <a:p>
            <a:r>
              <a:rPr lang="en-US" sz="4000" dirty="0">
                <a:latin typeface="Hobo Std" panose="020B0803040709020204" pitchFamily="34" charset="0"/>
              </a:rPr>
              <a:t>Risk Analysis</a:t>
            </a:r>
          </a:p>
        </p:txBody>
      </p:sp>
    </p:spTree>
    <p:extLst>
      <p:ext uri="{BB962C8B-B14F-4D97-AF65-F5344CB8AC3E}">
        <p14:creationId xmlns:p14="http://schemas.microsoft.com/office/powerpoint/2010/main" val="109466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
                                            <p:graphicEl>
                                              <a:dgm id="{1B4C13B7-8B49-44A7-80E8-703B64C2E562}"/>
                                            </p:graphicEl>
                                          </p:spTgt>
                                        </p:tgtEl>
                                        <p:attrNameLst>
                                          <p:attrName>style.visibility</p:attrName>
                                        </p:attrNameLst>
                                      </p:cBhvr>
                                      <p:to>
                                        <p:strVal val="visible"/>
                                      </p:to>
                                    </p:set>
                                    <p:animEffect transition="in" filter="barn(outVertical)">
                                      <p:cBhvr>
                                        <p:cTn id="7" dur="500"/>
                                        <p:tgtEl>
                                          <p:spTgt spid="14">
                                            <p:graphicEl>
                                              <a:dgm id="{1B4C13B7-8B49-44A7-80E8-703B64C2E56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
                                            <p:graphicEl>
                                              <a:dgm id="{ECFAA3D6-712C-48A1-AA35-AD73E0238DD5}"/>
                                            </p:graphicEl>
                                          </p:spTgt>
                                        </p:tgtEl>
                                        <p:attrNameLst>
                                          <p:attrName>style.visibility</p:attrName>
                                        </p:attrNameLst>
                                      </p:cBhvr>
                                      <p:to>
                                        <p:strVal val="visible"/>
                                      </p:to>
                                    </p:set>
                                    <p:animEffect transition="in" filter="barn(outVertical)">
                                      <p:cBhvr>
                                        <p:cTn id="12" dur="500"/>
                                        <p:tgtEl>
                                          <p:spTgt spid="14">
                                            <p:graphicEl>
                                              <a:dgm id="{ECFAA3D6-712C-48A1-AA35-AD73E0238D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
                                            <p:graphicEl>
                                              <a:dgm id="{594C930F-F033-443C-A4A5-FF47545802DC}"/>
                                            </p:graphicEl>
                                          </p:spTgt>
                                        </p:tgtEl>
                                        <p:attrNameLst>
                                          <p:attrName>style.visibility</p:attrName>
                                        </p:attrNameLst>
                                      </p:cBhvr>
                                      <p:to>
                                        <p:strVal val="visible"/>
                                      </p:to>
                                    </p:set>
                                    <p:animEffect transition="in" filter="barn(outVertical)">
                                      <p:cBhvr>
                                        <p:cTn id="17" dur="500"/>
                                        <p:tgtEl>
                                          <p:spTgt spid="14">
                                            <p:graphicEl>
                                              <a:dgm id="{594C930F-F033-443C-A4A5-FF47545802D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4">
                                            <p:graphicEl>
                                              <a:dgm id="{74688289-34D8-4CC0-8937-EBEBED02C07A}"/>
                                            </p:graphicEl>
                                          </p:spTgt>
                                        </p:tgtEl>
                                        <p:attrNameLst>
                                          <p:attrName>style.visibility</p:attrName>
                                        </p:attrNameLst>
                                      </p:cBhvr>
                                      <p:to>
                                        <p:strVal val="visible"/>
                                      </p:to>
                                    </p:set>
                                    <p:animEffect transition="in" filter="barn(outVertical)">
                                      <p:cBhvr>
                                        <p:cTn id="22" dur="500"/>
                                        <p:tgtEl>
                                          <p:spTgt spid="14">
                                            <p:graphicEl>
                                              <a:dgm id="{74688289-34D8-4CC0-8937-EBEBED02C07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4">
                                            <p:graphicEl>
                                              <a:dgm id="{EEEDA6B4-D59F-4132-983D-46DCEC5B69DD}"/>
                                            </p:graphicEl>
                                          </p:spTgt>
                                        </p:tgtEl>
                                        <p:attrNameLst>
                                          <p:attrName>style.visibility</p:attrName>
                                        </p:attrNameLst>
                                      </p:cBhvr>
                                      <p:to>
                                        <p:strVal val="visible"/>
                                      </p:to>
                                    </p:set>
                                    <p:animEffect transition="in" filter="barn(outVertical)">
                                      <p:cBhvr>
                                        <p:cTn id="27" dur="500"/>
                                        <p:tgtEl>
                                          <p:spTgt spid="14">
                                            <p:graphicEl>
                                              <a:dgm id="{EEEDA6B4-D59F-4132-983D-46DCEC5B69D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4">
                                            <p:graphicEl>
                                              <a:dgm id="{B31055C1-7F4A-4FEB-80CB-DD81A863B70A}"/>
                                            </p:graphicEl>
                                          </p:spTgt>
                                        </p:tgtEl>
                                        <p:attrNameLst>
                                          <p:attrName>style.visibility</p:attrName>
                                        </p:attrNameLst>
                                      </p:cBhvr>
                                      <p:to>
                                        <p:strVal val="visible"/>
                                      </p:to>
                                    </p:set>
                                    <p:animEffect transition="in" filter="barn(outVertical)">
                                      <p:cBhvr>
                                        <p:cTn id="32" dur="500"/>
                                        <p:tgtEl>
                                          <p:spTgt spid="14">
                                            <p:graphicEl>
                                              <a:dgm id="{B31055C1-7F4A-4FEB-80CB-DD81A863B70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4">
                                            <p:graphicEl>
                                              <a:dgm id="{50D7D520-8DA7-4C86-AB17-7F11DA79F565}"/>
                                            </p:graphicEl>
                                          </p:spTgt>
                                        </p:tgtEl>
                                        <p:attrNameLst>
                                          <p:attrName>style.visibility</p:attrName>
                                        </p:attrNameLst>
                                      </p:cBhvr>
                                      <p:to>
                                        <p:strVal val="visible"/>
                                      </p:to>
                                    </p:set>
                                    <p:animEffect transition="in" filter="barn(outVertical)">
                                      <p:cBhvr>
                                        <p:cTn id="37" dur="500"/>
                                        <p:tgtEl>
                                          <p:spTgt spid="14">
                                            <p:graphicEl>
                                              <a:dgm id="{50D7D520-8DA7-4C86-AB17-7F11DA79F5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4">
                                            <p:graphicEl>
                                              <a:dgm id="{7831B9DA-BE97-41B2-B83E-6B097A86A97A}"/>
                                            </p:graphicEl>
                                          </p:spTgt>
                                        </p:tgtEl>
                                        <p:attrNameLst>
                                          <p:attrName>style.visibility</p:attrName>
                                        </p:attrNameLst>
                                      </p:cBhvr>
                                      <p:to>
                                        <p:strVal val="visible"/>
                                      </p:to>
                                    </p:set>
                                    <p:animEffect transition="in" filter="barn(outVertical)">
                                      <p:cBhvr>
                                        <p:cTn id="42" dur="500"/>
                                        <p:tgtEl>
                                          <p:spTgt spid="14">
                                            <p:graphicEl>
                                              <a:dgm id="{7831B9DA-BE97-41B2-B83E-6B097A86A9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62390" y="254251"/>
            <a:ext cx="3794715" cy="646331"/>
          </a:xfrm>
          <a:prstGeom prst="rect">
            <a:avLst/>
          </a:prstGeom>
          <a:noFill/>
        </p:spPr>
        <p:txBody>
          <a:bodyPr wrap="square" rtlCol="0">
            <a:spAutoFit/>
          </a:bodyPr>
          <a:lstStyle/>
          <a:p>
            <a:r>
              <a:rPr lang="en-US" b="1" dirty="0">
                <a:latin typeface="Bookman Old Style" panose="02050604050505020204" pitchFamily="18" charset="0"/>
              </a:rPr>
              <a:t>Present Worth Risk Analysis</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5" name="TextBox 4"/>
          <p:cNvSpPr txBox="1"/>
          <p:nvPr/>
        </p:nvSpPr>
        <p:spPr>
          <a:xfrm>
            <a:off x="4323115" y="170707"/>
            <a:ext cx="3494867" cy="646331"/>
          </a:xfrm>
          <a:prstGeom prst="rect">
            <a:avLst/>
          </a:prstGeom>
          <a:noFill/>
        </p:spPr>
        <p:txBody>
          <a:bodyPr wrap="none" rtlCol="0">
            <a:spAutoFit/>
          </a:bodyPr>
          <a:lstStyle/>
          <a:p>
            <a:r>
              <a:rPr lang="en-US" b="1" dirty="0">
                <a:latin typeface="Bookman Old Style" panose="02050604050505020204" pitchFamily="18" charset="0"/>
              </a:rPr>
              <a:t>Future Worth Risk Analysis</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7" name="Rectangle 6"/>
          <p:cNvSpPr/>
          <p:nvPr/>
        </p:nvSpPr>
        <p:spPr>
          <a:xfrm>
            <a:off x="8388798" y="208084"/>
            <a:ext cx="3139001" cy="369332"/>
          </a:xfrm>
          <a:prstGeom prst="rect">
            <a:avLst/>
          </a:prstGeom>
        </p:spPr>
        <p:txBody>
          <a:bodyPr wrap="none">
            <a:spAutoFit/>
          </a:bodyPr>
          <a:lstStyle/>
          <a:p>
            <a:r>
              <a:rPr lang="en-US" b="1" dirty="0">
                <a:latin typeface="Bookman Old Style" panose="02050604050505020204" pitchFamily="18" charset="0"/>
                <a:ea typeface="Calibri" panose="020F0502020204030204" pitchFamily="34" charset="0"/>
                <a:cs typeface="Times New Roman" panose="02020603050405020304" pitchFamily="18" charset="0"/>
              </a:rPr>
              <a:t>IRR Worth Risk Analysis</a:t>
            </a:r>
            <a:endParaRPr lang="en-US" dirty="0"/>
          </a:p>
        </p:txBody>
      </p:sp>
      <p:pic>
        <p:nvPicPr>
          <p:cNvPr id="14" name="Picture 13">
            <a:extLst>
              <a:ext uri="{FF2B5EF4-FFF2-40B4-BE49-F238E27FC236}">
                <a16:creationId xmlns:a16="http://schemas.microsoft.com/office/drawing/2014/main" id="{BD1B8F62-EC81-4DBE-A149-5E98056ABBF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34890" y="792122"/>
            <a:ext cx="3722215" cy="2464725"/>
          </a:xfrm>
          <a:prstGeom prst="rect">
            <a:avLst/>
          </a:prstGeom>
          <a:ln w="12700">
            <a:solidFill>
              <a:schemeClr val="lt1">
                <a:shade val="75000"/>
              </a:schemeClr>
            </a:solidFill>
          </a:ln>
        </p:spPr>
      </p:pic>
      <p:pic>
        <p:nvPicPr>
          <p:cNvPr id="15" name="Picture 14">
            <a:extLst>
              <a:ext uri="{FF2B5EF4-FFF2-40B4-BE49-F238E27FC236}">
                <a16:creationId xmlns:a16="http://schemas.microsoft.com/office/drawing/2014/main" id="{70CB9D07-6320-4BFD-B292-875ABB7F565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34890" y="3490872"/>
            <a:ext cx="3722215" cy="2464725"/>
          </a:xfrm>
          <a:prstGeom prst="rect">
            <a:avLst/>
          </a:prstGeom>
          <a:ln w="12700">
            <a:solidFill>
              <a:schemeClr val="lt1">
                <a:shade val="75000"/>
              </a:schemeClr>
            </a:solidFill>
          </a:ln>
        </p:spPr>
      </p:pic>
      <p:pic>
        <p:nvPicPr>
          <p:cNvPr id="16" name="Picture 15">
            <a:extLst>
              <a:ext uri="{FF2B5EF4-FFF2-40B4-BE49-F238E27FC236}">
                <a16:creationId xmlns:a16="http://schemas.microsoft.com/office/drawing/2014/main" id="{ED71EB37-BFCC-4D8F-AE3B-CE801C3D83E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149762" y="792122"/>
            <a:ext cx="3841572" cy="2433219"/>
          </a:xfrm>
          <a:prstGeom prst="rect">
            <a:avLst/>
          </a:prstGeom>
          <a:ln w="12700">
            <a:solidFill>
              <a:schemeClr val="lt1">
                <a:shade val="75000"/>
              </a:schemeClr>
            </a:solidFill>
          </a:ln>
        </p:spPr>
      </p:pic>
      <p:pic>
        <p:nvPicPr>
          <p:cNvPr id="17" name="Picture 16">
            <a:extLst>
              <a:ext uri="{FF2B5EF4-FFF2-40B4-BE49-F238E27FC236}">
                <a16:creationId xmlns:a16="http://schemas.microsoft.com/office/drawing/2014/main" id="{889B2013-3E3D-4F73-A2B7-C64842A8D4D0}"/>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149762" y="3522378"/>
            <a:ext cx="3841572" cy="2433219"/>
          </a:xfrm>
          <a:prstGeom prst="rect">
            <a:avLst/>
          </a:prstGeom>
          <a:ln w="12700">
            <a:solidFill>
              <a:schemeClr val="lt1">
                <a:shade val="75000"/>
              </a:schemeClr>
            </a:solidFill>
          </a:ln>
        </p:spPr>
      </p:pic>
      <p:pic>
        <p:nvPicPr>
          <p:cNvPr id="18" name="Picture 17">
            <a:extLst>
              <a:ext uri="{FF2B5EF4-FFF2-40B4-BE49-F238E27FC236}">
                <a16:creationId xmlns:a16="http://schemas.microsoft.com/office/drawing/2014/main" id="{0EC108FD-A9ED-4859-8B50-FC82F45BF61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8143888" y="807874"/>
            <a:ext cx="3841572" cy="2433219"/>
          </a:xfrm>
          <a:prstGeom prst="rect">
            <a:avLst/>
          </a:prstGeom>
          <a:ln w="12700">
            <a:solidFill>
              <a:schemeClr val="lt1">
                <a:shade val="75000"/>
              </a:schemeClr>
            </a:solidFill>
          </a:ln>
        </p:spPr>
      </p:pic>
      <p:pic>
        <p:nvPicPr>
          <p:cNvPr id="20" name="Picture 19">
            <a:extLst>
              <a:ext uri="{FF2B5EF4-FFF2-40B4-BE49-F238E27FC236}">
                <a16:creationId xmlns:a16="http://schemas.microsoft.com/office/drawing/2014/main" id="{DFA4A757-0937-455C-AAC0-83D9D1B440A5}"/>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143888" y="3522378"/>
            <a:ext cx="3841572" cy="2433219"/>
          </a:xfrm>
          <a:prstGeom prst="rect">
            <a:avLst/>
          </a:prstGeom>
          <a:ln w="12700">
            <a:solidFill>
              <a:schemeClr val="lt1">
                <a:shade val="75000"/>
              </a:schemeClr>
            </a:solidFill>
          </a:ln>
        </p:spPr>
      </p:pic>
    </p:spTree>
    <p:extLst>
      <p:ext uri="{BB962C8B-B14F-4D97-AF65-F5344CB8AC3E}">
        <p14:creationId xmlns:p14="http://schemas.microsoft.com/office/powerpoint/2010/main" val="209604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57080" y="1443717"/>
            <a:ext cx="94268"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97C319F-7FAC-45D0-84AC-7BCDD948ACA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Conclusion</a:t>
            </a:r>
            <a:endParaRPr lang="en-US" sz="3200" kern="1200" dirty="0">
              <a:solidFill>
                <a:schemeClr val="bg1"/>
              </a:solidFill>
              <a:latin typeface="+mj-lt"/>
              <a:ea typeface="+mj-ea"/>
              <a:cs typeface="+mj-cs"/>
            </a:endParaRPr>
          </a:p>
        </p:txBody>
      </p:sp>
      <p:sp>
        <p:nvSpPr>
          <p:cNvPr id="11" name="TextBox 10">
            <a:extLst>
              <a:ext uri="{FF2B5EF4-FFF2-40B4-BE49-F238E27FC236}">
                <a16:creationId xmlns:a16="http://schemas.microsoft.com/office/drawing/2014/main" id="{3E24BFC9-0EB5-4921-A3BC-94ED1E0F38D8}"/>
              </a:ext>
            </a:extLst>
          </p:cNvPr>
          <p:cNvSpPr txBox="1"/>
          <p:nvPr/>
        </p:nvSpPr>
        <p:spPr>
          <a:xfrm>
            <a:off x="1159070" y="1509897"/>
            <a:ext cx="9454551" cy="344709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After applying after tax analysis by depreciating the assets and applying tax rate of 40.00% on taxable income.</a:t>
            </a:r>
          </a:p>
          <a:p>
            <a:pPr algn="just"/>
            <a:endParaRPr lang="en-US" sz="2000" dirty="0"/>
          </a:p>
          <a:p>
            <a:pPr marL="342900" indent="-342900" algn="just">
              <a:buFont typeface="Arial" panose="020B0604020202020204" pitchFamily="34" charset="0"/>
              <a:buChar char="•"/>
            </a:pPr>
            <a:r>
              <a:rPr lang="en-US" sz="2000" dirty="0"/>
              <a:t>Economic analysis such as Present Worth, Future Worth, Annual Worth, IRR, ERR, Pay Back Period and AHP Method were also performed.</a:t>
            </a:r>
          </a:p>
          <a:p>
            <a:pPr algn="just"/>
            <a:endParaRPr lang="en-US" sz="2000" dirty="0"/>
          </a:p>
          <a:p>
            <a:pPr marL="342900" indent="-342900" algn="just">
              <a:buFont typeface="Arial" panose="020B0604020202020204" pitchFamily="34" charset="0"/>
              <a:buChar char="•"/>
            </a:pPr>
            <a:r>
              <a:rPr lang="en-US" sz="2000" dirty="0"/>
              <a:t>After all the above evaluations, Alternative 3 (i.e. Anti Biotics is considered as the Best Alternative amongst the 3 and is preferred. It has a Present Worth of </a:t>
            </a:r>
            <a:r>
              <a:rPr lang="en-US" sz="2000" b="1" dirty="0"/>
              <a:t>$16,299,158.44 </a:t>
            </a:r>
            <a:r>
              <a:rPr lang="en-US" sz="2000" dirty="0"/>
              <a:t>and a Future Worth of </a:t>
            </a:r>
            <a:r>
              <a:rPr lang="en-US" sz="2000" b="1" dirty="0"/>
              <a:t>$29,189,310.34</a:t>
            </a:r>
          </a:p>
          <a:p>
            <a:pPr marL="342900" indent="-342900" algn="just">
              <a:buFont typeface="Arial" panose="020B0604020202020204" pitchFamily="34" charset="0"/>
              <a:buChar char="•"/>
            </a:pPr>
            <a:endParaRPr lang="en-US" sz="2000" dirty="0"/>
          </a:p>
          <a:p>
            <a:endParaRPr lang="en-US" dirty="0"/>
          </a:p>
        </p:txBody>
      </p:sp>
      <p:graphicFrame>
        <p:nvGraphicFramePr>
          <p:cNvPr id="2" name="Table 1">
            <a:extLst>
              <a:ext uri="{FF2B5EF4-FFF2-40B4-BE49-F238E27FC236}">
                <a16:creationId xmlns:a16="http://schemas.microsoft.com/office/drawing/2014/main" id="{0D75017C-F6DD-4D48-A286-15BE0698A09B}"/>
              </a:ext>
            </a:extLst>
          </p:cNvPr>
          <p:cNvGraphicFramePr>
            <a:graphicFrameLocks noGrp="1"/>
          </p:cNvGraphicFramePr>
          <p:nvPr>
            <p:extLst>
              <p:ext uri="{D42A27DB-BD31-4B8C-83A1-F6EECF244321}">
                <p14:modId xmlns:p14="http://schemas.microsoft.com/office/powerpoint/2010/main" val="29274273"/>
              </p:ext>
            </p:extLst>
          </p:nvPr>
        </p:nvGraphicFramePr>
        <p:xfrm>
          <a:off x="1159069" y="4517570"/>
          <a:ext cx="9454550" cy="2198912"/>
        </p:xfrm>
        <a:graphic>
          <a:graphicData uri="http://schemas.openxmlformats.org/drawingml/2006/table">
            <a:tbl>
              <a:tblPr>
                <a:tableStyleId>{638B1855-1B75-4FBE-930C-398BA8C253C6}</a:tableStyleId>
              </a:tblPr>
              <a:tblGrid>
                <a:gridCol w="2573315">
                  <a:extLst>
                    <a:ext uri="{9D8B030D-6E8A-4147-A177-3AD203B41FA5}">
                      <a16:colId xmlns:a16="http://schemas.microsoft.com/office/drawing/2014/main" val="1793974873"/>
                    </a:ext>
                  </a:extLst>
                </a:gridCol>
                <a:gridCol w="2249268">
                  <a:extLst>
                    <a:ext uri="{9D8B030D-6E8A-4147-A177-3AD203B41FA5}">
                      <a16:colId xmlns:a16="http://schemas.microsoft.com/office/drawing/2014/main" val="123109352"/>
                    </a:ext>
                  </a:extLst>
                </a:gridCol>
                <a:gridCol w="2287391">
                  <a:extLst>
                    <a:ext uri="{9D8B030D-6E8A-4147-A177-3AD203B41FA5}">
                      <a16:colId xmlns:a16="http://schemas.microsoft.com/office/drawing/2014/main" val="927637321"/>
                    </a:ext>
                  </a:extLst>
                </a:gridCol>
                <a:gridCol w="2344576">
                  <a:extLst>
                    <a:ext uri="{9D8B030D-6E8A-4147-A177-3AD203B41FA5}">
                      <a16:colId xmlns:a16="http://schemas.microsoft.com/office/drawing/2014/main" val="2275238023"/>
                    </a:ext>
                  </a:extLst>
                </a:gridCol>
              </a:tblGrid>
              <a:tr h="274864">
                <a:tc>
                  <a:txBody>
                    <a:bodyPr/>
                    <a:lstStyle/>
                    <a:p>
                      <a:pPr algn="ctr" fontAlgn="ctr"/>
                      <a:r>
                        <a:rPr lang="en-US" sz="1100" b="1" u="none" strike="noStrike" dirty="0">
                          <a:effectLst/>
                        </a:rPr>
                        <a:t>Factors</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Alternative 1</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Alternative 2</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Alternative 3</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9608060"/>
                  </a:ext>
                </a:extLst>
              </a:tr>
              <a:tr h="274864">
                <a:tc>
                  <a:txBody>
                    <a:bodyPr/>
                    <a:lstStyle/>
                    <a:p>
                      <a:pPr algn="ctr" fontAlgn="ctr"/>
                      <a:r>
                        <a:rPr lang="en-US" sz="1100" b="1" u="none" strike="noStrike" dirty="0">
                          <a:effectLst/>
                        </a:rPr>
                        <a:t>Present Worth</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solidFill>
                            <a:srgbClr val="FFFF00"/>
                          </a:solidFill>
                          <a:effectLst/>
                        </a:rPr>
                        <a:t>($13,836,835.31)</a:t>
                      </a:r>
                      <a:endParaRPr lang="en-US" sz="1100" b="1" i="0" u="none" strike="noStrike" dirty="0">
                        <a:solidFill>
                          <a:srgbClr val="FFFF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$13,486,381.53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$16,299,158.44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30818586"/>
                  </a:ext>
                </a:extLst>
              </a:tr>
              <a:tr h="274864">
                <a:tc>
                  <a:txBody>
                    <a:bodyPr/>
                    <a:lstStyle/>
                    <a:p>
                      <a:pPr algn="ctr" fontAlgn="ctr"/>
                      <a:r>
                        <a:rPr lang="en-US" sz="1100" b="1" u="none" strike="noStrike" dirty="0">
                          <a:effectLst/>
                        </a:rPr>
                        <a:t>Future Worth</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solidFill>
                            <a:srgbClr val="FFFF00"/>
                          </a:solidFill>
                          <a:effectLst/>
                        </a:rPr>
                        <a:t>($24,779,664.64)</a:t>
                      </a:r>
                      <a:endParaRPr lang="en-US" sz="1100" b="1" i="0" u="none" strike="noStrike" dirty="0">
                        <a:solidFill>
                          <a:srgbClr val="FFFF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$24,152,055.30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$29,189,310.34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13095"/>
                  </a:ext>
                </a:extLst>
              </a:tr>
              <a:tr h="274864">
                <a:tc>
                  <a:txBody>
                    <a:bodyPr/>
                    <a:lstStyle/>
                    <a:p>
                      <a:pPr algn="ctr" fontAlgn="ctr"/>
                      <a:r>
                        <a:rPr lang="en-US" sz="1100" b="1" u="none" strike="noStrike">
                          <a:effectLst/>
                        </a:rPr>
                        <a:t>Annual Worth</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solidFill>
                            <a:srgbClr val="FFFF00"/>
                          </a:solidFill>
                          <a:effectLst/>
                        </a:rPr>
                        <a:t>($1,879,982.56)</a:t>
                      </a:r>
                      <a:endParaRPr lang="en-US" sz="1100" b="1" i="0" u="none" strike="noStrike" dirty="0">
                        <a:solidFill>
                          <a:srgbClr val="FFFF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$1,832,367.12 </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$2,214,533.38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7255739"/>
                  </a:ext>
                </a:extLst>
              </a:tr>
              <a:tr h="274864">
                <a:tc>
                  <a:txBody>
                    <a:bodyPr/>
                    <a:lstStyle/>
                    <a:p>
                      <a:pPr algn="ctr" fontAlgn="ctr"/>
                      <a:r>
                        <a:rPr lang="en-US" sz="1100" b="1" u="none" strike="noStrike">
                          <a:effectLst/>
                        </a:rPr>
                        <a:t>IRR</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solidFill>
                            <a:srgbClr val="FFFF00"/>
                          </a:solidFill>
                          <a:effectLst/>
                        </a:rPr>
                        <a:t>-5.52%</a:t>
                      </a:r>
                      <a:endParaRPr lang="en-US" sz="1100" b="1" i="0" u="none" strike="noStrike" dirty="0">
                        <a:solidFill>
                          <a:srgbClr val="FFFF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17.06%</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20.19%</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82338909"/>
                  </a:ext>
                </a:extLst>
              </a:tr>
              <a:tr h="274864">
                <a:tc>
                  <a:txBody>
                    <a:bodyPr/>
                    <a:lstStyle/>
                    <a:p>
                      <a:pPr algn="ctr" fontAlgn="ctr"/>
                      <a:r>
                        <a:rPr lang="en-US" sz="1100" b="1" u="none" strike="noStrike">
                          <a:effectLst/>
                        </a:rPr>
                        <a:t>ERR</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solidFill>
                            <a:srgbClr val="FFFF00"/>
                          </a:solidFill>
                          <a:effectLst/>
                        </a:rPr>
                        <a:t>-3.60%</a:t>
                      </a:r>
                      <a:endParaRPr lang="en-US" sz="1100" b="1" i="0" u="none" strike="noStrike" dirty="0">
                        <a:solidFill>
                          <a:srgbClr val="FFFF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13.01%</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14.42%</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9816464"/>
                  </a:ext>
                </a:extLst>
              </a:tr>
              <a:tr h="274864">
                <a:tc>
                  <a:txBody>
                    <a:bodyPr/>
                    <a:lstStyle/>
                    <a:p>
                      <a:pPr algn="ctr" fontAlgn="ctr"/>
                      <a:r>
                        <a:rPr lang="en-US" sz="1100" b="1" u="none" strike="noStrike">
                          <a:effectLst/>
                        </a:rPr>
                        <a:t>Pay Back Period</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11.42 Yrs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6.35 Yrs </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5.64 Yrs </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3225946"/>
                  </a:ext>
                </a:extLst>
              </a:tr>
              <a:tr h="274864">
                <a:tc>
                  <a:txBody>
                    <a:bodyPr/>
                    <a:lstStyle/>
                    <a:p>
                      <a:pPr algn="ctr" fontAlgn="ctr"/>
                      <a:r>
                        <a:rPr lang="en-US" sz="1100" b="1" u="none" strike="noStrike">
                          <a:effectLst/>
                        </a:rPr>
                        <a:t>AHP % Weight</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a:effectLst/>
                        </a:rPr>
                        <a:t>8.16%</a:t>
                      </a:r>
                      <a:endParaRPr lang="en-US"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30.11%</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b="1" u="none" strike="noStrike" dirty="0">
                          <a:effectLst/>
                        </a:rPr>
                        <a:t>70.55%</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72047841"/>
                  </a:ext>
                </a:extLst>
              </a:tr>
            </a:tbl>
          </a:graphicData>
        </a:graphic>
      </p:graphicFrame>
    </p:spTree>
    <p:extLst>
      <p:ext uri="{BB962C8B-B14F-4D97-AF65-F5344CB8AC3E}">
        <p14:creationId xmlns:p14="http://schemas.microsoft.com/office/powerpoint/2010/main" val="19092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kern="1200" dirty="0">
                <a:ln w="3175" cmpd="sng">
                  <a:noFill/>
                </a:ln>
                <a:solidFill>
                  <a:schemeClr val="accent1"/>
                </a:solidFill>
                <a:latin typeface="+mj-lt"/>
                <a:ea typeface="+mj-ea"/>
                <a:cs typeface="+mj-cs"/>
              </a:rPr>
              <a:t>Contents</a:t>
            </a:r>
          </a:p>
        </p:txBody>
      </p:sp>
      <p:sp>
        <p:nvSpPr>
          <p:cNvPr id="3" name="TextBox 2"/>
          <p:cNvSpPr txBox="1"/>
          <p:nvPr/>
        </p:nvSpPr>
        <p:spPr>
          <a:xfrm>
            <a:off x="4976031" y="963877"/>
            <a:ext cx="6377769" cy="4930246"/>
          </a:xfrm>
          <a:prstGeom prst="rect">
            <a:avLst/>
          </a:prstGeom>
        </p:spPr>
        <p:txBody>
          <a:bodyPr vert="horz" lIns="91440" tIns="45720" rIns="91440" bIns="45720" rtlCol="0" anchor="ctr">
            <a:normAutofit/>
          </a:bodyPr>
          <a:lstStyle/>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Introduction</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Assumptions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Scope</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Project Alternatives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Sources of Capital</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Project Funding</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Depreciation</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Before Tax Cash Flow/After Tax Cash Flow/MARR</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Present Worth Comparison with Different MARR</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AHP Analysis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Risk Analysis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sz="2000" dirty="0"/>
              <a:t>Conclusion</a:t>
            </a:r>
          </a:p>
        </p:txBody>
      </p:sp>
    </p:spTree>
    <p:extLst>
      <p:ext uri="{BB962C8B-B14F-4D97-AF65-F5344CB8AC3E}">
        <p14:creationId xmlns:p14="http://schemas.microsoft.com/office/powerpoint/2010/main" val="335745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50"/>
                                        <p:tgtEl>
                                          <p:spTgt spid="3">
                                            <p:txEl>
                                              <p:pRg st="1" end="1"/>
                                            </p:txEl>
                                          </p:spTgt>
                                        </p:tgtEl>
                                      </p:cBhvr>
                                    </p:animEffect>
                                    <p:anim calcmode="lin" valueType="num">
                                      <p:cBhvr>
                                        <p:cTn id="15"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anim calcmode="lin" valueType="num">
                                      <p:cBhvr>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50"/>
                                        <p:tgtEl>
                                          <p:spTgt spid="3">
                                            <p:txEl>
                                              <p:pRg st="3" end="3"/>
                                            </p:txEl>
                                          </p:spTgt>
                                        </p:tgtEl>
                                      </p:cBhvr>
                                    </p:animEffect>
                                    <p:anim calcmode="lin" valueType="num">
                                      <p:cBhvr>
                                        <p:cTn id="29"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50"/>
                                        <p:tgtEl>
                                          <p:spTgt spid="3">
                                            <p:txEl>
                                              <p:pRg st="4" end="4"/>
                                            </p:txEl>
                                          </p:spTgt>
                                        </p:tgtEl>
                                      </p:cBhvr>
                                    </p:animEffect>
                                    <p:anim calcmode="lin" valueType="num">
                                      <p:cBhvr>
                                        <p:cTn id="36"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50"/>
                                        <p:tgtEl>
                                          <p:spTgt spid="3">
                                            <p:txEl>
                                              <p:pRg st="5" end="5"/>
                                            </p:txEl>
                                          </p:spTgt>
                                        </p:tgtEl>
                                      </p:cBhvr>
                                    </p:animEffect>
                                    <p:anim calcmode="lin" valueType="num">
                                      <p:cBhvr>
                                        <p:cTn id="43"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50"/>
                                        <p:tgtEl>
                                          <p:spTgt spid="3">
                                            <p:txEl>
                                              <p:pRg st="6" end="6"/>
                                            </p:txEl>
                                          </p:spTgt>
                                        </p:tgtEl>
                                      </p:cBhvr>
                                    </p:animEffect>
                                    <p:anim calcmode="lin" valueType="num">
                                      <p:cBhvr>
                                        <p:cTn id="50"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250"/>
                                        <p:tgtEl>
                                          <p:spTgt spid="3">
                                            <p:txEl>
                                              <p:pRg st="7" end="7"/>
                                            </p:txEl>
                                          </p:spTgt>
                                        </p:tgtEl>
                                      </p:cBhvr>
                                    </p:animEffect>
                                    <p:anim calcmode="lin" valueType="num">
                                      <p:cBhvr>
                                        <p:cTn id="57"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25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250"/>
                                        <p:tgtEl>
                                          <p:spTgt spid="3">
                                            <p:txEl>
                                              <p:pRg st="8" end="8"/>
                                            </p:txEl>
                                          </p:spTgt>
                                        </p:tgtEl>
                                      </p:cBhvr>
                                    </p:animEffect>
                                    <p:anim calcmode="lin" valueType="num">
                                      <p:cBhvr>
                                        <p:cTn id="64" dur="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2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250"/>
                                        <p:tgtEl>
                                          <p:spTgt spid="3">
                                            <p:txEl>
                                              <p:pRg st="9" end="9"/>
                                            </p:txEl>
                                          </p:spTgt>
                                        </p:tgtEl>
                                      </p:cBhvr>
                                    </p:animEffect>
                                    <p:anim calcmode="lin" valueType="num">
                                      <p:cBhvr>
                                        <p:cTn id="71" dur="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2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250"/>
                                        <p:tgtEl>
                                          <p:spTgt spid="3">
                                            <p:txEl>
                                              <p:pRg st="10" end="10"/>
                                            </p:txEl>
                                          </p:spTgt>
                                        </p:tgtEl>
                                      </p:cBhvr>
                                    </p:animEffect>
                                    <p:anim calcmode="lin" valueType="num">
                                      <p:cBhvr>
                                        <p:cTn id="78" dur="2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2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250"/>
                                        <p:tgtEl>
                                          <p:spTgt spid="3">
                                            <p:txEl>
                                              <p:pRg st="11" end="11"/>
                                            </p:txEl>
                                          </p:spTgt>
                                        </p:tgtEl>
                                      </p:cBhvr>
                                    </p:animEffect>
                                    <p:anim calcmode="lin" valueType="num">
                                      <p:cBhvr>
                                        <p:cTn id="85" dur="2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2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17" name="Straight Arrow Connector 16">
            <a:extLst>
              <a:ext uri="{FF2B5EF4-FFF2-40B4-BE49-F238E27FC236}">
                <a16:creationId xmlns:a16="http://schemas.microsoft.com/office/drawing/2014/main" id="{E4A809D5-3600-46D4-A466-67F2349A54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 name="Picture 3" descr="A picture containing sky, wall, indoor&#10;&#10;Description generated with high confidence">
            <a:extLst>
              <a:ext uri="{FF2B5EF4-FFF2-40B4-BE49-F238E27FC236}">
                <a16:creationId xmlns:a16="http://schemas.microsoft.com/office/drawing/2014/main" id="{3B5D21DD-EA01-4629-9958-040D998A2832}"/>
              </a:ext>
            </a:extLst>
          </p:cNvPr>
          <p:cNvPicPr>
            <a:picLocks noChangeAspect="1"/>
          </p:cNvPicPr>
          <p:nvPr/>
        </p:nvPicPr>
        <p:blipFill rotWithShape="1">
          <a:blip r:embed="rId2">
            <a:extLst>
              <a:ext uri="{28A0092B-C50C-407E-A947-70E740481C1C}">
                <a14:useLocalDpi xmlns:a14="http://schemas.microsoft.com/office/drawing/2010/main" val="0"/>
              </a:ext>
            </a:extLst>
          </a:blip>
          <a:srcRect l="7143" r="18981"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2" name="TextBox 1"/>
          <p:cNvSpPr txBox="1"/>
          <p:nvPr/>
        </p:nvSpPr>
        <p:spPr>
          <a:xfrm>
            <a:off x="655320" y="365125"/>
            <a:ext cx="5120114" cy="16927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n w="3175" cmpd="sng">
                  <a:noFill/>
                </a:ln>
                <a:latin typeface="+mj-lt"/>
                <a:ea typeface="+mj-ea"/>
                <a:cs typeface="+mj-cs"/>
              </a:rPr>
              <a:t>Introduction</a:t>
            </a:r>
          </a:p>
        </p:txBody>
      </p:sp>
      <p:sp>
        <p:nvSpPr>
          <p:cNvPr id="7" name="TextBox 6"/>
          <p:cNvSpPr txBox="1"/>
          <p:nvPr/>
        </p:nvSpPr>
        <p:spPr>
          <a:xfrm>
            <a:off x="655321" y="2575034"/>
            <a:ext cx="5120113" cy="3462228"/>
          </a:xfrm>
          <a:prstGeom prst="rect">
            <a:avLst/>
          </a:prstGeom>
        </p:spPr>
        <p:txBody>
          <a:bodyPr vert="horz" lIns="91440" tIns="45720" rIns="91440" bIns="45720" rtlCol="0">
            <a:normAutofit/>
          </a:bodyPr>
          <a:lstStyle/>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World is developing on its fastest pace to get revolutionized and make a difference on a planet with different innovation every day in each business sectors.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Hence we are analyzing three alternatives for investing in Healthcare Industry specific to Medicinal Drugs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It is predicted that the global Healthcare Industry will register a stable growth rate during 2018, and it will cross the $1.85 trillion mark in terms of manufactures’ revenues. </a:t>
            </a:r>
          </a:p>
          <a:p>
            <a:pPr indent="-228600">
              <a:lnSpc>
                <a:spcPct val="90000"/>
              </a:lnSpc>
              <a:spcBef>
                <a:spcPct val="20000"/>
              </a:spcBef>
              <a:spcAft>
                <a:spcPts val="600"/>
              </a:spcAft>
              <a:buClr>
                <a:schemeClr val="accent1"/>
              </a:buClr>
              <a:buSzPct val="115000"/>
              <a:buFont typeface="Arial" panose="020B0604020202020204" pitchFamily="34" charset="0"/>
              <a:buChar char="•"/>
            </a:pPr>
            <a:endParaRPr lang="en-US" dirty="0"/>
          </a:p>
        </p:txBody>
      </p:sp>
    </p:spTree>
    <p:extLst>
      <p:ext uri="{BB962C8B-B14F-4D97-AF65-F5344CB8AC3E}">
        <p14:creationId xmlns:p14="http://schemas.microsoft.com/office/powerpoint/2010/main" val="223560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dirty="0">
                <a:ln w="3175" cmpd="sng">
                  <a:noFill/>
                </a:ln>
                <a:solidFill>
                  <a:schemeClr val="accent1"/>
                </a:solidFill>
                <a:latin typeface="+mj-lt"/>
                <a:ea typeface="+mj-ea"/>
                <a:cs typeface="+mj-cs"/>
              </a:rPr>
              <a:t>Assumptions</a:t>
            </a:r>
          </a:p>
        </p:txBody>
      </p:sp>
      <p:sp>
        <p:nvSpPr>
          <p:cNvPr id="3" name="TextBox 2"/>
          <p:cNvSpPr txBox="1"/>
          <p:nvPr/>
        </p:nvSpPr>
        <p:spPr>
          <a:xfrm>
            <a:off x="4849199" y="963877"/>
            <a:ext cx="6504602" cy="4930246"/>
          </a:xfrm>
          <a:prstGeom prst="rect">
            <a:avLst/>
          </a:prstGeom>
        </p:spPr>
        <p:txBody>
          <a:bodyPr vert="horz" lIns="91440" tIns="45720" rIns="91440" bIns="45720" rtlCol="0" anchor="ctr">
            <a:noAutofit/>
          </a:bodyPr>
          <a:lstStyle/>
          <a:p>
            <a:pPr marL="114300">
              <a:lnSpc>
                <a:spcPct val="90000"/>
              </a:lnSpc>
              <a:spcBef>
                <a:spcPct val="20000"/>
              </a:spcBef>
              <a:spcAft>
                <a:spcPts val="600"/>
              </a:spcAft>
              <a:buClr>
                <a:schemeClr val="accent1"/>
              </a:buClr>
              <a:buSzPct val="115000"/>
            </a:pPr>
            <a:r>
              <a:rPr lang="en-US" b="1" dirty="0"/>
              <a:t>Project Planning Horizon: 10 years (Standard for all 3 ALT.)</a:t>
            </a:r>
          </a:p>
          <a:p>
            <a:pPr marL="114300">
              <a:lnSpc>
                <a:spcPct val="90000"/>
              </a:lnSpc>
              <a:spcBef>
                <a:spcPct val="20000"/>
              </a:spcBef>
              <a:spcAft>
                <a:spcPts val="600"/>
              </a:spcAft>
              <a:buClr>
                <a:schemeClr val="accent1"/>
              </a:buClr>
              <a:buSzPct val="115000"/>
            </a:pPr>
            <a:r>
              <a:rPr lang="en-US" b="1" dirty="0"/>
              <a:t> Payback Methods:</a:t>
            </a:r>
          </a:p>
          <a:p>
            <a:pPr marL="342900" lvl="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Plan 1: Pay interest each year and pay of the principal at the end</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Plan 3: Make equal end of period payments over the loan period</a:t>
            </a:r>
          </a:p>
          <a:p>
            <a:pPr marL="114300">
              <a:lnSpc>
                <a:spcPct val="90000"/>
              </a:lnSpc>
              <a:spcBef>
                <a:spcPct val="20000"/>
              </a:spcBef>
              <a:spcAft>
                <a:spcPts val="600"/>
              </a:spcAft>
              <a:buClr>
                <a:schemeClr val="accent1"/>
              </a:buClr>
              <a:buSzPct val="115000"/>
            </a:pPr>
            <a:r>
              <a:rPr lang="en-US" b="1" dirty="0"/>
              <a:t>Cost &amp; Sales of Items:</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Assumed the value of cost of the items(Lab Equipment and Infrastructure)</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Assumed the sales of items (Capsules/Vaccine)</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Assumed capital structure of our project</a:t>
            </a:r>
          </a:p>
          <a:p>
            <a:pPr marL="114300">
              <a:lnSpc>
                <a:spcPct val="90000"/>
              </a:lnSpc>
              <a:spcBef>
                <a:spcPct val="20000"/>
              </a:spcBef>
              <a:spcAft>
                <a:spcPts val="600"/>
              </a:spcAft>
              <a:buClr>
                <a:schemeClr val="accent1"/>
              </a:buClr>
              <a:buSzPct val="115000"/>
            </a:pPr>
            <a:r>
              <a:rPr lang="en-US" b="1" dirty="0"/>
              <a:t>Economic Analysis Factor:</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MARR: 6%</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Tax Rate: 40.00%</a:t>
            </a:r>
          </a:p>
          <a:p>
            <a:pPr marL="342900" indent="-228600">
              <a:lnSpc>
                <a:spcPct val="90000"/>
              </a:lnSpc>
              <a:spcBef>
                <a:spcPct val="20000"/>
              </a:spcBef>
              <a:spcAft>
                <a:spcPts val="600"/>
              </a:spcAft>
              <a:buClr>
                <a:schemeClr val="accent1"/>
              </a:buClr>
              <a:buSzPct val="115000"/>
              <a:buFont typeface="Arial" panose="020B0604020202020204" pitchFamily="34" charset="0"/>
              <a:buChar char="•"/>
            </a:pPr>
            <a:r>
              <a:rPr lang="en-US" dirty="0"/>
              <a:t>Interest Rate: 5.80%</a:t>
            </a:r>
          </a:p>
        </p:txBody>
      </p:sp>
    </p:spTree>
    <p:extLst>
      <p:ext uri="{BB962C8B-B14F-4D97-AF65-F5344CB8AC3E}">
        <p14:creationId xmlns:p14="http://schemas.microsoft.com/office/powerpoint/2010/main" val="16287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out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out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out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out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out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out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out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out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out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outVertic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dirty="0">
                <a:ln w="3175" cmpd="sng">
                  <a:noFill/>
                </a:ln>
                <a:solidFill>
                  <a:schemeClr val="accent1"/>
                </a:solidFill>
                <a:latin typeface="+mj-lt"/>
                <a:ea typeface="+mj-ea"/>
                <a:cs typeface="+mj-cs"/>
              </a:rPr>
              <a:t>Scope</a:t>
            </a:r>
          </a:p>
        </p:txBody>
      </p:sp>
      <p:sp>
        <p:nvSpPr>
          <p:cNvPr id="3" name="TextBox 2"/>
          <p:cNvSpPr txBox="1"/>
          <p:nvPr/>
        </p:nvSpPr>
        <p:spPr>
          <a:xfrm>
            <a:off x="4976031" y="963877"/>
            <a:ext cx="6377769" cy="493024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Considered depreciation of assets</a:t>
            </a:r>
          </a:p>
          <a:p>
            <a:pPr marL="285750" indent="-228600">
              <a:lnSpc>
                <a:spcPct val="90000"/>
              </a:lnSpc>
              <a:spcAft>
                <a:spcPts val="600"/>
              </a:spcAft>
              <a:buFont typeface="Arial" panose="020B0604020202020204" pitchFamily="34" charset="0"/>
              <a:buChar char="•"/>
            </a:pPr>
            <a:r>
              <a:rPr lang="en-US" sz="2000" dirty="0"/>
              <a:t>Calculated before tax cash flow and after tax cash flow analysis after applying tax rate of 40.00% on taxable income.</a:t>
            </a:r>
          </a:p>
          <a:p>
            <a:pPr marL="285750" indent="-228600">
              <a:lnSpc>
                <a:spcPct val="90000"/>
              </a:lnSpc>
              <a:spcAft>
                <a:spcPts val="600"/>
              </a:spcAft>
              <a:buFont typeface="Arial" panose="020B0604020202020204" pitchFamily="34" charset="0"/>
              <a:buChar char="•"/>
            </a:pPr>
            <a:r>
              <a:rPr lang="en-US" sz="2000" dirty="0"/>
              <a:t>Performed Sensitivity Risk Analysis </a:t>
            </a:r>
          </a:p>
          <a:p>
            <a:pPr marL="285750" indent="-228600">
              <a:lnSpc>
                <a:spcPct val="90000"/>
              </a:lnSpc>
              <a:spcAft>
                <a:spcPts val="600"/>
              </a:spcAft>
              <a:buFont typeface="Arial" panose="020B0604020202020204" pitchFamily="34" charset="0"/>
              <a:buChar char="•"/>
            </a:pPr>
            <a:r>
              <a:rPr lang="en-US" sz="2000" dirty="0"/>
              <a:t>Performed </a:t>
            </a:r>
          </a:p>
          <a:p>
            <a:pPr marL="1314450" lvl="2" indent="-342900">
              <a:lnSpc>
                <a:spcPct val="90000"/>
              </a:lnSpc>
              <a:spcAft>
                <a:spcPts val="600"/>
              </a:spcAft>
              <a:buFont typeface="Wingdings" panose="05000000000000000000" pitchFamily="2" charset="2"/>
              <a:buChar char="q"/>
            </a:pPr>
            <a:r>
              <a:rPr lang="en-US" dirty="0"/>
              <a:t>Present Worth</a:t>
            </a:r>
          </a:p>
          <a:p>
            <a:pPr marL="1314450" lvl="2" indent="-342900">
              <a:lnSpc>
                <a:spcPct val="90000"/>
              </a:lnSpc>
              <a:spcAft>
                <a:spcPts val="600"/>
              </a:spcAft>
              <a:buFont typeface="Wingdings" panose="05000000000000000000" pitchFamily="2" charset="2"/>
              <a:buChar char="q"/>
            </a:pPr>
            <a:r>
              <a:rPr lang="en-US" dirty="0"/>
              <a:t>Future Worth</a:t>
            </a:r>
          </a:p>
          <a:p>
            <a:pPr marL="1314450" lvl="2" indent="-342900">
              <a:lnSpc>
                <a:spcPct val="90000"/>
              </a:lnSpc>
              <a:spcAft>
                <a:spcPts val="600"/>
              </a:spcAft>
              <a:buFont typeface="Wingdings" panose="05000000000000000000" pitchFamily="2" charset="2"/>
              <a:buChar char="q"/>
            </a:pPr>
            <a:r>
              <a:rPr lang="en-US" dirty="0"/>
              <a:t>Annual Worth</a:t>
            </a:r>
          </a:p>
          <a:p>
            <a:pPr marL="1314450" lvl="2" indent="-342900">
              <a:lnSpc>
                <a:spcPct val="90000"/>
              </a:lnSpc>
              <a:spcAft>
                <a:spcPts val="600"/>
              </a:spcAft>
              <a:buFont typeface="Wingdings" panose="05000000000000000000" pitchFamily="2" charset="2"/>
              <a:buChar char="q"/>
            </a:pPr>
            <a:r>
              <a:rPr lang="en-US" dirty="0"/>
              <a:t>IRR</a:t>
            </a:r>
          </a:p>
          <a:p>
            <a:pPr marL="1314450" lvl="2" indent="-342900">
              <a:lnSpc>
                <a:spcPct val="90000"/>
              </a:lnSpc>
              <a:spcAft>
                <a:spcPts val="600"/>
              </a:spcAft>
              <a:buFont typeface="Wingdings" panose="05000000000000000000" pitchFamily="2" charset="2"/>
              <a:buChar char="q"/>
            </a:pPr>
            <a:r>
              <a:rPr lang="en-US" dirty="0"/>
              <a:t>ERR</a:t>
            </a:r>
          </a:p>
          <a:p>
            <a:pPr marL="1314450" lvl="2" indent="-342900">
              <a:lnSpc>
                <a:spcPct val="90000"/>
              </a:lnSpc>
              <a:spcAft>
                <a:spcPts val="600"/>
              </a:spcAft>
              <a:buFont typeface="Wingdings" panose="05000000000000000000" pitchFamily="2" charset="2"/>
              <a:buChar char="q"/>
            </a:pPr>
            <a:r>
              <a:rPr lang="en-US" dirty="0"/>
              <a:t>Pay Back Period </a:t>
            </a:r>
          </a:p>
          <a:p>
            <a:pPr marL="1314450" lvl="2" indent="-342900">
              <a:lnSpc>
                <a:spcPct val="90000"/>
              </a:lnSpc>
              <a:spcAft>
                <a:spcPts val="600"/>
              </a:spcAft>
              <a:buFont typeface="Wingdings" panose="05000000000000000000" pitchFamily="2" charset="2"/>
              <a:buChar char="q"/>
            </a:pPr>
            <a:r>
              <a:rPr lang="en-US" dirty="0"/>
              <a:t>AHP Method</a:t>
            </a:r>
          </a:p>
          <a:p>
            <a:pPr marL="285750" indent="-228600">
              <a:lnSpc>
                <a:spcPct val="90000"/>
              </a:lnSpc>
              <a:spcAft>
                <a:spcPts val="600"/>
              </a:spcAft>
              <a:buFont typeface="Arial" panose="020B0604020202020204" pitchFamily="34" charset="0"/>
              <a:buChar char="•"/>
            </a:pPr>
            <a:r>
              <a:rPr lang="en-US" sz="2000" dirty="0"/>
              <a:t>Compared Present Worth of all 3 alternatives with a MARR values to identify the preferred Alternative</a:t>
            </a:r>
          </a:p>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145492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outVertical)">
                                      <p:cBhvr>
                                        <p:cTn id="10" dur="500"/>
                                        <p:tgtEl>
                                          <p:spTgt spid="3">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outVertical)">
                                      <p:cBhvr>
                                        <p:cTn id="13" dur="500"/>
                                        <p:tgtEl>
                                          <p:spTgt spid="3">
                                            <p:txEl>
                                              <p:pRg st="2" end="2"/>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outVertical)">
                                      <p:cBhvr>
                                        <p:cTn id="16" dur="500"/>
                                        <p:tgtEl>
                                          <p:spTgt spid="3">
                                            <p:txEl>
                                              <p:pRg st="3" end="3"/>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outVertical)">
                                      <p:cBhvr>
                                        <p:cTn id="19" dur="500"/>
                                        <p:tgtEl>
                                          <p:spTgt spid="3">
                                            <p:txEl>
                                              <p:pRg st="4" end="4"/>
                                            </p:txEl>
                                          </p:spTgt>
                                        </p:tgtEl>
                                      </p:cBhvr>
                                    </p:animEffect>
                                  </p:childTnLst>
                                </p:cTn>
                              </p:par>
                              <p:par>
                                <p:cTn id="20" presetID="16" presetClass="entr" presetSubtype="37"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outVertical)">
                                      <p:cBhvr>
                                        <p:cTn id="22" dur="500"/>
                                        <p:tgtEl>
                                          <p:spTgt spid="3">
                                            <p:txEl>
                                              <p:pRg st="5" end="5"/>
                                            </p:txEl>
                                          </p:spTgt>
                                        </p:tgtEl>
                                      </p:cBhvr>
                                    </p:animEffect>
                                  </p:childTnLst>
                                </p:cTn>
                              </p:par>
                              <p:par>
                                <p:cTn id="23" presetID="16" presetClass="entr" presetSubtype="37"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outVertical)">
                                      <p:cBhvr>
                                        <p:cTn id="25" dur="500"/>
                                        <p:tgtEl>
                                          <p:spTgt spid="3">
                                            <p:txEl>
                                              <p:pRg st="6" end="6"/>
                                            </p:txEl>
                                          </p:spTgt>
                                        </p:tgtEl>
                                      </p:cBhvr>
                                    </p:animEffect>
                                  </p:childTnLst>
                                </p:cTn>
                              </p:par>
                              <p:par>
                                <p:cTn id="26" presetID="16" presetClass="entr" presetSubtype="37"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outVertical)">
                                      <p:cBhvr>
                                        <p:cTn id="28" dur="500"/>
                                        <p:tgtEl>
                                          <p:spTgt spid="3">
                                            <p:txEl>
                                              <p:pRg st="7" end="7"/>
                                            </p:txEl>
                                          </p:spTgt>
                                        </p:tgtEl>
                                      </p:cBhvr>
                                    </p:animEffect>
                                  </p:childTnLst>
                                </p:cTn>
                              </p:par>
                              <p:par>
                                <p:cTn id="29" presetID="16" presetClass="entr" presetSubtype="37"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outVertical)">
                                      <p:cBhvr>
                                        <p:cTn id="31" dur="500"/>
                                        <p:tgtEl>
                                          <p:spTgt spid="3">
                                            <p:txEl>
                                              <p:pRg st="8" end="8"/>
                                            </p:txEl>
                                          </p:spTgt>
                                        </p:tgtEl>
                                      </p:cBhvr>
                                    </p:animEffect>
                                  </p:childTnLst>
                                </p:cTn>
                              </p:par>
                              <p:par>
                                <p:cTn id="32" presetID="16" presetClass="entr" presetSubtype="37"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outVertical)">
                                      <p:cBhvr>
                                        <p:cTn id="34" dur="500"/>
                                        <p:tgtEl>
                                          <p:spTgt spid="3">
                                            <p:txEl>
                                              <p:pRg st="9" end="9"/>
                                            </p:txEl>
                                          </p:spTgt>
                                        </p:tgtEl>
                                      </p:cBhvr>
                                    </p:animEffect>
                                  </p:childTnLst>
                                </p:cTn>
                              </p:par>
                              <p:par>
                                <p:cTn id="35" presetID="16" presetClass="entr" presetSubtype="37"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outVertical)">
                                      <p:cBhvr>
                                        <p:cTn id="37" dur="500"/>
                                        <p:tgtEl>
                                          <p:spTgt spid="3">
                                            <p:txEl>
                                              <p:pRg st="10" end="10"/>
                                            </p:txEl>
                                          </p:spTgt>
                                        </p:tgtEl>
                                      </p:cBhvr>
                                    </p:animEffect>
                                  </p:childTnLst>
                                </p:cTn>
                              </p:par>
                              <p:par>
                                <p:cTn id="38" presetID="16" presetClass="entr" presetSubtype="37"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arn(outVertical)">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54718" y="269150"/>
            <a:ext cx="3082564" cy="523220"/>
          </a:xfrm>
          <a:prstGeom prst="rect">
            <a:avLst/>
          </a:prstGeom>
          <a:noFill/>
        </p:spPr>
        <p:txBody>
          <a:bodyPr wrap="square" rtlCol="0">
            <a:spAutoFit/>
          </a:bodyPr>
          <a:lstStyle/>
          <a:p>
            <a:pPr algn="ctr"/>
            <a:r>
              <a:rPr lang="en-US" sz="2800" dirty="0">
                <a:latin typeface="Hobo Std" panose="020B0803040709020204" pitchFamily="34" charset="0"/>
              </a:rPr>
              <a:t>Project Alternatives</a:t>
            </a:r>
          </a:p>
        </p:txBody>
      </p:sp>
      <p:graphicFrame>
        <p:nvGraphicFramePr>
          <p:cNvPr id="10" name="Diagram 9"/>
          <p:cNvGraphicFramePr/>
          <p:nvPr>
            <p:extLst>
              <p:ext uri="{D42A27DB-BD31-4B8C-83A1-F6EECF244321}">
                <p14:modId xmlns:p14="http://schemas.microsoft.com/office/powerpoint/2010/main" val="17366272"/>
              </p:ext>
            </p:extLst>
          </p:nvPr>
        </p:nvGraphicFramePr>
        <p:xfrm>
          <a:off x="1832162" y="1155823"/>
          <a:ext cx="8527676" cy="5487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graphicEl>
                                              <a:dgm id="{D83C1DBD-B9F2-4C09-A1EF-6C95BCF3B05C}"/>
                                            </p:graphicEl>
                                          </p:spTgt>
                                        </p:tgtEl>
                                        <p:attrNameLst>
                                          <p:attrName>style.visibility</p:attrName>
                                        </p:attrNameLst>
                                      </p:cBhvr>
                                      <p:to>
                                        <p:strVal val="visible"/>
                                      </p:to>
                                    </p:set>
                                    <p:anim calcmode="lin" valueType="num">
                                      <p:cBhvr additive="base">
                                        <p:cTn id="7" dur="500" fill="hold"/>
                                        <p:tgtEl>
                                          <p:spTgt spid="10">
                                            <p:graphicEl>
                                              <a:dgm id="{D83C1DBD-B9F2-4C09-A1EF-6C95BCF3B05C}"/>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graphicEl>
                                              <a:dgm id="{D83C1DBD-B9F2-4C09-A1EF-6C95BCF3B05C}"/>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graphicEl>
                                              <a:dgm id="{13FBF180-E327-4635-B921-0A50EBBC2E96}"/>
                                            </p:graphicEl>
                                          </p:spTgt>
                                        </p:tgtEl>
                                        <p:attrNameLst>
                                          <p:attrName>style.visibility</p:attrName>
                                        </p:attrNameLst>
                                      </p:cBhvr>
                                      <p:to>
                                        <p:strVal val="visible"/>
                                      </p:to>
                                    </p:set>
                                    <p:anim calcmode="lin" valueType="num">
                                      <p:cBhvr additive="base">
                                        <p:cTn id="13" dur="500" fill="hold"/>
                                        <p:tgtEl>
                                          <p:spTgt spid="10">
                                            <p:graphicEl>
                                              <a:dgm id="{13FBF180-E327-4635-B921-0A50EBBC2E9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graphicEl>
                                              <a:dgm id="{13FBF180-E327-4635-B921-0A50EBBC2E96}"/>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
                                            <p:graphicEl>
                                              <a:dgm id="{FDF9D34D-040F-49F6-A69D-508912BFD554}"/>
                                            </p:graphicEl>
                                          </p:spTgt>
                                        </p:tgtEl>
                                        <p:attrNameLst>
                                          <p:attrName>style.visibility</p:attrName>
                                        </p:attrNameLst>
                                      </p:cBhvr>
                                      <p:to>
                                        <p:strVal val="visible"/>
                                      </p:to>
                                    </p:set>
                                    <p:anim calcmode="lin" valueType="num">
                                      <p:cBhvr additive="base">
                                        <p:cTn id="17" dur="500" fill="hold"/>
                                        <p:tgtEl>
                                          <p:spTgt spid="10">
                                            <p:graphicEl>
                                              <a:dgm id="{FDF9D34D-040F-49F6-A69D-508912BFD554}"/>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
                                            <p:graphicEl>
                                              <a:dgm id="{FDF9D34D-040F-49F6-A69D-508912BFD55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graphicEl>
                                              <a:dgm id="{6A159E4D-AF14-4E46-B8E6-CD14C0CE00F0}"/>
                                            </p:graphicEl>
                                          </p:spTgt>
                                        </p:tgtEl>
                                        <p:attrNameLst>
                                          <p:attrName>style.visibility</p:attrName>
                                        </p:attrNameLst>
                                      </p:cBhvr>
                                      <p:to>
                                        <p:strVal val="visible"/>
                                      </p:to>
                                    </p:set>
                                    <p:anim calcmode="lin" valueType="num">
                                      <p:cBhvr additive="base">
                                        <p:cTn id="23" dur="500" fill="hold"/>
                                        <p:tgtEl>
                                          <p:spTgt spid="10">
                                            <p:graphicEl>
                                              <a:dgm id="{6A159E4D-AF14-4E46-B8E6-CD14C0CE00F0}"/>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graphicEl>
                                              <a:dgm id="{6A159E4D-AF14-4E46-B8E6-CD14C0CE00F0}"/>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graphicEl>
                                              <a:dgm id="{AC7D2CEC-50C9-415B-B395-89A7BF891129}"/>
                                            </p:graphicEl>
                                          </p:spTgt>
                                        </p:tgtEl>
                                        <p:attrNameLst>
                                          <p:attrName>style.visibility</p:attrName>
                                        </p:attrNameLst>
                                      </p:cBhvr>
                                      <p:to>
                                        <p:strVal val="visible"/>
                                      </p:to>
                                    </p:set>
                                    <p:anim calcmode="lin" valueType="num">
                                      <p:cBhvr additive="base">
                                        <p:cTn id="27" dur="500" fill="hold"/>
                                        <p:tgtEl>
                                          <p:spTgt spid="10">
                                            <p:graphicEl>
                                              <a:dgm id="{AC7D2CEC-50C9-415B-B395-89A7BF891129}"/>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
                                            <p:graphicEl>
                                              <a:dgm id="{AC7D2CEC-50C9-415B-B395-89A7BF891129}"/>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graphicEl>
                                              <a:dgm id="{9BDACAD2-8C44-4599-B680-6E048B225D09}"/>
                                            </p:graphicEl>
                                          </p:spTgt>
                                        </p:tgtEl>
                                        <p:attrNameLst>
                                          <p:attrName>style.visibility</p:attrName>
                                        </p:attrNameLst>
                                      </p:cBhvr>
                                      <p:to>
                                        <p:strVal val="visible"/>
                                      </p:to>
                                    </p:set>
                                    <p:anim calcmode="lin" valueType="num">
                                      <p:cBhvr additive="base">
                                        <p:cTn id="33" dur="500" fill="hold"/>
                                        <p:tgtEl>
                                          <p:spTgt spid="10">
                                            <p:graphicEl>
                                              <a:dgm id="{9BDACAD2-8C44-4599-B680-6E048B225D09}"/>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
                                            <p:graphicEl>
                                              <a:dgm id="{9BDACAD2-8C44-4599-B680-6E048B225D09}"/>
                                            </p:graphic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
                                            <p:graphicEl>
                                              <a:dgm id="{78194482-AB81-4DDF-AD13-6CFFE3443106}"/>
                                            </p:graphicEl>
                                          </p:spTgt>
                                        </p:tgtEl>
                                        <p:attrNameLst>
                                          <p:attrName>style.visibility</p:attrName>
                                        </p:attrNameLst>
                                      </p:cBhvr>
                                      <p:to>
                                        <p:strVal val="visible"/>
                                      </p:to>
                                    </p:set>
                                    <p:anim calcmode="lin" valueType="num">
                                      <p:cBhvr additive="base">
                                        <p:cTn id="37" dur="500" fill="hold"/>
                                        <p:tgtEl>
                                          <p:spTgt spid="10">
                                            <p:graphicEl>
                                              <a:dgm id="{78194482-AB81-4DDF-AD13-6CFFE3443106}"/>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graphicEl>
                                              <a:dgm id="{78194482-AB81-4DDF-AD13-6CFFE344310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Cost Involved in the Project</a:t>
            </a:r>
          </a:p>
        </p:txBody>
      </p:sp>
      <p:graphicFrame>
        <p:nvGraphicFramePr>
          <p:cNvPr id="6" name="Table 5">
            <a:extLst>
              <a:ext uri="{FF2B5EF4-FFF2-40B4-BE49-F238E27FC236}">
                <a16:creationId xmlns:a16="http://schemas.microsoft.com/office/drawing/2014/main" id="{8176A38B-4A36-914C-B1EA-ABF40F837289}"/>
              </a:ext>
            </a:extLst>
          </p:cNvPr>
          <p:cNvGraphicFramePr>
            <a:graphicFrameLocks noGrp="1"/>
          </p:cNvGraphicFramePr>
          <p:nvPr>
            <p:extLst>
              <p:ext uri="{D42A27DB-BD31-4B8C-83A1-F6EECF244321}">
                <p14:modId xmlns:p14="http://schemas.microsoft.com/office/powerpoint/2010/main" val="131308365"/>
              </p:ext>
            </p:extLst>
          </p:nvPr>
        </p:nvGraphicFramePr>
        <p:xfrm>
          <a:off x="370114" y="1781175"/>
          <a:ext cx="11397344" cy="4653500"/>
        </p:xfrm>
        <a:graphic>
          <a:graphicData uri="http://schemas.openxmlformats.org/drawingml/2006/table">
            <a:tbl>
              <a:tblPr>
                <a:tableStyleId>{18603FDC-E32A-4AB5-989C-0864C3EAD2B8}</a:tableStyleId>
              </a:tblPr>
              <a:tblGrid>
                <a:gridCol w="2165406">
                  <a:extLst>
                    <a:ext uri="{9D8B030D-6E8A-4147-A177-3AD203B41FA5}">
                      <a16:colId xmlns:a16="http://schemas.microsoft.com/office/drawing/2014/main" val="2834970014"/>
                    </a:ext>
                  </a:extLst>
                </a:gridCol>
                <a:gridCol w="1630738">
                  <a:extLst>
                    <a:ext uri="{9D8B030D-6E8A-4147-A177-3AD203B41FA5}">
                      <a16:colId xmlns:a16="http://schemas.microsoft.com/office/drawing/2014/main" val="3028682300"/>
                    </a:ext>
                  </a:extLst>
                </a:gridCol>
                <a:gridCol w="1559448">
                  <a:extLst>
                    <a:ext uri="{9D8B030D-6E8A-4147-A177-3AD203B41FA5}">
                      <a16:colId xmlns:a16="http://schemas.microsoft.com/office/drawing/2014/main" val="1365167296"/>
                    </a:ext>
                  </a:extLst>
                </a:gridCol>
                <a:gridCol w="1630738">
                  <a:extLst>
                    <a:ext uri="{9D8B030D-6E8A-4147-A177-3AD203B41FA5}">
                      <a16:colId xmlns:a16="http://schemas.microsoft.com/office/drawing/2014/main" val="3998135263"/>
                    </a:ext>
                  </a:extLst>
                </a:gridCol>
                <a:gridCol w="1390138">
                  <a:extLst>
                    <a:ext uri="{9D8B030D-6E8A-4147-A177-3AD203B41FA5}">
                      <a16:colId xmlns:a16="http://schemas.microsoft.com/office/drawing/2014/main" val="1801749824"/>
                    </a:ext>
                  </a:extLst>
                </a:gridCol>
                <a:gridCol w="1630738">
                  <a:extLst>
                    <a:ext uri="{9D8B030D-6E8A-4147-A177-3AD203B41FA5}">
                      <a16:colId xmlns:a16="http://schemas.microsoft.com/office/drawing/2014/main" val="797223321"/>
                    </a:ext>
                  </a:extLst>
                </a:gridCol>
                <a:gridCol w="1390138">
                  <a:extLst>
                    <a:ext uri="{9D8B030D-6E8A-4147-A177-3AD203B41FA5}">
                      <a16:colId xmlns:a16="http://schemas.microsoft.com/office/drawing/2014/main" val="1795116985"/>
                    </a:ext>
                  </a:extLst>
                </a:gridCol>
              </a:tblGrid>
              <a:tr h="246758">
                <a:tc>
                  <a:txBody>
                    <a:bodyPr/>
                    <a:lstStyle/>
                    <a:p>
                      <a:pPr algn="l" fontAlgn="b"/>
                      <a:endParaRPr lang="en-US" sz="1400" b="0"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1400" b="1" u="none" strike="noStrike" dirty="0">
                          <a:effectLst/>
                          <a:latin typeface="+mn-lt"/>
                        </a:rPr>
                        <a:t>Alternative 1</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fontAlgn="b"/>
                      <a:r>
                        <a:rPr lang="en-US" sz="1400" b="1" u="none" strike="noStrike">
                          <a:effectLst/>
                          <a:latin typeface="+mn-lt"/>
                        </a:rPr>
                        <a:t>Alternative 2</a:t>
                      </a:r>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fontAlgn="b"/>
                      <a:r>
                        <a:rPr lang="en-US" sz="1400" b="1" u="none" strike="noStrike">
                          <a:effectLst/>
                          <a:latin typeface="+mn-lt"/>
                        </a:rPr>
                        <a:t>Alternative 3</a:t>
                      </a:r>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126504395"/>
                  </a:ext>
                </a:extLst>
              </a:tr>
              <a:tr h="246758">
                <a:tc rowSpan="2">
                  <a:txBody>
                    <a:bodyPr/>
                    <a:lstStyle/>
                    <a:p>
                      <a:pPr algn="ctr" fontAlgn="ctr"/>
                      <a:r>
                        <a:rPr lang="en-US" sz="1400" b="1" u="none" strike="noStrike" dirty="0">
                          <a:effectLst/>
                          <a:latin typeface="+mn-lt"/>
                        </a:rPr>
                        <a:t>Factors</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en-US" sz="1400" b="1" u="none" strike="noStrike" dirty="0">
                          <a:solidFill>
                            <a:srgbClr val="FFFF00"/>
                          </a:solidFill>
                          <a:effectLst/>
                          <a:latin typeface="+mn-lt"/>
                        </a:rPr>
                        <a:t>Cancer Medicine </a:t>
                      </a:r>
                      <a:endParaRPr lang="en-US" sz="1400" b="1" i="0" u="none" strike="noStrike" dirty="0">
                        <a:solidFill>
                          <a:srgbClr val="FFFF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fontAlgn="ctr"/>
                      <a:r>
                        <a:rPr lang="en-US" sz="1400" b="1" u="none" strike="noStrike" dirty="0">
                          <a:solidFill>
                            <a:srgbClr val="FFFF00"/>
                          </a:solidFill>
                          <a:effectLst/>
                          <a:latin typeface="+mn-lt"/>
                        </a:rPr>
                        <a:t>Analgesic (Pain Killer)</a:t>
                      </a:r>
                      <a:endParaRPr lang="en-US" sz="1400" b="1" i="0" u="none" strike="noStrike" dirty="0">
                        <a:solidFill>
                          <a:srgbClr val="FFFF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fontAlgn="ctr"/>
                      <a:r>
                        <a:rPr lang="en-US" sz="1400" b="1" u="none" strike="noStrike" dirty="0">
                          <a:solidFill>
                            <a:srgbClr val="FFFF00"/>
                          </a:solidFill>
                          <a:effectLst/>
                          <a:latin typeface="+mn-lt"/>
                        </a:rPr>
                        <a:t>Anti-Biotic </a:t>
                      </a:r>
                      <a:endParaRPr lang="en-US" sz="1400" b="1" i="0" u="none" strike="noStrike" dirty="0">
                        <a:solidFill>
                          <a:srgbClr val="FFFF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807017574"/>
                  </a:ext>
                </a:extLst>
              </a:tr>
              <a:tr h="262180">
                <a:tc vMerge="1">
                  <a:txBody>
                    <a:bodyPr/>
                    <a:lstStyle/>
                    <a:p>
                      <a:endParaRPr lang="en-US"/>
                    </a:p>
                  </a:txBody>
                  <a:tcPr/>
                </a:tc>
                <a:tc>
                  <a:txBody>
                    <a:bodyPr/>
                    <a:lstStyle/>
                    <a:p>
                      <a:pPr algn="ctr" fontAlgn="ctr"/>
                      <a:r>
                        <a:rPr lang="en-US" sz="1400" b="1" u="none" strike="noStrike" dirty="0">
                          <a:effectLst/>
                          <a:latin typeface="+mn-lt"/>
                        </a:rPr>
                        <a:t>One-Shot Investment</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Yearly Investment</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One-Shot Investment</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Yearly Investment</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One-Shot Investment</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Yearly Investment</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514667"/>
                  </a:ext>
                </a:extLst>
              </a:tr>
              <a:tr h="293026">
                <a:tc>
                  <a:txBody>
                    <a:bodyPr/>
                    <a:lstStyle/>
                    <a:p>
                      <a:pPr algn="ctr" fontAlgn="b"/>
                      <a:r>
                        <a:rPr lang="en-US" sz="1400" b="1" u="none" strike="noStrike" dirty="0">
                          <a:effectLst/>
                          <a:latin typeface="+mn-lt"/>
                        </a:rPr>
                        <a:t>Research Cost</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$1,800,000.00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$2,300,000.00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$1,900,000.00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5955383"/>
                  </a:ext>
                </a:extLst>
              </a:tr>
              <a:tr h="293026">
                <a:tc>
                  <a:txBody>
                    <a:bodyPr/>
                    <a:lstStyle/>
                    <a:p>
                      <a:pPr algn="ctr" fontAlgn="b"/>
                      <a:r>
                        <a:rPr lang="en-US" sz="1400" b="1" u="none" strike="noStrike" dirty="0">
                          <a:effectLst/>
                          <a:latin typeface="+mn-lt"/>
                        </a:rPr>
                        <a:t>Equipment Cost</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$2,300,000.00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$1,750,000.00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$1,100,000.00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538673"/>
                  </a:ext>
                </a:extLst>
              </a:tr>
              <a:tr h="293026">
                <a:tc>
                  <a:txBody>
                    <a:bodyPr/>
                    <a:lstStyle/>
                    <a:p>
                      <a:pPr algn="ctr" fontAlgn="b"/>
                      <a:r>
                        <a:rPr lang="en-US" sz="1400" b="1" u="none" strike="noStrike" dirty="0">
                          <a:effectLst/>
                          <a:latin typeface="+mn-lt"/>
                        </a:rPr>
                        <a:t>Lab Infrastructure Cost</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$1,250,000.00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$980,000.00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$1,000,000.00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16031"/>
                  </a:ext>
                </a:extLst>
              </a:tr>
              <a:tr h="293026">
                <a:tc>
                  <a:txBody>
                    <a:bodyPr/>
                    <a:lstStyle/>
                    <a:p>
                      <a:pPr algn="ctr" fontAlgn="b"/>
                      <a:r>
                        <a:rPr lang="en-US" sz="1400" b="1" u="none" strike="noStrike">
                          <a:effectLst/>
                          <a:latin typeface="+mn-lt"/>
                        </a:rPr>
                        <a:t>Prototype Development</a:t>
                      </a:r>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$13,600,000.00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$8,900,000.00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$6,500,000.00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673676"/>
                  </a:ext>
                </a:extLst>
              </a:tr>
              <a:tr h="293026">
                <a:tc>
                  <a:txBody>
                    <a:bodyPr/>
                    <a:lstStyle/>
                    <a:p>
                      <a:pPr algn="ctr" fontAlgn="b"/>
                      <a:r>
                        <a:rPr lang="en-US" sz="1400" b="1" u="none" strike="noStrike">
                          <a:effectLst/>
                          <a:latin typeface="+mn-lt"/>
                        </a:rPr>
                        <a:t>Market Testing </a:t>
                      </a:r>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$480,000.00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$600,000.00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$450,000.00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18926"/>
                  </a:ext>
                </a:extLst>
              </a:tr>
              <a:tr h="293026">
                <a:tc>
                  <a:txBody>
                    <a:bodyPr/>
                    <a:lstStyle/>
                    <a:p>
                      <a:pPr algn="ctr" fontAlgn="b"/>
                      <a:r>
                        <a:rPr lang="en-US" sz="1400" b="1" u="none" strike="noStrike">
                          <a:effectLst/>
                          <a:latin typeface="+mn-lt"/>
                        </a:rPr>
                        <a:t>FDA Approval Cost</a:t>
                      </a:r>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$500,000.00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$450,000.00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$400,000.00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2427970"/>
                  </a:ext>
                </a:extLst>
              </a:tr>
              <a:tr h="293026">
                <a:tc>
                  <a:txBody>
                    <a:bodyPr/>
                    <a:lstStyle/>
                    <a:p>
                      <a:pPr algn="ctr" fontAlgn="b"/>
                      <a:r>
                        <a:rPr lang="en-US" sz="1400" b="1" u="none" strike="noStrike" dirty="0">
                          <a:effectLst/>
                          <a:latin typeface="+mn-lt"/>
                        </a:rPr>
                        <a:t>Product Development Cost</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$5,200,000.00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$3,900,000.00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$4,100,000.00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6972938"/>
                  </a:ext>
                </a:extLst>
              </a:tr>
              <a:tr h="293026">
                <a:tc>
                  <a:txBody>
                    <a:bodyPr/>
                    <a:lstStyle/>
                    <a:p>
                      <a:pPr algn="ctr" fontAlgn="b"/>
                      <a:r>
                        <a:rPr lang="en-US" sz="1400" b="1" u="none" strike="noStrike" dirty="0">
                          <a:effectLst/>
                          <a:latin typeface="+mn-lt"/>
                        </a:rPr>
                        <a:t>Product Marketing </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$835,000.00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$60,000.00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$650,000.00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$65,000.00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$1,000,000.00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$85,000.00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631453"/>
                  </a:ext>
                </a:extLst>
              </a:tr>
              <a:tr h="293026">
                <a:tc>
                  <a:txBody>
                    <a:bodyPr/>
                    <a:lstStyle/>
                    <a:p>
                      <a:pPr algn="ctr" fontAlgn="b"/>
                      <a:r>
                        <a:rPr lang="en-US" sz="1400" b="1" u="none" strike="noStrike" dirty="0">
                          <a:effectLst/>
                          <a:latin typeface="+mn-lt"/>
                        </a:rPr>
                        <a:t>Product Launch Cost</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$102,000.00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$95,000.00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$95,000.00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845633"/>
                  </a:ext>
                </a:extLst>
              </a:tr>
              <a:tr h="308448">
                <a:tc>
                  <a:txBody>
                    <a:bodyPr/>
                    <a:lstStyle/>
                    <a:p>
                      <a:pPr algn="ctr" fontAlgn="b"/>
                      <a:r>
                        <a:rPr lang="en-US" sz="1400" b="1" u="none" strike="noStrike" dirty="0">
                          <a:effectLst/>
                          <a:latin typeface="+mn-lt"/>
                        </a:rPr>
                        <a:t>Insurance</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$105,000.00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$98,000.00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$79,000.00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0206461"/>
                  </a:ext>
                </a:extLst>
              </a:tr>
              <a:tr h="246758">
                <a:tc>
                  <a:txBody>
                    <a:bodyPr/>
                    <a:lstStyle/>
                    <a:p>
                      <a:pPr algn="ctr" fontAlgn="b"/>
                      <a:r>
                        <a:rPr lang="en-US" sz="1400" b="1" u="none" strike="noStrike" dirty="0">
                          <a:effectLst/>
                          <a:latin typeface="+mn-lt"/>
                        </a:rPr>
                        <a:t>TOTAL COST</a:t>
                      </a:r>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$10,667,000.00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$15,565,000.00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$8,425,000.00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$11,363,000.00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a:effectLst/>
                          <a:latin typeface="+mn-lt"/>
                        </a:rPr>
                        <a:t>$8,145,000.00 </a:t>
                      </a:r>
                      <a:endParaRPr lang="en-US" sz="1400" b="1" i="0" u="none" strike="noStrike">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1" u="none" strike="noStrike" dirty="0">
                          <a:effectLst/>
                          <a:latin typeface="+mn-lt"/>
                        </a:rPr>
                        <a:t>$8,564,000.00 </a:t>
                      </a:r>
                      <a:endParaRPr lang="en-US" sz="1400" b="1" i="0" u="none" strike="noStrike" dirty="0">
                        <a:solidFill>
                          <a:srgbClr val="000000"/>
                        </a:solidFill>
                        <a:effectLst/>
                        <a:latin typeface="+mn-lt"/>
                      </a:endParaRPr>
                    </a:p>
                  </a:txBody>
                  <a:tcPr marL="8232" marR="8232" marT="823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278514"/>
                  </a:ext>
                </a:extLst>
              </a:tr>
              <a:tr h="204279">
                <a:tc>
                  <a:txBody>
                    <a:bodyPr/>
                    <a:lstStyle/>
                    <a:p>
                      <a:pPr algn="ctr" fontAlgn="b"/>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1533508"/>
                  </a:ext>
                </a:extLst>
              </a:tr>
              <a:tr h="215915">
                <a:tc>
                  <a:txBody>
                    <a:bodyPr/>
                    <a:lstStyle/>
                    <a:p>
                      <a:pPr algn="l" fontAlgn="b"/>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01552"/>
                  </a:ext>
                </a:extLst>
              </a:tr>
              <a:tr h="262180">
                <a:tc>
                  <a:txBody>
                    <a:bodyPr/>
                    <a:lstStyle/>
                    <a:p>
                      <a:pPr algn="l" fontAlgn="b"/>
                      <a:endParaRPr lang="en-US" sz="1400" b="1" i="0" u="none" strike="noStrike" dirty="0">
                        <a:solidFill>
                          <a:srgbClr val="0000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FFFF00"/>
                          </a:solidFill>
                          <a:effectLst/>
                          <a:latin typeface="+mn-lt"/>
                        </a:rPr>
                        <a:t>Total</a:t>
                      </a:r>
                      <a:endParaRPr lang="en-US" sz="1400" b="1" i="0" u="none" strike="noStrike" dirty="0">
                        <a:solidFill>
                          <a:srgbClr val="FFFF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FFFF00"/>
                          </a:solidFill>
                          <a:effectLst/>
                          <a:latin typeface="+mn-lt"/>
                        </a:rPr>
                        <a:t>$26,232,000.00 </a:t>
                      </a:r>
                      <a:endParaRPr lang="en-US" sz="1400" b="1" i="0" u="none" strike="noStrike" dirty="0">
                        <a:solidFill>
                          <a:srgbClr val="FFFF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a:solidFill>
                            <a:srgbClr val="FFFF00"/>
                          </a:solidFill>
                          <a:effectLst/>
                          <a:latin typeface="+mn-lt"/>
                        </a:rPr>
                        <a:t>Total</a:t>
                      </a:r>
                      <a:endParaRPr lang="en-US" sz="1400" b="1" i="0" u="none" strike="noStrike">
                        <a:solidFill>
                          <a:srgbClr val="FFFF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FFFF00"/>
                          </a:solidFill>
                          <a:effectLst/>
                          <a:latin typeface="+mn-lt"/>
                        </a:rPr>
                        <a:t>$19,788,000.00 </a:t>
                      </a:r>
                      <a:endParaRPr lang="en-US" sz="1400" b="1" i="0" u="none" strike="noStrike" dirty="0">
                        <a:solidFill>
                          <a:srgbClr val="FFFF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FFFF00"/>
                          </a:solidFill>
                          <a:effectLst/>
                          <a:latin typeface="+mn-lt"/>
                        </a:rPr>
                        <a:t>Total</a:t>
                      </a:r>
                      <a:endParaRPr lang="en-US" sz="1400" b="1" i="0" u="none" strike="noStrike" dirty="0">
                        <a:solidFill>
                          <a:srgbClr val="FFFF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FFFF00"/>
                          </a:solidFill>
                          <a:effectLst/>
                          <a:latin typeface="+mn-lt"/>
                        </a:rPr>
                        <a:t>$16,709,000.00 </a:t>
                      </a:r>
                      <a:endParaRPr lang="en-US" sz="1400" b="1" i="0" u="none" strike="noStrike" dirty="0">
                        <a:solidFill>
                          <a:srgbClr val="FFFF00"/>
                        </a:solidFill>
                        <a:effectLst/>
                        <a:latin typeface="+mn-lt"/>
                      </a:endParaRPr>
                    </a:p>
                  </a:txBody>
                  <a:tcPr marL="8232" marR="8232" marT="8232"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729453"/>
                  </a:ext>
                </a:extLst>
              </a:tr>
            </a:tbl>
          </a:graphicData>
        </a:graphic>
      </p:graphicFrame>
    </p:spTree>
    <p:extLst>
      <p:ext uri="{BB962C8B-B14F-4D97-AF65-F5344CB8AC3E}">
        <p14:creationId xmlns:p14="http://schemas.microsoft.com/office/powerpoint/2010/main" val="347255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60D4415-0752-425E-AF7B-9E59E7AC92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E8A4530-40BA-46FD-BE42-288E4F9FC4C0}"/>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mj-lt"/>
                <a:ea typeface="+mj-ea"/>
                <a:cs typeface="+mj-cs"/>
              </a:rPr>
              <a:t> Project Funding</a:t>
            </a:r>
          </a:p>
        </p:txBody>
      </p:sp>
      <p:graphicFrame>
        <p:nvGraphicFramePr>
          <p:cNvPr id="11" name="Diagram 10">
            <a:extLst>
              <a:ext uri="{FF2B5EF4-FFF2-40B4-BE49-F238E27FC236}">
                <a16:creationId xmlns:a16="http://schemas.microsoft.com/office/drawing/2014/main" id="{E9D822E2-40A3-420B-9F4A-0A3C69D2E396}"/>
              </a:ext>
            </a:extLst>
          </p:cNvPr>
          <p:cNvGraphicFramePr/>
          <p:nvPr>
            <p:extLst>
              <p:ext uri="{D42A27DB-BD31-4B8C-83A1-F6EECF244321}">
                <p14:modId xmlns:p14="http://schemas.microsoft.com/office/powerpoint/2010/main" val="2771604860"/>
              </p:ext>
            </p:extLst>
          </p:nvPr>
        </p:nvGraphicFramePr>
        <p:xfrm>
          <a:off x="556532" y="2201334"/>
          <a:ext cx="1956375" cy="955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Arrow: Right 19">
            <a:extLst>
              <a:ext uri="{FF2B5EF4-FFF2-40B4-BE49-F238E27FC236}">
                <a16:creationId xmlns:a16="http://schemas.microsoft.com/office/drawing/2014/main" id="{BD04529F-B97A-44CC-B79F-639F7A83C800}"/>
              </a:ext>
            </a:extLst>
          </p:cNvPr>
          <p:cNvSpPr/>
          <p:nvPr/>
        </p:nvSpPr>
        <p:spPr>
          <a:xfrm>
            <a:off x="3082350" y="4890328"/>
            <a:ext cx="1956375" cy="78255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2400" b="1" dirty="0">
                <a:solidFill>
                  <a:schemeClr val="tx1"/>
                </a:solidFill>
              </a:rPr>
              <a:t>Bonds</a:t>
            </a:r>
            <a:endParaRPr lang="en-US" dirty="0"/>
          </a:p>
          <a:p>
            <a:endParaRPr lang="en-US" dirty="0"/>
          </a:p>
        </p:txBody>
      </p:sp>
      <p:sp>
        <p:nvSpPr>
          <p:cNvPr id="23" name="Arrow: Right 22">
            <a:extLst>
              <a:ext uri="{FF2B5EF4-FFF2-40B4-BE49-F238E27FC236}">
                <a16:creationId xmlns:a16="http://schemas.microsoft.com/office/drawing/2014/main" id="{B89517B2-DB6D-4539-B23B-40F3CA13E793}"/>
              </a:ext>
            </a:extLst>
          </p:cNvPr>
          <p:cNvSpPr/>
          <p:nvPr/>
        </p:nvSpPr>
        <p:spPr>
          <a:xfrm>
            <a:off x="5862815" y="2287578"/>
            <a:ext cx="1956375" cy="78255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sz="2400" b="1" dirty="0">
                <a:solidFill>
                  <a:schemeClr val="tx1"/>
                </a:solidFill>
              </a:rPr>
              <a:t>Stocks</a:t>
            </a:r>
          </a:p>
          <a:p>
            <a:pPr algn="ctr"/>
            <a:endParaRPr lang="en-US" dirty="0"/>
          </a:p>
          <a:p>
            <a:endParaRPr lang="en-US" dirty="0"/>
          </a:p>
        </p:txBody>
      </p:sp>
      <p:graphicFrame>
        <p:nvGraphicFramePr>
          <p:cNvPr id="2" name="Table 1">
            <a:extLst>
              <a:ext uri="{FF2B5EF4-FFF2-40B4-BE49-F238E27FC236}">
                <a16:creationId xmlns:a16="http://schemas.microsoft.com/office/drawing/2014/main" id="{E25798CD-F15A-8E49-A531-E41025DDBFA6}"/>
              </a:ext>
            </a:extLst>
          </p:cNvPr>
          <p:cNvGraphicFramePr>
            <a:graphicFrameLocks noGrp="1"/>
          </p:cNvGraphicFramePr>
          <p:nvPr>
            <p:extLst>
              <p:ext uri="{D42A27DB-BD31-4B8C-83A1-F6EECF244321}">
                <p14:modId xmlns:p14="http://schemas.microsoft.com/office/powerpoint/2010/main" val="3181992791"/>
              </p:ext>
            </p:extLst>
          </p:nvPr>
        </p:nvGraphicFramePr>
        <p:xfrm>
          <a:off x="2512908" y="1777153"/>
          <a:ext cx="3027922" cy="1873251"/>
        </p:xfrm>
        <a:graphic>
          <a:graphicData uri="http://schemas.openxmlformats.org/drawingml/2006/table">
            <a:tbl>
              <a:tblPr>
                <a:tableStyleId>{D113A9D2-9D6B-4929-AA2D-F23B5EE8CBE7}</a:tableStyleId>
              </a:tblPr>
              <a:tblGrid>
                <a:gridCol w="1697979">
                  <a:extLst>
                    <a:ext uri="{9D8B030D-6E8A-4147-A177-3AD203B41FA5}">
                      <a16:colId xmlns:a16="http://schemas.microsoft.com/office/drawing/2014/main" val="2693683416"/>
                    </a:ext>
                  </a:extLst>
                </a:gridCol>
                <a:gridCol w="1329943">
                  <a:extLst>
                    <a:ext uri="{9D8B030D-6E8A-4147-A177-3AD203B41FA5}">
                      <a16:colId xmlns:a16="http://schemas.microsoft.com/office/drawing/2014/main" val="1659556678"/>
                    </a:ext>
                  </a:extLst>
                </a:gridCol>
              </a:tblGrid>
              <a:tr h="232626">
                <a:tc gridSpan="2">
                  <a:txBody>
                    <a:bodyPr/>
                    <a:lstStyle/>
                    <a:p>
                      <a:pPr algn="ctr" fontAlgn="ctr"/>
                      <a:r>
                        <a:rPr lang="en-US" sz="1400" b="1" u="none" strike="noStrike" dirty="0">
                          <a:effectLst/>
                        </a:rPr>
                        <a:t>LOAN</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16817"/>
                  </a:ext>
                </a:extLst>
              </a:tr>
              <a:tr h="232626">
                <a:tc>
                  <a:txBody>
                    <a:bodyPr/>
                    <a:lstStyle/>
                    <a:p>
                      <a:pPr algn="ctr" fontAlgn="ctr"/>
                      <a:r>
                        <a:rPr lang="en-US" sz="1400" b="1" u="none" strike="noStrike" dirty="0">
                          <a:effectLst/>
                        </a:rPr>
                        <a:t>Loan Amount</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$17,050,800.00</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9868442"/>
                  </a:ext>
                </a:extLst>
              </a:tr>
              <a:tr h="232626">
                <a:tc>
                  <a:txBody>
                    <a:bodyPr/>
                    <a:lstStyle/>
                    <a:p>
                      <a:pPr algn="ctr" fontAlgn="ctr"/>
                      <a:r>
                        <a:rPr lang="en-US" sz="1400" b="1" u="none" strike="noStrike" dirty="0">
                          <a:effectLst/>
                        </a:rPr>
                        <a:t>N</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10 Yrs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0404415"/>
                  </a:ext>
                </a:extLst>
              </a:tr>
              <a:tr h="232626">
                <a:tc>
                  <a:txBody>
                    <a:bodyPr/>
                    <a:lstStyle/>
                    <a:p>
                      <a:pPr algn="ctr" fontAlgn="ctr"/>
                      <a:r>
                        <a:rPr lang="en-US" sz="1400" b="1" u="none" strike="noStrike">
                          <a:effectLst/>
                        </a:rPr>
                        <a:t>Interest Rate</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5.80%</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258154"/>
                  </a:ext>
                </a:extLst>
              </a:tr>
              <a:tr h="232626">
                <a:tc>
                  <a:txBody>
                    <a:bodyPr/>
                    <a:lstStyle/>
                    <a:p>
                      <a:pPr algn="ctr" fontAlgn="ctr"/>
                      <a:r>
                        <a:rPr lang="en-US" sz="1400" b="1" u="none" strike="noStrike" dirty="0">
                          <a:effectLst/>
                        </a:rPr>
                        <a:t>Effective Interest Rate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5.94%</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24981533"/>
                  </a:ext>
                </a:extLst>
              </a:tr>
              <a:tr h="465252">
                <a:tc>
                  <a:txBody>
                    <a:bodyPr/>
                    <a:lstStyle/>
                    <a:p>
                      <a:pPr algn="ctr" fontAlgn="ctr"/>
                      <a:r>
                        <a:rPr lang="en-US" sz="1400" b="1" u="none" strike="noStrike" dirty="0">
                          <a:effectLst/>
                        </a:rPr>
                        <a:t>Tax Rate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40%</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84938191"/>
                  </a:ext>
                </a:extLst>
              </a:tr>
              <a:tr h="244869">
                <a:tc>
                  <a:txBody>
                    <a:bodyPr/>
                    <a:lstStyle/>
                    <a:p>
                      <a:pPr algn="ctr" fontAlgn="ctr"/>
                      <a:r>
                        <a:rPr lang="en-US" sz="1400" b="1" u="none" strike="noStrike">
                          <a:effectLst/>
                        </a:rPr>
                        <a:t>Kl</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3.56%</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9784998"/>
                  </a:ext>
                </a:extLst>
              </a:tr>
            </a:tbl>
          </a:graphicData>
        </a:graphic>
      </p:graphicFrame>
      <p:graphicFrame>
        <p:nvGraphicFramePr>
          <p:cNvPr id="3" name="Table 2">
            <a:extLst>
              <a:ext uri="{FF2B5EF4-FFF2-40B4-BE49-F238E27FC236}">
                <a16:creationId xmlns:a16="http://schemas.microsoft.com/office/drawing/2014/main" id="{FF91654D-BB18-EB4C-BF6B-7EF33CAC59EE}"/>
              </a:ext>
            </a:extLst>
          </p:cNvPr>
          <p:cNvGraphicFramePr>
            <a:graphicFrameLocks noGrp="1"/>
          </p:cNvGraphicFramePr>
          <p:nvPr>
            <p:extLst>
              <p:ext uri="{D42A27DB-BD31-4B8C-83A1-F6EECF244321}">
                <p14:modId xmlns:p14="http://schemas.microsoft.com/office/powerpoint/2010/main" val="207708487"/>
              </p:ext>
            </p:extLst>
          </p:nvPr>
        </p:nvGraphicFramePr>
        <p:xfrm>
          <a:off x="7819190" y="1707303"/>
          <a:ext cx="2730500" cy="1943100"/>
        </p:xfrm>
        <a:graphic>
          <a:graphicData uri="http://schemas.openxmlformats.org/drawingml/2006/table">
            <a:tbl>
              <a:tblPr>
                <a:tableStyleId>{5C22544A-7EE6-4342-B048-85BDC9FD1C3A}</a:tableStyleId>
              </a:tblPr>
              <a:tblGrid>
                <a:gridCol w="1474660">
                  <a:extLst>
                    <a:ext uri="{9D8B030D-6E8A-4147-A177-3AD203B41FA5}">
                      <a16:colId xmlns:a16="http://schemas.microsoft.com/office/drawing/2014/main" val="2516612497"/>
                    </a:ext>
                  </a:extLst>
                </a:gridCol>
                <a:gridCol w="1255840">
                  <a:extLst>
                    <a:ext uri="{9D8B030D-6E8A-4147-A177-3AD203B41FA5}">
                      <a16:colId xmlns:a16="http://schemas.microsoft.com/office/drawing/2014/main" val="3546215297"/>
                    </a:ext>
                  </a:extLst>
                </a:gridCol>
              </a:tblGrid>
              <a:tr h="241300">
                <a:tc gridSpan="2">
                  <a:txBody>
                    <a:bodyPr/>
                    <a:lstStyle/>
                    <a:p>
                      <a:pPr algn="ctr" fontAlgn="b"/>
                      <a:r>
                        <a:rPr lang="en-US" sz="1400" b="1" u="none" strike="noStrike" dirty="0">
                          <a:effectLst/>
                        </a:rPr>
                        <a:t>STOCKS</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678762448"/>
                  </a:ext>
                </a:extLst>
              </a:tr>
              <a:tr h="241300">
                <a:tc>
                  <a:txBody>
                    <a:bodyPr/>
                    <a:lstStyle/>
                    <a:p>
                      <a:pPr algn="ctr" fontAlgn="ctr"/>
                      <a:r>
                        <a:rPr lang="en-US" sz="1400" b="1" u="none" strike="noStrike">
                          <a:effectLst/>
                        </a:rPr>
                        <a:t>Stock Value</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a:effectLst/>
                        </a:rPr>
                        <a:t>$2,623,200.00</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5074835"/>
                  </a:ext>
                </a:extLst>
              </a:tr>
              <a:tr h="241300">
                <a:tc>
                  <a:txBody>
                    <a:bodyPr/>
                    <a:lstStyle/>
                    <a:p>
                      <a:pPr algn="ctr" fontAlgn="ctr"/>
                      <a:r>
                        <a:rPr lang="en-US" sz="1400" b="1" u="none" strike="noStrike" dirty="0">
                          <a:effectLst/>
                        </a:rPr>
                        <a:t>N</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10 Yrs </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1628581"/>
                  </a:ext>
                </a:extLst>
              </a:tr>
              <a:tr h="241300">
                <a:tc>
                  <a:txBody>
                    <a:bodyPr/>
                    <a:lstStyle/>
                    <a:p>
                      <a:pPr algn="ctr" fontAlgn="ctr"/>
                      <a:r>
                        <a:rPr lang="en-US" sz="1400" b="1" u="none" strike="noStrike" dirty="0">
                          <a:effectLst/>
                        </a:rPr>
                        <a:t>Tax rate</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a:effectLst/>
                        </a:rPr>
                        <a:t>40%</a:t>
                      </a:r>
                      <a:endParaRPr lang="en-US" sz="14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16232816"/>
                  </a:ext>
                </a:extLst>
              </a:tr>
              <a:tr h="241300">
                <a:tc>
                  <a:txBody>
                    <a:bodyPr/>
                    <a:lstStyle/>
                    <a:p>
                      <a:pPr algn="ctr" fontAlgn="ctr"/>
                      <a:r>
                        <a:rPr lang="en-US" sz="1400" b="1" u="none" strike="noStrike">
                          <a:effectLst/>
                        </a:rPr>
                        <a:t>Annual Dividend</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a:effectLst/>
                        </a:rPr>
                        <a:t>$35,000.00</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1835399"/>
                  </a:ext>
                </a:extLst>
              </a:tr>
              <a:tr h="482600">
                <a:tc>
                  <a:txBody>
                    <a:bodyPr/>
                    <a:lstStyle/>
                    <a:p>
                      <a:pPr algn="ctr" fontAlgn="ctr"/>
                      <a:r>
                        <a:rPr lang="en-US" sz="1400" b="1" u="none" strike="noStrike">
                          <a:effectLst/>
                        </a:rPr>
                        <a:t>Brokerage Fee per share</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a:effectLst/>
                        </a:rPr>
                        <a:t>$180.00</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3814364"/>
                  </a:ext>
                </a:extLst>
              </a:tr>
              <a:tr h="254000">
                <a:tc>
                  <a:txBody>
                    <a:bodyPr/>
                    <a:lstStyle/>
                    <a:p>
                      <a:pPr algn="ctr" fontAlgn="ctr"/>
                      <a:r>
                        <a:rPr lang="en-US" sz="1400" b="1" u="none" strike="noStrike">
                          <a:effectLst/>
                        </a:rPr>
                        <a:t>Eps</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a:effectLst/>
                        </a:rPr>
                        <a:t>13.34%</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4860842"/>
                  </a:ext>
                </a:extLst>
              </a:tr>
            </a:tbl>
          </a:graphicData>
        </a:graphic>
      </p:graphicFrame>
      <p:graphicFrame>
        <p:nvGraphicFramePr>
          <p:cNvPr id="4" name="Table 3">
            <a:extLst>
              <a:ext uri="{FF2B5EF4-FFF2-40B4-BE49-F238E27FC236}">
                <a16:creationId xmlns:a16="http://schemas.microsoft.com/office/drawing/2014/main" id="{62518229-2072-A74F-BB60-4F0D79F5A7E7}"/>
              </a:ext>
            </a:extLst>
          </p:cNvPr>
          <p:cNvGraphicFramePr>
            <a:graphicFrameLocks noGrp="1"/>
          </p:cNvGraphicFramePr>
          <p:nvPr>
            <p:extLst>
              <p:ext uri="{D42A27DB-BD31-4B8C-83A1-F6EECF244321}">
                <p14:modId xmlns:p14="http://schemas.microsoft.com/office/powerpoint/2010/main" val="2030793170"/>
              </p:ext>
            </p:extLst>
          </p:nvPr>
        </p:nvGraphicFramePr>
        <p:xfrm>
          <a:off x="5038725" y="4039253"/>
          <a:ext cx="2844800" cy="2679700"/>
        </p:xfrm>
        <a:graphic>
          <a:graphicData uri="http://schemas.openxmlformats.org/drawingml/2006/table">
            <a:tbl>
              <a:tblPr>
                <a:tableStyleId>{08FB837D-C827-4EFA-A057-4D05807E0F7C}</a:tableStyleId>
              </a:tblPr>
              <a:tblGrid>
                <a:gridCol w="1588902">
                  <a:extLst>
                    <a:ext uri="{9D8B030D-6E8A-4147-A177-3AD203B41FA5}">
                      <a16:colId xmlns:a16="http://schemas.microsoft.com/office/drawing/2014/main" val="258310751"/>
                    </a:ext>
                  </a:extLst>
                </a:gridCol>
                <a:gridCol w="1255898">
                  <a:extLst>
                    <a:ext uri="{9D8B030D-6E8A-4147-A177-3AD203B41FA5}">
                      <a16:colId xmlns:a16="http://schemas.microsoft.com/office/drawing/2014/main" val="1424976618"/>
                    </a:ext>
                  </a:extLst>
                </a:gridCol>
              </a:tblGrid>
              <a:tr h="241300">
                <a:tc gridSpan="2">
                  <a:txBody>
                    <a:bodyPr/>
                    <a:lstStyle/>
                    <a:p>
                      <a:pPr algn="ctr" fontAlgn="ctr"/>
                      <a:r>
                        <a:rPr lang="en-US" sz="1400" b="1" u="none" strike="noStrike" dirty="0">
                          <a:effectLst/>
                        </a:rPr>
                        <a:t>BONDS</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55987812"/>
                  </a:ext>
                </a:extLst>
              </a:tr>
              <a:tr h="241300">
                <a:tc>
                  <a:txBody>
                    <a:bodyPr/>
                    <a:lstStyle/>
                    <a:p>
                      <a:pPr algn="ctr" fontAlgn="ctr"/>
                      <a:r>
                        <a:rPr lang="en-US" sz="1400" b="1" u="none" strike="noStrike" dirty="0">
                          <a:effectLst/>
                        </a:rPr>
                        <a:t>Bond Amount</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$6,558,000.00</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9892103"/>
                  </a:ext>
                </a:extLst>
              </a:tr>
              <a:tr h="241300">
                <a:tc>
                  <a:txBody>
                    <a:bodyPr/>
                    <a:lstStyle/>
                    <a:p>
                      <a:pPr algn="ctr" fontAlgn="ctr"/>
                      <a:r>
                        <a:rPr lang="en-US" sz="1400" b="1" u="none" strike="noStrike" dirty="0">
                          <a:effectLst/>
                        </a:rPr>
                        <a:t>N</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10 Yrs </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443981"/>
                  </a:ext>
                </a:extLst>
              </a:tr>
              <a:tr h="241300">
                <a:tc>
                  <a:txBody>
                    <a:bodyPr/>
                    <a:lstStyle/>
                    <a:p>
                      <a:pPr algn="ctr" fontAlgn="ctr"/>
                      <a:r>
                        <a:rPr lang="en-US" sz="1400" b="1" u="none" strike="noStrike">
                          <a:effectLst/>
                        </a:rPr>
                        <a:t>Bond Price</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2000</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579127"/>
                  </a:ext>
                </a:extLst>
              </a:tr>
              <a:tr h="241300">
                <a:tc>
                  <a:txBody>
                    <a:bodyPr/>
                    <a:lstStyle/>
                    <a:p>
                      <a:pPr algn="ctr" fontAlgn="ctr"/>
                      <a:r>
                        <a:rPr lang="en-US" sz="1400" b="1" u="none" strike="noStrike">
                          <a:effectLst/>
                        </a:rPr>
                        <a:t>Bond Selling Price</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$7,738,440.00</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76365605"/>
                  </a:ext>
                </a:extLst>
              </a:tr>
              <a:tr h="482600">
                <a:tc>
                  <a:txBody>
                    <a:bodyPr/>
                    <a:lstStyle/>
                    <a:p>
                      <a:pPr algn="ctr" fontAlgn="ctr"/>
                      <a:r>
                        <a:rPr lang="en-US" sz="1400" b="1" u="none" strike="noStrike" dirty="0">
                          <a:effectLst/>
                        </a:rPr>
                        <a:t>Interest Rate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12%</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83954557"/>
                  </a:ext>
                </a:extLst>
              </a:tr>
              <a:tr h="254000">
                <a:tc>
                  <a:txBody>
                    <a:bodyPr/>
                    <a:lstStyle/>
                    <a:p>
                      <a:pPr algn="ctr" fontAlgn="ctr"/>
                      <a:r>
                        <a:rPr lang="en-US" sz="1400" b="1" u="none" strike="noStrike">
                          <a:effectLst/>
                        </a:rPr>
                        <a:t>Interest per year</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a:effectLst/>
                        </a:rPr>
                        <a:t>$786,960.00</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48546579"/>
                  </a:ext>
                </a:extLst>
              </a:tr>
              <a:tr h="241300">
                <a:tc>
                  <a:txBody>
                    <a:bodyPr/>
                    <a:lstStyle/>
                    <a:p>
                      <a:pPr algn="ctr" fontAlgn="ctr"/>
                      <a:r>
                        <a:rPr lang="en-US" sz="1400" b="1" u="none" strike="noStrike">
                          <a:effectLst/>
                        </a:rPr>
                        <a:t>Ib</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12.98%</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82334351"/>
                  </a:ext>
                </a:extLst>
              </a:tr>
              <a:tr h="241300">
                <a:tc>
                  <a:txBody>
                    <a:bodyPr/>
                    <a:lstStyle/>
                    <a:p>
                      <a:pPr algn="ctr" fontAlgn="ctr"/>
                      <a:r>
                        <a:rPr lang="en-US" sz="1400" b="1" u="none" strike="noStrike">
                          <a:effectLst/>
                        </a:rPr>
                        <a:t>Tax rate</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40%</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43233039"/>
                  </a:ext>
                </a:extLst>
              </a:tr>
              <a:tr h="254000">
                <a:tc>
                  <a:txBody>
                    <a:bodyPr/>
                    <a:lstStyle/>
                    <a:p>
                      <a:pPr algn="ctr" fontAlgn="ctr"/>
                      <a:r>
                        <a:rPr lang="en-US" sz="1400" b="1" u="none" strike="noStrike">
                          <a:effectLst/>
                        </a:rPr>
                        <a:t>Kb</a:t>
                      </a:r>
                      <a:endParaRPr lang="en-US" sz="14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400" b="1" u="none" strike="noStrike" dirty="0">
                          <a:effectLst/>
                        </a:rPr>
                        <a:t>7.79%</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32547320"/>
                  </a:ext>
                </a:extLst>
              </a:tr>
            </a:tbl>
          </a:graphicData>
        </a:graphic>
      </p:graphicFrame>
    </p:spTree>
    <p:extLst>
      <p:ext uri="{BB962C8B-B14F-4D97-AF65-F5344CB8AC3E}">
        <p14:creationId xmlns:p14="http://schemas.microsoft.com/office/powerpoint/2010/main" val="334042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5D5D9757-0F00-43C6-82EA-787D04781C7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785E9F5-9BA1-4622-8428-924DE78213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C224EE5-A36D-48AA-A888-551C5238C682}"/>
              </a:ext>
            </a:extLst>
          </p:cNvPr>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dirty="0">
                <a:ln w="3175" cmpd="sng">
                  <a:noFill/>
                </a:ln>
                <a:solidFill>
                  <a:schemeClr val="accent1"/>
                </a:solidFill>
                <a:latin typeface="+mj-lt"/>
                <a:ea typeface="+mj-ea"/>
                <a:cs typeface="+mj-cs"/>
              </a:rPr>
              <a:t>Depreciation</a:t>
            </a:r>
          </a:p>
        </p:txBody>
      </p:sp>
      <p:sp>
        <p:nvSpPr>
          <p:cNvPr id="12" name="TextBox 11">
            <a:extLst>
              <a:ext uri="{FF2B5EF4-FFF2-40B4-BE49-F238E27FC236}">
                <a16:creationId xmlns:a16="http://schemas.microsoft.com/office/drawing/2014/main" id="{12AB3BE7-8FCF-4DF7-9D2C-F5A0C9DE9020}"/>
              </a:ext>
            </a:extLst>
          </p:cNvPr>
          <p:cNvSpPr txBox="1"/>
          <p:nvPr/>
        </p:nvSpPr>
        <p:spPr>
          <a:xfrm>
            <a:off x="4976031" y="963877"/>
            <a:ext cx="6377769" cy="4930246"/>
          </a:xfrm>
          <a:prstGeom prst="rect">
            <a:avLst/>
          </a:prstGeom>
        </p:spPr>
        <p:txBody>
          <a:bodyPr vert="horz" lIns="91440" tIns="45720" rIns="91440" bIns="45720" rtlCol="0" anchor="ctr">
            <a:normAutofit lnSpcReduction="10000"/>
          </a:bodyPr>
          <a:lstStyle/>
          <a:p>
            <a:pPr marL="57150">
              <a:lnSpc>
                <a:spcPct val="90000"/>
              </a:lnSpc>
              <a:spcAft>
                <a:spcPts val="600"/>
              </a:spcAft>
            </a:pPr>
            <a:r>
              <a:rPr lang="en-US" sz="2200" b="1" dirty="0"/>
              <a:t>Depreciation Items:</a:t>
            </a:r>
          </a:p>
          <a:p>
            <a:pPr marL="400050" indent="-342900">
              <a:lnSpc>
                <a:spcPct val="90000"/>
              </a:lnSpc>
              <a:spcAft>
                <a:spcPts val="600"/>
              </a:spcAft>
              <a:buFont typeface="Arial" panose="020B0604020202020204" pitchFamily="34" charset="0"/>
              <a:buChar char="•"/>
            </a:pPr>
            <a:r>
              <a:rPr lang="en-US" sz="2200" dirty="0"/>
              <a:t>Lab Equipment's</a:t>
            </a:r>
          </a:p>
          <a:p>
            <a:pPr marL="400050" indent="-342900">
              <a:lnSpc>
                <a:spcPct val="90000"/>
              </a:lnSpc>
              <a:spcAft>
                <a:spcPts val="600"/>
              </a:spcAft>
              <a:buFont typeface="Arial" panose="020B0604020202020204" pitchFamily="34" charset="0"/>
              <a:buChar char="•"/>
            </a:pPr>
            <a:r>
              <a:rPr lang="en-US" sz="2200" dirty="0"/>
              <a:t>Lab Infrastructure</a:t>
            </a:r>
          </a:p>
          <a:p>
            <a:pPr marL="57150">
              <a:lnSpc>
                <a:spcPct val="90000"/>
              </a:lnSpc>
              <a:spcAft>
                <a:spcPts val="600"/>
              </a:spcAft>
            </a:pPr>
            <a:endParaRPr lang="en-US" sz="2200" dirty="0"/>
          </a:p>
          <a:p>
            <a:pPr marL="57150">
              <a:lnSpc>
                <a:spcPct val="90000"/>
              </a:lnSpc>
              <a:spcAft>
                <a:spcPts val="600"/>
              </a:spcAft>
            </a:pPr>
            <a:endParaRPr lang="en-US" sz="2200" dirty="0"/>
          </a:p>
          <a:p>
            <a:r>
              <a:rPr lang="en-US" sz="2200" b="1" dirty="0"/>
              <a:t>Depreciable Methods:</a:t>
            </a:r>
          </a:p>
          <a:p>
            <a:pPr marL="285750" indent="-285750">
              <a:buFont typeface="Arial" panose="020B0604020202020204" pitchFamily="34" charset="0"/>
              <a:buChar char="•"/>
            </a:pPr>
            <a:r>
              <a:rPr lang="en-US" sz="2200" dirty="0"/>
              <a:t>Straight Line Depreciation (SLN)</a:t>
            </a:r>
          </a:p>
          <a:p>
            <a:r>
              <a:rPr lang="en-US" sz="2200" dirty="0"/>
              <a:t>It considers the cost of material, salvage value and life</a:t>
            </a:r>
          </a:p>
          <a:p>
            <a:r>
              <a:rPr lang="en-US" sz="2200" dirty="0"/>
              <a:t>We have used SLN depreciation for “Lab Infrastructure”.</a:t>
            </a:r>
          </a:p>
          <a:p>
            <a:endParaRPr lang="en-US" sz="2200" dirty="0"/>
          </a:p>
          <a:p>
            <a:pPr marL="285750" indent="-285750">
              <a:buFont typeface="Arial" panose="020B0604020202020204" pitchFamily="34" charset="0"/>
              <a:buChar char="•"/>
            </a:pPr>
            <a:r>
              <a:rPr lang="en-US" sz="2200" dirty="0"/>
              <a:t>Declining Balance (DB) Depreciation</a:t>
            </a:r>
          </a:p>
          <a:p>
            <a:r>
              <a:rPr lang="en-US" sz="2200" dirty="0"/>
              <a:t>It considers Cost of material, Salvage value, Life and Period</a:t>
            </a:r>
          </a:p>
          <a:p>
            <a:r>
              <a:rPr lang="en-US" sz="2200" dirty="0"/>
              <a:t>We have used DB depreciation for “Lab equipment”.</a:t>
            </a:r>
          </a:p>
          <a:p>
            <a:pPr marL="57150">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322630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outVertical)">
                                      <p:cBhvr>
                                        <p:cTn id="7" dur="500"/>
                                        <p:tgtEl>
                                          <p:spTgt spid="12">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arn(outVertical)">
                                      <p:cBhvr>
                                        <p:cTn id="10" dur="500"/>
                                        <p:tgtEl>
                                          <p:spTgt spid="12">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arn(outVertical)">
                                      <p:cBhvr>
                                        <p:cTn id="13"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514843"/>
      </a:dk1>
      <a:lt1>
        <a:srgbClr val="FFFFFF"/>
      </a:lt1>
      <a:dk2>
        <a:srgbClr val="DED9D7"/>
      </a:dk2>
      <a:lt2>
        <a:srgbClr val="FFFFF3"/>
      </a:lt2>
      <a:accent1>
        <a:srgbClr val="9C8F88"/>
      </a:accent1>
      <a:accent2>
        <a:srgbClr val="514843"/>
      </a:accent2>
      <a:accent3>
        <a:srgbClr val="525A6A"/>
      </a:accent3>
      <a:accent4>
        <a:srgbClr val="827266"/>
      </a:accent4>
      <a:accent5>
        <a:srgbClr val="AE9A7E"/>
      </a:accent5>
      <a:accent6>
        <a:srgbClr val="A8A39E"/>
      </a:accent6>
      <a:hlink>
        <a:srgbClr val="59704F"/>
      </a:hlink>
      <a:folHlink>
        <a:srgbClr val="A8A39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514843"/>
    </a:dk1>
    <a:lt1>
      <a:srgbClr val="FFFFFF"/>
    </a:lt1>
    <a:dk2>
      <a:srgbClr val="DED9D7"/>
    </a:dk2>
    <a:lt2>
      <a:srgbClr val="FFFFF3"/>
    </a:lt2>
    <a:accent1>
      <a:srgbClr val="9C8F88"/>
    </a:accent1>
    <a:accent2>
      <a:srgbClr val="514843"/>
    </a:accent2>
    <a:accent3>
      <a:srgbClr val="525A6A"/>
    </a:accent3>
    <a:accent4>
      <a:srgbClr val="827266"/>
    </a:accent4>
    <a:accent5>
      <a:srgbClr val="AE9A7E"/>
    </a:accent5>
    <a:accent6>
      <a:srgbClr val="A8A39E"/>
    </a:accent6>
    <a:hlink>
      <a:srgbClr val="59704F"/>
    </a:hlink>
    <a:folHlink>
      <a:srgbClr val="A8A39E"/>
    </a:folHlink>
  </a:clrScheme>
</a:themeOverride>
</file>

<file path=docProps/app.xml><?xml version="1.0" encoding="utf-8"?>
<Properties xmlns="http://schemas.openxmlformats.org/officeDocument/2006/extended-properties" xmlns:vt="http://schemas.openxmlformats.org/officeDocument/2006/docPropsVTypes">
  <Template/>
  <TotalTime>3870</TotalTime>
  <Words>1091</Words>
  <Application>Microsoft Office PowerPoint</Application>
  <PresentationFormat>Widescreen</PresentationFormat>
  <Paragraphs>371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Calibri Light</vt:lpstr>
      <vt:lpstr>Hobo Std</vt:lpstr>
      <vt:lpstr>Times New Roman</vt:lpstr>
      <vt:lpstr>Wingdings</vt:lpstr>
      <vt:lpstr>Office Theme</vt:lpstr>
      <vt:lpstr>Financial Economic Analysis for Investment in Medicinal Drugs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Analysis For an Multi-chain restaurant</dc:title>
  <dc:creator>Bhakti Shantiswarup Sangoi</dc:creator>
  <cp:lastModifiedBy>Harsh Shah</cp:lastModifiedBy>
  <cp:revision>119</cp:revision>
  <dcterms:created xsi:type="dcterms:W3CDTF">2017-04-16T00:55:33Z</dcterms:created>
  <dcterms:modified xsi:type="dcterms:W3CDTF">2018-04-23T23:27:17Z</dcterms:modified>
</cp:coreProperties>
</file>