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50"/>
  </p:notesMasterIdLst>
  <p:sldIdLst>
    <p:sldId id="285" r:id="rId2"/>
    <p:sldId id="299" r:id="rId3"/>
    <p:sldId id="296" r:id="rId4"/>
    <p:sldId id="257" r:id="rId5"/>
    <p:sldId id="362" r:id="rId6"/>
    <p:sldId id="322" r:id="rId7"/>
    <p:sldId id="323" r:id="rId8"/>
    <p:sldId id="324" r:id="rId9"/>
    <p:sldId id="350" r:id="rId10"/>
    <p:sldId id="258" r:id="rId11"/>
    <p:sldId id="351" r:id="rId12"/>
    <p:sldId id="352" r:id="rId13"/>
    <p:sldId id="353" r:id="rId14"/>
    <p:sldId id="356" r:id="rId15"/>
    <p:sldId id="302" r:id="rId16"/>
    <p:sldId id="303" r:id="rId17"/>
    <p:sldId id="304" r:id="rId18"/>
    <p:sldId id="349" r:id="rId19"/>
    <p:sldId id="326" r:id="rId20"/>
    <p:sldId id="305" r:id="rId21"/>
    <p:sldId id="357" r:id="rId22"/>
    <p:sldId id="358" r:id="rId23"/>
    <p:sldId id="307" r:id="rId24"/>
    <p:sldId id="271" r:id="rId25"/>
    <p:sldId id="286" r:id="rId26"/>
    <p:sldId id="359" r:id="rId27"/>
    <p:sldId id="363" r:id="rId28"/>
    <p:sldId id="315" r:id="rId29"/>
    <p:sldId id="276" r:id="rId30"/>
    <p:sldId id="277" r:id="rId31"/>
    <p:sldId id="344" r:id="rId32"/>
    <p:sldId id="278" r:id="rId33"/>
    <p:sldId id="308" r:id="rId34"/>
    <p:sldId id="345" r:id="rId35"/>
    <p:sldId id="309" r:id="rId36"/>
    <p:sldId id="346" r:id="rId37"/>
    <p:sldId id="318" r:id="rId38"/>
    <p:sldId id="347" r:id="rId39"/>
    <p:sldId id="364" r:id="rId40"/>
    <p:sldId id="319" r:id="rId41"/>
    <p:sldId id="310" r:id="rId42"/>
    <p:sldId id="311" r:id="rId43"/>
    <p:sldId id="320" r:id="rId44"/>
    <p:sldId id="343" r:id="rId45"/>
    <p:sldId id="348" r:id="rId46"/>
    <p:sldId id="284" r:id="rId47"/>
    <p:sldId id="361" r:id="rId48"/>
    <p:sldId id="29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88C336-CD84-4C36-8C69-0466DFFDFC20}" v="32" dt="2024-04-18T07:29:35.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94660"/>
  </p:normalViewPr>
  <p:slideViewPr>
    <p:cSldViewPr>
      <p:cViewPr varScale="1">
        <p:scale>
          <a:sx n="95" d="100"/>
          <a:sy n="95" d="100"/>
        </p:scale>
        <p:origin x="117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harma" userId="7396177da4eecb99" providerId="LiveId" clId="{6E88C336-CD84-4C36-8C69-0466DFFDFC20}"/>
    <pc:docChg chg="modSld">
      <pc:chgData name="Harsh Sharma" userId="7396177da4eecb99" providerId="LiveId" clId="{6E88C336-CD84-4C36-8C69-0466DFFDFC20}" dt="2024-04-18T07:29:58.517" v="48"/>
      <pc:docMkLst>
        <pc:docMk/>
      </pc:docMkLst>
      <pc:sldChg chg="modSp mod">
        <pc:chgData name="Harsh Sharma" userId="7396177da4eecb99" providerId="LiveId" clId="{6E88C336-CD84-4C36-8C69-0466DFFDFC20}" dt="2024-04-18T07:29:58.517" v="48"/>
        <pc:sldMkLst>
          <pc:docMk/>
          <pc:sldMk cId="0" sldId="296"/>
        </pc:sldMkLst>
        <pc:spChg chg="mod">
          <ac:chgData name="Harsh Sharma" userId="7396177da4eecb99" providerId="LiveId" clId="{6E88C336-CD84-4C36-8C69-0466DFFDFC20}" dt="2024-04-18T07:29:58.517" v="48"/>
          <ac:spMkLst>
            <pc:docMk/>
            <pc:sldMk cId="0" sldId="296"/>
            <ac:spMk id="7171" creationId="{00000000-0000-0000-0000-000000000000}"/>
          </ac:spMkLst>
        </pc:spChg>
      </pc:sldChg>
      <pc:sldChg chg="modSp modAnim">
        <pc:chgData name="Harsh Sharma" userId="7396177da4eecb99" providerId="LiveId" clId="{6E88C336-CD84-4C36-8C69-0466DFFDFC20}" dt="2024-04-18T07:29:35.158" v="31" actId="20578"/>
        <pc:sldMkLst>
          <pc:docMk/>
          <pc:sldMk cId="0" sldId="299"/>
        </pc:sldMkLst>
        <pc:spChg chg="mod">
          <ac:chgData name="Harsh Sharma" userId="7396177da4eecb99" providerId="LiveId" clId="{6E88C336-CD84-4C36-8C69-0466DFFDFC20}" dt="2024-04-18T07:29:28.894" v="30" actId="20578"/>
          <ac:spMkLst>
            <pc:docMk/>
            <pc:sldMk cId="0" sldId="29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348C49-7E59-4491-AB29-DADD0C748FE2}" type="datetimeFigureOut">
              <a:rPr lang="en-US"/>
              <a:pPr>
                <a:defRPr/>
              </a:pPr>
              <a:t>4/18/2024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C34021-25FA-41DC-92BD-7BF4865F60F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8ABD4B-69C4-4A04-8DE7-861B0CEE9D3E}" type="slidenum">
              <a:rPr lang="en-IN" smtClean="0"/>
              <a:pPr fontAlgn="base">
                <a:spcBef>
                  <a:spcPct val="0"/>
                </a:spcBef>
                <a:spcAft>
                  <a:spcPct val="0"/>
                </a:spcAft>
                <a:defRPr/>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2087D2-AC61-49B4-A78E-BBB293F102CF}" type="slidenum">
              <a:rPr lang="en-IN" smtClean="0"/>
              <a:pPr fontAlgn="base">
                <a:spcBef>
                  <a:spcPct val="0"/>
                </a:spcBef>
                <a:spcAft>
                  <a:spcPct val="0"/>
                </a:spcAft>
                <a:defRPr/>
              </a:pPr>
              <a:t>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69650009-6EC6-4710-8D89-EE7F61B51639}" type="datetimeFigureOut">
              <a:rPr lang="en-US"/>
              <a:pPr>
                <a:defRPr/>
              </a:pPr>
              <a:t>4/18/2024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45F91FD-65B7-48FE-BEBA-90212DB08E9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7CD1F62-DCC4-4BBB-A5E6-2C979057C242}"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974E6EA-2B00-4E16-AD80-6495A000092A}"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7873E8D-4717-4200-83E7-C82122B18574}"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7B6037A5-F923-4614-ADE4-1E01B61BF30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9C4710-D89F-4EC8-B81E-B073A118A34D}"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A836EADE-D7F4-49DF-B16E-590A1DD9922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B94A7B3-4C34-472F-B184-811E0DAC931D}" type="datetimeFigureOut">
              <a:rPr lang="en-US"/>
              <a:pPr>
                <a:defRPr/>
              </a:pPr>
              <a:t>4/18/2024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5B734F1-7075-4F2B-8ACD-B5D65848ECD9}"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579C6A-5EEA-4223-934F-B4623E5CFC92}"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2B591594-0178-4363-9249-735AEB76B4BA}"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6A4B766-8126-49ED-B937-A7E3F952F8A6}" type="datetimeFigureOut">
              <a:rPr lang="en-US"/>
              <a:pPr>
                <a:defRPr/>
              </a:pPr>
              <a:t>4/18/2024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B273AFDE-888B-47ED-AAC1-194DCA758718}"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0EF72C5-9150-42B8-861F-3610317328D5}" type="datetimeFigureOut">
              <a:rPr lang="en-US"/>
              <a:pPr>
                <a:defRPr/>
              </a:pPr>
              <a:t>4/18/2024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88A53A96-0BA3-46D3-8F55-E7389E4AB4B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FFB3C7E-84B6-4499-A99A-734B44B904B8}" type="datetimeFigureOut">
              <a:rPr lang="en-US"/>
              <a:pPr>
                <a:defRPr/>
              </a:pPr>
              <a:t>4/18/2024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BF9B9324-0EC5-4A99-A231-FDDD1D13488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9515712-E2A7-4631-9A62-7725FA3148C9}"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72D758E5-3126-4DAA-B7AA-FA8139678F8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5EEB1D-0409-4139-8B4B-F5715E4F2035}" type="datetimeFigureOut">
              <a:rPr lang="en-US"/>
              <a:pPr>
                <a:defRPr/>
              </a:pPr>
              <a:t>4/18/2024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5C73762-7AA0-4C3A-B0F8-CBAA357B3A5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BBF13764-1F1F-4258-AFD8-8F5E90A640AD}" type="datetimeFigureOut">
              <a:rPr lang="en-US"/>
              <a:pPr>
                <a:defRPr/>
              </a:pPr>
              <a:t>4/18/2024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C6F7251-9B49-44BD-9CE0-B9F4CA1F326B}"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51" r:id="rId1"/>
    <p:sldLayoutId id="2147484143" r:id="rId2"/>
    <p:sldLayoutId id="2147484152" r:id="rId3"/>
    <p:sldLayoutId id="2147484144" r:id="rId4"/>
    <p:sldLayoutId id="2147484145" r:id="rId5"/>
    <p:sldLayoutId id="2147484146" r:id="rId6"/>
    <p:sldLayoutId id="2147484147" r:id="rId7"/>
    <p:sldLayoutId id="2147484148" r:id="rId8"/>
    <p:sldLayoutId id="2147484153" r:id="rId9"/>
    <p:sldLayoutId id="2147484149" r:id="rId10"/>
    <p:sldLayoutId id="2147484150"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851648" cy="2786082"/>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chemeClr val="tx1"/>
                </a:solidFill>
              </a:rPr>
              <a:t>LUNG CANCER PREDICTION SYSTEM</a:t>
            </a:r>
            <a:br>
              <a:rPr lang="en-US" dirty="0">
                <a:solidFill>
                  <a:schemeClr val="bg1">
                    <a:lumMod val="95000"/>
                    <a:lumOff val="5000"/>
                  </a:schemeClr>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8" descr="Artificial Intelligence in Healthcare: Beyond disease prediction, Health  News, ET HealthWorld"/>
          <p:cNvPicPr>
            <a:picLocks noChangeAspect="1" noChangeArrowheads="1"/>
          </p:cNvPicPr>
          <p:nvPr/>
        </p:nvPicPr>
        <p:blipFill>
          <a:blip r:embed="rId2"/>
          <a:srcRect/>
          <a:stretch>
            <a:fillRect/>
          </a:stretch>
        </p:blipFill>
        <p:spPr bwMode="auto">
          <a:xfrm>
            <a:off x="642938" y="2500313"/>
            <a:ext cx="7858125" cy="400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USER MODULES</a:t>
            </a:r>
            <a:endParaRPr lang="en-IN" dirty="0"/>
          </a:p>
        </p:txBody>
      </p:sp>
      <p:sp>
        <p:nvSpPr>
          <p:cNvPr id="7171" name="Content Placeholder 2"/>
          <p:cNvSpPr>
            <a:spLocks noGrp="1"/>
          </p:cNvSpPr>
          <p:nvPr>
            <p:ph idx="1"/>
          </p:nvPr>
        </p:nvSpPr>
        <p:spPr>
          <a:xfrm>
            <a:off x="457200" y="714356"/>
            <a:ext cx="8229600" cy="5857894"/>
          </a:xfrm>
        </p:spPr>
        <p:txBody>
          <a:bodyPr/>
          <a:lstStyle/>
          <a:p>
            <a:pPr eaLnBrk="1" hangingPunct="1">
              <a:buNone/>
            </a:pPr>
            <a:endParaRPr lang="en-US" b="1" dirty="0"/>
          </a:p>
          <a:p>
            <a:pPr lvl="0"/>
            <a:r>
              <a:rPr lang="en-US" sz="2400" b="1" dirty="0"/>
              <a:t>Signup</a:t>
            </a:r>
            <a:r>
              <a:rPr lang="en-US" sz="2400" dirty="0"/>
              <a:t>: A user can create a new account by providing basic details like name, email, and password.</a:t>
            </a:r>
          </a:p>
          <a:p>
            <a:pPr lvl="0"/>
            <a:r>
              <a:rPr lang="en-US" sz="2400" b="1" dirty="0"/>
              <a:t>Login</a:t>
            </a:r>
            <a:r>
              <a:rPr lang="en-US" sz="2400" dirty="0"/>
              <a:t>: The users can log in to their account using the registered email and password.</a:t>
            </a:r>
          </a:p>
          <a:p>
            <a:pPr lvl="0"/>
            <a:r>
              <a:rPr lang="en-US" sz="2400" b="1" dirty="0"/>
              <a:t>Prediction</a:t>
            </a:r>
            <a:r>
              <a:rPr lang="en-US" sz="2400" dirty="0"/>
              <a:t>: The users can upload their chest X-ray image and get the prediction result if the X-ray shows any indication of lung cancer or not.</a:t>
            </a:r>
          </a:p>
          <a:p>
            <a:pPr lvl="0"/>
            <a:r>
              <a:rPr lang="en-US" sz="2400" b="1" dirty="0"/>
              <a:t>View Prediction History</a:t>
            </a:r>
            <a:r>
              <a:rPr lang="en-US" sz="2400" dirty="0"/>
              <a:t>: The users can view their past prediction results in their profile.</a:t>
            </a:r>
          </a:p>
          <a:p>
            <a:pPr lvl="0"/>
            <a:r>
              <a:rPr lang="en-US" sz="2400" b="1" dirty="0"/>
              <a:t>View Doctors</a:t>
            </a:r>
            <a:r>
              <a:rPr lang="en-US" sz="2400" dirty="0"/>
              <a:t>: Based on the user's area/city, the system recommends doctors who specialize in treating lung cancer. This is done after the prediction, in case the system detects lung cancer in the user's chest X-ray.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USER MODULES(Continue)</a:t>
            </a:r>
            <a:endParaRPr lang="en-IN" dirty="0"/>
          </a:p>
        </p:txBody>
      </p:sp>
      <p:sp>
        <p:nvSpPr>
          <p:cNvPr id="7171" name="Content Placeholder 2"/>
          <p:cNvSpPr>
            <a:spLocks noGrp="1"/>
          </p:cNvSpPr>
          <p:nvPr>
            <p:ph idx="1"/>
          </p:nvPr>
        </p:nvSpPr>
        <p:spPr>
          <a:xfrm>
            <a:off x="457200" y="857232"/>
            <a:ext cx="8229600" cy="5715018"/>
          </a:xfrm>
        </p:spPr>
        <p:txBody>
          <a:bodyPr/>
          <a:lstStyle/>
          <a:p>
            <a:pPr eaLnBrk="1" hangingPunct="1">
              <a:buNone/>
            </a:pPr>
            <a:endParaRPr lang="en-US" b="1" dirty="0"/>
          </a:p>
          <a:p>
            <a:pPr lvl="0"/>
            <a:r>
              <a:rPr lang="en-US" sz="2800" b="1" dirty="0"/>
              <a:t>Edit Profile</a:t>
            </a:r>
            <a:r>
              <a:rPr lang="en-US" sz="2800" dirty="0"/>
              <a:t>: Users can update their profile information like name, email, and contact details.</a:t>
            </a:r>
          </a:p>
          <a:p>
            <a:pPr lvl="0"/>
            <a:r>
              <a:rPr lang="en-US" sz="2800" b="1" dirty="0"/>
              <a:t>Change Password</a:t>
            </a:r>
            <a:r>
              <a:rPr lang="en-US" sz="2800" dirty="0"/>
              <a:t>: Users can change their login password for security purposes.</a:t>
            </a:r>
          </a:p>
          <a:p>
            <a:pPr lvl="0"/>
            <a:r>
              <a:rPr lang="en-US" sz="2800" b="1" dirty="0"/>
              <a:t>Logout</a:t>
            </a:r>
            <a:r>
              <a:rPr lang="en-US" sz="2800" dirty="0"/>
              <a:t>: Users can log out of the system once they have finished their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DOCTOR MODULES</a:t>
            </a:r>
            <a:endParaRPr lang="en-IN" dirty="0"/>
          </a:p>
        </p:txBody>
      </p:sp>
      <p:sp>
        <p:nvSpPr>
          <p:cNvPr id="7171" name="Content Placeholder 2"/>
          <p:cNvSpPr>
            <a:spLocks noGrp="1"/>
          </p:cNvSpPr>
          <p:nvPr>
            <p:ph idx="1"/>
          </p:nvPr>
        </p:nvSpPr>
        <p:spPr>
          <a:xfrm>
            <a:off x="457200" y="785794"/>
            <a:ext cx="8229600" cy="5786456"/>
          </a:xfrm>
        </p:spPr>
        <p:txBody>
          <a:bodyPr/>
          <a:lstStyle/>
          <a:p>
            <a:pPr eaLnBrk="1" hangingPunct="1">
              <a:buNone/>
            </a:pPr>
            <a:endParaRPr lang="en-US" b="1" dirty="0"/>
          </a:p>
          <a:p>
            <a:pPr lvl="0"/>
            <a:r>
              <a:rPr lang="en-US" sz="2800" b="1" dirty="0"/>
              <a:t>Login</a:t>
            </a:r>
            <a:r>
              <a:rPr lang="en-US" sz="2800" dirty="0"/>
              <a:t>: Allows the doctor to log in to their account using their registered credentials.</a:t>
            </a:r>
          </a:p>
          <a:p>
            <a:pPr lvl="0"/>
            <a:r>
              <a:rPr lang="en-US" sz="2800" b="1" dirty="0"/>
              <a:t>Dashboard</a:t>
            </a:r>
            <a:r>
              <a:rPr lang="en-US" sz="2800" dirty="0"/>
              <a:t>: Provides an overview of the doctor's account, including the total number of patients they have treated, the number of patients they have diagnosed with cancer, and the number of patients they have referred to a specialist.</a:t>
            </a:r>
          </a:p>
          <a:p>
            <a:pPr lvl="0"/>
            <a:r>
              <a:rPr lang="en-US" sz="2800" b="1" dirty="0"/>
              <a:t>Patient History</a:t>
            </a:r>
            <a:r>
              <a:rPr lang="en-US" sz="2800" dirty="0"/>
              <a:t>: Allows the doctor to view the complete medical history of each patient they have treated. This includes previous diagnoses, lab results, and radiology reports.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DOCTOR MODULES(Continue)</a:t>
            </a:r>
            <a:endParaRPr lang="en-IN" dirty="0"/>
          </a:p>
        </p:txBody>
      </p:sp>
      <p:sp>
        <p:nvSpPr>
          <p:cNvPr id="7171" name="Content Placeholder 2"/>
          <p:cNvSpPr>
            <a:spLocks noGrp="1"/>
          </p:cNvSpPr>
          <p:nvPr>
            <p:ph idx="1"/>
          </p:nvPr>
        </p:nvSpPr>
        <p:spPr>
          <a:xfrm>
            <a:off x="457200" y="1214422"/>
            <a:ext cx="8229600" cy="5357828"/>
          </a:xfrm>
        </p:spPr>
        <p:txBody>
          <a:bodyPr/>
          <a:lstStyle/>
          <a:p>
            <a:pPr eaLnBrk="1" hangingPunct="1">
              <a:buNone/>
            </a:pPr>
            <a:endParaRPr lang="en-US" b="1" dirty="0"/>
          </a:p>
          <a:p>
            <a:pPr lvl="0"/>
            <a:r>
              <a:rPr lang="en-US" sz="2800" b="1" dirty="0"/>
              <a:t>Profile Management</a:t>
            </a:r>
            <a:r>
              <a:rPr lang="en-US" sz="2800" dirty="0"/>
              <a:t>: Allows the doctor to manage their account details, including personal information, contact details, and login credentials.</a:t>
            </a:r>
          </a:p>
          <a:p>
            <a:pPr lvl="0"/>
            <a:r>
              <a:rPr lang="en-US" sz="2800" b="1" dirty="0"/>
              <a:t>Logout</a:t>
            </a:r>
            <a:r>
              <a:rPr lang="en-US" sz="2800" dirty="0"/>
              <a:t>: Enables the doctor to log out of their account and end their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ADMIN MODULES</a:t>
            </a:r>
            <a:endParaRPr lang="en-IN" dirty="0"/>
          </a:p>
        </p:txBody>
      </p:sp>
      <p:sp>
        <p:nvSpPr>
          <p:cNvPr id="7171" name="Content Placeholder 2"/>
          <p:cNvSpPr>
            <a:spLocks noGrp="1"/>
          </p:cNvSpPr>
          <p:nvPr>
            <p:ph idx="1"/>
          </p:nvPr>
        </p:nvSpPr>
        <p:spPr>
          <a:xfrm>
            <a:off x="457200" y="500042"/>
            <a:ext cx="8229600" cy="6072208"/>
          </a:xfrm>
        </p:spPr>
        <p:txBody>
          <a:bodyPr/>
          <a:lstStyle/>
          <a:p>
            <a:pPr eaLnBrk="1" hangingPunct="1">
              <a:buNone/>
            </a:pPr>
            <a:endParaRPr lang="en-US" b="1" dirty="0"/>
          </a:p>
          <a:p>
            <a:pPr lvl="0"/>
            <a:r>
              <a:rPr lang="en-US" sz="2200" b="1" dirty="0"/>
              <a:t>Login</a:t>
            </a:r>
            <a:r>
              <a:rPr lang="en-US" sz="2200" dirty="0"/>
              <a:t>: The admin will have a unique username and password to access the admin panel.</a:t>
            </a:r>
          </a:p>
          <a:p>
            <a:pPr lvl="0"/>
            <a:r>
              <a:rPr lang="en-US" sz="2200" b="1" dirty="0"/>
              <a:t>Dashboard</a:t>
            </a:r>
            <a:r>
              <a:rPr lang="en-US" sz="2200" dirty="0"/>
              <a:t>: This module will allow the admin to view the total number of users registered, total predictions made, and other related statistics.</a:t>
            </a:r>
          </a:p>
          <a:p>
            <a:pPr lvl="0"/>
            <a:r>
              <a:rPr lang="en-US" sz="2200" b="1" dirty="0"/>
              <a:t>View Prediction Results</a:t>
            </a:r>
            <a:r>
              <a:rPr lang="en-US" sz="2200" dirty="0"/>
              <a:t>: The admin can view the predictions made by the users along with their details and prediction results.</a:t>
            </a:r>
          </a:p>
          <a:p>
            <a:pPr lvl="0"/>
            <a:r>
              <a:rPr lang="en-US" sz="2200" b="1" dirty="0"/>
              <a:t>View Registered Users</a:t>
            </a:r>
            <a:r>
              <a:rPr lang="en-US" sz="2200" dirty="0"/>
              <a:t>: The admin can view the list of registered users along with their details.</a:t>
            </a:r>
          </a:p>
          <a:p>
            <a:pPr lvl="0"/>
            <a:r>
              <a:rPr lang="en-US" sz="2200" b="1" dirty="0"/>
              <a:t>View Registered Doctors</a:t>
            </a:r>
            <a:r>
              <a:rPr lang="en-US" sz="2200" dirty="0"/>
              <a:t>: The admin can view the list of registered doctors along with their details.</a:t>
            </a:r>
          </a:p>
          <a:p>
            <a:pPr lvl="0"/>
            <a:r>
              <a:rPr lang="en-US" sz="2200" b="1" dirty="0"/>
              <a:t>Change Password</a:t>
            </a:r>
            <a:r>
              <a:rPr lang="en-US" sz="2200" dirty="0"/>
              <a:t>: The admin can change their password using this module.</a:t>
            </a:r>
          </a:p>
          <a:p>
            <a:pPr lvl="0"/>
            <a:r>
              <a:rPr lang="en-US" sz="2200" b="1" dirty="0"/>
              <a:t>Logout</a:t>
            </a:r>
            <a:r>
              <a:rPr lang="en-US" sz="2200" dirty="0"/>
              <a:t>: The admin can log out of the admin panel using this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652448"/>
          </a:xfrm>
        </p:spPr>
        <p:txBody>
          <a:bodyPr/>
          <a:lstStyle/>
          <a:p>
            <a:r>
              <a:rPr lang="en-US" b="1" dirty="0"/>
              <a:t>FRONTEND (LANGUAGE USED)</a:t>
            </a:r>
          </a:p>
        </p:txBody>
      </p:sp>
      <p:sp>
        <p:nvSpPr>
          <p:cNvPr id="16387" name="Content Placeholder 2"/>
          <p:cNvSpPr>
            <a:spLocks noGrp="1"/>
          </p:cNvSpPr>
          <p:nvPr>
            <p:ph idx="1"/>
          </p:nvPr>
        </p:nvSpPr>
        <p:spPr>
          <a:xfrm>
            <a:off x="457200" y="1571613"/>
            <a:ext cx="8229600" cy="1785950"/>
          </a:xfrm>
        </p:spPr>
        <p:txBody>
          <a:bodyPr/>
          <a:lstStyle/>
          <a:p>
            <a:r>
              <a:rPr lang="en-US" dirty="0"/>
              <a:t>HTML </a:t>
            </a:r>
            <a:r>
              <a:rPr lang="en-US" dirty="0">
                <a:solidFill>
                  <a:srgbClr val="FF0000"/>
                </a:solidFill>
              </a:rPr>
              <a:t>(HYPERTEXT MARKUP LANGUAGE)</a:t>
            </a:r>
          </a:p>
          <a:p>
            <a:r>
              <a:rPr lang="en-US" dirty="0"/>
              <a:t>CSS </a:t>
            </a:r>
            <a:r>
              <a:rPr lang="en-US" dirty="0">
                <a:solidFill>
                  <a:srgbClr val="FF0000"/>
                </a:solidFill>
              </a:rPr>
              <a:t>(CASCADING STYLE SHEET)</a:t>
            </a:r>
          </a:p>
          <a:p>
            <a:r>
              <a:rPr lang="en-US" dirty="0"/>
              <a:t>BOOTSTRAP </a:t>
            </a:r>
            <a:r>
              <a:rPr lang="en-US" dirty="0">
                <a:solidFill>
                  <a:srgbClr val="FF0000"/>
                </a:solidFill>
              </a:rPr>
              <a:t>(FRAMEWORK OF CSS AND JS)</a:t>
            </a:r>
          </a:p>
        </p:txBody>
      </p:sp>
      <p:pic>
        <p:nvPicPr>
          <p:cNvPr id="1638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850"/>
            <a:ext cx="8229600" cy="723886"/>
          </a:xfrm>
        </p:spPr>
        <p:txBody>
          <a:bodyPr/>
          <a:lstStyle/>
          <a:p>
            <a:r>
              <a:rPr lang="en-US" b="1" dirty="0"/>
              <a:t>BACKEND</a:t>
            </a:r>
          </a:p>
        </p:txBody>
      </p:sp>
      <p:sp>
        <p:nvSpPr>
          <p:cNvPr id="17411" name="Content Placeholder 2"/>
          <p:cNvSpPr>
            <a:spLocks noGrp="1"/>
          </p:cNvSpPr>
          <p:nvPr>
            <p:ph idx="1"/>
          </p:nvPr>
        </p:nvSpPr>
        <p:spPr>
          <a:xfrm>
            <a:off x="500063" y="1785927"/>
            <a:ext cx="8229600" cy="1500198"/>
          </a:xfrm>
        </p:spPr>
        <p:txBody>
          <a:bodyPr/>
          <a:lstStyle/>
          <a:p>
            <a:r>
              <a:rPr lang="en-US" dirty="0"/>
              <a:t>PYTHON DJANGO</a:t>
            </a:r>
          </a:p>
          <a:p>
            <a:r>
              <a:rPr lang="en-US" dirty="0"/>
              <a:t>SQLITE (</a:t>
            </a:r>
            <a:r>
              <a:rPr lang="en-US" dirty="0">
                <a:solidFill>
                  <a:srgbClr val="FF0000"/>
                </a:solidFill>
              </a:rPr>
              <a:t>DATABASE</a:t>
            </a:r>
            <a:r>
              <a:rPr lang="en-US" dirty="0"/>
              <a:t>)</a:t>
            </a:r>
          </a:p>
        </p:txBody>
      </p:sp>
      <p:pic>
        <p:nvPicPr>
          <p:cNvPr id="1741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SOFTWARE USED</a:t>
            </a:r>
          </a:p>
        </p:txBody>
      </p:sp>
      <p:sp>
        <p:nvSpPr>
          <p:cNvPr id="18435"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428604"/>
            <a:ext cx="8472518" cy="571504"/>
          </a:xfrm>
        </p:spPr>
        <p:txBody>
          <a:bodyPr/>
          <a:lstStyle/>
          <a:p>
            <a:r>
              <a:rPr lang="en-US" sz="4800" b="1" dirty="0"/>
              <a:t>Algorithm Used:-</a:t>
            </a:r>
          </a:p>
        </p:txBody>
      </p:sp>
      <p:sp>
        <p:nvSpPr>
          <p:cNvPr id="18435" name="Content Placeholder 2"/>
          <p:cNvSpPr>
            <a:spLocks noGrp="1"/>
          </p:cNvSpPr>
          <p:nvPr>
            <p:ph idx="1"/>
          </p:nvPr>
        </p:nvSpPr>
        <p:spPr>
          <a:xfrm>
            <a:off x="457200" y="1071547"/>
            <a:ext cx="8229600" cy="5253054"/>
          </a:xfrm>
        </p:spPr>
        <p:txBody>
          <a:bodyPr/>
          <a:lstStyle/>
          <a:p>
            <a:r>
              <a:rPr lang="en-US" sz="2800" b="1" dirty="0" err="1"/>
              <a:t>EfficientNet</a:t>
            </a:r>
            <a:r>
              <a:rPr lang="en-US" sz="2800" dirty="0"/>
              <a:t> is a highly efficient deep learning architecture designed for computer vision tasks, including medical image analysis. It optimizes both accuracy and computational efficiency by scaling the model's depth, width, and resolution. In the context of a lung cancer prediction system, </a:t>
            </a:r>
            <a:r>
              <a:rPr lang="en-US" sz="2800" dirty="0" err="1"/>
              <a:t>EfficientNet</a:t>
            </a:r>
            <a:r>
              <a:rPr lang="en-US" sz="2800" dirty="0"/>
              <a:t> can analyze medical images such as chest X-rays or CT scans to accurately predict cancerous or non-cancerous conditions. Its efficiency and effectiveness contribute to improved diagnostic accuracy and potentially earlier detection of lung cancer.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42910" y="0"/>
            <a:ext cx="8043890" cy="1142984"/>
          </a:xfrm>
        </p:spPr>
        <p:txBody>
          <a:bodyPr/>
          <a:lstStyle/>
          <a:p>
            <a:r>
              <a:rPr lang="en-US" b="1" dirty="0"/>
              <a:t>PROJECT SCOPE</a:t>
            </a:r>
          </a:p>
        </p:txBody>
      </p:sp>
      <p:sp>
        <p:nvSpPr>
          <p:cNvPr id="19459" name="Content Placeholder 2"/>
          <p:cNvSpPr>
            <a:spLocks noGrp="1"/>
          </p:cNvSpPr>
          <p:nvPr>
            <p:ph idx="1"/>
          </p:nvPr>
        </p:nvSpPr>
        <p:spPr>
          <a:xfrm>
            <a:off x="457200" y="857232"/>
            <a:ext cx="8229600" cy="5467369"/>
          </a:xfrm>
        </p:spPr>
        <p:txBody>
          <a:bodyPr/>
          <a:lstStyle/>
          <a:p>
            <a:endParaRPr lang="en-US" dirty="0"/>
          </a:p>
          <a:p>
            <a:r>
              <a:rPr lang="en-US" sz="2400" dirty="0"/>
              <a:t>The scope of Lung Cancer Prediction System using </a:t>
            </a:r>
            <a:r>
              <a:rPr lang="en-US" sz="2400" dirty="0" err="1"/>
              <a:t>EfficientNet</a:t>
            </a:r>
            <a:r>
              <a:rPr lang="en-US" sz="2400" dirty="0"/>
              <a:t> is significant as it can be used by healthcare professionals, researchers, and organizations in the field of cancer diagnosis and treatment. The system can assist doctors in making accurate predictions and diagnosis of lung cancer, which can ultimately lead to better treatment outcomes and improved patient care. Moreover, the system can be used to analyze large datasets of medical images to identify patterns and insights, which can be used for further research and development in the field of cancer treatment. This can lead to the development of more effective and efficient diagnostic and treatment methods, thereby contributing to the growth of the healthcare industry.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00504"/>
            <a:ext cx="9144000" cy="2324096"/>
          </a:xfrm>
        </p:spPr>
        <p:txBody>
          <a:bodyPr/>
          <a:lstStyle/>
          <a:p>
            <a:endParaRPr lang="en-US" dirty="0"/>
          </a:p>
          <a:p>
            <a:pPr>
              <a:buFont typeface="Wingdings 2" pitchFamily="18" charset="2"/>
              <a:buNone/>
            </a:pPr>
            <a:r>
              <a:rPr lang="en-US" sz="3200" b="1" dirty="0"/>
              <a:t>Guided By:</a:t>
            </a:r>
            <a:r>
              <a:rPr lang="en-US" sz="2400" b="1" dirty="0">
                <a:solidFill>
                  <a:srgbClr val="FF0000"/>
                </a:solidFill>
              </a:rPr>
              <a:t>			</a:t>
            </a:r>
            <a:r>
              <a:rPr lang="en-US" sz="3200" b="1" dirty="0"/>
              <a:t>Presented By:</a:t>
            </a:r>
          </a:p>
          <a:p>
            <a:r>
              <a:rPr lang="en-US" sz="2400" b="1" dirty="0">
                <a:solidFill>
                  <a:srgbClr val="FF0000"/>
                </a:solidFill>
              </a:rPr>
              <a:t>Prof.  </a:t>
            </a:r>
            <a:r>
              <a:rPr lang="en-US" sz="2400" b="1" dirty="0" err="1">
                <a:solidFill>
                  <a:srgbClr val="FF0000"/>
                </a:solidFill>
              </a:rPr>
              <a:t>Bibhubendu</a:t>
            </a:r>
            <a:r>
              <a:rPr lang="en-US" sz="2400" b="1" dirty="0">
                <a:solidFill>
                  <a:srgbClr val="FF0000"/>
                </a:solidFill>
              </a:rPr>
              <a:t> Panda          HARSH SHARMA</a:t>
            </a:r>
          </a:p>
          <a:p>
            <a:pPr lvl="4">
              <a:buFont typeface="Wingdings 2" pitchFamily="18" charset="2"/>
              <a:buNone/>
            </a:pPr>
            <a:r>
              <a:rPr lang="en-US" sz="1800" b="1" dirty="0">
                <a:solidFill>
                  <a:srgbClr val="FF0000"/>
                </a:solidFill>
              </a:rPr>
              <a:t>                                           		</a:t>
            </a:r>
            <a:r>
              <a:rPr lang="en-US" sz="1800" b="1" dirty="0">
                <a:solidFill>
                  <a:srgbClr val="FF0000"/>
                </a:solidFill>
                <a:latin typeface="Calibri Light" panose="020F0302020204030204" pitchFamily="34" charset="0"/>
                <a:cs typeface="Calibri Light" panose="020F0302020204030204" pitchFamily="34" charset="0"/>
              </a:rPr>
              <a:t>2205260009</a:t>
            </a:r>
          </a:p>
          <a:p>
            <a:pPr lvl="4">
              <a:buFont typeface="Wingdings 2" pitchFamily="18" charset="2"/>
              <a:buNone/>
            </a:pPr>
            <a:r>
              <a:rPr lang="en-US" b="1" dirty="0">
                <a:solidFill>
                  <a:srgbClr val="FF0000"/>
                </a:solidFill>
              </a:rPr>
              <a:t>                                                       </a:t>
            </a:r>
            <a:endParaRPr lang="en-US" sz="2400" b="1" dirty="0">
              <a:solidFill>
                <a:srgbClr val="FF0000"/>
              </a:solidFill>
            </a:endParaRPr>
          </a:p>
        </p:txBody>
      </p:sp>
      <p:sp>
        <p:nvSpPr>
          <p:cNvPr id="6147" name="Title 3"/>
          <p:cNvSpPr>
            <a:spLocks noGrp="1"/>
          </p:cNvSpPr>
          <p:nvPr>
            <p:ph type="title"/>
          </p:nvPr>
        </p:nvSpPr>
        <p:spPr/>
        <p:txBody>
          <a:bodyPr/>
          <a:lstStyle/>
          <a:p>
            <a:pPr algn="ctr"/>
            <a:r>
              <a:rPr lang="en-US" b="1" dirty="0"/>
              <a:t>RAURKELA INSTITUTE OF MANAGEMENT STUDIES</a:t>
            </a:r>
          </a:p>
        </p:txBody>
      </p:sp>
      <p:pic>
        <p:nvPicPr>
          <p:cNvPr id="4" name="Picture 6" descr="C:\Users\win 8.1\Desktop\clg logo.jpg"/>
          <p:cNvPicPr>
            <a:picLocks noChangeAspect="1" noChangeArrowheads="1"/>
          </p:cNvPicPr>
          <p:nvPr/>
        </p:nvPicPr>
        <p:blipFill>
          <a:blip r:embed="rId2"/>
          <a:srcRect/>
          <a:stretch>
            <a:fillRect/>
          </a:stretch>
        </p:blipFill>
        <p:spPr bwMode="auto">
          <a:xfrm>
            <a:off x="3143250" y="1857375"/>
            <a:ext cx="2500313"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3">
                                            <p:txEl>
                                              <p:pRg st="2" end="2"/>
                                            </p:txEl>
                                          </p:spTgt>
                                        </p:tgtEl>
                                      </p:cBhvr>
                                      <p:by x="150000" y="150000"/>
                                    </p:animScale>
                                  </p:childTnLst>
                                </p:cTn>
                              </p:par>
                              <p:par>
                                <p:cTn id="11" presetID="6" presetClass="emph" presetSubtype="0" fill="hold" grpId="0" nodeType="withEffect">
                                  <p:stCondLst>
                                    <p:cond delay="0"/>
                                  </p:stCondLst>
                                  <p:childTnLst>
                                    <p:animScale>
                                      <p:cBhvr>
                                        <p:cTn id="12" dur="2000" fill="hold"/>
                                        <p:tgtEl>
                                          <p:spTgt spid="3">
                                            <p:txEl>
                                              <p:pRg st="3" end="3"/>
                                            </p:txEl>
                                          </p:spTgt>
                                        </p:tgtEl>
                                      </p:cBhvr>
                                      <p:by x="150000" y="150000"/>
                                    </p:animScale>
                                  </p:childTnLst>
                                </p:cTn>
                              </p:par>
                              <p:par>
                                <p:cTn id="13" presetID="6" presetClass="emph" presetSubtype="0" fill="hold" grpId="0" nodeType="withEffect">
                                  <p:stCondLst>
                                    <p:cond delay="0"/>
                                  </p:stCondLst>
                                  <p:childTnLst>
                                    <p:animScale>
                                      <p:cBhvr>
                                        <p:cTn id="14" dur="2000" fill="hold"/>
                                        <p:tgtEl>
                                          <p:spTgt spid="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85729"/>
            <a:ext cx="8229600" cy="857256"/>
          </a:xfrm>
        </p:spPr>
        <p:txBody>
          <a:bodyPr/>
          <a:lstStyle/>
          <a:p>
            <a:r>
              <a:rPr lang="en-US" b="1" dirty="0"/>
              <a:t>FLOW CHART</a:t>
            </a:r>
          </a:p>
        </p:txBody>
      </p:sp>
      <p:pic>
        <p:nvPicPr>
          <p:cNvPr id="2051" name="Picture 3" descr="F:\reports3\HeartDiseasePredictionDjango\dfd.jpg"/>
          <p:cNvPicPr>
            <a:picLocks noChangeAspect="1" noChangeArrowheads="1"/>
          </p:cNvPicPr>
          <p:nvPr/>
        </p:nvPicPr>
        <p:blipFill>
          <a:blip r:embed="rId2"/>
          <a:srcRect/>
          <a:stretch>
            <a:fillRect/>
          </a:stretch>
        </p:blipFill>
        <p:spPr bwMode="auto">
          <a:xfrm>
            <a:off x="285720" y="1071546"/>
            <a:ext cx="8643998" cy="5572164"/>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5720" y="704850"/>
            <a:ext cx="8401080" cy="938213"/>
          </a:xfrm>
        </p:spPr>
        <p:txBody>
          <a:bodyPr/>
          <a:lstStyle/>
          <a:p>
            <a:r>
              <a:rPr lang="en-US" b="1" dirty="0"/>
              <a:t>DFD(ZERO LEVEL)</a:t>
            </a:r>
            <a:br>
              <a:rPr lang="en-US" b="1" dirty="0"/>
            </a:br>
            <a:endParaRPr lang="en-US" b="1" dirty="0"/>
          </a:p>
        </p:txBody>
      </p:sp>
      <p:pic>
        <p:nvPicPr>
          <p:cNvPr id="5" name="Picture 4" descr="F:\reports5\newreports\dfd lung cancer pred 0.png"/>
          <p:cNvPicPr/>
          <p:nvPr/>
        </p:nvPicPr>
        <p:blipFill>
          <a:blip r:embed="rId2"/>
          <a:srcRect/>
          <a:stretch>
            <a:fillRect/>
          </a:stretch>
        </p:blipFill>
        <p:spPr bwMode="auto">
          <a:xfrm>
            <a:off x="357158" y="1000108"/>
            <a:ext cx="8358246" cy="550604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lstStyle/>
          <a:p>
            <a:r>
              <a:rPr lang="en-US" b="1" dirty="0"/>
              <a:t>DFD(FIRST LEVEL)</a:t>
            </a:r>
            <a:br>
              <a:rPr lang="en-US" b="1" dirty="0"/>
            </a:br>
            <a:endParaRPr lang="en-US" b="1" dirty="0"/>
          </a:p>
        </p:txBody>
      </p:sp>
      <p:pic>
        <p:nvPicPr>
          <p:cNvPr id="4" name="Picture 3" descr="F:\reports5\newreports\LungCancerPrediction\paid diagrams\dfd lung cancer pred 1.png"/>
          <p:cNvPicPr/>
          <p:nvPr/>
        </p:nvPicPr>
        <p:blipFill>
          <a:blip r:embed="rId2"/>
          <a:srcRect/>
          <a:stretch>
            <a:fillRect/>
          </a:stretch>
        </p:blipFill>
        <p:spPr bwMode="auto">
          <a:xfrm>
            <a:off x="500034" y="1142984"/>
            <a:ext cx="8286807" cy="542450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4282" y="0"/>
            <a:ext cx="8472518" cy="571500"/>
          </a:xfrm>
        </p:spPr>
        <p:txBody>
          <a:bodyPr/>
          <a:lstStyle/>
          <a:p>
            <a:r>
              <a:rPr lang="en-US" sz="4000" b="1" dirty="0"/>
              <a:t>ER DIAGRAM </a:t>
            </a:r>
          </a:p>
        </p:txBody>
      </p:sp>
      <p:pic>
        <p:nvPicPr>
          <p:cNvPr id="5" name="Picture 4" descr="F:\reports5\newreports\er lung cancer pred.png"/>
          <p:cNvPicPr/>
          <p:nvPr/>
        </p:nvPicPr>
        <p:blipFill>
          <a:blip r:embed="rId2"/>
          <a:srcRect/>
          <a:stretch>
            <a:fillRect/>
          </a:stretch>
        </p:blipFill>
        <p:spPr bwMode="auto">
          <a:xfrm>
            <a:off x="0" y="571480"/>
            <a:ext cx="9144000" cy="628652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
        <p:nvSpPr>
          <p:cNvPr id="24579" name="Title 3"/>
          <p:cNvSpPr>
            <a:spLocks noGrp="1"/>
          </p:cNvSpPr>
          <p:nvPr>
            <p:ph type="title"/>
          </p:nvPr>
        </p:nvSpPr>
        <p:spPr>
          <a:xfrm>
            <a:off x="457200" y="704850"/>
            <a:ext cx="8229600" cy="795324"/>
          </a:xfrm>
        </p:spPr>
        <p:txBody>
          <a:bodyPr/>
          <a:lstStyle/>
          <a:p>
            <a:r>
              <a:rPr lang="en-US" b="1" dirty="0"/>
              <a:t>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USER</a:t>
            </a:r>
            <a:endParaRPr lang="en-US" sz="3600" dirty="0"/>
          </a:p>
        </p:txBody>
      </p:sp>
      <p:sp>
        <p:nvSpPr>
          <p:cNvPr id="6" name="Smiley Face 41"/>
          <p:cNvSpPr>
            <a:spLocks noChangeArrowheads="1"/>
          </p:cNvSpPr>
          <p:nvPr/>
        </p:nvSpPr>
        <p:spPr bwMode="auto">
          <a:xfrm>
            <a:off x="1142976" y="2571744"/>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 name="Straight Connector 42"/>
          <p:cNvSpPr>
            <a:spLocks noChangeShapeType="1"/>
          </p:cNvSpPr>
          <p:nvPr/>
        </p:nvSpPr>
        <p:spPr bwMode="auto">
          <a:xfrm>
            <a:off x="1562076" y="3263894"/>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Straight Connector 43"/>
          <p:cNvSpPr>
            <a:spLocks noChangeShapeType="1"/>
          </p:cNvSpPr>
          <p:nvPr/>
        </p:nvSpPr>
        <p:spPr bwMode="auto">
          <a:xfrm flipV="1">
            <a:off x="1142976" y="3700456"/>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traight Connector 44"/>
          <p:cNvSpPr>
            <a:spLocks noChangeShapeType="1"/>
          </p:cNvSpPr>
          <p:nvPr/>
        </p:nvSpPr>
        <p:spPr bwMode="auto">
          <a:xfrm flipH="1">
            <a:off x="1228701" y="3709981"/>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traight Connector 45"/>
          <p:cNvSpPr>
            <a:spLocks noChangeShapeType="1"/>
          </p:cNvSpPr>
          <p:nvPr/>
        </p:nvSpPr>
        <p:spPr bwMode="auto">
          <a:xfrm>
            <a:off x="1562076" y="3709981"/>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46"/>
          <p:cNvSpPr>
            <a:spLocks noChangeArrowheads="1"/>
          </p:cNvSpPr>
          <p:nvPr/>
        </p:nvSpPr>
        <p:spPr bwMode="auto">
          <a:xfrm>
            <a:off x="6286512" y="1214422"/>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algn="ctr">
              <a:spcBef>
                <a:spcPts val="0"/>
              </a:spcBef>
              <a:spcAft>
                <a:spcPts val="0"/>
              </a:spcAft>
            </a:pPr>
            <a:r>
              <a:rPr lang="en-US" sz="1200" b="1" kern="50" dirty="0">
                <a:latin typeface="Times New Roman"/>
                <a:ea typeface="Lucida Sans Unicode"/>
              </a:rPr>
              <a:t>Edit Profile</a:t>
            </a:r>
            <a:endParaRPr lang="en-US" sz="1200" kern="50" dirty="0">
              <a:latin typeface="Times New Roman"/>
              <a:ea typeface="Lucida Sans Unicode"/>
            </a:endParaRPr>
          </a:p>
          <a:p>
            <a:pPr marL="0" marR="0" algn="ctr">
              <a:spcBef>
                <a:spcPts val="0"/>
              </a:spcBef>
              <a:spcAft>
                <a:spcPts val="0"/>
              </a:spcAft>
            </a:pPr>
            <a:r>
              <a:rPr lang="en-US" sz="1200" b="1" kern="50" dirty="0">
                <a:latin typeface="Times New Roman"/>
                <a:ea typeface="Lucida Sans Unicode"/>
              </a:rPr>
              <a:t>(Update)</a:t>
            </a:r>
            <a:endParaRPr lang="en-US" sz="1200" kern="50" dirty="0">
              <a:latin typeface="Times New Roman"/>
              <a:ea typeface="Lucida Sans Unicode"/>
            </a:endParaRPr>
          </a:p>
        </p:txBody>
      </p:sp>
      <p:sp>
        <p:nvSpPr>
          <p:cNvPr id="12" name="Oval 47"/>
          <p:cNvSpPr>
            <a:spLocks noChangeArrowheads="1"/>
          </p:cNvSpPr>
          <p:nvPr/>
        </p:nvSpPr>
        <p:spPr bwMode="auto">
          <a:xfrm>
            <a:off x="6143636"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algn="ctr">
              <a:spcBef>
                <a:spcPts val="0"/>
              </a:spcBef>
              <a:spcAft>
                <a:spcPts val="0"/>
              </a:spcAft>
            </a:pPr>
            <a:r>
              <a:rPr lang="en-US" sz="1200" b="1" kern="50" dirty="0">
                <a:latin typeface="Times New Roman"/>
                <a:ea typeface="Lucida Sans Unicode"/>
              </a:rPr>
              <a:t>Prediction</a:t>
            </a:r>
            <a:endParaRPr lang="en-US" sz="1200" kern="50" dirty="0">
              <a:latin typeface="Times New Roman"/>
              <a:ea typeface="Lucida Sans Unicode"/>
            </a:endParaRPr>
          </a:p>
        </p:txBody>
      </p:sp>
      <p:sp>
        <p:nvSpPr>
          <p:cNvPr id="13" name="Oval 48"/>
          <p:cNvSpPr>
            <a:spLocks noChangeArrowheads="1"/>
          </p:cNvSpPr>
          <p:nvPr/>
        </p:nvSpPr>
        <p:spPr bwMode="auto">
          <a:xfrm>
            <a:off x="6143636" y="3357562"/>
            <a:ext cx="2390775"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a:r>
              <a:rPr lang="en-US" sz="1200" b="1" kern="50" dirty="0">
                <a:latin typeface="Times New Roman"/>
                <a:ea typeface="Lucida Sans Unicode"/>
              </a:rPr>
              <a:t>View Prediction History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Oval 51"/>
          <p:cNvSpPr>
            <a:spLocks noChangeArrowheads="1"/>
          </p:cNvSpPr>
          <p:nvPr/>
        </p:nvSpPr>
        <p:spPr bwMode="auto">
          <a:xfrm>
            <a:off x="6429388" y="4357694"/>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Oval 1"/>
          <p:cNvSpPr>
            <a:spLocks noChangeArrowheads="1"/>
          </p:cNvSpPr>
          <p:nvPr/>
        </p:nvSpPr>
        <p:spPr bwMode="auto">
          <a:xfrm>
            <a:off x="6500826" y="514351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21"/>
          <p:cNvSpPr>
            <a:spLocks noChangeArrowheads="1"/>
          </p:cNvSpPr>
          <p:nvPr/>
        </p:nvSpPr>
        <p:spPr bwMode="auto">
          <a:xfrm>
            <a:off x="1142976" y="4214818"/>
            <a:ext cx="85722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User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7" name="Straight Arrow Connector 16"/>
          <p:cNvCxnSpPr/>
          <p:nvPr/>
        </p:nvCxnSpPr>
        <p:spPr>
          <a:xfrm flipV="1">
            <a:off x="2071670" y="1500174"/>
            <a:ext cx="4286280"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2"/>
          </p:cNvCxnSpPr>
          <p:nvPr/>
        </p:nvCxnSpPr>
        <p:spPr>
          <a:xfrm flipV="1">
            <a:off x="2071670" y="2447916"/>
            <a:ext cx="4071966" cy="1266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2"/>
          </p:cNvCxnSpPr>
          <p:nvPr/>
        </p:nvCxnSpPr>
        <p:spPr>
          <a:xfrm>
            <a:off x="2143108" y="3643314"/>
            <a:ext cx="4000528" cy="42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2"/>
          </p:cNvCxnSpPr>
          <p:nvPr/>
        </p:nvCxnSpPr>
        <p:spPr>
          <a:xfrm>
            <a:off x="2143108" y="3643314"/>
            <a:ext cx="4286280" cy="957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a:off x="2143108" y="3643314"/>
            <a:ext cx="4357718" cy="1743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ADMIN</a:t>
            </a:r>
            <a:endParaRPr lang="en-US" sz="3600" dirty="0"/>
          </a:p>
        </p:txBody>
      </p:sp>
      <p:sp>
        <p:nvSpPr>
          <p:cNvPr id="24591" name="Smiley Face 41"/>
          <p:cNvSpPr>
            <a:spLocks noChangeArrowheads="1"/>
          </p:cNvSpPr>
          <p:nvPr/>
        </p:nvSpPr>
        <p:spPr bwMode="auto">
          <a:xfrm>
            <a:off x="1142976" y="2571744"/>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4590" name="Straight Connector 42"/>
          <p:cNvSpPr>
            <a:spLocks noChangeShapeType="1"/>
          </p:cNvSpPr>
          <p:nvPr/>
        </p:nvSpPr>
        <p:spPr bwMode="auto">
          <a:xfrm>
            <a:off x="1562076" y="3263894"/>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9" name="Straight Connector 43"/>
          <p:cNvSpPr>
            <a:spLocks noChangeShapeType="1"/>
          </p:cNvSpPr>
          <p:nvPr/>
        </p:nvSpPr>
        <p:spPr bwMode="auto">
          <a:xfrm flipV="1">
            <a:off x="1142976" y="3700456"/>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8" name="Straight Connector 44"/>
          <p:cNvSpPr>
            <a:spLocks noChangeShapeType="1"/>
          </p:cNvSpPr>
          <p:nvPr/>
        </p:nvSpPr>
        <p:spPr bwMode="auto">
          <a:xfrm flipH="1">
            <a:off x="1228701" y="3709981"/>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7" name="Straight Connector 45"/>
          <p:cNvSpPr>
            <a:spLocks noChangeShapeType="1"/>
          </p:cNvSpPr>
          <p:nvPr/>
        </p:nvSpPr>
        <p:spPr bwMode="auto">
          <a:xfrm>
            <a:off x="1562076" y="3709981"/>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6" name="Oval 46"/>
          <p:cNvSpPr>
            <a:spLocks noChangeArrowheads="1"/>
          </p:cNvSpPr>
          <p:nvPr/>
        </p:nvSpPr>
        <p:spPr bwMode="auto">
          <a:xfrm>
            <a:off x="6286512" y="1214422"/>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Admin Dashboard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5" name="Oval 47"/>
          <p:cNvSpPr>
            <a:spLocks noChangeArrowheads="1"/>
          </p:cNvSpPr>
          <p:nvPr/>
        </p:nvSpPr>
        <p:spPr bwMode="auto">
          <a:xfrm>
            <a:off x="6143636"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View Prediction History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4" name="Oval 48"/>
          <p:cNvSpPr>
            <a:spLocks noChangeArrowheads="1"/>
          </p:cNvSpPr>
          <p:nvPr/>
        </p:nvSpPr>
        <p:spPr bwMode="auto">
          <a:xfrm>
            <a:off x="6143636" y="3357562"/>
            <a:ext cx="2390775"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Manage Reg. Users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(View / Delete)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3" name="Oval 51"/>
          <p:cNvSpPr>
            <a:spLocks noChangeArrowheads="1"/>
          </p:cNvSpPr>
          <p:nvPr/>
        </p:nvSpPr>
        <p:spPr bwMode="auto">
          <a:xfrm>
            <a:off x="6429388" y="4357694"/>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577" name="Oval 1"/>
          <p:cNvSpPr>
            <a:spLocks noChangeArrowheads="1"/>
          </p:cNvSpPr>
          <p:nvPr/>
        </p:nvSpPr>
        <p:spPr bwMode="auto">
          <a:xfrm>
            <a:off x="6500826" y="514351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7" name="Rectangle 21"/>
          <p:cNvSpPr>
            <a:spLocks noChangeArrowheads="1"/>
          </p:cNvSpPr>
          <p:nvPr/>
        </p:nvSpPr>
        <p:spPr bwMode="auto">
          <a:xfrm>
            <a:off x="1142976" y="4214818"/>
            <a:ext cx="85722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Admin</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4" name="Straight Arrow Connector 23"/>
          <p:cNvCxnSpPr/>
          <p:nvPr/>
        </p:nvCxnSpPr>
        <p:spPr>
          <a:xfrm flipV="1">
            <a:off x="2071670" y="1500174"/>
            <a:ext cx="4286280"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4585" idx="2"/>
          </p:cNvCxnSpPr>
          <p:nvPr/>
        </p:nvCxnSpPr>
        <p:spPr>
          <a:xfrm flipV="1">
            <a:off x="2071670" y="2447916"/>
            <a:ext cx="4071966" cy="1266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584" idx="2"/>
          </p:cNvCxnSpPr>
          <p:nvPr/>
        </p:nvCxnSpPr>
        <p:spPr>
          <a:xfrm>
            <a:off x="2143108" y="3643314"/>
            <a:ext cx="4000528" cy="42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583" idx="2"/>
          </p:cNvCxnSpPr>
          <p:nvPr/>
        </p:nvCxnSpPr>
        <p:spPr>
          <a:xfrm>
            <a:off x="2143108" y="3643314"/>
            <a:ext cx="4286280" cy="957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577" idx="2"/>
          </p:cNvCxnSpPr>
          <p:nvPr/>
        </p:nvCxnSpPr>
        <p:spPr>
          <a:xfrm>
            <a:off x="2143108" y="3643314"/>
            <a:ext cx="4357718" cy="1743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DOCTOR</a:t>
            </a:r>
            <a:endParaRPr lang="en-US" sz="3600" dirty="0"/>
          </a:p>
        </p:txBody>
      </p:sp>
      <p:sp>
        <p:nvSpPr>
          <p:cNvPr id="24591" name="Smiley Face 41"/>
          <p:cNvSpPr>
            <a:spLocks noChangeArrowheads="1"/>
          </p:cNvSpPr>
          <p:nvPr/>
        </p:nvSpPr>
        <p:spPr bwMode="auto">
          <a:xfrm>
            <a:off x="1142976" y="2571744"/>
            <a:ext cx="809625" cy="676275"/>
          </a:xfrm>
          <a:prstGeom prst="smileyFace">
            <a:avLst>
              <a:gd name="adj" fmla="val 4653"/>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4590" name="Straight Connector 42"/>
          <p:cNvSpPr>
            <a:spLocks noChangeShapeType="1"/>
          </p:cNvSpPr>
          <p:nvPr/>
        </p:nvSpPr>
        <p:spPr bwMode="auto">
          <a:xfrm>
            <a:off x="1562076" y="3263894"/>
            <a:ext cx="0" cy="86677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9" name="Straight Connector 43"/>
          <p:cNvSpPr>
            <a:spLocks noChangeShapeType="1"/>
          </p:cNvSpPr>
          <p:nvPr/>
        </p:nvSpPr>
        <p:spPr bwMode="auto">
          <a:xfrm flipV="1">
            <a:off x="1142976" y="3700456"/>
            <a:ext cx="866775" cy="9525"/>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8" name="Straight Connector 44"/>
          <p:cNvSpPr>
            <a:spLocks noChangeShapeType="1"/>
          </p:cNvSpPr>
          <p:nvPr/>
        </p:nvSpPr>
        <p:spPr bwMode="auto">
          <a:xfrm flipH="1">
            <a:off x="1228701" y="3709981"/>
            <a:ext cx="33337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7" name="Straight Connector 45"/>
          <p:cNvSpPr>
            <a:spLocks noChangeShapeType="1"/>
          </p:cNvSpPr>
          <p:nvPr/>
        </p:nvSpPr>
        <p:spPr bwMode="auto">
          <a:xfrm>
            <a:off x="1562076" y="3709981"/>
            <a:ext cx="390525" cy="49530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6" name="Oval 46"/>
          <p:cNvSpPr>
            <a:spLocks noChangeArrowheads="1"/>
          </p:cNvSpPr>
          <p:nvPr/>
        </p:nvSpPr>
        <p:spPr bwMode="auto">
          <a:xfrm>
            <a:off x="6286512" y="1214422"/>
            <a:ext cx="1924050"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algn="ctr">
              <a:spcBef>
                <a:spcPts val="0"/>
              </a:spcBef>
              <a:spcAft>
                <a:spcPts val="0"/>
              </a:spcAft>
            </a:pPr>
            <a:r>
              <a:rPr lang="en-US" sz="1200" b="1" kern="50" dirty="0">
                <a:latin typeface="Times New Roman"/>
                <a:ea typeface="Lucida Sans Unicode"/>
              </a:rPr>
              <a:t>Edit Profile</a:t>
            </a:r>
            <a:endParaRPr lang="en-US" sz="1200" kern="50" dirty="0">
              <a:latin typeface="Times New Roman"/>
              <a:ea typeface="Lucida Sans Unicode"/>
            </a:endParaRPr>
          </a:p>
          <a:p>
            <a:pPr marL="0" marR="0" algn="ctr">
              <a:spcBef>
                <a:spcPts val="0"/>
              </a:spcBef>
              <a:spcAft>
                <a:spcPts val="0"/>
              </a:spcAft>
            </a:pPr>
            <a:r>
              <a:rPr lang="en-US" sz="1200" b="1" kern="50" dirty="0">
                <a:latin typeface="Times New Roman"/>
                <a:ea typeface="Lucida Sans Unicode"/>
              </a:rPr>
              <a:t>(Update)</a:t>
            </a:r>
            <a:endParaRPr lang="en-US" sz="1200" kern="50" dirty="0">
              <a:latin typeface="Times New Roman"/>
              <a:ea typeface="Lucida Sans Unicode"/>
            </a:endParaRPr>
          </a:p>
        </p:txBody>
      </p:sp>
      <p:sp>
        <p:nvSpPr>
          <p:cNvPr id="24585" name="Oval 47"/>
          <p:cNvSpPr>
            <a:spLocks noChangeArrowheads="1"/>
          </p:cNvSpPr>
          <p:nvPr/>
        </p:nvSpPr>
        <p:spPr bwMode="auto">
          <a:xfrm>
            <a:off x="6143636" y="2071678"/>
            <a:ext cx="249555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View Prediction Results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583" name="Oval 51"/>
          <p:cNvSpPr>
            <a:spLocks noChangeArrowheads="1"/>
          </p:cNvSpPr>
          <p:nvPr/>
        </p:nvSpPr>
        <p:spPr bwMode="auto">
          <a:xfrm>
            <a:off x="6357950" y="3357562"/>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ea typeface="Lucida Sans Unicode" pitchFamily="34" charset="0"/>
                <a:cs typeface="Times New Roman" pitchFamily="18" charset="0"/>
              </a:rPr>
              <a:t>Change Password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577" name="Oval 1"/>
          <p:cNvSpPr>
            <a:spLocks noChangeArrowheads="1"/>
          </p:cNvSpPr>
          <p:nvPr/>
        </p:nvSpPr>
        <p:spPr bwMode="auto">
          <a:xfrm>
            <a:off x="6500826" y="4572008"/>
            <a:ext cx="2066925" cy="4857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Lucida Sans Unicode" pitchFamily="34" charset="0"/>
                <a:cs typeface="Times New Roman" pitchFamily="18" charset="0"/>
              </a:rPr>
              <a:t>Logout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7" name="Rectangle 21"/>
          <p:cNvSpPr>
            <a:spLocks noChangeArrowheads="1"/>
          </p:cNvSpPr>
          <p:nvPr/>
        </p:nvSpPr>
        <p:spPr bwMode="auto">
          <a:xfrm>
            <a:off x="1142976" y="4214818"/>
            <a:ext cx="85722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Lucida Sans Unicode" pitchFamily="34" charset="0"/>
                <a:cs typeface="Calibri" pitchFamily="34" charset="0"/>
              </a:rPr>
              <a:t>Doctor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4" name="Straight Arrow Connector 23"/>
          <p:cNvCxnSpPr/>
          <p:nvPr/>
        </p:nvCxnSpPr>
        <p:spPr>
          <a:xfrm flipV="1">
            <a:off x="2071670" y="1500174"/>
            <a:ext cx="4286280" cy="214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4585" idx="2"/>
          </p:cNvCxnSpPr>
          <p:nvPr/>
        </p:nvCxnSpPr>
        <p:spPr>
          <a:xfrm flipV="1">
            <a:off x="2071670" y="2447916"/>
            <a:ext cx="4071966" cy="1266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583" idx="2"/>
          </p:cNvCxnSpPr>
          <p:nvPr/>
        </p:nvCxnSpPr>
        <p:spPr>
          <a:xfrm flipV="1">
            <a:off x="2285984" y="3600450"/>
            <a:ext cx="4071966" cy="42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577" idx="2"/>
          </p:cNvCxnSpPr>
          <p:nvPr/>
        </p:nvCxnSpPr>
        <p:spPr>
          <a:xfrm>
            <a:off x="2071670" y="3643314"/>
            <a:ext cx="4429156" cy="1171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57158" y="704851"/>
            <a:ext cx="8329642" cy="509572"/>
          </a:xfrm>
        </p:spPr>
        <p:txBody>
          <a:bodyPr/>
          <a:lstStyle/>
          <a:p>
            <a:r>
              <a:rPr lang="en-US" b="1" dirty="0"/>
              <a:t>SEQUENCE DIAGRAM</a:t>
            </a:r>
          </a:p>
        </p:txBody>
      </p:sp>
      <p:sp>
        <p:nvSpPr>
          <p:cNvPr id="29699"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026" name="Picture 2" descr="C:\Users\win 8.1\Desktop\E-R-diagram.jpg"/>
          <p:cNvPicPr>
            <a:picLocks noChangeAspect="1" noChangeArrowheads="1"/>
          </p:cNvPicPr>
          <p:nvPr/>
        </p:nvPicPr>
        <p:blipFill>
          <a:blip r:embed="rId2"/>
          <a:srcRect/>
          <a:stretch>
            <a:fillRect/>
          </a:stretch>
        </p:blipFill>
        <p:spPr bwMode="auto">
          <a:xfrm>
            <a:off x="357158" y="1433513"/>
            <a:ext cx="8501122" cy="513875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HOME PAGE</a:t>
            </a:r>
          </a:p>
        </p:txBody>
      </p:sp>
      <p:pic>
        <p:nvPicPr>
          <p:cNvPr id="20481" name="Picture 1" descr="C:\Users\win 8.1\Desktop\AdminHomePage.jpg"/>
          <p:cNvPicPr>
            <a:picLocks noChangeAspect="1" noChangeArrowheads="1"/>
          </p:cNvPicPr>
          <p:nvPr/>
        </p:nvPicPr>
        <p:blipFill>
          <a:blip r:embed="rId2"/>
          <a:srcRect/>
          <a:stretch>
            <a:fillRect/>
          </a:stretch>
        </p:blipFill>
        <p:spPr bwMode="auto">
          <a:xfrm>
            <a:off x="238125" y="928669"/>
            <a:ext cx="8667750" cy="564360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723886"/>
          </a:xfrm>
        </p:spPr>
        <p:txBody>
          <a:bodyPr/>
          <a:lstStyle/>
          <a:p>
            <a:pPr eaLnBrk="1" hangingPunct="1"/>
            <a:r>
              <a:rPr lang="en-US" b="1" dirty="0"/>
              <a:t>DEVELOPERS</a:t>
            </a:r>
          </a:p>
        </p:txBody>
      </p:sp>
      <p:sp>
        <p:nvSpPr>
          <p:cNvPr id="7171" name="Content Placeholder 2"/>
          <p:cNvSpPr>
            <a:spLocks noGrp="1"/>
          </p:cNvSpPr>
          <p:nvPr>
            <p:ph idx="1"/>
          </p:nvPr>
        </p:nvSpPr>
        <p:spPr>
          <a:xfrm>
            <a:off x="457200" y="1571613"/>
            <a:ext cx="8229600" cy="1353331"/>
          </a:xfrm>
        </p:spPr>
        <p:txBody>
          <a:bodyPr/>
          <a:lstStyle/>
          <a:p>
            <a:pPr marL="0" indent="0" eaLnBrk="1" hangingPunct="1">
              <a:buNone/>
            </a:pPr>
            <a:r>
              <a:rPr lang="en-US" sz="2800" b="1" dirty="0">
                <a:solidFill>
                  <a:srgbClr val="FF0000"/>
                </a:solidFill>
              </a:rPr>
              <a:t>HARSH SHARMA</a:t>
            </a:r>
          </a:p>
          <a:p>
            <a:pPr marL="0" indent="0" eaLnBrk="1" hangingPunct="1">
              <a:buNone/>
            </a:pPr>
            <a:endParaRPr lang="en-US" dirty="0"/>
          </a:p>
          <a:p>
            <a:pPr eaLnBrk="1" hangingPunct="1"/>
            <a:endParaRPr lang="en-US" dirty="0"/>
          </a:p>
          <a:p>
            <a:pPr eaLnBrk="1" hangingPunct="1"/>
            <a:endParaRPr lang="en-US" dirty="0"/>
          </a:p>
          <a:p>
            <a:pPr eaLnBrk="1" hangingPunct="1"/>
            <a:endParaRPr lang="en-US" dirty="0"/>
          </a:p>
        </p:txBody>
      </p:sp>
      <p:pic>
        <p:nvPicPr>
          <p:cNvPr id="4" name="Picture 5" descr="State of Software Security for Developers | Veracode"/>
          <p:cNvPicPr>
            <a:picLocks noChangeAspect="1" noChangeArrowheads="1"/>
          </p:cNvPicPr>
          <p:nvPr/>
        </p:nvPicPr>
        <p:blipFill>
          <a:blip r:embed="rId2"/>
          <a:srcRect/>
          <a:stretch>
            <a:fillRect/>
          </a:stretch>
        </p:blipFill>
        <p:spPr bwMode="auto">
          <a:xfrm>
            <a:off x="0" y="2924944"/>
            <a:ext cx="9143999" cy="393305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USER REGISTRATION PAGE</a:t>
            </a:r>
          </a:p>
        </p:txBody>
      </p:sp>
      <p:pic>
        <p:nvPicPr>
          <p:cNvPr id="4" name="Picture 3" descr="C:\Users\win 8.1\Desktop\lung cancer pred screenshots\2UserRegistration.jpeg"/>
          <p:cNvPicPr/>
          <p:nvPr/>
        </p:nvPicPr>
        <p:blipFill>
          <a:blip r:embed="rId2"/>
          <a:srcRect/>
          <a:stretch>
            <a:fillRect/>
          </a:stretch>
        </p:blipFill>
        <p:spPr bwMode="auto">
          <a:xfrm>
            <a:off x="214282" y="1000108"/>
            <a:ext cx="8715436" cy="557216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LOGIN PAGE</a:t>
            </a:r>
          </a:p>
        </p:txBody>
      </p:sp>
      <p:pic>
        <p:nvPicPr>
          <p:cNvPr id="4" name="Picture 3" descr="C:\Users\win 8.1\Desktop\lung cancer pred screenshots\3UserLogin.jpg"/>
          <p:cNvPicPr/>
          <p:nvPr/>
        </p:nvPicPr>
        <p:blipFill>
          <a:blip r:embed="rId2"/>
          <a:srcRect/>
          <a:stretch>
            <a:fillRect/>
          </a:stretch>
        </p:blipFill>
        <p:spPr bwMode="auto">
          <a:xfrm>
            <a:off x="285720" y="1000108"/>
            <a:ext cx="8572560" cy="557216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357188" y="214313"/>
            <a:ext cx="8329612" cy="642937"/>
          </a:xfrm>
        </p:spPr>
        <p:txBody>
          <a:bodyPr/>
          <a:lstStyle/>
          <a:p>
            <a:r>
              <a:rPr lang="en-US" b="1" dirty="0"/>
              <a:t>USER HOME PAGE</a:t>
            </a:r>
          </a:p>
        </p:txBody>
      </p:sp>
      <p:pic>
        <p:nvPicPr>
          <p:cNvPr id="4" name="Picture 3" descr="C:\Users\win 8.1\Desktop\lung cancer pred screenshots\4UserDashBoard.jpg"/>
          <p:cNvPicPr/>
          <p:nvPr/>
        </p:nvPicPr>
        <p:blipFill>
          <a:blip r:embed="rId2"/>
          <a:srcRect/>
          <a:stretch>
            <a:fillRect/>
          </a:stretch>
        </p:blipFill>
        <p:spPr bwMode="auto">
          <a:xfrm>
            <a:off x="285720" y="1000108"/>
            <a:ext cx="8643998" cy="564360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357167"/>
            <a:ext cx="8472518" cy="500066"/>
          </a:xfrm>
        </p:spPr>
        <p:txBody>
          <a:bodyPr/>
          <a:lstStyle/>
          <a:p>
            <a:r>
              <a:rPr lang="en-US" sz="3200" b="1" dirty="0"/>
              <a:t>PREDICTION PAGE</a:t>
            </a:r>
          </a:p>
        </p:txBody>
      </p:sp>
      <p:pic>
        <p:nvPicPr>
          <p:cNvPr id="4" name="Picture 3" descr="C:\Users\win 8.1\Desktop\lung cancer pred screenshots\5PredictionPage.jpg"/>
          <p:cNvPicPr/>
          <p:nvPr/>
        </p:nvPicPr>
        <p:blipFill>
          <a:blip r:embed="rId2"/>
          <a:srcRect/>
          <a:stretch>
            <a:fillRect/>
          </a:stretch>
        </p:blipFill>
        <p:spPr bwMode="auto">
          <a:xfrm>
            <a:off x="214282" y="928670"/>
            <a:ext cx="8715436" cy="564360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428625"/>
            <a:ext cx="8472518" cy="571500"/>
          </a:xfrm>
        </p:spPr>
        <p:txBody>
          <a:bodyPr/>
          <a:lstStyle/>
          <a:p>
            <a:r>
              <a:rPr lang="en-US" sz="3200" b="1" dirty="0"/>
              <a:t>VIEW PREDICTION RESULT HISTORY PAGE</a:t>
            </a:r>
          </a:p>
        </p:txBody>
      </p:sp>
      <p:pic>
        <p:nvPicPr>
          <p:cNvPr id="4" name="Picture 3" descr="C:\Users\win 8.1\Desktop\lung cancer pred screenshots\6PredictionResult.jpg"/>
          <p:cNvPicPr/>
          <p:nvPr/>
        </p:nvPicPr>
        <p:blipFill>
          <a:blip r:embed="rId2"/>
          <a:srcRect/>
          <a:stretch>
            <a:fillRect/>
          </a:stretch>
        </p:blipFill>
        <p:spPr bwMode="auto">
          <a:xfrm>
            <a:off x="214282" y="1214422"/>
            <a:ext cx="8715436" cy="53578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20" y="500063"/>
            <a:ext cx="8401080" cy="500062"/>
          </a:xfrm>
        </p:spPr>
        <p:txBody>
          <a:bodyPr/>
          <a:lstStyle/>
          <a:p>
            <a:r>
              <a:rPr lang="en-US" b="1" dirty="0"/>
              <a:t>SEND FEEDBACK PAGE</a:t>
            </a:r>
          </a:p>
        </p:txBody>
      </p:sp>
      <p:pic>
        <p:nvPicPr>
          <p:cNvPr id="4" name="Picture 3" descr="C:\Users\win 8.1\Desktop\lung cancer pred screenshots\7SendFeedBackPage.jpg"/>
          <p:cNvPicPr/>
          <p:nvPr/>
        </p:nvPicPr>
        <p:blipFill>
          <a:blip r:embed="rId2"/>
          <a:srcRect/>
          <a:stretch>
            <a:fillRect/>
          </a:stretch>
        </p:blipFill>
        <p:spPr bwMode="auto">
          <a:xfrm>
            <a:off x="285720" y="1142985"/>
            <a:ext cx="8572560" cy="53578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20" y="500063"/>
            <a:ext cx="8401080" cy="500062"/>
          </a:xfrm>
        </p:spPr>
        <p:txBody>
          <a:bodyPr/>
          <a:lstStyle/>
          <a:p>
            <a:r>
              <a:rPr lang="en-US" b="1" dirty="0"/>
              <a:t>EDIT PROFILE PAGE</a:t>
            </a:r>
          </a:p>
        </p:txBody>
      </p:sp>
      <p:pic>
        <p:nvPicPr>
          <p:cNvPr id="4" name="Picture 3" descr="C:\Users\win 8.1\Desktop\lung cancer pred screenshots\8ProfileUpdate.jpg"/>
          <p:cNvPicPr/>
          <p:nvPr/>
        </p:nvPicPr>
        <p:blipFill>
          <a:blip r:embed="rId2"/>
          <a:srcRect/>
          <a:stretch>
            <a:fillRect/>
          </a:stretch>
        </p:blipFill>
        <p:spPr bwMode="auto">
          <a:xfrm>
            <a:off x="285720" y="1142984"/>
            <a:ext cx="8643998" cy="550072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4282" y="500063"/>
            <a:ext cx="8472518" cy="500062"/>
          </a:xfrm>
        </p:spPr>
        <p:txBody>
          <a:bodyPr/>
          <a:lstStyle/>
          <a:p>
            <a:r>
              <a:rPr lang="en-US" b="1" dirty="0"/>
              <a:t>CHANGE PASSWORD PAGE</a:t>
            </a:r>
          </a:p>
        </p:txBody>
      </p:sp>
      <p:pic>
        <p:nvPicPr>
          <p:cNvPr id="4" name="Picture 3" descr="C:\Users\win 8.1\Desktop\lung cancer pred screenshots\9ChangePwd.jpg"/>
          <p:cNvPicPr/>
          <p:nvPr/>
        </p:nvPicPr>
        <p:blipFill>
          <a:blip r:embed="rId2"/>
          <a:srcRect/>
          <a:stretch>
            <a:fillRect/>
          </a:stretch>
        </p:blipFill>
        <p:spPr bwMode="auto">
          <a:xfrm>
            <a:off x="214282" y="1142984"/>
            <a:ext cx="8643997" cy="552954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500063"/>
            <a:ext cx="8229600" cy="500062"/>
          </a:xfrm>
        </p:spPr>
        <p:txBody>
          <a:bodyPr/>
          <a:lstStyle/>
          <a:p>
            <a:r>
              <a:rPr lang="en-US" b="1" dirty="0"/>
              <a:t>ADMIN LOGIN PAGE</a:t>
            </a:r>
          </a:p>
        </p:txBody>
      </p:sp>
      <p:pic>
        <p:nvPicPr>
          <p:cNvPr id="4" name="Picture 3" descr="C:\Users\win 8.1\Desktop\lung cancer pred screenshots\10AdminLogin.jpg"/>
          <p:cNvPicPr/>
          <p:nvPr/>
        </p:nvPicPr>
        <p:blipFill>
          <a:blip r:embed="rId2"/>
          <a:srcRect/>
          <a:stretch>
            <a:fillRect/>
          </a:stretch>
        </p:blipFill>
        <p:spPr bwMode="auto">
          <a:xfrm>
            <a:off x="357158" y="1071546"/>
            <a:ext cx="8358245" cy="557216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85720" y="500063"/>
            <a:ext cx="8401080" cy="500062"/>
          </a:xfrm>
        </p:spPr>
        <p:txBody>
          <a:bodyPr/>
          <a:lstStyle/>
          <a:p>
            <a:r>
              <a:rPr lang="en-US" b="1" dirty="0"/>
              <a:t>ADMIN DASHBOARD PAGE</a:t>
            </a:r>
          </a:p>
        </p:txBody>
      </p:sp>
      <p:pic>
        <p:nvPicPr>
          <p:cNvPr id="5" name="Picture 4" descr="C:\Users\win 8.1\Desktop\lung cancer pred screenshots\11AdminDashBoard.jpg"/>
          <p:cNvPicPr/>
          <p:nvPr/>
        </p:nvPicPr>
        <p:blipFill>
          <a:blip r:embed="rId2"/>
          <a:srcRect/>
          <a:stretch>
            <a:fillRect/>
          </a:stretch>
        </p:blipFill>
        <p:spPr bwMode="auto">
          <a:xfrm>
            <a:off x="285720" y="1071546"/>
            <a:ext cx="8572560" cy="557216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00109"/>
          </a:xfrm>
        </p:spPr>
        <p:txBody>
          <a:bodyPr>
            <a:normAutofit/>
          </a:bodyPr>
          <a:lstStyle/>
          <a:p>
            <a:pPr eaLnBrk="1" fontAlgn="auto" hangingPunct="1">
              <a:spcAft>
                <a:spcPts val="0"/>
              </a:spcAft>
              <a:defRPr/>
            </a:pPr>
            <a:r>
              <a:rPr lang="en-US" b="1" dirty="0"/>
              <a:t>INTRODUCTION</a:t>
            </a:r>
            <a:endParaRPr lang="en-IN" dirty="0"/>
          </a:p>
        </p:txBody>
      </p:sp>
      <p:sp>
        <p:nvSpPr>
          <p:cNvPr id="3" name="Content Placeholder 2"/>
          <p:cNvSpPr>
            <a:spLocks noGrp="1"/>
          </p:cNvSpPr>
          <p:nvPr>
            <p:ph idx="1"/>
          </p:nvPr>
        </p:nvSpPr>
        <p:spPr>
          <a:xfrm>
            <a:off x="457200" y="928670"/>
            <a:ext cx="8229600" cy="5715040"/>
          </a:xfrm>
        </p:spPr>
        <p:txBody>
          <a:bodyPr>
            <a:normAutofit fontScale="92500" lnSpcReduction="20000"/>
          </a:bodyPr>
          <a:lstStyle/>
          <a:p>
            <a:pPr>
              <a:buFont typeface="Wingdings 2" pitchFamily="18" charset="2"/>
              <a:buNone/>
              <a:defRPr/>
            </a:pPr>
            <a:endParaRPr lang="en-US" dirty="0"/>
          </a:p>
          <a:p>
            <a:r>
              <a:rPr lang="en-US" sz="2400" dirty="0"/>
              <a:t>Lung Cancer Prediction System using </a:t>
            </a:r>
            <a:r>
              <a:rPr lang="en-US" sz="2400" dirty="0" err="1"/>
              <a:t>EfficientNet</a:t>
            </a:r>
            <a:r>
              <a:rPr lang="en-US" sz="2400" dirty="0"/>
              <a:t> is a deep learning project that aims to predict the presence of lung cancer based on chest X-ray images. It is built using Python Django web framework and utilizes an </a:t>
            </a:r>
            <a:r>
              <a:rPr lang="en-US" sz="2400" dirty="0" err="1"/>
              <a:t>SQLite</a:t>
            </a:r>
            <a:r>
              <a:rPr lang="en-US" sz="2400" dirty="0"/>
              <a:t> database. The system has three main modules - user, admin, and doctor.</a:t>
            </a:r>
          </a:p>
          <a:p>
            <a:r>
              <a:rPr lang="en-US" sz="2400" dirty="0"/>
              <a:t>The user module includes features such as sign up, login, prediction, view prediction history, and a list of doctors available based on the user's location. After the prediction, if the user is diagnosed with a disease, doctors in the same city will be recommended to the user. The user can also edit their profile, change their password, and logout.</a:t>
            </a:r>
          </a:p>
          <a:p>
            <a:r>
              <a:rPr lang="en-US" sz="2400" dirty="0"/>
              <a:t>The admin module includes login, a dashboard to view user and prediction results counts, view prediction history, registered users, registered doctors, change password, and logout.</a:t>
            </a:r>
          </a:p>
          <a:p>
            <a:r>
              <a:rPr lang="en-US" sz="2400" dirty="0"/>
              <a:t>The doctor module includes login, view prediction history of patients from the same city, edit profile, change password, and logout. This feature helps doctors to get patient information for lead generation.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85720" y="500063"/>
            <a:ext cx="8401080" cy="500062"/>
          </a:xfrm>
        </p:spPr>
        <p:txBody>
          <a:bodyPr/>
          <a:lstStyle/>
          <a:p>
            <a:r>
              <a:rPr lang="en-US" b="1" dirty="0"/>
              <a:t>ADD DOCTOR INFO PAGE</a:t>
            </a:r>
          </a:p>
        </p:txBody>
      </p:sp>
      <p:pic>
        <p:nvPicPr>
          <p:cNvPr id="4" name="Picture 3" descr="C:\Users\win 8.1\Desktop\lung cancer pred screenshots\12AddDoctorPage.jpg"/>
          <p:cNvPicPr/>
          <p:nvPr/>
        </p:nvPicPr>
        <p:blipFill>
          <a:blip r:embed="rId2"/>
          <a:srcRect/>
          <a:stretch>
            <a:fillRect/>
          </a:stretch>
        </p:blipFill>
        <p:spPr bwMode="auto">
          <a:xfrm>
            <a:off x="214282" y="1142984"/>
            <a:ext cx="8715436" cy="542928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85720" y="428625"/>
            <a:ext cx="8401080" cy="500063"/>
          </a:xfrm>
        </p:spPr>
        <p:txBody>
          <a:bodyPr/>
          <a:lstStyle/>
          <a:p>
            <a:r>
              <a:rPr lang="en-US" b="1" dirty="0"/>
              <a:t>VIEW ALL DOCTORS PAGE</a:t>
            </a:r>
          </a:p>
        </p:txBody>
      </p:sp>
      <p:pic>
        <p:nvPicPr>
          <p:cNvPr id="8193" name="Picture 1" descr="C:\Users\win 8.1\Desktop\AdminHomePage.jpg"/>
          <p:cNvPicPr>
            <a:picLocks noChangeAspect="1" noChangeArrowheads="1"/>
          </p:cNvPicPr>
          <p:nvPr/>
        </p:nvPicPr>
        <p:blipFill>
          <a:blip r:embed="rId2"/>
          <a:srcRect/>
          <a:stretch>
            <a:fillRect/>
          </a:stretch>
        </p:blipFill>
        <p:spPr bwMode="auto">
          <a:xfrm>
            <a:off x="357158" y="1071546"/>
            <a:ext cx="8524875" cy="559117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85721" y="285750"/>
            <a:ext cx="8401080" cy="642938"/>
          </a:xfrm>
        </p:spPr>
        <p:txBody>
          <a:bodyPr/>
          <a:lstStyle/>
          <a:p>
            <a:r>
              <a:rPr lang="en-US" b="1" dirty="0"/>
              <a:t>VIEW ALL PATIENT INFO PAGE</a:t>
            </a:r>
          </a:p>
        </p:txBody>
      </p:sp>
      <p:pic>
        <p:nvPicPr>
          <p:cNvPr id="7169" name="Picture 1" descr="C:\Users\win 8.1\Desktop\AdminHomePage.jpg"/>
          <p:cNvPicPr>
            <a:picLocks noChangeAspect="1" noChangeArrowheads="1"/>
          </p:cNvPicPr>
          <p:nvPr/>
        </p:nvPicPr>
        <p:blipFill>
          <a:blip r:embed="rId2"/>
          <a:srcRect/>
          <a:stretch>
            <a:fillRect/>
          </a:stretch>
        </p:blipFill>
        <p:spPr bwMode="auto">
          <a:xfrm>
            <a:off x="200025" y="1000108"/>
            <a:ext cx="8743950" cy="5643602"/>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85720" y="500063"/>
            <a:ext cx="8401080" cy="500062"/>
          </a:xfrm>
        </p:spPr>
        <p:txBody>
          <a:bodyPr/>
          <a:lstStyle/>
          <a:p>
            <a:r>
              <a:rPr lang="en-US" sz="4400" b="1" dirty="0"/>
              <a:t>VIEW PREDICTION RESULTS PAGE</a:t>
            </a:r>
          </a:p>
        </p:txBody>
      </p:sp>
      <p:pic>
        <p:nvPicPr>
          <p:cNvPr id="5" name="Picture 4" descr="C:\Users\win 8.1\Desktop\lung cancer pred screenshots\15ViewPredictionHistory.jpg"/>
          <p:cNvPicPr/>
          <p:nvPr/>
        </p:nvPicPr>
        <p:blipFill>
          <a:blip r:embed="rId2"/>
          <a:srcRect/>
          <a:stretch>
            <a:fillRect/>
          </a:stretch>
        </p:blipFill>
        <p:spPr bwMode="auto">
          <a:xfrm>
            <a:off x="214282" y="1142984"/>
            <a:ext cx="8715436" cy="54292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3"/>
            <a:ext cx="8229600" cy="1143007"/>
          </a:xfrm>
        </p:spPr>
        <p:txBody>
          <a:bodyPr>
            <a:normAutofit fontScale="90000"/>
          </a:bodyPr>
          <a:lstStyle/>
          <a:p>
            <a:pPr eaLnBrk="1" fontAlgn="auto" hangingPunct="1">
              <a:spcAft>
                <a:spcPts val="0"/>
              </a:spcAft>
              <a:defRPr/>
            </a:pPr>
            <a:r>
              <a:rPr lang="en-US" b="1" dirty="0"/>
              <a:t>FUTURE SCOPE</a:t>
            </a:r>
            <a:br>
              <a:rPr lang="en-IN" dirty="0"/>
            </a:br>
            <a:endParaRPr lang="en-IN" dirty="0"/>
          </a:p>
        </p:txBody>
      </p:sp>
      <p:sp>
        <p:nvSpPr>
          <p:cNvPr id="3" name="Content Placeholder 2"/>
          <p:cNvSpPr>
            <a:spLocks noGrp="1"/>
          </p:cNvSpPr>
          <p:nvPr>
            <p:ph idx="1"/>
          </p:nvPr>
        </p:nvSpPr>
        <p:spPr>
          <a:xfrm>
            <a:off x="457200" y="857232"/>
            <a:ext cx="8229600" cy="5467369"/>
          </a:xfrm>
        </p:spPr>
        <p:txBody>
          <a:bodyPr>
            <a:normAutofit lnSpcReduction="10000"/>
          </a:bodyPr>
          <a:lstStyle/>
          <a:p>
            <a:pPr marL="274320" indent="-274320" eaLnBrk="1" fontAlgn="auto" hangingPunct="1">
              <a:spcAft>
                <a:spcPts val="0"/>
              </a:spcAft>
              <a:buClr>
                <a:schemeClr val="accent3"/>
              </a:buClr>
              <a:buFont typeface="Wingdings 2"/>
              <a:buNone/>
              <a:defRPr/>
            </a:pPr>
            <a:endParaRPr lang="en-IN" dirty="0"/>
          </a:p>
          <a:p>
            <a:pPr>
              <a:defRPr/>
            </a:pPr>
            <a:r>
              <a:rPr lang="en-US" dirty="0"/>
              <a:t>The future scope of the Lung Cancer Prediction System using </a:t>
            </a:r>
            <a:r>
              <a:rPr lang="en-US" dirty="0" err="1"/>
              <a:t>EfficientNet</a:t>
            </a:r>
            <a:r>
              <a:rPr lang="en-US" dirty="0"/>
              <a:t> is promising. Potential directions for future development include improving model accuracy, extending the system for other types of cancer, developing a mobile application for increased accessibility, integrating Electronic Health Records (EHR), enhancing the user interface, collaborating with medical institutes for better data access, and developing a clinical decision support system. These advancements would contribute to more accurate predictions, wider application, and improved diagnostic capabilities for lung cancer and other cancers.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081088"/>
          </a:xfrm>
        </p:spPr>
        <p:txBody>
          <a:bodyPr>
            <a:normAutofit fontScale="90000"/>
          </a:bodyPr>
          <a:lstStyle/>
          <a:p>
            <a:pPr eaLnBrk="1" fontAlgn="auto" hangingPunct="1">
              <a:spcAft>
                <a:spcPts val="0"/>
              </a:spcAft>
              <a:defRPr/>
            </a:pPr>
            <a:r>
              <a:rPr lang="en-US" b="1" dirty="0"/>
              <a:t>CONCLUSION</a:t>
            </a:r>
            <a:br>
              <a:rPr lang="en-IN" dirty="0"/>
            </a:br>
            <a:endParaRPr lang="en-IN" dirty="0"/>
          </a:p>
        </p:txBody>
      </p:sp>
      <p:sp>
        <p:nvSpPr>
          <p:cNvPr id="3" name="Content Placeholder 2"/>
          <p:cNvSpPr>
            <a:spLocks noGrp="1"/>
          </p:cNvSpPr>
          <p:nvPr>
            <p:ph idx="1"/>
          </p:nvPr>
        </p:nvSpPr>
        <p:spPr>
          <a:xfrm>
            <a:off x="457200" y="1000109"/>
            <a:ext cx="8229600" cy="5324492"/>
          </a:xfrm>
        </p:spPr>
        <p:txBody>
          <a:bodyPr>
            <a:normAutofit fontScale="92500" lnSpcReduction="10000"/>
          </a:bodyPr>
          <a:lstStyle/>
          <a:p>
            <a:pPr marL="274320" indent="-274320" eaLnBrk="1" fontAlgn="auto" hangingPunct="1">
              <a:spcAft>
                <a:spcPts val="0"/>
              </a:spcAft>
              <a:buClr>
                <a:schemeClr val="accent3"/>
              </a:buClr>
              <a:buFont typeface="Wingdings 2"/>
              <a:buNone/>
              <a:defRPr/>
            </a:pPr>
            <a:r>
              <a:rPr lang="en-US" b="1" dirty="0"/>
              <a:t> </a:t>
            </a:r>
            <a:endParaRPr lang="en-IN" dirty="0"/>
          </a:p>
          <a:p>
            <a:r>
              <a:rPr lang="en-US" dirty="0"/>
              <a:t>Lung Cancer Prediction System using </a:t>
            </a:r>
            <a:r>
              <a:rPr lang="en-US" dirty="0" err="1"/>
              <a:t>EfficientNet</a:t>
            </a:r>
            <a:r>
              <a:rPr lang="en-US" dirty="0"/>
              <a:t> is an innovative and effective solution to predict lung cancer at an early stage. By implementing deep learning and machine learning techniques, this system can accurately detect and classify lung nodules from CT scan images. It can assist doctors and patients in making informed decisions regarding further diagnosis and treatment. The system is highly scalable, efficient, and cost-effective, making it accessible to a large population. Although there are some limitations, such as the need for high-quality CT scans and a trained model, the benefits of early detection and prevention of lung cancer outweigh them. Overall, the Lung Cancer Prediction System using </a:t>
            </a:r>
            <a:r>
              <a:rPr lang="en-US" dirty="0" err="1"/>
              <a:t>EfficientNet</a:t>
            </a:r>
            <a:r>
              <a:rPr lang="en-US" dirty="0"/>
              <a:t> has the potential to improve healthcare outcomes and save lives.</a:t>
            </a:r>
          </a:p>
          <a:p>
            <a:pPr>
              <a:defRPr/>
            </a:pPr>
            <a:endParaRPr lang="en-US" dirty="0"/>
          </a:p>
          <a:p>
            <a:pPr>
              <a:buFont typeface="Wingdings 2" pitchFamily="18" charset="2"/>
              <a:buNone/>
              <a:defRPr/>
            </a:pPr>
            <a:endParaRPr lang="en-US" dirty="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1357298"/>
            <a:ext cx="8229600" cy="4967302"/>
          </a:xfrm>
        </p:spPr>
        <p:txBody>
          <a:bodyPr>
            <a:normAutofit/>
          </a:bodyPr>
          <a:lstStyle/>
          <a:p>
            <a:pPr marL="274320" indent="-274320" eaLnBrk="1" fontAlgn="auto" hangingPunct="1">
              <a:spcAft>
                <a:spcPts val="0"/>
              </a:spcAft>
              <a:buClr>
                <a:schemeClr val="accent3"/>
              </a:buClr>
              <a:buFont typeface="Wingdings 2"/>
              <a:buChar char=""/>
              <a:defRPr/>
            </a:pPr>
            <a:r>
              <a:rPr lang="en-IN" dirty="0"/>
              <a:t> </a:t>
            </a: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AND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u="sng" dirty="0"/>
          </a:p>
          <a:p>
            <a:pPr marL="274320" indent="-274320" eaLnBrk="1" fontAlgn="auto" hangingPunct="1">
              <a:spcAft>
                <a:spcPts val="0"/>
              </a:spcAft>
              <a:buClr>
                <a:schemeClr val="accent3"/>
              </a:buClr>
              <a:buFont typeface="Wingdings 2"/>
              <a:buChar char=""/>
              <a:defRPr/>
            </a:pPr>
            <a:r>
              <a:rPr lang="en-US" dirty="0"/>
              <a:t>https://panjwanitutorials.com/</a:t>
            </a:r>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7" end="7"/>
                                            </p:txEl>
                                          </p:spTgt>
                                        </p:tgtEl>
                                      </p:cBhvr>
                                    </p:animEffect>
                                    <p:set>
                                      <p:cBhvr>
                                        <p:cTn id="47" dur="1" fill="hold">
                                          <p:stCondLst>
                                            <p:cond delay="19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85729"/>
            <a:ext cx="8229600" cy="571503"/>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928670"/>
            <a:ext cx="8229600" cy="5395930"/>
          </a:xfrm>
        </p:spPr>
        <p:txBody>
          <a:bodyPr>
            <a:normAutofit fontScale="77500" lnSpcReduction="20000"/>
          </a:bodyPr>
          <a:lstStyle/>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lvl="0"/>
            <a:r>
              <a:rPr lang="en-US" dirty="0"/>
              <a:t>"Hands-On Machine Learning with </a:t>
            </a:r>
            <a:r>
              <a:rPr lang="en-US" dirty="0" err="1"/>
              <a:t>Scikit</a:t>
            </a:r>
            <a:r>
              <a:rPr lang="en-US" dirty="0"/>
              <a:t>-Learn and </a:t>
            </a:r>
            <a:r>
              <a:rPr lang="en-US" dirty="0" err="1"/>
              <a:t>TensorFlow</a:t>
            </a:r>
            <a:r>
              <a:rPr lang="en-US" dirty="0"/>
              <a:t>" by </a:t>
            </a:r>
            <a:r>
              <a:rPr lang="en-US" dirty="0" err="1"/>
              <a:t>Aurélien</a:t>
            </a:r>
            <a:r>
              <a:rPr lang="en-US" dirty="0"/>
              <a:t> </a:t>
            </a:r>
            <a:r>
              <a:rPr lang="en-US" dirty="0" err="1"/>
              <a:t>Géron</a:t>
            </a:r>
            <a:r>
              <a:rPr lang="en-US" dirty="0"/>
              <a:t>.</a:t>
            </a:r>
          </a:p>
          <a:p>
            <a:pPr lvl="0"/>
            <a:r>
              <a:rPr lang="en-US" dirty="0"/>
              <a:t>"Python Machine Learning" by Sebastian </a:t>
            </a:r>
            <a:r>
              <a:rPr lang="en-US" dirty="0" err="1"/>
              <a:t>Raschka</a:t>
            </a:r>
            <a:r>
              <a:rPr lang="en-US" dirty="0"/>
              <a:t> and </a:t>
            </a:r>
            <a:r>
              <a:rPr lang="en-US" dirty="0" err="1"/>
              <a:t>Vahid</a:t>
            </a:r>
            <a:r>
              <a:rPr lang="en-US" dirty="0"/>
              <a:t> </a:t>
            </a:r>
            <a:r>
              <a:rPr lang="en-US" dirty="0" err="1"/>
              <a:t>Mirjalili</a:t>
            </a:r>
            <a:r>
              <a:rPr lang="en-US" dirty="0"/>
              <a:t>.</a:t>
            </a:r>
          </a:p>
          <a:p>
            <a:pPr lvl="0"/>
            <a:r>
              <a:rPr lang="en-US" dirty="0"/>
              <a:t>"Pattern Recognition and Machine Learning" by Christopher M. Bishop.</a:t>
            </a:r>
          </a:p>
          <a:p>
            <a:pPr lvl="0"/>
            <a:r>
              <a:rPr lang="en-US" dirty="0"/>
              <a:t>"Machine Learning: A Probabilistic Perspective" by Kevin P. Murphy.</a:t>
            </a:r>
          </a:p>
          <a:p>
            <a:pPr lvl="0"/>
            <a:r>
              <a:rPr lang="en-US" dirty="0"/>
              <a:t>"Healthcare Analytics: From Data to Knowledge to Healthcare Improvement" by </a:t>
            </a:r>
            <a:r>
              <a:rPr lang="en-US" dirty="0" err="1"/>
              <a:t>Hui</a:t>
            </a:r>
            <a:r>
              <a:rPr lang="en-US" dirty="0"/>
              <a:t> Yang.</a:t>
            </a:r>
          </a:p>
          <a:p>
            <a:pPr lvl="0"/>
            <a:r>
              <a:rPr lang="en-US" dirty="0"/>
              <a:t>"Machine Learning in Medicine: A Complete Overview" by Ton J. </a:t>
            </a:r>
            <a:r>
              <a:rPr lang="en-US" dirty="0" err="1"/>
              <a:t>Cleophas</a:t>
            </a:r>
            <a:r>
              <a:rPr lang="en-US" dirty="0"/>
              <a:t> and </a:t>
            </a:r>
            <a:r>
              <a:rPr lang="en-US" dirty="0" err="1"/>
              <a:t>Aeilko</a:t>
            </a:r>
            <a:r>
              <a:rPr lang="en-US" dirty="0"/>
              <a:t> H. </a:t>
            </a:r>
            <a:r>
              <a:rPr lang="en-US" dirty="0" err="1"/>
              <a:t>Zwinderman</a:t>
            </a:r>
            <a:r>
              <a:rPr lang="en-US" dirty="0"/>
              <a:t>.</a:t>
            </a:r>
          </a:p>
          <a:p>
            <a:pPr lvl="0"/>
            <a:r>
              <a:rPr lang="en-US" dirty="0"/>
              <a:t>"Data Science for Healthcare: Methodologies and Applications" by </a:t>
            </a:r>
            <a:r>
              <a:rPr lang="en-US" dirty="0" err="1"/>
              <a:t>Radhakrishnan</a:t>
            </a:r>
            <a:r>
              <a:rPr lang="en-US" dirty="0"/>
              <a:t> </a:t>
            </a:r>
            <a:r>
              <a:rPr lang="en-US" dirty="0" err="1"/>
              <a:t>Nagarajan</a:t>
            </a:r>
            <a:r>
              <a:rPr lang="en-US" dirty="0"/>
              <a:t>, </a:t>
            </a:r>
            <a:r>
              <a:rPr lang="en-US" dirty="0" err="1"/>
              <a:t>Foyzur</a:t>
            </a:r>
            <a:r>
              <a:rPr lang="en-US" dirty="0"/>
              <a:t> </a:t>
            </a:r>
            <a:r>
              <a:rPr lang="en-US" dirty="0" err="1"/>
              <a:t>Rahman</a:t>
            </a:r>
            <a:r>
              <a:rPr lang="en-US" dirty="0"/>
              <a:t>, and </a:t>
            </a:r>
            <a:r>
              <a:rPr lang="en-US" dirty="0" err="1"/>
              <a:t>Arunima</a:t>
            </a:r>
            <a:r>
              <a:rPr lang="en-US" dirty="0"/>
              <a:t> </a:t>
            </a:r>
            <a:r>
              <a:rPr lang="en-US" dirty="0" err="1"/>
              <a:t>Srivastava</a:t>
            </a:r>
            <a:r>
              <a:rPr lang="en-US" dirty="0"/>
              <a:t>.</a:t>
            </a:r>
          </a:p>
          <a:p>
            <a:pPr lvl="0"/>
            <a:r>
              <a:rPr lang="en-US" dirty="0"/>
              <a:t>Two scoops of Django for 1.11 by </a:t>
            </a:r>
            <a:r>
              <a:rPr lang="en-US" i="1" dirty="0"/>
              <a:t>Daniel </a:t>
            </a:r>
            <a:r>
              <a:rPr lang="en-US" i="1" dirty="0" err="1"/>
              <a:t>Greenfeld’s</a:t>
            </a:r>
            <a:r>
              <a:rPr lang="en-US" i="1" dirty="0"/>
              <a:t> and Audrey Greenfield.</a:t>
            </a:r>
            <a:endParaRPr lang="en-US" dirty="0"/>
          </a:p>
          <a:p>
            <a:pPr lvl="0"/>
            <a:r>
              <a:rPr lang="en-US" dirty="0"/>
              <a:t>Lightweight Django </a:t>
            </a:r>
            <a:r>
              <a:rPr lang="en-US" i="1" dirty="0"/>
              <a:t>by Elman and Mark Lavin.</a:t>
            </a:r>
            <a:endParaRPr lang="en-US"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00109"/>
          </a:xfrm>
        </p:spPr>
        <p:txBody>
          <a:bodyPr>
            <a:normAutofit/>
          </a:bodyPr>
          <a:lstStyle/>
          <a:p>
            <a:pPr eaLnBrk="1" fontAlgn="auto" hangingPunct="1">
              <a:spcAft>
                <a:spcPts val="0"/>
              </a:spcAft>
              <a:defRPr/>
            </a:pPr>
            <a:r>
              <a:rPr lang="en-US" b="1" dirty="0"/>
              <a:t>PROBLEM DEFINITION</a:t>
            </a:r>
            <a:endParaRPr lang="en-IN" dirty="0"/>
          </a:p>
        </p:txBody>
      </p:sp>
      <p:sp>
        <p:nvSpPr>
          <p:cNvPr id="3" name="Content Placeholder 2"/>
          <p:cNvSpPr>
            <a:spLocks noGrp="1"/>
          </p:cNvSpPr>
          <p:nvPr>
            <p:ph idx="1"/>
          </p:nvPr>
        </p:nvSpPr>
        <p:spPr>
          <a:xfrm>
            <a:off x="457200" y="1285860"/>
            <a:ext cx="8229600" cy="5357850"/>
          </a:xfrm>
        </p:spPr>
        <p:txBody>
          <a:bodyPr>
            <a:normAutofit/>
          </a:bodyPr>
          <a:lstStyle/>
          <a:p>
            <a:pPr>
              <a:buFont typeface="Wingdings 2" pitchFamily="18" charset="2"/>
              <a:buNone/>
              <a:defRPr/>
            </a:pPr>
            <a:endParaRPr lang="en-US" dirty="0"/>
          </a:p>
          <a:p>
            <a:r>
              <a:rPr lang="en-US" sz="2000" dirty="0"/>
              <a:t>The problem that the Lung Cancer Prediction System using </a:t>
            </a:r>
            <a:r>
              <a:rPr lang="en-US" sz="2000" dirty="0" err="1"/>
              <a:t>EfficientNet</a:t>
            </a:r>
            <a:r>
              <a:rPr lang="en-US" sz="2000" dirty="0"/>
              <a:t> aims to address is the early detection and prediction of lung cancer. Lung cancer is one of the most common types of cancer, and it is often not detected until it has progressed to an advanced stage, which can limit treatment options and lead to a poorer prognosis. By using deep learning and image analysis techniques, this system seeks to accurately predict the likelihood of a patient having lung cancer based on their medical imaging data, allowing for earlier detection and more effective treatment options.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pPr eaLnBrk="1" fontAlgn="auto" hangingPunct="1">
              <a:spcAft>
                <a:spcPts val="0"/>
              </a:spcAft>
              <a:defRPr/>
            </a:pPr>
            <a:r>
              <a:rPr lang="en-US" b="1" dirty="0"/>
              <a:t>OBJECTIVE</a:t>
            </a:r>
            <a:endParaRPr lang="en-IN" dirty="0"/>
          </a:p>
        </p:txBody>
      </p:sp>
      <p:sp>
        <p:nvSpPr>
          <p:cNvPr id="10243" name="Content Placeholder 2"/>
          <p:cNvSpPr>
            <a:spLocks noGrp="1"/>
          </p:cNvSpPr>
          <p:nvPr>
            <p:ph idx="1"/>
          </p:nvPr>
        </p:nvSpPr>
        <p:spPr>
          <a:xfrm>
            <a:off x="457200" y="1214422"/>
            <a:ext cx="8229600" cy="5429288"/>
          </a:xfrm>
        </p:spPr>
        <p:txBody>
          <a:bodyPr/>
          <a:lstStyle/>
          <a:p>
            <a:pPr>
              <a:buFont typeface="Wingdings 2" pitchFamily="18" charset="2"/>
              <a:buNone/>
            </a:pPr>
            <a:endParaRPr lang="en-US" dirty="0"/>
          </a:p>
          <a:p>
            <a:r>
              <a:rPr lang="en-US" sz="2000" dirty="0"/>
              <a:t>The main objectives of the Lung Cancer Prediction System using </a:t>
            </a:r>
            <a:r>
              <a:rPr lang="en-US" sz="2000" dirty="0" err="1"/>
              <a:t>EfficientNet</a:t>
            </a:r>
            <a:r>
              <a:rPr lang="en-US" sz="2000" dirty="0"/>
              <a:t> are:</a:t>
            </a:r>
          </a:p>
          <a:p>
            <a:pPr lvl="0"/>
            <a:r>
              <a:rPr lang="en-US" sz="2000" dirty="0"/>
              <a:t>To develop an accurate deep learning model for predicting the presence of lung cancer in patients based on CT scan images.</a:t>
            </a:r>
          </a:p>
          <a:p>
            <a:pPr lvl="0"/>
            <a:r>
              <a:rPr lang="en-US" sz="2000" dirty="0"/>
              <a:t>To provide an easy-to-use web application for users to input their CT scan images and receive a prediction of the likelihood of lung cancer.</a:t>
            </a:r>
          </a:p>
          <a:p>
            <a:pPr lvl="0"/>
            <a:r>
              <a:rPr lang="en-US" sz="2000" dirty="0"/>
              <a:t>To create a user-friendly interface for doctors to view patient predictions and medical history in order to assist with diagnosis and treatment decisions.</a:t>
            </a:r>
          </a:p>
          <a:p>
            <a:pPr lvl="0"/>
            <a:r>
              <a:rPr lang="en-US" sz="2000" dirty="0"/>
              <a:t>To reduce the time and cost associated with traditional lung cancer diagnosis methods by using an automated, computer-based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71500"/>
          </a:xfrm>
        </p:spPr>
        <p:txBody>
          <a:bodyPr>
            <a:normAutofit fontScale="90000"/>
          </a:bodyPr>
          <a:lstStyle/>
          <a:p>
            <a:pPr eaLnBrk="1" fontAlgn="auto" hangingPunct="1">
              <a:spcAft>
                <a:spcPts val="0"/>
              </a:spcAft>
              <a:defRPr/>
            </a:pPr>
            <a:r>
              <a:rPr lang="en-US" b="1" dirty="0"/>
              <a:t>GOAL</a:t>
            </a:r>
            <a:endParaRPr lang="en-IN" dirty="0"/>
          </a:p>
        </p:txBody>
      </p:sp>
      <p:sp>
        <p:nvSpPr>
          <p:cNvPr id="11267" name="Content Placeholder 2"/>
          <p:cNvSpPr>
            <a:spLocks noGrp="1"/>
          </p:cNvSpPr>
          <p:nvPr>
            <p:ph idx="1"/>
          </p:nvPr>
        </p:nvSpPr>
        <p:spPr>
          <a:xfrm>
            <a:off x="457200" y="785794"/>
            <a:ext cx="8229600" cy="5538806"/>
          </a:xfrm>
        </p:spPr>
        <p:txBody>
          <a:bodyPr/>
          <a:lstStyle/>
          <a:p>
            <a:pPr>
              <a:buFont typeface="Wingdings 2" pitchFamily="18" charset="2"/>
              <a:buNone/>
            </a:pPr>
            <a:endParaRPr lang="en-US" dirty="0"/>
          </a:p>
          <a:p>
            <a:r>
              <a:rPr lang="en-US" dirty="0"/>
              <a:t>The goal of Lung Cancer Prediction System using </a:t>
            </a:r>
            <a:r>
              <a:rPr lang="en-US" dirty="0" err="1"/>
              <a:t>EfficientNet</a:t>
            </a:r>
            <a:r>
              <a:rPr lang="en-US" dirty="0"/>
              <a:t> is to develop an accurate and efficient deep learning model that can predict the likelihood of a patient having lung cancer based on their medical records and diagnostic reports. The system aims to assist doctors and healthcare professionals in the early detection and diagnosis of lung cancer, thereby improving patient outcomes and reducing mortality rates associated with this disease. The ultimate goal is to provide a reliable and accessible tool for lung cancer prediction that can be used by medical practitioners to provide personalized treatment and care for their patients.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85794"/>
          </a:xfrm>
        </p:spPr>
        <p:txBody>
          <a:bodyPr>
            <a:normAutofit fontScale="90000"/>
          </a:bodyPr>
          <a:lstStyle/>
          <a:p>
            <a:pPr eaLnBrk="1" fontAlgn="auto" hangingPunct="1">
              <a:spcAft>
                <a:spcPts val="0"/>
              </a:spcAft>
              <a:defRPr/>
            </a:pPr>
            <a:r>
              <a:rPr lang="en-US" b="1" dirty="0"/>
              <a:t>NEED OF THE SYSTEM</a:t>
            </a:r>
            <a:endParaRPr lang="en-IN" dirty="0"/>
          </a:p>
        </p:txBody>
      </p:sp>
      <p:sp>
        <p:nvSpPr>
          <p:cNvPr id="12291" name="Content Placeholder 2"/>
          <p:cNvSpPr>
            <a:spLocks noGrp="1"/>
          </p:cNvSpPr>
          <p:nvPr>
            <p:ph idx="1"/>
          </p:nvPr>
        </p:nvSpPr>
        <p:spPr>
          <a:xfrm>
            <a:off x="214282" y="285728"/>
            <a:ext cx="8715436" cy="6286544"/>
          </a:xfrm>
        </p:spPr>
        <p:txBody>
          <a:bodyPr/>
          <a:lstStyle/>
          <a:p>
            <a:pPr>
              <a:buFont typeface="Wingdings 2" pitchFamily="18" charset="2"/>
              <a:buNone/>
            </a:pPr>
            <a:endParaRPr lang="en-US" dirty="0"/>
          </a:p>
          <a:p>
            <a:r>
              <a:rPr lang="en-US" dirty="0"/>
              <a:t>The need for the Lung Cancer Prediction System using </a:t>
            </a:r>
            <a:r>
              <a:rPr lang="en-US" dirty="0" err="1"/>
              <a:t>EfficientNet</a:t>
            </a:r>
            <a:r>
              <a:rPr lang="en-US" dirty="0"/>
              <a:t> can be attributed to the fact that lung cancer is a major health concern worldwide and the early detection of lung cancer can significantly improve the chances of successful treatment. With the increasing availability of medical data, it has become important to develop accurate and efficient methods for the early detection of lung cancer. The Lung Cancer Prediction System using </a:t>
            </a:r>
            <a:r>
              <a:rPr lang="en-US" dirty="0" err="1"/>
              <a:t>EfficientNet</a:t>
            </a:r>
            <a:r>
              <a:rPr lang="en-US" dirty="0"/>
              <a:t> is designed to meet this need by utilizing deep learning techniques to accurately predict the probability of lung cancer in patients based on their medical data. This system has the potential to improve the accuracy of lung cancer diagnosis and provide a better chance for successful treatment.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5"/>
            <a:ext cx="8229600" cy="357190"/>
          </a:xfrm>
        </p:spPr>
        <p:txBody>
          <a:bodyPr>
            <a:normAutofit fontScale="90000"/>
          </a:bodyPr>
          <a:lstStyle/>
          <a:p>
            <a:pPr eaLnBrk="1" fontAlgn="auto" hangingPunct="1">
              <a:spcAft>
                <a:spcPts val="0"/>
              </a:spcAft>
              <a:defRPr/>
            </a:pPr>
            <a:r>
              <a:rPr lang="en-US" b="1" dirty="0"/>
              <a:t>PROPOSED SYSTEM</a:t>
            </a:r>
            <a:endParaRPr lang="en-IN" dirty="0"/>
          </a:p>
        </p:txBody>
      </p:sp>
      <p:sp>
        <p:nvSpPr>
          <p:cNvPr id="12291" name="Content Placeholder 2"/>
          <p:cNvSpPr>
            <a:spLocks noGrp="1"/>
          </p:cNvSpPr>
          <p:nvPr>
            <p:ph idx="1"/>
          </p:nvPr>
        </p:nvSpPr>
        <p:spPr>
          <a:xfrm>
            <a:off x="457200" y="214290"/>
            <a:ext cx="8229600" cy="6110310"/>
          </a:xfrm>
        </p:spPr>
        <p:txBody>
          <a:bodyPr/>
          <a:lstStyle/>
          <a:p>
            <a:pPr>
              <a:buFont typeface="Wingdings 2" pitchFamily="18" charset="2"/>
              <a:buNone/>
            </a:pPr>
            <a:endParaRPr lang="en-US" dirty="0"/>
          </a:p>
          <a:p>
            <a:r>
              <a:rPr lang="en-US" sz="2300" dirty="0"/>
              <a:t>The proposed system of Lung Cancer Prediction System using </a:t>
            </a:r>
            <a:r>
              <a:rPr lang="en-US" sz="2300" dirty="0" err="1"/>
              <a:t>EfficientNet</a:t>
            </a:r>
            <a:r>
              <a:rPr lang="en-US" sz="2300" dirty="0"/>
              <a:t> is a deep learning-based predictive model that utilizes medical imaging data to accurately predict the likelihood of a patient having lung cancer. The system is built using the </a:t>
            </a:r>
            <a:r>
              <a:rPr lang="en-US" sz="2300" dirty="0" err="1"/>
              <a:t>EfficientNet</a:t>
            </a:r>
            <a:r>
              <a:rPr lang="en-US" sz="2300" dirty="0"/>
              <a:t> architecture, which is known for its superior performance and efficiency in image classification tasks. The system takes input from CT scan images of the patient's lungs, preprocesses them, and feeds them into the </a:t>
            </a:r>
            <a:r>
              <a:rPr lang="en-US" sz="2300" dirty="0" err="1"/>
              <a:t>EfficientNet</a:t>
            </a:r>
            <a:r>
              <a:rPr lang="en-US" sz="2300" dirty="0"/>
              <a:t> model. The output of the model is the probability of the patient having lung cancer, which can be used by medical professionals to make informed decisions regarding the patient's diagnosis and treatment plan. The system also includes a user interface, allowing users to easily input their medical imaging data and receive a prediction. Additionally, the system includes modules for doctors and administrators, allowing them to manage patient data and view predictions made by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4424</TotalTime>
  <Words>2179</Words>
  <Application>Microsoft Office PowerPoint</Application>
  <PresentationFormat>On-screen Show (4:3)</PresentationFormat>
  <Paragraphs>173</Paragraphs>
  <Slides>48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Constantia</vt:lpstr>
      <vt:lpstr>Freestyle Script</vt:lpstr>
      <vt:lpstr>Times New Roman</vt:lpstr>
      <vt:lpstr>Wingdings</vt:lpstr>
      <vt:lpstr>Wingdings 2</vt:lpstr>
      <vt:lpstr>Flow</vt:lpstr>
      <vt:lpstr>              LUNG CANCER PREDICTION SYSTEM </vt:lpstr>
      <vt:lpstr>RAURKELA INSTITUTE OF MANAGEMENT STUDIES</vt:lpstr>
      <vt:lpstr>DEVELOPERS</vt:lpstr>
      <vt:lpstr>INTRODUCTION</vt:lpstr>
      <vt:lpstr>PROBLEM DEFINITION</vt:lpstr>
      <vt:lpstr>OBJECTIVE</vt:lpstr>
      <vt:lpstr>GOAL</vt:lpstr>
      <vt:lpstr>NEED OF THE SYSTEM</vt:lpstr>
      <vt:lpstr>PROPOSED SYSTEM</vt:lpstr>
      <vt:lpstr>USER MODULES</vt:lpstr>
      <vt:lpstr>USER MODULES(Continue)</vt:lpstr>
      <vt:lpstr>DOCTOR MODULES</vt:lpstr>
      <vt:lpstr>DOCTOR MODULES(Continue)</vt:lpstr>
      <vt:lpstr>ADMIN MODULES</vt:lpstr>
      <vt:lpstr>FRONTEND (LANGUAGE USED)</vt:lpstr>
      <vt:lpstr>BACKEND</vt:lpstr>
      <vt:lpstr>SOFTWARE USED</vt:lpstr>
      <vt:lpstr>Algorithm Used:-</vt:lpstr>
      <vt:lpstr>PROJECT SCOPE</vt:lpstr>
      <vt:lpstr>FLOW CHART</vt:lpstr>
      <vt:lpstr>DFD(ZERO LEVEL) </vt:lpstr>
      <vt:lpstr>DFD(FIRST LEVEL) </vt:lpstr>
      <vt:lpstr>ER DIAGRAM </vt:lpstr>
      <vt:lpstr>USE CASE DIAGRAM</vt:lpstr>
      <vt:lpstr>USE CASE DIAGRAM - USER</vt:lpstr>
      <vt:lpstr>USE CASE DIAGRAM - ADMIN</vt:lpstr>
      <vt:lpstr>USE CASE DIAGRAM - DOCTOR</vt:lpstr>
      <vt:lpstr>SEQUENCE DIAGRAM</vt:lpstr>
      <vt:lpstr>HOME PAGE</vt:lpstr>
      <vt:lpstr>USER REGISTRATION PAGE</vt:lpstr>
      <vt:lpstr>LOGIN PAGE</vt:lpstr>
      <vt:lpstr>USER HOME PAGE</vt:lpstr>
      <vt:lpstr>PREDICTION PAGE</vt:lpstr>
      <vt:lpstr>VIEW PREDICTION RESULT HISTORY PAGE</vt:lpstr>
      <vt:lpstr>SEND FEEDBACK PAGE</vt:lpstr>
      <vt:lpstr>EDIT PROFILE PAGE</vt:lpstr>
      <vt:lpstr>CHANGE PASSWORD PAGE</vt:lpstr>
      <vt:lpstr>ADMIN LOGIN PAGE</vt:lpstr>
      <vt:lpstr>ADMIN DASHBOARD PAGE</vt:lpstr>
      <vt:lpstr>ADD DOCTOR INFO PAGE</vt:lpstr>
      <vt:lpstr>VIEW ALL DOCTORS PAGE</vt:lpstr>
      <vt:lpstr>VIEW ALL PATIENT INFO PAGE</vt:lpstr>
      <vt:lpstr>VIEW PREDICTION RESULTS PAGE</vt:lpstr>
      <vt:lpstr>FUTURE SCOPE </vt:lpstr>
      <vt:lpstr>CONCLUSION </vt:lpstr>
      <vt:lpstr>BIBLIOGRAPHY</vt:lpstr>
      <vt:lpstr>BIBLIOGRAPHY</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Harsh Sharma</cp:lastModifiedBy>
  <cp:revision>322</cp:revision>
  <dcterms:created xsi:type="dcterms:W3CDTF">2011-04-06T15:22:37Z</dcterms:created>
  <dcterms:modified xsi:type="dcterms:W3CDTF">2024-04-18T07:30:05Z</dcterms:modified>
</cp:coreProperties>
</file>