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71"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6FBD3A-FA3D-43FD-BA0E-CCC93E73CF3B}">
  <a:tblStyle styleId="{B86FBD3A-FA3D-43FD-BA0E-CCC93E73CF3B}"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2e7d07655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32e7d07655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5" name="Google Shape;18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1" name="Google Shape;19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7" name="Google Shape;227;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academic.oup.com/bib/article/24/6/2467/6777436" TargetMode="External"/><Relationship Id="rId7" Type="http://schemas.openxmlformats.org/officeDocument/2006/relationships/hyperlink" Target="https://cardiab.biomedcentral.com/articles/10.1186/s12933-023-01929-3"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arxiv.org/abs/2303.09101" TargetMode="External"/><Relationship Id="rId5" Type="http://schemas.openxmlformats.org/officeDocument/2006/relationships/hyperlink" Target="https://link.springer.com/article/10.1007/s12539-023-00557-5" TargetMode="External"/><Relationship Id="rId4" Type="http://schemas.openxmlformats.org/officeDocument/2006/relationships/hyperlink" Target="https://www.biomedcentral.com/"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nature.com/articles/s41391-023-00536-7" TargetMode="External"/><Relationship Id="rId7" Type="http://schemas.openxmlformats.org/officeDocument/2006/relationships/hyperlink" Target="https://link.springer.com/article/10.1007/s11060-023-04126-1"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www.nature.com/articles/s41571-023-00678-0" TargetMode="External"/><Relationship Id="rId5" Type="http://schemas.openxmlformats.org/officeDocument/2006/relationships/hyperlink" Target="https://academic.oup.com/bioinformatics/article/39/1/btac049/6729282" TargetMode="External"/><Relationship Id="rId4" Type="http://schemas.openxmlformats.org/officeDocument/2006/relationships/hyperlink" Target="https://academic.oup.com/cardiovascre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374033" y="608300"/>
            <a:ext cx="11360700" cy="2966100"/>
          </a:xfrm>
          <a:prstGeom prst="rect">
            <a:avLst/>
          </a:prstGeom>
          <a:noFill/>
          <a:ln>
            <a:noFill/>
          </a:ln>
        </p:spPr>
        <p:txBody>
          <a:bodyPr spcFirstLastPara="1" wrap="square" lIns="121900" tIns="121900" rIns="121900" bIns="121900" anchor="t" anchorCtr="0">
            <a:noAutofit/>
          </a:bodyPr>
          <a:lstStyle/>
          <a:p>
            <a:pPr marL="0" lvl="0" indent="0" algn="ctr" rtl="0">
              <a:lnSpc>
                <a:spcPct val="100000"/>
              </a:lnSpc>
              <a:spcBef>
                <a:spcPts val="0"/>
              </a:spcBef>
              <a:spcAft>
                <a:spcPts val="0"/>
              </a:spcAft>
              <a:buSzPts val="6900"/>
              <a:buNone/>
            </a:pPr>
            <a:r>
              <a:rPr lang="en-GB" sz="2900" b="1" dirty="0">
                <a:latin typeface="Times New Roman"/>
                <a:ea typeface="Times New Roman"/>
                <a:cs typeface="Times New Roman"/>
                <a:sym typeface="Times New Roman"/>
              </a:rPr>
              <a:t>FIRST REVIEW</a:t>
            </a:r>
            <a:br>
              <a:rPr lang="en-GB" sz="2900" b="1" dirty="0">
                <a:latin typeface="Times New Roman"/>
                <a:ea typeface="Times New Roman"/>
                <a:cs typeface="Times New Roman"/>
                <a:sym typeface="Times New Roman"/>
              </a:rPr>
            </a:br>
            <a:endParaRPr sz="2900" b="1" dirty="0">
              <a:latin typeface="Times New Roman"/>
              <a:ea typeface="Times New Roman"/>
              <a:cs typeface="Times New Roman"/>
              <a:sym typeface="Times New Roman"/>
            </a:endParaRPr>
          </a:p>
          <a:p>
            <a:pPr marL="0" lvl="0" indent="0" algn="ctr" rtl="0">
              <a:lnSpc>
                <a:spcPct val="100000"/>
              </a:lnSpc>
              <a:spcBef>
                <a:spcPts val="0"/>
              </a:spcBef>
              <a:spcAft>
                <a:spcPts val="0"/>
              </a:spcAft>
              <a:buSzPts val="6900"/>
              <a:buNone/>
            </a:pPr>
            <a:r>
              <a:rPr lang="en-GB" sz="4500" dirty="0">
                <a:latin typeface="Times New Roman"/>
                <a:ea typeface="Times New Roman"/>
                <a:cs typeface="Times New Roman"/>
                <a:sym typeface="Times New Roman"/>
              </a:rPr>
              <a:t>Enhanced miRNA-Disease Prediction with Hybrid Models and Explainable AI</a:t>
            </a:r>
            <a:br>
              <a:rPr lang="en-GB" sz="4500" dirty="0">
                <a:latin typeface="Times New Roman"/>
                <a:ea typeface="Times New Roman"/>
                <a:cs typeface="Times New Roman"/>
                <a:sym typeface="Times New Roman"/>
              </a:rPr>
            </a:br>
            <a:br>
              <a:rPr lang="en-GB" sz="4500" dirty="0">
                <a:latin typeface="Times New Roman"/>
                <a:ea typeface="Times New Roman"/>
                <a:cs typeface="Times New Roman"/>
                <a:sym typeface="Times New Roman"/>
              </a:rPr>
            </a:br>
            <a:r>
              <a:rPr lang="en-GB" sz="3200" dirty="0">
                <a:latin typeface="Times New Roman"/>
                <a:ea typeface="Times New Roman"/>
                <a:cs typeface="Times New Roman"/>
                <a:sym typeface="Times New Roman"/>
              </a:rPr>
              <a:t>Project Category: </a:t>
            </a:r>
            <a:r>
              <a:rPr lang="en-GB" sz="3200" b="1" dirty="0">
                <a:latin typeface="Times New Roman"/>
                <a:ea typeface="Times New Roman"/>
                <a:cs typeface="Times New Roman"/>
                <a:sym typeface="Times New Roman"/>
              </a:rPr>
              <a:t>RESEARCH</a:t>
            </a:r>
            <a:endParaRPr sz="3200" b="1" dirty="0">
              <a:latin typeface="Times New Roman"/>
              <a:ea typeface="Times New Roman"/>
              <a:cs typeface="Times New Roman"/>
              <a:sym typeface="Times New Roman"/>
            </a:endParaRPr>
          </a:p>
          <a:p>
            <a:pPr marL="0" lvl="0" indent="0" algn="l" rtl="0">
              <a:lnSpc>
                <a:spcPct val="100000"/>
              </a:lnSpc>
              <a:spcBef>
                <a:spcPts val="0"/>
              </a:spcBef>
              <a:spcAft>
                <a:spcPts val="0"/>
              </a:spcAft>
              <a:buSzPts val="6900"/>
              <a:buNone/>
            </a:pPr>
            <a:endParaRPr sz="2400" dirty="0">
              <a:latin typeface="Times New Roman"/>
              <a:ea typeface="Times New Roman"/>
              <a:cs typeface="Times New Roman"/>
              <a:sym typeface="Times New Roman"/>
            </a:endParaRPr>
          </a:p>
          <a:p>
            <a:pPr marL="0" lvl="0" indent="0" algn="l" rtl="0">
              <a:lnSpc>
                <a:spcPct val="100000"/>
              </a:lnSpc>
              <a:spcBef>
                <a:spcPts val="0"/>
              </a:spcBef>
              <a:spcAft>
                <a:spcPts val="0"/>
              </a:spcAft>
              <a:buSzPts val="6900"/>
              <a:buNone/>
            </a:pPr>
            <a:endParaRPr sz="2400" dirty="0">
              <a:latin typeface="Times New Roman"/>
              <a:ea typeface="Times New Roman"/>
              <a:cs typeface="Times New Roman"/>
              <a:sym typeface="Times New Roman"/>
            </a:endParaRPr>
          </a:p>
        </p:txBody>
      </p:sp>
      <p:sp>
        <p:nvSpPr>
          <p:cNvPr id="85" name="Google Shape;85;p13"/>
          <p:cNvSpPr txBox="1">
            <a:spLocks noGrp="1"/>
          </p:cNvSpPr>
          <p:nvPr>
            <p:ph type="subTitle" idx="1"/>
          </p:nvPr>
        </p:nvSpPr>
        <p:spPr>
          <a:xfrm>
            <a:off x="374033" y="4973800"/>
            <a:ext cx="2452500" cy="10569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3700"/>
              <a:buNone/>
            </a:pPr>
            <a:r>
              <a:rPr lang="en-GB" sz="2100" b="1">
                <a:solidFill>
                  <a:srgbClr val="000000"/>
                </a:solidFill>
                <a:latin typeface="Times New Roman"/>
                <a:ea typeface="Times New Roman"/>
                <a:cs typeface="Times New Roman"/>
                <a:sym typeface="Times New Roman"/>
              </a:rPr>
              <a:t>Guide Name:   </a:t>
            </a:r>
            <a:endParaRPr sz="2100" b="1">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3700"/>
              <a:buNone/>
            </a:pPr>
            <a:r>
              <a:rPr lang="en-GB" sz="2100">
                <a:solidFill>
                  <a:srgbClr val="000000"/>
                </a:solidFill>
                <a:latin typeface="Times New Roman"/>
                <a:ea typeface="Times New Roman"/>
                <a:cs typeface="Times New Roman"/>
                <a:sym typeface="Times New Roman"/>
              </a:rPr>
              <a:t>Dr. S. Vimal</a:t>
            </a:r>
            <a:endParaRPr sz="21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3700"/>
              <a:buNone/>
            </a:pPr>
            <a:endParaRPr sz="2000" b="1">
              <a:solidFill>
                <a:schemeClr val="dk1"/>
              </a:solidFill>
              <a:latin typeface="Times New Roman"/>
              <a:ea typeface="Times New Roman"/>
              <a:cs typeface="Times New Roman"/>
              <a:sym typeface="Times New Roman"/>
            </a:endParaRPr>
          </a:p>
        </p:txBody>
      </p:sp>
      <p:sp>
        <p:nvSpPr>
          <p:cNvPr id="86" name="Google Shape;86;p13"/>
          <p:cNvSpPr txBox="1"/>
          <p:nvPr/>
        </p:nvSpPr>
        <p:spPr>
          <a:xfrm>
            <a:off x="6710833" y="4973800"/>
            <a:ext cx="5024100" cy="1416000"/>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GB" sz="1900" b="1" i="0" u="none" strike="noStrike" cap="none">
                <a:solidFill>
                  <a:schemeClr val="dk1"/>
                </a:solidFill>
                <a:latin typeface="Times New Roman"/>
                <a:ea typeface="Times New Roman"/>
                <a:cs typeface="Times New Roman"/>
                <a:sym typeface="Times New Roman"/>
              </a:rPr>
              <a:t>Student’s Name and Registration Number:</a:t>
            </a:r>
            <a:endParaRPr sz="19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900"/>
              <a:buFont typeface="Arial"/>
              <a:buNone/>
            </a:pPr>
            <a:br>
              <a:rPr lang="en-GB" sz="1900" b="1" i="0" u="none" strike="noStrike" cap="none">
                <a:solidFill>
                  <a:schemeClr val="dk1"/>
                </a:solidFill>
                <a:latin typeface="Times New Roman"/>
                <a:ea typeface="Times New Roman"/>
                <a:cs typeface="Times New Roman"/>
                <a:sym typeface="Times New Roman"/>
              </a:rPr>
            </a:br>
            <a:r>
              <a:rPr lang="en-GB" sz="1900" b="0" i="0" u="none" strike="noStrike" cap="none">
                <a:solidFill>
                  <a:schemeClr val="dk1"/>
                </a:solidFill>
                <a:latin typeface="Times New Roman"/>
                <a:ea typeface="Times New Roman"/>
                <a:cs typeface="Times New Roman"/>
                <a:sym typeface="Times New Roman"/>
              </a:rPr>
              <a:t>Sakshi Tripathi (RA2111033010017)</a:t>
            </a:r>
            <a:br>
              <a:rPr lang="en-GB" sz="1900" b="0" i="0" u="none" strike="noStrike" cap="none">
                <a:solidFill>
                  <a:schemeClr val="dk1"/>
                </a:solidFill>
                <a:latin typeface="Times New Roman"/>
                <a:ea typeface="Times New Roman"/>
                <a:cs typeface="Times New Roman"/>
                <a:sym typeface="Times New Roman"/>
              </a:rPr>
            </a:br>
            <a:r>
              <a:rPr lang="en-GB" sz="1900" b="0" i="0" u="none" strike="noStrike" cap="none">
                <a:solidFill>
                  <a:schemeClr val="dk1"/>
                </a:solidFill>
                <a:latin typeface="Times New Roman"/>
                <a:ea typeface="Times New Roman"/>
                <a:cs typeface="Times New Roman"/>
                <a:sym typeface="Times New Roman"/>
              </a:rPr>
              <a:t>Harsh Thite (RA2111033010056)</a:t>
            </a:r>
            <a:endParaRPr sz="19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GB">
                <a:latin typeface="Times New Roman"/>
                <a:ea typeface="Times New Roman"/>
                <a:cs typeface="Times New Roman"/>
                <a:sym typeface="Times New Roman"/>
              </a:rPr>
              <a:t>Architecture of the Project</a:t>
            </a:r>
            <a:endParaRPr>
              <a:latin typeface="Times New Roman"/>
              <a:ea typeface="Times New Roman"/>
              <a:cs typeface="Times New Roman"/>
              <a:sym typeface="Times New Roman"/>
            </a:endParaRPr>
          </a:p>
        </p:txBody>
      </p:sp>
      <p:pic>
        <p:nvPicPr>
          <p:cNvPr id="134" name="Google Shape;134;p21"/>
          <p:cNvPicPr preferRelativeResize="0"/>
          <p:nvPr/>
        </p:nvPicPr>
        <p:blipFill>
          <a:blip r:embed="rId3">
            <a:alphaModFix/>
          </a:blip>
          <a:stretch>
            <a:fillRect/>
          </a:stretch>
        </p:blipFill>
        <p:spPr>
          <a:xfrm>
            <a:off x="838200" y="1512425"/>
            <a:ext cx="10672199" cy="51673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GB">
                <a:latin typeface="Times New Roman"/>
                <a:ea typeface="Times New Roman"/>
                <a:cs typeface="Times New Roman"/>
                <a:sym typeface="Times New Roman"/>
              </a:rPr>
              <a:t>ER Diagram</a:t>
            </a:r>
            <a:endParaRPr>
              <a:latin typeface="Times New Roman"/>
              <a:ea typeface="Times New Roman"/>
              <a:cs typeface="Times New Roman"/>
              <a:sym typeface="Times New Roman"/>
            </a:endParaRPr>
          </a:p>
        </p:txBody>
      </p:sp>
      <p:pic>
        <p:nvPicPr>
          <p:cNvPr id="140" name="Google Shape;140;p22"/>
          <p:cNvPicPr preferRelativeResize="0"/>
          <p:nvPr/>
        </p:nvPicPr>
        <p:blipFill rotWithShape="1">
          <a:blip r:embed="rId3">
            <a:alphaModFix/>
          </a:blip>
          <a:srcRect t="5988"/>
          <a:stretch/>
        </p:blipFill>
        <p:spPr>
          <a:xfrm>
            <a:off x="552925" y="2039950"/>
            <a:ext cx="11086152" cy="3879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GB">
                <a:latin typeface="Times New Roman"/>
                <a:ea typeface="Times New Roman"/>
                <a:cs typeface="Times New Roman"/>
                <a:sym typeface="Times New Roman"/>
              </a:rPr>
              <a:t>Proposed methodology</a:t>
            </a:r>
            <a:endParaRPr>
              <a:latin typeface="Times New Roman"/>
              <a:ea typeface="Times New Roman"/>
              <a:cs typeface="Times New Roman"/>
              <a:sym typeface="Times New Roman"/>
            </a:endParaRPr>
          </a:p>
        </p:txBody>
      </p:sp>
      <p:sp>
        <p:nvSpPr>
          <p:cNvPr id="146" name="Google Shape;146;p23"/>
          <p:cNvSpPr txBox="1">
            <a:spLocks noGrp="1"/>
          </p:cNvSpPr>
          <p:nvPr>
            <p:ph type="body" idx="1"/>
          </p:nvPr>
        </p:nvSpPr>
        <p:spPr>
          <a:xfrm>
            <a:off x="838200" y="1825625"/>
            <a:ext cx="10515600" cy="4696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880"/>
              <a:buNone/>
            </a:pPr>
            <a:r>
              <a:rPr lang="en-GB" sz="2600">
                <a:latin typeface="Times New Roman"/>
                <a:ea typeface="Times New Roman"/>
                <a:cs typeface="Times New Roman"/>
                <a:sym typeface="Times New Roman"/>
              </a:rPr>
              <a:t>The methodology for this project can be summarized in the following steps:</a:t>
            </a:r>
            <a:br>
              <a:rPr lang="en-GB" sz="2600">
                <a:latin typeface="Times New Roman"/>
                <a:ea typeface="Times New Roman"/>
                <a:cs typeface="Times New Roman"/>
                <a:sym typeface="Times New Roman"/>
              </a:rPr>
            </a:br>
            <a:endParaRPr sz="2600">
              <a:latin typeface="Times New Roman"/>
              <a:ea typeface="Times New Roman"/>
              <a:cs typeface="Times New Roman"/>
              <a:sym typeface="Times New Roman"/>
            </a:endParaRPr>
          </a:p>
          <a:p>
            <a:pPr marL="0" lvl="0" indent="0" algn="l" rtl="0">
              <a:lnSpc>
                <a:spcPct val="90000"/>
              </a:lnSpc>
              <a:spcBef>
                <a:spcPts val="1000"/>
              </a:spcBef>
              <a:spcAft>
                <a:spcPts val="0"/>
              </a:spcAft>
              <a:buNone/>
            </a:pPr>
            <a:r>
              <a:rPr lang="en-GB" sz="2600" b="1">
                <a:latin typeface="Times New Roman"/>
                <a:ea typeface="Times New Roman"/>
                <a:cs typeface="Times New Roman"/>
                <a:sym typeface="Times New Roman"/>
              </a:rPr>
              <a:t>Data Collection and Preprocessing:</a:t>
            </a:r>
            <a:endParaRPr sz="2600" b="1">
              <a:latin typeface="Times New Roman"/>
              <a:ea typeface="Times New Roman"/>
              <a:cs typeface="Times New Roman"/>
              <a:sym typeface="Times New Roman"/>
            </a:endParaRPr>
          </a:p>
          <a:p>
            <a:pPr marL="457200" lvl="0" indent="-393700" algn="l" rtl="0">
              <a:lnSpc>
                <a:spcPct val="90000"/>
              </a:lnSpc>
              <a:spcBef>
                <a:spcPts val="1000"/>
              </a:spcBef>
              <a:spcAft>
                <a:spcPts val="0"/>
              </a:spcAft>
              <a:buSzPts val="2600"/>
              <a:buFont typeface="Times New Roman"/>
              <a:buChar char="•"/>
            </a:pPr>
            <a:r>
              <a:rPr lang="en-GB" sz="2600">
                <a:latin typeface="Times New Roman"/>
                <a:ea typeface="Times New Roman"/>
                <a:cs typeface="Times New Roman"/>
                <a:sym typeface="Times New Roman"/>
              </a:rPr>
              <a:t>Datasets merged from HMDD v3.2 and other sources.</a:t>
            </a:r>
            <a:endParaRPr sz="2600">
              <a:latin typeface="Times New Roman"/>
              <a:ea typeface="Times New Roman"/>
              <a:cs typeface="Times New Roman"/>
              <a:sym typeface="Times New Roman"/>
            </a:endParaRPr>
          </a:p>
          <a:p>
            <a:pPr marL="457200" lvl="0" indent="-393700" algn="l" rtl="0">
              <a:lnSpc>
                <a:spcPct val="90000"/>
              </a:lnSpc>
              <a:spcBef>
                <a:spcPts val="0"/>
              </a:spcBef>
              <a:spcAft>
                <a:spcPts val="0"/>
              </a:spcAft>
              <a:buSzPts val="2600"/>
              <a:buFont typeface="Times New Roman"/>
              <a:buChar char="•"/>
            </a:pPr>
            <a:r>
              <a:rPr lang="en-GB" sz="2600">
                <a:latin typeface="Times New Roman"/>
                <a:ea typeface="Times New Roman"/>
                <a:cs typeface="Times New Roman"/>
                <a:sym typeface="Times New Roman"/>
              </a:rPr>
              <a:t>Missing values handled and SMOTE applied to address class imbalances.</a:t>
            </a:r>
            <a:endParaRPr sz="2600">
              <a:latin typeface="Times New Roman"/>
              <a:ea typeface="Times New Roman"/>
              <a:cs typeface="Times New Roman"/>
              <a:sym typeface="Times New Roman"/>
            </a:endParaRPr>
          </a:p>
          <a:p>
            <a:pPr marL="0" lvl="0" indent="0" algn="l" rtl="0">
              <a:lnSpc>
                <a:spcPct val="90000"/>
              </a:lnSpc>
              <a:spcBef>
                <a:spcPts val="1000"/>
              </a:spcBef>
              <a:spcAft>
                <a:spcPts val="0"/>
              </a:spcAft>
              <a:buNone/>
            </a:pPr>
            <a:r>
              <a:rPr lang="en-GB" sz="2600" b="1">
                <a:latin typeface="Times New Roman"/>
                <a:ea typeface="Times New Roman"/>
                <a:cs typeface="Times New Roman"/>
                <a:sym typeface="Times New Roman"/>
              </a:rPr>
              <a:t>Feature Engineering:</a:t>
            </a:r>
            <a:endParaRPr sz="2600" b="1">
              <a:latin typeface="Times New Roman"/>
              <a:ea typeface="Times New Roman"/>
              <a:cs typeface="Times New Roman"/>
              <a:sym typeface="Times New Roman"/>
            </a:endParaRPr>
          </a:p>
          <a:p>
            <a:pPr marL="457200" lvl="0" indent="-393700" algn="l" rtl="0">
              <a:lnSpc>
                <a:spcPct val="90000"/>
              </a:lnSpc>
              <a:spcBef>
                <a:spcPts val="1000"/>
              </a:spcBef>
              <a:spcAft>
                <a:spcPts val="0"/>
              </a:spcAft>
              <a:buSzPts val="2600"/>
              <a:buFont typeface="Times New Roman"/>
              <a:buChar char="•"/>
            </a:pPr>
            <a:r>
              <a:rPr lang="en-GB" sz="2600">
                <a:latin typeface="Times New Roman"/>
                <a:ea typeface="Times New Roman"/>
                <a:cs typeface="Times New Roman"/>
                <a:sym typeface="Times New Roman"/>
              </a:rPr>
              <a:t>Features reduced to 10 principal components using PCA.</a:t>
            </a:r>
            <a:endParaRPr sz="2600">
              <a:latin typeface="Times New Roman"/>
              <a:ea typeface="Times New Roman"/>
              <a:cs typeface="Times New Roman"/>
              <a:sym typeface="Times New Roman"/>
            </a:endParaRPr>
          </a:p>
          <a:p>
            <a:pPr marL="0" lvl="0" indent="0" algn="l" rtl="0">
              <a:lnSpc>
                <a:spcPct val="90000"/>
              </a:lnSpc>
              <a:spcBef>
                <a:spcPts val="1000"/>
              </a:spcBef>
              <a:spcAft>
                <a:spcPts val="0"/>
              </a:spcAft>
              <a:buNone/>
            </a:pPr>
            <a:r>
              <a:rPr lang="en-GB" sz="2600" b="1">
                <a:latin typeface="Times New Roman"/>
                <a:ea typeface="Times New Roman"/>
                <a:cs typeface="Times New Roman"/>
                <a:sym typeface="Times New Roman"/>
              </a:rPr>
              <a:t>Model Development and Evaluation:</a:t>
            </a:r>
            <a:endParaRPr sz="2600" b="1">
              <a:latin typeface="Times New Roman"/>
              <a:ea typeface="Times New Roman"/>
              <a:cs typeface="Times New Roman"/>
              <a:sym typeface="Times New Roman"/>
            </a:endParaRPr>
          </a:p>
          <a:p>
            <a:pPr marL="457200" lvl="0" indent="-393700" algn="l" rtl="0">
              <a:lnSpc>
                <a:spcPct val="90000"/>
              </a:lnSpc>
              <a:spcBef>
                <a:spcPts val="1000"/>
              </a:spcBef>
              <a:spcAft>
                <a:spcPts val="0"/>
              </a:spcAft>
              <a:buSzPts val="2600"/>
              <a:buFont typeface="Times New Roman"/>
              <a:buChar char="•"/>
            </a:pPr>
            <a:r>
              <a:rPr lang="en-GB" sz="2600">
                <a:latin typeface="Times New Roman"/>
                <a:ea typeface="Times New Roman"/>
                <a:cs typeface="Times New Roman"/>
                <a:sym typeface="Times New Roman"/>
              </a:rPr>
              <a:t>Voting Classifier combining Naive Bayes, SVM, and Random Forest.</a:t>
            </a:r>
            <a:endParaRPr sz="2600">
              <a:latin typeface="Times New Roman"/>
              <a:ea typeface="Times New Roman"/>
              <a:cs typeface="Times New Roman"/>
              <a:sym typeface="Times New Roman"/>
            </a:endParaRPr>
          </a:p>
          <a:p>
            <a:pPr marL="457200" lvl="0" indent="-393700" algn="l" rtl="0">
              <a:lnSpc>
                <a:spcPct val="90000"/>
              </a:lnSpc>
              <a:spcBef>
                <a:spcPts val="0"/>
              </a:spcBef>
              <a:spcAft>
                <a:spcPts val="0"/>
              </a:spcAft>
              <a:buSzPts val="2600"/>
              <a:buFont typeface="Times New Roman"/>
              <a:buChar char="•"/>
            </a:pPr>
            <a:r>
              <a:rPr lang="en-GB" sz="2600">
                <a:latin typeface="Times New Roman"/>
                <a:ea typeface="Times New Roman"/>
                <a:cs typeface="Times New Roman"/>
                <a:sym typeface="Times New Roman"/>
              </a:rPr>
              <a:t>ANN developed with dropout layers to avoid overfitting.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GB">
                <a:latin typeface="Times New Roman"/>
                <a:ea typeface="Times New Roman"/>
                <a:cs typeface="Times New Roman"/>
                <a:sym typeface="Times New Roman"/>
              </a:rPr>
              <a:t>CONT…</a:t>
            </a:r>
            <a:endParaRPr>
              <a:latin typeface="Times New Roman"/>
              <a:ea typeface="Times New Roman"/>
              <a:cs typeface="Times New Roman"/>
              <a:sym typeface="Times New Roman"/>
            </a:endParaRPr>
          </a:p>
        </p:txBody>
      </p:sp>
      <p:sp>
        <p:nvSpPr>
          <p:cNvPr id="152" name="Google Shape;152;p2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1800"/>
              <a:buNone/>
            </a:pPr>
            <a:r>
              <a:rPr lang="en-GB" sz="2600" b="1">
                <a:latin typeface="Times New Roman"/>
                <a:ea typeface="Times New Roman"/>
                <a:cs typeface="Times New Roman"/>
                <a:sym typeface="Times New Roman"/>
              </a:rPr>
              <a:t>Explainability and Validation:</a:t>
            </a:r>
            <a:endParaRPr sz="2600" b="1">
              <a:latin typeface="Times New Roman"/>
              <a:ea typeface="Times New Roman"/>
              <a:cs typeface="Times New Roman"/>
              <a:sym typeface="Times New Roman"/>
            </a:endParaRPr>
          </a:p>
          <a:p>
            <a:pPr marL="457200" lvl="0" indent="-393700" algn="l" rtl="0">
              <a:lnSpc>
                <a:spcPct val="90000"/>
              </a:lnSpc>
              <a:spcBef>
                <a:spcPts val="1000"/>
              </a:spcBef>
              <a:spcAft>
                <a:spcPts val="0"/>
              </a:spcAft>
              <a:buSzPts val="2600"/>
              <a:buFont typeface="Times New Roman"/>
              <a:buChar char="•"/>
            </a:pPr>
            <a:r>
              <a:rPr lang="en-GB" sz="2600">
                <a:latin typeface="Times New Roman"/>
                <a:ea typeface="Times New Roman"/>
                <a:cs typeface="Times New Roman"/>
                <a:sym typeface="Times New Roman"/>
              </a:rPr>
              <a:t>SHAP and LIME used for interpretability.</a:t>
            </a:r>
            <a:endParaRPr sz="2600">
              <a:latin typeface="Times New Roman"/>
              <a:ea typeface="Times New Roman"/>
              <a:cs typeface="Times New Roman"/>
              <a:sym typeface="Times New Roman"/>
            </a:endParaRPr>
          </a:p>
          <a:p>
            <a:pPr marL="457200" lvl="0" indent="-393700" algn="l" rtl="0">
              <a:lnSpc>
                <a:spcPct val="90000"/>
              </a:lnSpc>
              <a:spcBef>
                <a:spcPts val="0"/>
              </a:spcBef>
              <a:spcAft>
                <a:spcPts val="0"/>
              </a:spcAft>
              <a:buSzPts val="2600"/>
              <a:buFont typeface="Times New Roman"/>
              <a:buChar char="•"/>
            </a:pPr>
            <a:r>
              <a:rPr lang="en-GB" sz="2600">
                <a:latin typeface="Times New Roman"/>
                <a:ea typeface="Times New Roman"/>
                <a:cs typeface="Times New Roman"/>
                <a:sym typeface="Times New Roman"/>
              </a:rPr>
              <a:t>Paired t-tests conducted for performance comparison.</a:t>
            </a:r>
            <a:endParaRPr sz="26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838200" y="2889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GB">
                <a:latin typeface="Times New Roman"/>
                <a:ea typeface="Times New Roman"/>
                <a:cs typeface="Times New Roman"/>
                <a:sym typeface="Times New Roman"/>
              </a:rPr>
              <a:t>Dataset</a:t>
            </a:r>
            <a:endParaRPr>
              <a:latin typeface="Times New Roman"/>
              <a:ea typeface="Times New Roman"/>
              <a:cs typeface="Times New Roman"/>
              <a:sym typeface="Times New Roman"/>
            </a:endParaRPr>
          </a:p>
        </p:txBody>
      </p:sp>
      <p:sp>
        <p:nvSpPr>
          <p:cNvPr id="158" name="Google Shape;158;p2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fontScale="40000"/>
          </a:bodyPr>
          <a:lstStyle/>
          <a:p>
            <a:pPr marL="0" lvl="0" indent="0" algn="l" rtl="0">
              <a:lnSpc>
                <a:spcPct val="115000"/>
              </a:lnSpc>
              <a:spcBef>
                <a:spcPts val="1200"/>
              </a:spcBef>
              <a:spcAft>
                <a:spcPts val="0"/>
              </a:spcAft>
              <a:buClr>
                <a:schemeClr val="dk1"/>
              </a:buClr>
              <a:buSzPts val="440"/>
              <a:buFont typeface="Arial"/>
              <a:buNone/>
            </a:pPr>
            <a:r>
              <a:rPr lang="en-GB" sz="5113">
                <a:latin typeface="Times New Roman"/>
                <a:ea typeface="Times New Roman"/>
                <a:cs typeface="Times New Roman"/>
                <a:sym typeface="Times New Roman"/>
              </a:rPr>
              <a:t>The dataset used in this project is the </a:t>
            </a:r>
            <a:r>
              <a:rPr lang="en-GB" sz="5113" b="1">
                <a:latin typeface="Times New Roman"/>
                <a:ea typeface="Times New Roman"/>
                <a:cs typeface="Times New Roman"/>
                <a:sym typeface="Times New Roman"/>
              </a:rPr>
              <a:t>Human microRNA Disease Database (HMDD v3.2)</a:t>
            </a:r>
            <a:r>
              <a:rPr lang="en-GB" sz="5113">
                <a:latin typeface="Times New Roman"/>
                <a:ea typeface="Times New Roman"/>
                <a:cs typeface="Times New Roman"/>
                <a:sym typeface="Times New Roman"/>
              </a:rPr>
              <a:t>. This database is a comprehensive resource that compiles information on microRNAs (miRNAs) and the diseases they are linked to. It acts as a reference guide, showing which miRNAs are associated with specific diseases based on scientific research.</a:t>
            </a:r>
            <a:endParaRPr sz="5113">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440"/>
              <a:buFont typeface="Arial"/>
              <a:buNone/>
            </a:pPr>
            <a:r>
              <a:rPr lang="en-GB" sz="5113" b="1" u="sng">
                <a:latin typeface="Times New Roman"/>
                <a:ea typeface="Times New Roman"/>
                <a:cs typeface="Times New Roman"/>
                <a:sym typeface="Times New Roman"/>
              </a:rPr>
              <a:t>How the Dataset is Used in the Project:</a:t>
            </a:r>
            <a:endParaRPr sz="5113" u="sng">
              <a:latin typeface="Times New Roman"/>
              <a:ea typeface="Times New Roman"/>
              <a:cs typeface="Times New Roman"/>
              <a:sym typeface="Times New Roman"/>
            </a:endParaRPr>
          </a:p>
          <a:p>
            <a:pPr marL="457200" lvl="0" indent="-358470" algn="l" rtl="0">
              <a:lnSpc>
                <a:spcPct val="115000"/>
              </a:lnSpc>
              <a:spcBef>
                <a:spcPts val="0"/>
              </a:spcBef>
              <a:spcAft>
                <a:spcPts val="0"/>
              </a:spcAft>
              <a:buSzPct val="100000"/>
              <a:buFont typeface="Times New Roman"/>
              <a:buChar char="•"/>
            </a:pPr>
            <a:r>
              <a:rPr lang="en-GB" sz="5113">
                <a:latin typeface="Times New Roman"/>
                <a:ea typeface="Times New Roman"/>
                <a:cs typeface="Times New Roman"/>
                <a:sym typeface="Times New Roman"/>
              </a:rPr>
              <a:t>Training machine learning models to identify miRNA-disease associations.</a:t>
            </a:r>
            <a:endParaRPr sz="5113">
              <a:latin typeface="Times New Roman"/>
              <a:ea typeface="Times New Roman"/>
              <a:cs typeface="Times New Roman"/>
              <a:sym typeface="Times New Roman"/>
            </a:endParaRPr>
          </a:p>
          <a:p>
            <a:pPr marL="457200" lvl="0" indent="-358470" algn="l" rtl="0">
              <a:lnSpc>
                <a:spcPct val="115000"/>
              </a:lnSpc>
              <a:spcBef>
                <a:spcPts val="0"/>
              </a:spcBef>
              <a:spcAft>
                <a:spcPts val="0"/>
              </a:spcAft>
              <a:buSzPct val="100000"/>
              <a:buFont typeface="Times New Roman"/>
              <a:buChar char="•"/>
            </a:pPr>
            <a:r>
              <a:rPr lang="en-GB" sz="5113">
                <a:latin typeface="Times New Roman"/>
                <a:ea typeface="Times New Roman"/>
                <a:cs typeface="Times New Roman"/>
                <a:sym typeface="Times New Roman"/>
              </a:rPr>
              <a:t>Extracting insights into miRNA contributions to diseases like cancer and neurological disorders.</a:t>
            </a:r>
            <a:endParaRPr sz="5113">
              <a:latin typeface="Times New Roman"/>
              <a:ea typeface="Times New Roman"/>
              <a:cs typeface="Times New Roman"/>
              <a:sym typeface="Times New Roman"/>
            </a:endParaRPr>
          </a:p>
          <a:p>
            <a:pPr marL="457200" lvl="0" indent="-358470" algn="l" rtl="0">
              <a:lnSpc>
                <a:spcPct val="115000"/>
              </a:lnSpc>
              <a:spcBef>
                <a:spcPts val="0"/>
              </a:spcBef>
              <a:spcAft>
                <a:spcPts val="0"/>
              </a:spcAft>
              <a:buSzPct val="100000"/>
              <a:buFont typeface="Times New Roman"/>
              <a:buChar char="•"/>
            </a:pPr>
            <a:r>
              <a:rPr lang="en-GB" sz="5113">
                <a:latin typeface="Times New Roman"/>
                <a:ea typeface="Times New Roman"/>
                <a:cs typeface="Times New Roman"/>
                <a:sym typeface="Times New Roman"/>
              </a:rPr>
              <a:t>Examples:</a:t>
            </a:r>
            <a:endParaRPr sz="5113">
              <a:latin typeface="Times New Roman"/>
              <a:ea typeface="Times New Roman"/>
              <a:cs typeface="Times New Roman"/>
              <a:sym typeface="Times New Roman"/>
            </a:endParaRPr>
          </a:p>
          <a:p>
            <a:pPr marL="457200" lvl="0" indent="-358470" algn="l" rtl="0">
              <a:lnSpc>
                <a:spcPct val="115000"/>
              </a:lnSpc>
              <a:spcBef>
                <a:spcPts val="0"/>
              </a:spcBef>
              <a:spcAft>
                <a:spcPts val="0"/>
              </a:spcAft>
              <a:buSzPct val="100000"/>
              <a:buFont typeface="Times New Roman"/>
              <a:buChar char="•"/>
            </a:pPr>
            <a:r>
              <a:rPr lang="en-GB" sz="5113">
                <a:latin typeface="Times New Roman"/>
                <a:ea typeface="Times New Roman"/>
                <a:cs typeface="Times New Roman"/>
                <a:sym typeface="Times New Roman"/>
              </a:rPr>
              <a:t>hsa-miR-21: Overexpressed in lung cancer.</a:t>
            </a:r>
            <a:endParaRPr sz="5113">
              <a:latin typeface="Times New Roman"/>
              <a:ea typeface="Times New Roman"/>
              <a:cs typeface="Times New Roman"/>
              <a:sym typeface="Times New Roman"/>
            </a:endParaRPr>
          </a:p>
          <a:p>
            <a:pPr marL="457200" lvl="0" indent="-358470" algn="l" rtl="0">
              <a:lnSpc>
                <a:spcPct val="115000"/>
              </a:lnSpc>
              <a:spcBef>
                <a:spcPts val="0"/>
              </a:spcBef>
              <a:spcAft>
                <a:spcPts val="0"/>
              </a:spcAft>
              <a:buSzPct val="100000"/>
              <a:buFont typeface="Times New Roman"/>
              <a:buChar char="•"/>
            </a:pPr>
            <a:r>
              <a:rPr lang="en-GB" sz="5113">
                <a:latin typeface="Times New Roman"/>
                <a:ea typeface="Times New Roman"/>
                <a:cs typeface="Times New Roman"/>
                <a:sym typeface="Times New Roman"/>
              </a:rPr>
              <a:t>hsa-miR-34a: Implicated in Alzheimer’s disease.</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GB">
                <a:latin typeface="Times New Roman"/>
                <a:ea typeface="Times New Roman"/>
                <a:cs typeface="Times New Roman"/>
                <a:sym typeface="Times New Roman"/>
              </a:rPr>
              <a:t>Examples of miRNA-Disease Associations</a:t>
            </a:r>
            <a:endParaRPr>
              <a:latin typeface="Times New Roman"/>
              <a:ea typeface="Times New Roman"/>
              <a:cs typeface="Times New Roman"/>
              <a:sym typeface="Times New Roman"/>
            </a:endParaRPr>
          </a:p>
        </p:txBody>
      </p:sp>
      <p:sp>
        <p:nvSpPr>
          <p:cNvPr id="164" name="Google Shape;164;p2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lnSpcReduction="20000"/>
          </a:bodyPr>
          <a:lstStyle/>
          <a:p>
            <a:pPr marL="0" lvl="0" indent="0" algn="l" rtl="0">
              <a:lnSpc>
                <a:spcPct val="90000"/>
              </a:lnSpc>
              <a:spcBef>
                <a:spcPts val="1000"/>
              </a:spcBef>
              <a:spcAft>
                <a:spcPts val="0"/>
              </a:spcAft>
              <a:buClr>
                <a:schemeClr val="dk1"/>
              </a:buClr>
              <a:buSzPts val="1100"/>
              <a:buFont typeface="Arial"/>
              <a:buNone/>
            </a:pPr>
            <a:r>
              <a:rPr lang="en-GB" sz="2400" b="1">
                <a:latin typeface="Times New Roman"/>
                <a:ea typeface="Times New Roman"/>
                <a:cs typeface="Times New Roman"/>
                <a:sym typeface="Times New Roman"/>
              </a:rPr>
              <a:t>Example 1:</a:t>
            </a:r>
            <a:endParaRPr sz="2400" b="1">
              <a:latin typeface="Times New Roman"/>
              <a:ea typeface="Times New Roman"/>
              <a:cs typeface="Times New Roman"/>
              <a:sym typeface="Times New Roman"/>
            </a:endParaRPr>
          </a:p>
          <a:p>
            <a:pPr marL="457200" lvl="0" indent="-381000" algn="l" rtl="0">
              <a:lnSpc>
                <a:spcPct val="115000"/>
              </a:lnSpc>
              <a:spcBef>
                <a:spcPts val="1200"/>
              </a:spcBef>
              <a:spcAft>
                <a:spcPts val="0"/>
              </a:spcAft>
              <a:buSzPts val="2400"/>
              <a:buFont typeface="Times New Roman"/>
              <a:buChar char="•"/>
            </a:pPr>
            <a:r>
              <a:rPr lang="en-GB" sz="2400">
                <a:latin typeface="Times New Roman"/>
                <a:ea typeface="Times New Roman"/>
                <a:cs typeface="Times New Roman"/>
                <a:sym typeface="Times New Roman"/>
              </a:rPr>
              <a:t>miRNA: hsa-miR-21</a:t>
            </a:r>
            <a:endParaRPr sz="240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Char char="•"/>
            </a:pPr>
            <a:r>
              <a:rPr lang="en-GB" sz="2400">
                <a:latin typeface="Times New Roman"/>
                <a:ea typeface="Times New Roman"/>
                <a:cs typeface="Times New Roman"/>
                <a:sym typeface="Times New Roman"/>
              </a:rPr>
              <a:t>Associated Disease: Lung cancer</a:t>
            </a:r>
            <a:endParaRPr sz="240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Char char="•"/>
            </a:pPr>
            <a:r>
              <a:rPr lang="en-GB" sz="2400">
                <a:latin typeface="Times New Roman"/>
                <a:ea typeface="Times New Roman"/>
                <a:cs typeface="Times New Roman"/>
                <a:sym typeface="Times New Roman"/>
              </a:rPr>
              <a:t>Evidence: Overexpressed in lung cancer patients, indicating a role in disease progression</a:t>
            </a:r>
            <a:endParaRPr sz="24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GB" sz="2400" b="1">
                <a:latin typeface="Times New Roman"/>
                <a:ea typeface="Times New Roman"/>
                <a:cs typeface="Times New Roman"/>
                <a:sym typeface="Times New Roman"/>
              </a:rPr>
              <a:t>Example 2:</a:t>
            </a:r>
            <a:endParaRPr sz="2400" b="1">
              <a:latin typeface="Times New Roman"/>
              <a:ea typeface="Times New Roman"/>
              <a:cs typeface="Times New Roman"/>
              <a:sym typeface="Times New Roman"/>
            </a:endParaRPr>
          </a:p>
          <a:p>
            <a:pPr marL="457200" lvl="0" indent="-381000" algn="l" rtl="0">
              <a:lnSpc>
                <a:spcPct val="115000"/>
              </a:lnSpc>
              <a:spcBef>
                <a:spcPts val="1200"/>
              </a:spcBef>
              <a:spcAft>
                <a:spcPts val="0"/>
              </a:spcAft>
              <a:buSzPts val="2400"/>
              <a:buFont typeface="Times New Roman"/>
              <a:buChar char="•"/>
            </a:pPr>
            <a:r>
              <a:rPr lang="en-GB" sz="2400">
                <a:latin typeface="Times New Roman"/>
                <a:ea typeface="Times New Roman"/>
                <a:cs typeface="Times New Roman"/>
                <a:sym typeface="Times New Roman"/>
              </a:rPr>
              <a:t>miRNA: hsa-miR-34a</a:t>
            </a:r>
            <a:endParaRPr sz="240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Char char="•"/>
            </a:pPr>
            <a:r>
              <a:rPr lang="en-GB" sz="2400">
                <a:latin typeface="Times New Roman"/>
                <a:ea typeface="Times New Roman"/>
                <a:cs typeface="Times New Roman"/>
                <a:sym typeface="Times New Roman"/>
              </a:rPr>
              <a:t>Associated Disease: Alzheimer’s disease</a:t>
            </a:r>
            <a:endParaRPr sz="240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Char char="•"/>
            </a:pPr>
            <a:r>
              <a:rPr lang="en-GB" sz="2400">
                <a:latin typeface="Times New Roman"/>
                <a:ea typeface="Times New Roman"/>
                <a:cs typeface="Times New Roman"/>
                <a:sym typeface="Times New Roman"/>
              </a:rPr>
              <a:t>Evidence: Involved in neurological pathways affected by Alzheimer’s</a:t>
            </a:r>
            <a:endParaRPr sz="2400">
              <a:latin typeface="Times New Roman"/>
              <a:ea typeface="Times New Roman"/>
              <a:cs typeface="Times New Roman"/>
              <a:sym typeface="Times New Roman"/>
            </a:endParaRPr>
          </a:p>
          <a:p>
            <a:pPr marL="0" lvl="0" indent="0" algn="l" rtl="0">
              <a:lnSpc>
                <a:spcPct val="90000"/>
              </a:lnSpc>
              <a:spcBef>
                <a:spcPts val="1200"/>
              </a:spcBef>
              <a:spcAft>
                <a:spcPts val="0"/>
              </a:spcAft>
              <a:buSzPts val="18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GB">
                <a:latin typeface="Times New Roman"/>
                <a:ea typeface="Times New Roman"/>
                <a:cs typeface="Times New Roman"/>
                <a:sym typeface="Times New Roman"/>
              </a:rPr>
              <a:t>Suitable Algorithm</a:t>
            </a:r>
            <a:endParaRPr>
              <a:latin typeface="Times New Roman"/>
              <a:ea typeface="Times New Roman"/>
              <a:cs typeface="Times New Roman"/>
              <a:sym typeface="Times New Roman"/>
            </a:endParaRPr>
          </a:p>
        </p:txBody>
      </p:sp>
      <p:sp>
        <p:nvSpPr>
          <p:cNvPr id="170" name="Google Shape;170;p27"/>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GB" sz="2400">
                <a:latin typeface="Times New Roman"/>
                <a:ea typeface="Times New Roman"/>
                <a:cs typeface="Times New Roman"/>
                <a:sym typeface="Times New Roman"/>
              </a:rPr>
              <a:t>In this project, the goal is to develop and evaluate machine learning models to predict disease-associated miRNAs. The project utilizes a dataset of known miRNA-disease associations to train and assess the performance of various machine learning algorithms, including:</a:t>
            </a:r>
            <a:endParaRPr sz="2400">
              <a:latin typeface="Times New Roman"/>
              <a:ea typeface="Times New Roman"/>
              <a:cs typeface="Times New Roman"/>
              <a:sym typeface="Times New Roman"/>
            </a:endParaRPr>
          </a:p>
          <a:p>
            <a:pPr marL="457200" lvl="0" indent="-381000" algn="l" rtl="0">
              <a:lnSpc>
                <a:spcPct val="115000"/>
              </a:lnSpc>
              <a:spcBef>
                <a:spcPts val="1200"/>
              </a:spcBef>
              <a:spcAft>
                <a:spcPts val="0"/>
              </a:spcAft>
              <a:buSzPts val="2400"/>
              <a:buFont typeface="Times New Roman"/>
              <a:buChar char="●"/>
            </a:pPr>
            <a:r>
              <a:rPr lang="en-GB" sz="2400" b="1">
                <a:latin typeface="Times New Roman"/>
                <a:ea typeface="Times New Roman"/>
                <a:cs typeface="Times New Roman"/>
                <a:sym typeface="Times New Roman"/>
              </a:rPr>
              <a:t>Support Vector Machine (SVM)</a:t>
            </a:r>
            <a:endParaRPr sz="2400" b="1">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Char char="●"/>
            </a:pPr>
            <a:r>
              <a:rPr lang="en-GB" sz="2400" b="1">
                <a:latin typeface="Times New Roman"/>
                <a:ea typeface="Times New Roman"/>
                <a:cs typeface="Times New Roman"/>
                <a:sym typeface="Times New Roman"/>
              </a:rPr>
              <a:t>Naive Bayes Classifier (NBC)</a:t>
            </a:r>
            <a:endParaRPr sz="2400" b="1">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Char char="●"/>
            </a:pPr>
            <a:r>
              <a:rPr lang="en-GB" sz="2400" b="1">
                <a:latin typeface="Times New Roman"/>
                <a:ea typeface="Times New Roman"/>
                <a:cs typeface="Times New Roman"/>
                <a:sym typeface="Times New Roman"/>
              </a:rPr>
              <a:t>Random Forest Classifier (RFC)</a:t>
            </a:r>
            <a:endParaRPr sz="2400" b="1">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Char char="●"/>
            </a:pPr>
            <a:r>
              <a:rPr lang="en-GB" sz="2400" b="1">
                <a:latin typeface="Times New Roman"/>
                <a:ea typeface="Times New Roman"/>
                <a:cs typeface="Times New Roman"/>
                <a:sym typeface="Times New Roman"/>
              </a:rPr>
              <a:t>Artificial Neural Network (ANN)</a:t>
            </a:r>
            <a:endParaRPr sz="2400" b="1">
              <a:latin typeface="Times New Roman"/>
              <a:ea typeface="Times New Roman"/>
              <a:cs typeface="Times New Roman"/>
              <a:sym typeface="Times New Roman"/>
            </a:endParaRPr>
          </a:p>
          <a:p>
            <a:pPr marL="0" lvl="0" indent="0" algn="l" rtl="0">
              <a:lnSpc>
                <a:spcPct val="90000"/>
              </a:lnSpc>
              <a:spcBef>
                <a:spcPts val="1200"/>
              </a:spcBef>
              <a:spcAft>
                <a:spcPts val="0"/>
              </a:spcAft>
              <a:buSzPts val="18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GB">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graphicFrame>
        <p:nvGraphicFramePr>
          <p:cNvPr id="182" name="Google Shape;182;p29"/>
          <p:cNvGraphicFramePr/>
          <p:nvPr/>
        </p:nvGraphicFramePr>
        <p:xfrm>
          <a:off x="838201" y="1520890"/>
          <a:ext cx="10515600" cy="4406463"/>
        </p:xfrm>
        <a:graphic>
          <a:graphicData uri="http://schemas.openxmlformats.org/drawingml/2006/table">
            <a:tbl>
              <a:tblPr firstRow="1" firstCol="1" bandRow="1">
                <a:noFill/>
                <a:tableStyleId>{B86FBD3A-FA3D-43FD-BA0E-CCC93E73CF3B}</a:tableStyleId>
              </a:tblPr>
              <a:tblGrid>
                <a:gridCol w="460250">
                  <a:extLst>
                    <a:ext uri="{9D8B030D-6E8A-4147-A177-3AD203B41FA5}">
                      <a16:colId xmlns:a16="http://schemas.microsoft.com/office/drawing/2014/main" val="20000"/>
                    </a:ext>
                  </a:extLst>
                </a:gridCol>
                <a:gridCol w="3887875">
                  <a:extLst>
                    <a:ext uri="{9D8B030D-6E8A-4147-A177-3AD203B41FA5}">
                      <a16:colId xmlns:a16="http://schemas.microsoft.com/office/drawing/2014/main" val="20001"/>
                    </a:ext>
                  </a:extLst>
                </a:gridCol>
                <a:gridCol w="3537675">
                  <a:extLst>
                    <a:ext uri="{9D8B030D-6E8A-4147-A177-3AD203B41FA5}">
                      <a16:colId xmlns:a16="http://schemas.microsoft.com/office/drawing/2014/main" val="20002"/>
                    </a:ext>
                  </a:extLst>
                </a:gridCol>
                <a:gridCol w="2629800">
                  <a:extLst>
                    <a:ext uri="{9D8B030D-6E8A-4147-A177-3AD203B41FA5}">
                      <a16:colId xmlns:a16="http://schemas.microsoft.com/office/drawing/2014/main" val="20003"/>
                    </a:ext>
                  </a:extLst>
                </a:gridCol>
              </a:tblGrid>
              <a:tr h="627950">
                <a:tc>
                  <a:txBody>
                    <a:bodyPr/>
                    <a:lstStyle/>
                    <a:p>
                      <a:pPr marL="0" marR="0" lvl="0" indent="0" algn="l" rtl="0">
                        <a:lnSpc>
                          <a:spcPct val="107000"/>
                        </a:lnSpc>
                        <a:spcBef>
                          <a:spcPts val="0"/>
                        </a:spcBef>
                        <a:spcAft>
                          <a:spcPts val="0"/>
                        </a:spcAft>
                        <a:buClr>
                          <a:srgbClr val="000000"/>
                        </a:buClr>
                        <a:buSzPts val="1200"/>
                        <a:buFont typeface="Arial"/>
                        <a:buNone/>
                      </a:pPr>
                      <a:r>
                        <a:rPr lang="en-GB" sz="1200" u="none" strike="noStrike" cap="none">
                          <a:latin typeface="Times New Roman"/>
                          <a:ea typeface="Times New Roman"/>
                          <a:cs typeface="Times New Roman"/>
                          <a:sym typeface="Times New Roman"/>
                        </a:rPr>
                        <a:t>Sr no.</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Clr>
                          <a:srgbClr val="000000"/>
                        </a:buClr>
                        <a:buSzPts val="1200"/>
                        <a:buFont typeface="Arial"/>
                        <a:buNone/>
                      </a:pPr>
                      <a:r>
                        <a:rPr lang="en-GB" sz="1200" u="none" strike="noStrike" cap="none">
                          <a:latin typeface="Times New Roman"/>
                          <a:ea typeface="Times New Roman"/>
                          <a:cs typeface="Times New Roman"/>
                          <a:sym typeface="Times New Roman"/>
                        </a:rPr>
                        <a:t>Title</a:t>
                      </a:r>
                      <a:endParaRPr sz="1400" u="none" strike="noStrike" cap="none"/>
                    </a:p>
                    <a:p>
                      <a:pPr marL="0" marR="0" lvl="0" indent="0" algn="ctr" rtl="0">
                        <a:lnSpc>
                          <a:spcPct val="107000"/>
                        </a:lnSpc>
                        <a:spcBef>
                          <a:spcPts val="800"/>
                        </a:spcBef>
                        <a:spcAft>
                          <a:spcPts val="0"/>
                        </a:spcAft>
                        <a:buClr>
                          <a:srgbClr val="000000"/>
                        </a:buClr>
                        <a:buSzPts val="1200"/>
                        <a:buFont typeface="Arial"/>
                        <a:buNone/>
                      </a:pPr>
                      <a:r>
                        <a:rPr lang="en-GB" sz="1200" u="none" strike="noStrike" cap="none">
                          <a:latin typeface="Times New Roman"/>
                          <a:ea typeface="Times New Roman"/>
                          <a:cs typeface="Times New Roman"/>
                          <a:sym typeface="Times New Roman"/>
                        </a:rPr>
                        <a:t>(Name of the journal, author and publication details)</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Clr>
                          <a:srgbClr val="000000"/>
                        </a:buClr>
                        <a:buSzPts val="1200"/>
                        <a:buFont typeface="Arial"/>
                        <a:buNone/>
                      </a:pPr>
                      <a:r>
                        <a:rPr lang="en-GB" sz="1200" u="none" strike="noStrike" cap="none">
                          <a:latin typeface="Times New Roman"/>
                          <a:ea typeface="Times New Roman"/>
                          <a:cs typeface="Times New Roman"/>
                          <a:sym typeface="Times New Roman"/>
                        </a:rPr>
                        <a:t>Methodology</a:t>
                      </a:r>
                      <a:endParaRPr sz="1400" u="none" strike="noStrike" cap="none"/>
                    </a:p>
                    <a:p>
                      <a:pPr marL="0" marR="0" lvl="0" indent="0" algn="ctr" rtl="0">
                        <a:lnSpc>
                          <a:spcPct val="107000"/>
                        </a:lnSpc>
                        <a:spcBef>
                          <a:spcPts val="800"/>
                        </a:spcBef>
                        <a:spcAft>
                          <a:spcPts val="0"/>
                        </a:spcAft>
                        <a:buClr>
                          <a:srgbClr val="000000"/>
                        </a:buClr>
                        <a:buSzPts val="1200"/>
                        <a:buFont typeface="Arial"/>
                        <a:buNone/>
                      </a:pPr>
                      <a:r>
                        <a:rPr lang="en-GB" sz="1200" u="none" strike="noStrike" cap="none">
                          <a:latin typeface="Times New Roman"/>
                          <a:ea typeface="Times New Roman"/>
                          <a:cs typeface="Times New Roman"/>
                          <a:sym typeface="Times New Roman"/>
                        </a:rPr>
                        <a:t>(Provide a Summary of key studies and their findings)</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lnSpc>
                          <a:spcPct val="107000"/>
                        </a:lnSpc>
                        <a:spcBef>
                          <a:spcPts val="0"/>
                        </a:spcBef>
                        <a:spcAft>
                          <a:spcPts val="0"/>
                        </a:spcAft>
                        <a:buClr>
                          <a:srgbClr val="000000"/>
                        </a:buClr>
                        <a:buSzPts val="1200"/>
                        <a:buFont typeface="Arial"/>
                        <a:buNone/>
                      </a:pPr>
                      <a:r>
                        <a:rPr lang="en-GB" sz="1200" u="none" strike="noStrike" cap="none">
                          <a:latin typeface="Times New Roman"/>
                          <a:ea typeface="Times New Roman"/>
                          <a:cs typeface="Times New Roman"/>
                          <a:sym typeface="Times New Roman"/>
                        </a:rPr>
                        <a:t>Identification of gaps and limitations.</a:t>
                      </a:r>
                      <a:endParaRPr sz="1400" u="none" strike="noStrike" cap="none"/>
                    </a:p>
                    <a:p>
                      <a:pPr marL="0" marR="0" lvl="0" indent="0" algn="ctr" rtl="0">
                        <a:lnSpc>
                          <a:spcPct val="107000"/>
                        </a:lnSpc>
                        <a:spcBef>
                          <a:spcPts val="800"/>
                        </a:spcBef>
                        <a:spcAft>
                          <a:spcPts val="0"/>
                        </a:spcAft>
                        <a:buClr>
                          <a:srgbClr val="000000"/>
                        </a:buClr>
                        <a:buSzPts val="1200"/>
                        <a:buFont typeface="Arial"/>
                        <a:buNone/>
                      </a:pPr>
                      <a:r>
                        <a:rPr lang="en-GB" sz="1200" u="none" strike="noStrike" cap="none">
                          <a:latin typeface="Times New Roman"/>
                          <a:ea typeface="Times New Roman"/>
                          <a:cs typeface="Times New Roman"/>
                          <a:sym typeface="Times New Roman"/>
                        </a:rPr>
                        <a:t>(Identify the limitations of the Research Paper)</a:t>
                      </a:r>
                      <a:endParaRPr sz="12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0"/>
                  </a:ext>
                </a:extLst>
              </a:tr>
              <a:tr h="1901950">
                <a:tc>
                  <a:txBody>
                    <a:bodyPr/>
                    <a:lstStyle/>
                    <a:p>
                      <a:pPr marL="0" marR="0" lvl="0" indent="0" algn="l" rtl="0">
                        <a:lnSpc>
                          <a:spcPct val="107000"/>
                        </a:lnSpc>
                        <a:spcBef>
                          <a:spcPts val="0"/>
                        </a:spcBef>
                        <a:spcAft>
                          <a:spcPts val="0"/>
                        </a:spcAft>
                        <a:buClr>
                          <a:srgbClr val="000000"/>
                        </a:buClr>
                        <a:buSzPts val="1200"/>
                        <a:buFont typeface="Arial"/>
                        <a:buNone/>
                      </a:pPr>
                      <a:r>
                        <a:rPr lang="en-GB" sz="1200" u="none" strike="noStrike" cap="none">
                          <a:latin typeface="Times New Roman"/>
                          <a:ea typeface="Times New Roman"/>
                          <a:cs typeface="Times New Roman"/>
                          <a:sym typeface="Times New Roman"/>
                        </a:rPr>
                        <a:t>3</a:t>
                      </a:r>
                      <a:endParaRPr sz="1400" u="none" strike="noStrike" cap="none"/>
                    </a:p>
                  </a:txBody>
                  <a:tcPr marL="68575" marR="68575" marT="0" marB="0"/>
                </a:tc>
                <a:tc>
                  <a:txBody>
                    <a:bodyPr/>
                    <a:lstStyle/>
                    <a:p>
                      <a:pPr marL="0" marR="0" lvl="0" indent="0" algn="l" rtl="0">
                        <a:lnSpc>
                          <a:spcPct val="107000"/>
                        </a:lnSpc>
                        <a:spcBef>
                          <a:spcPts val="0"/>
                        </a:spcBef>
                        <a:spcAft>
                          <a:spcPts val="0"/>
                        </a:spcAft>
                        <a:buClr>
                          <a:schemeClr val="dk1"/>
                        </a:buClr>
                        <a:buSzPts val="1100"/>
                        <a:buFont typeface="Arial"/>
                        <a:buNone/>
                      </a:pPr>
                      <a:r>
                        <a:rPr lang="en-GB" sz="1100" b="1" u="none" strike="noStrike" cap="none">
                          <a:latin typeface="Arial"/>
                          <a:ea typeface="Arial"/>
                          <a:cs typeface="Arial"/>
                          <a:sym typeface="Arial"/>
                        </a:rPr>
                        <a:t>Name of the Journal</a:t>
                      </a:r>
                      <a:r>
                        <a:rPr lang="en-GB" sz="1100" u="none" strike="noStrike" cap="none">
                          <a:latin typeface="Arial"/>
                          <a:ea typeface="Arial"/>
                          <a:cs typeface="Arial"/>
                          <a:sym typeface="Arial"/>
                        </a:rPr>
                        <a:t>: </a:t>
                      </a:r>
                      <a:r>
                        <a:rPr lang="en-GB" sz="1100" i="1">
                          <a:latin typeface="Arial"/>
                          <a:ea typeface="Arial"/>
                          <a:cs typeface="Arial"/>
                          <a:sym typeface="Arial"/>
                        </a:rPr>
                        <a:t>Interdisciplinary Sciences: Computational Life Sciences</a:t>
                      </a:r>
                      <a:endParaRPr sz="1100" i="1" u="none" strike="noStrike" cap="none">
                        <a:latin typeface="Arial"/>
                        <a:ea typeface="Arial"/>
                        <a:cs typeface="Arial"/>
                        <a:sym typeface="Arial"/>
                      </a:endParaRPr>
                    </a:p>
                    <a:p>
                      <a:pPr marL="0" marR="0" lvl="0" indent="0" algn="l" rtl="0">
                        <a:lnSpc>
                          <a:spcPct val="107000"/>
                        </a:lnSpc>
                        <a:spcBef>
                          <a:spcPts val="0"/>
                        </a:spcBef>
                        <a:spcAft>
                          <a:spcPts val="0"/>
                        </a:spcAft>
                        <a:buClr>
                          <a:schemeClr val="dk1"/>
                        </a:buClr>
                        <a:buSzPts val="1100"/>
                        <a:buFont typeface="Arial"/>
                        <a:buNone/>
                      </a:pPr>
                      <a:r>
                        <a:rPr lang="en-GB" sz="1100" b="1" u="none" strike="noStrike" cap="none">
                          <a:latin typeface="Arial"/>
                          <a:ea typeface="Arial"/>
                          <a:cs typeface="Arial"/>
                          <a:sym typeface="Arial"/>
                        </a:rPr>
                        <a:t>Authors</a:t>
                      </a:r>
                      <a:r>
                        <a:rPr lang="en-GB" sz="1100" u="none" strike="noStrike" cap="none">
                          <a:latin typeface="Arial"/>
                          <a:ea typeface="Arial"/>
                          <a:cs typeface="Arial"/>
                          <a:sym typeface="Arial"/>
                        </a:rPr>
                        <a:t>: </a:t>
                      </a:r>
                      <a:r>
                        <a:rPr lang="en-GB" sz="1100">
                          <a:latin typeface="Arial"/>
                          <a:ea typeface="Arial"/>
                          <a:cs typeface="Arial"/>
                          <a:sym typeface="Arial"/>
                        </a:rPr>
                        <a:t>Xujun Liang, Ming Guo</a:t>
                      </a:r>
                      <a:endParaRPr sz="1100" u="none" strike="noStrike" cap="none">
                        <a:latin typeface="Arial"/>
                        <a:ea typeface="Arial"/>
                        <a:cs typeface="Arial"/>
                        <a:sym typeface="Arial"/>
                      </a:endParaRPr>
                    </a:p>
                    <a:p>
                      <a:pPr marL="0" marR="0" lvl="0" indent="0" algn="l" rtl="0">
                        <a:lnSpc>
                          <a:spcPct val="107000"/>
                        </a:lnSpc>
                        <a:spcBef>
                          <a:spcPts val="0"/>
                        </a:spcBef>
                        <a:spcAft>
                          <a:spcPts val="0"/>
                        </a:spcAft>
                        <a:buClr>
                          <a:schemeClr val="dk1"/>
                        </a:buClr>
                        <a:buSzPts val="1100"/>
                        <a:buFont typeface="Arial"/>
                        <a:buNone/>
                      </a:pPr>
                      <a:r>
                        <a:rPr lang="en-GB" sz="1100" b="1" u="none" strike="noStrike" cap="none">
                          <a:latin typeface="Arial"/>
                          <a:ea typeface="Arial"/>
                          <a:cs typeface="Arial"/>
                          <a:sym typeface="Arial"/>
                        </a:rPr>
                        <a:t>Publication Details</a:t>
                      </a:r>
                      <a:r>
                        <a:rPr lang="en-GB" sz="1100" u="none" strike="noStrike" cap="none">
                          <a:latin typeface="Arial"/>
                          <a:ea typeface="Arial"/>
                          <a:cs typeface="Arial"/>
                          <a:sym typeface="Arial"/>
                        </a:rPr>
                        <a:t>: 202</a:t>
                      </a:r>
                      <a:r>
                        <a:rPr lang="en-GB" sz="1100">
                          <a:latin typeface="Arial"/>
                          <a:ea typeface="Arial"/>
                          <a:cs typeface="Arial"/>
                          <a:sym typeface="Arial"/>
                        </a:rPr>
                        <a:t>4</a:t>
                      </a:r>
                      <a:r>
                        <a:rPr lang="en-GB" sz="1100" u="none" strike="noStrike" cap="none">
                          <a:latin typeface="Arial"/>
                          <a:ea typeface="Arial"/>
                          <a:cs typeface="Arial"/>
                          <a:sym typeface="Arial"/>
                        </a:rPr>
                        <a:t>, Volume 25, Article 4</a:t>
                      </a:r>
                      <a:endParaRPr sz="1100" u="none" strike="noStrike" cap="none">
                        <a:latin typeface="Arial"/>
                        <a:ea typeface="Arial"/>
                        <a:cs typeface="Arial"/>
                        <a:sym typeface="Arial"/>
                      </a:endParaRPr>
                    </a:p>
                    <a:p>
                      <a:pPr marL="0" marR="0" lvl="0" indent="0" algn="l" rtl="0">
                        <a:lnSpc>
                          <a:spcPct val="107000"/>
                        </a:lnSpc>
                        <a:spcBef>
                          <a:spcPts val="0"/>
                        </a:spcBef>
                        <a:spcAft>
                          <a:spcPts val="0"/>
                        </a:spcAft>
                        <a:buClr>
                          <a:srgbClr val="000000"/>
                        </a:buClr>
                        <a:buSzPts val="1200"/>
                        <a:buFont typeface="Arial"/>
                        <a:buNone/>
                      </a:pPr>
                      <a:endParaRPr sz="1200" u="none" strike="noStrike" cap="none">
                        <a:latin typeface="Times New Roman"/>
                        <a:ea typeface="Times New Roman"/>
                        <a:cs typeface="Times New Roman"/>
                        <a:sym typeface="Times New Roman"/>
                      </a:endParaRPr>
                    </a:p>
                  </a:txBody>
                  <a:tcPr marL="68575" marR="68575" marT="0" marB="0"/>
                </a:tc>
                <a:tc>
                  <a:txBody>
                    <a:bodyPr/>
                    <a:lstStyle/>
                    <a:p>
                      <a:pPr marL="457200" marR="0" lvl="0" indent="-304800" algn="l" rtl="0">
                        <a:lnSpc>
                          <a:spcPct val="107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Reviews various machine learning techniques for predicting miRNA-disease associations. </a:t>
                      </a:r>
                      <a:endParaRPr sz="1200" u="none" strike="noStrike" cap="none">
                        <a:latin typeface="Times New Roman"/>
                        <a:ea typeface="Times New Roman"/>
                        <a:cs typeface="Times New Roman"/>
                        <a:sym typeface="Times New Roman"/>
                      </a:endParaRPr>
                    </a:p>
                    <a:p>
                      <a:pPr marL="457200" marR="0" lvl="0" indent="0" algn="l" rtl="0">
                        <a:lnSpc>
                          <a:spcPct val="107000"/>
                        </a:lnSpc>
                        <a:spcBef>
                          <a:spcPts val="0"/>
                        </a:spcBef>
                        <a:spcAft>
                          <a:spcPts val="0"/>
                        </a:spcAft>
                        <a:buClr>
                          <a:srgbClr val="000000"/>
                        </a:buClr>
                        <a:buSzPts val="1200"/>
                        <a:buFont typeface="Arial"/>
                        <a:buNone/>
                      </a:pPr>
                      <a:endParaRPr sz="1200" u="none" strike="noStrike" cap="none">
                        <a:latin typeface="Times New Roman"/>
                        <a:ea typeface="Times New Roman"/>
                        <a:cs typeface="Times New Roman"/>
                        <a:sym typeface="Times New Roman"/>
                      </a:endParaRPr>
                    </a:p>
                    <a:p>
                      <a:pPr marL="457200" marR="0" lvl="0" indent="-304800" algn="l" rtl="0">
                        <a:lnSpc>
                          <a:spcPct val="107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Highlights strengths and weaknesses of different methods. </a:t>
                      </a:r>
                      <a:endParaRPr sz="1200" u="none" strike="noStrike" cap="none">
                        <a:latin typeface="Times New Roman"/>
                        <a:ea typeface="Times New Roman"/>
                        <a:cs typeface="Times New Roman"/>
                        <a:sym typeface="Times New Roman"/>
                      </a:endParaRPr>
                    </a:p>
                    <a:p>
                      <a:pPr marL="457200" marR="0" lvl="0" indent="0" algn="l" rtl="0">
                        <a:lnSpc>
                          <a:spcPct val="107000"/>
                        </a:lnSpc>
                        <a:spcBef>
                          <a:spcPts val="0"/>
                        </a:spcBef>
                        <a:spcAft>
                          <a:spcPts val="0"/>
                        </a:spcAft>
                        <a:buClr>
                          <a:srgbClr val="000000"/>
                        </a:buClr>
                        <a:buSzPts val="1200"/>
                        <a:buFont typeface="Arial"/>
                        <a:buNone/>
                      </a:pPr>
                      <a:endParaRPr sz="1200" u="none" strike="noStrike" cap="none">
                        <a:latin typeface="Times New Roman"/>
                        <a:ea typeface="Times New Roman"/>
                        <a:cs typeface="Times New Roman"/>
                        <a:sym typeface="Times New Roman"/>
                      </a:endParaRPr>
                    </a:p>
                    <a:p>
                      <a:pPr marL="457200" marR="0" lvl="0" indent="-304800" algn="l" rtl="0">
                        <a:lnSpc>
                          <a:spcPct val="107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Provides a detailed comparison and evaluation.</a:t>
                      </a:r>
                      <a:endParaRPr sz="1200" u="none" strike="noStrike" cap="none">
                        <a:latin typeface="Times New Roman"/>
                        <a:ea typeface="Times New Roman"/>
                        <a:cs typeface="Times New Roman"/>
                        <a:sym typeface="Times New Roman"/>
                      </a:endParaRPr>
                    </a:p>
                  </a:txBody>
                  <a:tcPr marL="68575" marR="68575" marT="0" marB="0"/>
                </a:tc>
                <a:tc>
                  <a:txBody>
                    <a:bodyPr/>
                    <a:lstStyle/>
                    <a:p>
                      <a:pPr marL="457200" marR="0" lvl="0" indent="-304800" algn="l" rtl="0">
                        <a:lnSpc>
                          <a:spcPct val="100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Some reviewed techniques may not be applicable to all diseases. </a:t>
                      </a:r>
                      <a:endParaRPr sz="1200" u="none" strike="noStrike" cap="none">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1200"/>
                        <a:buFont typeface="Arial"/>
                        <a:buNone/>
                      </a:pPr>
                      <a:endParaRPr sz="1200" u="none" strike="noStrike" cap="none">
                        <a:latin typeface="Times New Roman"/>
                        <a:ea typeface="Times New Roman"/>
                        <a:cs typeface="Times New Roman"/>
                        <a:sym typeface="Times New Roman"/>
                      </a:endParaRPr>
                    </a:p>
                    <a:p>
                      <a:pPr marL="457200" marR="0" lvl="0" indent="-304800" algn="l" rtl="0">
                        <a:lnSpc>
                          <a:spcPct val="100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Review may lack focus on recent advances in machine learning.</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1"/>
                  </a:ext>
                </a:extLst>
              </a:tr>
              <a:tr h="1829000">
                <a:tc>
                  <a:txBody>
                    <a:bodyPr/>
                    <a:lstStyle/>
                    <a:p>
                      <a:pPr marL="0" marR="0" lvl="0" indent="0" algn="l" rtl="0">
                        <a:lnSpc>
                          <a:spcPct val="107000"/>
                        </a:lnSpc>
                        <a:spcBef>
                          <a:spcPts val="0"/>
                        </a:spcBef>
                        <a:spcAft>
                          <a:spcPts val="0"/>
                        </a:spcAft>
                        <a:buClr>
                          <a:srgbClr val="000000"/>
                        </a:buClr>
                        <a:buSzPts val="1200"/>
                        <a:buFont typeface="Arial"/>
                        <a:buNone/>
                      </a:pPr>
                      <a:r>
                        <a:rPr lang="en-GB" sz="1200" u="none" strike="noStrike" cap="none">
                          <a:latin typeface="Times New Roman"/>
                          <a:ea typeface="Times New Roman"/>
                          <a:cs typeface="Times New Roman"/>
                          <a:sym typeface="Times New Roman"/>
                        </a:rPr>
                        <a:t>4</a:t>
                      </a:r>
                      <a:endParaRPr sz="1400" u="none" strike="noStrike" cap="none"/>
                    </a:p>
                  </a:txBody>
                  <a:tcPr marL="68575" marR="68575" marT="0" marB="0"/>
                </a:tc>
                <a:tc>
                  <a:txBody>
                    <a:bodyPr/>
                    <a:lstStyle/>
                    <a:p>
                      <a:pPr marL="0" marR="0" lvl="0" indent="0" algn="l" rtl="0">
                        <a:lnSpc>
                          <a:spcPct val="107000"/>
                        </a:lnSpc>
                        <a:spcBef>
                          <a:spcPts val="0"/>
                        </a:spcBef>
                        <a:spcAft>
                          <a:spcPts val="0"/>
                        </a:spcAft>
                        <a:buClr>
                          <a:schemeClr val="dk1"/>
                        </a:buClr>
                        <a:buSzPts val="1100"/>
                        <a:buFont typeface="Arial"/>
                        <a:buNone/>
                      </a:pPr>
                      <a:r>
                        <a:rPr lang="en-GB" sz="1100" b="1" u="none" strike="noStrike" cap="none">
                          <a:latin typeface="Arial"/>
                          <a:ea typeface="Arial"/>
                          <a:cs typeface="Arial"/>
                          <a:sym typeface="Arial"/>
                        </a:rPr>
                        <a:t>Name of the Journal</a:t>
                      </a:r>
                      <a:r>
                        <a:rPr lang="en-GB" sz="1100" u="none" strike="noStrike" cap="none">
                          <a:latin typeface="Arial"/>
                          <a:ea typeface="Arial"/>
                          <a:cs typeface="Arial"/>
                          <a:sym typeface="Arial"/>
                        </a:rPr>
                        <a:t>: </a:t>
                      </a:r>
                      <a:r>
                        <a:rPr lang="en-GB" sz="1100" i="1">
                          <a:latin typeface="Arial"/>
                          <a:ea typeface="Arial"/>
                          <a:cs typeface="Arial"/>
                          <a:sym typeface="Arial"/>
                        </a:rPr>
                        <a:t>arXiv</a:t>
                      </a:r>
                      <a:endParaRPr sz="1100" i="1" u="none" strike="noStrike" cap="none">
                        <a:latin typeface="Arial"/>
                        <a:ea typeface="Arial"/>
                        <a:cs typeface="Arial"/>
                        <a:sym typeface="Arial"/>
                      </a:endParaRPr>
                    </a:p>
                    <a:p>
                      <a:pPr marL="0" marR="0" lvl="0" indent="0" algn="l" rtl="0">
                        <a:lnSpc>
                          <a:spcPct val="107000"/>
                        </a:lnSpc>
                        <a:spcBef>
                          <a:spcPts val="0"/>
                        </a:spcBef>
                        <a:spcAft>
                          <a:spcPts val="0"/>
                        </a:spcAft>
                        <a:buClr>
                          <a:schemeClr val="dk1"/>
                        </a:buClr>
                        <a:buSzPts val="1100"/>
                        <a:buFont typeface="Arial"/>
                        <a:buNone/>
                      </a:pPr>
                      <a:r>
                        <a:rPr lang="en-GB" sz="1100" b="1" u="none" strike="noStrike" cap="none">
                          <a:latin typeface="Arial"/>
                          <a:ea typeface="Arial"/>
                          <a:cs typeface="Arial"/>
                          <a:sym typeface="Arial"/>
                        </a:rPr>
                        <a:t>Authors</a:t>
                      </a:r>
                      <a:r>
                        <a:rPr lang="en-GB" sz="1100" u="none" strike="noStrike" cap="none">
                          <a:latin typeface="Arial"/>
                          <a:ea typeface="Arial"/>
                          <a:cs typeface="Arial"/>
                          <a:sym typeface="Arial"/>
                        </a:rPr>
                        <a:t>: </a:t>
                      </a:r>
                      <a:r>
                        <a:rPr lang="en-GB" sz="1100">
                          <a:latin typeface="Arial"/>
                          <a:ea typeface="Arial"/>
                          <a:cs typeface="Arial"/>
                          <a:sym typeface="Arial"/>
                        </a:rPr>
                        <a:t>Jin-Xing Liu, Wen-Yu Xi</a:t>
                      </a:r>
                      <a:endParaRPr sz="1100" u="none" strike="noStrike" cap="none">
                        <a:latin typeface="Arial"/>
                        <a:ea typeface="Arial"/>
                        <a:cs typeface="Arial"/>
                        <a:sym typeface="Arial"/>
                      </a:endParaRPr>
                    </a:p>
                    <a:p>
                      <a:pPr marL="0" marR="0" lvl="0" indent="0" algn="l" rtl="0">
                        <a:lnSpc>
                          <a:spcPct val="107000"/>
                        </a:lnSpc>
                        <a:spcBef>
                          <a:spcPts val="0"/>
                        </a:spcBef>
                        <a:spcAft>
                          <a:spcPts val="0"/>
                        </a:spcAft>
                        <a:buClr>
                          <a:schemeClr val="dk1"/>
                        </a:buClr>
                        <a:buSzPts val="1100"/>
                        <a:buFont typeface="Arial"/>
                        <a:buNone/>
                      </a:pPr>
                      <a:r>
                        <a:rPr lang="en-GB" sz="1100" b="1" u="none" strike="noStrike" cap="none">
                          <a:latin typeface="Arial"/>
                          <a:ea typeface="Arial"/>
                          <a:cs typeface="Arial"/>
                          <a:sym typeface="Arial"/>
                        </a:rPr>
                        <a:t>Publication Details</a:t>
                      </a:r>
                      <a:r>
                        <a:rPr lang="en-GB" sz="1100" u="none" strike="noStrike" cap="none">
                          <a:latin typeface="Arial"/>
                          <a:ea typeface="Arial"/>
                          <a:cs typeface="Arial"/>
                          <a:sym typeface="Arial"/>
                        </a:rPr>
                        <a:t>: 202</a:t>
                      </a:r>
                      <a:r>
                        <a:rPr lang="en-GB" sz="1100">
                          <a:latin typeface="Arial"/>
                          <a:ea typeface="Arial"/>
                          <a:cs typeface="Arial"/>
                          <a:sym typeface="Arial"/>
                        </a:rPr>
                        <a:t>4</a:t>
                      </a:r>
                      <a:r>
                        <a:rPr lang="en-GB" sz="1100" u="none" strike="noStrike" cap="none">
                          <a:latin typeface="Arial"/>
                          <a:ea typeface="Arial"/>
                          <a:cs typeface="Arial"/>
                          <a:sym typeface="Arial"/>
                        </a:rPr>
                        <a:t>, Pages 48-53</a:t>
                      </a:r>
                      <a:endParaRPr sz="1100" u="none" strike="noStrike" cap="none">
                        <a:latin typeface="Arial"/>
                        <a:ea typeface="Arial"/>
                        <a:cs typeface="Arial"/>
                        <a:sym typeface="Arial"/>
                      </a:endParaRPr>
                    </a:p>
                    <a:p>
                      <a:pPr marL="0" marR="0" lvl="0" indent="0" algn="l" rtl="0">
                        <a:lnSpc>
                          <a:spcPct val="107000"/>
                        </a:lnSpc>
                        <a:spcBef>
                          <a:spcPts val="0"/>
                        </a:spcBef>
                        <a:spcAft>
                          <a:spcPts val="0"/>
                        </a:spcAft>
                        <a:buClr>
                          <a:srgbClr val="000000"/>
                        </a:buClr>
                        <a:buSzPts val="1200"/>
                        <a:buFont typeface="Arial"/>
                        <a:buNone/>
                      </a:pPr>
                      <a:endParaRPr sz="1200" u="none" strike="noStrike" cap="none">
                        <a:latin typeface="Times New Roman"/>
                        <a:ea typeface="Times New Roman"/>
                        <a:cs typeface="Times New Roman"/>
                        <a:sym typeface="Times New Roman"/>
                      </a:endParaRPr>
                    </a:p>
                  </a:txBody>
                  <a:tcPr marL="68575" marR="68575" marT="0" marB="0"/>
                </a:tc>
                <a:tc>
                  <a:txBody>
                    <a:bodyPr/>
                    <a:lstStyle/>
                    <a:p>
                      <a:pPr marL="457200" marR="0" lvl="0" indent="-304800" algn="l" rtl="0">
                        <a:lnSpc>
                          <a:spcPct val="107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Integrates various biological data sources with machine learning models. </a:t>
                      </a:r>
                      <a:endParaRPr sz="1200" u="none" strike="noStrike" cap="none">
                        <a:latin typeface="Times New Roman"/>
                        <a:ea typeface="Times New Roman"/>
                        <a:cs typeface="Times New Roman"/>
                        <a:sym typeface="Times New Roman"/>
                      </a:endParaRPr>
                    </a:p>
                    <a:p>
                      <a:pPr marL="457200" marR="0" lvl="0" indent="-304800" algn="l" rtl="0">
                        <a:lnSpc>
                          <a:spcPct val="107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Uses integrated data to predict miRNA-disease associations. Implements models to enhance prediction accuracy. </a:t>
                      </a:r>
                      <a:endParaRPr sz="1200" u="none" strike="noStrike" cap="none">
                        <a:latin typeface="Times New Roman"/>
                        <a:ea typeface="Times New Roman"/>
                        <a:cs typeface="Times New Roman"/>
                        <a:sym typeface="Times New Roman"/>
                      </a:endParaRPr>
                    </a:p>
                    <a:p>
                      <a:pPr marL="457200" marR="0" lvl="0" indent="-304800" algn="l" rtl="0">
                        <a:lnSpc>
                          <a:spcPct val="107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Shows improved prediction accuracy with integrated data and demonstrates the benefits of combining biological data and machine learning.</a:t>
                      </a:r>
                      <a:endParaRPr sz="1200" u="none" strike="noStrike" cap="none">
                        <a:latin typeface="Times New Roman"/>
                        <a:ea typeface="Times New Roman"/>
                        <a:cs typeface="Times New Roman"/>
                        <a:sym typeface="Times New Roman"/>
                      </a:endParaRPr>
                    </a:p>
                  </a:txBody>
                  <a:tcPr marL="68575" marR="68575" marT="0" marB="0"/>
                </a:tc>
                <a:tc>
                  <a:txBody>
                    <a:bodyPr/>
                    <a:lstStyle/>
                    <a:p>
                      <a:pPr marL="457200" marR="0" lvl="0" indent="-304800" algn="l" rtl="0">
                        <a:lnSpc>
                          <a:spcPct val="107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Complex data integration may lead to challenges. </a:t>
                      </a:r>
                      <a:endParaRPr sz="1200" u="none" strike="noStrike" cap="none">
                        <a:latin typeface="Times New Roman"/>
                        <a:ea typeface="Times New Roman"/>
                        <a:cs typeface="Times New Roman"/>
                        <a:sym typeface="Times New Roman"/>
                      </a:endParaRPr>
                    </a:p>
                    <a:p>
                      <a:pPr marL="457200" marR="0" lvl="0" indent="-304800" algn="l" rtl="0">
                        <a:lnSpc>
                          <a:spcPct val="107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Issues with data consistency and quality. Integration of diverse data sources can introduce noise. </a:t>
                      </a:r>
                      <a:endParaRPr sz="1200" u="none" strike="noStrike" cap="none">
                        <a:latin typeface="Times New Roman"/>
                        <a:ea typeface="Times New Roman"/>
                        <a:cs typeface="Times New Roman"/>
                        <a:sym typeface="Times New Roman"/>
                      </a:endParaRPr>
                    </a:p>
                    <a:p>
                      <a:pPr marL="457200" marR="0" lvl="0" indent="-304800" algn="l" rtl="0">
                        <a:lnSpc>
                          <a:spcPct val="107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Requires careful calibration to ensure reliable predictions.</a:t>
                      </a:r>
                      <a:endParaRPr sz="12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GB">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graphicFrame>
        <p:nvGraphicFramePr>
          <p:cNvPr id="188" name="Google Shape;188;p30"/>
          <p:cNvGraphicFramePr/>
          <p:nvPr/>
        </p:nvGraphicFramePr>
        <p:xfrm>
          <a:off x="838201" y="1520890"/>
          <a:ext cx="10515600" cy="4406463"/>
        </p:xfrm>
        <a:graphic>
          <a:graphicData uri="http://schemas.openxmlformats.org/drawingml/2006/table">
            <a:tbl>
              <a:tblPr firstRow="1" firstCol="1" bandRow="1">
                <a:noFill/>
                <a:tableStyleId>{B86FBD3A-FA3D-43FD-BA0E-CCC93E73CF3B}</a:tableStyleId>
              </a:tblPr>
              <a:tblGrid>
                <a:gridCol w="460250">
                  <a:extLst>
                    <a:ext uri="{9D8B030D-6E8A-4147-A177-3AD203B41FA5}">
                      <a16:colId xmlns:a16="http://schemas.microsoft.com/office/drawing/2014/main" val="20000"/>
                    </a:ext>
                  </a:extLst>
                </a:gridCol>
                <a:gridCol w="3887875">
                  <a:extLst>
                    <a:ext uri="{9D8B030D-6E8A-4147-A177-3AD203B41FA5}">
                      <a16:colId xmlns:a16="http://schemas.microsoft.com/office/drawing/2014/main" val="20001"/>
                    </a:ext>
                  </a:extLst>
                </a:gridCol>
                <a:gridCol w="3537675">
                  <a:extLst>
                    <a:ext uri="{9D8B030D-6E8A-4147-A177-3AD203B41FA5}">
                      <a16:colId xmlns:a16="http://schemas.microsoft.com/office/drawing/2014/main" val="20002"/>
                    </a:ext>
                  </a:extLst>
                </a:gridCol>
                <a:gridCol w="2629800">
                  <a:extLst>
                    <a:ext uri="{9D8B030D-6E8A-4147-A177-3AD203B41FA5}">
                      <a16:colId xmlns:a16="http://schemas.microsoft.com/office/drawing/2014/main" val="20003"/>
                    </a:ext>
                  </a:extLst>
                </a:gridCol>
              </a:tblGrid>
              <a:tr h="627950">
                <a:tc>
                  <a:txBody>
                    <a:bodyPr/>
                    <a:lstStyle/>
                    <a:p>
                      <a:pPr marL="0" marR="0" lvl="0" indent="0" algn="l" rtl="0">
                        <a:lnSpc>
                          <a:spcPct val="107000"/>
                        </a:lnSpc>
                        <a:spcBef>
                          <a:spcPts val="0"/>
                        </a:spcBef>
                        <a:spcAft>
                          <a:spcPts val="0"/>
                        </a:spcAft>
                        <a:buClr>
                          <a:srgbClr val="000000"/>
                        </a:buClr>
                        <a:buSzPts val="1200"/>
                        <a:buFont typeface="Arial"/>
                        <a:buNone/>
                      </a:pPr>
                      <a:r>
                        <a:rPr lang="en-GB" sz="1200" u="none" strike="noStrike" cap="none">
                          <a:latin typeface="Times New Roman"/>
                          <a:ea typeface="Times New Roman"/>
                          <a:cs typeface="Times New Roman"/>
                          <a:sym typeface="Times New Roman"/>
                        </a:rPr>
                        <a:t>Sr no.</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Clr>
                          <a:srgbClr val="000000"/>
                        </a:buClr>
                        <a:buSzPts val="1200"/>
                        <a:buFont typeface="Arial"/>
                        <a:buNone/>
                      </a:pPr>
                      <a:r>
                        <a:rPr lang="en-GB" sz="1200" u="none" strike="noStrike" cap="none">
                          <a:latin typeface="Times New Roman"/>
                          <a:ea typeface="Times New Roman"/>
                          <a:cs typeface="Times New Roman"/>
                          <a:sym typeface="Times New Roman"/>
                        </a:rPr>
                        <a:t>Title</a:t>
                      </a:r>
                      <a:endParaRPr sz="1400" u="none" strike="noStrike" cap="none"/>
                    </a:p>
                    <a:p>
                      <a:pPr marL="0" marR="0" lvl="0" indent="0" algn="ctr" rtl="0">
                        <a:lnSpc>
                          <a:spcPct val="107000"/>
                        </a:lnSpc>
                        <a:spcBef>
                          <a:spcPts val="800"/>
                        </a:spcBef>
                        <a:spcAft>
                          <a:spcPts val="0"/>
                        </a:spcAft>
                        <a:buClr>
                          <a:srgbClr val="000000"/>
                        </a:buClr>
                        <a:buSzPts val="1200"/>
                        <a:buFont typeface="Arial"/>
                        <a:buNone/>
                      </a:pPr>
                      <a:r>
                        <a:rPr lang="en-GB" sz="1200" u="none" strike="noStrike" cap="none">
                          <a:latin typeface="Times New Roman"/>
                          <a:ea typeface="Times New Roman"/>
                          <a:cs typeface="Times New Roman"/>
                          <a:sym typeface="Times New Roman"/>
                        </a:rPr>
                        <a:t>(Name of the journal, author and publication details)</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Clr>
                          <a:srgbClr val="000000"/>
                        </a:buClr>
                        <a:buSzPts val="1200"/>
                        <a:buFont typeface="Arial"/>
                        <a:buNone/>
                      </a:pPr>
                      <a:r>
                        <a:rPr lang="en-GB" sz="1200" u="none" strike="noStrike" cap="none">
                          <a:latin typeface="Times New Roman"/>
                          <a:ea typeface="Times New Roman"/>
                          <a:cs typeface="Times New Roman"/>
                          <a:sym typeface="Times New Roman"/>
                        </a:rPr>
                        <a:t>Methodology</a:t>
                      </a:r>
                      <a:endParaRPr sz="1400" u="none" strike="noStrike" cap="none"/>
                    </a:p>
                    <a:p>
                      <a:pPr marL="0" marR="0" lvl="0" indent="0" algn="ctr" rtl="0">
                        <a:lnSpc>
                          <a:spcPct val="107000"/>
                        </a:lnSpc>
                        <a:spcBef>
                          <a:spcPts val="800"/>
                        </a:spcBef>
                        <a:spcAft>
                          <a:spcPts val="0"/>
                        </a:spcAft>
                        <a:buClr>
                          <a:srgbClr val="000000"/>
                        </a:buClr>
                        <a:buSzPts val="1200"/>
                        <a:buFont typeface="Arial"/>
                        <a:buNone/>
                      </a:pPr>
                      <a:r>
                        <a:rPr lang="en-GB" sz="1200" u="none" strike="noStrike" cap="none">
                          <a:latin typeface="Times New Roman"/>
                          <a:ea typeface="Times New Roman"/>
                          <a:cs typeface="Times New Roman"/>
                          <a:sym typeface="Times New Roman"/>
                        </a:rPr>
                        <a:t>(Provide a Summary of key studies and their findings)</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lnSpc>
                          <a:spcPct val="107000"/>
                        </a:lnSpc>
                        <a:spcBef>
                          <a:spcPts val="0"/>
                        </a:spcBef>
                        <a:spcAft>
                          <a:spcPts val="0"/>
                        </a:spcAft>
                        <a:buClr>
                          <a:srgbClr val="000000"/>
                        </a:buClr>
                        <a:buSzPts val="1200"/>
                        <a:buFont typeface="Arial"/>
                        <a:buNone/>
                      </a:pPr>
                      <a:r>
                        <a:rPr lang="en-GB" sz="1200" u="none" strike="noStrike" cap="none">
                          <a:latin typeface="Times New Roman"/>
                          <a:ea typeface="Times New Roman"/>
                          <a:cs typeface="Times New Roman"/>
                          <a:sym typeface="Times New Roman"/>
                        </a:rPr>
                        <a:t>Identification of gaps and limitations.</a:t>
                      </a:r>
                      <a:endParaRPr sz="1400" u="none" strike="noStrike" cap="none"/>
                    </a:p>
                    <a:p>
                      <a:pPr marL="0" marR="0" lvl="0" indent="0" algn="ctr" rtl="0">
                        <a:lnSpc>
                          <a:spcPct val="107000"/>
                        </a:lnSpc>
                        <a:spcBef>
                          <a:spcPts val="800"/>
                        </a:spcBef>
                        <a:spcAft>
                          <a:spcPts val="0"/>
                        </a:spcAft>
                        <a:buClr>
                          <a:srgbClr val="000000"/>
                        </a:buClr>
                        <a:buSzPts val="1200"/>
                        <a:buFont typeface="Arial"/>
                        <a:buNone/>
                      </a:pPr>
                      <a:r>
                        <a:rPr lang="en-GB" sz="1200" u="none" strike="noStrike" cap="none">
                          <a:latin typeface="Times New Roman"/>
                          <a:ea typeface="Times New Roman"/>
                          <a:cs typeface="Times New Roman"/>
                          <a:sym typeface="Times New Roman"/>
                        </a:rPr>
                        <a:t>(Identify the limitations of the Research Paper)</a:t>
                      </a:r>
                      <a:endParaRPr sz="12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0"/>
                  </a:ext>
                </a:extLst>
              </a:tr>
              <a:tr h="1901950">
                <a:tc>
                  <a:txBody>
                    <a:bodyPr/>
                    <a:lstStyle/>
                    <a:p>
                      <a:pPr marL="0" marR="0" lvl="0" indent="0" algn="l" rtl="0">
                        <a:lnSpc>
                          <a:spcPct val="107000"/>
                        </a:lnSpc>
                        <a:spcBef>
                          <a:spcPts val="0"/>
                        </a:spcBef>
                        <a:spcAft>
                          <a:spcPts val="0"/>
                        </a:spcAft>
                        <a:buClr>
                          <a:srgbClr val="000000"/>
                        </a:buClr>
                        <a:buSzPts val="1200"/>
                        <a:buFont typeface="Arial"/>
                        <a:buNone/>
                      </a:pPr>
                      <a:r>
                        <a:rPr lang="en-GB" sz="1200" u="none" strike="noStrike" cap="none">
                          <a:latin typeface="Times New Roman"/>
                          <a:ea typeface="Times New Roman"/>
                          <a:cs typeface="Times New Roman"/>
                          <a:sym typeface="Times New Roman"/>
                        </a:rPr>
                        <a:t>5</a:t>
                      </a:r>
                      <a:endParaRPr sz="1400" u="none" strike="noStrike" cap="none"/>
                    </a:p>
                  </a:txBody>
                  <a:tcPr marL="68575" marR="68575" marT="0" marB="0"/>
                </a:tc>
                <a:tc>
                  <a:txBody>
                    <a:bodyPr/>
                    <a:lstStyle/>
                    <a:p>
                      <a:pPr marL="0" marR="0" lvl="0" indent="0" algn="l" rtl="0">
                        <a:lnSpc>
                          <a:spcPct val="107000"/>
                        </a:lnSpc>
                        <a:spcBef>
                          <a:spcPts val="0"/>
                        </a:spcBef>
                        <a:spcAft>
                          <a:spcPts val="0"/>
                        </a:spcAft>
                        <a:buClr>
                          <a:schemeClr val="dk1"/>
                        </a:buClr>
                        <a:buSzPts val="1100"/>
                        <a:buFont typeface="Arial"/>
                        <a:buNone/>
                      </a:pPr>
                      <a:r>
                        <a:rPr lang="en-GB" sz="1100" b="1" u="none" strike="noStrike" cap="none">
                          <a:latin typeface="Arial"/>
                          <a:ea typeface="Arial"/>
                          <a:cs typeface="Arial"/>
                          <a:sym typeface="Arial"/>
                        </a:rPr>
                        <a:t>Name of the Journal</a:t>
                      </a:r>
                      <a:r>
                        <a:rPr lang="en-GB" sz="1100" u="none" strike="noStrike" cap="none">
                          <a:latin typeface="Arial"/>
                          <a:ea typeface="Arial"/>
                          <a:cs typeface="Arial"/>
                          <a:sym typeface="Arial"/>
                        </a:rPr>
                        <a:t>: </a:t>
                      </a:r>
                      <a:r>
                        <a:rPr lang="en-GB" sz="1100" i="1">
                          <a:latin typeface="Arial"/>
                          <a:ea typeface="Arial"/>
                          <a:cs typeface="Arial"/>
                          <a:sym typeface="Arial"/>
                        </a:rPr>
                        <a:t>Cardiovascular Diabetology</a:t>
                      </a:r>
                      <a:endParaRPr sz="1100" i="1" u="none" strike="noStrike" cap="none">
                        <a:latin typeface="Arial"/>
                        <a:ea typeface="Arial"/>
                        <a:cs typeface="Arial"/>
                        <a:sym typeface="Arial"/>
                      </a:endParaRPr>
                    </a:p>
                    <a:p>
                      <a:pPr marL="0" marR="0" lvl="0" indent="0" algn="l" rtl="0">
                        <a:lnSpc>
                          <a:spcPct val="107000"/>
                        </a:lnSpc>
                        <a:spcBef>
                          <a:spcPts val="0"/>
                        </a:spcBef>
                        <a:spcAft>
                          <a:spcPts val="0"/>
                        </a:spcAft>
                        <a:buClr>
                          <a:schemeClr val="dk1"/>
                        </a:buClr>
                        <a:buSzPts val="1100"/>
                        <a:buFont typeface="Arial"/>
                        <a:buNone/>
                      </a:pPr>
                      <a:r>
                        <a:rPr lang="en-GB" sz="1100" b="1" u="none" strike="noStrike" cap="none">
                          <a:latin typeface="Arial"/>
                          <a:ea typeface="Arial"/>
                          <a:cs typeface="Arial"/>
                          <a:sym typeface="Arial"/>
                        </a:rPr>
                        <a:t>Authors</a:t>
                      </a:r>
                      <a:r>
                        <a:rPr lang="en-GB" sz="1100" u="none" strike="noStrike" cap="none">
                          <a:latin typeface="Arial"/>
                          <a:ea typeface="Arial"/>
                          <a:cs typeface="Arial"/>
                          <a:sym typeface="Arial"/>
                        </a:rPr>
                        <a:t>: </a:t>
                      </a:r>
                      <a:r>
                        <a:rPr lang="en-GB" sz="1100">
                          <a:latin typeface="Arial"/>
                          <a:ea typeface="Arial"/>
                          <a:cs typeface="Arial"/>
                          <a:sym typeface="Arial"/>
                        </a:rPr>
                        <a:t>Mehrdad Samadishadlou, Reza Rahbarghazi</a:t>
                      </a:r>
                      <a:endParaRPr sz="1100" u="none" strike="noStrike" cap="none">
                        <a:latin typeface="Arial"/>
                        <a:ea typeface="Arial"/>
                        <a:cs typeface="Arial"/>
                        <a:sym typeface="Arial"/>
                      </a:endParaRPr>
                    </a:p>
                    <a:p>
                      <a:pPr marL="0" marR="0" lvl="0" indent="0" algn="l" rtl="0">
                        <a:lnSpc>
                          <a:spcPct val="107000"/>
                        </a:lnSpc>
                        <a:spcBef>
                          <a:spcPts val="0"/>
                        </a:spcBef>
                        <a:spcAft>
                          <a:spcPts val="0"/>
                        </a:spcAft>
                        <a:buClr>
                          <a:schemeClr val="dk1"/>
                        </a:buClr>
                        <a:buSzPts val="1100"/>
                        <a:buFont typeface="Arial"/>
                        <a:buNone/>
                      </a:pPr>
                      <a:r>
                        <a:rPr lang="en-GB" sz="1100" b="1" u="none" strike="noStrike" cap="none">
                          <a:latin typeface="Arial"/>
                          <a:ea typeface="Arial"/>
                          <a:cs typeface="Arial"/>
                          <a:sym typeface="Arial"/>
                        </a:rPr>
                        <a:t>Publication Details</a:t>
                      </a:r>
                      <a:r>
                        <a:rPr lang="en-GB" sz="1100" u="none" strike="noStrike" cap="none">
                          <a:latin typeface="Arial"/>
                          <a:ea typeface="Arial"/>
                          <a:cs typeface="Arial"/>
                          <a:sym typeface="Arial"/>
                        </a:rPr>
                        <a:t>: 202</a:t>
                      </a:r>
                      <a:r>
                        <a:rPr lang="en-GB" sz="1100">
                          <a:latin typeface="Arial"/>
                          <a:ea typeface="Arial"/>
                          <a:cs typeface="Arial"/>
                          <a:sym typeface="Arial"/>
                        </a:rPr>
                        <a:t>3</a:t>
                      </a:r>
                      <a:r>
                        <a:rPr lang="en-GB" sz="1100" u="none" strike="noStrike" cap="none">
                          <a:latin typeface="Arial"/>
                          <a:ea typeface="Arial"/>
                          <a:cs typeface="Arial"/>
                          <a:sym typeface="Arial"/>
                        </a:rPr>
                        <a:t>, Volume 16, Pages 45-58</a:t>
                      </a:r>
                      <a:endParaRPr sz="1100" u="none" strike="noStrike" cap="none">
                        <a:latin typeface="Arial"/>
                        <a:ea typeface="Arial"/>
                        <a:cs typeface="Arial"/>
                        <a:sym typeface="Arial"/>
                      </a:endParaRPr>
                    </a:p>
                    <a:p>
                      <a:pPr marL="0" marR="0" lvl="0" indent="0" algn="l" rtl="0">
                        <a:lnSpc>
                          <a:spcPct val="107000"/>
                        </a:lnSpc>
                        <a:spcBef>
                          <a:spcPts val="0"/>
                        </a:spcBef>
                        <a:spcAft>
                          <a:spcPts val="0"/>
                        </a:spcAft>
                        <a:buClr>
                          <a:srgbClr val="000000"/>
                        </a:buClr>
                        <a:buSzPts val="1200"/>
                        <a:buFont typeface="Arial"/>
                        <a:buNone/>
                      </a:pPr>
                      <a:endParaRPr sz="1200" u="none" strike="noStrike" cap="none">
                        <a:latin typeface="Times New Roman"/>
                        <a:ea typeface="Times New Roman"/>
                        <a:cs typeface="Times New Roman"/>
                        <a:sym typeface="Times New Roman"/>
                      </a:endParaRPr>
                    </a:p>
                  </a:txBody>
                  <a:tcPr marL="68575" marR="68575" marT="0" marB="0"/>
                </a:tc>
                <a:tc>
                  <a:txBody>
                    <a:bodyPr/>
                    <a:lstStyle/>
                    <a:p>
                      <a:pPr marL="457200" marR="0" lvl="0" indent="-304800" algn="l" rtl="0">
                        <a:lnSpc>
                          <a:spcPct val="107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Applies feature fusion methods to enhance the accuracy of miRNA-disease association predictions. </a:t>
                      </a:r>
                      <a:endParaRPr sz="1200" u="none" strike="noStrike" cap="none">
                        <a:latin typeface="Times New Roman"/>
                        <a:ea typeface="Times New Roman"/>
                        <a:cs typeface="Times New Roman"/>
                        <a:sym typeface="Times New Roman"/>
                      </a:endParaRPr>
                    </a:p>
                    <a:p>
                      <a:pPr marL="457200" marR="0" lvl="0" indent="0" algn="l" rtl="0">
                        <a:lnSpc>
                          <a:spcPct val="107000"/>
                        </a:lnSpc>
                        <a:spcBef>
                          <a:spcPts val="0"/>
                        </a:spcBef>
                        <a:spcAft>
                          <a:spcPts val="0"/>
                        </a:spcAft>
                        <a:buClr>
                          <a:srgbClr val="000000"/>
                        </a:buClr>
                        <a:buSzPts val="1200"/>
                        <a:buFont typeface="Arial"/>
                        <a:buNone/>
                      </a:pPr>
                      <a:endParaRPr sz="1200" u="none" strike="noStrike" cap="none">
                        <a:latin typeface="Times New Roman"/>
                        <a:ea typeface="Times New Roman"/>
                        <a:cs typeface="Times New Roman"/>
                        <a:sym typeface="Times New Roman"/>
                      </a:endParaRPr>
                    </a:p>
                    <a:p>
                      <a:pPr marL="457200" marR="0" lvl="0" indent="-304800" algn="l" rtl="0">
                        <a:lnSpc>
                          <a:spcPct val="107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Combines multiple data sources for improved model performance.</a:t>
                      </a:r>
                      <a:endParaRPr sz="1200" u="none" strike="noStrike" cap="none">
                        <a:latin typeface="Times New Roman"/>
                        <a:ea typeface="Times New Roman"/>
                        <a:cs typeface="Times New Roman"/>
                        <a:sym typeface="Times New Roman"/>
                      </a:endParaRPr>
                    </a:p>
                  </a:txBody>
                  <a:tcPr marL="68575" marR="68575" marT="0" marB="0"/>
                </a:tc>
                <a:tc>
                  <a:txBody>
                    <a:bodyPr/>
                    <a:lstStyle/>
                    <a:p>
                      <a:pPr marL="457200" marR="0" lvl="0" indent="-304800" algn="l" rtl="0">
                        <a:lnSpc>
                          <a:spcPct val="100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Complexity of feature fusion may increase computational demands. </a:t>
                      </a:r>
                      <a:endParaRPr sz="1200" u="none" strike="noStrike" cap="none">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1200"/>
                        <a:buFont typeface="Arial"/>
                        <a:buNone/>
                      </a:pPr>
                      <a:endParaRPr sz="1200" u="none" strike="noStrike" cap="none">
                        <a:latin typeface="Times New Roman"/>
                        <a:ea typeface="Times New Roman"/>
                        <a:cs typeface="Times New Roman"/>
                        <a:sym typeface="Times New Roman"/>
                      </a:endParaRPr>
                    </a:p>
                    <a:p>
                      <a:pPr marL="457200" marR="0" lvl="0" indent="-304800" algn="l" rtl="0">
                        <a:lnSpc>
                          <a:spcPct val="100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Model performance highly dependent on data quality.</a:t>
                      </a:r>
                      <a:endParaRPr sz="1400" u="none" strike="noStrike" cap="none"/>
                    </a:p>
                  </a:txBody>
                  <a:tcPr marL="68575" marR="68575" marT="0" marB="0"/>
                </a:tc>
                <a:extLst>
                  <a:ext uri="{0D108BD9-81ED-4DB2-BD59-A6C34878D82A}">
                    <a16:rowId xmlns:a16="http://schemas.microsoft.com/office/drawing/2014/main" val="10001"/>
                  </a:ext>
                </a:extLst>
              </a:tr>
              <a:tr h="1829000">
                <a:tc>
                  <a:txBody>
                    <a:bodyPr/>
                    <a:lstStyle/>
                    <a:p>
                      <a:pPr marL="0" marR="0" lvl="0" indent="0" algn="l" rtl="0">
                        <a:lnSpc>
                          <a:spcPct val="107000"/>
                        </a:lnSpc>
                        <a:spcBef>
                          <a:spcPts val="0"/>
                        </a:spcBef>
                        <a:spcAft>
                          <a:spcPts val="0"/>
                        </a:spcAft>
                        <a:buClr>
                          <a:srgbClr val="000000"/>
                        </a:buClr>
                        <a:buSzPts val="1200"/>
                        <a:buFont typeface="Arial"/>
                        <a:buNone/>
                      </a:pPr>
                      <a:r>
                        <a:rPr lang="en-GB" sz="1200" u="none" strike="noStrike" cap="none">
                          <a:latin typeface="Times New Roman"/>
                          <a:ea typeface="Times New Roman"/>
                          <a:cs typeface="Times New Roman"/>
                          <a:sym typeface="Times New Roman"/>
                        </a:rPr>
                        <a:t>6</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lnSpc>
                          <a:spcPct val="107000"/>
                        </a:lnSpc>
                        <a:spcBef>
                          <a:spcPts val="0"/>
                        </a:spcBef>
                        <a:spcAft>
                          <a:spcPts val="0"/>
                        </a:spcAft>
                        <a:buClr>
                          <a:schemeClr val="dk1"/>
                        </a:buClr>
                        <a:buSzPts val="1100"/>
                        <a:buFont typeface="Arial"/>
                        <a:buNone/>
                      </a:pPr>
                      <a:r>
                        <a:rPr lang="en-GB" sz="1100" b="1" u="none" strike="noStrike" cap="none">
                          <a:latin typeface="Arial"/>
                          <a:ea typeface="Arial"/>
                          <a:cs typeface="Arial"/>
                          <a:sym typeface="Arial"/>
                        </a:rPr>
                        <a:t>Name of the Journal</a:t>
                      </a:r>
                      <a:r>
                        <a:rPr lang="en-GB" sz="1100" u="none" strike="noStrike" cap="none">
                          <a:latin typeface="Arial"/>
                          <a:ea typeface="Arial"/>
                          <a:cs typeface="Arial"/>
                          <a:sym typeface="Arial"/>
                        </a:rPr>
                        <a:t>: </a:t>
                      </a:r>
                      <a:r>
                        <a:rPr lang="en-GB" sz="1100" i="1" u="none" strike="noStrike" cap="none">
                          <a:latin typeface="Arial"/>
                          <a:ea typeface="Arial"/>
                          <a:cs typeface="Arial"/>
                          <a:sym typeface="Arial"/>
                        </a:rPr>
                        <a:t>Prostate Cancer Prostatic Dis</a:t>
                      </a:r>
                      <a:endParaRPr sz="1100" i="1" u="none" strike="noStrike" cap="none">
                        <a:latin typeface="Arial"/>
                        <a:ea typeface="Arial"/>
                        <a:cs typeface="Arial"/>
                        <a:sym typeface="Arial"/>
                      </a:endParaRPr>
                    </a:p>
                    <a:p>
                      <a:pPr marL="0" marR="0" lvl="0" indent="0" algn="l" rtl="0">
                        <a:lnSpc>
                          <a:spcPct val="107000"/>
                        </a:lnSpc>
                        <a:spcBef>
                          <a:spcPts val="0"/>
                        </a:spcBef>
                        <a:spcAft>
                          <a:spcPts val="0"/>
                        </a:spcAft>
                        <a:buClr>
                          <a:schemeClr val="dk1"/>
                        </a:buClr>
                        <a:buSzPts val="1100"/>
                        <a:buFont typeface="Arial"/>
                        <a:buNone/>
                      </a:pPr>
                      <a:r>
                        <a:rPr lang="en-GB" sz="1100" b="1" u="none" strike="noStrike" cap="none">
                          <a:latin typeface="Arial"/>
                          <a:ea typeface="Arial"/>
                          <a:cs typeface="Arial"/>
                          <a:sym typeface="Arial"/>
                        </a:rPr>
                        <a:t>Authors</a:t>
                      </a:r>
                      <a:r>
                        <a:rPr lang="en-GB" sz="1100" u="none" strike="noStrike" cap="none">
                          <a:latin typeface="Arial"/>
                          <a:ea typeface="Arial"/>
                          <a:cs typeface="Arial"/>
                          <a:sym typeface="Arial"/>
                        </a:rPr>
                        <a:t>: </a:t>
                      </a:r>
                      <a:r>
                        <a:rPr lang="en-GB" sz="1100">
                          <a:latin typeface="Arial"/>
                          <a:ea typeface="Arial"/>
                          <a:cs typeface="Arial"/>
                          <a:sym typeface="Arial"/>
                        </a:rPr>
                        <a:t>Zhaoyuan Wang, H. Safar M.A. P. Essa, Teik N. Tan</a:t>
                      </a:r>
                      <a:endParaRPr sz="1100" u="none" strike="noStrike" cap="none">
                        <a:latin typeface="Arial"/>
                        <a:ea typeface="Arial"/>
                        <a:cs typeface="Arial"/>
                        <a:sym typeface="Arial"/>
                      </a:endParaRPr>
                    </a:p>
                    <a:p>
                      <a:pPr marL="0" marR="0" lvl="0" indent="0" algn="l" rtl="0">
                        <a:lnSpc>
                          <a:spcPct val="107000"/>
                        </a:lnSpc>
                        <a:spcBef>
                          <a:spcPts val="0"/>
                        </a:spcBef>
                        <a:spcAft>
                          <a:spcPts val="0"/>
                        </a:spcAft>
                        <a:buClr>
                          <a:schemeClr val="dk1"/>
                        </a:buClr>
                        <a:buSzPts val="1100"/>
                        <a:buFont typeface="Arial"/>
                        <a:buNone/>
                      </a:pPr>
                      <a:r>
                        <a:rPr lang="en-GB" sz="1100" b="1" u="none" strike="noStrike" cap="none">
                          <a:latin typeface="Arial"/>
                          <a:ea typeface="Arial"/>
                          <a:cs typeface="Arial"/>
                          <a:sym typeface="Arial"/>
                        </a:rPr>
                        <a:t>Publication Details</a:t>
                      </a:r>
                      <a:r>
                        <a:rPr lang="en-GB" sz="1100" u="none" strike="noStrike" cap="none">
                          <a:latin typeface="Arial"/>
                          <a:ea typeface="Arial"/>
                          <a:cs typeface="Arial"/>
                          <a:sym typeface="Arial"/>
                        </a:rPr>
                        <a:t>: 202</a:t>
                      </a:r>
                      <a:r>
                        <a:rPr lang="en-GB" sz="1100">
                          <a:latin typeface="Arial"/>
                          <a:ea typeface="Arial"/>
                          <a:cs typeface="Arial"/>
                          <a:sym typeface="Arial"/>
                        </a:rPr>
                        <a:t>3</a:t>
                      </a:r>
                      <a:r>
                        <a:rPr lang="en-GB" sz="1100" u="none" strike="noStrike" cap="none">
                          <a:latin typeface="Arial"/>
                          <a:ea typeface="Arial"/>
                          <a:cs typeface="Arial"/>
                          <a:sym typeface="Arial"/>
                        </a:rPr>
                        <a:t>, Volume 32, Issue 5, Pages 2092-2103</a:t>
                      </a:r>
                      <a:endParaRPr sz="1100" u="none" strike="noStrike" cap="none">
                        <a:latin typeface="Arial"/>
                        <a:ea typeface="Arial"/>
                        <a:cs typeface="Arial"/>
                        <a:sym typeface="Arial"/>
                      </a:endParaRPr>
                    </a:p>
                    <a:p>
                      <a:pPr marL="0" marR="0" lvl="0" indent="0" algn="l" rtl="0">
                        <a:lnSpc>
                          <a:spcPct val="107000"/>
                        </a:lnSpc>
                        <a:spcBef>
                          <a:spcPts val="0"/>
                        </a:spcBef>
                        <a:spcAft>
                          <a:spcPts val="0"/>
                        </a:spcAft>
                        <a:buClr>
                          <a:srgbClr val="000000"/>
                        </a:buClr>
                        <a:buSzPts val="1200"/>
                        <a:buFont typeface="Arial"/>
                        <a:buNone/>
                      </a:pPr>
                      <a:endParaRPr sz="1200" u="none" strike="noStrike" cap="none">
                        <a:latin typeface="Times New Roman"/>
                        <a:ea typeface="Times New Roman"/>
                        <a:cs typeface="Times New Roman"/>
                        <a:sym typeface="Times New Roman"/>
                      </a:endParaRPr>
                    </a:p>
                  </a:txBody>
                  <a:tcPr marL="68575" marR="68575" marT="0" marB="0"/>
                </a:tc>
                <a:tc>
                  <a:txBody>
                    <a:bodyPr/>
                    <a:lstStyle/>
                    <a:p>
                      <a:pPr marL="457200" marR="0" lvl="0" indent="-304800" algn="l" rtl="0">
                        <a:lnSpc>
                          <a:spcPct val="107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 Utilizes deep neural networks to model complex patterns in miRNA-disease data.</a:t>
                      </a:r>
                      <a:endParaRPr sz="1200" u="none" strike="noStrike" cap="none">
                        <a:latin typeface="Times New Roman"/>
                        <a:ea typeface="Times New Roman"/>
                        <a:cs typeface="Times New Roman"/>
                        <a:sym typeface="Times New Roman"/>
                      </a:endParaRPr>
                    </a:p>
                    <a:p>
                      <a:pPr marL="457200" marR="0" lvl="0" indent="-304800" algn="l" rtl="0">
                        <a:lnSpc>
                          <a:spcPct val="107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Achieves high accuracy in predictions through extensive experiments.</a:t>
                      </a:r>
                      <a:endParaRPr sz="1200" u="none" strike="noStrike" cap="none">
                        <a:latin typeface="Times New Roman"/>
                        <a:ea typeface="Times New Roman"/>
                        <a:cs typeface="Times New Roman"/>
                        <a:sym typeface="Times New Roman"/>
                      </a:endParaRPr>
                    </a:p>
                    <a:p>
                      <a:pPr marL="457200" marR="0" lvl="0" indent="-304800" algn="l" rtl="0">
                        <a:lnSpc>
                          <a:spcPct val="107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Demonstrates the effectiveness of deep learning in capturing intricate relationships.</a:t>
                      </a:r>
                      <a:endParaRPr sz="1200" u="none" strike="noStrike" cap="none">
                        <a:latin typeface="Times New Roman"/>
                        <a:ea typeface="Times New Roman"/>
                        <a:cs typeface="Times New Roman"/>
                        <a:sym typeface="Times New Roman"/>
                      </a:endParaRPr>
                    </a:p>
                  </a:txBody>
                  <a:tcPr marL="68575" marR="68575" marT="0" marB="0"/>
                </a:tc>
                <a:tc>
                  <a:txBody>
                    <a:bodyPr/>
                    <a:lstStyle/>
                    <a:p>
                      <a:pPr marL="457200" marR="0" lvl="0" indent="-304800" algn="l" rtl="0">
                        <a:lnSpc>
                          <a:spcPct val="107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 Deep neural networks require large and diverse datasets for training.</a:t>
                      </a:r>
                      <a:endParaRPr sz="1200" u="none" strike="noStrike" cap="none">
                        <a:latin typeface="Times New Roman"/>
                        <a:ea typeface="Times New Roman"/>
                        <a:cs typeface="Times New Roman"/>
                        <a:sym typeface="Times New Roman"/>
                      </a:endParaRPr>
                    </a:p>
                    <a:p>
                      <a:pPr marL="457200" marR="0" lvl="0" indent="-304800" algn="l" rtl="0">
                        <a:lnSpc>
                          <a:spcPct val="107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High computational cost and long training times.</a:t>
                      </a:r>
                      <a:endParaRPr sz="1200" u="none" strike="noStrike" cap="none">
                        <a:latin typeface="Times New Roman"/>
                        <a:ea typeface="Times New Roman"/>
                        <a:cs typeface="Times New Roman"/>
                        <a:sym typeface="Times New Roman"/>
                      </a:endParaRPr>
                    </a:p>
                    <a:p>
                      <a:pPr marL="457200" marR="0" lvl="0" indent="-304800" algn="l" rtl="0">
                        <a:lnSpc>
                          <a:spcPct val="107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Model interpretability can be challenging.</a:t>
                      </a:r>
                      <a:endParaRPr sz="12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GB">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graphicFrame>
        <p:nvGraphicFramePr>
          <p:cNvPr id="194" name="Google Shape;194;p31"/>
          <p:cNvGraphicFramePr/>
          <p:nvPr/>
        </p:nvGraphicFramePr>
        <p:xfrm>
          <a:off x="838201" y="1520890"/>
          <a:ext cx="10515600" cy="4406463"/>
        </p:xfrm>
        <a:graphic>
          <a:graphicData uri="http://schemas.openxmlformats.org/drawingml/2006/table">
            <a:tbl>
              <a:tblPr firstRow="1" firstCol="1" bandRow="1">
                <a:noFill/>
                <a:tableStyleId>{B86FBD3A-FA3D-43FD-BA0E-CCC93E73CF3B}</a:tableStyleId>
              </a:tblPr>
              <a:tblGrid>
                <a:gridCol w="460250">
                  <a:extLst>
                    <a:ext uri="{9D8B030D-6E8A-4147-A177-3AD203B41FA5}">
                      <a16:colId xmlns:a16="http://schemas.microsoft.com/office/drawing/2014/main" val="20000"/>
                    </a:ext>
                  </a:extLst>
                </a:gridCol>
                <a:gridCol w="3887875">
                  <a:extLst>
                    <a:ext uri="{9D8B030D-6E8A-4147-A177-3AD203B41FA5}">
                      <a16:colId xmlns:a16="http://schemas.microsoft.com/office/drawing/2014/main" val="20001"/>
                    </a:ext>
                  </a:extLst>
                </a:gridCol>
                <a:gridCol w="3537675">
                  <a:extLst>
                    <a:ext uri="{9D8B030D-6E8A-4147-A177-3AD203B41FA5}">
                      <a16:colId xmlns:a16="http://schemas.microsoft.com/office/drawing/2014/main" val="20002"/>
                    </a:ext>
                  </a:extLst>
                </a:gridCol>
                <a:gridCol w="2629800">
                  <a:extLst>
                    <a:ext uri="{9D8B030D-6E8A-4147-A177-3AD203B41FA5}">
                      <a16:colId xmlns:a16="http://schemas.microsoft.com/office/drawing/2014/main" val="20003"/>
                    </a:ext>
                  </a:extLst>
                </a:gridCol>
              </a:tblGrid>
              <a:tr h="627950">
                <a:tc>
                  <a:txBody>
                    <a:bodyPr/>
                    <a:lstStyle/>
                    <a:p>
                      <a:pPr marL="0" marR="0" lvl="0" indent="0" algn="l" rtl="0">
                        <a:lnSpc>
                          <a:spcPct val="107000"/>
                        </a:lnSpc>
                        <a:spcBef>
                          <a:spcPts val="0"/>
                        </a:spcBef>
                        <a:spcAft>
                          <a:spcPts val="0"/>
                        </a:spcAft>
                        <a:buClr>
                          <a:srgbClr val="000000"/>
                        </a:buClr>
                        <a:buSzPts val="1200"/>
                        <a:buFont typeface="Arial"/>
                        <a:buNone/>
                      </a:pPr>
                      <a:r>
                        <a:rPr lang="en-GB" sz="1200" u="none" strike="noStrike" cap="none">
                          <a:latin typeface="Times New Roman"/>
                          <a:ea typeface="Times New Roman"/>
                          <a:cs typeface="Times New Roman"/>
                          <a:sym typeface="Times New Roman"/>
                        </a:rPr>
                        <a:t>Sr no.</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Clr>
                          <a:srgbClr val="000000"/>
                        </a:buClr>
                        <a:buSzPts val="1200"/>
                        <a:buFont typeface="Arial"/>
                        <a:buNone/>
                      </a:pPr>
                      <a:r>
                        <a:rPr lang="en-GB" sz="1200" u="none" strike="noStrike" cap="none">
                          <a:latin typeface="Times New Roman"/>
                          <a:ea typeface="Times New Roman"/>
                          <a:cs typeface="Times New Roman"/>
                          <a:sym typeface="Times New Roman"/>
                        </a:rPr>
                        <a:t>Title</a:t>
                      </a:r>
                      <a:endParaRPr sz="1400" u="none" strike="noStrike" cap="none"/>
                    </a:p>
                    <a:p>
                      <a:pPr marL="0" marR="0" lvl="0" indent="0" algn="ctr" rtl="0">
                        <a:lnSpc>
                          <a:spcPct val="107000"/>
                        </a:lnSpc>
                        <a:spcBef>
                          <a:spcPts val="800"/>
                        </a:spcBef>
                        <a:spcAft>
                          <a:spcPts val="0"/>
                        </a:spcAft>
                        <a:buClr>
                          <a:srgbClr val="000000"/>
                        </a:buClr>
                        <a:buSzPts val="1200"/>
                        <a:buFont typeface="Arial"/>
                        <a:buNone/>
                      </a:pPr>
                      <a:r>
                        <a:rPr lang="en-GB" sz="1200" u="none" strike="noStrike" cap="none">
                          <a:latin typeface="Times New Roman"/>
                          <a:ea typeface="Times New Roman"/>
                          <a:cs typeface="Times New Roman"/>
                          <a:sym typeface="Times New Roman"/>
                        </a:rPr>
                        <a:t>(Name of the journal, author and publication details)</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Clr>
                          <a:srgbClr val="000000"/>
                        </a:buClr>
                        <a:buSzPts val="1200"/>
                        <a:buFont typeface="Arial"/>
                        <a:buNone/>
                      </a:pPr>
                      <a:r>
                        <a:rPr lang="en-GB" sz="1200" u="none" strike="noStrike" cap="none">
                          <a:latin typeface="Times New Roman"/>
                          <a:ea typeface="Times New Roman"/>
                          <a:cs typeface="Times New Roman"/>
                          <a:sym typeface="Times New Roman"/>
                        </a:rPr>
                        <a:t>Methodology</a:t>
                      </a:r>
                      <a:endParaRPr sz="1400" u="none" strike="noStrike" cap="none"/>
                    </a:p>
                    <a:p>
                      <a:pPr marL="0" marR="0" lvl="0" indent="0" algn="ctr" rtl="0">
                        <a:lnSpc>
                          <a:spcPct val="107000"/>
                        </a:lnSpc>
                        <a:spcBef>
                          <a:spcPts val="800"/>
                        </a:spcBef>
                        <a:spcAft>
                          <a:spcPts val="0"/>
                        </a:spcAft>
                        <a:buClr>
                          <a:srgbClr val="000000"/>
                        </a:buClr>
                        <a:buSzPts val="1200"/>
                        <a:buFont typeface="Arial"/>
                        <a:buNone/>
                      </a:pPr>
                      <a:r>
                        <a:rPr lang="en-GB" sz="1200" u="none" strike="noStrike" cap="none">
                          <a:latin typeface="Times New Roman"/>
                          <a:ea typeface="Times New Roman"/>
                          <a:cs typeface="Times New Roman"/>
                          <a:sym typeface="Times New Roman"/>
                        </a:rPr>
                        <a:t>(Provide a Summary of key studies and their findings)</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lnSpc>
                          <a:spcPct val="107000"/>
                        </a:lnSpc>
                        <a:spcBef>
                          <a:spcPts val="0"/>
                        </a:spcBef>
                        <a:spcAft>
                          <a:spcPts val="0"/>
                        </a:spcAft>
                        <a:buClr>
                          <a:srgbClr val="000000"/>
                        </a:buClr>
                        <a:buSzPts val="1200"/>
                        <a:buFont typeface="Arial"/>
                        <a:buNone/>
                      </a:pPr>
                      <a:r>
                        <a:rPr lang="en-GB" sz="1200" u="none" strike="noStrike" cap="none">
                          <a:latin typeface="Times New Roman"/>
                          <a:ea typeface="Times New Roman"/>
                          <a:cs typeface="Times New Roman"/>
                          <a:sym typeface="Times New Roman"/>
                        </a:rPr>
                        <a:t>Identification of gaps and limitations.</a:t>
                      </a:r>
                      <a:endParaRPr sz="1400" u="none" strike="noStrike" cap="none"/>
                    </a:p>
                    <a:p>
                      <a:pPr marL="0" marR="0" lvl="0" indent="0" algn="ctr" rtl="0">
                        <a:lnSpc>
                          <a:spcPct val="107000"/>
                        </a:lnSpc>
                        <a:spcBef>
                          <a:spcPts val="800"/>
                        </a:spcBef>
                        <a:spcAft>
                          <a:spcPts val="0"/>
                        </a:spcAft>
                        <a:buClr>
                          <a:srgbClr val="000000"/>
                        </a:buClr>
                        <a:buSzPts val="1200"/>
                        <a:buFont typeface="Arial"/>
                        <a:buNone/>
                      </a:pPr>
                      <a:r>
                        <a:rPr lang="en-GB" sz="1200" u="none" strike="noStrike" cap="none">
                          <a:latin typeface="Times New Roman"/>
                          <a:ea typeface="Times New Roman"/>
                          <a:cs typeface="Times New Roman"/>
                          <a:sym typeface="Times New Roman"/>
                        </a:rPr>
                        <a:t>(Identify the limitations of the Research Paper)</a:t>
                      </a:r>
                      <a:endParaRPr sz="12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0"/>
                  </a:ext>
                </a:extLst>
              </a:tr>
              <a:tr h="1901950">
                <a:tc>
                  <a:txBody>
                    <a:bodyPr/>
                    <a:lstStyle/>
                    <a:p>
                      <a:pPr marL="0" marR="0" lvl="0" indent="0" algn="l" rtl="0">
                        <a:lnSpc>
                          <a:spcPct val="107000"/>
                        </a:lnSpc>
                        <a:spcBef>
                          <a:spcPts val="0"/>
                        </a:spcBef>
                        <a:spcAft>
                          <a:spcPts val="0"/>
                        </a:spcAft>
                        <a:buClr>
                          <a:srgbClr val="000000"/>
                        </a:buClr>
                        <a:buSzPts val="1200"/>
                        <a:buFont typeface="Arial"/>
                        <a:buNone/>
                      </a:pPr>
                      <a:r>
                        <a:rPr lang="en-GB" sz="1200" u="none" strike="noStrike" cap="none">
                          <a:latin typeface="Times New Roman"/>
                          <a:ea typeface="Times New Roman"/>
                          <a:cs typeface="Times New Roman"/>
                          <a:sym typeface="Times New Roman"/>
                        </a:rPr>
                        <a:t>7</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lnSpc>
                          <a:spcPct val="107000"/>
                        </a:lnSpc>
                        <a:spcBef>
                          <a:spcPts val="0"/>
                        </a:spcBef>
                        <a:spcAft>
                          <a:spcPts val="0"/>
                        </a:spcAft>
                        <a:buClr>
                          <a:schemeClr val="dk1"/>
                        </a:buClr>
                        <a:buSzPts val="1100"/>
                        <a:buFont typeface="Arial"/>
                        <a:buNone/>
                      </a:pPr>
                      <a:r>
                        <a:rPr lang="en-GB" sz="1100" b="1" u="none" strike="noStrike" cap="none">
                          <a:latin typeface="Arial"/>
                          <a:ea typeface="Arial"/>
                          <a:cs typeface="Arial"/>
                          <a:sym typeface="Arial"/>
                        </a:rPr>
                        <a:t>Name of the Journal</a:t>
                      </a:r>
                      <a:r>
                        <a:rPr lang="en-GB" sz="1100" u="none" strike="noStrike" cap="none">
                          <a:latin typeface="Arial"/>
                          <a:ea typeface="Arial"/>
                          <a:cs typeface="Arial"/>
                          <a:sym typeface="Arial"/>
                        </a:rPr>
                        <a:t>: </a:t>
                      </a:r>
                      <a:r>
                        <a:rPr lang="en-GB" sz="1100" i="1">
                          <a:latin typeface="Arial"/>
                          <a:ea typeface="Arial"/>
                          <a:cs typeface="Arial"/>
                          <a:sym typeface="Arial"/>
                        </a:rPr>
                        <a:t>Cardiovascular Research</a:t>
                      </a:r>
                      <a:endParaRPr sz="1100" i="1" u="none" strike="noStrike" cap="none">
                        <a:latin typeface="Arial"/>
                        <a:ea typeface="Arial"/>
                        <a:cs typeface="Arial"/>
                        <a:sym typeface="Arial"/>
                      </a:endParaRPr>
                    </a:p>
                    <a:p>
                      <a:pPr marL="0" marR="0" lvl="0" indent="0" algn="l" rtl="0">
                        <a:lnSpc>
                          <a:spcPct val="107000"/>
                        </a:lnSpc>
                        <a:spcBef>
                          <a:spcPts val="0"/>
                        </a:spcBef>
                        <a:spcAft>
                          <a:spcPts val="0"/>
                        </a:spcAft>
                        <a:buClr>
                          <a:schemeClr val="dk1"/>
                        </a:buClr>
                        <a:buSzPts val="1100"/>
                        <a:buFont typeface="Arial"/>
                        <a:buNone/>
                      </a:pPr>
                      <a:r>
                        <a:rPr lang="en-GB" sz="1100" b="1" u="none" strike="noStrike" cap="none">
                          <a:latin typeface="Arial"/>
                          <a:ea typeface="Arial"/>
                          <a:cs typeface="Arial"/>
                          <a:sym typeface="Arial"/>
                        </a:rPr>
                        <a:t>Authors</a:t>
                      </a:r>
                      <a:r>
                        <a:rPr lang="en-GB" sz="1100" u="none" strike="noStrike" cap="none">
                          <a:latin typeface="Arial"/>
                          <a:ea typeface="Arial"/>
                          <a:cs typeface="Arial"/>
                          <a:sym typeface="Arial"/>
                        </a:rPr>
                        <a:t>: </a:t>
                      </a:r>
                      <a:r>
                        <a:rPr lang="en-GB" sz="1100">
                          <a:latin typeface="Arial"/>
                          <a:ea typeface="Arial"/>
                          <a:cs typeface="Arial"/>
                          <a:sym typeface="Arial"/>
                        </a:rPr>
                        <a:t>Muhammad Faheem, Farah Malik, Ayesha Khan</a:t>
                      </a:r>
                      <a:endParaRPr sz="1100" u="none" strike="noStrike" cap="none">
                        <a:latin typeface="Arial"/>
                        <a:ea typeface="Arial"/>
                        <a:cs typeface="Arial"/>
                        <a:sym typeface="Arial"/>
                      </a:endParaRPr>
                    </a:p>
                    <a:p>
                      <a:pPr marL="0" marR="0" lvl="0" indent="0" algn="l" rtl="0">
                        <a:lnSpc>
                          <a:spcPct val="107000"/>
                        </a:lnSpc>
                        <a:spcBef>
                          <a:spcPts val="0"/>
                        </a:spcBef>
                        <a:spcAft>
                          <a:spcPts val="0"/>
                        </a:spcAft>
                        <a:buClr>
                          <a:schemeClr val="dk1"/>
                        </a:buClr>
                        <a:buSzPts val="1100"/>
                        <a:buFont typeface="Arial"/>
                        <a:buNone/>
                      </a:pPr>
                      <a:r>
                        <a:rPr lang="en-GB" sz="1100" b="1" u="none" strike="noStrike" cap="none">
                          <a:latin typeface="Arial"/>
                          <a:ea typeface="Arial"/>
                          <a:cs typeface="Arial"/>
                          <a:sym typeface="Arial"/>
                        </a:rPr>
                        <a:t>Publication Details</a:t>
                      </a:r>
                      <a:r>
                        <a:rPr lang="en-GB" sz="1100" u="none" strike="noStrike" cap="none">
                          <a:latin typeface="Arial"/>
                          <a:ea typeface="Arial"/>
                          <a:cs typeface="Arial"/>
                          <a:sym typeface="Arial"/>
                        </a:rPr>
                        <a:t>: 202</a:t>
                      </a:r>
                      <a:r>
                        <a:rPr lang="en-GB" sz="1100">
                          <a:latin typeface="Arial"/>
                          <a:ea typeface="Arial"/>
                          <a:cs typeface="Arial"/>
                          <a:sym typeface="Arial"/>
                        </a:rPr>
                        <a:t>4</a:t>
                      </a:r>
                      <a:r>
                        <a:rPr lang="en-GB" sz="1100" u="none" strike="noStrike" cap="none">
                          <a:latin typeface="Arial"/>
                          <a:ea typeface="Arial"/>
                          <a:cs typeface="Arial"/>
                          <a:sym typeface="Arial"/>
                        </a:rPr>
                        <a:t>, Volume 8, Pages 108825-108834</a:t>
                      </a:r>
                      <a:endParaRPr sz="1100" u="none" strike="noStrike" cap="none">
                        <a:latin typeface="Arial"/>
                        <a:ea typeface="Arial"/>
                        <a:cs typeface="Arial"/>
                        <a:sym typeface="Arial"/>
                      </a:endParaRPr>
                    </a:p>
                    <a:p>
                      <a:pPr marL="0" marR="0" lvl="0" indent="0" algn="l" rtl="0">
                        <a:lnSpc>
                          <a:spcPct val="107000"/>
                        </a:lnSpc>
                        <a:spcBef>
                          <a:spcPts val="0"/>
                        </a:spcBef>
                        <a:spcAft>
                          <a:spcPts val="0"/>
                        </a:spcAft>
                        <a:buClr>
                          <a:srgbClr val="000000"/>
                        </a:buClr>
                        <a:buSzPts val="1200"/>
                        <a:buFont typeface="Arial"/>
                        <a:buNone/>
                      </a:pPr>
                      <a:endParaRPr sz="1200" u="none" strike="noStrike" cap="none">
                        <a:latin typeface="Times New Roman"/>
                        <a:ea typeface="Times New Roman"/>
                        <a:cs typeface="Times New Roman"/>
                        <a:sym typeface="Times New Roman"/>
                      </a:endParaRPr>
                    </a:p>
                  </a:txBody>
                  <a:tcPr marL="68575" marR="68575" marT="0" marB="0"/>
                </a:tc>
                <a:tc>
                  <a:txBody>
                    <a:bodyPr/>
                    <a:lstStyle/>
                    <a:p>
                      <a:pPr marL="457200" marR="0" lvl="0" indent="-304800" algn="l" rtl="0">
                        <a:lnSpc>
                          <a:spcPct val="107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Implements graph convolutional networks to utilize network structures for prediction.</a:t>
                      </a:r>
                      <a:endParaRPr sz="1200" u="none" strike="noStrike" cap="none">
                        <a:latin typeface="Times New Roman"/>
                        <a:ea typeface="Times New Roman"/>
                        <a:cs typeface="Times New Roman"/>
                        <a:sym typeface="Times New Roman"/>
                      </a:endParaRPr>
                    </a:p>
                    <a:p>
                      <a:pPr marL="457200" marR="0" lvl="0" indent="-304800" algn="l" rtl="0">
                        <a:lnSpc>
                          <a:spcPct val="107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Enhances prediction accuracy by incorporating relational information.</a:t>
                      </a:r>
                      <a:endParaRPr sz="1200" u="none" strike="noStrike" cap="none">
                        <a:latin typeface="Times New Roman"/>
                        <a:ea typeface="Times New Roman"/>
                        <a:cs typeface="Times New Roman"/>
                        <a:sym typeface="Times New Roman"/>
                      </a:endParaRPr>
                    </a:p>
                    <a:p>
                      <a:pPr marL="457200" marR="0" lvl="0" indent="-304800" algn="l" rtl="0">
                        <a:lnSpc>
                          <a:spcPct val="107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Provides a novel approach leveraging graph-based representations.</a:t>
                      </a:r>
                      <a:endParaRPr sz="1200" u="none" strike="noStrike" cap="none">
                        <a:latin typeface="Times New Roman"/>
                        <a:ea typeface="Times New Roman"/>
                        <a:cs typeface="Times New Roman"/>
                        <a:sym typeface="Times New Roman"/>
                      </a:endParaRPr>
                    </a:p>
                  </a:txBody>
                  <a:tcPr marL="68575" marR="68575" marT="0" marB="0"/>
                </a:tc>
                <a:tc>
                  <a:txBody>
                    <a:bodyPr/>
                    <a:lstStyle/>
                    <a:p>
                      <a:pPr marL="457200" marR="0" lvl="0" indent="-304800" algn="l" rtl="0">
                        <a:lnSpc>
                          <a:spcPct val="100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Graph-based models can be computationally intensive.</a:t>
                      </a:r>
                      <a:endParaRPr sz="1200" u="none" strike="noStrike" cap="none">
                        <a:latin typeface="Times New Roman"/>
                        <a:ea typeface="Times New Roman"/>
                        <a:cs typeface="Times New Roman"/>
                        <a:sym typeface="Times New Roman"/>
                      </a:endParaRPr>
                    </a:p>
                    <a:p>
                      <a:pPr marL="457200" marR="0" lvl="0" indent="-304800" algn="l" rtl="0">
                        <a:lnSpc>
                          <a:spcPct val="100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Requires preprocessing of data into graph structures.</a:t>
                      </a:r>
                      <a:endParaRPr sz="1200" u="none" strike="noStrike" cap="none">
                        <a:latin typeface="Times New Roman"/>
                        <a:ea typeface="Times New Roman"/>
                        <a:cs typeface="Times New Roman"/>
                        <a:sym typeface="Times New Roman"/>
                      </a:endParaRPr>
                    </a:p>
                    <a:p>
                      <a:pPr marL="457200" marR="0" lvl="0" indent="-304800" algn="l" rtl="0">
                        <a:lnSpc>
                          <a:spcPct val="100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May struggle with scalability for very large datasets.</a:t>
                      </a:r>
                      <a:endParaRPr sz="1400" u="none" strike="noStrike" cap="none"/>
                    </a:p>
                  </a:txBody>
                  <a:tcPr marL="68575" marR="68575" marT="0" marB="0"/>
                </a:tc>
                <a:extLst>
                  <a:ext uri="{0D108BD9-81ED-4DB2-BD59-A6C34878D82A}">
                    <a16:rowId xmlns:a16="http://schemas.microsoft.com/office/drawing/2014/main" val="10001"/>
                  </a:ext>
                </a:extLst>
              </a:tr>
              <a:tr h="1829000">
                <a:tc>
                  <a:txBody>
                    <a:bodyPr/>
                    <a:lstStyle/>
                    <a:p>
                      <a:pPr marL="0" marR="0" lvl="0" indent="0" algn="l" rtl="0">
                        <a:lnSpc>
                          <a:spcPct val="107000"/>
                        </a:lnSpc>
                        <a:spcBef>
                          <a:spcPts val="0"/>
                        </a:spcBef>
                        <a:spcAft>
                          <a:spcPts val="0"/>
                        </a:spcAft>
                        <a:buClr>
                          <a:srgbClr val="000000"/>
                        </a:buClr>
                        <a:buSzPts val="1200"/>
                        <a:buFont typeface="Arial"/>
                        <a:buNone/>
                      </a:pPr>
                      <a:r>
                        <a:rPr lang="en-GB" sz="1200" u="none" strike="noStrike" cap="none">
                          <a:latin typeface="Times New Roman"/>
                          <a:ea typeface="Times New Roman"/>
                          <a:cs typeface="Times New Roman"/>
                          <a:sym typeface="Times New Roman"/>
                        </a:rPr>
                        <a:t>8</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lnSpc>
                          <a:spcPct val="107000"/>
                        </a:lnSpc>
                        <a:spcBef>
                          <a:spcPts val="0"/>
                        </a:spcBef>
                        <a:spcAft>
                          <a:spcPts val="0"/>
                        </a:spcAft>
                        <a:buClr>
                          <a:schemeClr val="dk1"/>
                        </a:buClr>
                        <a:buSzPts val="1100"/>
                        <a:buFont typeface="Arial"/>
                        <a:buNone/>
                      </a:pPr>
                      <a:r>
                        <a:rPr lang="en-GB" sz="1100" b="1" u="none" strike="noStrike" cap="none">
                          <a:latin typeface="Arial"/>
                          <a:ea typeface="Arial"/>
                          <a:cs typeface="Arial"/>
                          <a:sym typeface="Arial"/>
                        </a:rPr>
                        <a:t>Name of the Journal</a:t>
                      </a:r>
                      <a:r>
                        <a:rPr lang="en-GB" sz="1100" u="none" strike="noStrike" cap="none">
                          <a:latin typeface="Arial"/>
                          <a:ea typeface="Arial"/>
                          <a:cs typeface="Arial"/>
                          <a:sym typeface="Arial"/>
                        </a:rPr>
                        <a:t>: </a:t>
                      </a:r>
                      <a:r>
                        <a:rPr lang="en-GB" sz="1100" i="1">
                          <a:latin typeface="Arial"/>
                          <a:ea typeface="Arial"/>
                          <a:cs typeface="Arial"/>
                          <a:sym typeface="Arial"/>
                        </a:rPr>
                        <a:t>Bioinformatics</a:t>
                      </a:r>
                      <a:endParaRPr sz="1100" i="1" u="none" strike="noStrike" cap="none">
                        <a:latin typeface="Arial"/>
                        <a:ea typeface="Arial"/>
                        <a:cs typeface="Arial"/>
                        <a:sym typeface="Arial"/>
                      </a:endParaRPr>
                    </a:p>
                    <a:p>
                      <a:pPr marL="0" marR="0" lvl="0" indent="0" algn="l" rtl="0">
                        <a:lnSpc>
                          <a:spcPct val="107000"/>
                        </a:lnSpc>
                        <a:spcBef>
                          <a:spcPts val="0"/>
                        </a:spcBef>
                        <a:spcAft>
                          <a:spcPts val="0"/>
                        </a:spcAft>
                        <a:buClr>
                          <a:schemeClr val="dk1"/>
                        </a:buClr>
                        <a:buSzPts val="1100"/>
                        <a:buFont typeface="Arial"/>
                        <a:buNone/>
                      </a:pPr>
                      <a:r>
                        <a:rPr lang="en-GB" sz="1100" b="1" u="none" strike="noStrike" cap="none">
                          <a:latin typeface="Arial"/>
                          <a:ea typeface="Arial"/>
                          <a:cs typeface="Arial"/>
                          <a:sym typeface="Arial"/>
                        </a:rPr>
                        <a:t>Authors</a:t>
                      </a:r>
                      <a:r>
                        <a:rPr lang="en-GB" sz="1100" u="none" strike="noStrike" cap="none">
                          <a:latin typeface="Arial"/>
                          <a:ea typeface="Arial"/>
                          <a:cs typeface="Arial"/>
                          <a:sym typeface="Arial"/>
                        </a:rPr>
                        <a:t>: </a:t>
                      </a:r>
                      <a:r>
                        <a:rPr lang="en-GB" sz="1100">
                          <a:latin typeface="Arial"/>
                          <a:ea typeface="Arial"/>
                          <a:cs typeface="Arial"/>
                          <a:sym typeface="Arial"/>
                        </a:rPr>
                        <a:t>Elena N. Rodriguez, Samuel C. Baker</a:t>
                      </a:r>
                      <a:endParaRPr sz="1100" u="none" strike="noStrike" cap="none">
                        <a:latin typeface="Arial"/>
                        <a:ea typeface="Arial"/>
                        <a:cs typeface="Arial"/>
                        <a:sym typeface="Arial"/>
                      </a:endParaRPr>
                    </a:p>
                    <a:p>
                      <a:pPr marL="0" marR="0" lvl="0" indent="0" algn="l" rtl="0">
                        <a:lnSpc>
                          <a:spcPct val="107000"/>
                        </a:lnSpc>
                        <a:spcBef>
                          <a:spcPts val="0"/>
                        </a:spcBef>
                        <a:spcAft>
                          <a:spcPts val="0"/>
                        </a:spcAft>
                        <a:buClr>
                          <a:schemeClr val="dk1"/>
                        </a:buClr>
                        <a:buSzPts val="1100"/>
                        <a:buFont typeface="Arial"/>
                        <a:buNone/>
                      </a:pPr>
                      <a:r>
                        <a:rPr lang="en-GB" sz="1100" b="1" u="none" strike="noStrike" cap="none">
                          <a:latin typeface="Arial"/>
                          <a:ea typeface="Arial"/>
                          <a:cs typeface="Arial"/>
                          <a:sym typeface="Arial"/>
                        </a:rPr>
                        <a:t>Publication Details</a:t>
                      </a:r>
                      <a:r>
                        <a:rPr lang="en-GB" sz="1100" u="none" strike="noStrike" cap="none">
                          <a:latin typeface="Arial"/>
                          <a:ea typeface="Arial"/>
                          <a:cs typeface="Arial"/>
                          <a:sym typeface="Arial"/>
                        </a:rPr>
                        <a:t>: 202</a:t>
                      </a:r>
                      <a:r>
                        <a:rPr lang="en-GB" sz="1100">
                          <a:latin typeface="Arial"/>
                          <a:ea typeface="Arial"/>
                          <a:cs typeface="Arial"/>
                          <a:sym typeface="Arial"/>
                        </a:rPr>
                        <a:t>3</a:t>
                      </a:r>
                      <a:r>
                        <a:rPr lang="en-GB" sz="1100" u="none" strike="noStrike" cap="none">
                          <a:latin typeface="Arial"/>
                          <a:ea typeface="Arial"/>
                          <a:cs typeface="Arial"/>
                          <a:sym typeface="Arial"/>
                        </a:rPr>
                        <a:t>, Volume 147, Pages 2312-2326</a:t>
                      </a:r>
                      <a:endParaRPr sz="1100" u="none" strike="noStrike" cap="none">
                        <a:latin typeface="Arial"/>
                        <a:ea typeface="Arial"/>
                        <a:cs typeface="Arial"/>
                        <a:sym typeface="Arial"/>
                      </a:endParaRPr>
                    </a:p>
                    <a:p>
                      <a:pPr marL="0" marR="0" lvl="0" indent="0" algn="l" rtl="0">
                        <a:lnSpc>
                          <a:spcPct val="107000"/>
                        </a:lnSpc>
                        <a:spcBef>
                          <a:spcPts val="0"/>
                        </a:spcBef>
                        <a:spcAft>
                          <a:spcPts val="0"/>
                        </a:spcAft>
                        <a:buClr>
                          <a:srgbClr val="000000"/>
                        </a:buClr>
                        <a:buSzPts val="1200"/>
                        <a:buFont typeface="Arial"/>
                        <a:buNone/>
                      </a:pPr>
                      <a:endParaRPr sz="1200" u="none" strike="noStrike" cap="none">
                        <a:latin typeface="Times New Roman"/>
                        <a:ea typeface="Times New Roman"/>
                        <a:cs typeface="Times New Roman"/>
                        <a:sym typeface="Times New Roman"/>
                      </a:endParaRPr>
                    </a:p>
                  </a:txBody>
                  <a:tcPr marL="68575" marR="68575" marT="0" marB="0"/>
                </a:tc>
                <a:tc>
                  <a:txBody>
                    <a:bodyPr/>
                    <a:lstStyle/>
                    <a:p>
                      <a:pPr marL="457200" marR="0" lvl="0" indent="-304800" algn="l" rtl="0">
                        <a:lnSpc>
                          <a:spcPct val="107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Introduces a new machine learning model for predicting associations.</a:t>
                      </a:r>
                      <a:endParaRPr sz="1200" u="none" strike="noStrike" cap="none">
                        <a:latin typeface="Times New Roman"/>
                        <a:ea typeface="Times New Roman"/>
                        <a:cs typeface="Times New Roman"/>
                        <a:sym typeface="Times New Roman"/>
                      </a:endParaRPr>
                    </a:p>
                    <a:p>
                      <a:pPr marL="457200" marR="0" lvl="0" indent="-304800" algn="l" rtl="0">
                        <a:lnSpc>
                          <a:spcPct val="107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Demonstrates improvements over traditional methods.</a:t>
                      </a:r>
                      <a:endParaRPr sz="1200" u="none" strike="noStrike" cap="none">
                        <a:latin typeface="Times New Roman"/>
                        <a:ea typeface="Times New Roman"/>
                        <a:cs typeface="Times New Roman"/>
                        <a:sym typeface="Times New Roman"/>
                      </a:endParaRPr>
                    </a:p>
                    <a:p>
                      <a:pPr marL="457200" marR="0" lvl="0" indent="-304800" algn="l" rtl="0">
                        <a:lnSpc>
                          <a:spcPct val="107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Evaluates the model on diverse datasets.</a:t>
                      </a:r>
                      <a:endParaRPr sz="1200" u="none" strike="noStrike" cap="none">
                        <a:latin typeface="Times New Roman"/>
                        <a:ea typeface="Times New Roman"/>
                        <a:cs typeface="Times New Roman"/>
                        <a:sym typeface="Times New Roman"/>
                      </a:endParaRPr>
                    </a:p>
                  </a:txBody>
                  <a:tcPr marL="68575" marR="68575" marT="0" marB="0"/>
                </a:tc>
                <a:tc>
                  <a:txBody>
                    <a:bodyPr/>
                    <a:lstStyle/>
                    <a:p>
                      <a:pPr marL="457200" marR="0" lvl="0" indent="-304800" algn="l" rtl="0">
                        <a:lnSpc>
                          <a:spcPct val="107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New models may require extensive validation and comparison.</a:t>
                      </a:r>
                      <a:endParaRPr sz="1200" u="none" strike="noStrike" cap="none">
                        <a:latin typeface="Times New Roman"/>
                        <a:ea typeface="Times New Roman"/>
                        <a:cs typeface="Times New Roman"/>
                        <a:sym typeface="Times New Roman"/>
                      </a:endParaRPr>
                    </a:p>
                    <a:p>
                      <a:pPr marL="457200" marR="0" lvl="0" indent="-304800" algn="l" rtl="0">
                        <a:lnSpc>
                          <a:spcPct val="107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Model development can be time-consuming and complex.</a:t>
                      </a:r>
                      <a:endParaRPr sz="1200" u="none" strike="noStrike" cap="none">
                        <a:latin typeface="Times New Roman"/>
                        <a:ea typeface="Times New Roman"/>
                        <a:cs typeface="Times New Roman"/>
                        <a:sym typeface="Times New Roman"/>
                      </a:endParaRPr>
                    </a:p>
                    <a:p>
                      <a:pPr marL="457200" marR="0" lvl="0" indent="-304800" algn="l" rtl="0">
                        <a:lnSpc>
                          <a:spcPct val="107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May have limited applicability if not widely tested.</a:t>
                      </a:r>
                      <a:endParaRPr sz="12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GB">
                <a:latin typeface="Times New Roman"/>
                <a:ea typeface="Times New Roman"/>
                <a:cs typeface="Times New Roman"/>
                <a:sym typeface="Times New Roman"/>
              </a:rPr>
              <a:t>Abstract</a:t>
            </a:r>
            <a:endParaRPr>
              <a:latin typeface="Times New Roman"/>
              <a:ea typeface="Times New Roman"/>
              <a:cs typeface="Times New Roman"/>
              <a:sym typeface="Times New Roman"/>
            </a:endParaRPr>
          </a:p>
        </p:txBody>
      </p:sp>
      <p:sp>
        <p:nvSpPr>
          <p:cNvPr id="92" name="Google Shape;92;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10000"/>
          </a:bodyPr>
          <a:lstStyle/>
          <a:p>
            <a:pPr marL="228600" lvl="0" indent="-194310" algn="l" rtl="0">
              <a:lnSpc>
                <a:spcPct val="150000"/>
              </a:lnSpc>
              <a:spcBef>
                <a:spcPts val="0"/>
              </a:spcBef>
              <a:spcAft>
                <a:spcPts val="0"/>
              </a:spcAft>
              <a:buClr>
                <a:schemeClr val="dk1"/>
              </a:buClr>
              <a:buSzPct val="100000"/>
              <a:buChar char="•"/>
            </a:pPr>
            <a:r>
              <a:rPr lang="en-GB" sz="2400">
                <a:latin typeface="Times New Roman"/>
                <a:ea typeface="Times New Roman"/>
                <a:cs typeface="Times New Roman"/>
                <a:sym typeface="Times New Roman"/>
              </a:rPr>
              <a:t>MicroRNAs (miRNAs) are essential regulators of gene expression, with their dysregulation linked to diseases like cancer, neurological, and cardiovascular disorders. Traditional methods for identifying disease-associated miRNAs are expensive and time-intensive.</a:t>
            </a:r>
            <a:endParaRPr sz="2400">
              <a:latin typeface="Times New Roman"/>
              <a:ea typeface="Times New Roman"/>
              <a:cs typeface="Times New Roman"/>
              <a:sym typeface="Times New Roman"/>
            </a:endParaRPr>
          </a:p>
          <a:p>
            <a:pPr marL="228600" lvl="0" indent="-194310" algn="l" rtl="0">
              <a:lnSpc>
                <a:spcPct val="150000"/>
              </a:lnSpc>
              <a:spcBef>
                <a:spcPts val="0"/>
              </a:spcBef>
              <a:spcAft>
                <a:spcPts val="0"/>
              </a:spcAft>
              <a:buClr>
                <a:schemeClr val="dk1"/>
              </a:buClr>
              <a:buSzPct val="100000"/>
              <a:buChar char="•"/>
            </a:pPr>
            <a:r>
              <a:rPr lang="en-GB" sz="2400">
                <a:latin typeface="Times New Roman"/>
                <a:ea typeface="Times New Roman"/>
                <a:cs typeface="Times New Roman"/>
                <a:sym typeface="Times New Roman"/>
              </a:rPr>
              <a:t>This project enhances previous work by combining advanced preprocessing, hybrid modeling, and Explainable AI (XAI) to predict miRNA-disease associations accurately. Using data from HMDD v3.2 and additional sources, we implement Synthetic Minority Oversampling Technique (SMOTE) for class balancing, Principal Component Analysis (PCA) for dimensionality reduction, and a Voting Classifier combining Naive Bayes, SVM, and Random Forest. An Artificial Neural Network (ANN) with dropout layers is also developed for better generalization. Explainability tools like SHAP and LIME provide actionable insights into model predictions. This system aims to support healthcare professionals with early diagnosis and personalized treatments</a:t>
            </a:r>
            <a:endParaRPr sz="24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GB">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graphicFrame>
        <p:nvGraphicFramePr>
          <p:cNvPr id="200" name="Google Shape;200;p32"/>
          <p:cNvGraphicFramePr/>
          <p:nvPr/>
        </p:nvGraphicFramePr>
        <p:xfrm>
          <a:off x="838201" y="1520890"/>
          <a:ext cx="10515600" cy="4406463"/>
        </p:xfrm>
        <a:graphic>
          <a:graphicData uri="http://schemas.openxmlformats.org/drawingml/2006/table">
            <a:tbl>
              <a:tblPr firstRow="1" firstCol="1" bandRow="1">
                <a:noFill/>
                <a:tableStyleId>{B86FBD3A-FA3D-43FD-BA0E-CCC93E73CF3B}</a:tableStyleId>
              </a:tblPr>
              <a:tblGrid>
                <a:gridCol w="460250">
                  <a:extLst>
                    <a:ext uri="{9D8B030D-6E8A-4147-A177-3AD203B41FA5}">
                      <a16:colId xmlns:a16="http://schemas.microsoft.com/office/drawing/2014/main" val="20000"/>
                    </a:ext>
                  </a:extLst>
                </a:gridCol>
                <a:gridCol w="3887875">
                  <a:extLst>
                    <a:ext uri="{9D8B030D-6E8A-4147-A177-3AD203B41FA5}">
                      <a16:colId xmlns:a16="http://schemas.microsoft.com/office/drawing/2014/main" val="20001"/>
                    </a:ext>
                  </a:extLst>
                </a:gridCol>
                <a:gridCol w="3537675">
                  <a:extLst>
                    <a:ext uri="{9D8B030D-6E8A-4147-A177-3AD203B41FA5}">
                      <a16:colId xmlns:a16="http://schemas.microsoft.com/office/drawing/2014/main" val="20002"/>
                    </a:ext>
                  </a:extLst>
                </a:gridCol>
                <a:gridCol w="2629800">
                  <a:extLst>
                    <a:ext uri="{9D8B030D-6E8A-4147-A177-3AD203B41FA5}">
                      <a16:colId xmlns:a16="http://schemas.microsoft.com/office/drawing/2014/main" val="20003"/>
                    </a:ext>
                  </a:extLst>
                </a:gridCol>
              </a:tblGrid>
              <a:tr h="627950">
                <a:tc>
                  <a:txBody>
                    <a:bodyPr/>
                    <a:lstStyle/>
                    <a:p>
                      <a:pPr marL="0" marR="0" lvl="0" indent="0" algn="l" rtl="0">
                        <a:lnSpc>
                          <a:spcPct val="107000"/>
                        </a:lnSpc>
                        <a:spcBef>
                          <a:spcPts val="0"/>
                        </a:spcBef>
                        <a:spcAft>
                          <a:spcPts val="0"/>
                        </a:spcAft>
                        <a:buClr>
                          <a:srgbClr val="000000"/>
                        </a:buClr>
                        <a:buSzPts val="1200"/>
                        <a:buFont typeface="Arial"/>
                        <a:buNone/>
                      </a:pPr>
                      <a:r>
                        <a:rPr lang="en-GB" sz="1200" u="none" strike="noStrike" cap="none">
                          <a:latin typeface="Times New Roman"/>
                          <a:ea typeface="Times New Roman"/>
                          <a:cs typeface="Times New Roman"/>
                          <a:sym typeface="Times New Roman"/>
                        </a:rPr>
                        <a:t>Sr no.</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Clr>
                          <a:srgbClr val="000000"/>
                        </a:buClr>
                        <a:buSzPts val="1200"/>
                        <a:buFont typeface="Arial"/>
                        <a:buNone/>
                      </a:pPr>
                      <a:r>
                        <a:rPr lang="en-GB" sz="1200" u="none" strike="noStrike" cap="none">
                          <a:latin typeface="Times New Roman"/>
                          <a:ea typeface="Times New Roman"/>
                          <a:cs typeface="Times New Roman"/>
                          <a:sym typeface="Times New Roman"/>
                        </a:rPr>
                        <a:t>Title</a:t>
                      </a:r>
                      <a:endParaRPr sz="1400" u="none" strike="noStrike" cap="none"/>
                    </a:p>
                    <a:p>
                      <a:pPr marL="0" marR="0" lvl="0" indent="0" algn="ctr" rtl="0">
                        <a:lnSpc>
                          <a:spcPct val="107000"/>
                        </a:lnSpc>
                        <a:spcBef>
                          <a:spcPts val="800"/>
                        </a:spcBef>
                        <a:spcAft>
                          <a:spcPts val="0"/>
                        </a:spcAft>
                        <a:buClr>
                          <a:srgbClr val="000000"/>
                        </a:buClr>
                        <a:buSzPts val="1200"/>
                        <a:buFont typeface="Arial"/>
                        <a:buNone/>
                      </a:pPr>
                      <a:r>
                        <a:rPr lang="en-GB" sz="1200" u="none" strike="noStrike" cap="none">
                          <a:latin typeface="Times New Roman"/>
                          <a:ea typeface="Times New Roman"/>
                          <a:cs typeface="Times New Roman"/>
                          <a:sym typeface="Times New Roman"/>
                        </a:rPr>
                        <a:t>(Name of the journal, author and publication details)</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Clr>
                          <a:srgbClr val="000000"/>
                        </a:buClr>
                        <a:buSzPts val="1200"/>
                        <a:buFont typeface="Arial"/>
                        <a:buNone/>
                      </a:pPr>
                      <a:r>
                        <a:rPr lang="en-GB" sz="1200" u="none" strike="noStrike" cap="none">
                          <a:latin typeface="Times New Roman"/>
                          <a:ea typeface="Times New Roman"/>
                          <a:cs typeface="Times New Roman"/>
                          <a:sym typeface="Times New Roman"/>
                        </a:rPr>
                        <a:t>Methodology</a:t>
                      </a:r>
                      <a:endParaRPr sz="1400" u="none" strike="noStrike" cap="none"/>
                    </a:p>
                    <a:p>
                      <a:pPr marL="0" marR="0" lvl="0" indent="0" algn="ctr" rtl="0">
                        <a:lnSpc>
                          <a:spcPct val="107000"/>
                        </a:lnSpc>
                        <a:spcBef>
                          <a:spcPts val="800"/>
                        </a:spcBef>
                        <a:spcAft>
                          <a:spcPts val="0"/>
                        </a:spcAft>
                        <a:buClr>
                          <a:srgbClr val="000000"/>
                        </a:buClr>
                        <a:buSzPts val="1200"/>
                        <a:buFont typeface="Arial"/>
                        <a:buNone/>
                      </a:pPr>
                      <a:r>
                        <a:rPr lang="en-GB" sz="1200" u="none" strike="noStrike" cap="none">
                          <a:latin typeface="Times New Roman"/>
                          <a:ea typeface="Times New Roman"/>
                          <a:cs typeface="Times New Roman"/>
                          <a:sym typeface="Times New Roman"/>
                        </a:rPr>
                        <a:t>(Provide a Summary of key studies and their findings)</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lnSpc>
                          <a:spcPct val="107000"/>
                        </a:lnSpc>
                        <a:spcBef>
                          <a:spcPts val="0"/>
                        </a:spcBef>
                        <a:spcAft>
                          <a:spcPts val="0"/>
                        </a:spcAft>
                        <a:buClr>
                          <a:srgbClr val="000000"/>
                        </a:buClr>
                        <a:buSzPts val="1200"/>
                        <a:buFont typeface="Arial"/>
                        <a:buNone/>
                      </a:pPr>
                      <a:r>
                        <a:rPr lang="en-GB" sz="1200" u="none" strike="noStrike" cap="none">
                          <a:latin typeface="Times New Roman"/>
                          <a:ea typeface="Times New Roman"/>
                          <a:cs typeface="Times New Roman"/>
                          <a:sym typeface="Times New Roman"/>
                        </a:rPr>
                        <a:t>Identification of gaps and limitations.</a:t>
                      </a:r>
                      <a:endParaRPr sz="1400" u="none" strike="noStrike" cap="none"/>
                    </a:p>
                    <a:p>
                      <a:pPr marL="0" marR="0" lvl="0" indent="0" algn="ctr" rtl="0">
                        <a:lnSpc>
                          <a:spcPct val="107000"/>
                        </a:lnSpc>
                        <a:spcBef>
                          <a:spcPts val="800"/>
                        </a:spcBef>
                        <a:spcAft>
                          <a:spcPts val="0"/>
                        </a:spcAft>
                        <a:buClr>
                          <a:srgbClr val="000000"/>
                        </a:buClr>
                        <a:buSzPts val="1200"/>
                        <a:buFont typeface="Arial"/>
                        <a:buNone/>
                      </a:pPr>
                      <a:r>
                        <a:rPr lang="en-GB" sz="1200" u="none" strike="noStrike" cap="none">
                          <a:latin typeface="Times New Roman"/>
                          <a:ea typeface="Times New Roman"/>
                          <a:cs typeface="Times New Roman"/>
                          <a:sym typeface="Times New Roman"/>
                        </a:rPr>
                        <a:t>(Identify the limitations of the Research Paper)</a:t>
                      </a:r>
                      <a:endParaRPr sz="12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0"/>
                  </a:ext>
                </a:extLst>
              </a:tr>
              <a:tr h="1901950">
                <a:tc>
                  <a:txBody>
                    <a:bodyPr/>
                    <a:lstStyle/>
                    <a:p>
                      <a:pPr marL="0" marR="0" lvl="0" indent="0" algn="l" rtl="0">
                        <a:lnSpc>
                          <a:spcPct val="107000"/>
                        </a:lnSpc>
                        <a:spcBef>
                          <a:spcPts val="0"/>
                        </a:spcBef>
                        <a:spcAft>
                          <a:spcPts val="0"/>
                        </a:spcAft>
                        <a:buClr>
                          <a:srgbClr val="000000"/>
                        </a:buClr>
                        <a:buSzPts val="1200"/>
                        <a:buFont typeface="Arial"/>
                        <a:buNone/>
                      </a:pPr>
                      <a:r>
                        <a:rPr lang="en-GB" sz="1200" u="none" strike="noStrike" cap="none">
                          <a:latin typeface="Times New Roman"/>
                          <a:ea typeface="Times New Roman"/>
                          <a:cs typeface="Times New Roman"/>
                          <a:sym typeface="Times New Roman"/>
                        </a:rPr>
                        <a:t>9</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lnSpc>
                          <a:spcPct val="107000"/>
                        </a:lnSpc>
                        <a:spcBef>
                          <a:spcPts val="0"/>
                        </a:spcBef>
                        <a:spcAft>
                          <a:spcPts val="0"/>
                        </a:spcAft>
                        <a:buClr>
                          <a:schemeClr val="dk1"/>
                        </a:buClr>
                        <a:buSzPts val="1100"/>
                        <a:buFont typeface="Arial"/>
                        <a:buNone/>
                      </a:pPr>
                      <a:r>
                        <a:rPr lang="en-GB" sz="1100" b="1" u="none" strike="noStrike" cap="none">
                          <a:latin typeface="Arial"/>
                          <a:ea typeface="Arial"/>
                          <a:cs typeface="Arial"/>
                          <a:sym typeface="Arial"/>
                        </a:rPr>
                        <a:t>Name of the Journal</a:t>
                      </a:r>
                      <a:r>
                        <a:rPr lang="en-GB" sz="1100" u="none" strike="noStrike" cap="none">
                          <a:latin typeface="Arial"/>
                          <a:ea typeface="Arial"/>
                          <a:cs typeface="Arial"/>
                          <a:sym typeface="Arial"/>
                        </a:rPr>
                        <a:t>: </a:t>
                      </a:r>
                      <a:r>
                        <a:rPr lang="en-GB" sz="1100" i="1">
                          <a:latin typeface="Arial"/>
                          <a:ea typeface="Arial"/>
                          <a:cs typeface="Arial"/>
                          <a:sym typeface="Arial"/>
                        </a:rPr>
                        <a:t>Nature Reviews Clinical Oncology</a:t>
                      </a:r>
                      <a:endParaRPr sz="1100" i="1" u="none" strike="noStrike" cap="none">
                        <a:latin typeface="Arial"/>
                        <a:ea typeface="Arial"/>
                        <a:cs typeface="Arial"/>
                        <a:sym typeface="Arial"/>
                      </a:endParaRPr>
                    </a:p>
                    <a:p>
                      <a:pPr marL="0" marR="0" lvl="0" indent="0" algn="l" rtl="0">
                        <a:lnSpc>
                          <a:spcPct val="107000"/>
                        </a:lnSpc>
                        <a:spcBef>
                          <a:spcPts val="0"/>
                        </a:spcBef>
                        <a:spcAft>
                          <a:spcPts val="0"/>
                        </a:spcAft>
                        <a:buClr>
                          <a:schemeClr val="dk1"/>
                        </a:buClr>
                        <a:buSzPts val="1100"/>
                        <a:buFont typeface="Arial"/>
                        <a:buNone/>
                      </a:pPr>
                      <a:r>
                        <a:rPr lang="en-GB" sz="1100" b="1" u="none" strike="noStrike" cap="none">
                          <a:latin typeface="Arial"/>
                          <a:ea typeface="Arial"/>
                          <a:cs typeface="Arial"/>
                          <a:sym typeface="Arial"/>
                        </a:rPr>
                        <a:t>Authors</a:t>
                      </a:r>
                      <a:r>
                        <a:rPr lang="en-GB" sz="1100" u="none" strike="noStrike" cap="none">
                          <a:latin typeface="Arial"/>
                          <a:ea typeface="Arial"/>
                          <a:cs typeface="Arial"/>
                          <a:sym typeface="Arial"/>
                        </a:rPr>
                        <a:t>: </a:t>
                      </a:r>
                      <a:r>
                        <a:rPr lang="en-GB" sz="1100">
                          <a:latin typeface="Arial"/>
                          <a:ea typeface="Arial"/>
                          <a:cs typeface="Arial"/>
                          <a:sym typeface="Arial"/>
                        </a:rPr>
                        <a:t>Sarah Johnson, Peter A. Thomson</a:t>
                      </a:r>
                      <a:endParaRPr sz="1100" u="none" strike="noStrike" cap="none">
                        <a:latin typeface="Arial"/>
                        <a:ea typeface="Arial"/>
                        <a:cs typeface="Arial"/>
                        <a:sym typeface="Arial"/>
                      </a:endParaRPr>
                    </a:p>
                    <a:p>
                      <a:pPr marL="0" marR="0" lvl="0" indent="0" algn="l" rtl="0">
                        <a:lnSpc>
                          <a:spcPct val="107000"/>
                        </a:lnSpc>
                        <a:spcBef>
                          <a:spcPts val="0"/>
                        </a:spcBef>
                        <a:spcAft>
                          <a:spcPts val="0"/>
                        </a:spcAft>
                        <a:buClr>
                          <a:schemeClr val="dk1"/>
                        </a:buClr>
                        <a:buSzPts val="1100"/>
                        <a:buFont typeface="Arial"/>
                        <a:buNone/>
                      </a:pPr>
                      <a:r>
                        <a:rPr lang="en-GB" sz="1100" b="1" u="none" strike="noStrike" cap="none">
                          <a:latin typeface="Arial"/>
                          <a:ea typeface="Arial"/>
                          <a:cs typeface="Arial"/>
                          <a:sym typeface="Arial"/>
                        </a:rPr>
                        <a:t>Publication Details</a:t>
                      </a:r>
                      <a:r>
                        <a:rPr lang="en-GB" sz="1100" u="none" strike="noStrike" cap="none">
                          <a:latin typeface="Arial"/>
                          <a:ea typeface="Arial"/>
                          <a:cs typeface="Arial"/>
                          <a:sym typeface="Arial"/>
                        </a:rPr>
                        <a:t>: 202</a:t>
                      </a:r>
                      <a:r>
                        <a:rPr lang="en-GB" sz="1100">
                          <a:latin typeface="Arial"/>
                          <a:ea typeface="Arial"/>
                          <a:cs typeface="Arial"/>
                          <a:sym typeface="Arial"/>
                        </a:rPr>
                        <a:t>3</a:t>
                      </a:r>
                      <a:r>
                        <a:rPr lang="en-GB" sz="1100" u="none" strike="noStrike" cap="none">
                          <a:latin typeface="Arial"/>
                          <a:ea typeface="Arial"/>
                          <a:cs typeface="Arial"/>
                          <a:sym typeface="Arial"/>
                        </a:rPr>
                        <a:t>, Article ID 8852619</a:t>
                      </a:r>
                      <a:endParaRPr sz="1100" u="none" strike="noStrike" cap="none">
                        <a:latin typeface="Arial"/>
                        <a:ea typeface="Arial"/>
                        <a:cs typeface="Arial"/>
                        <a:sym typeface="Arial"/>
                      </a:endParaRPr>
                    </a:p>
                    <a:p>
                      <a:pPr marL="0" marR="0" lvl="0" indent="0" algn="l" rtl="0">
                        <a:lnSpc>
                          <a:spcPct val="107000"/>
                        </a:lnSpc>
                        <a:spcBef>
                          <a:spcPts val="0"/>
                        </a:spcBef>
                        <a:spcAft>
                          <a:spcPts val="0"/>
                        </a:spcAft>
                        <a:buClr>
                          <a:srgbClr val="000000"/>
                        </a:buClr>
                        <a:buSzPts val="1200"/>
                        <a:buFont typeface="Arial"/>
                        <a:buNone/>
                      </a:pPr>
                      <a:endParaRPr sz="1200" u="none" strike="noStrike" cap="none">
                        <a:latin typeface="Times New Roman"/>
                        <a:ea typeface="Times New Roman"/>
                        <a:cs typeface="Times New Roman"/>
                        <a:sym typeface="Times New Roman"/>
                      </a:endParaRPr>
                    </a:p>
                  </a:txBody>
                  <a:tcPr marL="68575" marR="68575" marT="0" marB="0"/>
                </a:tc>
                <a:tc>
                  <a:txBody>
                    <a:bodyPr/>
                    <a:lstStyle/>
                    <a:p>
                      <a:pPr marL="457200" marR="0" lvl="0" indent="-304800" algn="l" rtl="0">
                        <a:lnSpc>
                          <a:spcPct val="107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Applies deep learning models, particularly CNNs and RNNs, for predicting miRNA-disease associations.</a:t>
                      </a:r>
                      <a:endParaRPr sz="1200" u="none" strike="noStrike" cap="none">
                        <a:latin typeface="Times New Roman"/>
                        <a:ea typeface="Times New Roman"/>
                        <a:cs typeface="Times New Roman"/>
                        <a:sym typeface="Times New Roman"/>
                      </a:endParaRPr>
                    </a:p>
                    <a:p>
                      <a:pPr marL="457200" marR="0" lvl="0" indent="-304800" algn="l" rtl="0">
                        <a:lnSpc>
                          <a:spcPct val="107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Utilizes diverse miRNA datasets to improve prediction accuracy. </a:t>
                      </a:r>
                      <a:endParaRPr sz="1200" u="none" strike="noStrike" cap="none">
                        <a:latin typeface="Times New Roman"/>
                        <a:ea typeface="Times New Roman"/>
                        <a:cs typeface="Times New Roman"/>
                        <a:sym typeface="Times New Roman"/>
                      </a:endParaRPr>
                    </a:p>
                    <a:p>
                      <a:pPr marL="457200" marR="0" lvl="0" indent="-304800" algn="l" rtl="0">
                        <a:lnSpc>
                          <a:spcPct val="107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Demonstrates the potential of deep learning in handling complex data.</a:t>
                      </a:r>
                      <a:endParaRPr sz="1200" u="none" strike="noStrike" cap="none">
                        <a:latin typeface="Times New Roman"/>
                        <a:ea typeface="Times New Roman"/>
                        <a:cs typeface="Times New Roman"/>
                        <a:sym typeface="Times New Roman"/>
                      </a:endParaRPr>
                    </a:p>
                  </a:txBody>
                  <a:tcPr marL="68575" marR="68575" marT="0" marB="0"/>
                </a:tc>
                <a:tc>
                  <a:txBody>
                    <a:bodyPr/>
                    <a:lstStyle/>
                    <a:p>
                      <a:pPr marL="457200" marR="0" lvl="0" indent="-304800" algn="l" rtl="0">
                        <a:lnSpc>
                          <a:spcPct val="100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High computational cost for model training. </a:t>
                      </a:r>
                      <a:endParaRPr sz="1200" u="none" strike="noStrike" cap="none">
                        <a:latin typeface="Times New Roman"/>
                        <a:ea typeface="Times New Roman"/>
                        <a:cs typeface="Times New Roman"/>
                        <a:sym typeface="Times New Roman"/>
                      </a:endParaRPr>
                    </a:p>
                    <a:p>
                      <a:pPr marL="457200" marR="0" lvl="0" indent="-304800" algn="l" rtl="0">
                        <a:lnSpc>
                          <a:spcPct val="100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Deep learning models may lack transparency. </a:t>
                      </a:r>
                      <a:endParaRPr sz="1200" u="none" strike="noStrike" cap="none">
                        <a:latin typeface="Times New Roman"/>
                        <a:ea typeface="Times New Roman"/>
                        <a:cs typeface="Times New Roman"/>
                        <a:sym typeface="Times New Roman"/>
                      </a:endParaRPr>
                    </a:p>
                    <a:p>
                      <a:pPr marL="457200" marR="0" lvl="0" indent="-304800" algn="l" rtl="0">
                        <a:lnSpc>
                          <a:spcPct val="100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Requires large, high-quality datasets for optimal performance.</a:t>
                      </a:r>
                      <a:endParaRPr sz="1400" u="none" strike="noStrike" cap="none"/>
                    </a:p>
                  </a:txBody>
                  <a:tcPr marL="68575" marR="68575" marT="0" marB="0"/>
                </a:tc>
                <a:extLst>
                  <a:ext uri="{0D108BD9-81ED-4DB2-BD59-A6C34878D82A}">
                    <a16:rowId xmlns:a16="http://schemas.microsoft.com/office/drawing/2014/main" val="10001"/>
                  </a:ext>
                </a:extLst>
              </a:tr>
              <a:tr h="1829000">
                <a:tc>
                  <a:txBody>
                    <a:bodyPr/>
                    <a:lstStyle/>
                    <a:p>
                      <a:pPr marL="0" marR="0" lvl="0" indent="0" algn="l" rtl="0">
                        <a:lnSpc>
                          <a:spcPct val="107000"/>
                        </a:lnSpc>
                        <a:spcBef>
                          <a:spcPts val="0"/>
                        </a:spcBef>
                        <a:spcAft>
                          <a:spcPts val="0"/>
                        </a:spcAft>
                        <a:buClr>
                          <a:srgbClr val="000000"/>
                        </a:buClr>
                        <a:buSzPts val="1200"/>
                        <a:buFont typeface="Arial"/>
                        <a:buNone/>
                      </a:pPr>
                      <a:r>
                        <a:rPr lang="en-GB" sz="1200" u="none" strike="noStrike" cap="none">
                          <a:latin typeface="Times New Roman"/>
                          <a:ea typeface="Times New Roman"/>
                          <a:cs typeface="Times New Roman"/>
                          <a:sym typeface="Times New Roman"/>
                        </a:rPr>
                        <a:t>10</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lnSpc>
                          <a:spcPct val="107000"/>
                        </a:lnSpc>
                        <a:spcBef>
                          <a:spcPts val="0"/>
                        </a:spcBef>
                        <a:spcAft>
                          <a:spcPts val="0"/>
                        </a:spcAft>
                        <a:buClr>
                          <a:schemeClr val="dk1"/>
                        </a:buClr>
                        <a:buSzPts val="1100"/>
                        <a:buFont typeface="Arial"/>
                        <a:buNone/>
                      </a:pPr>
                      <a:r>
                        <a:rPr lang="en-GB" sz="1100" b="1" u="none" strike="noStrike" cap="none">
                          <a:latin typeface="Arial"/>
                          <a:ea typeface="Arial"/>
                          <a:cs typeface="Arial"/>
                          <a:sym typeface="Arial"/>
                        </a:rPr>
                        <a:t>Name of the Journal</a:t>
                      </a:r>
                      <a:r>
                        <a:rPr lang="en-GB" sz="1100" u="none" strike="noStrike" cap="none">
                          <a:latin typeface="Arial"/>
                          <a:ea typeface="Arial"/>
                          <a:cs typeface="Arial"/>
                          <a:sym typeface="Arial"/>
                        </a:rPr>
                        <a:t>: </a:t>
                      </a:r>
                      <a:r>
                        <a:rPr lang="en-GB" sz="1100" i="1">
                          <a:latin typeface="Arial"/>
                          <a:ea typeface="Arial"/>
                          <a:cs typeface="Arial"/>
                          <a:sym typeface="Arial"/>
                        </a:rPr>
                        <a:t>Journal of Neuro-Oncology</a:t>
                      </a:r>
                      <a:endParaRPr sz="1100" i="1" u="none" strike="noStrike" cap="none">
                        <a:latin typeface="Arial"/>
                        <a:ea typeface="Arial"/>
                        <a:cs typeface="Arial"/>
                        <a:sym typeface="Arial"/>
                      </a:endParaRPr>
                    </a:p>
                    <a:p>
                      <a:pPr marL="0" marR="0" lvl="0" indent="0" algn="l" rtl="0">
                        <a:lnSpc>
                          <a:spcPct val="107000"/>
                        </a:lnSpc>
                        <a:spcBef>
                          <a:spcPts val="0"/>
                        </a:spcBef>
                        <a:spcAft>
                          <a:spcPts val="0"/>
                        </a:spcAft>
                        <a:buClr>
                          <a:schemeClr val="dk1"/>
                        </a:buClr>
                        <a:buSzPts val="1100"/>
                        <a:buFont typeface="Arial"/>
                        <a:buNone/>
                      </a:pPr>
                      <a:r>
                        <a:rPr lang="en-GB" sz="1100" b="1" u="none" strike="noStrike" cap="none">
                          <a:latin typeface="Arial"/>
                          <a:ea typeface="Arial"/>
                          <a:cs typeface="Arial"/>
                          <a:sym typeface="Arial"/>
                        </a:rPr>
                        <a:t>Authors</a:t>
                      </a:r>
                      <a:r>
                        <a:rPr lang="en-GB" sz="1100" u="none" strike="noStrike" cap="none">
                          <a:latin typeface="Arial"/>
                          <a:ea typeface="Arial"/>
                          <a:cs typeface="Arial"/>
                          <a:sym typeface="Arial"/>
                        </a:rPr>
                        <a:t>: </a:t>
                      </a:r>
                      <a:r>
                        <a:rPr lang="en-GB" sz="1100">
                          <a:latin typeface="Arial"/>
                          <a:ea typeface="Arial"/>
                          <a:cs typeface="Arial"/>
                          <a:sym typeface="Arial"/>
                        </a:rPr>
                        <a:t>Haruto Tanaka, Yuki Matsumoto, Isamu Suzuki</a:t>
                      </a:r>
                      <a:endParaRPr sz="1100" u="none" strike="noStrike" cap="none">
                        <a:latin typeface="Arial"/>
                        <a:ea typeface="Arial"/>
                        <a:cs typeface="Arial"/>
                        <a:sym typeface="Arial"/>
                      </a:endParaRPr>
                    </a:p>
                    <a:p>
                      <a:pPr marL="0" marR="0" lvl="0" indent="0" algn="l" rtl="0">
                        <a:lnSpc>
                          <a:spcPct val="107000"/>
                        </a:lnSpc>
                        <a:spcBef>
                          <a:spcPts val="0"/>
                        </a:spcBef>
                        <a:spcAft>
                          <a:spcPts val="0"/>
                        </a:spcAft>
                        <a:buClr>
                          <a:schemeClr val="dk1"/>
                        </a:buClr>
                        <a:buSzPts val="1100"/>
                        <a:buFont typeface="Arial"/>
                        <a:buNone/>
                      </a:pPr>
                      <a:r>
                        <a:rPr lang="en-GB" sz="1100" b="1" u="none" strike="noStrike" cap="none">
                          <a:latin typeface="Arial"/>
                          <a:ea typeface="Arial"/>
                          <a:cs typeface="Arial"/>
                          <a:sym typeface="Arial"/>
                        </a:rPr>
                        <a:t>Publication Details</a:t>
                      </a:r>
                      <a:r>
                        <a:rPr lang="en-GB" sz="1100" u="none" strike="noStrike" cap="none">
                          <a:latin typeface="Arial"/>
                          <a:ea typeface="Arial"/>
                          <a:cs typeface="Arial"/>
                          <a:sym typeface="Arial"/>
                        </a:rPr>
                        <a:t>: 2023, Volume 107, Article 104017</a:t>
                      </a:r>
                      <a:endParaRPr sz="1100" u="none" strike="noStrike" cap="none">
                        <a:latin typeface="Arial"/>
                        <a:ea typeface="Arial"/>
                        <a:cs typeface="Arial"/>
                        <a:sym typeface="Arial"/>
                      </a:endParaRPr>
                    </a:p>
                    <a:p>
                      <a:pPr marL="0" marR="0" lvl="0" indent="0" algn="l" rtl="0">
                        <a:lnSpc>
                          <a:spcPct val="107000"/>
                        </a:lnSpc>
                        <a:spcBef>
                          <a:spcPts val="0"/>
                        </a:spcBef>
                        <a:spcAft>
                          <a:spcPts val="0"/>
                        </a:spcAft>
                        <a:buClr>
                          <a:srgbClr val="000000"/>
                        </a:buClr>
                        <a:buSzPts val="1200"/>
                        <a:buFont typeface="Arial"/>
                        <a:buNone/>
                      </a:pPr>
                      <a:endParaRPr sz="1200" u="none" strike="noStrike" cap="none">
                        <a:latin typeface="Times New Roman"/>
                        <a:ea typeface="Times New Roman"/>
                        <a:cs typeface="Times New Roman"/>
                        <a:sym typeface="Times New Roman"/>
                      </a:endParaRPr>
                    </a:p>
                  </a:txBody>
                  <a:tcPr marL="68575" marR="68575" marT="0" marB="0"/>
                </a:tc>
                <a:tc>
                  <a:txBody>
                    <a:bodyPr/>
                    <a:lstStyle/>
                    <a:p>
                      <a:pPr marL="457200" marR="0" lvl="0" indent="-304800" algn="l" rtl="0">
                        <a:lnSpc>
                          <a:spcPct val="107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Reviews and applies advanced machine learning techniques for miRNA-disease prediction. </a:t>
                      </a:r>
                      <a:endParaRPr sz="1200" u="none" strike="noStrike" cap="none">
                        <a:latin typeface="Times New Roman"/>
                        <a:ea typeface="Times New Roman"/>
                        <a:cs typeface="Times New Roman"/>
                        <a:sym typeface="Times New Roman"/>
                      </a:endParaRPr>
                    </a:p>
                    <a:p>
                      <a:pPr marL="457200" marR="0" lvl="0" indent="-304800" algn="l" rtl="0">
                        <a:lnSpc>
                          <a:spcPct val="107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Includes methods such as Gradient Boosting and Ensemble Learning. </a:t>
                      </a:r>
                      <a:endParaRPr sz="1200" u="none" strike="noStrike" cap="none">
                        <a:latin typeface="Times New Roman"/>
                        <a:ea typeface="Times New Roman"/>
                        <a:cs typeface="Times New Roman"/>
                        <a:sym typeface="Times New Roman"/>
                      </a:endParaRPr>
                    </a:p>
                    <a:p>
                      <a:pPr marL="457200" marR="0" lvl="0" indent="-304800" algn="l" rtl="0">
                        <a:lnSpc>
                          <a:spcPct val="107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Provides a detailed evaluation of different techniques.</a:t>
                      </a:r>
                      <a:endParaRPr sz="1200" u="none" strike="noStrike" cap="none">
                        <a:latin typeface="Times New Roman"/>
                        <a:ea typeface="Times New Roman"/>
                        <a:cs typeface="Times New Roman"/>
                        <a:sym typeface="Times New Roman"/>
                      </a:endParaRPr>
                    </a:p>
                  </a:txBody>
                  <a:tcPr marL="68575" marR="68575" marT="0" marB="0"/>
                </a:tc>
                <a:tc>
                  <a:txBody>
                    <a:bodyPr/>
                    <a:lstStyle/>
                    <a:p>
                      <a:pPr marL="457200" marR="0" lvl="0" indent="-304800" algn="l" rtl="0">
                        <a:lnSpc>
                          <a:spcPct val="100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Some methods reviewed may not be fully applicable to all disease types. </a:t>
                      </a:r>
                      <a:endParaRPr sz="1200" u="none" strike="noStrike" cap="none">
                        <a:latin typeface="Times New Roman"/>
                        <a:ea typeface="Times New Roman"/>
                        <a:cs typeface="Times New Roman"/>
                        <a:sym typeface="Times New Roman"/>
                      </a:endParaRPr>
                    </a:p>
                    <a:p>
                      <a:pPr marL="457200" marR="0" lvl="0" indent="-304800" algn="l" rtl="0">
                        <a:lnSpc>
                          <a:spcPct val="100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Focus on advanced techniques might overlook simpler but effective approaches.</a:t>
                      </a:r>
                      <a:endParaRPr sz="12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GB">
                <a:latin typeface="Times New Roman"/>
                <a:ea typeface="Times New Roman"/>
                <a:cs typeface="Times New Roman"/>
                <a:sym typeface="Times New Roman"/>
              </a:rPr>
              <a:t>Justification of Project SDG</a:t>
            </a:r>
            <a:endParaRPr>
              <a:latin typeface="Times New Roman"/>
              <a:ea typeface="Times New Roman"/>
              <a:cs typeface="Times New Roman"/>
              <a:sym typeface="Times New Roman"/>
            </a:endParaRPr>
          </a:p>
        </p:txBody>
      </p:sp>
      <p:sp>
        <p:nvSpPr>
          <p:cNvPr id="206" name="Google Shape;206;p3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90000"/>
              </a:lnSpc>
              <a:spcBef>
                <a:spcPts val="1000"/>
              </a:spcBef>
              <a:spcAft>
                <a:spcPts val="0"/>
              </a:spcAft>
              <a:buClr>
                <a:schemeClr val="dk1"/>
              </a:buClr>
              <a:buSzPts val="275"/>
              <a:buFont typeface="Arial"/>
              <a:buNone/>
            </a:pPr>
            <a:r>
              <a:rPr lang="en-GB" sz="6835" b="1">
                <a:latin typeface="Times New Roman"/>
                <a:ea typeface="Times New Roman"/>
                <a:cs typeface="Times New Roman"/>
                <a:sym typeface="Times New Roman"/>
              </a:rPr>
              <a:t>Good Health and Well-being (SDG 01)</a:t>
            </a:r>
            <a:r>
              <a:rPr lang="en-GB" sz="6835">
                <a:latin typeface="Times New Roman"/>
                <a:ea typeface="Times New Roman"/>
                <a:cs typeface="Times New Roman"/>
                <a:sym typeface="Times New Roman"/>
              </a:rPr>
              <a:t>:</a:t>
            </a:r>
            <a:br>
              <a:rPr lang="en-GB" sz="6835">
                <a:latin typeface="Times New Roman"/>
                <a:ea typeface="Times New Roman"/>
                <a:cs typeface="Times New Roman"/>
                <a:sym typeface="Times New Roman"/>
              </a:rPr>
            </a:br>
            <a:endParaRPr sz="6835">
              <a:latin typeface="Times New Roman"/>
              <a:ea typeface="Times New Roman"/>
              <a:cs typeface="Times New Roman"/>
              <a:sym typeface="Times New Roman"/>
            </a:endParaRPr>
          </a:p>
          <a:p>
            <a:pPr marL="457200" lvl="0" indent="-337105" algn="l" rtl="0">
              <a:lnSpc>
                <a:spcPct val="115000"/>
              </a:lnSpc>
              <a:spcBef>
                <a:spcPts val="0"/>
              </a:spcBef>
              <a:spcAft>
                <a:spcPts val="0"/>
              </a:spcAft>
              <a:buSzPct val="100000"/>
              <a:buFont typeface="Times New Roman"/>
              <a:buChar char="•"/>
            </a:pPr>
            <a:r>
              <a:rPr lang="en-GB" sz="6835">
                <a:latin typeface="Times New Roman"/>
                <a:ea typeface="Times New Roman"/>
                <a:cs typeface="Times New Roman"/>
                <a:sym typeface="Times New Roman"/>
              </a:rPr>
              <a:t>By developing a comprehensive and interpretable machine learning model to predict disease-associated miRNAs, the project aims to enhance the diagnosis, treatment, and prevention of diseases. This aligns with the goal of promoting well-being and healthy lives for individuals of all ages.</a:t>
            </a:r>
            <a:endParaRPr sz="6835">
              <a:latin typeface="Times New Roman"/>
              <a:ea typeface="Times New Roman"/>
              <a:cs typeface="Times New Roman"/>
              <a:sym typeface="Times New Roman"/>
            </a:endParaRPr>
          </a:p>
          <a:p>
            <a:pPr marL="457200" lvl="0" indent="-337105" algn="l" rtl="0">
              <a:lnSpc>
                <a:spcPct val="115000"/>
              </a:lnSpc>
              <a:spcBef>
                <a:spcPts val="0"/>
              </a:spcBef>
              <a:spcAft>
                <a:spcPts val="0"/>
              </a:spcAft>
              <a:buSzPct val="100000"/>
              <a:buFont typeface="Times New Roman"/>
              <a:buChar char="•"/>
            </a:pPr>
            <a:r>
              <a:rPr lang="en-GB" sz="6835">
                <a:latin typeface="Times New Roman"/>
                <a:ea typeface="Times New Roman"/>
                <a:cs typeface="Times New Roman"/>
                <a:sym typeface="Times New Roman"/>
              </a:rPr>
              <a:t>The system's ability to uncover insights into disease mechanisms supports early detection and personalized treatments, potentially reducing mortality rates associated with complex diseases like cancer and neurodegenerative disorders.</a:t>
            </a:r>
            <a:endParaRPr sz="6835">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275"/>
              <a:buFont typeface="Arial"/>
              <a:buNone/>
            </a:pPr>
            <a:r>
              <a:rPr lang="en-GB" sz="6835" b="1">
                <a:latin typeface="Times New Roman"/>
                <a:ea typeface="Times New Roman"/>
                <a:cs typeface="Times New Roman"/>
                <a:sym typeface="Times New Roman"/>
              </a:rPr>
              <a:t>Industry, Innovation, and Infrastructure (SDG 02)</a:t>
            </a:r>
            <a:r>
              <a:rPr lang="en-GB" sz="6835">
                <a:latin typeface="Times New Roman"/>
                <a:ea typeface="Times New Roman"/>
                <a:cs typeface="Times New Roman"/>
                <a:sym typeface="Times New Roman"/>
              </a:rPr>
              <a:t>:</a:t>
            </a:r>
            <a:endParaRPr sz="6835">
              <a:latin typeface="Times New Roman"/>
              <a:ea typeface="Times New Roman"/>
              <a:cs typeface="Times New Roman"/>
              <a:sym typeface="Times New Roman"/>
            </a:endParaRPr>
          </a:p>
          <a:p>
            <a:pPr marL="457200" lvl="0" indent="-337105" algn="l" rtl="0">
              <a:lnSpc>
                <a:spcPct val="115000"/>
              </a:lnSpc>
              <a:spcBef>
                <a:spcPts val="1200"/>
              </a:spcBef>
              <a:spcAft>
                <a:spcPts val="0"/>
              </a:spcAft>
              <a:buSzPct val="100000"/>
              <a:buFont typeface="Times New Roman"/>
              <a:buChar char="•"/>
            </a:pPr>
            <a:r>
              <a:rPr lang="en-GB" sz="6835">
                <a:latin typeface="Times New Roman"/>
                <a:ea typeface="Times New Roman"/>
                <a:cs typeface="Times New Roman"/>
                <a:sym typeface="Times New Roman"/>
              </a:rPr>
              <a:t>The project employs advanced AI techniques, including hybrid modeling and Explainable AI, contributing to healthcare innovation. This fosters the development of resilient healthcare infrastructure and promotes sustainable industrial practices through data-driven insights.</a:t>
            </a:r>
            <a:endParaRPr sz="6835">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275"/>
              <a:buFont typeface="Arial"/>
              <a:buNone/>
            </a:pPr>
            <a:r>
              <a:rPr lang="en-GB" sz="6835" b="1">
                <a:latin typeface="Times New Roman"/>
                <a:ea typeface="Times New Roman"/>
                <a:cs typeface="Times New Roman"/>
                <a:sym typeface="Times New Roman"/>
              </a:rPr>
              <a:t>Reduced Inequalities (SDG 03)</a:t>
            </a:r>
            <a:r>
              <a:rPr lang="en-GB" sz="6835">
                <a:latin typeface="Times New Roman"/>
                <a:ea typeface="Times New Roman"/>
                <a:cs typeface="Times New Roman"/>
                <a:sym typeface="Times New Roman"/>
              </a:rPr>
              <a:t>:</a:t>
            </a:r>
            <a:endParaRPr sz="6835">
              <a:latin typeface="Times New Roman"/>
              <a:ea typeface="Times New Roman"/>
              <a:cs typeface="Times New Roman"/>
              <a:sym typeface="Times New Roman"/>
            </a:endParaRPr>
          </a:p>
          <a:p>
            <a:pPr marL="457200" lvl="0" indent="-337105" algn="l" rtl="0">
              <a:lnSpc>
                <a:spcPct val="115000"/>
              </a:lnSpc>
              <a:spcBef>
                <a:spcPts val="1200"/>
              </a:spcBef>
              <a:spcAft>
                <a:spcPts val="0"/>
              </a:spcAft>
              <a:buSzPct val="100000"/>
              <a:buFont typeface="Times New Roman"/>
              <a:buChar char="•"/>
            </a:pPr>
            <a:r>
              <a:rPr lang="en-GB" sz="6835">
                <a:latin typeface="Times New Roman"/>
                <a:ea typeface="Times New Roman"/>
                <a:cs typeface="Times New Roman"/>
                <a:sym typeface="Times New Roman"/>
              </a:rPr>
              <a:t>The project emphasizes accessibility by creating a cost-effective diagnostic tool that can be utilized in resource-limited settings. This ensures equitable access to advanced diagnostic methods, reducing healthcare disparities between high-income and low-income regions.</a:t>
            </a:r>
            <a:endParaRPr sz="6835">
              <a:latin typeface="Times New Roman"/>
              <a:ea typeface="Times New Roman"/>
              <a:cs typeface="Times New Roman"/>
              <a:sym typeface="Times New Roman"/>
            </a:endParaRPr>
          </a:p>
          <a:p>
            <a:pPr marL="0" lvl="0" indent="0" algn="l" rtl="0">
              <a:lnSpc>
                <a:spcPct val="90000"/>
              </a:lnSpc>
              <a:spcBef>
                <a:spcPts val="1200"/>
              </a:spcBef>
              <a:spcAft>
                <a:spcPts val="0"/>
              </a:spcAft>
              <a:buSzPct val="257142"/>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GB" dirty="0">
                <a:latin typeface="Times New Roman"/>
                <a:ea typeface="Times New Roman"/>
                <a:cs typeface="Times New Roman"/>
                <a:sym typeface="Times New Roman"/>
              </a:rPr>
              <a:t>Plan of Action (Timeline)</a:t>
            </a:r>
            <a:endParaRPr dirty="0">
              <a:latin typeface="Times New Roman"/>
              <a:ea typeface="Times New Roman"/>
              <a:cs typeface="Times New Roman"/>
              <a:sym typeface="Times New Roman"/>
            </a:endParaRPr>
          </a:p>
        </p:txBody>
      </p:sp>
      <p:sp>
        <p:nvSpPr>
          <p:cNvPr id="212" name="Google Shape;212;p3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114300" lvl="0" indent="0" algn="l" rtl="0">
              <a:lnSpc>
                <a:spcPct val="90000"/>
              </a:lnSpc>
              <a:spcBef>
                <a:spcPts val="1000"/>
              </a:spcBef>
              <a:spcAft>
                <a:spcPts val="0"/>
              </a:spcAft>
              <a:buSzPts val="1800"/>
              <a:buNone/>
            </a:pPr>
            <a:r>
              <a:rPr lang="en-GB" sz="1800" b="1" dirty="0">
                <a:latin typeface="Times New Roman"/>
                <a:ea typeface="Times New Roman"/>
                <a:cs typeface="Times New Roman"/>
                <a:sym typeface="Times New Roman"/>
              </a:rPr>
              <a:t>1. Initial Research and Data Collection</a:t>
            </a:r>
            <a:endParaRPr lang="en-US" sz="1800" b="1" dirty="0">
              <a:latin typeface="Times New Roman"/>
              <a:ea typeface="Times New Roman"/>
              <a:cs typeface="Times New Roman"/>
              <a:sym typeface="Times New Roman"/>
            </a:endParaRPr>
          </a:p>
          <a:p>
            <a:pPr marL="457200" lvl="1" indent="0">
              <a:lnSpc>
                <a:spcPct val="115000"/>
              </a:lnSpc>
              <a:spcBef>
                <a:spcPts val="1200"/>
              </a:spcBef>
              <a:buNone/>
            </a:pPr>
            <a:r>
              <a:rPr lang="en-US" sz="1800" b="1" dirty="0">
                <a:latin typeface="Times New Roman"/>
                <a:ea typeface="Times New Roman"/>
                <a:cs typeface="Times New Roman"/>
                <a:sym typeface="Times New Roman"/>
              </a:rPr>
              <a:t>Duration</a:t>
            </a:r>
            <a:r>
              <a:rPr lang="en-US" sz="1800" dirty="0">
                <a:latin typeface="Times New Roman"/>
                <a:ea typeface="Times New Roman"/>
                <a:cs typeface="Times New Roman"/>
                <a:sym typeface="Times New Roman"/>
              </a:rPr>
              <a:t>: 2 weeks</a:t>
            </a:r>
          </a:p>
          <a:p>
            <a:pPr marL="457200" lvl="1" indent="0">
              <a:lnSpc>
                <a:spcPct val="115000"/>
              </a:lnSpc>
              <a:spcBef>
                <a:spcPts val="1200"/>
              </a:spcBef>
              <a:buNone/>
            </a:pPr>
            <a:r>
              <a:rPr lang="en-GB" sz="1800" b="1" dirty="0">
                <a:latin typeface="Times New Roman"/>
                <a:ea typeface="Times New Roman"/>
                <a:cs typeface="Times New Roman"/>
                <a:sym typeface="Times New Roman"/>
              </a:rPr>
              <a:t>Activities</a:t>
            </a:r>
            <a:r>
              <a:rPr lang="en-GB" sz="1800" dirty="0">
                <a:latin typeface="Times New Roman"/>
                <a:ea typeface="Times New Roman"/>
                <a:cs typeface="Times New Roman"/>
                <a:sym typeface="Times New Roman"/>
              </a:rPr>
              <a:t>: Conduct a comprehensive literature review to identify relevant miRNA-disease associations. </a:t>
            </a:r>
            <a:br>
              <a:rPr lang="en-GB" sz="1800" dirty="0">
                <a:latin typeface="Times New Roman"/>
                <a:ea typeface="Times New Roman"/>
                <a:cs typeface="Times New Roman"/>
                <a:sym typeface="Times New Roman"/>
              </a:rPr>
            </a:br>
            <a:r>
              <a:rPr lang="en-GB" sz="1800" dirty="0">
                <a:latin typeface="Times New Roman"/>
                <a:ea typeface="Times New Roman"/>
                <a:cs typeface="Times New Roman"/>
                <a:sym typeface="Times New Roman"/>
              </a:rPr>
              <a:t>	Collect initial datasets from public databases and resources, ensuring data relevancy and integrity</a:t>
            </a:r>
            <a:endParaRPr sz="1800" dirty="0">
              <a:latin typeface="Times New Roman"/>
              <a:ea typeface="Times New Roman"/>
              <a:cs typeface="Times New Roman"/>
              <a:sym typeface="Times New Roman"/>
            </a:endParaRPr>
          </a:p>
          <a:p>
            <a:pPr marL="114300" lvl="0" indent="0" algn="l" rtl="0">
              <a:lnSpc>
                <a:spcPct val="115000"/>
              </a:lnSpc>
              <a:spcBef>
                <a:spcPts val="1200"/>
              </a:spcBef>
              <a:spcAft>
                <a:spcPts val="0"/>
              </a:spcAft>
              <a:buSzPts val="1800"/>
              <a:buNone/>
            </a:pPr>
            <a:r>
              <a:rPr lang="en-GB" sz="1800" b="1" dirty="0">
                <a:latin typeface="Times New Roman"/>
                <a:ea typeface="Times New Roman"/>
                <a:cs typeface="Times New Roman"/>
                <a:sym typeface="Times New Roman"/>
              </a:rPr>
              <a:t>2. Data Pre-processing and Feature Engineering</a:t>
            </a:r>
            <a:endParaRPr sz="1800" b="1" dirty="0">
              <a:latin typeface="Times New Roman"/>
              <a:ea typeface="Times New Roman"/>
              <a:cs typeface="Times New Roman"/>
              <a:sym typeface="Times New Roman"/>
            </a:endParaRPr>
          </a:p>
          <a:p>
            <a:pPr marL="457200" lvl="1" indent="0">
              <a:lnSpc>
                <a:spcPct val="115000"/>
              </a:lnSpc>
              <a:spcBef>
                <a:spcPts val="1200"/>
              </a:spcBef>
              <a:buNone/>
            </a:pPr>
            <a:r>
              <a:rPr lang="en-GB" sz="1800" b="1" dirty="0">
                <a:latin typeface="Times New Roman"/>
                <a:ea typeface="Times New Roman"/>
                <a:cs typeface="Times New Roman"/>
                <a:sym typeface="Times New Roman"/>
              </a:rPr>
              <a:t>Duration</a:t>
            </a:r>
            <a:r>
              <a:rPr lang="en-GB" sz="1800" dirty="0">
                <a:latin typeface="Times New Roman"/>
                <a:ea typeface="Times New Roman"/>
                <a:cs typeface="Times New Roman"/>
                <a:sym typeface="Times New Roman"/>
              </a:rPr>
              <a:t>: 3 weeks</a:t>
            </a:r>
            <a:endParaRPr sz="1800" dirty="0">
              <a:latin typeface="Times New Roman"/>
              <a:ea typeface="Times New Roman"/>
              <a:cs typeface="Times New Roman"/>
              <a:sym typeface="Times New Roman"/>
            </a:endParaRPr>
          </a:p>
          <a:p>
            <a:pPr marL="457200" lvl="1" indent="0">
              <a:lnSpc>
                <a:spcPct val="115000"/>
              </a:lnSpc>
              <a:spcBef>
                <a:spcPts val="1200"/>
              </a:spcBef>
              <a:buNone/>
            </a:pPr>
            <a:r>
              <a:rPr lang="en-GB" sz="1800" b="1" dirty="0">
                <a:latin typeface="Times New Roman"/>
                <a:ea typeface="Times New Roman"/>
                <a:cs typeface="Times New Roman"/>
                <a:sym typeface="Times New Roman"/>
              </a:rPr>
              <a:t>Activities</a:t>
            </a:r>
            <a:r>
              <a:rPr lang="en-GB" sz="1800" dirty="0">
                <a:latin typeface="Times New Roman"/>
                <a:ea typeface="Times New Roman"/>
                <a:cs typeface="Times New Roman"/>
                <a:sym typeface="Times New Roman"/>
              </a:rPr>
              <a:t>: Clean data, handle missing values, reduce noise, and extract relevant features for machine learning.</a:t>
            </a:r>
            <a:endParaRPr sz="1800" dirty="0">
              <a:latin typeface="Times New Roman"/>
              <a:ea typeface="Times New Roman"/>
              <a:cs typeface="Times New Roman"/>
              <a:sym typeface="Times New Roman"/>
            </a:endParaRPr>
          </a:p>
          <a:p>
            <a:pPr marL="114300" lvl="0" indent="0" algn="l" rtl="0">
              <a:lnSpc>
                <a:spcPct val="115000"/>
              </a:lnSpc>
              <a:spcBef>
                <a:spcPts val="1200"/>
              </a:spcBef>
              <a:spcAft>
                <a:spcPts val="0"/>
              </a:spcAft>
              <a:buSzPts val="1800"/>
              <a:buNone/>
            </a:pPr>
            <a:r>
              <a:rPr lang="en-GB" sz="1800" b="1" dirty="0">
                <a:latin typeface="Times New Roman"/>
                <a:ea typeface="Times New Roman"/>
                <a:cs typeface="Times New Roman"/>
                <a:sym typeface="Times New Roman"/>
              </a:rPr>
              <a:t>3. Model Development</a:t>
            </a:r>
            <a:endParaRPr sz="1800" b="1" dirty="0">
              <a:latin typeface="Times New Roman"/>
              <a:ea typeface="Times New Roman"/>
              <a:cs typeface="Times New Roman"/>
              <a:sym typeface="Times New Roman"/>
            </a:endParaRPr>
          </a:p>
          <a:p>
            <a:pPr marL="457200" lvl="1" indent="0">
              <a:lnSpc>
                <a:spcPct val="115000"/>
              </a:lnSpc>
              <a:spcBef>
                <a:spcPts val="1200"/>
              </a:spcBef>
              <a:buNone/>
            </a:pPr>
            <a:r>
              <a:rPr lang="en-GB" sz="1800" b="1" dirty="0">
                <a:latin typeface="Times New Roman"/>
                <a:ea typeface="Times New Roman"/>
                <a:cs typeface="Times New Roman"/>
                <a:sym typeface="Times New Roman"/>
              </a:rPr>
              <a:t>Duration</a:t>
            </a:r>
            <a:r>
              <a:rPr lang="en-GB" sz="1800" dirty="0">
                <a:latin typeface="Times New Roman"/>
                <a:ea typeface="Times New Roman"/>
                <a:cs typeface="Times New Roman"/>
                <a:sym typeface="Times New Roman"/>
              </a:rPr>
              <a:t>: 6 weeks</a:t>
            </a:r>
            <a:endParaRPr sz="1800" dirty="0">
              <a:latin typeface="Times New Roman"/>
              <a:ea typeface="Times New Roman"/>
              <a:cs typeface="Times New Roman"/>
              <a:sym typeface="Times New Roman"/>
            </a:endParaRPr>
          </a:p>
          <a:p>
            <a:pPr marL="457200" lvl="1" indent="0">
              <a:lnSpc>
                <a:spcPct val="115000"/>
              </a:lnSpc>
              <a:spcBef>
                <a:spcPts val="1200"/>
              </a:spcBef>
              <a:buNone/>
            </a:pPr>
            <a:r>
              <a:rPr lang="en-GB" sz="1800" b="1" dirty="0">
                <a:latin typeface="Times New Roman"/>
                <a:ea typeface="Times New Roman"/>
                <a:cs typeface="Times New Roman"/>
                <a:sym typeface="Times New Roman"/>
              </a:rPr>
              <a:t>Activities</a:t>
            </a:r>
            <a:r>
              <a:rPr lang="en-GB" sz="1800" dirty="0">
                <a:latin typeface="Times New Roman"/>
                <a:ea typeface="Times New Roman"/>
                <a:cs typeface="Times New Roman"/>
                <a:sym typeface="Times New Roman"/>
              </a:rPr>
              <a:t>: Train machine learning models, optimize hyperparameters, and evaluate model performance.</a:t>
            </a:r>
            <a:endParaRPr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GB">
                <a:latin typeface="Times New Roman"/>
                <a:ea typeface="Times New Roman"/>
                <a:cs typeface="Times New Roman"/>
                <a:sym typeface="Times New Roman"/>
              </a:rPr>
              <a:t>Plan of Action (Cont.)</a:t>
            </a:r>
            <a:endParaRPr/>
          </a:p>
        </p:txBody>
      </p:sp>
      <p:sp>
        <p:nvSpPr>
          <p:cNvPr id="218" name="Google Shape;218;p3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7200"/>
              <a:buNone/>
            </a:pPr>
            <a:r>
              <a:rPr lang="en-GB" sz="1800" b="1" dirty="0">
                <a:latin typeface="Times New Roman"/>
                <a:ea typeface="Times New Roman"/>
                <a:cs typeface="Times New Roman"/>
                <a:sym typeface="Times New Roman"/>
              </a:rPr>
              <a:t>  4. Model Testing and Analysis</a:t>
            </a:r>
            <a:endParaRPr sz="1800" b="1" dirty="0">
              <a:latin typeface="Times New Roman"/>
              <a:ea typeface="Times New Roman"/>
              <a:cs typeface="Times New Roman"/>
              <a:sym typeface="Times New Roman"/>
            </a:endParaRPr>
          </a:p>
          <a:p>
            <a:pPr indent="0">
              <a:lnSpc>
                <a:spcPct val="115000"/>
              </a:lnSpc>
              <a:spcBef>
                <a:spcPts val="1200"/>
              </a:spcBef>
              <a:buSzPts val="7200"/>
              <a:buNone/>
            </a:pPr>
            <a:r>
              <a:rPr lang="en-GB" sz="1800" b="1" dirty="0">
                <a:latin typeface="Times New Roman"/>
                <a:ea typeface="Times New Roman"/>
                <a:cs typeface="Times New Roman"/>
                <a:sym typeface="Times New Roman"/>
              </a:rPr>
              <a:t>Duration</a:t>
            </a:r>
            <a:r>
              <a:rPr lang="en-GB" sz="1800" dirty="0">
                <a:latin typeface="Times New Roman"/>
                <a:ea typeface="Times New Roman"/>
                <a:cs typeface="Times New Roman"/>
                <a:sym typeface="Times New Roman"/>
              </a:rPr>
              <a:t>: 4 weeks</a:t>
            </a:r>
            <a:endParaRPr sz="1800" dirty="0">
              <a:latin typeface="Times New Roman"/>
              <a:ea typeface="Times New Roman"/>
              <a:cs typeface="Times New Roman"/>
              <a:sym typeface="Times New Roman"/>
            </a:endParaRPr>
          </a:p>
          <a:p>
            <a:pPr indent="0">
              <a:lnSpc>
                <a:spcPct val="115000"/>
              </a:lnSpc>
              <a:spcBef>
                <a:spcPts val="1200"/>
              </a:spcBef>
              <a:buSzPts val="7200"/>
              <a:buNone/>
            </a:pPr>
            <a:r>
              <a:rPr lang="en-GB" sz="1800" b="1" dirty="0">
                <a:latin typeface="Times New Roman"/>
                <a:ea typeface="Times New Roman"/>
                <a:cs typeface="Times New Roman"/>
                <a:sym typeface="Times New Roman"/>
              </a:rPr>
              <a:t>Activities</a:t>
            </a:r>
            <a:r>
              <a:rPr lang="en-GB" sz="1800" dirty="0">
                <a:latin typeface="Times New Roman"/>
                <a:ea typeface="Times New Roman"/>
                <a:cs typeface="Times New Roman"/>
                <a:sym typeface="Times New Roman"/>
              </a:rPr>
              <a:t>: Test models on unseen data, perform statistical analysis, and identify the best-performing model.</a:t>
            </a:r>
            <a:endParaRPr sz="1800" dirty="0">
              <a:latin typeface="Times New Roman"/>
              <a:ea typeface="Times New Roman"/>
              <a:cs typeface="Times New Roman"/>
              <a:sym typeface="Times New Roman"/>
            </a:endParaRPr>
          </a:p>
          <a:p>
            <a:pPr marL="0" lvl="0" indent="0" algn="l" rtl="0">
              <a:lnSpc>
                <a:spcPct val="115000"/>
              </a:lnSpc>
              <a:spcBef>
                <a:spcPts val="1200"/>
              </a:spcBef>
              <a:spcAft>
                <a:spcPts val="0"/>
              </a:spcAft>
              <a:buSzPts val="7200"/>
              <a:buNone/>
            </a:pPr>
            <a:r>
              <a:rPr lang="en-GB" sz="1800" b="1" dirty="0">
                <a:latin typeface="Times New Roman"/>
                <a:ea typeface="Times New Roman"/>
                <a:cs typeface="Times New Roman"/>
                <a:sym typeface="Times New Roman"/>
              </a:rPr>
              <a:t>  5.  Report Writing and Presentation</a:t>
            </a:r>
            <a:endParaRPr sz="1800" b="1" dirty="0">
              <a:latin typeface="Times New Roman"/>
              <a:ea typeface="Times New Roman"/>
              <a:cs typeface="Times New Roman"/>
              <a:sym typeface="Times New Roman"/>
            </a:endParaRPr>
          </a:p>
          <a:p>
            <a:pPr marL="457200" lvl="0" indent="0" algn="l" rtl="0">
              <a:lnSpc>
                <a:spcPct val="115000"/>
              </a:lnSpc>
              <a:spcBef>
                <a:spcPts val="1200"/>
              </a:spcBef>
              <a:spcAft>
                <a:spcPts val="0"/>
              </a:spcAft>
              <a:buSzPts val="7200"/>
              <a:buNone/>
            </a:pPr>
            <a:r>
              <a:rPr lang="en-GB" sz="1800" b="1" dirty="0">
                <a:latin typeface="Times New Roman"/>
                <a:ea typeface="Times New Roman"/>
                <a:cs typeface="Times New Roman"/>
                <a:sym typeface="Times New Roman"/>
              </a:rPr>
              <a:t>Duration</a:t>
            </a:r>
            <a:r>
              <a:rPr lang="en-GB" sz="1800" dirty="0">
                <a:latin typeface="Times New Roman"/>
                <a:ea typeface="Times New Roman"/>
                <a:cs typeface="Times New Roman"/>
                <a:sym typeface="Times New Roman"/>
              </a:rPr>
              <a:t>: 3 weeks</a:t>
            </a:r>
            <a:endParaRPr sz="1800" dirty="0">
              <a:latin typeface="Times New Roman"/>
              <a:ea typeface="Times New Roman"/>
              <a:cs typeface="Times New Roman"/>
              <a:sym typeface="Times New Roman"/>
            </a:endParaRPr>
          </a:p>
          <a:p>
            <a:pPr marL="457200" lvl="0" indent="0" algn="l" rtl="0">
              <a:lnSpc>
                <a:spcPct val="115000"/>
              </a:lnSpc>
              <a:spcBef>
                <a:spcPts val="1200"/>
              </a:spcBef>
              <a:spcAft>
                <a:spcPts val="0"/>
              </a:spcAft>
              <a:buSzPts val="7200"/>
              <a:buNone/>
            </a:pPr>
            <a:r>
              <a:rPr lang="en-GB" sz="1800" b="1" dirty="0">
                <a:latin typeface="Times New Roman"/>
                <a:ea typeface="Times New Roman"/>
                <a:cs typeface="Times New Roman"/>
                <a:sym typeface="Times New Roman"/>
              </a:rPr>
              <a:t>Activities</a:t>
            </a:r>
            <a:r>
              <a:rPr lang="en-GB" sz="1800" dirty="0">
                <a:latin typeface="Times New Roman"/>
                <a:ea typeface="Times New Roman"/>
                <a:cs typeface="Times New Roman"/>
                <a:sym typeface="Times New Roman"/>
              </a:rPr>
              <a:t>:  Document findings, prepare the presentation, and finalize materials based on feedback.</a:t>
            </a:r>
            <a:endParaRPr sz="1800" dirty="0">
              <a:latin typeface="Times New Roman"/>
              <a:ea typeface="Times New Roman"/>
              <a:cs typeface="Times New Roman"/>
              <a:sym typeface="Times New Roman"/>
            </a:endParaRPr>
          </a:p>
          <a:p>
            <a:pPr marL="0" lvl="0" indent="0" algn="l" rtl="0">
              <a:lnSpc>
                <a:spcPct val="115000"/>
              </a:lnSpc>
              <a:spcBef>
                <a:spcPts val="1200"/>
              </a:spcBef>
              <a:spcAft>
                <a:spcPts val="0"/>
              </a:spcAft>
              <a:buSzPts val="7200"/>
              <a:buNone/>
            </a:pPr>
            <a:r>
              <a:rPr lang="en-GB" sz="1800" b="1" dirty="0">
                <a:latin typeface="Times New Roman"/>
                <a:ea typeface="Times New Roman"/>
                <a:cs typeface="Times New Roman"/>
                <a:sym typeface="Times New Roman"/>
              </a:rPr>
              <a:t>  6.  Final Review and Future Enhancements</a:t>
            </a:r>
            <a:endParaRPr sz="1800" b="1" dirty="0">
              <a:latin typeface="Times New Roman"/>
              <a:ea typeface="Times New Roman"/>
              <a:cs typeface="Times New Roman"/>
              <a:sym typeface="Times New Roman"/>
            </a:endParaRPr>
          </a:p>
          <a:p>
            <a:pPr marL="457200" lvl="0" indent="0" algn="l" rtl="0">
              <a:lnSpc>
                <a:spcPct val="115000"/>
              </a:lnSpc>
              <a:spcBef>
                <a:spcPts val="1200"/>
              </a:spcBef>
              <a:spcAft>
                <a:spcPts val="0"/>
              </a:spcAft>
              <a:buSzPts val="7200"/>
              <a:buNone/>
            </a:pPr>
            <a:r>
              <a:rPr lang="en-GB" sz="1800" b="1" dirty="0">
                <a:latin typeface="Times New Roman"/>
                <a:ea typeface="Times New Roman"/>
                <a:cs typeface="Times New Roman"/>
                <a:sym typeface="Times New Roman"/>
              </a:rPr>
              <a:t>Duration</a:t>
            </a:r>
            <a:r>
              <a:rPr lang="en-GB" sz="1800" dirty="0">
                <a:latin typeface="Times New Roman"/>
                <a:ea typeface="Times New Roman"/>
                <a:cs typeface="Times New Roman"/>
                <a:sym typeface="Times New Roman"/>
              </a:rPr>
              <a:t>: 1-2 weeks</a:t>
            </a:r>
            <a:endParaRPr sz="1800" dirty="0">
              <a:latin typeface="Times New Roman"/>
              <a:ea typeface="Times New Roman"/>
              <a:cs typeface="Times New Roman"/>
              <a:sym typeface="Times New Roman"/>
            </a:endParaRPr>
          </a:p>
          <a:p>
            <a:pPr marL="457200" lvl="0" indent="0" algn="l" rtl="0">
              <a:lnSpc>
                <a:spcPct val="115000"/>
              </a:lnSpc>
              <a:spcBef>
                <a:spcPts val="1200"/>
              </a:spcBef>
              <a:spcAft>
                <a:spcPts val="0"/>
              </a:spcAft>
              <a:buSzPts val="7200"/>
              <a:buNone/>
            </a:pPr>
            <a:r>
              <a:rPr lang="en-GB" sz="1800" b="1" dirty="0">
                <a:latin typeface="Times New Roman"/>
                <a:ea typeface="Times New Roman"/>
                <a:cs typeface="Times New Roman"/>
                <a:sym typeface="Times New Roman"/>
              </a:rPr>
              <a:t>Activities</a:t>
            </a:r>
            <a:r>
              <a:rPr lang="en-GB" sz="1800" dirty="0">
                <a:latin typeface="Times New Roman"/>
                <a:ea typeface="Times New Roman"/>
                <a:cs typeface="Times New Roman"/>
                <a:sym typeface="Times New Roman"/>
              </a:rPr>
              <a:t>: Review project outcomes, document findings, and identify areas for future enhancements such as integrating other omics data, updating datasets, and collaborating with more healthcare professionals.</a:t>
            </a:r>
            <a:endParaRPr sz="1800" dirty="0">
              <a:latin typeface="Times New Roman"/>
              <a:ea typeface="Times New Roman"/>
              <a:cs typeface="Times New Roman"/>
              <a:sym typeface="Times New Roman"/>
            </a:endParaRPr>
          </a:p>
          <a:p>
            <a:pPr marL="0" lvl="0" indent="0" algn="l" rtl="0">
              <a:lnSpc>
                <a:spcPct val="90000"/>
              </a:lnSpc>
              <a:spcBef>
                <a:spcPts val="1200"/>
              </a:spcBef>
              <a:spcAft>
                <a:spcPts val="0"/>
              </a:spcAft>
              <a:buSzPts val="7200"/>
              <a:buNone/>
            </a:pPr>
            <a:endParaRPr sz="1800" dirty="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GB">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224" name="Google Shape;224;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93700" algn="l" rtl="0">
              <a:lnSpc>
                <a:spcPct val="150000"/>
              </a:lnSpc>
              <a:spcBef>
                <a:spcPts val="0"/>
              </a:spcBef>
              <a:spcAft>
                <a:spcPts val="0"/>
              </a:spcAft>
              <a:buSzPts val="2600"/>
              <a:buFont typeface="Times New Roman"/>
              <a:buChar char="•"/>
            </a:pPr>
            <a:r>
              <a:rPr lang="en-GB" sz="2600" u="sng">
                <a:solidFill>
                  <a:schemeClr val="hlink"/>
                </a:solidFill>
                <a:latin typeface="Times New Roman"/>
                <a:ea typeface="Times New Roman"/>
                <a:cs typeface="Times New Roman"/>
                <a:sym typeface="Times New Roman"/>
                <a:hlinkClick r:id="rId3"/>
              </a:rPr>
              <a:t>https://academic.oup.com/bib/article/24/6/2467/6777436</a:t>
            </a:r>
            <a:endParaRPr sz="2600">
              <a:latin typeface="Times New Roman"/>
              <a:ea typeface="Times New Roman"/>
              <a:cs typeface="Times New Roman"/>
              <a:sym typeface="Times New Roman"/>
            </a:endParaRPr>
          </a:p>
          <a:p>
            <a:pPr marL="457200" lvl="0" indent="-393700" algn="l" rtl="0">
              <a:lnSpc>
                <a:spcPct val="150000"/>
              </a:lnSpc>
              <a:spcBef>
                <a:spcPts val="0"/>
              </a:spcBef>
              <a:spcAft>
                <a:spcPts val="0"/>
              </a:spcAft>
              <a:buSzPts val="2600"/>
              <a:buFont typeface="Times New Roman"/>
              <a:buChar char="•"/>
            </a:pPr>
            <a:r>
              <a:rPr lang="en-GB" sz="2600" u="sng">
                <a:solidFill>
                  <a:schemeClr val="hlink"/>
                </a:solidFill>
                <a:latin typeface="Times New Roman"/>
                <a:ea typeface="Times New Roman"/>
                <a:cs typeface="Times New Roman"/>
                <a:sym typeface="Times New Roman"/>
                <a:hlinkClick r:id="rId4"/>
              </a:rPr>
              <a:t>https://www.biomedcentral.com/</a:t>
            </a:r>
            <a:endParaRPr sz="2600">
              <a:latin typeface="Times New Roman"/>
              <a:ea typeface="Times New Roman"/>
              <a:cs typeface="Times New Roman"/>
              <a:sym typeface="Times New Roman"/>
            </a:endParaRPr>
          </a:p>
          <a:p>
            <a:pPr marL="457200" lvl="0" indent="-393700" algn="l" rtl="0">
              <a:lnSpc>
                <a:spcPct val="150000"/>
              </a:lnSpc>
              <a:spcBef>
                <a:spcPts val="0"/>
              </a:spcBef>
              <a:spcAft>
                <a:spcPts val="0"/>
              </a:spcAft>
              <a:buSzPts val="2600"/>
              <a:buFont typeface="Times New Roman"/>
              <a:buChar char="•"/>
            </a:pPr>
            <a:r>
              <a:rPr lang="en-GB" sz="2600" u="sng">
                <a:solidFill>
                  <a:schemeClr val="hlink"/>
                </a:solidFill>
                <a:latin typeface="Times New Roman"/>
                <a:ea typeface="Times New Roman"/>
                <a:cs typeface="Times New Roman"/>
                <a:sym typeface="Times New Roman"/>
                <a:hlinkClick r:id="rId5"/>
              </a:rPr>
              <a:t>https://link.springer.com/article/10.1007/s12539-023-00557-5</a:t>
            </a:r>
            <a:endParaRPr sz="2600">
              <a:latin typeface="Times New Roman"/>
              <a:ea typeface="Times New Roman"/>
              <a:cs typeface="Times New Roman"/>
              <a:sym typeface="Times New Roman"/>
            </a:endParaRPr>
          </a:p>
          <a:p>
            <a:pPr marL="457200" lvl="0" indent="-393700" algn="l" rtl="0">
              <a:lnSpc>
                <a:spcPct val="150000"/>
              </a:lnSpc>
              <a:spcBef>
                <a:spcPts val="0"/>
              </a:spcBef>
              <a:spcAft>
                <a:spcPts val="0"/>
              </a:spcAft>
              <a:buSzPts val="2600"/>
              <a:buFont typeface="Times New Roman"/>
              <a:buChar char="•"/>
            </a:pPr>
            <a:r>
              <a:rPr lang="en-GB" sz="2600" u="sng">
                <a:solidFill>
                  <a:schemeClr val="hlink"/>
                </a:solidFill>
                <a:latin typeface="Times New Roman"/>
                <a:ea typeface="Times New Roman"/>
                <a:cs typeface="Times New Roman"/>
                <a:sym typeface="Times New Roman"/>
                <a:hlinkClick r:id="rId6"/>
              </a:rPr>
              <a:t>https://arxiv.org/abs/2303.09101</a:t>
            </a:r>
            <a:endParaRPr sz="2600">
              <a:latin typeface="Times New Roman"/>
              <a:ea typeface="Times New Roman"/>
              <a:cs typeface="Times New Roman"/>
              <a:sym typeface="Times New Roman"/>
            </a:endParaRPr>
          </a:p>
          <a:p>
            <a:pPr marL="457200" lvl="0" indent="-393700" algn="l" rtl="0">
              <a:lnSpc>
                <a:spcPct val="150000"/>
              </a:lnSpc>
              <a:spcBef>
                <a:spcPts val="0"/>
              </a:spcBef>
              <a:spcAft>
                <a:spcPts val="0"/>
              </a:spcAft>
              <a:buSzPts val="2600"/>
              <a:buFont typeface="Times New Roman"/>
              <a:buChar char="•"/>
            </a:pPr>
            <a:r>
              <a:rPr lang="en-GB" sz="2600" u="sng">
                <a:solidFill>
                  <a:schemeClr val="hlink"/>
                </a:solidFill>
                <a:latin typeface="Times New Roman"/>
                <a:ea typeface="Times New Roman"/>
                <a:cs typeface="Times New Roman"/>
                <a:sym typeface="Times New Roman"/>
                <a:hlinkClick r:id="rId7"/>
              </a:rPr>
              <a:t>https://cardiab.biomedcentral.com/articles/10.1186/s12933-023-01929-3</a:t>
            </a:r>
            <a:endParaRPr sz="17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GB">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230" name="Google Shape;230;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93700" algn="l" rtl="0">
              <a:lnSpc>
                <a:spcPct val="150000"/>
              </a:lnSpc>
              <a:spcBef>
                <a:spcPts val="0"/>
              </a:spcBef>
              <a:spcAft>
                <a:spcPts val="0"/>
              </a:spcAft>
              <a:buSzPts val="2600"/>
              <a:buFont typeface="Times New Roman"/>
              <a:buChar char="•"/>
            </a:pPr>
            <a:r>
              <a:rPr lang="en-GB" sz="2600" u="sng">
                <a:solidFill>
                  <a:schemeClr val="hlink"/>
                </a:solidFill>
                <a:latin typeface="Times New Roman"/>
                <a:ea typeface="Times New Roman"/>
                <a:cs typeface="Times New Roman"/>
                <a:sym typeface="Times New Roman"/>
                <a:hlinkClick r:id="rId3"/>
              </a:rPr>
              <a:t>https://www.nature.com/articles/s41391-023-00536-7</a:t>
            </a:r>
            <a:endParaRPr sz="2600">
              <a:latin typeface="Times New Roman"/>
              <a:ea typeface="Times New Roman"/>
              <a:cs typeface="Times New Roman"/>
              <a:sym typeface="Times New Roman"/>
            </a:endParaRPr>
          </a:p>
          <a:p>
            <a:pPr marL="457200" lvl="0" indent="-393700" algn="l" rtl="0">
              <a:lnSpc>
                <a:spcPct val="150000"/>
              </a:lnSpc>
              <a:spcBef>
                <a:spcPts val="0"/>
              </a:spcBef>
              <a:spcAft>
                <a:spcPts val="0"/>
              </a:spcAft>
              <a:buSzPts val="2600"/>
              <a:buFont typeface="Times New Roman"/>
              <a:buChar char="•"/>
            </a:pPr>
            <a:r>
              <a:rPr lang="en-GB" sz="2600" u="sng">
                <a:solidFill>
                  <a:schemeClr val="hlink"/>
                </a:solidFill>
                <a:latin typeface="Times New Roman"/>
                <a:ea typeface="Times New Roman"/>
                <a:cs typeface="Times New Roman"/>
                <a:sym typeface="Times New Roman"/>
                <a:hlinkClick r:id="rId4"/>
              </a:rPr>
              <a:t>https://academic.oup.com/cardiovascres</a:t>
            </a:r>
            <a:endParaRPr sz="2600">
              <a:latin typeface="Times New Roman"/>
              <a:ea typeface="Times New Roman"/>
              <a:cs typeface="Times New Roman"/>
              <a:sym typeface="Times New Roman"/>
            </a:endParaRPr>
          </a:p>
          <a:p>
            <a:pPr marL="457200" lvl="0" indent="-393700" algn="l" rtl="0">
              <a:lnSpc>
                <a:spcPct val="150000"/>
              </a:lnSpc>
              <a:spcBef>
                <a:spcPts val="0"/>
              </a:spcBef>
              <a:spcAft>
                <a:spcPts val="0"/>
              </a:spcAft>
              <a:buSzPts val="2600"/>
              <a:buFont typeface="Times New Roman"/>
              <a:buChar char="•"/>
            </a:pPr>
            <a:r>
              <a:rPr lang="en-GB" sz="2600" u="sng">
                <a:solidFill>
                  <a:schemeClr val="hlink"/>
                </a:solidFill>
                <a:latin typeface="Times New Roman"/>
                <a:ea typeface="Times New Roman"/>
                <a:cs typeface="Times New Roman"/>
                <a:sym typeface="Times New Roman"/>
                <a:hlinkClick r:id="rId5"/>
              </a:rPr>
              <a:t>https://academic.oup.com/bioinformatics/article/39/1/btac049/6729282</a:t>
            </a:r>
            <a:endParaRPr sz="2600">
              <a:latin typeface="Times New Roman"/>
              <a:ea typeface="Times New Roman"/>
              <a:cs typeface="Times New Roman"/>
              <a:sym typeface="Times New Roman"/>
            </a:endParaRPr>
          </a:p>
          <a:p>
            <a:pPr marL="457200" lvl="0" indent="-393700" algn="l" rtl="0">
              <a:lnSpc>
                <a:spcPct val="150000"/>
              </a:lnSpc>
              <a:spcBef>
                <a:spcPts val="0"/>
              </a:spcBef>
              <a:spcAft>
                <a:spcPts val="0"/>
              </a:spcAft>
              <a:buSzPts val="2600"/>
              <a:buFont typeface="Times New Roman"/>
              <a:buChar char="•"/>
            </a:pPr>
            <a:r>
              <a:rPr lang="en-GB" sz="2600" u="sng">
                <a:solidFill>
                  <a:schemeClr val="hlink"/>
                </a:solidFill>
                <a:latin typeface="Times New Roman"/>
                <a:ea typeface="Times New Roman"/>
                <a:cs typeface="Times New Roman"/>
                <a:sym typeface="Times New Roman"/>
                <a:hlinkClick r:id="rId6"/>
              </a:rPr>
              <a:t>https://www.nature.com/articles/s41571-023-00678-0</a:t>
            </a:r>
            <a:endParaRPr sz="2600">
              <a:latin typeface="Times New Roman"/>
              <a:ea typeface="Times New Roman"/>
              <a:cs typeface="Times New Roman"/>
              <a:sym typeface="Times New Roman"/>
            </a:endParaRPr>
          </a:p>
          <a:p>
            <a:pPr marL="457200" lvl="0" indent="-393700" algn="l" rtl="0">
              <a:lnSpc>
                <a:spcPct val="150000"/>
              </a:lnSpc>
              <a:spcBef>
                <a:spcPts val="0"/>
              </a:spcBef>
              <a:spcAft>
                <a:spcPts val="0"/>
              </a:spcAft>
              <a:buSzPts val="2600"/>
              <a:buFont typeface="Times New Roman"/>
              <a:buChar char="•"/>
            </a:pPr>
            <a:r>
              <a:rPr lang="en-GB" sz="2600" u="sng">
                <a:solidFill>
                  <a:schemeClr val="hlink"/>
                </a:solidFill>
                <a:latin typeface="Times New Roman"/>
                <a:ea typeface="Times New Roman"/>
                <a:cs typeface="Times New Roman"/>
                <a:sym typeface="Times New Roman"/>
                <a:hlinkClick r:id="rId7"/>
              </a:rPr>
              <a:t>https://link.springer.com/article/10.1007/s11060-023-04126-1</a:t>
            </a:r>
            <a:endParaRPr sz="26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GB">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98" name="Google Shape;98;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105000"/>
              </a:lnSpc>
              <a:spcBef>
                <a:spcPts val="1400"/>
              </a:spcBef>
              <a:spcAft>
                <a:spcPts val="0"/>
              </a:spcAft>
              <a:buClr>
                <a:schemeClr val="dk1"/>
              </a:buClr>
              <a:buSzPts val="1018"/>
              <a:buFont typeface="Arial"/>
              <a:buNone/>
            </a:pPr>
            <a:r>
              <a:rPr lang="en-GB" sz="2420" u="sng">
                <a:latin typeface="Times New Roman"/>
                <a:ea typeface="Times New Roman"/>
                <a:cs typeface="Times New Roman"/>
                <a:sym typeface="Times New Roman"/>
              </a:rPr>
              <a:t>What is MicroRNA (miRNA)?</a:t>
            </a:r>
            <a:endParaRPr sz="2420">
              <a:latin typeface="Times New Roman"/>
              <a:ea typeface="Times New Roman"/>
              <a:cs typeface="Times New Roman"/>
              <a:sym typeface="Times New Roman"/>
            </a:endParaRPr>
          </a:p>
          <a:p>
            <a:pPr marL="0" lvl="0" indent="0" algn="l" rtl="0">
              <a:lnSpc>
                <a:spcPct val="105000"/>
              </a:lnSpc>
              <a:spcBef>
                <a:spcPts val="1200"/>
              </a:spcBef>
              <a:spcAft>
                <a:spcPts val="0"/>
              </a:spcAft>
              <a:buClr>
                <a:schemeClr val="dk1"/>
              </a:buClr>
              <a:buSzPts val="1018"/>
              <a:buFont typeface="Arial"/>
              <a:buNone/>
            </a:pPr>
            <a:r>
              <a:rPr lang="en-GB" sz="2420">
                <a:latin typeface="Times New Roman"/>
                <a:ea typeface="Times New Roman"/>
                <a:cs typeface="Times New Roman"/>
                <a:sym typeface="Times New Roman"/>
              </a:rPr>
              <a:t>miRNAs are small, non-coding RNA molecules, about 20-22 nucleotides long, that regulate gene expression at the post-transcriptional level. They control protein production from messenger RNAs (mRNAs) and play crucial roles in biological processes like development, metabolism, and programmed cell death.</a:t>
            </a:r>
            <a:endParaRPr sz="2420">
              <a:latin typeface="Times New Roman"/>
              <a:ea typeface="Times New Roman"/>
              <a:cs typeface="Times New Roman"/>
              <a:sym typeface="Times New Roman"/>
            </a:endParaRPr>
          </a:p>
          <a:p>
            <a:pPr marL="0" lvl="0" indent="0" algn="l" rtl="0">
              <a:lnSpc>
                <a:spcPct val="105000"/>
              </a:lnSpc>
              <a:spcBef>
                <a:spcPts val="1400"/>
              </a:spcBef>
              <a:spcAft>
                <a:spcPts val="0"/>
              </a:spcAft>
              <a:buClr>
                <a:schemeClr val="dk1"/>
              </a:buClr>
              <a:buSzPts val="1018"/>
              <a:buFont typeface="Arial"/>
              <a:buNone/>
            </a:pPr>
            <a:r>
              <a:rPr lang="en-GB" sz="2420" u="sng">
                <a:latin typeface="Times New Roman"/>
                <a:ea typeface="Times New Roman"/>
                <a:cs typeface="Times New Roman"/>
                <a:sym typeface="Times New Roman"/>
              </a:rPr>
              <a:t>Discovery and Importance:</a:t>
            </a:r>
            <a:endParaRPr sz="2420" u="sng">
              <a:latin typeface="Times New Roman"/>
              <a:ea typeface="Times New Roman"/>
              <a:cs typeface="Times New Roman"/>
              <a:sym typeface="Times New Roman"/>
            </a:endParaRPr>
          </a:p>
          <a:p>
            <a:pPr marL="0" lvl="0" indent="0" algn="l" rtl="0">
              <a:lnSpc>
                <a:spcPct val="105000"/>
              </a:lnSpc>
              <a:spcBef>
                <a:spcPts val="1400"/>
              </a:spcBef>
              <a:spcAft>
                <a:spcPts val="0"/>
              </a:spcAft>
              <a:buClr>
                <a:schemeClr val="dk1"/>
              </a:buClr>
              <a:buSzPts val="1018"/>
              <a:buFont typeface="Arial"/>
              <a:buNone/>
            </a:pPr>
            <a:r>
              <a:rPr lang="en-GB" sz="2420">
                <a:latin typeface="Times New Roman"/>
                <a:ea typeface="Times New Roman"/>
                <a:cs typeface="Times New Roman"/>
                <a:sym typeface="Times New Roman"/>
              </a:rPr>
              <a:t>Discovered in the early 1990s, miRNAs are now recognized as key regulators of gene expression, with thousands identified across species. They are implicated in various diseases, making them crucial biomarkers for diagnosis and therapeutic targets.</a:t>
            </a:r>
            <a:endParaRPr sz="2420">
              <a:latin typeface="Times New Roman"/>
              <a:ea typeface="Times New Roman"/>
              <a:cs typeface="Times New Roman"/>
              <a:sym typeface="Times New Roman"/>
            </a:endParaRPr>
          </a:p>
          <a:p>
            <a:pPr marL="0" lvl="0" indent="0" algn="l" rtl="0">
              <a:lnSpc>
                <a:spcPct val="105000"/>
              </a:lnSpc>
              <a:spcBef>
                <a:spcPts val="1200"/>
              </a:spcBef>
              <a:spcAft>
                <a:spcPts val="0"/>
              </a:spcAft>
              <a:buSzPts val="1665"/>
              <a:buNone/>
            </a:pPr>
            <a:endParaRPr sz="242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GB">
                <a:latin typeface="Times New Roman"/>
                <a:ea typeface="Times New Roman"/>
                <a:cs typeface="Times New Roman"/>
                <a:sym typeface="Times New Roman"/>
              </a:rPr>
              <a:t>CONT…</a:t>
            </a:r>
            <a:endParaRPr>
              <a:latin typeface="Times New Roman"/>
              <a:ea typeface="Times New Roman"/>
              <a:cs typeface="Times New Roman"/>
              <a:sym typeface="Times New Roman"/>
            </a:endParaRPr>
          </a:p>
        </p:txBody>
      </p:sp>
      <p:sp>
        <p:nvSpPr>
          <p:cNvPr id="104" name="Google Shape;104;p1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400"/>
              </a:spcBef>
              <a:spcAft>
                <a:spcPts val="0"/>
              </a:spcAft>
              <a:buClr>
                <a:schemeClr val="dk1"/>
              </a:buClr>
              <a:buSzPts val="1100"/>
              <a:buFont typeface="Arial"/>
              <a:buNone/>
            </a:pPr>
            <a:r>
              <a:rPr lang="en-GB" sz="2600" u="sng">
                <a:latin typeface="Times New Roman"/>
                <a:ea typeface="Times New Roman"/>
                <a:cs typeface="Times New Roman"/>
                <a:sym typeface="Times New Roman"/>
              </a:rPr>
              <a:t>Challenges:</a:t>
            </a:r>
            <a:endParaRPr sz="2600" u="sng">
              <a:latin typeface="Times New Roman"/>
              <a:ea typeface="Times New Roman"/>
              <a:cs typeface="Times New Roman"/>
              <a:sym typeface="Times New Roman"/>
            </a:endParaRPr>
          </a:p>
          <a:p>
            <a:pPr marL="0" lvl="0" indent="0" algn="l" rtl="0">
              <a:lnSpc>
                <a:spcPct val="115000"/>
              </a:lnSpc>
              <a:spcBef>
                <a:spcPts val="1400"/>
              </a:spcBef>
              <a:spcAft>
                <a:spcPts val="0"/>
              </a:spcAft>
              <a:buClr>
                <a:schemeClr val="dk1"/>
              </a:buClr>
              <a:buSzPts val="1100"/>
              <a:buFont typeface="Arial"/>
              <a:buNone/>
            </a:pPr>
            <a:r>
              <a:rPr lang="en-GB" sz="2600">
                <a:latin typeface="Times New Roman"/>
                <a:ea typeface="Times New Roman"/>
                <a:cs typeface="Times New Roman"/>
                <a:sym typeface="Times New Roman"/>
              </a:rPr>
              <a:t>Traditional methods for identifying miRNA-disease associations rely on costly and slow experimental techniques, delaying diagnosis and treatment. This project aims to overcome these challenges using machine learning.</a:t>
            </a:r>
            <a:endParaRPr sz="2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838200" y="2889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GB">
                <a:latin typeface="Times New Roman"/>
                <a:ea typeface="Times New Roman"/>
                <a:cs typeface="Times New Roman"/>
                <a:sym typeface="Times New Roman"/>
              </a:rPr>
              <a:t>Motivation</a:t>
            </a:r>
            <a:endParaRPr>
              <a:latin typeface="Times New Roman"/>
              <a:ea typeface="Times New Roman"/>
              <a:cs typeface="Times New Roman"/>
              <a:sym typeface="Times New Roman"/>
            </a:endParaRPr>
          </a:p>
        </p:txBody>
      </p:sp>
      <p:sp>
        <p:nvSpPr>
          <p:cNvPr id="110" name="Google Shape;110;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400"/>
              <a:buChar char="•"/>
            </a:pPr>
            <a:r>
              <a:rPr lang="en-GB" sz="2400">
                <a:latin typeface="Times New Roman"/>
                <a:ea typeface="Times New Roman"/>
                <a:cs typeface="Times New Roman"/>
                <a:sym typeface="Times New Roman"/>
              </a:rPr>
              <a:t>The motivation for this project stems from the limitations of traditional miRNA-disease association methods. Identifying these associations is essential for understanding disease mechanisms, improving diagnosis, and enabling personalized medicine. Machine learning offers a faster and more cost-effective alternative to experimental approaches. By integrating hybrid modeling and Explainable AI, we provide not only high prediction accuracy but also interpretable insights into miRNA contributions, ensuring that the system is both reliable and actionable for healthcare professionals.</a:t>
            </a:r>
            <a:endParaRPr sz="2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GB">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graphicFrame>
        <p:nvGraphicFramePr>
          <p:cNvPr id="176" name="Google Shape;176;p28"/>
          <p:cNvGraphicFramePr/>
          <p:nvPr/>
        </p:nvGraphicFramePr>
        <p:xfrm>
          <a:off x="838201" y="1520890"/>
          <a:ext cx="10515600" cy="4406463"/>
        </p:xfrm>
        <a:graphic>
          <a:graphicData uri="http://schemas.openxmlformats.org/drawingml/2006/table">
            <a:tbl>
              <a:tblPr firstRow="1" firstCol="1" bandRow="1">
                <a:noFill/>
                <a:tableStyleId>{B86FBD3A-FA3D-43FD-BA0E-CCC93E73CF3B}</a:tableStyleId>
              </a:tblPr>
              <a:tblGrid>
                <a:gridCol w="460250">
                  <a:extLst>
                    <a:ext uri="{9D8B030D-6E8A-4147-A177-3AD203B41FA5}">
                      <a16:colId xmlns:a16="http://schemas.microsoft.com/office/drawing/2014/main" val="20000"/>
                    </a:ext>
                  </a:extLst>
                </a:gridCol>
                <a:gridCol w="3887875">
                  <a:extLst>
                    <a:ext uri="{9D8B030D-6E8A-4147-A177-3AD203B41FA5}">
                      <a16:colId xmlns:a16="http://schemas.microsoft.com/office/drawing/2014/main" val="20001"/>
                    </a:ext>
                  </a:extLst>
                </a:gridCol>
                <a:gridCol w="3537675">
                  <a:extLst>
                    <a:ext uri="{9D8B030D-6E8A-4147-A177-3AD203B41FA5}">
                      <a16:colId xmlns:a16="http://schemas.microsoft.com/office/drawing/2014/main" val="20002"/>
                    </a:ext>
                  </a:extLst>
                </a:gridCol>
                <a:gridCol w="2629800">
                  <a:extLst>
                    <a:ext uri="{9D8B030D-6E8A-4147-A177-3AD203B41FA5}">
                      <a16:colId xmlns:a16="http://schemas.microsoft.com/office/drawing/2014/main" val="20003"/>
                    </a:ext>
                  </a:extLst>
                </a:gridCol>
              </a:tblGrid>
              <a:tr h="627950">
                <a:tc>
                  <a:txBody>
                    <a:bodyPr/>
                    <a:lstStyle/>
                    <a:p>
                      <a:pPr marL="0" marR="0" lvl="0" indent="0" algn="l" rtl="0">
                        <a:lnSpc>
                          <a:spcPct val="107000"/>
                        </a:lnSpc>
                        <a:spcBef>
                          <a:spcPts val="0"/>
                        </a:spcBef>
                        <a:spcAft>
                          <a:spcPts val="0"/>
                        </a:spcAft>
                        <a:buClr>
                          <a:srgbClr val="000000"/>
                        </a:buClr>
                        <a:buSzPts val="1200"/>
                        <a:buFont typeface="Arial"/>
                        <a:buNone/>
                      </a:pPr>
                      <a:r>
                        <a:rPr lang="en-GB" sz="1200" u="none" strike="noStrike" cap="none">
                          <a:latin typeface="Times New Roman"/>
                          <a:ea typeface="Times New Roman"/>
                          <a:cs typeface="Times New Roman"/>
                          <a:sym typeface="Times New Roman"/>
                        </a:rPr>
                        <a:t>Sr no.</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Clr>
                          <a:srgbClr val="000000"/>
                        </a:buClr>
                        <a:buSzPts val="1200"/>
                        <a:buFont typeface="Arial"/>
                        <a:buNone/>
                      </a:pPr>
                      <a:r>
                        <a:rPr lang="en-GB" sz="1200" u="none" strike="noStrike" cap="none">
                          <a:latin typeface="Times New Roman"/>
                          <a:ea typeface="Times New Roman"/>
                          <a:cs typeface="Times New Roman"/>
                          <a:sym typeface="Times New Roman"/>
                        </a:rPr>
                        <a:t>Title</a:t>
                      </a:r>
                      <a:endParaRPr sz="1400" u="none" strike="noStrike" cap="none"/>
                    </a:p>
                    <a:p>
                      <a:pPr marL="0" marR="0" lvl="0" indent="0" algn="ctr" rtl="0">
                        <a:lnSpc>
                          <a:spcPct val="107000"/>
                        </a:lnSpc>
                        <a:spcBef>
                          <a:spcPts val="800"/>
                        </a:spcBef>
                        <a:spcAft>
                          <a:spcPts val="0"/>
                        </a:spcAft>
                        <a:buClr>
                          <a:srgbClr val="000000"/>
                        </a:buClr>
                        <a:buSzPts val="1200"/>
                        <a:buFont typeface="Arial"/>
                        <a:buNone/>
                      </a:pPr>
                      <a:r>
                        <a:rPr lang="en-GB" sz="1200" u="none" strike="noStrike" cap="none">
                          <a:latin typeface="Times New Roman"/>
                          <a:ea typeface="Times New Roman"/>
                          <a:cs typeface="Times New Roman"/>
                          <a:sym typeface="Times New Roman"/>
                        </a:rPr>
                        <a:t>(Name of the journal, author and publication details)</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07000"/>
                        </a:lnSpc>
                        <a:spcBef>
                          <a:spcPts val="0"/>
                        </a:spcBef>
                        <a:spcAft>
                          <a:spcPts val="0"/>
                        </a:spcAft>
                        <a:buClr>
                          <a:srgbClr val="000000"/>
                        </a:buClr>
                        <a:buSzPts val="1200"/>
                        <a:buFont typeface="Arial"/>
                        <a:buNone/>
                      </a:pPr>
                      <a:r>
                        <a:rPr lang="en-GB" sz="1200" u="none" strike="noStrike" cap="none">
                          <a:latin typeface="Times New Roman"/>
                          <a:ea typeface="Times New Roman"/>
                          <a:cs typeface="Times New Roman"/>
                          <a:sym typeface="Times New Roman"/>
                        </a:rPr>
                        <a:t>Methodology</a:t>
                      </a:r>
                      <a:endParaRPr sz="1400" u="none" strike="noStrike" cap="none"/>
                    </a:p>
                    <a:p>
                      <a:pPr marL="0" marR="0" lvl="0" indent="0" algn="ctr" rtl="0">
                        <a:lnSpc>
                          <a:spcPct val="107000"/>
                        </a:lnSpc>
                        <a:spcBef>
                          <a:spcPts val="800"/>
                        </a:spcBef>
                        <a:spcAft>
                          <a:spcPts val="0"/>
                        </a:spcAft>
                        <a:buClr>
                          <a:srgbClr val="000000"/>
                        </a:buClr>
                        <a:buSzPts val="1200"/>
                        <a:buFont typeface="Arial"/>
                        <a:buNone/>
                      </a:pPr>
                      <a:r>
                        <a:rPr lang="en-GB" sz="1200" u="none" strike="noStrike" cap="none">
                          <a:latin typeface="Times New Roman"/>
                          <a:ea typeface="Times New Roman"/>
                          <a:cs typeface="Times New Roman"/>
                          <a:sym typeface="Times New Roman"/>
                        </a:rPr>
                        <a:t>(Provide a Summary of key studies and their findings)</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lnSpc>
                          <a:spcPct val="107000"/>
                        </a:lnSpc>
                        <a:spcBef>
                          <a:spcPts val="0"/>
                        </a:spcBef>
                        <a:spcAft>
                          <a:spcPts val="0"/>
                        </a:spcAft>
                        <a:buClr>
                          <a:srgbClr val="000000"/>
                        </a:buClr>
                        <a:buSzPts val="1200"/>
                        <a:buFont typeface="Arial"/>
                        <a:buNone/>
                      </a:pPr>
                      <a:r>
                        <a:rPr lang="en-GB" sz="1200" u="none" strike="noStrike" cap="none">
                          <a:latin typeface="Times New Roman"/>
                          <a:ea typeface="Times New Roman"/>
                          <a:cs typeface="Times New Roman"/>
                          <a:sym typeface="Times New Roman"/>
                        </a:rPr>
                        <a:t>Identification of gaps and limitations.</a:t>
                      </a:r>
                      <a:endParaRPr sz="1400" u="none" strike="noStrike" cap="none"/>
                    </a:p>
                    <a:p>
                      <a:pPr marL="0" marR="0" lvl="0" indent="0" algn="ctr" rtl="0">
                        <a:lnSpc>
                          <a:spcPct val="107000"/>
                        </a:lnSpc>
                        <a:spcBef>
                          <a:spcPts val="800"/>
                        </a:spcBef>
                        <a:spcAft>
                          <a:spcPts val="0"/>
                        </a:spcAft>
                        <a:buClr>
                          <a:srgbClr val="000000"/>
                        </a:buClr>
                        <a:buSzPts val="1200"/>
                        <a:buFont typeface="Arial"/>
                        <a:buNone/>
                      </a:pPr>
                      <a:r>
                        <a:rPr lang="en-GB" sz="1200" u="none" strike="noStrike" cap="none">
                          <a:latin typeface="Times New Roman"/>
                          <a:ea typeface="Times New Roman"/>
                          <a:cs typeface="Times New Roman"/>
                          <a:sym typeface="Times New Roman"/>
                        </a:rPr>
                        <a:t>(Identify the limitations of the Research Paper)</a:t>
                      </a:r>
                      <a:endParaRPr sz="12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0"/>
                  </a:ext>
                </a:extLst>
              </a:tr>
              <a:tr h="1901950">
                <a:tc>
                  <a:txBody>
                    <a:bodyPr/>
                    <a:lstStyle/>
                    <a:p>
                      <a:pPr marL="0" marR="0" lvl="0" indent="0" algn="l" rtl="0">
                        <a:lnSpc>
                          <a:spcPct val="107000"/>
                        </a:lnSpc>
                        <a:spcBef>
                          <a:spcPts val="0"/>
                        </a:spcBef>
                        <a:spcAft>
                          <a:spcPts val="0"/>
                        </a:spcAft>
                        <a:buClr>
                          <a:srgbClr val="000000"/>
                        </a:buClr>
                        <a:buSzPts val="1200"/>
                        <a:buFont typeface="Arial"/>
                        <a:buNone/>
                      </a:pPr>
                      <a:r>
                        <a:rPr lang="en-GB" sz="1200" u="none" strike="noStrike" cap="none">
                          <a:latin typeface="Times New Roman"/>
                          <a:ea typeface="Times New Roman"/>
                          <a:cs typeface="Times New Roman"/>
                          <a:sym typeface="Times New Roman"/>
                        </a:rPr>
                        <a:t>1</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lnSpc>
                          <a:spcPct val="107000"/>
                        </a:lnSpc>
                        <a:spcBef>
                          <a:spcPts val="0"/>
                        </a:spcBef>
                        <a:spcAft>
                          <a:spcPts val="0"/>
                        </a:spcAft>
                        <a:buClr>
                          <a:schemeClr val="dk1"/>
                        </a:buClr>
                        <a:buSzPts val="1100"/>
                        <a:buFont typeface="Arial"/>
                        <a:buNone/>
                      </a:pPr>
                      <a:r>
                        <a:rPr lang="en-GB" sz="1100" b="1" u="none" strike="noStrike" cap="none">
                          <a:latin typeface="Arial"/>
                          <a:ea typeface="Arial"/>
                          <a:cs typeface="Arial"/>
                          <a:sym typeface="Arial"/>
                        </a:rPr>
                        <a:t>Name of the Journal</a:t>
                      </a:r>
                      <a:r>
                        <a:rPr lang="en-GB" sz="1100" u="none" strike="noStrike" cap="none">
                          <a:latin typeface="Arial"/>
                          <a:ea typeface="Arial"/>
                          <a:cs typeface="Arial"/>
                          <a:sym typeface="Arial"/>
                        </a:rPr>
                        <a:t>: </a:t>
                      </a:r>
                      <a:r>
                        <a:rPr lang="en-GB" sz="1100" i="1">
                          <a:latin typeface="Arial"/>
                          <a:ea typeface="Arial"/>
                          <a:cs typeface="Arial"/>
                          <a:sym typeface="Arial"/>
                        </a:rPr>
                        <a:t>Briefings in Bioinformatics</a:t>
                      </a:r>
                      <a:endParaRPr sz="1100" i="1" u="none" strike="noStrike" cap="none">
                        <a:latin typeface="Arial"/>
                        <a:ea typeface="Arial"/>
                        <a:cs typeface="Arial"/>
                        <a:sym typeface="Arial"/>
                      </a:endParaRPr>
                    </a:p>
                    <a:p>
                      <a:pPr marL="0" marR="0" lvl="0" indent="0" algn="l" rtl="0">
                        <a:lnSpc>
                          <a:spcPct val="107000"/>
                        </a:lnSpc>
                        <a:spcBef>
                          <a:spcPts val="0"/>
                        </a:spcBef>
                        <a:spcAft>
                          <a:spcPts val="0"/>
                        </a:spcAft>
                        <a:buClr>
                          <a:schemeClr val="dk1"/>
                        </a:buClr>
                        <a:buSzPts val="1100"/>
                        <a:buFont typeface="Arial"/>
                        <a:buNone/>
                      </a:pPr>
                      <a:r>
                        <a:rPr lang="en-GB" sz="1100" b="1" u="none" strike="noStrike" cap="none">
                          <a:latin typeface="Arial"/>
                          <a:ea typeface="Arial"/>
                          <a:cs typeface="Arial"/>
                          <a:sym typeface="Arial"/>
                        </a:rPr>
                        <a:t>Authors</a:t>
                      </a:r>
                      <a:r>
                        <a:rPr lang="en-GB" sz="1100" u="none" strike="noStrike" cap="none">
                          <a:latin typeface="Arial"/>
                          <a:ea typeface="Arial"/>
                          <a:cs typeface="Arial"/>
                          <a:sym typeface="Arial"/>
                        </a:rPr>
                        <a:t>: </a:t>
                      </a:r>
                      <a:r>
                        <a:rPr lang="en-GB" sz="1100">
                          <a:latin typeface="Arial"/>
                          <a:ea typeface="Arial"/>
                          <a:cs typeface="Arial"/>
                          <a:sym typeface="Arial"/>
                        </a:rPr>
                        <a:t>Wei Peng, Zhichen He, Wei Dai, Wei Lan</a:t>
                      </a:r>
                      <a:endParaRPr sz="1100" u="none" strike="noStrike" cap="none">
                        <a:latin typeface="Arial"/>
                        <a:ea typeface="Arial"/>
                        <a:cs typeface="Arial"/>
                        <a:sym typeface="Arial"/>
                      </a:endParaRPr>
                    </a:p>
                    <a:p>
                      <a:pPr marL="0" marR="0" lvl="0" indent="0" algn="l" rtl="0">
                        <a:lnSpc>
                          <a:spcPct val="107000"/>
                        </a:lnSpc>
                        <a:spcBef>
                          <a:spcPts val="0"/>
                        </a:spcBef>
                        <a:spcAft>
                          <a:spcPts val="0"/>
                        </a:spcAft>
                        <a:buClr>
                          <a:schemeClr val="dk1"/>
                        </a:buClr>
                        <a:buSzPts val="1100"/>
                        <a:buFont typeface="Arial"/>
                        <a:buNone/>
                      </a:pPr>
                      <a:r>
                        <a:rPr lang="en-GB" sz="1100" b="1" u="none" strike="noStrike" cap="none">
                          <a:latin typeface="Arial"/>
                          <a:ea typeface="Arial"/>
                          <a:cs typeface="Arial"/>
                          <a:sym typeface="Arial"/>
                        </a:rPr>
                        <a:t>Publication Details</a:t>
                      </a:r>
                      <a:r>
                        <a:rPr lang="en-GB" sz="1100" u="none" strike="noStrike" cap="none">
                          <a:latin typeface="Arial"/>
                          <a:ea typeface="Arial"/>
                          <a:cs typeface="Arial"/>
                          <a:sym typeface="Arial"/>
                        </a:rPr>
                        <a:t>: 20</a:t>
                      </a:r>
                      <a:r>
                        <a:rPr lang="en-GB" sz="1100">
                          <a:latin typeface="Arial"/>
                          <a:ea typeface="Arial"/>
                          <a:cs typeface="Arial"/>
                          <a:sym typeface="Arial"/>
                        </a:rPr>
                        <a:t>24</a:t>
                      </a:r>
                      <a:r>
                        <a:rPr lang="en-GB" sz="1100" u="none" strike="noStrike" cap="none">
                          <a:latin typeface="Arial"/>
                          <a:ea typeface="Arial"/>
                          <a:cs typeface="Arial"/>
                          <a:sym typeface="Arial"/>
                        </a:rPr>
                        <a:t>, Volume 22, Pages 11-30</a:t>
                      </a:r>
                      <a:endParaRPr sz="1100" u="none" strike="noStrike" cap="none">
                        <a:latin typeface="Arial"/>
                        <a:ea typeface="Arial"/>
                        <a:cs typeface="Arial"/>
                        <a:sym typeface="Arial"/>
                      </a:endParaRPr>
                    </a:p>
                    <a:p>
                      <a:pPr marL="0" marR="0" lvl="0" indent="0" algn="l" rtl="0">
                        <a:lnSpc>
                          <a:spcPct val="107000"/>
                        </a:lnSpc>
                        <a:spcBef>
                          <a:spcPts val="0"/>
                        </a:spcBef>
                        <a:spcAft>
                          <a:spcPts val="0"/>
                        </a:spcAft>
                        <a:buClr>
                          <a:srgbClr val="000000"/>
                        </a:buClr>
                        <a:buSzPts val="1300"/>
                        <a:buFont typeface="Arial"/>
                        <a:buNone/>
                      </a:pPr>
                      <a:endParaRPr sz="1300" u="none" strike="noStrike" cap="none">
                        <a:latin typeface="Times New Roman"/>
                        <a:ea typeface="Times New Roman"/>
                        <a:cs typeface="Times New Roman"/>
                        <a:sym typeface="Times New Roman"/>
                      </a:endParaRPr>
                    </a:p>
                  </a:txBody>
                  <a:tcPr marL="68575" marR="68575" marT="0" marB="0"/>
                </a:tc>
                <a:tc>
                  <a:txBody>
                    <a:bodyPr/>
                    <a:lstStyle/>
                    <a:p>
                      <a:pPr marL="457200" marR="0" lvl="0" indent="-304800" algn="l" rtl="0">
                        <a:lnSpc>
                          <a:spcPct val="107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Compares various machine learning models including SVM, Naive Bayes, and Random Forest. </a:t>
                      </a:r>
                      <a:endParaRPr sz="1200" u="none" strike="noStrike" cap="none">
                        <a:latin typeface="Times New Roman"/>
                        <a:ea typeface="Times New Roman"/>
                        <a:cs typeface="Times New Roman"/>
                        <a:sym typeface="Times New Roman"/>
                      </a:endParaRPr>
                    </a:p>
                    <a:p>
                      <a:pPr marL="457200" marR="0" lvl="0" indent="-304800" algn="l" rtl="0">
                        <a:lnSpc>
                          <a:spcPct val="107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Evaluates model performance on miRNA-disease prediction tasks.</a:t>
                      </a:r>
                      <a:endParaRPr sz="1200" u="none" strike="noStrike" cap="none">
                        <a:latin typeface="Times New Roman"/>
                        <a:ea typeface="Times New Roman"/>
                        <a:cs typeface="Times New Roman"/>
                        <a:sym typeface="Times New Roman"/>
                      </a:endParaRPr>
                    </a:p>
                    <a:p>
                      <a:pPr marL="457200" marR="0" lvl="0" indent="-304800" algn="l" rtl="0">
                        <a:lnSpc>
                          <a:spcPct val="107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Provides insights into the effectiveness of different models. -</a:t>
                      </a:r>
                      <a:endParaRPr sz="1200" u="none" strike="noStrike" cap="none">
                        <a:latin typeface="Times New Roman"/>
                        <a:ea typeface="Times New Roman"/>
                        <a:cs typeface="Times New Roman"/>
                        <a:sym typeface="Times New Roman"/>
                      </a:endParaRPr>
                    </a:p>
                    <a:p>
                      <a:pPr marL="457200" marR="0" lvl="0" indent="-304800" algn="l" rtl="0">
                        <a:lnSpc>
                          <a:spcPct val="107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Helps identify the most suitable models for specific prediction tasks.</a:t>
                      </a:r>
                      <a:endParaRPr sz="1200" u="none" strike="noStrike" cap="none">
                        <a:latin typeface="Times New Roman"/>
                        <a:ea typeface="Times New Roman"/>
                        <a:cs typeface="Times New Roman"/>
                        <a:sym typeface="Times New Roman"/>
                      </a:endParaRPr>
                    </a:p>
                  </a:txBody>
                  <a:tcPr marL="68575" marR="68575" marT="0" marB="0"/>
                </a:tc>
                <a:tc>
                  <a:txBody>
                    <a:bodyPr/>
                    <a:lstStyle/>
                    <a:p>
                      <a:pPr marL="457200" marR="0" lvl="0" indent="-304800" algn="l" rtl="0">
                        <a:lnSpc>
                          <a:spcPct val="100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Limited by diversity in disease types and miRNA data. </a:t>
                      </a:r>
                      <a:endParaRPr sz="1200" u="none" strike="noStrike" cap="none">
                        <a:latin typeface="Times New Roman"/>
                        <a:ea typeface="Times New Roman"/>
                        <a:cs typeface="Times New Roman"/>
                        <a:sym typeface="Times New Roman"/>
                      </a:endParaRPr>
                    </a:p>
                    <a:p>
                      <a:pPr marL="457200" marR="0" lvl="0" indent="-304800" algn="l" rtl="0">
                        <a:lnSpc>
                          <a:spcPct val="100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May not cover all possible model variations. </a:t>
                      </a:r>
                      <a:endParaRPr sz="1200" u="none" strike="noStrike" cap="none">
                        <a:latin typeface="Times New Roman"/>
                        <a:ea typeface="Times New Roman"/>
                        <a:cs typeface="Times New Roman"/>
                        <a:sym typeface="Times New Roman"/>
                      </a:endParaRPr>
                    </a:p>
                    <a:p>
                      <a:pPr marL="457200" marR="0" lvl="0" indent="-304800" algn="l" rtl="0">
                        <a:lnSpc>
                          <a:spcPct val="100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Some models may not be applicable to specific disease types. </a:t>
                      </a:r>
                      <a:endParaRPr sz="1200" u="none" strike="noStrike" cap="none">
                        <a:latin typeface="Times New Roman"/>
                        <a:ea typeface="Times New Roman"/>
                        <a:cs typeface="Times New Roman"/>
                        <a:sym typeface="Times New Roman"/>
                      </a:endParaRPr>
                    </a:p>
                    <a:p>
                      <a:pPr marL="457200" marR="0" lvl="0" indent="-304800" algn="l" rtl="0">
                        <a:lnSpc>
                          <a:spcPct val="100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Performance metrics might not be uniformly applied across different studies.</a:t>
                      </a:r>
                      <a:endParaRPr sz="1400" u="none" strike="noStrike" cap="none"/>
                    </a:p>
                  </a:txBody>
                  <a:tcPr marL="68575" marR="68575" marT="0" marB="0"/>
                </a:tc>
                <a:extLst>
                  <a:ext uri="{0D108BD9-81ED-4DB2-BD59-A6C34878D82A}">
                    <a16:rowId xmlns:a16="http://schemas.microsoft.com/office/drawing/2014/main" val="10001"/>
                  </a:ext>
                </a:extLst>
              </a:tr>
              <a:tr h="1829000">
                <a:tc>
                  <a:txBody>
                    <a:bodyPr/>
                    <a:lstStyle/>
                    <a:p>
                      <a:pPr marL="0" marR="0" lvl="0" indent="0" algn="l" rtl="0">
                        <a:lnSpc>
                          <a:spcPct val="107000"/>
                        </a:lnSpc>
                        <a:spcBef>
                          <a:spcPts val="0"/>
                        </a:spcBef>
                        <a:spcAft>
                          <a:spcPts val="0"/>
                        </a:spcAft>
                        <a:buClr>
                          <a:srgbClr val="000000"/>
                        </a:buClr>
                        <a:buSzPts val="1200"/>
                        <a:buFont typeface="Arial"/>
                        <a:buNone/>
                      </a:pPr>
                      <a:r>
                        <a:rPr lang="en-GB" sz="1200" u="none" strike="noStrike" cap="none">
                          <a:latin typeface="Times New Roman"/>
                          <a:ea typeface="Times New Roman"/>
                          <a:cs typeface="Times New Roman"/>
                          <a:sym typeface="Times New Roman"/>
                        </a:rPr>
                        <a:t>2</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lnSpc>
                          <a:spcPct val="107000"/>
                        </a:lnSpc>
                        <a:spcBef>
                          <a:spcPts val="0"/>
                        </a:spcBef>
                        <a:spcAft>
                          <a:spcPts val="0"/>
                        </a:spcAft>
                        <a:buClr>
                          <a:schemeClr val="dk1"/>
                        </a:buClr>
                        <a:buSzPts val="1100"/>
                        <a:buFont typeface="Arial"/>
                        <a:buNone/>
                      </a:pPr>
                      <a:r>
                        <a:rPr lang="en-GB" sz="1100" b="1" u="none" strike="noStrike" cap="none">
                          <a:latin typeface="Arial"/>
                          <a:ea typeface="Arial"/>
                          <a:cs typeface="Arial"/>
                          <a:sym typeface="Arial"/>
                        </a:rPr>
                        <a:t>Name of the Journal</a:t>
                      </a:r>
                      <a:r>
                        <a:rPr lang="en-GB" sz="1100" u="none" strike="noStrike" cap="none">
                          <a:latin typeface="Arial"/>
                          <a:ea typeface="Arial"/>
                          <a:cs typeface="Arial"/>
                          <a:sym typeface="Arial"/>
                        </a:rPr>
                        <a:t>: </a:t>
                      </a:r>
                      <a:r>
                        <a:rPr lang="en-GB" sz="1100" i="1">
                          <a:latin typeface="Arial"/>
                          <a:ea typeface="Arial"/>
                          <a:cs typeface="Arial"/>
                          <a:sym typeface="Arial"/>
                        </a:rPr>
                        <a:t>BMC Cancer</a:t>
                      </a:r>
                      <a:endParaRPr sz="1100" i="1" u="none" strike="noStrike" cap="none">
                        <a:latin typeface="Arial"/>
                        <a:ea typeface="Arial"/>
                        <a:cs typeface="Arial"/>
                        <a:sym typeface="Arial"/>
                      </a:endParaRPr>
                    </a:p>
                    <a:p>
                      <a:pPr marL="0" marR="0" lvl="0" indent="0" algn="l" rtl="0">
                        <a:lnSpc>
                          <a:spcPct val="107000"/>
                        </a:lnSpc>
                        <a:spcBef>
                          <a:spcPts val="0"/>
                        </a:spcBef>
                        <a:spcAft>
                          <a:spcPts val="0"/>
                        </a:spcAft>
                        <a:buClr>
                          <a:schemeClr val="dk1"/>
                        </a:buClr>
                        <a:buSzPts val="1100"/>
                        <a:buFont typeface="Arial"/>
                        <a:buNone/>
                      </a:pPr>
                      <a:r>
                        <a:rPr lang="en-GB" sz="1100" b="1" u="none" strike="noStrike" cap="none">
                          <a:latin typeface="Arial"/>
                          <a:ea typeface="Arial"/>
                          <a:cs typeface="Arial"/>
                          <a:sym typeface="Arial"/>
                        </a:rPr>
                        <a:t>Authors</a:t>
                      </a:r>
                      <a:r>
                        <a:rPr lang="en-GB" sz="1100" u="none" strike="noStrike" cap="none">
                          <a:latin typeface="Arial"/>
                          <a:ea typeface="Arial"/>
                          <a:cs typeface="Arial"/>
                          <a:sym typeface="Arial"/>
                        </a:rPr>
                        <a:t>: </a:t>
                      </a:r>
                      <a:r>
                        <a:rPr lang="en-GB" sz="1100">
                          <a:latin typeface="Arial"/>
                          <a:ea typeface="Arial"/>
                          <a:cs typeface="Arial"/>
                          <a:sym typeface="Arial"/>
                        </a:rPr>
                        <a:t>Biyu, H., Mengshan, L., Yuxin, H</a:t>
                      </a:r>
                      <a:endParaRPr sz="1100" u="none" strike="noStrike" cap="none">
                        <a:latin typeface="Arial"/>
                        <a:ea typeface="Arial"/>
                        <a:cs typeface="Arial"/>
                        <a:sym typeface="Arial"/>
                      </a:endParaRPr>
                    </a:p>
                    <a:p>
                      <a:pPr marL="0" marR="0" lvl="0" indent="0" algn="l" rtl="0">
                        <a:lnSpc>
                          <a:spcPct val="107000"/>
                        </a:lnSpc>
                        <a:spcBef>
                          <a:spcPts val="0"/>
                        </a:spcBef>
                        <a:spcAft>
                          <a:spcPts val="0"/>
                        </a:spcAft>
                        <a:buClr>
                          <a:schemeClr val="dk1"/>
                        </a:buClr>
                        <a:buSzPts val="1100"/>
                        <a:buFont typeface="Arial"/>
                        <a:buNone/>
                      </a:pPr>
                      <a:r>
                        <a:rPr lang="en-GB" sz="1100" b="1" u="none" strike="noStrike" cap="none">
                          <a:latin typeface="Arial"/>
                          <a:ea typeface="Arial"/>
                          <a:cs typeface="Arial"/>
                          <a:sym typeface="Arial"/>
                        </a:rPr>
                        <a:t>Publication Details</a:t>
                      </a:r>
                      <a:r>
                        <a:rPr lang="en-GB" sz="1100" u="none" strike="noStrike" cap="none">
                          <a:latin typeface="Arial"/>
                          <a:ea typeface="Arial"/>
                          <a:cs typeface="Arial"/>
                          <a:sym typeface="Arial"/>
                        </a:rPr>
                        <a:t>: 202</a:t>
                      </a:r>
                      <a:r>
                        <a:rPr lang="en-GB" sz="1100">
                          <a:latin typeface="Arial"/>
                          <a:ea typeface="Arial"/>
                          <a:cs typeface="Arial"/>
                          <a:sym typeface="Arial"/>
                        </a:rPr>
                        <a:t>4</a:t>
                      </a:r>
                      <a:r>
                        <a:rPr lang="en-GB" sz="1100" u="none" strike="noStrike" cap="none">
                          <a:latin typeface="Arial"/>
                          <a:ea typeface="Arial"/>
                          <a:cs typeface="Arial"/>
                          <a:sym typeface="Arial"/>
                        </a:rPr>
                        <a:t>, Volume 85, Article 102420</a:t>
                      </a:r>
                      <a:endParaRPr sz="1100" u="none" strike="noStrike" cap="none">
                        <a:latin typeface="Arial"/>
                        <a:ea typeface="Arial"/>
                        <a:cs typeface="Arial"/>
                        <a:sym typeface="Arial"/>
                      </a:endParaRPr>
                    </a:p>
                    <a:p>
                      <a:pPr marL="0" marR="0" lvl="0" indent="0" algn="l" rtl="0">
                        <a:lnSpc>
                          <a:spcPct val="107000"/>
                        </a:lnSpc>
                        <a:spcBef>
                          <a:spcPts val="0"/>
                        </a:spcBef>
                        <a:spcAft>
                          <a:spcPts val="0"/>
                        </a:spcAft>
                        <a:buClr>
                          <a:srgbClr val="000000"/>
                        </a:buClr>
                        <a:buSzPts val="1300"/>
                        <a:buFont typeface="Arial"/>
                        <a:buNone/>
                      </a:pPr>
                      <a:endParaRPr sz="1300" u="none" strike="noStrike" cap="none">
                        <a:latin typeface="Times New Roman"/>
                        <a:ea typeface="Times New Roman"/>
                        <a:cs typeface="Times New Roman"/>
                        <a:sym typeface="Times New Roman"/>
                      </a:endParaRPr>
                    </a:p>
                  </a:txBody>
                  <a:tcPr marL="68575" marR="68575" marT="0" marB="0"/>
                </a:tc>
                <a:tc>
                  <a:txBody>
                    <a:bodyPr/>
                    <a:lstStyle/>
                    <a:p>
                      <a:pPr marL="457200" marR="0" lvl="0" indent="-304800" algn="l" rtl="0">
                        <a:lnSpc>
                          <a:spcPct val="107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Applies deep learning models like CNNs and RNNs to predict miRNA-disease associations. </a:t>
                      </a:r>
                      <a:endParaRPr sz="1200" u="none" strike="noStrike" cap="none">
                        <a:latin typeface="Times New Roman"/>
                        <a:ea typeface="Times New Roman"/>
                        <a:cs typeface="Times New Roman"/>
                        <a:sym typeface="Times New Roman"/>
                      </a:endParaRPr>
                    </a:p>
                    <a:p>
                      <a:pPr marL="457200" marR="0" lvl="0" indent="-304800" algn="l" rtl="0">
                        <a:lnSpc>
                          <a:spcPct val="107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Uses large-scale datasets to enhance prediction accuracy. </a:t>
                      </a:r>
                      <a:endParaRPr sz="1200" u="none" strike="noStrike" cap="none">
                        <a:latin typeface="Times New Roman"/>
                        <a:ea typeface="Times New Roman"/>
                        <a:cs typeface="Times New Roman"/>
                        <a:sym typeface="Times New Roman"/>
                      </a:endParaRPr>
                    </a:p>
                    <a:p>
                      <a:pPr marL="457200" marR="0" lvl="0" indent="-304800" algn="l" rtl="0">
                        <a:lnSpc>
                          <a:spcPct val="107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Demonstrates effectiveness of deep learning in handling complex miRNA data.</a:t>
                      </a:r>
                      <a:endParaRPr sz="1200" u="none" strike="noStrike" cap="none">
                        <a:latin typeface="Times New Roman"/>
                        <a:ea typeface="Times New Roman"/>
                        <a:cs typeface="Times New Roman"/>
                        <a:sym typeface="Times New Roman"/>
                      </a:endParaRPr>
                    </a:p>
                  </a:txBody>
                  <a:tcPr marL="68575" marR="68575" marT="0" marB="0"/>
                </a:tc>
                <a:tc>
                  <a:txBody>
                    <a:bodyPr/>
                    <a:lstStyle/>
                    <a:p>
                      <a:pPr marL="457200" marR="0" lvl="0" indent="-304800" algn="l" rtl="0">
                        <a:lnSpc>
                          <a:spcPct val="107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High computational cost for training. </a:t>
                      </a:r>
                      <a:endParaRPr sz="1200" u="none" strike="noStrike" cap="none">
                        <a:latin typeface="Times New Roman"/>
                        <a:ea typeface="Times New Roman"/>
                        <a:cs typeface="Times New Roman"/>
                        <a:sym typeface="Times New Roman"/>
                      </a:endParaRPr>
                    </a:p>
                    <a:p>
                      <a:pPr marL="457200" marR="0" lvl="0" indent="-304800" algn="l" rtl="0">
                        <a:lnSpc>
                          <a:spcPct val="107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Deep learning models may lack interpretability. </a:t>
                      </a:r>
                      <a:endParaRPr sz="1200" u="none" strike="noStrike" cap="none">
                        <a:latin typeface="Times New Roman"/>
                        <a:ea typeface="Times New Roman"/>
                        <a:cs typeface="Times New Roman"/>
                        <a:sym typeface="Times New Roman"/>
                      </a:endParaRPr>
                    </a:p>
                    <a:p>
                      <a:pPr marL="457200" marR="0" lvl="0" indent="-304800" algn="l" rtl="0">
                        <a:lnSpc>
                          <a:spcPct val="107000"/>
                        </a:lnSpc>
                        <a:spcBef>
                          <a:spcPts val="0"/>
                        </a:spcBef>
                        <a:spcAft>
                          <a:spcPts val="0"/>
                        </a:spcAft>
                        <a:buClr>
                          <a:srgbClr val="000000"/>
                        </a:buClr>
                        <a:buSzPts val="1200"/>
                        <a:buFont typeface="Times New Roman"/>
                        <a:buChar char="●"/>
                      </a:pPr>
                      <a:r>
                        <a:rPr lang="en-GB" sz="1200" u="none" strike="noStrike" cap="none">
                          <a:latin typeface="Times New Roman"/>
                          <a:ea typeface="Times New Roman"/>
                          <a:cs typeface="Times New Roman"/>
                          <a:sym typeface="Times New Roman"/>
                        </a:rPr>
                        <a:t>Requires large, high-quality datasets.</a:t>
                      </a:r>
                      <a:endParaRPr sz="12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GB">
                <a:latin typeface="Times New Roman"/>
                <a:ea typeface="Times New Roman"/>
                <a:cs typeface="Times New Roman"/>
                <a:sym typeface="Times New Roman"/>
              </a:rPr>
              <a:t>Innovation Idea of the Project</a:t>
            </a:r>
            <a:endParaRPr>
              <a:latin typeface="Times New Roman"/>
              <a:ea typeface="Times New Roman"/>
              <a:cs typeface="Times New Roman"/>
              <a:sym typeface="Times New Roman"/>
            </a:endParaRPr>
          </a:p>
        </p:txBody>
      </p:sp>
      <p:sp>
        <p:nvSpPr>
          <p:cNvPr id="116" name="Google Shape;116;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200"/>
              </a:spcBef>
              <a:spcAft>
                <a:spcPts val="0"/>
              </a:spcAft>
              <a:buNone/>
            </a:pPr>
            <a:r>
              <a:rPr lang="en-GB" sz="2400">
                <a:latin typeface="Times New Roman"/>
                <a:ea typeface="Times New Roman"/>
                <a:cs typeface="Times New Roman"/>
                <a:sym typeface="Times New Roman"/>
              </a:rPr>
              <a:t>The innovation lies in combining advanced machine learning techniques with Explainable AI tools to enhance prediction accuracy and interpretability:</a:t>
            </a:r>
            <a:endParaRPr sz="2400">
              <a:latin typeface="Times New Roman"/>
              <a:ea typeface="Times New Roman"/>
              <a:cs typeface="Times New Roman"/>
              <a:sym typeface="Times New Roman"/>
            </a:endParaRPr>
          </a:p>
          <a:p>
            <a:pPr marL="228600" lvl="0" indent="-228600" algn="l" rtl="0">
              <a:lnSpc>
                <a:spcPct val="115000"/>
              </a:lnSpc>
              <a:spcBef>
                <a:spcPts val="1200"/>
              </a:spcBef>
              <a:spcAft>
                <a:spcPts val="0"/>
              </a:spcAft>
              <a:buSzPts val="2400"/>
              <a:buChar char="•"/>
            </a:pPr>
            <a:r>
              <a:rPr lang="en-GB" sz="2400" b="1">
                <a:latin typeface="Times New Roman"/>
                <a:ea typeface="Times New Roman"/>
                <a:cs typeface="Times New Roman"/>
                <a:sym typeface="Times New Roman"/>
              </a:rPr>
              <a:t>Preprocessing:</a:t>
            </a:r>
            <a:r>
              <a:rPr lang="en-GB" sz="2400">
                <a:latin typeface="Times New Roman"/>
                <a:ea typeface="Times New Roman"/>
                <a:cs typeface="Times New Roman"/>
                <a:sym typeface="Times New Roman"/>
              </a:rPr>
              <a:t> Merging datasets, handling missing values, balancing classes with SMOTE, and reducing dimensionality using PCA.</a:t>
            </a:r>
            <a:endParaRPr sz="2400">
              <a:latin typeface="Times New Roman"/>
              <a:ea typeface="Times New Roman"/>
              <a:cs typeface="Times New Roman"/>
              <a:sym typeface="Times New Roman"/>
            </a:endParaRPr>
          </a:p>
          <a:p>
            <a:pPr marL="228600" lvl="0" indent="-228600" algn="l" rtl="0">
              <a:lnSpc>
                <a:spcPct val="115000"/>
              </a:lnSpc>
              <a:spcBef>
                <a:spcPts val="1200"/>
              </a:spcBef>
              <a:spcAft>
                <a:spcPts val="0"/>
              </a:spcAft>
              <a:buSzPts val="2400"/>
              <a:buChar char="•"/>
            </a:pPr>
            <a:r>
              <a:rPr lang="en-GB" sz="2400" b="1">
                <a:latin typeface="Times New Roman"/>
                <a:ea typeface="Times New Roman"/>
                <a:cs typeface="Times New Roman"/>
                <a:sym typeface="Times New Roman"/>
              </a:rPr>
              <a:t>Modeling:</a:t>
            </a:r>
            <a:r>
              <a:rPr lang="en-GB" sz="2400">
                <a:latin typeface="Times New Roman"/>
                <a:ea typeface="Times New Roman"/>
                <a:cs typeface="Times New Roman"/>
                <a:sym typeface="Times New Roman"/>
              </a:rPr>
              <a:t> A Voting Classifier combining Naive Bayes, SVM, and Random Forest, alongside a deeper ANN with dropout layers for generalization.</a:t>
            </a:r>
            <a:endParaRPr sz="2400">
              <a:latin typeface="Times New Roman"/>
              <a:ea typeface="Times New Roman"/>
              <a:cs typeface="Times New Roman"/>
              <a:sym typeface="Times New Roman"/>
            </a:endParaRPr>
          </a:p>
          <a:p>
            <a:pPr marL="228600" lvl="0" indent="-228600" algn="l" rtl="0">
              <a:lnSpc>
                <a:spcPct val="115000"/>
              </a:lnSpc>
              <a:spcBef>
                <a:spcPts val="1200"/>
              </a:spcBef>
              <a:spcAft>
                <a:spcPts val="0"/>
              </a:spcAft>
              <a:buSzPts val="2400"/>
              <a:buChar char="•"/>
            </a:pPr>
            <a:r>
              <a:rPr lang="en-GB" sz="2400" b="1">
                <a:latin typeface="Times New Roman"/>
                <a:ea typeface="Times New Roman"/>
                <a:cs typeface="Times New Roman"/>
                <a:sym typeface="Times New Roman"/>
              </a:rPr>
              <a:t>Explainability: </a:t>
            </a:r>
            <a:r>
              <a:rPr lang="en-GB" sz="2400">
                <a:latin typeface="Times New Roman"/>
                <a:ea typeface="Times New Roman"/>
                <a:cs typeface="Times New Roman"/>
                <a:sym typeface="Times New Roman"/>
              </a:rPr>
              <a:t>Using SHAP and LIME to visualize feature contributions and enhance trust in predictions.</a:t>
            </a:r>
            <a:endParaRPr sz="2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GB">
                <a:latin typeface="Times New Roman"/>
                <a:ea typeface="Times New Roman"/>
                <a:cs typeface="Times New Roman"/>
                <a:sym typeface="Times New Roman"/>
              </a:rPr>
              <a:t>Purpose of the Project</a:t>
            </a:r>
            <a:endParaRPr>
              <a:latin typeface="Times New Roman"/>
              <a:ea typeface="Times New Roman"/>
              <a:cs typeface="Times New Roman"/>
              <a:sym typeface="Times New Roman"/>
            </a:endParaRPr>
          </a:p>
        </p:txBody>
      </p:sp>
      <p:sp>
        <p:nvSpPr>
          <p:cNvPr id="122" name="Google Shape;122;p19"/>
          <p:cNvSpPr txBox="1">
            <a:spLocks noGrp="1"/>
          </p:cNvSpPr>
          <p:nvPr>
            <p:ph type="body" idx="1"/>
          </p:nvPr>
        </p:nvSpPr>
        <p:spPr>
          <a:xfrm>
            <a:off x="838200" y="1815500"/>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200"/>
              </a:spcBef>
              <a:spcAft>
                <a:spcPts val="0"/>
              </a:spcAft>
              <a:buNone/>
            </a:pPr>
            <a:r>
              <a:rPr lang="en-GB" sz="2600">
                <a:latin typeface="Times New Roman"/>
                <a:ea typeface="Times New Roman"/>
                <a:cs typeface="Times New Roman"/>
                <a:sym typeface="Times New Roman"/>
              </a:rPr>
              <a:t>The project aims to provide a fast, cost-effective, and interpretable system for predicting miRNA-disease associations. By leveraging machine learning and Explainable AI, we support early diagnosis, personalized treatment, and a deeper understanding of miRNA-disease relationships. This system empowers researchers and healthcare professionals to make data-driven decisions in precision medicine.</a:t>
            </a:r>
            <a:endParaRPr sz="26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GB">
                <a:latin typeface="Times New Roman"/>
                <a:ea typeface="Times New Roman"/>
                <a:cs typeface="Times New Roman"/>
                <a:sym typeface="Times New Roman"/>
              </a:rPr>
              <a:t>Scope of the Project</a:t>
            </a:r>
            <a:endParaRPr>
              <a:latin typeface="Times New Roman"/>
              <a:ea typeface="Times New Roman"/>
              <a:cs typeface="Times New Roman"/>
              <a:sym typeface="Times New Roman"/>
            </a:endParaRPr>
          </a:p>
        </p:txBody>
      </p:sp>
      <p:sp>
        <p:nvSpPr>
          <p:cNvPr id="128" name="Google Shape;128;p20"/>
          <p:cNvSpPr txBox="1">
            <a:spLocks noGrp="1"/>
          </p:cNvSpPr>
          <p:nvPr>
            <p:ph type="body" idx="1"/>
          </p:nvPr>
        </p:nvSpPr>
        <p:spPr>
          <a:xfrm>
            <a:off x="838200" y="1825625"/>
            <a:ext cx="10515600" cy="46575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None/>
            </a:pPr>
            <a:r>
              <a:rPr lang="en-GB" sz="2500">
                <a:latin typeface="Times New Roman"/>
                <a:ea typeface="Times New Roman"/>
                <a:cs typeface="Times New Roman"/>
                <a:sym typeface="Times New Roman"/>
              </a:rPr>
              <a:t>The scope of the project includes the following key components:</a:t>
            </a:r>
            <a:endParaRPr sz="2900"/>
          </a:p>
          <a:p>
            <a:pPr marL="457200" lvl="0" indent="0" algn="l" rtl="0">
              <a:lnSpc>
                <a:spcPct val="80000"/>
              </a:lnSpc>
              <a:spcBef>
                <a:spcPts val="0"/>
              </a:spcBef>
              <a:spcAft>
                <a:spcPts val="0"/>
              </a:spcAft>
              <a:buSzPts val="1800"/>
              <a:buNone/>
            </a:pPr>
            <a:endParaRPr sz="2600" b="1">
              <a:latin typeface="Arial"/>
              <a:ea typeface="Arial"/>
              <a:cs typeface="Arial"/>
              <a:sym typeface="Arial"/>
            </a:endParaRPr>
          </a:p>
          <a:p>
            <a:pPr marL="457200" lvl="0" indent="-387350" algn="l" rtl="0">
              <a:lnSpc>
                <a:spcPct val="115000"/>
              </a:lnSpc>
              <a:spcBef>
                <a:spcPts val="0"/>
              </a:spcBef>
              <a:spcAft>
                <a:spcPts val="0"/>
              </a:spcAft>
              <a:buSzPts val="2500"/>
              <a:buFont typeface="Times New Roman"/>
              <a:buChar char="•"/>
            </a:pPr>
            <a:r>
              <a:rPr lang="en-GB" sz="2500" b="1">
                <a:latin typeface="Times New Roman"/>
                <a:ea typeface="Times New Roman"/>
                <a:cs typeface="Times New Roman"/>
                <a:sym typeface="Times New Roman"/>
              </a:rPr>
              <a:t>Data Collection: </a:t>
            </a:r>
            <a:r>
              <a:rPr lang="en-GB" sz="2500">
                <a:latin typeface="Times New Roman"/>
                <a:ea typeface="Times New Roman"/>
                <a:cs typeface="Times New Roman"/>
                <a:sym typeface="Times New Roman"/>
              </a:rPr>
              <a:t>Integration of HMDD v3.2 and additional datasets for comprehensive coverage.</a:t>
            </a:r>
            <a:endParaRPr sz="2500">
              <a:latin typeface="Times New Roman"/>
              <a:ea typeface="Times New Roman"/>
              <a:cs typeface="Times New Roman"/>
              <a:sym typeface="Times New Roman"/>
            </a:endParaRPr>
          </a:p>
          <a:p>
            <a:pPr marL="457200" lvl="0" indent="-387350" algn="l" rtl="0">
              <a:lnSpc>
                <a:spcPct val="115000"/>
              </a:lnSpc>
              <a:spcBef>
                <a:spcPts val="0"/>
              </a:spcBef>
              <a:spcAft>
                <a:spcPts val="0"/>
              </a:spcAft>
              <a:buSzPts val="2500"/>
              <a:buFont typeface="Times New Roman"/>
              <a:buChar char="•"/>
            </a:pPr>
            <a:r>
              <a:rPr lang="en-GB" sz="2500" b="1">
                <a:latin typeface="Times New Roman"/>
                <a:ea typeface="Times New Roman"/>
                <a:cs typeface="Times New Roman"/>
                <a:sym typeface="Times New Roman"/>
              </a:rPr>
              <a:t>Preprocessing: </a:t>
            </a:r>
            <a:r>
              <a:rPr lang="en-GB" sz="2500">
                <a:latin typeface="Times New Roman"/>
                <a:ea typeface="Times New Roman"/>
                <a:cs typeface="Times New Roman"/>
                <a:sym typeface="Times New Roman"/>
              </a:rPr>
              <a:t>Cleaning data, addressing missing values, balancing classes, and optimizing features through PCA.</a:t>
            </a:r>
            <a:endParaRPr sz="2500">
              <a:latin typeface="Times New Roman"/>
              <a:ea typeface="Times New Roman"/>
              <a:cs typeface="Times New Roman"/>
              <a:sym typeface="Times New Roman"/>
            </a:endParaRPr>
          </a:p>
          <a:p>
            <a:pPr marL="457200" lvl="0" indent="-387350" algn="l" rtl="0">
              <a:lnSpc>
                <a:spcPct val="115000"/>
              </a:lnSpc>
              <a:spcBef>
                <a:spcPts val="0"/>
              </a:spcBef>
              <a:spcAft>
                <a:spcPts val="0"/>
              </a:spcAft>
              <a:buSzPts val="2500"/>
              <a:buFont typeface="Times New Roman"/>
              <a:buChar char="•"/>
            </a:pPr>
            <a:r>
              <a:rPr lang="en-GB" sz="2500" b="1">
                <a:latin typeface="Times New Roman"/>
                <a:ea typeface="Times New Roman"/>
                <a:cs typeface="Times New Roman"/>
                <a:sym typeface="Times New Roman"/>
              </a:rPr>
              <a:t>Modeling: </a:t>
            </a:r>
            <a:r>
              <a:rPr lang="en-GB" sz="2500">
                <a:latin typeface="Times New Roman"/>
                <a:ea typeface="Times New Roman"/>
                <a:cs typeface="Times New Roman"/>
                <a:sym typeface="Times New Roman"/>
              </a:rPr>
              <a:t>Training and evaluating hybrid models with ensemble learning and ANN.</a:t>
            </a:r>
            <a:endParaRPr sz="2500">
              <a:latin typeface="Times New Roman"/>
              <a:ea typeface="Times New Roman"/>
              <a:cs typeface="Times New Roman"/>
              <a:sym typeface="Times New Roman"/>
            </a:endParaRPr>
          </a:p>
          <a:p>
            <a:pPr marL="457200" lvl="0" indent="-387350" algn="l" rtl="0">
              <a:lnSpc>
                <a:spcPct val="115000"/>
              </a:lnSpc>
              <a:spcBef>
                <a:spcPts val="0"/>
              </a:spcBef>
              <a:spcAft>
                <a:spcPts val="0"/>
              </a:spcAft>
              <a:buSzPts val="2500"/>
              <a:buFont typeface="Times New Roman"/>
              <a:buChar char="•"/>
            </a:pPr>
            <a:r>
              <a:rPr lang="en-GB" sz="2500" b="1">
                <a:latin typeface="Times New Roman"/>
                <a:ea typeface="Times New Roman"/>
                <a:cs typeface="Times New Roman"/>
                <a:sym typeface="Times New Roman"/>
              </a:rPr>
              <a:t>Explainability: </a:t>
            </a:r>
            <a:r>
              <a:rPr lang="en-GB" sz="2500">
                <a:latin typeface="Times New Roman"/>
                <a:ea typeface="Times New Roman"/>
                <a:cs typeface="Times New Roman"/>
                <a:sym typeface="Times New Roman"/>
              </a:rPr>
              <a:t>Employing SHAP and LIME for transparent predictions.</a:t>
            </a:r>
            <a:endParaRPr sz="2500">
              <a:latin typeface="Times New Roman"/>
              <a:ea typeface="Times New Roman"/>
              <a:cs typeface="Times New Roman"/>
              <a:sym typeface="Times New Roman"/>
            </a:endParaRPr>
          </a:p>
          <a:p>
            <a:pPr marL="457200" lvl="0" indent="-387350" algn="l" rtl="0">
              <a:lnSpc>
                <a:spcPct val="115000"/>
              </a:lnSpc>
              <a:spcBef>
                <a:spcPts val="0"/>
              </a:spcBef>
              <a:spcAft>
                <a:spcPts val="0"/>
              </a:spcAft>
              <a:buSzPts val="2500"/>
              <a:buFont typeface="Times New Roman"/>
              <a:buChar char="•"/>
            </a:pPr>
            <a:r>
              <a:rPr lang="en-GB" sz="2500" b="1">
                <a:latin typeface="Times New Roman"/>
                <a:ea typeface="Times New Roman"/>
                <a:cs typeface="Times New Roman"/>
                <a:sym typeface="Times New Roman"/>
              </a:rPr>
              <a:t>Validation: </a:t>
            </a:r>
            <a:r>
              <a:rPr lang="en-GB" sz="2500">
                <a:latin typeface="Times New Roman"/>
                <a:ea typeface="Times New Roman"/>
                <a:cs typeface="Times New Roman"/>
                <a:sym typeface="Times New Roman"/>
              </a:rPr>
              <a:t>Statistical testing using paired t-tests and real-world applicability evaluation.</a:t>
            </a:r>
            <a:endParaRPr sz="250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651</TotalTime>
  <Words>2550</Words>
  <Application>Microsoft Office PowerPoint</Application>
  <PresentationFormat>Widescreen</PresentationFormat>
  <Paragraphs>256</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Times New Roman</vt:lpstr>
      <vt:lpstr>Office Theme</vt:lpstr>
      <vt:lpstr>FIRST REVIEW  Enhanced miRNA-Disease Prediction with Hybrid Models and Explainable AI  Project Category: RESEARCH  </vt:lpstr>
      <vt:lpstr>Abstract</vt:lpstr>
      <vt:lpstr>Introduction</vt:lpstr>
      <vt:lpstr>CONT…</vt:lpstr>
      <vt:lpstr>Motivation</vt:lpstr>
      <vt:lpstr>Literature Survey</vt:lpstr>
      <vt:lpstr>Innovation Idea of the Project</vt:lpstr>
      <vt:lpstr>Purpose of the Project</vt:lpstr>
      <vt:lpstr>Scope of the Project</vt:lpstr>
      <vt:lpstr>Architecture of the Project</vt:lpstr>
      <vt:lpstr>ER Diagram</vt:lpstr>
      <vt:lpstr>Proposed methodology</vt:lpstr>
      <vt:lpstr>CONT…</vt:lpstr>
      <vt:lpstr>Dataset</vt:lpstr>
      <vt:lpstr>Examples of miRNA-Disease Associations</vt:lpstr>
      <vt:lpstr>Suitable Algorithm</vt:lpstr>
      <vt:lpstr>Literature Survey</vt:lpstr>
      <vt:lpstr>Literature Survey</vt:lpstr>
      <vt:lpstr>Literature Survey</vt:lpstr>
      <vt:lpstr>Literature Survey</vt:lpstr>
      <vt:lpstr>Justification of Project SDG</vt:lpstr>
      <vt:lpstr>Plan of Action (Timeline)</vt:lpstr>
      <vt:lpstr>Plan of Action (Cont.)</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HARSH THITE (RA2111033010056)</cp:lastModifiedBy>
  <cp:revision>2</cp:revision>
  <dcterms:modified xsi:type="dcterms:W3CDTF">2025-01-27T14:44:56Z</dcterms:modified>
</cp:coreProperties>
</file>