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48AF59-839A-42C0-9FA2-5BE00D6322E1}">
  <a:tblStyle styleId="{A748AF59-839A-42C0-9FA2-5BE00D6322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BC5E19-2988-456A-8E32-F00005B561D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168" y="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79f9c8ca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379f9c8ca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79f9c8ca4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379f9c8ca4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79f9c8ca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79f9c8ca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79f9c8ca4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79f9c8ca4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79f9c8ca4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379f9c8ca4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eb0a7e41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4eb0a7e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79f9c8ca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79f9c8ca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379f9c8ca4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79f9c8c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79f9c8ca4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379f9c8ca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379f9c8ca4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79f9c8ca4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eb0a7e4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eb0a7e4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379f9c8ca4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379f9c8ca4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4f0cd8179d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4f0cd8179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4f0cd8179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4f0cd8179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4f0cd8179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4f0cd8179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1450b7d1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1450b7d1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1450b7d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1450b7d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4ddec5f0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4ddec5f0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4f0cd8179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4f0cd817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4ddec5f0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4ddec5f0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ddec5f06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4ddec5f06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79f9c8ca4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79f9c8ca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1450b7d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1450b7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1450b7d1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1450b7d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79f9c8ca4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379f9c8ca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379f9c8ca4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79f9c8c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379f9c8ca4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379f9c8ca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79f9c8ca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379f9c8ca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379f9c8ca4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379f9c8ca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379f9c8ca4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379f9c8ca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79f9c8ca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79f9c8c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79f9c8ca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379f9c8ca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79f9c8ca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379f9c8ca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79f9c8ca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379f9c8ca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kaggle.com/datasets/vbookshelf/respiratory-sound-databas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mdpi.com/1424-8220/22/3/123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www.sciencedirect.com/science/article/pii/S2588914125000012" TargetMode="External"/><Relationship Id="rId3" Type="http://schemas.openxmlformats.org/officeDocument/2006/relationships/image" Target="../media/image1.png"/><Relationship Id="rId7" Type="http://schemas.openxmlformats.org/officeDocument/2006/relationships/hyperlink" Target="https://ieeexplore.ieee.org/abstract/document/9669787/authors#author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ieeexplore.ieee.org/abstract/document/9649906" TargetMode="External"/><Relationship Id="rId5" Type="http://schemas.openxmlformats.org/officeDocument/2006/relationships/hyperlink" Target="https://ieeexplore.ieee.org/abstract/document/9080747/authors#authors" TargetMode="External"/><Relationship Id="rId4" Type="http://schemas.openxmlformats.org/officeDocument/2006/relationships/hyperlink" Target="https://www.nature.com/articles/s41598-021-96724-7"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38625" y="251500"/>
            <a:ext cx="7571551" cy="1129800"/>
          </a:xfrm>
          <a:prstGeom prst="rect">
            <a:avLst/>
          </a:prstGeom>
          <a:noFill/>
          <a:ln>
            <a:noFill/>
          </a:ln>
        </p:spPr>
      </p:pic>
      <p:sp>
        <p:nvSpPr>
          <p:cNvPr id="55" name="Google Shape;55;p13"/>
          <p:cNvSpPr txBox="1"/>
          <p:nvPr/>
        </p:nvSpPr>
        <p:spPr>
          <a:xfrm>
            <a:off x="311700" y="1337900"/>
            <a:ext cx="8520600" cy="953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600" b="1">
                <a:solidFill>
                  <a:schemeClr val="dk1"/>
                </a:solidFill>
              </a:rPr>
              <a:t>Hybrid Deep Learning for Lung Sound Classification in Respiratory Disease Detection</a:t>
            </a:r>
            <a:endParaRPr sz="2600" b="1"/>
          </a:p>
        </p:txBody>
      </p:sp>
      <p:sp>
        <p:nvSpPr>
          <p:cNvPr id="56" name="Google Shape;56;p13"/>
          <p:cNvSpPr txBox="1"/>
          <p:nvPr/>
        </p:nvSpPr>
        <p:spPr>
          <a:xfrm>
            <a:off x="2534250" y="3698325"/>
            <a:ext cx="4075500" cy="10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000000"/>
                </a:solidFill>
              </a:rPr>
              <a:t>Guided by,</a:t>
            </a:r>
            <a:endParaRPr sz="1900" b="1">
              <a:solidFill>
                <a:srgbClr val="000000"/>
              </a:solidFill>
            </a:endParaRPr>
          </a:p>
          <a:p>
            <a:pPr marL="0" lvl="0" indent="0" algn="ctr" rtl="0">
              <a:spcBef>
                <a:spcPts val="200"/>
              </a:spcBef>
              <a:spcAft>
                <a:spcPts val="0"/>
              </a:spcAft>
              <a:buNone/>
            </a:pPr>
            <a:r>
              <a:rPr lang="en" sz="1600">
                <a:solidFill>
                  <a:srgbClr val="000000"/>
                </a:solidFill>
              </a:rPr>
              <a:t>Dr. Vidivelli S</a:t>
            </a:r>
            <a:endParaRPr sz="1600">
              <a:solidFill>
                <a:srgbClr val="000000"/>
              </a:solidFill>
            </a:endParaRPr>
          </a:p>
          <a:p>
            <a:pPr marL="0" lvl="0" indent="0" algn="l" rtl="0">
              <a:spcBef>
                <a:spcPts val="200"/>
              </a:spcBef>
              <a:spcAft>
                <a:spcPts val="200"/>
              </a:spcAft>
              <a:buNone/>
            </a:pPr>
            <a:r>
              <a:rPr lang="en" sz="1600">
                <a:solidFill>
                  <a:srgbClr val="000000"/>
                </a:solidFill>
              </a:rPr>
              <a:t>Assistant Professor-II,School of Computing</a:t>
            </a:r>
            <a:endParaRPr sz="1600">
              <a:solidFill>
                <a:srgbClr val="000000"/>
              </a:solidFill>
            </a:endParaRPr>
          </a:p>
        </p:txBody>
      </p:sp>
      <p:sp>
        <p:nvSpPr>
          <p:cNvPr id="57" name="Google Shape;57;p13"/>
          <p:cNvSpPr txBox="1"/>
          <p:nvPr/>
        </p:nvSpPr>
        <p:spPr>
          <a:xfrm>
            <a:off x="2605800" y="2571750"/>
            <a:ext cx="3932400" cy="8385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None/>
            </a:pPr>
            <a:r>
              <a:rPr lang="en" sz="2000" b="1">
                <a:solidFill>
                  <a:srgbClr val="000000"/>
                </a:solidFill>
              </a:rPr>
              <a:t>Presented by</a:t>
            </a:r>
            <a:r>
              <a:rPr lang="en" sz="1700" b="1">
                <a:solidFill>
                  <a:srgbClr val="000000"/>
                </a:solidFill>
              </a:rPr>
              <a:t>,</a:t>
            </a:r>
            <a:endParaRPr sz="1700" b="1">
              <a:solidFill>
                <a:srgbClr val="000000"/>
              </a:solidFill>
            </a:endParaRPr>
          </a:p>
          <a:p>
            <a:pPr marL="0" lvl="0" indent="0" algn="ctr" rtl="0">
              <a:lnSpc>
                <a:spcPct val="95000"/>
              </a:lnSpc>
              <a:spcBef>
                <a:spcPts val="0"/>
              </a:spcBef>
              <a:spcAft>
                <a:spcPts val="0"/>
              </a:spcAft>
              <a:buNone/>
            </a:pPr>
            <a:r>
              <a:rPr lang="en" sz="1600">
                <a:solidFill>
                  <a:srgbClr val="000000"/>
                </a:solidFill>
              </a:rPr>
              <a:t>Harsh,125156040</a:t>
            </a:r>
            <a:endParaRPr sz="1600">
              <a:solidFill>
                <a:srgbClr val="000000"/>
              </a:solidFill>
            </a:endParaRPr>
          </a:p>
          <a:p>
            <a:pPr marL="0" lvl="0" indent="0" algn="ctr" rtl="0">
              <a:lnSpc>
                <a:spcPct val="95000"/>
              </a:lnSpc>
              <a:spcBef>
                <a:spcPts val="0"/>
              </a:spcBef>
              <a:spcAft>
                <a:spcPts val="0"/>
              </a:spcAft>
              <a:buNone/>
            </a:pPr>
            <a:r>
              <a:rPr lang="en" sz="1600">
                <a:solidFill>
                  <a:srgbClr val="000000"/>
                </a:solidFill>
              </a:rPr>
              <a:t>Vedant Agnihotri,125003388</a:t>
            </a:r>
            <a:endParaRPr sz="1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113" name="Google Shape;113;p22"/>
          <p:cNvPicPr preferRelativeResize="0"/>
          <p:nvPr/>
        </p:nvPicPr>
        <p:blipFill>
          <a:blip r:embed="rId3">
            <a:alphaModFix/>
          </a:blip>
          <a:stretch>
            <a:fillRect/>
          </a:stretch>
        </p:blipFill>
        <p:spPr>
          <a:xfrm>
            <a:off x="152400" y="609126"/>
            <a:ext cx="8704249" cy="4381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19" name="Google Shape;119;p23"/>
          <p:cNvSpPr txBox="1"/>
          <p:nvPr/>
        </p:nvSpPr>
        <p:spPr>
          <a:xfrm>
            <a:off x="311700" y="89375"/>
            <a:ext cx="8520600" cy="5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20" b="1" u="sng">
                <a:solidFill>
                  <a:srgbClr val="000000"/>
                </a:solidFill>
              </a:rPr>
              <a:t>Existing Systems</a:t>
            </a:r>
            <a:endParaRPr sz="2620" b="1" u="sng">
              <a:solidFill>
                <a:srgbClr val="000000"/>
              </a:solidFill>
            </a:endParaRPr>
          </a:p>
        </p:txBody>
      </p:sp>
      <p:sp>
        <p:nvSpPr>
          <p:cNvPr id="120" name="Google Shape;120;p23"/>
          <p:cNvSpPr txBox="1"/>
          <p:nvPr/>
        </p:nvSpPr>
        <p:spPr>
          <a:xfrm>
            <a:off x="218025" y="872125"/>
            <a:ext cx="8691300" cy="3974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AutoNum type="arabicPeriod"/>
            </a:pPr>
            <a:r>
              <a:rPr lang="en" sz="1500" b="1">
                <a:solidFill>
                  <a:schemeClr val="dk1"/>
                </a:solidFill>
              </a:rPr>
              <a:t>Traditional Lung Auscultation:</a:t>
            </a:r>
            <a:endParaRPr sz="1500" b="1">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Physicians use a stethoscope to diagnose respiratory diseases.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Relies on expertise, making it subjective and inconsistent.</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Prone to interference from background noise and environmental factors.</a:t>
            </a:r>
            <a:endParaRPr sz="1500">
              <a:solidFill>
                <a:schemeClr val="dk1"/>
              </a:solidFill>
            </a:endParaRPr>
          </a:p>
          <a:p>
            <a:pPr marL="457200" lvl="0" indent="0" algn="l" rtl="0">
              <a:lnSpc>
                <a:spcPct val="115000"/>
              </a:lnSpc>
              <a:spcBef>
                <a:spcPts val="1200"/>
              </a:spcBef>
              <a:spcAft>
                <a:spcPts val="0"/>
              </a:spcAft>
              <a:buNone/>
            </a:pPr>
            <a:endParaRPr sz="300">
              <a:solidFill>
                <a:schemeClr val="dk1"/>
              </a:solidFill>
            </a:endParaRPr>
          </a:p>
          <a:p>
            <a:pPr marL="457200" lvl="0" indent="-323850" algn="l" rtl="0">
              <a:lnSpc>
                <a:spcPct val="115000"/>
              </a:lnSpc>
              <a:spcBef>
                <a:spcPts val="1200"/>
              </a:spcBef>
              <a:spcAft>
                <a:spcPts val="0"/>
              </a:spcAft>
              <a:buClr>
                <a:schemeClr val="dk1"/>
              </a:buClr>
              <a:buSzPts val="1500"/>
              <a:buAutoNum type="arabicPeriod"/>
            </a:pPr>
            <a:r>
              <a:rPr lang="en" sz="1500" b="1">
                <a:solidFill>
                  <a:schemeClr val="dk1"/>
                </a:solidFill>
              </a:rPr>
              <a:t>Machine Learning-Based Approaches:</a:t>
            </a:r>
            <a:endParaRPr sz="1500" b="1">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Uses models like SVM, HMM, and GMM with handcrafted features.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Improves over manual auscultation but requires extensive feature engineering.</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Struggles with generalization and class imbalance.</a:t>
            </a:r>
            <a:br>
              <a:rPr lang="en" sz="1500">
                <a:solidFill>
                  <a:schemeClr val="dk1"/>
                </a:solidFill>
              </a:rPr>
            </a:b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Deep Learning-Based Approaches:</a:t>
            </a:r>
            <a:endParaRPr sz="1500" b="1">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CNNs, RNNs, LSTMs, and ResNets analyze lung sound spectrograms.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Reduces manual feature extraction but faces data imbalance issues.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Performance is affected by limited labeled datasets and noise interference.</a:t>
            </a:r>
            <a:endParaRPr sz="15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26" name="Google Shape;126;p24"/>
          <p:cNvSpPr txBox="1"/>
          <p:nvPr/>
        </p:nvSpPr>
        <p:spPr>
          <a:xfrm>
            <a:off x="351425" y="612850"/>
            <a:ext cx="8520600" cy="615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800" b="1" u="sng">
                <a:solidFill>
                  <a:srgbClr val="000000"/>
                </a:solidFill>
              </a:rPr>
              <a:t>Drawbacks of </a:t>
            </a:r>
            <a:r>
              <a:rPr lang="en" sz="2600" b="1" u="sng">
                <a:solidFill>
                  <a:srgbClr val="000000"/>
                </a:solidFill>
              </a:rPr>
              <a:t>Existing </a:t>
            </a:r>
            <a:r>
              <a:rPr lang="en" sz="2800" b="1" u="sng">
                <a:solidFill>
                  <a:srgbClr val="000000"/>
                </a:solidFill>
              </a:rPr>
              <a:t>System</a:t>
            </a:r>
            <a:endParaRPr sz="2800" b="1" u="sng">
              <a:solidFill>
                <a:srgbClr val="000000"/>
              </a:solidFill>
            </a:endParaRPr>
          </a:p>
        </p:txBody>
      </p:sp>
      <p:sp>
        <p:nvSpPr>
          <p:cNvPr id="127" name="Google Shape;127;p24"/>
          <p:cNvSpPr txBox="1"/>
          <p:nvPr/>
        </p:nvSpPr>
        <p:spPr>
          <a:xfrm>
            <a:off x="376600" y="1258625"/>
            <a:ext cx="8384100" cy="3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1.</a:t>
            </a:r>
            <a:r>
              <a:rPr lang="en" sz="1600" b="1" u="sng">
                <a:solidFill>
                  <a:schemeClr val="dk1"/>
                </a:solidFill>
              </a:rPr>
              <a:t>Data Privacy and Bias in Deep Learning Models:</a:t>
            </a:r>
            <a:endParaRPr sz="1600" b="1" u="sng">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Deep learning models require large datasets containing sensitive patient information, raising privacy concerns.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Potential bias in models due to non-representative training data can lead to misdiagnosis, affecting healthcare equity.</a:t>
            </a:r>
            <a:endParaRPr sz="1600">
              <a:solidFill>
                <a:schemeClr val="dk1"/>
              </a:solidFill>
            </a:endParaRPr>
          </a:p>
          <a:p>
            <a:pPr marL="0" lvl="0" indent="0" algn="l" rtl="0">
              <a:lnSpc>
                <a:spcPct val="115000"/>
              </a:lnSpc>
              <a:spcBef>
                <a:spcPts val="1200"/>
              </a:spcBef>
              <a:spcAft>
                <a:spcPts val="0"/>
              </a:spcAft>
              <a:buNone/>
            </a:pPr>
            <a:r>
              <a:rPr lang="en" sz="1600">
                <a:solidFill>
                  <a:schemeClr val="dk1"/>
                </a:solidFill>
              </a:rPr>
              <a:t> 2. </a:t>
            </a:r>
            <a:r>
              <a:rPr lang="en" sz="1600" b="1" u="sng">
                <a:solidFill>
                  <a:schemeClr val="dk1"/>
                </a:solidFill>
              </a:rPr>
              <a:t>Accuracy and Performance Issues:</a:t>
            </a:r>
            <a:endParaRPr sz="1600" b="1" u="sng">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The model shows imbalanced sensitivity and specificity, affecting classification reliability.</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Data imbalance leads to poor detection of less frequent lung sound categories.</a:t>
            </a:r>
            <a:endParaRPr sz="1600">
              <a:solidFill>
                <a:schemeClr val="dk1"/>
              </a:solidFill>
            </a:endParaRPr>
          </a:p>
          <a:p>
            <a:pPr marL="0" lvl="0" indent="0" algn="l" rtl="0">
              <a:lnSpc>
                <a:spcPct val="115000"/>
              </a:lnSpc>
              <a:spcBef>
                <a:spcPts val="1200"/>
              </a:spcBef>
              <a:spcAft>
                <a:spcPts val="1200"/>
              </a:spcAft>
              <a:buNone/>
            </a:pP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6322400" y="49575"/>
            <a:ext cx="2781425" cy="543575"/>
          </a:xfrm>
          <a:prstGeom prst="rect">
            <a:avLst/>
          </a:prstGeom>
          <a:noFill/>
          <a:ln>
            <a:noFill/>
          </a:ln>
        </p:spPr>
      </p:pic>
      <p:sp>
        <p:nvSpPr>
          <p:cNvPr id="133" name="Google Shape;133;p25"/>
          <p:cNvSpPr txBox="1"/>
          <p:nvPr/>
        </p:nvSpPr>
        <p:spPr>
          <a:xfrm>
            <a:off x="58988" y="-69025"/>
            <a:ext cx="8520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20" u="sng">
                <a:solidFill>
                  <a:srgbClr val="000000"/>
                </a:solidFill>
              </a:rPr>
              <a:t>Proposed Systems</a:t>
            </a:r>
            <a:endParaRPr sz="3020" u="sng">
              <a:solidFill>
                <a:srgbClr val="000000"/>
              </a:solidFill>
            </a:endParaRPr>
          </a:p>
        </p:txBody>
      </p:sp>
      <p:graphicFrame>
        <p:nvGraphicFramePr>
          <p:cNvPr id="134" name="Google Shape;134;p25"/>
          <p:cNvGraphicFramePr/>
          <p:nvPr/>
        </p:nvGraphicFramePr>
        <p:xfrm>
          <a:off x="49575" y="593150"/>
          <a:ext cx="9054250" cy="4493775"/>
        </p:xfrm>
        <a:graphic>
          <a:graphicData uri="http://schemas.openxmlformats.org/drawingml/2006/table">
            <a:tbl>
              <a:tblPr>
                <a:noFill/>
                <a:tableStyleId>{A748AF59-839A-42C0-9FA2-5BE00D6322E1}</a:tableStyleId>
              </a:tblPr>
              <a:tblGrid>
                <a:gridCol w="2012925">
                  <a:extLst>
                    <a:ext uri="{9D8B030D-6E8A-4147-A177-3AD203B41FA5}">
                      <a16:colId xmlns:a16="http://schemas.microsoft.com/office/drawing/2014/main" val="20000"/>
                    </a:ext>
                  </a:extLst>
                </a:gridCol>
                <a:gridCol w="4044850">
                  <a:extLst>
                    <a:ext uri="{9D8B030D-6E8A-4147-A177-3AD203B41FA5}">
                      <a16:colId xmlns:a16="http://schemas.microsoft.com/office/drawing/2014/main" val="20001"/>
                    </a:ext>
                  </a:extLst>
                </a:gridCol>
                <a:gridCol w="2996475">
                  <a:extLst>
                    <a:ext uri="{9D8B030D-6E8A-4147-A177-3AD203B41FA5}">
                      <a16:colId xmlns:a16="http://schemas.microsoft.com/office/drawing/2014/main" val="20002"/>
                    </a:ext>
                  </a:extLst>
                </a:gridCol>
              </a:tblGrid>
              <a:tr h="375700">
                <a:tc>
                  <a:txBody>
                    <a:bodyPr/>
                    <a:lstStyle/>
                    <a:p>
                      <a:pPr marL="0" lvl="0" indent="0" algn="ctr" rtl="0">
                        <a:lnSpc>
                          <a:spcPct val="115000"/>
                        </a:lnSpc>
                        <a:spcBef>
                          <a:spcPts val="0"/>
                        </a:spcBef>
                        <a:spcAft>
                          <a:spcPts val="0"/>
                        </a:spcAft>
                        <a:buNone/>
                      </a:pPr>
                      <a:r>
                        <a:rPr lang="en" sz="1200" b="1"/>
                        <a:t>Step</a:t>
                      </a:r>
                      <a:endParaRPr sz="1200" b="1"/>
                    </a:p>
                  </a:txBody>
                  <a:tcPr marL="91425" marR="91425" marT="91425" marB="91425"/>
                </a:tc>
                <a:tc>
                  <a:txBody>
                    <a:bodyPr/>
                    <a:lstStyle/>
                    <a:p>
                      <a:pPr marL="0" lvl="0" indent="0" algn="ctr" rtl="0">
                        <a:lnSpc>
                          <a:spcPct val="115000"/>
                        </a:lnSpc>
                        <a:spcBef>
                          <a:spcPts val="0"/>
                        </a:spcBef>
                        <a:spcAft>
                          <a:spcPts val="0"/>
                        </a:spcAft>
                        <a:buNone/>
                      </a:pPr>
                      <a:r>
                        <a:rPr lang="en" sz="1200" b="1"/>
                        <a:t>Process</a:t>
                      </a:r>
                      <a:endParaRPr sz="1200" b="1"/>
                    </a:p>
                  </a:txBody>
                  <a:tcPr marL="91425" marR="91425" marT="91425" marB="91425"/>
                </a:tc>
                <a:tc>
                  <a:txBody>
                    <a:bodyPr/>
                    <a:lstStyle/>
                    <a:p>
                      <a:pPr marL="0" lvl="0" indent="0" algn="ctr" rtl="0">
                        <a:lnSpc>
                          <a:spcPct val="115000"/>
                        </a:lnSpc>
                        <a:spcBef>
                          <a:spcPts val="0"/>
                        </a:spcBef>
                        <a:spcAft>
                          <a:spcPts val="0"/>
                        </a:spcAft>
                        <a:buNone/>
                      </a:pPr>
                      <a:r>
                        <a:rPr lang="en" sz="1200" b="1"/>
                        <a:t>Techniques Used</a:t>
                      </a:r>
                      <a:endParaRPr sz="1200" b="1"/>
                    </a:p>
                  </a:txBody>
                  <a:tcPr marL="91425" marR="91425" marT="91425" marB="91425"/>
                </a:tc>
                <a:extLst>
                  <a:ext uri="{0D108BD9-81ED-4DB2-BD59-A6C34878D82A}">
                    <a16:rowId xmlns:a16="http://schemas.microsoft.com/office/drawing/2014/main" val="10000"/>
                  </a:ext>
                </a:extLst>
              </a:tr>
              <a:tr h="1147375">
                <a:tc>
                  <a:txBody>
                    <a:bodyPr/>
                    <a:lstStyle/>
                    <a:p>
                      <a:pPr marL="0" lvl="0" indent="0" algn="l" rtl="0">
                        <a:spcBef>
                          <a:spcPts val="0"/>
                        </a:spcBef>
                        <a:spcAft>
                          <a:spcPts val="0"/>
                        </a:spcAft>
                        <a:buNone/>
                      </a:pPr>
                      <a:r>
                        <a:rPr lang="en" sz="1000" b="1"/>
                        <a:t>01. Data Collection and Preprocessing</a:t>
                      </a:r>
                      <a:endParaRPr sz="1000" b="1"/>
                    </a:p>
                  </a:txBody>
                  <a:tcPr marL="91425" marR="91425" marT="91425" marB="91425"/>
                </a:tc>
                <a:tc>
                  <a:txBody>
                    <a:bodyPr/>
                    <a:lstStyle/>
                    <a:p>
                      <a:pPr marL="0" lvl="0" indent="0" algn="l" rtl="0">
                        <a:spcBef>
                          <a:spcPts val="0"/>
                        </a:spcBef>
                        <a:spcAft>
                          <a:spcPts val="0"/>
                        </a:spcAft>
                        <a:buNone/>
                      </a:pPr>
                      <a:r>
                        <a:rPr lang="en" sz="1000"/>
                        <a:t>- Collect respiratory sound recordings from the ICBHI 2017 dataset.</a:t>
                      </a:r>
                      <a:endParaRPr sz="1000"/>
                    </a:p>
                    <a:p>
                      <a:pPr marL="0" lvl="0" indent="0" algn="l" rtl="0">
                        <a:spcBef>
                          <a:spcPts val="0"/>
                        </a:spcBef>
                        <a:spcAft>
                          <a:spcPts val="0"/>
                        </a:spcAft>
                        <a:buNone/>
                      </a:pPr>
                      <a:r>
                        <a:rPr lang="en" sz="1000"/>
                        <a:t>- Apply Short-Time Fourier Transform (STFT) to convert audio signals into spectrograms.</a:t>
                      </a:r>
                      <a:endParaRPr sz="1000"/>
                    </a:p>
                    <a:p>
                      <a:pPr marL="0" lvl="0" indent="0" algn="l" rtl="0">
                        <a:spcBef>
                          <a:spcPts val="0"/>
                        </a:spcBef>
                        <a:spcAft>
                          <a:spcPts val="0"/>
                        </a:spcAft>
                        <a:buNone/>
                      </a:pPr>
                      <a:r>
                        <a:rPr lang="en" sz="1000"/>
                        <a:t>- Normalize and segment respiratory cycles for uniform input processing.</a:t>
                      </a:r>
                      <a:endParaRPr sz="1000"/>
                    </a:p>
                  </a:txBody>
                  <a:tcPr marL="91425" marR="91425" marT="91425" marB="91425"/>
                </a:tc>
                <a:tc>
                  <a:txBody>
                    <a:bodyPr/>
                    <a:lstStyle/>
                    <a:p>
                      <a:pPr marL="0" lvl="0" indent="0" algn="l" rtl="0">
                        <a:spcBef>
                          <a:spcPts val="0"/>
                        </a:spcBef>
                        <a:spcAft>
                          <a:spcPts val="0"/>
                        </a:spcAft>
                        <a:buNone/>
                      </a:pPr>
                      <a:r>
                        <a:rPr lang="en" sz="1000"/>
                        <a:t>- ICBHI 2017 dataset</a:t>
                      </a:r>
                      <a:endParaRPr sz="1000"/>
                    </a:p>
                    <a:p>
                      <a:pPr marL="0" lvl="0" indent="0" algn="l" rtl="0">
                        <a:spcBef>
                          <a:spcPts val="0"/>
                        </a:spcBef>
                        <a:spcAft>
                          <a:spcPts val="0"/>
                        </a:spcAft>
                        <a:buNone/>
                      </a:pPr>
                      <a:r>
                        <a:rPr lang="en" sz="1000"/>
                        <a:t>- STFT spectrogram conversion</a:t>
                      </a:r>
                      <a:endParaRPr sz="1000"/>
                    </a:p>
                    <a:p>
                      <a:pPr marL="0" lvl="0" indent="0" algn="l" rtl="0">
                        <a:spcBef>
                          <a:spcPts val="0"/>
                        </a:spcBef>
                        <a:spcAft>
                          <a:spcPts val="0"/>
                        </a:spcAft>
                        <a:buNone/>
                      </a:pPr>
                      <a:r>
                        <a:rPr lang="en" sz="1000"/>
                        <a:t>- Data normalization &amp; segmentation</a:t>
                      </a:r>
                      <a:endParaRPr sz="1000"/>
                    </a:p>
                  </a:txBody>
                  <a:tcPr marL="91425" marR="91425" marT="91425" marB="91425"/>
                </a:tc>
                <a:extLst>
                  <a:ext uri="{0D108BD9-81ED-4DB2-BD59-A6C34878D82A}">
                    <a16:rowId xmlns:a16="http://schemas.microsoft.com/office/drawing/2014/main" val="10001"/>
                  </a:ext>
                </a:extLst>
              </a:tr>
              <a:tr h="970600">
                <a:tc>
                  <a:txBody>
                    <a:bodyPr/>
                    <a:lstStyle/>
                    <a:p>
                      <a:pPr marL="0" lvl="0" indent="0" algn="l" rtl="0">
                        <a:spcBef>
                          <a:spcPts val="0"/>
                        </a:spcBef>
                        <a:spcAft>
                          <a:spcPts val="0"/>
                        </a:spcAft>
                        <a:buNone/>
                      </a:pPr>
                      <a:r>
                        <a:rPr lang="en" sz="1000" b="1"/>
                        <a:t>02. Model Selection and Training</a:t>
                      </a:r>
                      <a:endParaRPr sz="1000" b="1"/>
                    </a:p>
                  </a:txBody>
                  <a:tcPr marL="91425" marR="91425" marT="91425" marB="91425"/>
                </a:tc>
                <a:tc>
                  <a:txBody>
                    <a:bodyPr/>
                    <a:lstStyle/>
                    <a:p>
                      <a:pPr marL="0" lvl="0" indent="0" algn="l" rtl="0">
                        <a:spcBef>
                          <a:spcPts val="0"/>
                        </a:spcBef>
                        <a:spcAft>
                          <a:spcPts val="0"/>
                        </a:spcAft>
                        <a:buNone/>
                      </a:pPr>
                      <a:r>
                        <a:rPr lang="en" sz="1000"/>
                        <a:t>- Train models for different data types.</a:t>
                      </a:r>
                      <a:endParaRPr sz="1000"/>
                    </a:p>
                    <a:p>
                      <a:pPr marL="0" lvl="0" indent="0" algn="l" rtl="0">
                        <a:spcBef>
                          <a:spcPts val="0"/>
                        </a:spcBef>
                        <a:spcAft>
                          <a:spcPts val="0"/>
                        </a:spcAft>
                        <a:buNone/>
                      </a:pPr>
                      <a:r>
                        <a:rPr lang="en" sz="1000"/>
                        <a:t>- Implement focal loss to handle class imbalance.</a:t>
                      </a:r>
                      <a:endParaRPr sz="1000"/>
                    </a:p>
                  </a:txBody>
                  <a:tcPr marL="91425" marR="91425" marT="91425" marB="91425"/>
                </a:tc>
                <a:tc>
                  <a:txBody>
                    <a:bodyPr/>
                    <a:lstStyle/>
                    <a:p>
                      <a:pPr marL="0" lvl="0" indent="0" algn="l" rtl="0">
                        <a:spcBef>
                          <a:spcPts val="0"/>
                        </a:spcBef>
                        <a:spcAft>
                          <a:spcPts val="0"/>
                        </a:spcAft>
                        <a:buNone/>
                      </a:pPr>
                      <a:r>
                        <a:rPr lang="en" sz="1000"/>
                        <a:t>- </a:t>
                      </a:r>
                      <a:r>
                        <a:rPr lang="en" sz="1000" b="1"/>
                        <a:t>Lung Sounds:</a:t>
                      </a:r>
                      <a:r>
                        <a:rPr lang="en" sz="1000"/>
                        <a:t> CNN, LSTM, CNN-GRU, VGGish</a:t>
                      </a:r>
                      <a:endParaRPr sz="1000"/>
                    </a:p>
                    <a:p>
                      <a:pPr marL="0" lvl="0" indent="0" algn="l" rtl="0">
                        <a:spcBef>
                          <a:spcPts val="0"/>
                        </a:spcBef>
                        <a:spcAft>
                          <a:spcPts val="0"/>
                        </a:spcAft>
                        <a:buNone/>
                      </a:pPr>
                      <a:r>
                        <a:rPr lang="en" sz="1000"/>
                        <a:t>- </a:t>
                      </a:r>
                      <a:r>
                        <a:rPr lang="en" sz="1000" b="1"/>
                        <a:t>Feature Embeddings:</a:t>
                      </a:r>
                      <a:r>
                        <a:rPr lang="en" sz="1000"/>
                        <a:t> CNN for STFT spectrograms</a:t>
                      </a:r>
                      <a:endParaRPr sz="1000"/>
                    </a:p>
                    <a:p>
                      <a:pPr marL="0" lvl="0" indent="0" algn="l" rtl="0">
                        <a:spcBef>
                          <a:spcPts val="0"/>
                        </a:spcBef>
                        <a:spcAft>
                          <a:spcPts val="0"/>
                        </a:spcAft>
                        <a:buNone/>
                      </a:pPr>
                      <a:r>
                        <a:rPr lang="en" sz="1000"/>
                        <a:t>- </a:t>
                      </a:r>
                      <a:r>
                        <a:rPr lang="en" sz="1000" b="1"/>
                        <a:t>Loss Function:</a:t>
                      </a:r>
                      <a:r>
                        <a:rPr lang="en" sz="1000"/>
                        <a:t> Focal Loss</a:t>
                      </a:r>
                      <a:endParaRPr sz="1000"/>
                    </a:p>
                  </a:txBody>
                  <a:tcPr marL="91425" marR="91425" marT="91425" marB="91425"/>
                </a:tc>
                <a:extLst>
                  <a:ext uri="{0D108BD9-81ED-4DB2-BD59-A6C34878D82A}">
                    <a16:rowId xmlns:a16="http://schemas.microsoft.com/office/drawing/2014/main" val="10002"/>
                  </a:ext>
                </a:extLst>
              </a:tr>
              <a:tr h="523125">
                <a:tc>
                  <a:txBody>
                    <a:bodyPr/>
                    <a:lstStyle/>
                    <a:p>
                      <a:pPr marL="0" lvl="0" indent="0" algn="l" rtl="0">
                        <a:spcBef>
                          <a:spcPts val="0"/>
                        </a:spcBef>
                        <a:spcAft>
                          <a:spcPts val="0"/>
                        </a:spcAft>
                        <a:buNone/>
                      </a:pPr>
                      <a:r>
                        <a:rPr lang="en" sz="1000" b="1"/>
                        <a:t>03. Feature Fusion and Classification</a:t>
                      </a:r>
                      <a:endParaRPr sz="1000" b="1"/>
                    </a:p>
                  </a:txBody>
                  <a:tcPr marL="91425" marR="91425" marT="91425" marB="91425"/>
                </a:tc>
                <a:tc>
                  <a:txBody>
                    <a:bodyPr/>
                    <a:lstStyle/>
                    <a:p>
                      <a:pPr marL="0" lvl="0" indent="0" algn="l" rtl="0">
                        <a:spcBef>
                          <a:spcPts val="0"/>
                        </a:spcBef>
                        <a:spcAft>
                          <a:spcPts val="0"/>
                        </a:spcAft>
                        <a:buNone/>
                      </a:pPr>
                      <a:r>
                        <a:rPr lang="en" sz="1000"/>
                        <a:t>- Merge deep feature embeddings from different models.</a:t>
                      </a:r>
                      <a:endParaRPr sz="1000"/>
                    </a:p>
                    <a:p>
                      <a:pPr marL="0" lvl="0" indent="0" algn="l" rtl="0">
                        <a:spcBef>
                          <a:spcPts val="0"/>
                        </a:spcBef>
                        <a:spcAft>
                          <a:spcPts val="0"/>
                        </a:spcAft>
                        <a:buNone/>
                      </a:pPr>
                      <a:r>
                        <a:rPr lang="en" sz="1000"/>
                        <a:t>- Use fully connected layers for classification.</a:t>
                      </a:r>
                      <a:endParaRPr sz="1000"/>
                    </a:p>
                  </a:txBody>
                  <a:tcPr marL="91425" marR="91425" marT="91425" marB="91425"/>
                </a:tc>
                <a:tc>
                  <a:txBody>
                    <a:bodyPr/>
                    <a:lstStyle/>
                    <a:p>
                      <a:pPr marL="0" lvl="0" indent="0" algn="l" rtl="0">
                        <a:spcBef>
                          <a:spcPts val="0"/>
                        </a:spcBef>
                        <a:spcAft>
                          <a:spcPts val="0"/>
                        </a:spcAft>
                        <a:buNone/>
                      </a:pPr>
                      <a:r>
                        <a:rPr lang="en" sz="1000"/>
                        <a:t>- CNN, LSTM, CNN-GRU, VGGish</a:t>
                      </a:r>
                      <a:endParaRPr sz="1000"/>
                    </a:p>
                    <a:p>
                      <a:pPr marL="0" lvl="0" indent="0" algn="l" rtl="0">
                        <a:spcBef>
                          <a:spcPts val="0"/>
                        </a:spcBef>
                        <a:spcAft>
                          <a:spcPts val="0"/>
                        </a:spcAft>
                        <a:buNone/>
                      </a:pPr>
                      <a:r>
                        <a:rPr lang="en" sz="1000"/>
                        <a:t>- Fully connected layers for classification</a:t>
                      </a:r>
                      <a:endParaRPr sz="1000"/>
                    </a:p>
                  </a:txBody>
                  <a:tcPr marL="91425" marR="91425" marT="91425" marB="91425"/>
                </a:tc>
                <a:extLst>
                  <a:ext uri="{0D108BD9-81ED-4DB2-BD59-A6C34878D82A}">
                    <a16:rowId xmlns:a16="http://schemas.microsoft.com/office/drawing/2014/main" val="10003"/>
                  </a:ext>
                </a:extLst>
              </a:tr>
              <a:tr h="819525">
                <a:tc>
                  <a:txBody>
                    <a:bodyPr/>
                    <a:lstStyle/>
                    <a:p>
                      <a:pPr marL="0" lvl="0" indent="0" algn="l" rtl="0">
                        <a:spcBef>
                          <a:spcPts val="0"/>
                        </a:spcBef>
                        <a:spcAft>
                          <a:spcPts val="0"/>
                        </a:spcAft>
                        <a:buNone/>
                      </a:pPr>
                      <a:r>
                        <a:rPr lang="en" sz="1000" b="1"/>
                        <a:t>04. System Optimization</a:t>
                      </a:r>
                      <a:endParaRPr sz="1000" b="1"/>
                    </a:p>
                  </a:txBody>
                  <a:tcPr marL="91425" marR="91425" marT="91425" marB="91425"/>
                </a:tc>
                <a:tc>
                  <a:txBody>
                    <a:bodyPr/>
                    <a:lstStyle/>
                    <a:p>
                      <a:pPr marL="0" lvl="0" indent="0" algn="l" rtl="0">
                        <a:spcBef>
                          <a:spcPts val="0"/>
                        </a:spcBef>
                        <a:spcAft>
                          <a:spcPts val="0"/>
                        </a:spcAft>
                        <a:buNone/>
                      </a:pPr>
                      <a:r>
                        <a:rPr lang="en" sz="1000"/>
                        <a:t>- Apply data augmentation techniques to improve generalization.</a:t>
                      </a:r>
                      <a:endParaRPr sz="1000"/>
                    </a:p>
                    <a:p>
                      <a:pPr marL="0" lvl="0" indent="0" algn="l" rtl="0">
                        <a:spcBef>
                          <a:spcPts val="0"/>
                        </a:spcBef>
                        <a:spcAft>
                          <a:spcPts val="0"/>
                        </a:spcAft>
                        <a:buNone/>
                      </a:pPr>
                      <a:r>
                        <a:rPr lang="en" sz="1000"/>
                        <a:t>- Optimize model using pruning, quantization, and hyperparameter tuning.</a:t>
                      </a:r>
                      <a:endParaRPr sz="1000"/>
                    </a:p>
                  </a:txBody>
                  <a:tcPr marL="91425" marR="91425" marT="91425" marB="91425"/>
                </a:tc>
                <a:tc>
                  <a:txBody>
                    <a:bodyPr/>
                    <a:lstStyle/>
                    <a:p>
                      <a:pPr marL="0" lvl="0" indent="0" algn="l" rtl="0">
                        <a:spcBef>
                          <a:spcPts val="0"/>
                        </a:spcBef>
                        <a:spcAft>
                          <a:spcPts val="0"/>
                        </a:spcAft>
                        <a:buNone/>
                      </a:pPr>
                      <a:r>
                        <a:rPr lang="en" sz="1000"/>
                        <a:t>- Data augmentation</a:t>
                      </a:r>
                      <a:endParaRPr sz="1000"/>
                    </a:p>
                    <a:p>
                      <a:pPr marL="0" lvl="0" indent="0" algn="l" rtl="0">
                        <a:spcBef>
                          <a:spcPts val="0"/>
                        </a:spcBef>
                        <a:spcAft>
                          <a:spcPts val="0"/>
                        </a:spcAft>
                        <a:buNone/>
                      </a:pPr>
                      <a:r>
                        <a:rPr lang="en" sz="1000"/>
                        <a:t>- Model pruning &amp; quantization</a:t>
                      </a:r>
                      <a:endParaRPr sz="1000"/>
                    </a:p>
                    <a:p>
                      <a:pPr marL="0" lvl="0" indent="0" algn="l" rtl="0">
                        <a:spcBef>
                          <a:spcPts val="0"/>
                        </a:spcBef>
                        <a:spcAft>
                          <a:spcPts val="0"/>
                        </a:spcAft>
                        <a:buNone/>
                      </a:pPr>
                      <a:r>
                        <a:rPr lang="en" sz="1000"/>
                        <a:t>- Hyperparameter tuning</a:t>
                      </a:r>
                      <a:endParaRPr sz="1000"/>
                    </a:p>
                  </a:txBody>
                  <a:tcPr marL="91425" marR="91425" marT="91425" marB="91425"/>
                </a:tc>
                <a:extLst>
                  <a:ext uri="{0D108BD9-81ED-4DB2-BD59-A6C34878D82A}">
                    <a16:rowId xmlns:a16="http://schemas.microsoft.com/office/drawing/2014/main" val="10004"/>
                  </a:ext>
                </a:extLst>
              </a:tr>
              <a:tr h="657450">
                <a:tc>
                  <a:txBody>
                    <a:bodyPr/>
                    <a:lstStyle/>
                    <a:p>
                      <a:pPr marL="0" lvl="0" indent="0" algn="l" rtl="0">
                        <a:spcBef>
                          <a:spcPts val="0"/>
                        </a:spcBef>
                        <a:spcAft>
                          <a:spcPts val="0"/>
                        </a:spcAft>
                        <a:buNone/>
                      </a:pPr>
                      <a:r>
                        <a:rPr lang="en" sz="1000" b="1"/>
                        <a:t>05. Evaluating and Comparing Models</a:t>
                      </a:r>
                      <a:endParaRPr sz="1000" b="1"/>
                    </a:p>
                  </a:txBody>
                  <a:tcPr marL="91425" marR="91425" marT="91425" marB="91425"/>
                </a:tc>
                <a:tc>
                  <a:txBody>
                    <a:bodyPr/>
                    <a:lstStyle/>
                    <a:p>
                      <a:pPr marL="0" lvl="0" indent="0" algn="l" rtl="0">
                        <a:spcBef>
                          <a:spcPts val="0"/>
                        </a:spcBef>
                        <a:spcAft>
                          <a:spcPts val="0"/>
                        </a:spcAft>
                        <a:buNone/>
                      </a:pPr>
                      <a:r>
                        <a:rPr lang="en" sz="1000"/>
                        <a:t>- Evaluate models using different validation strategies.</a:t>
                      </a:r>
                      <a:endParaRPr sz="1000"/>
                    </a:p>
                    <a:p>
                      <a:pPr marL="0" lvl="0" indent="0" algn="l" rtl="0">
                        <a:spcBef>
                          <a:spcPts val="0"/>
                        </a:spcBef>
                        <a:spcAft>
                          <a:spcPts val="0"/>
                        </a:spcAft>
                        <a:buNone/>
                      </a:pPr>
                      <a:r>
                        <a:rPr lang="en" sz="1000"/>
                        <a:t>- Compare performance for sensitivity and specificity improvements.</a:t>
                      </a:r>
                      <a:endParaRPr sz="1000"/>
                    </a:p>
                  </a:txBody>
                  <a:tcPr marL="91425" marR="91425" marT="91425" marB="91425"/>
                </a:tc>
                <a:tc>
                  <a:txBody>
                    <a:bodyPr/>
                    <a:lstStyle/>
                    <a:p>
                      <a:pPr marL="0" lvl="0" indent="0" algn="l" rtl="0">
                        <a:spcBef>
                          <a:spcPts val="0"/>
                        </a:spcBef>
                        <a:spcAft>
                          <a:spcPts val="0"/>
                        </a:spcAft>
                        <a:buNone/>
                      </a:pPr>
                      <a:r>
                        <a:rPr lang="en" sz="1000"/>
                        <a:t>- 60/40 Split</a:t>
                      </a:r>
                      <a:endParaRPr sz="1000"/>
                    </a:p>
                    <a:p>
                      <a:pPr marL="0" lvl="0" indent="0" algn="l" rtl="0">
                        <a:spcBef>
                          <a:spcPts val="0"/>
                        </a:spcBef>
                        <a:spcAft>
                          <a:spcPts val="0"/>
                        </a:spcAft>
                        <a:buNone/>
                      </a:pPr>
                      <a:r>
                        <a:rPr lang="en" sz="1000"/>
                        <a:t>- 10-fold Cross-Validation</a:t>
                      </a:r>
                      <a:endParaRPr sz="1000"/>
                    </a:p>
                    <a:p>
                      <a:pPr marL="0" lvl="0" indent="0" algn="l" rtl="0">
                        <a:spcBef>
                          <a:spcPts val="0"/>
                        </a:spcBef>
                        <a:spcAft>
                          <a:spcPts val="0"/>
                        </a:spcAft>
                        <a:buNone/>
                      </a:pPr>
                      <a:r>
                        <a:rPr lang="en" sz="1000"/>
                        <a:t>- Leave-One-Out Validation</a:t>
                      </a:r>
                      <a:endParaRPr sz="10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40" name="Google Shape;140;p26"/>
          <p:cNvSpPr txBox="1"/>
          <p:nvPr/>
        </p:nvSpPr>
        <p:spPr>
          <a:xfrm>
            <a:off x="311700" y="129975"/>
            <a:ext cx="5773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20" b="1" u="sng">
                <a:solidFill>
                  <a:srgbClr val="000000"/>
                </a:solidFill>
              </a:rPr>
              <a:t>Workflow </a:t>
            </a:r>
            <a:endParaRPr sz="2820" b="1" u="sng">
              <a:solidFill>
                <a:srgbClr val="000000"/>
              </a:solidFill>
            </a:endParaRPr>
          </a:p>
        </p:txBody>
      </p:sp>
      <p:pic>
        <p:nvPicPr>
          <p:cNvPr id="141" name="Google Shape;141;p26"/>
          <p:cNvPicPr preferRelativeResize="0"/>
          <p:nvPr/>
        </p:nvPicPr>
        <p:blipFill>
          <a:blip r:embed="rId4">
            <a:alphaModFix/>
          </a:blip>
          <a:stretch>
            <a:fillRect/>
          </a:stretch>
        </p:blipFill>
        <p:spPr>
          <a:xfrm>
            <a:off x="152400" y="855075"/>
            <a:ext cx="4300452" cy="4070326"/>
          </a:xfrm>
          <a:prstGeom prst="rect">
            <a:avLst/>
          </a:prstGeom>
          <a:noFill/>
          <a:ln>
            <a:noFill/>
          </a:ln>
        </p:spPr>
      </p:pic>
      <p:pic>
        <p:nvPicPr>
          <p:cNvPr id="142" name="Google Shape;142;p26"/>
          <p:cNvPicPr preferRelativeResize="0"/>
          <p:nvPr/>
        </p:nvPicPr>
        <p:blipFill>
          <a:blip r:embed="rId5">
            <a:alphaModFix/>
          </a:blip>
          <a:stretch>
            <a:fillRect/>
          </a:stretch>
        </p:blipFill>
        <p:spPr>
          <a:xfrm>
            <a:off x="4616425" y="855075"/>
            <a:ext cx="4398323" cy="42066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48" name="Google Shape;148;p27"/>
          <p:cNvSpPr txBox="1"/>
          <p:nvPr/>
        </p:nvSpPr>
        <p:spPr>
          <a:xfrm>
            <a:off x="311700" y="129975"/>
            <a:ext cx="5773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20" b="1" u="sng">
                <a:solidFill>
                  <a:srgbClr val="000000"/>
                </a:solidFill>
              </a:rPr>
              <a:t>Workflow Diagram</a:t>
            </a:r>
            <a:endParaRPr sz="2820" b="1" u="sng">
              <a:solidFill>
                <a:srgbClr val="000000"/>
              </a:solidFill>
            </a:endParaRPr>
          </a:p>
        </p:txBody>
      </p:sp>
      <p:pic>
        <p:nvPicPr>
          <p:cNvPr id="149" name="Google Shape;149;p27"/>
          <p:cNvPicPr preferRelativeResize="0"/>
          <p:nvPr/>
        </p:nvPicPr>
        <p:blipFill>
          <a:blip r:embed="rId4">
            <a:alphaModFix/>
          </a:blip>
          <a:stretch>
            <a:fillRect/>
          </a:stretch>
        </p:blipFill>
        <p:spPr>
          <a:xfrm>
            <a:off x="1080088" y="866700"/>
            <a:ext cx="6983823" cy="4173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55" name="Google Shape;155;p28"/>
          <p:cNvSpPr txBox="1"/>
          <p:nvPr/>
        </p:nvSpPr>
        <p:spPr>
          <a:xfrm>
            <a:off x="311700" y="334500"/>
            <a:ext cx="6543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20" b="1" u="sng">
                <a:solidFill>
                  <a:srgbClr val="000000"/>
                </a:solidFill>
              </a:rPr>
              <a:t>Modules and Algorithms</a:t>
            </a:r>
            <a:endParaRPr sz="2820" b="1" u="sng">
              <a:solidFill>
                <a:srgbClr val="000000"/>
              </a:solidFill>
            </a:endParaRPr>
          </a:p>
        </p:txBody>
      </p:sp>
      <p:sp>
        <p:nvSpPr>
          <p:cNvPr id="156" name="Google Shape;156;p28"/>
          <p:cNvSpPr txBox="1"/>
          <p:nvPr/>
        </p:nvSpPr>
        <p:spPr>
          <a:xfrm>
            <a:off x="248400" y="984750"/>
            <a:ext cx="8647200" cy="40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600" b="1" u="sng">
                <a:solidFill>
                  <a:schemeClr val="dk1"/>
                </a:solidFill>
              </a:rPr>
              <a:t>Module 1 : Data Preprocessing</a:t>
            </a:r>
            <a:endParaRPr sz="1600" b="1" u="sng">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 sz="1100">
                <a:solidFill>
                  <a:schemeClr val="dk1"/>
                </a:solidFill>
                <a:latin typeface="Roboto"/>
                <a:ea typeface="Roboto"/>
                <a:cs typeface="Roboto"/>
                <a:sym typeface="Roboto"/>
              </a:rPr>
              <a:t>The preprocessing pipeline includes:</a:t>
            </a:r>
            <a:endParaRPr sz="1100">
              <a:solidFill>
                <a:schemeClr val="dk1"/>
              </a:solidFill>
              <a:latin typeface="Roboto"/>
              <a:ea typeface="Roboto"/>
              <a:cs typeface="Roboto"/>
              <a:sym typeface="Roboto"/>
            </a:endParaRPr>
          </a:p>
          <a:p>
            <a:pPr marL="457200" lvl="0" indent="-298450" algn="l" rtl="0">
              <a:lnSpc>
                <a:spcPct val="115000"/>
              </a:lnSpc>
              <a:spcBef>
                <a:spcPts val="6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Resampling: Audio samples are resampled to 4000 Hz.</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Segmentation: Resampled signals are segmented into distinct respiratory cycles</a:t>
            </a:r>
            <a:r>
              <a:rPr lang="en" sz="1100">
                <a:solidFill>
                  <a:schemeClr val="dk1"/>
                </a:solidFill>
                <a:latin typeface="Courier New"/>
                <a:ea typeface="Courier New"/>
                <a:cs typeface="Courier New"/>
                <a:sym typeface="Courier New"/>
              </a:rPr>
              <a:t>.</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Fixed Duration Extraction: Respiratory cycles are either cropped or padded to create fixed-duration samples.</a:t>
            </a:r>
            <a:endParaRPr sz="1100">
              <a:solidFill>
                <a:schemeClr val="dk1"/>
              </a:solidFill>
              <a:latin typeface="Roboto"/>
              <a:ea typeface="Roboto"/>
              <a:cs typeface="Roboto"/>
              <a:sym typeface="Roboto"/>
            </a:endParaRPr>
          </a:p>
          <a:p>
            <a:pPr marL="0" lvl="0" indent="0" algn="l" rtl="0">
              <a:lnSpc>
                <a:spcPct val="115000"/>
              </a:lnSpc>
              <a:spcBef>
                <a:spcPts val="1800"/>
              </a:spcBef>
              <a:spcAft>
                <a:spcPts val="0"/>
              </a:spcAft>
              <a:buNone/>
            </a:pPr>
            <a:r>
              <a:rPr lang="en" sz="1600" b="1" u="sng">
                <a:solidFill>
                  <a:schemeClr val="dk1"/>
                </a:solidFill>
              </a:rPr>
              <a:t>Module 2 :Training and Evaluation</a:t>
            </a:r>
            <a:endParaRPr sz="1600" b="1" u="sng">
              <a:solidFill>
                <a:schemeClr val="dk1"/>
              </a:solidFill>
            </a:endParaRPr>
          </a:p>
          <a:p>
            <a:pPr marL="0" lvl="0" indent="0" algn="l" rtl="0">
              <a:lnSpc>
                <a:spcPct val="115000"/>
              </a:lnSpc>
              <a:spcBef>
                <a:spcPts val="400"/>
              </a:spcBef>
              <a:spcAft>
                <a:spcPts val="0"/>
              </a:spcAft>
              <a:buNone/>
            </a:pPr>
            <a:r>
              <a:rPr lang="en" sz="1100">
                <a:solidFill>
                  <a:schemeClr val="dk1"/>
                </a:solidFill>
                <a:latin typeface="Roboto"/>
                <a:ea typeface="Roboto"/>
                <a:cs typeface="Roboto"/>
                <a:sym typeface="Roboto"/>
              </a:rPr>
              <a:t>The model was trained and evaluated using:</a:t>
            </a:r>
            <a:endParaRPr sz="1100">
              <a:solidFill>
                <a:schemeClr val="dk1"/>
              </a:solidFill>
              <a:latin typeface="Roboto"/>
              <a:ea typeface="Roboto"/>
              <a:cs typeface="Roboto"/>
              <a:sym typeface="Roboto"/>
            </a:endParaRPr>
          </a:p>
          <a:p>
            <a:pPr marL="457200" lvl="0" indent="-298450" algn="l" rtl="0">
              <a:lnSpc>
                <a:spcPct val="115000"/>
              </a:lnSpc>
              <a:spcBef>
                <a:spcPts val="6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10-fold Cross-Validation: Interpatient 10-fold cross-validation was used to ensure reliable results.</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Leave-One-Out Cross-Validation (LOOCV): Used as an additional evaluation method.</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Official 60/40 Split: The model was also evaluated using the official ICBHI dataset split</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600"/>
              </a:spcBef>
              <a:spcAft>
                <a:spcPts val="0"/>
              </a:spcAft>
              <a:buNone/>
            </a:pPr>
            <a:r>
              <a:rPr lang="en" sz="1600" b="1" u="sng">
                <a:solidFill>
                  <a:schemeClr val="dk1"/>
                </a:solidFill>
                <a:latin typeface="Roboto"/>
                <a:ea typeface="Roboto"/>
                <a:cs typeface="Roboto"/>
                <a:sym typeface="Roboto"/>
              </a:rPr>
              <a:t>Module 3 : Key Algorithms used </a:t>
            </a:r>
            <a:endParaRPr sz="1600" b="1" u="sng">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300">
                <a:solidFill>
                  <a:schemeClr val="dk1"/>
                </a:solidFill>
              </a:rPr>
              <a:t>CNN-LSTM Architecture</a:t>
            </a:r>
            <a:endParaRPr sz="1300">
              <a:solidFill>
                <a:schemeClr val="dk1"/>
              </a:solidFill>
            </a:endParaRPr>
          </a:p>
          <a:p>
            <a:pPr marL="0" lvl="0" indent="0" algn="l" rtl="0">
              <a:lnSpc>
                <a:spcPct val="115000"/>
              </a:lnSpc>
              <a:spcBef>
                <a:spcPts val="600"/>
              </a:spcBef>
              <a:spcAft>
                <a:spcPts val="0"/>
              </a:spcAft>
              <a:buNone/>
            </a:pPr>
            <a:r>
              <a:rPr lang="en" sz="1100">
                <a:solidFill>
                  <a:schemeClr val="dk1"/>
                </a:solidFill>
                <a:latin typeface="Roboto"/>
                <a:ea typeface="Roboto"/>
                <a:cs typeface="Roboto"/>
                <a:sym typeface="Roboto"/>
              </a:rPr>
              <a:t>The model combines a Convolutional Neural Network (CNN) and Long Short-Term Memory (LSTM) network in a hybrid architecture:</a:t>
            </a:r>
            <a:endParaRPr sz="1100">
              <a:solidFill>
                <a:schemeClr val="dk1"/>
              </a:solidFill>
              <a:latin typeface="Roboto"/>
              <a:ea typeface="Roboto"/>
              <a:cs typeface="Roboto"/>
              <a:sym typeface="Roboto"/>
            </a:endParaRPr>
          </a:p>
          <a:p>
            <a:pPr marL="457200" lvl="0" indent="-298450" algn="l" rtl="0">
              <a:lnSpc>
                <a:spcPct val="115000"/>
              </a:lnSpc>
              <a:spcBef>
                <a:spcPts val="6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CNN Module: Extracts features from short-time Fourier transform (STFT) spectrograms of lung sound recordings.</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LSTM Module: Processes the features extracted by the CNN to identify and memorize long-term dependencies in the data.</a:t>
            </a:r>
            <a:endParaRPr sz="13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endParaRPr sz="1200">
              <a:solidFill>
                <a:schemeClr val="dk1"/>
              </a:solidFill>
              <a:latin typeface="Roboto"/>
              <a:ea typeface="Roboto"/>
              <a:cs typeface="Roboto"/>
              <a:sym typeface="Roboto"/>
            </a:endParaRPr>
          </a:p>
          <a:p>
            <a:pPr marL="0" lvl="0" indent="0" algn="l" rtl="0">
              <a:spcBef>
                <a:spcPts val="600"/>
              </a:spcBef>
              <a:spcAft>
                <a:spcPts val="0"/>
              </a:spcAft>
              <a:buNone/>
            </a:pP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62" name="Google Shape;162;p29"/>
          <p:cNvSpPr txBox="1"/>
          <p:nvPr/>
        </p:nvSpPr>
        <p:spPr>
          <a:xfrm>
            <a:off x="387450" y="427700"/>
            <a:ext cx="8369100" cy="4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b="1" u="sng">
                <a:solidFill>
                  <a:srgbClr val="000000"/>
                </a:solidFill>
              </a:rPr>
              <a:t>Dataset Description</a:t>
            </a:r>
            <a:endParaRPr sz="2600" b="1" u="sng">
              <a:solidFill>
                <a:srgbClr val="000000"/>
              </a:solidFill>
            </a:endParaRPr>
          </a:p>
        </p:txBody>
      </p:sp>
      <p:sp>
        <p:nvSpPr>
          <p:cNvPr id="163" name="Google Shape;163;p29"/>
          <p:cNvSpPr txBox="1"/>
          <p:nvPr/>
        </p:nvSpPr>
        <p:spPr>
          <a:xfrm>
            <a:off x="387450" y="1090200"/>
            <a:ext cx="8369100" cy="3557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chemeClr val="dk1"/>
              </a:buClr>
              <a:buSzPts val="1800"/>
              <a:buChar char="●"/>
            </a:pPr>
            <a:r>
              <a:rPr lang="en" sz="1800">
                <a:solidFill>
                  <a:schemeClr val="dk1"/>
                </a:solidFill>
              </a:rPr>
              <a:t>The ICBHI Respiratory Sound Database (2017) Dataset from Kaggle .</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 sz="1800">
                <a:solidFill>
                  <a:schemeClr val="dk1"/>
                </a:solidFill>
              </a:rPr>
              <a:t>A total of 5.5 hours of recordings containing 6898 respiratory cycles .</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 sz="1800">
                <a:solidFill>
                  <a:schemeClr val="dk1"/>
                </a:solidFill>
              </a:rPr>
              <a:t>1864 contain crackles, 886 contain wheezes and 506 contain both crackles and wheezes</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 sz="1800">
                <a:solidFill>
                  <a:schemeClr val="dk1"/>
                </a:solidFill>
              </a:rPr>
              <a:t>920 .wav sound files &amp; 920 annotation .txt files</a:t>
            </a:r>
            <a:endParaRPr sz="1800">
              <a:solidFill>
                <a:schemeClr val="dk1"/>
              </a:solidFill>
            </a:endParaRPr>
          </a:p>
          <a:p>
            <a:pPr marL="0" lvl="0" indent="0" algn="l" rtl="0">
              <a:spcBef>
                <a:spcPts val="0"/>
              </a:spcBef>
              <a:spcAft>
                <a:spcPts val="0"/>
              </a:spcAft>
              <a:buNone/>
            </a:pPr>
            <a:r>
              <a:rPr lang="en" sz="1800">
                <a:solidFill>
                  <a:schemeClr val="dk1"/>
                </a:solidFill>
              </a:rPr>
              <a:t>Link - </a:t>
            </a:r>
            <a:r>
              <a:rPr lang="en" sz="1800" u="sng">
                <a:solidFill>
                  <a:srgbClr val="0000FF"/>
                </a:solidFill>
                <a:hlinkClick r:id="rId4">
                  <a:extLst>
                    <a:ext uri="{A12FA001-AC4F-418D-AE19-62706E023703}">
                      <ahyp:hlinkClr xmlns:ahyp="http://schemas.microsoft.com/office/drawing/2018/hyperlinkcolor" val="tx"/>
                    </a:ext>
                  </a:extLst>
                </a:hlinkClick>
              </a:rPr>
              <a:t>https://www.kaggle.com/datasets/vbookshelf/respiratory-sound-database</a:t>
            </a:r>
            <a:endParaRPr sz="18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69" name="Google Shape;169;p30"/>
          <p:cNvSpPr txBox="1"/>
          <p:nvPr/>
        </p:nvSpPr>
        <p:spPr>
          <a:xfrm>
            <a:off x="3784800" y="270400"/>
            <a:ext cx="15744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solidFill>
                  <a:srgbClr val="000000"/>
                </a:solidFill>
              </a:rPr>
              <a:t>Dataset</a:t>
            </a:r>
            <a:endParaRPr sz="2600" b="1" u="sng">
              <a:solidFill>
                <a:srgbClr val="000000"/>
              </a:solidFill>
            </a:endParaRPr>
          </a:p>
        </p:txBody>
      </p:sp>
      <p:pic>
        <p:nvPicPr>
          <p:cNvPr id="170" name="Google Shape;170;p30"/>
          <p:cNvPicPr preferRelativeResize="0"/>
          <p:nvPr/>
        </p:nvPicPr>
        <p:blipFill>
          <a:blip r:embed="rId4">
            <a:alphaModFix/>
          </a:blip>
          <a:stretch>
            <a:fillRect/>
          </a:stretch>
        </p:blipFill>
        <p:spPr>
          <a:xfrm>
            <a:off x="474775" y="783075"/>
            <a:ext cx="7947000" cy="436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76" name="Google Shape;176;p31"/>
          <p:cNvSpPr txBox="1"/>
          <p:nvPr/>
        </p:nvSpPr>
        <p:spPr>
          <a:xfrm>
            <a:off x="3220950" y="270400"/>
            <a:ext cx="27021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t>Preprocessing</a:t>
            </a:r>
            <a:endParaRPr sz="2600" b="1" u="sng">
              <a:solidFill>
                <a:srgbClr val="000000"/>
              </a:solidFill>
            </a:endParaRPr>
          </a:p>
        </p:txBody>
      </p:sp>
      <p:sp>
        <p:nvSpPr>
          <p:cNvPr id="177" name="Google Shape;177;p31"/>
          <p:cNvSpPr txBox="1"/>
          <p:nvPr/>
        </p:nvSpPr>
        <p:spPr>
          <a:xfrm>
            <a:off x="387450" y="1090200"/>
            <a:ext cx="8369100" cy="35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rPr>
              <a:t>Downsample to 4000 Hz</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Segment into cycles via annotations</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Pad/Crop to fixed 2.7s duration</a:t>
            </a:r>
            <a:endParaRPr sz="1800">
              <a:solidFill>
                <a:schemeClr val="dk1"/>
              </a:solidFill>
            </a:endParaRPr>
          </a:p>
          <a:p>
            <a:pPr marL="457200" lvl="0" indent="0" algn="l" rtl="0">
              <a:spcBef>
                <a:spcPts val="0"/>
              </a:spcBef>
              <a:spcAft>
                <a:spcPts val="0"/>
              </a:spcAft>
              <a:buNone/>
            </a:pPr>
            <a:endParaRPr sz="1800">
              <a:solidFill>
                <a:schemeClr val="dk1"/>
              </a:solidFill>
            </a:endParaRPr>
          </a:p>
        </p:txBody>
      </p:sp>
      <p:pic>
        <p:nvPicPr>
          <p:cNvPr id="178" name="Google Shape;178;p31" title="Screenshot 2025-04-18 065647.png"/>
          <p:cNvPicPr preferRelativeResize="0"/>
          <p:nvPr/>
        </p:nvPicPr>
        <p:blipFill>
          <a:blip r:embed="rId4">
            <a:alphaModFix/>
          </a:blip>
          <a:stretch>
            <a:fillRect/>
          </a:stretch>
        </p:blipFill>
        <p:spPr>
          <a:xfrm>
            <a:off x="427850" y="2837401"/>
            <a:ext cx="8288300" cy="155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63" name="Google Shape;63;p14"/>
          <p:cNvSpPr txBox="1"/>
          <p:nvPr/>
        </p:nvSpPr>
        <p:spPr>
          <a:xfrm>
            <a:off x="3615600" y="495650"/>
            <a:ext cx="19128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000000"/>
                </a:solidFill>
              </a:rPr>
              <a:t>Abstract</a:t>
            </a:r>
            <a:endParaRPr sz="2500" b="1">
              <a:solidFill>
                <a:srgbClr val="000000"/>
              </a:solidFill>
            </a:endParaRPr>
          </a:p>
        </p:txBody>
      </p:sp>
      <p:sp>
        <p:nvSpPr>
          <p:cNvPr id="64" name="Google Shape;64;p14"/>
          <p:cNvSpPr txBox="1"/>
          <p:nvPr/>
        </p:nvSpPr>
        <p:spPr>
          <a:xfrm>
            <a:off x="181800" y="1009625"/>
            <a:ext cx="8780400" cy="38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50">
                <a:solidFill>
                  <a:schemeClr val="dk1"/>
                </a:solidFill>
              </a:rPr>
              <a:t>Respiratory diseases, such as COPD, pneumonia, and URTI, significantly impact global health and require efficient diagnostic methods for early detection and management. This project introduces an advanced deep edge intelligence system for real-time respiratory disease detection, leveraging deep learning models for automated lung sound classification.</a:t>
            </a:r>
            <a:endParaRPr sz="125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50">
                <a:solidFill>
                  <a:schemeClr val="dk1"/>
                </a:solidFill>
              </a:rPr>
              <a:t>A key novelty of this work lies in the integration of Resnet-18 architectures to enhance feature representation and capture deeper temporal dependencies in lung sounds. By combining these architectures with LSTM for feature extraction from short-time Fourier transform (STFT) spectrograms, the model improves the classification of four lung sound types—normal, crackles, wheezes, and both crackles and wheezes. Additionally, the study employs the focal loss (FL) function to address training data imbalance, ensuring a more effective learning process. The proposed model is trained and validated using the ICBHI 2017 Respiratory Sound Database under three different data splitting strategies to ensure robustness and generalization.</a:t>
            </a:r>
            <a:endParaRPr sz="125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50">
                <a:solidFill>
                  <a:schemeClr val="dk1"/>
                </a:solidFill>
              </a:rPr>
              <a:t>This project aims to develop a portable and efficient diagnostic tool suitable for edge computing environments, ensuring accessibility for real-world healthcare applications. It integrates feature extraction techniques, including CNN-LSTM, for robust classification while leveraging data augmentation and optimization strategies to enhance system performance. Future directions include real-world deployment and further refinement to bridge the gap between advanced medical diagnostics and practical healthcare solutions, particularly for resource-limited settings.</a:t>
            </a:r>
            <a:endParaRPr sz="1250" b="1">
              <a:solidFill>
                <a:schemeClr val="dk1"/>
              </a:solidFill>
            </a:endParaRPr>
          </a:p>
          <a:p>
            <a:pPr marL="0" lvl="0" indent="0" algn="just" rtl="0">
              <a:lnSpc>
                <a:spcPct val="115000"/>
              </a:lnSpc>
              <a:spcBef>
                <a:spcPts val="1200"/>
              </a:spcBef>
              <a:spcAft>
                <a:spcPts val="0"/>
              </a:spcAft>
              <a:buClr>
                <a:srgbClr val="000000"/>
              </a:buClr>
              <a:buSzPts val="1100"/>
              <a:buFont typeface="Arial"/>
              <a:buNone/>
            </a:pPr>
            <a:endParaRPr sz="125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2"/>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84" name="Google Shape;184;p32"/>
          <p:cNvSpPr txBox="1"/>
          <p:nvPr/>
        </p:nvSpPr>
        <p:spPr>
          <a:xfrm>
            <a:off x="802850" y="383425"/>
            <a:ext cx="52227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t>Feature Extraction with STFT</a:t>
            </a:r>
            <a:endParaRPr sz="2600" b="1" u="sng">
              <a:solidFill>
                <a:srgbClr val="000000"/>
              </a:solidFill>
            </a:endParaRPr>
          </a:p>
        </p:txBody>
      </p:sp>
      <p:sp>
        <p:nvSpPr>
          <p:cNvPr id="185" name="Google Shape;185;p32"/>
          <p:cNvSpPr txBox="1"/>
          <p:nvPr/>
        </p:nvSpPr>
        <p:spPr>
          <a:xfrm>
            <a:off x="387450" y="1090200"/>
            <a:ext cx="8369100" cy="35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rPr>
              <a:t>Time-domain to frequency-time spectrogram via </a:t>
            </a:r>
            <a:r>
              <a:rPr lang="en" sz="1800" b="1">
                <a:solidFill>
                  <a:schemeClr val="dk1"/>
                </a:solidFill>
              </a:rPr>
              <a:t>Short-Time Fourier Transform (STFT)</a:t>
            </a:r>
            <a:br>
              <a:rPr lang="en" sz="1800" b="1">
                <a:solidFill>
                  <a:schemeClr val="dk1"/>
                </a:solidFill>
              </a:rPr>
            </a:br>
            <a:endParaRPr sz="1800" b="1">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Output: 75x50 grayscale </a:t>
            </a:r>
            <a:endParaRPr sz="1800">
              <a:solidFill>
                <a:schemeClr val="dk1"/>
              </a:solidFill>
            </a:endParaRPr>
          </a:p>
          <a:p>
            <a:pPr marL="0" lvl="0" indent="0" algn="l" rtl="0">
              <a:spcBef>
                <a:spcPts val="0"/>
              </a:spcBef>
              <a:spcAft>
                <a:spcPts val="0"/>
              </a:spcAft>
              <a:buNone/>
            </a:pPr>
            <a:r>
              <a:rPr lang="en" sz="1800">
                <a:solidFill>
                  <a:schemeClr val="dk1"/>
                </a:solidFill>
              </a:rPr>
              <a:t>       spectrograms</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Used as 2D image input for</a:t>
            </a:r>
            <a:endParaRPr sz="1800">
              <a:solidFill>
                <a:schemeClr val="dk1"/>
              </a:solidFill>
            </a:endParaRPr>
          </a:p>
          <a:p>
            <a:pPr marL="0" lvl="0" indent="0" algn="l" rtl="0">
              <a:spcBef>
                <a:spcPts val="0"/>
              </a:spcBef>
              <a:spcAft>
                <a:spcPts val="0"/>
              </a:spcAft>
              <a:buNone/>
            </a:pPr>
            <a:r>
              <a:rPr lang="en" sz="1800">
                <a:solidFill>
                  <a:schemeClr val="dk1"/>
                </a:solidFill>
              </a:rPr>
              <a:t>       CNN</a:t>
            </a:r>
            <a:endParaRPr sz="1800">
              <a:solidFill>
                <a:schemeClr val="dk1"/>
              </a:solidFill>
            </a:endParaRPr>
          </a:p>
          <a:p>
            <a:pPr marL="914400" lvl="0" indent="0" algn="l" rtl="0">
              <a:spcBef>
                <a:spcPts val="0"/>
              </a:spcBef>
              <a:spcAft>
                <a:spcPts val="0"/>
              </a:spcAft>
              <a:buNone/>
            </a:pPr>
            <a:endParaRPr sz="1800">
              <a:solidFill>
                <a:schemeClr val="dk1"/>
              </a:solidFill>
            </a:endParaRPr>
          </a:p>
        </p:txBody>
      </p:sp>
      <p:pic>
        <p:nvPicPr>
          <p:cNvPr id="186" name="Google Shape;186;p32"/>
          <p:cNvPicPr preferRelativeResize="0"/>
          <p:nvPr/>
        </p:nvPicPr>
        <p:blipFill>
          <a:blip r:embed="rId4">
            <a:alphaModFix/>
          </a:blip>
          <a:stretch>
            <a:fillRect/>
          </a:stretch>
        </p:blipFill>
        <p:spPr>
          <a:xfrm>
            <a:off x="3774920" y="1439150"/>
            <a:ext cx="5328908" cy="3557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92" name="Google Shape;192;p33"/>
          <p:cNvSpPr txBox="1"/>
          <p:nvPr/>
        </p:nvSpPr>
        <p:spPr>
          <a:xfrm>
            <a:off x="802850" y="383425"/>
            <a:ext cx="56181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t>Base Paper Model – CNN + LSTM</a:t>
            </a:r>
            <a:endParaRPr sz="2600" b="1" u="sng">
              <a:solidFill>
                <a:srgbClr val="000000"/>
              </a:solidFill>
            </a:endParaRPr>
          </a:p>
        </p:txBody>
      </p:sp>
      <p:sp>
        <p:nvSpPr>
          <p:cNvPr id="193" name="Google Shape;193;p33"/>
          <p:cNvSpPr txBox="1"/>
          <p:nvPr/>
        </p:nvSpPr>
        <p:spPr>
          <a:xfrm>
            <a:off x="387450" y="1090200"/>
            <a:ext cx="8369100" cy="394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b="1">
                <a:solidFill>
                  <a:schemeClr val="dk1"/>
                </a:solidFill>
              </a:rPr>
              <a:t>Architecture:</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4 Conv layers → Max Pool → BatchNorm → Dropout</a:t>
            </a:r>
            <a:br>
              <a:rPr lang="en" sz="1200">
                <a:solidFill>
                  <a:schemeClr val="dk1"/>
                </a:solidFill>
              </a:rPr>
            </a:b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LSTM for temporal feature learning</a:t>
            </a:r>
            <a:br>
              <a:rPr lang="en" sz="1200">
                <a:solidFill>
                  <a:schemeClr val="dk1"/>
                </a:solidFill>
              </a:rPr>
            </a:b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Dense + Softmax for classification</a:t>
            </a:r>
            <a:br>
              <a:rPr lang="en" sz="1200">
                <a:solidFill>
                  <a:schemeClr val="dk1"/>
                </a:solidFill>
              </a:rPr>
            </a:b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Focal Loss for handling imbalance</a:t>
            </a:r>
            <a:endParaRPr sz="12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b="1">
                <a:solidFill>
                  <a:schemeClr val="dk1"/>
                </a:solidFill>
              </a:rPr>
              <a:t>Base Paper Performance</a:t>
            </a:r>
            <a:r>
              <a:rPr lang="en" sz="1200">
                <a:solidFill>
                  <a:schemeClr val="dk1"/>
                </a:solidFill>
              </a:rPr>
              <a:t> (10-Fold Interpatient CV):</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Accuracy: </a:t>
            </a:r>
            <a:r>
              <a:rPr lang="en" sz="1200" b="1">
                <a:solidFill>
                  <a:schemeClr val="dk1"/>
                </a:solidFill>
              </a:rPr>
              <a:t>76.39%</a:t>
            </a:r>
            <a:br>
              <a:rPr lang="en" sz="1200" b="1">
                <a:solidFill>
                  <a:schemeClr val="dk1"/>
                </a:solidFill>
              </a:rPr>
            </a:b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Sensitivity: </a:t>
            </a:r>
            <a:r>
              <a:rPr lang="en" sz="1200" b="1">
                <a:solidFill>
                  <a:schemeClr val="dk1"/>
                </a:solidFill>
              </a:rPr>
              <a:t>52.78%</a:t>
            </a:r>
            <a:br>
              <a:rPr lang="en" sz="1200" b="1">
                <a:solidFill>
                  <a:schemeClr val="dk1"/>
                </a:solidFill>
              </a:rPr>
            </a:b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Specificity: </a:t>
            </a:r>
            <a:r>
              <a:rPr lang="en" sz="1200" b="1">
                <a:solidFill>
                  <a:schemeClr val="dk1"/>
                </a:solidFill>
              </a:rPr>
              <a:t>84.26%</a:t>
            </a:r>
            <a:br>
              <a:rPr lang="en" sz="1200" b="1">
                <a:solidFill>
                  <a:schemeClr val="dk1"/>
                </a:solidFill>
              </a:rPr>
            </a:b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Score: </a:t>
            </a:r>
            <a:r>
              <a:rPr lang="en" sz="1200" b="1">
                <a:solidFill>
                  <a:schemeClr val="dk1"/>
                </a:solidFill>
              </a:rPr>
              <a:t>68.52%</a:t>
            </a:r>
            <a:endParaRPr sz="1200" b="1">
              <a:solidFill>
                <a:schemeClr val="dk1"/>
              </a:solidFill>
            </a:endParaRPr>
          </a:p>
          <a:p>
            <a:pPr marL="914400" lvl="0" indent="0" algn="l" rtl="0">
              <a:spcBef>
                <a:spcPts val="1200"/>
              </a:spcBef>
              <a:spcAft>
                <a:spcPts val="0"/>
              </a:spcAft>
              <a:buNone/>
            </a:pP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199" name="Google Shape;199;p34"/>
          <p:cNvSpPr txBox="1"/>
          <p:nvPr/>
        </p:nvSpPr>
        <p:spPr>
          <a:xfrm>
            <a:off x="732100" y="242750"/>
            <a:ext cx="54741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solidFill>
                  <a:schemeClr val="dk1"/>
                </a:solidFill>
              </a:rPr>
              <a:t>Training &amp; Evaluation Strategy</a:t>
            </a:r>
            <a:endParaRPr sz="2600" b="1" u="sng">
              <a:solidFill>
                <a:srgbClr val="000000"/>
              </a:solidFill>
            </a:endParaRPr>
          </a:p>
        </p:txBody>
      </p:sp>
      <p:sp>
        <p:nvSpPr>
          <p:cNvPr id="200" name="Google Shape;200;p34"/>
          <p:cNvSpPr txBox="1"/>
          <p:nvPr/>
        </p:nvSpPr>
        <p:spPr>
          <a:xfrm>
            <a:off x="387450" y="923150"/>
            <a:ext cx="8369100" cy="398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b="1">
                <a:solidFill>
                  <a:schemeClr val="dk1"/>
                </a:solidFill>
              </a:rPr>
              <a:t>Data Splits Used:</a:t>
            </a:r>
            <a:endParaRPr sz="1300" b="1">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rPr>
              <a:t>60/40 Holdout</a:t>
            </a:r>
            <a:br>
              <a:rPr lang="en" sz="1300">
                <a:solidFill>
                  <a:schemeClr val="dk1"/>
                </a:solidFill>
              </a:rPr>
            </a:b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10-Fold Interpatient Cross Validation</a:t>
            </a:r>
            <a:br>
              <a:rPr lang="en" sz="1300">
                <a:solidFill>
                  <a:schemeClr val="dk1"/>
                </a:solidFill>
              </a:rPr>
            </a:b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Leave-One-Out Cross Validation (LOOCV)</a:t>
            </a:r>
            <a:br>
              <a:rPr lang="en" sz="1300">
                <a:solidFill>
                  <a:schemeClr val="dk1"/>
                </a:solidFill>
              </a:rPr>
            </a:b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300" b="1">
                <a:solidFill>
                  <a:schemeClr val="dk1"/>
                </a:solidFill>
              </a:rPr>
              <a:t>Metrics:</a:t>
            </a:r>
            <a:endParaRPr sz="1300" b="1">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rPr>
              <a:t>Accuracy </a:t>
            </a:r>
            <a:br>
              <a:rPr lang="en" sz="1300">
                <a:solidFill>
                  <a:schemeClr val="dk1"/>
                </a:solidFill>
              </a:rPr>
            </a:b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Sensitivity (True positive rate)</a:t>
            </a:r>
            <a:br>
              <a:rPr lang="en" sz="1300">
                <a:solidFill>
                  <a:schemeClr val="dk1"/>
                </a:solidFill>
              </a:rPr>
            </a:b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Specificity (True negative rate)</a:t>
            </a:r>
            <a:br>
              <a:rPr lang="en" sz="1300">
                <a:solidFill>
                  <a:schemeClr val="dk1"/>
                </a:solidFill>
              </a:rPr>
            </a:b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Score (avg of Sens &amp; Spec)</a:t>
            </a:r>
            <a:endParaRPr sz="1300">
              <a:solidFill>
                <a:schemeClr val="dk1"/>
              </a:solidFill>
            </a:endParaRPr>
          </a:p>
          <a:p>
            <a:pPr marL="914400" lvl="0" indent="0" algn="l" rtl="0">
              <a:spcBef>
                <a:spcPts val="1200"/>
              </a:spcBef>
              <a:spcAft>
                <a:spcPts val="0"/>
              </a:spcAft>
              <a:buNone/>
            </a:pPr>
            <a:endParaRPr sz="1300" b="1">
              <a:solidFill>
                <a:schemeClr val="dk1"/>
              </a:solidFill>
            </a:endParaRPr>
          </a:p>
        </p:txBody>
      </p:sp>
      <p:pic>
        <p:nvPicPr>
          <p:cNvPr id="201" name="Google Shape;201;p34"/>
          <p:cNvPicPr preferRelativeResize="0"/>
          <p:nvPr/>
        </p:nvPicPr>
        <p:blipFill>
          <a:blip r:embed="rId4">
            <a:alphaModFix/>
          </a:blip>
          <a:stretch>
            <a:fillRect/>
          </a:stretch>
        </p:blipFill>
        <p:spPr>
          <a:xfrm>
            <a:off x="4419999" y="2003050"/>
            <a:ext cx="4581675" cy="290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07" name="Google Shape;207;p35"/>
          <p:cNvSpPr txBox="1"/>
          <p:nvPr/>
        </p:nvSpPr>
        <p:spPr>
          <a:xfrm>
            <a:off x="313850" y="242750"/>
            <a:ext cx="63981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t>Proposed Model – ResNet-18 + LSTM</a:t>
            </a:r>
            <a:endParaRPr sz="2600" b="1" u="sng">
              <a:solidFill>
                <a:srgbClr val="000000"/>
              </a:solidFill>
            </a:endParaRPr>
          </a:p>
        </p:txBody>
      </p:sp>
      <p:sp>
        <p:nvSpPr>
          <p:cNvPr id="208" name="Google Shape;208;p35"/>
          <p:cNvSpPr txBox="1"/>
          <p:nvPr/>
        </p:nvSpPr>
        <p:spPr>
          <a:xfrm>
            <a:off x="387450" y="1090200"/>
            <a:ext cx="8369100" cy="3557400"/>
          </a:xfrm>
          <a:prstGeom prst="rect">
            <a:avLst/>
          </a:prstGeom>
          <a:noFill/>
          <a:ln>
            <a:noFill/>
          </a:ln>
        </p:spPr>
        <p:txBody>
          <a:bodyPr spcFirstLastPara="1" wrap="square" lIns="91425" tIns="91425" rIns="91425" bIns="91425" anchor="t" anchorCtr="0">
            <a:noAutofit/>
          </a:bodyPr>
          <a:lstStyle/>
          <a:p>
            <a:pPr marL="914400" lvl="0" indent="0" algn="l" rtl="0">
              <a:spcBef>
                <a:spcPts val="0"/>
              </a:spcBef>
              <a:spcAft>
                <a:spcPts val="0"/>
              </a:spcAft>
              <a:buNone/>
            </a:pPr>
            <a:endParaRPr sz="1200">
              <a:solidFill>
                <a:schemeClr val="dk1"/>
              </a:solidFill>
            </a:endParaRPr>
          </a:p>
        </p:txBody>
      </p:sp>
      <p:graphicFrame>
        <p:nvGraphicFramePr>
          <p:cNvPr id="209" name="Google Shape;209;p35"/>
          <p:cNvGraphicFramePr/>
          <p:nvPr/>
        </p:nvGraphicFramePr>
        <p:xfrm>
          <a:off x="4640250" y="1232950"/>
          <a:ext cx="3839950" cy="2961100"/>
        </p:xfrm>
        <a:graphic>
          <a:graphicData uri="http://schemas.openxmlformats.org/drawingml/2006/table">
            <a:tbl>
              <a:tblPr>
                <a:noFill/>
                <a:tableStyleId>{3FBC5E19-2988-456A-8E32-F00005B561D4}</a:tableStyleId>
              </a:tblPr>
              <a:tblGrid>
                <a:gridCol w="824525">
                  <a:extLst>
                    <a:ext uri="{9D8B030D-6E8A-4147-A177-3AD203B41FA5}">
                      <a16:colId xmlns:a16="http://schemas.microsoft.com/office/drawing/2014/main" val="20000"/>
                    </a:ext>
                  </a:extLst>
                </a:gridCol>
                <a:gridCol w="1813975">
                  <a:extLst>
                    <a:ext uri="{9D8B030D-6E8A-4147-A177-3AD203B41FA5}">
                      <a16:colId xmlns:a16="http://schemas.microsoft.com/office/drawing/2014/main" val="20001"/>
                    </a:ext>
                  </a:extLst>
                </a:gridCol>
                <a:gridCol w="1201450">
                  <a:extLst>
                    <a:ext uri="{9D8B030D-6E8A-4147-A177-3AD203B41FA5}">
                      <a16:colId xmlns:a16="http://schemas.microsoft.com/office/drawing/2014/main" val="20002"/>
                    </a:ext>
                  </a:extLst>
                </a:gridCol>
              </a:tblGrid>
              <a:tr h="397500">
                <a:tc>
                  <a:txBody>
                    <a:bodyPr/>
                    <a:lstStyle/>
                    <a:p>
                      <a:pPr marL="0" lvl="0" indent="0" algn="ctr" rtl="0">
                        <a:lnSpc>
                          <a:spcPct val="115000"/>
                        </a:lnSpc>
                        <a:spcBef>
                          <a:spcPts val="0"/>
                        </a:spcBef>
                        <a:spcAft>
                          <a:spcPts val="0"/>
                        </a:spcAft>
                        <a:buNone/>
                      </a:pPr>
                      <a:r>
                        <a:rPr lang="en" sz="1200" b="1"/>
                        <a:t>Layer</a:t>
                      </a:r>
                      <a:endParaRPr sz="1200" b="1"/>
                    </a:p>
                  </a:txBody>
                  <a:tcPr marL="91425" marR="91425" marT="91425" marB="91425"/>
                </a:tc>
                <a:tc>
                  <a:txBody>
                    <a:bodyPr/>
                    <a:lstStyle/>
                    <a:p>
                      <a:pPr marL="0" lvl="0" indent="0" algn="ctr" rtl="0">
                        <a:lnSpc>
                          <a:spcPct val="115000"/>
                        </a:lnSpc>
                        <a:spcBef>
                          <a:spcPts val="0"/>
                        </a:spcBef>
                        <a:spcAft>
                          <a:spcPts val="0"/>
                        </a:spcAft>
                        <a:buNone/>
                      </a:pPr>
                      <a:r>
                        <a:rPr lang="en" sz="1200" b="1"/>
                        <a:t>Type</a:t>
                      </a:r>
                      <a:endParaRPr sz="1200" b="1"/>
                    </a:p>
                  </a:txBody>
                  <a:tcPr marL="91425" marR="91425" marT="91425" marB="91425"/>
                </a:tc>
                <a:tc>
                  <a:txBody>
                    <a:bodyPr/>
                    <a:lstStyle/>
                    <a:p>
                      <a:pPr marL="0" lvl="0" indent="0" algn="ctr" rtl="0">
                        <a:lnSpc>
                          <a:spcPct val="115000"/>
                        </a:lnSpc>
                        <a:spcBef>
                          <a:spcPts val="0"/>
                        </a:spcBef>
                        <a:spcAft>
                          <a:spcPts val="0"/>
                        </a:spcAft>
                        <a:buNone/>
                      </a:pPr>
                      <a:r>
                        <a:rPr lang="en" sz="1200" b="1"/>
                        <a:t>Output</a:t>
                      </a:r>
                      <a:endParaRPr sz="1200" b="1"/>
                    </a:p>
                  </a:txBody>
                  <a:tcPr marL="91425" marR="91425" marT="91425" marB="91425"/>
                </a:tc>
                <a:extLst>
                  <a:ext uri="{0D108BD9-81ED-4DB2-BD59-A6C34878D82A}">
                    <a16:rowId xmlns:a16="http://schemas.microsoft.com/office/drawing/2014/main" val="10000"/>
                  </a:ext>
                </a:extLst>
              </a:tr>
              <a:tr h="640900">
                <a:tc>
                  <a:txBody>
                    <a:bodyPr/>
                    <a:lstStyle/>
                    <a:p>
                      <a:pPr marL="0" lvl="0" indent="0" algn="l" rtl="0">
                        <a:spcBef>
                          <a:spcPts val="0"/>
                        </a:spcBef>
                        <a:spcAft>
                          <a:spcPts val="0"/>
                        </a:spcAft>
                        <a:buNone/>
                      </a:pPr>
                      <a:r>
                        <a:rPr lang="en" sz="1500"/>
                        <a:t>Input</a:t>
                      </a:r>
                      <a:endParaRPr sz="1500"/>
                    </a:p>
                  </a:txBody>
                  <a:tcPr marL="91425" marR="91425" marT="91425" marB="91425"/>
                </a:tc>
                <a:tc>
                  <a:txBody>
                    <a:bodyPr/>
                    <a:lstStyle/>
                    <a:p>
                      <a:pPr marL="0" lvl="0" indent="0" algn="l" rtl="0">
                        <a:spcBef>
                          <a:spcPts val="0"/>
                        </a:spcBef>
                        <a:spcAft>
                          <a:spcPts val="0"/>
                        </a:spcAft>
                        <a:buNone/>
                      </a:pPr>
                      <a:r>
                        <a:rPr lang="en" sz="1500"/>
                        <a:t>Spectrogram (75x50x3)</a:t>
                      </a:r>
                      <a:endParaRPr sz="1500"/>
                    </a:p>
                  </a:txBody>
                  <a:tcPr marL="91425" marR="91425" marT="91425" marB="91425"/>
                </a:tc>
                <a:tc>
                  <a:txBody>
                    <a:bodyPr/>
                    <a:lstStyle/>
                    <a:p>
                      <a:pPr marL="0" lvl="0" indent="0" algn="l"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640900">
                <a:tc>
                  <a:txBody>
                    <a:bodyPr/>
                    <a:lstStyle/>
                    <a:p>
                      <a:pPr marL="0" lvl="0" indent="0" algn="l" rtl="0">
                        <a:spcBef>
                          <a:spcPts val="0"/>
                        </a:spcBef>
                        <a:spcAft>
                          <a:spcPts val="0"/>
                        </a:spcAft>
                        <a:buNone/>
                      </a:pPr>
                      <a:r>
                        <a:rPr lang="en" sz="1500"/>
                        <a:t>ResNet-18</a:t>
                      </a:r>
                      <a:endParaRPr sz="1500"/>
                    </a:p>
                  </a:txBody>
                  <a:tcPr marL="91425" marR="91425" marT="91425" marB="91425"/>
                </a:tc>
                <a:tc>
                  <a:txBody>
                    <a:bodyPr/>
                    <a:lstStyle/>
                    <a:p>
                      <a:pPr marL="0" lvl="0" indent="0" algn="l" rtl="0">
                        <a:spcBef>
                          <a:spcPts val="0"/>
                        </a:spcBef>
                        <a:spcAft>
                          <a:spcPts val="0"/>
                        </a:spcAft>
                        <a:buNone/>
                      </a:pPr>
                      <a:r>
                        <a:rPr lang="en" sz="1500"/>
                        <a:t>Deep CNN</a:t>
                      </a:r>
                      <a:endParaRPr sz="1500"/>
                    </a:p>
                  </a:txBody>
                  <a:tcPr marL="91425" marR="91425" marT="91425" marB="91425"/>
                </a:tc>
                <a:tc>
                  <a:txBody>
                    <a:bodyPr/>
                    <a:lstStyle/>
                    <a:p>
                      <a:pPr marL="0" lvl="0" indent="0" algn="l" rtl="0">
                        <a:spcBef>
                          <a:spcPts val="0"/>
                        </a:spcBef>
                        <a:spcAft>
                          <a:spcPts val="0"/>
                        </a:spcAft>
                        <a:buNone/>
                      </a:pPr>
                      <a:r>
                        <a:rPr lang="en" sz="1500"/>
                        <a:t>Feature Maps</a:t>
                      </a:r>
                      <a:endParaRPr sz="1500"/>
                    </a:p>
                  </a:txBody>
                  <a:tcPr marL="91425" marR="91425" marT="91425" marB="91425"/>
                </a:tc>
                <a:extLst>
                  <a:ext uri="{0D108BD9-81ED-4DB2-BD59-A6C34878D82A}">
                    <a16:rowId xmlns:a16="http://schemas.microsoft.com/office/drawing/2014/main" val="10002"/>
                  </a:ext>
                </a:extLst>
              </a:tr>
              <a:tr h="640900">
                <a:tc>
                  <a:txBody>
                    <a:bodyPr/>
                    <a:lstStyle/>
                    <a:p>
                      <a:pPr marL="0" lvl="0" indent="0" algn="l" rtl="0">
                        <a:spcBef>
                          <a:spcPts val="0"/>
                        </a:spcBef>
                        <a:spcAft>
                          <a:spcPts val="0"/>
                        </a:spcAft>
                        <a:buNone/>
                      </a:pPr>
                      <a:r>
                        <a:rPr lang="en" sz="1500"/>
                        <a:t>LSTM</a:t>
                      </a:r>
                      <a:endParaRPr sz="1500"/>
                    </a:p>
                  </a:txBody>
                  <a:tcPr marL="91425" marR="91425" marT="91425" marB="91425"/>
                </a:tc>
                <a:tc>
                  <a:txBody>
                    <a:bodyPr/>
                    <a:lstStyle/>
                    <a:p>
                      <a:pPr marL="0" lvl="0" indent="0" algn="l" rtl="0">
                        <a:spcBef>
                          <a:spcPts val="0"/>
                        </a:spcBef>
                        <a:spcAft>
                          <a:spcPts val="0"/>
                        </a:spcAft>
                        <a:buNone/>
                      </a:pPr>
                      <a:r>
                        <a:rPr lang="en" sz="1500"/>
                        <a:t>Sequential Model</a:t>
                      </a:r>
                      <a:endParaRPr sz="1500"/>
                    </a:p>
                  </a:txBody>
                  <a:tcPr marL="91425" marR="91425" marT="91425" marB="91425"/>
                </a:tc>
                <a:tc>
                  <a:txBody>
                    <a:bodyPr/>
                    <a:lstStyle/>
                    <a:p>
                      <a:pPr marL="0" lvl="0" indent="0" algn="l" rtl="0">
                        <a:spcBef>
                          <a:spcPts val="0"/>
                        </a:spcBef>
                        <a:spcAft>
                          <a:spcPts val="0"/>
                        </a:spcAft>
                        <a:buNone/>
                      </a:pPr>
                      <a:r>
                        <a:rPr lang="en" sz="1500"/>
                        <a:t>Vector</a:t>
                      </a:r>
                      <a:endParaRPr sz="1500"/>
                    </a:p>
                  </a:txBody>
                  <a:tcPr marL="91425" marR="91425" marT="91425" marB="91425"/>
                </a:tc>
                <a:extLst>
                  <a:ext uri="{0D108BD9-81ED-4DB2-BD59-A6C34878D82A}">
                    <a16:rowId xmlns:a16="http://schemas.microsoft.com/office/drawing/2014/main" val="10003"/>
                  </a:ext>
                </a:extLst>
              </a:tr>
              <a:tr h="640900">
                <a:tc>
                  <a:txBody>
                    <a:bodyPr/>
                    <a:lstStyle/>
                    <a:p>
                      <a:pPr marL="0" lvl="0" indent="0" algn="l" rtl="0">
                        <a:spcBef>
                          <a:spcPts val="0"/>
                        </a:spcBef>
                        <a:spcAft>
                          <a:spcPts val="0"/>
                        </a:spcAft>
                        <a:buNone/>
                      </a:pPr>
                      <a:r>
                        <a:rPr lang="en" sz="1500"/>
                        <a:t>Dense</a:t>
                      </a:r>
                      <a:endParaRPr sz="1500"/>
                    </a:p>
                  </a:txBody>
                  <a:tcPr marL="91425" marR="91425" marT="91425" marB="91425"/>
                </a:tc>
                <a:tc>
                  <a:txBody>
                    <a:bodyPr/>
                    <a:lstStyle/>
                    <a:p>
                      <a:pPr marL="0" lvl="0" indent="0" algn="l" rtl="0">
                        <a:spcBef>
                          <a:spcPts val="0"/>
                        </a:spcBef>
                        <a:spcAft>
                          <a:spcPts val="0"/>
                        </a:spcAft>
                        <a:buNone/>
                      </a:pPr>
                      <a:r>
                        <a:rPr lang="en" sz="1500"/>
                        <a:t>Fully Connected</a:t>
                      </a:r>
                      <a:endParaRPr sz="1500"/>
                    </a:p>
                  </a:txBody>
                  <a:tcPr marL="91425" marR="91425" marT="91425" marB="91425"/>
                </a:tc>
                <a:tc>
                  <a:txBody>
                    <a:bodyPr/>
                    <a:lstStyle/>
                    <a:p>
                      <a:pPr marL="0" lvl="0" indent="0" algn="l" rtl="0">
                        <a:spcBef>
                          <a:spcPts val="0"/>
                        </a:spcBef>
                        <a:spcAft>
                          <a:spcPts val="0"/>
                        </a:spcAft>
                        <a:buNone/>
                      </a:pPr>
                      <a:r>
                        <a:rPr lang="en" sz="1500"/>
                        <a:t>4-class softmax</a:t>
                      </a:r>
                      <a:endParaRPr sz="1500"/>
                    </a:p>
                  </a:txBody>
                  <a:tcPr marL="91425" marR="91425" marT="91425" marB="91425"/>
                </a:tc>
                <a:extLst>
                  <a:ext uri="{0D108BD9-81ED-4DB2-BD59-A6C34878D82A}">
                    <a16:rowId xmlns:a16="http://schemas.microsoft.com/office/drawing/2014/main" val="10004"/>
                  </a:ext>
                </a:extLst>
              </a:tr>
            </a:tbl>
          </a:graphicData>
        </a:graphic>
      </p:graphicFrame>
      <p:sp>
        <p:nvSpPr>
          <p:cNvPr id="210" name="Google Shape;210;p35"/>
          <p:cNvSpPr txBox="1"/>
          <p:nvPr/>
        </p:nvSpPr>
        <p:spPr>
          <a:xfrm>
            <a:off x="530925" y="1123525"/>
            <a:ext cx="3459600" cy="3070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500" b="1"/>
              <a:t>Enhancements:</a:t>
            </a:r>
            <a:endParaRPr sz="1500" b="1"/>
          </a:p>
          <a:p>
            <a:pPr marL="457200" lvl="0" indent="-323850" algn="l" rtl="0">
              <a:lnSpc>
                <a:spcPct val="115000"/>
              </a:lnSpc>
              <a:spcBef>
                <a:spcPts val="1200"/>
              </a:spcBef>
              <a:spcAft>
                <a:spcPts val="0"/>
              </a:spcAft>
              <a:buSzPts val="1500"/>
              <a:buChar char="●"/>
            </a:pPr>
            <a:r>
              <a:rPr lang="en" sz="1500" b="1"/>
              <a:t>ResNet-18</a:t>
            </a:r>
            <a:r>
              <a:rPr lang="en" sz="1500"/>
              <a:t> as CNN backbone</a:t>
            </a:r>
            <a:br>
              <a:rPr lang="en" sz="1500"/>
            </a:br>
            <a:endParaRPr sz="1500"/>
          </a:p>
          <a:p>
            <a:pPr marL="457200" lvl="0" indent="-323850" algn="l" rtl="0">
              <a:lnSpc>
                <a:spcPct val="115000"/>
              </a:lnSpc>
              <a:spcBef>
                <a:spcPts val="0"/>
              </a:spcBef>
              <a:spcAft>
                <a:spcPts val="0"/>
              </a:spcAft>
              <a:buSzPts val="1500"/>
              <a:buChar char="●"/>
            </a:pPr>
            <a:r>
              <a:rPr lang="en" sz="1500"/>
              <a:t>Skip connections → Better gradient flow</a:t>
            </a:r>
            <a:br>
              <a:rPr lang="en" sz="1500"/>
            </a:br>
            <a:endParaRPr sz="1500"/>
          </a:p>
          <a:p>
            <a:pPr marL="457200" lvl="0" indent="-323850" algn="l" rtl="0">
              <a:lnSpc>
                <a:spcPct val="115000"/>
              </a:lnSpc>
              <a:spcBef>
                <a:spcPts val="0"/>
              </a:spcBef>
              <a:spcAft>
                <a:spcPts val="0"/>
              </a:spcAft>
              <a:buSzPts val="1500"/>
              <a:buChar char="●"/>
            </a:pPr>
            <a:r>
              <a:rPr lang="en" sz="1500"/>
              <a:t>Combined with LSTM and Focal Loss</a:t>
            </a:r>
            <a:br>
              <a:rPr lang="en" sz="1500"/>
            </a:br>
            <a:endParaRPr sz="15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6"/>
          <p:cNvPicPr preferRelativeResize="0"/>
          <p:nvPr/>
        </p:nvPicPr>
        <p:blipFill>
          <a:blip r:embed="rId3">
            <a:alphaModFix/>
          </a:blip>
          <a:stretch>
            <a:fillRect/>
          </a:stretch>
        </p:blipFill>
        <p:spPr>
          <a:xfrm>
            <a:off x="6025550" y="49577"/>
            <a:ext cx="3078287" cy="733500"/>
          </a:xfrm>
          <a:prstGeom prst="rect">
            <a:avLst/>
          </a:prstGeom>
          <a:noFill/>
          <a:ln>
            <a:noFill/>
          </a:ln>
        </p:spPr>
      </p:pic>
      <p:pic>
        <p:nvPicPr>
          <p:cNvPr id="216" name="Google Shape;216;p36"/>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17" name="Google Shape;217;p36"/>
          <p:cNvSpPr txBox="1"/>
          <p:nvPr/>
        </p:nvSpPr>
        <p:spPr>
          <a:xfrm>
            <a:off x="146950" y="1248594"/>
            <a:ext cx="86139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5100"/>
              </a:spcBef>
              <a:spcAft>
                <a:spcPts val="0"/>
              </a:spcAft>
              <a:buClr>
                <a:schemeClr val="dk1"/>
              </a:buClr>
              <a:buSzPts val="1400"/>
              <a:buChar char="●"/>
            </a:pPr>
            <a:r>
              <a:rPr lang="en" b="1" dirty="0">
                <a:solidFill>
                  <a:schemeClr val="dk1"/>
                </a:solidFill>
              </a:rPr>
              <a:t>Depth:</a:t>
            </a:r>
            <a:r>
              <a:rPr lang="en" dirty="0">
                <a:solidFill>
                  <a:schemeClr val="dk1"/>
                </a:solidFill>
              </a:rPr>
              <a:t> As the name suggests, ResNet-18 has </a:t>
            </a:r>
            <a:r>
              <a:rPr lang="en" b="1" dirty="0">
                <a:solidFill>
                  <a:schemeClr val="dk1"/>
                </a:solidFill>
              </a:rPr>
              <a:t>18 layers</a:t>
            </a:r>
            <a:r>
              <a:rPr lang="en" dirty="0">
                <a:solidFill>
                  <a:schemeClr val="dk1"/>
                </a:solidFill>
              </a:rPr>
              <a:t>. These layers include convolutional layers, batch normalization layers, ReLU activation functions, and fully connected layers. Specifically, it consists of:</a:t>
            </a: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1 convolutional layer at the beginning.</a:t>
            </a: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4 residual blocks, each containing two convolutional layers (making 8 convolutional layers in the blocks).</a:t>
            </a: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Followed by an average pooling layer and a fully connected layer for classification.  </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Architecture:</a:t>
            </a:r>
            <a:r>
              <a:rPr lang="en" dirty="0">
                <a:solidFill>
                  <a:schemeClr val="dk1"/>
                </a:solidFill>
              </a:rPr>
              <a:t> ResNet-18 primarily uses </a:t>
            </a:r>
            <a:r>
              <a:rPr lang="en" b="1" dirty="0">
                <a:solidFill>
                  <a:schemeClr val="dk1"/>
                </a:solidFill>
              </a:rPr>
              <a:t>basic blocks</a:t>
            </a:r>
            <a:r>
              <a:rPr lang="en" dirty="0">
                <a:solidFill>
                  <a:schemeClr val="dk1"/>
                </a:solidFill>
              </a:rPr>
              <a:t>.  </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Number of Parameters:</a:t>
            </a:r>
            <a:r>
              <a:rPr lang="en" dirty="0">
                <a:solidFill>
                  <a:schemeClr val="dk1"/>
                </a:solidFill>
              </a:rPr>
              <a:t> It has a relatively smaller number of parameters compared to deeper ResNets, making it computationally more efficient and faster to train.</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Performance:</a:t>
            </a:r>
            <a:r>
              <a:rPr lang="en" dirty="0">
                <a:solidFill>
                  <a:schemeClr val="dk1"/>
                </a:solidFill>
              </a:rPr>
              <a:t> Generally achieves good accuracy on many image classification tasks. It might be less powerful than deeper networks for very complex datasets with intricate patterns.  </a:t>
            </a:r>
            <a:endParaRPr dirty="0">
              <a:solidFill>
                <a:schemeClr val="dk1"/>
              </a:solidFill>
            </a:endParaRPr>
          </a:p>
        </p:txBody>
      </p:sp>
      <p:sp>
        <p:nvSpPr>
          <p:cNvPr id="218" name="Google Shape;218;p36"/>
          <p:cNvSpPr txBox="1"/>
          <p:nvPr/>
        </p:nvSpPr>
        <p:spPr>
          <a:xfrm>
            <a:off x="2328950" y="486100"/>
            <a:ext cx="3696600" cy="733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400"/>
              </a:spcAft>
              <a:buClr>
                <a:schemeClr val="dk1"/>
              </a:buClr>
              <a:buSzPts val="1100"/>
              <a:buFont typeface="Arial"/>
              <a:buNone/>
            </a:pPr>
            <a:r>
              <a:rPr lang="en" sz="2400" b="1">
                <a:solidFill>
                  <a:schemeClr val="dk1"/>
                </a:solidFill>
              </a:rPr>
              <a:t>ResNet-18</a:t>
            </a:r>
            <a:endParaRPr sz="24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7"/>
          <p:cNvPicPr preferRelativeResize="0"/>
          <p:nvPr/>
        </p:nvPicPr>
        <p:blipFill>
          <a:blip r:embed="rId3">
            <a:alphaModFix/>
          </a:blip>
          <a:stretch>
            <a:fillRect/>
          </a:stretch>
        </p:blipFill>
        <p:spPr>
          <a:xfrm>
            <a:off x="6025550" y="49577"/>
            <a:ext cx="3078287" cy="733500"/>
          </a:xfrm>
          <a:prstGeom prst="rect">
            <a:avLst/>
          </a:prstGeom>
          <a:noFill/>
          <a:ln>
            <a:noFill/>
          </a:ln>
        </p:spPr>
      </p:pic>
      <p:pic>
        <p:nvPicPr>
          <p:cNvPr id="224" name="Google Shape;224;p37"/>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25" name="Google Shape;225;p37"/>
          <p:cNvSpPr txBox="1"/>
          <p:nvPr/>
        </p:nvSpPr>
        <p:spPr>
          <a:xfrm>
            <a:off x="2328950" y="486100"/>
            <a:ext cx="3696600" cy="733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400"/>
              </a:spcAft>
              <a:buNone/>
            </a:pPr>
            <a:r>
              <a:rPr lang="en" sz="2400" b="1">
                <a:solidFill>
                  <a:schemeClr val="dk1"/>
                </a:solidFill>
              </a:rPr>
              <a:t>ResNet-50</a:t>
            </a:r>
            <a:endParaRPr sz="2400">
              <a:solidFill>
                <a:schemeClr val="dk2"/>
              </a:solidFill>
            </a:endParaRPr>
          </a:p>
        </p:txBody>
      </p:sp>
      <p:sp>
        <p:nvSpPr>
          <p:cNvPr id="226" name="Google Shape;226;p37"/>
          <p:cNvSpPr txBox="1"/>
          <p:nvPr/>
        </p:nvSpPr>
        <p:spPr>
          <a:xfrm>
            <a:off x="146950" y="1040000"/>
            <a:ext cx="8613900" cy="3428700"/>
          </a:xfrm>
          <a:prstGeom prst="rect">
            <a:avLst/>
          </a:prstGeom>
          <a:noFill/>
          <a:ln>
            <a:noFill/>
          </a:ln>
        </p:spPr>
        <p:txBody>
          <a:bodyPr spcFirstLastPara="1" wrap="square" lIns="91425" tIns="91425" rIns="91425" bIns="91425" anchor="t" anchorCtr="0">
            <a:spAutoFit/>
          </a:bodyPr>
          <a:lstStyle/>
          <a:p>
            <a:pPr marL="457200" lvl="0" indent="-323850" algn="l" rtl="0">
              <a:lnSpc>
                <a:spcPct val="100000"/>
              </a:lnSpc>
              <a:spcBef>
                <a:spcPts val="5100"/>
              </a:spcBef>
              <a:spcAft>
                <a:spcPts val="0"/>
              </a:spcAft>
              <a:buClr>
                <a:schemeClr val="dk1"/>
              </a:buClr>
              <a:buSzPts val="1500"/>
              <a:buChar char="●"/>
            </a:pPr>
            <a:r>
              <a:rPr lang="en" sz="1500" b="1">
                <a:solidFill>
                  <a:schemeClr val="dk1"/>
                </a:solidFill>
              </a:rPr>
              <a:t>Depth: </a:t>
            </a:r>
            <a:r>
              <a:rPr lang="en" sz="1500">
                <a:solidFill>
                  <a:schemeClr val="dk1"/>
                </a:solidFill>
              </a:rPr>
              <a:t> ResNet-50 is significantly deeper with </a:t>
            </a:r>
            <a:r>
              <a:rPr lang="en" sz="1500" b="1">
                <a:solidFill>
                  <a:schemeClr val="dk1"/>
                </a:solidFill>
              </a:rPr>
              <a:t>50 layers</a:t>
            </a:r>
            <a:r>
              <a:rPr lang="en" sz="1500">
                <a:solidFill>
                  <a:schemeClr val="dk1"/>
                </a:solidFill>
              </a:rPr>
              <a:t>. These include:</a:t>
            </a:r>
            <a:endParaRPr sz="15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 sz="1500">
                <a:solidFill>
                  <a:schemeClr val="dk1"/>
                </a:solidFill>
              </a:rPr>
              <a:t>1 convolutional layer at the beginning.</a:t>
            </a:r>
            <a:endParaRPr sz="1500">
              <a:solidFill>
                <a:schemeClr val="dk1"/>
              </a:solidFill>
            </a:endParaRPr>
          </a:p>
          <a:p>
            <a:pPr marL="914400" lvl="1" indent="-323850" algn="l" rtl="0">
              <a:lnSpc>
                <a:spcPct val="115000"/>
              </a:lnSpc>
              <a:spcBef>
                <a:spcPts val="0"/>
              </a:spcBef>
              <a:spcAft>
                <a:spcPts val="0"/>
              </a:spcAft>
              <a:buClr>
                <a:schemeClr val="dk1"/>
              </a:buClr>
              <a:buSzPts val="1500"/>
              <a:buAutoNum type="alphaLcPeriod"/>
            </a:pPr>
            <a:r>
              <a:rPr lang="en" sz="1500">
                <a:solidFill>
                  <a:schemeClr val="dk1"/>
                </a:solidFill>
              </a:rPr>
              <a:t>16 residual blocks. Most of these blocks are </a:t>
            </a:r>
            <a:r>
              <a:rPr lang="en" sz="1500" b="1">
                <a:solidFill>
                  <a:schemeClr val="dk1"/>
                </a:solidFill>
              </a:rPr>
              <a:t>bottleneck blocks</a:t>
            </a:r>
            <a:r>
              <a:rPr lang="en"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AutoNum type="alphaLcPeriod"/>
            </a:pPr>
            <a:r>
              <a:rPr lang="en" sz="1500">
                <a:solidFill>
                  <a:schemeClr val="dk1"/>
                </a:solidFill>
              </a:rPr>
              <a:t>Followed by an average pooling layer and a fully connected layer for classification.</a:t>
            </a: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 sz="1500" b="1">
                <a:solidFill>
                  <a:schemeClr val="dk1"/>
                </a:solidFill>
              </a:rPr>
              <a:t> Architecture:</a:t>
            </a:r>
            <a:r>
              <a:rPr lang="en" sz="1500">
                <a:solidFill>
                  <a:schemeClr val="dk1"/>
                </a:solidFill>
              </a:rPr>
              <a:t> ResNet-50 utilizes </a:t>
            </a:r>
            <a:r>
              <a:rPr lang="en" sz="1500" b="1">
                <a:solidFill>
                  <a:schemeClr val="dk1"/>
                </a:solidFill>
              </a:rPr>
              <a:t>bottleneck blocks</a:t>
            </a:r>
            <a:r>
              <a:rPr lang="en" sz="1500">
                <a:solidFill>
                  <a:schemeClr val="dk1"/>
                </a:solidFill>
              </a:rPr>
              <a:t> to reduce computational complexity. Each bottleneck block has a 1x1 convolutional layer to reduce the number of channels, a 3x3 convolutional layer, and another 1x1 convolutional layer to increase the channels back to the original dimension</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Number of Parameters:</a:t>
            </a:r>
            <a:r>
              <a:rPr lang="en" sz="1500">
                <a:solidFill>
                  <a:schemeClr val="dk1"/>
                </a:solidFill>
              </a:rPr>
              <a:t> It has a larger number of parameters than ResNet-18 due to its increased depth and the use of bottleneck blocks. This typically leads to higher computational cost and longer training times.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Performance:</a:t>
            </a:r>
            <a:r>
              <a:rPr lang="en" sz="1500">
                <a:solidFill>
                  <a:schemeClr val="dk1"/>
                </a:solidFill>
              </a:rPr>
              <a:t>Generally achieves higher accuracy than ResNet-18 on challenging datasets due to its increased representational capacity, allowing it to learn more complex features.</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sz="2600" b="1" u="sng"/>
              <a:t>Results Comparison – Base Paper vs. Our Model</a:t>
            </a:r>
            <a:endParaRPr sz="2600" b="1" u="sng"/>
          </a:p>
          <a:p>
            <a:pPr marL="0" lvl="0" indent="0" algn="l" rtl="0">
              <a:spcBef>
                <a:spcPts val="0"/>
              </a:spcBef>
              <a:spcAft>
                <a:spcPts val="0"/>
              </a:spcAft>
              <a:buNone/>
            </a:pPr>
            <a:endParaRPr/>
          </a:p>
        </p:txBody>
      </p:sp>
      <p:graphicFrame>
        <p:nvGraphicFramePr>
          <p:cNvPr id="232" name="Google Shape;232;p38"/>
          <p:cNvGraphicFramePr/>
          <p:nvPr/>
        </p:nvGraphicFramePr>
        <p:xfrm>
          <a:off x="751875" y="1285500"/>
          <a:ext cx="6804075" cy="3453800"/>
        </p:xfrm>
        <a:graphic>
          <a:graphicData uri="http://schemas.openxmlformats.org/drawingml/2006/table">
            <a:tbl>
              <a:tblPr>
                <a:noFill/>
                <a:tableStyleId>{3FBC5E19-2988-456A-8E32-F00005B561D4}</a:tableStyleId>
              </a:tblPr>
              <a:tblGrid>
                <a:gridCol w="1008475">
                  <a:extLst>
                    <a:ext uri="{9D8B030D-6E8A-4147-A177-3AD203B41FA5}">
                      <a16:colId xmlns:a16="http://schemas.microsoft.com/office/drawing/2014/main" val="20000"/>
                    </a:ext>
                  </a:extLst>
                </a:gridCol>
                <a:gridCol w="2585100">
                  <a:extLst>
                    <a:ext uri="{9D8B030D-6E8A-4147-A177-3AD203B41FA5}">
                      <a16:colId xmlns:a16="http://schemas.microsoft.com/office/drawing/2014/main" val="20001"/>
                    </a:ext>
                  </a:extLst>
                </a:gridCol>
                <a:gridCol w="3210500">
                  <a:extLst>
                    <a:ext uri="{9D8B030D-6E8A-4147-A177-3AD203B41FA5}">
                      <a16:colId xmlns:a16="http://schemas.microsoft.com/office/drawing/2014/main" val="20002"/>
                    </a:ext>
                  </a:extLst>
                </a:gridCol>
              </a:tblGrid>
              <a:tr h="501425">
                <a:tc>
                  <a:txBody>
                    <a:bodyPr/>
                    <a:lstStyle/>
                    <a:p>
                      <a:pPr marL="0" lvl="0" indent="0" algn="ctr" rtl="0">
                        <a:lnSpc>
                          <a:spcPct val="115000"/>
                        </a:lnSpc>
                        <a:spcBef>
                          <a:spcPts val="0"/>
                        </a:spcBef>
                        <a:spcAft>
                          <a:spcPts val="0"/>
                        </a:spcAft>
                        <a:buNone/>
                      </a:pPr>
                      <a:r>
                        <a:rPr lang="en" b="1"/>
                        <a:t>Metric</a:t>
                      </a:r>
                      <a:endParaRPr b="1"/>
                    </a:p>
                  </a:txBody>
                  <a:tcPr marL="91425" marR="91425" marT="91425" marB="91425"/>
                </a:tc>
                <a:tc>
                  <a:txBody>
                    <a:bodyPr/>
                    <a:lstStyle/>
                    <a:p>
                      <a:pPr marL="0" lvl="0" indent="0" algn="ctr" rtl="0">
                        <a:lnSpc>
                          <a:spcPct val="115000"/>
                        </a:lnSpc>
                        <a:spcBef>
                          <a:spcPts val="0"/>
                        </a:spcBef>
                        <a:spcAft>
                          <a:spcPts val="0"/>
                        </a:spcAft>
                        <a:buNone/>
                      </a:pPr>
                      <a:r>
                        <a:rPr lang="en" b="1"/>
                        <a:t>Base Paper (CNN+LSTM)</a:t>
                      </a:r>
                      <a:endParaRPr b="1"/>
                    </a:p>
                  </a:txBody>
                  <a:tcPr marL="91425" marR="91425" marT="91425" marB="91425"/>
                </a:tc>
                <a:tc>
                  <a:txBody>
                    <a:bodyPr/>
                    <a:lstStyle/>
                    <a:p>
                      <a:pPr marL="0" lvl="0" indent="0" algn="l" rtl="0">
                        <a:lnSpc>
                          <a:spcPct val="115000"/>
                        </a:lnSpc>
                        <a:spcBef>
                          <a:spcPts val="0"/>
                        </a:spcBef>
                        <a:spcAft>
                          <a:spcPts val="0"/>
                        </a:spcAft>
                        <a:buNone/>
                      </a:pPr>
                      <a:r>
                        <a:rPr lang="en" b="1"/>
                        <a:t>Our Model (CNN-Mel Spectrogram)</a:t>
                      </a:r>
                      <a:endParaRPr b="1"/>
                    </a:p>
                  </a:txBody>
                  <a:tcPr marL="91425" marR="91425" marT="91425" marB="91425"/>
                </a:tc>
                <a:extLst>
                  <a:ext uri="{0D108BD9-81ED-4DB2-BD59-A6C34878D82A}">
                    <a16:rowId xmlns:a16="http://schemas.microsoft.com/office/drawing/2014/main" val="10000"/>
                  </a:ext>
                </a:extLst>
              </a:tr>
              <a:tr h="80845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b="1"/>
                        <a:t>          76.39%</a:t>
                      </a:r>
                      <a:endParaRPr b="1"/>
                    </a:p>
                  </a:txBody>
                  <a:tcPr marL="91425" marR="91425" marT="91425" marB="91425"/>
                </a:tc>
                <a:tc>
                  <a:txBody>
                    <a:bodyPr/>
                    <a:lstStyle/>
                    <a:p>
                      <a:pPr marL="0" lvl="0" indent="0" algn="l" rtl="0">
                        <a:spcBef>
                          <a:spcPts val="0"/>
                        </a:spcBef>
                        <a:spcAft>
                          <a:spcPts val="0"/>
                        </a:spcAft>
                        <a:buNone/>
                      </a:pPr>
                      <a:r>
                        <a:rPr lang="en" b="1"/>
                        <a:t>           76.56%</a:t>
                      </a:r>
                      <a:endParaRPr b="1"/>
                    </a:p>
                  </a:txBody>
                  <a:tcPr marL="91425" marR="91425" marT="91425" marB="91425"/>
                </a:tc>
                <a:extLst>
                  <a:ext uri="{0D108BD9-81ED-4DB2-BD59-A6C34878D82A}">
                    <a16:rowId xmlns:a16="http://schemas.microsoft.com/office/drawing/2014/main" val="10001"/>
                  </a:ext>
                </a:extLst>
              </a:tr>
              <a:tr h="80845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b="1"/>
                        <a:t>          52.78%</a:t>
                      </a:r>
                      <a:endParaRPr b="1"/>
                    </a:p>
                  </a:txBody>
                  <a:tcPr marL="91425" marR="91425" marT="91425" marB="91425"/>
                </a:tc>
                <a:tc>
                  <a:txBody>
                    <a:bodyPr/>
                    <a:lstStyle/>
                    <a:p>
                      <a:pPr marL="0" lvl="0" indent="0" algn="l" rtl="0">
                        <a:spcBef>
                          <a:spcPts val="0"/>
                        </a:spcBef>
                        <a:spcAft>
                          <a:spcPts val="0"/>
                        </a:spcAft>
                        <a:buNone/>
                      </a:pPr>
                      <a:r>
                        <a:rPr lang="en" b="1"/>
                        <a:t>           68.52%</a:t>
                      </a:r>
                      <a:endParaRPr b="1"/>
                    </a:p>
                  </a:txBody>
                  <a:tcPr marL="91425" marR="91425" marT="91425" marB="91425"/>
                </a:tc>
                <a:extLst>
                  <a:ext uri="{0D108BD9-81ED-4DB2-BD59-A6C34878D82A}">
                    <a16:rowId xmlns:a16="http://schemas.microsoft.com/office/drawing/2014/main" val="10002"/>
                  </a:ext>
                </a:extLst>
              </a:tr>
              <a:tr h="80845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b="1"/>
                        <a:t>          84.26%</a:t>
                      </a:r>
                      <a:endParaRPr b="1"/>
                    </a:p>
                  </a:txBody>
                  <a:tcPr marL="91425" marR="91425" marT="91425" marB="91425"/>
                </a:tc>
                <a:tc>
                  <a:txBody>
                    <a:bodyPr/>
                    <a:lstStyle/>
                    <a:p>
                      <a:pPr marL="0" lvl="0" indent="0" algn="l" rtl="0">
                        <a:spcBef>
                          <a:spcPts val="0"/>
                        </a:spcBef>
                        <a:spcAft>
                          <a:spcPts val="0"/>
                        </a:spcAft>
                        <a:buNone/>
                      </a:pPr>
                      <a:r>
                        <a:rPr lang="en" b="1"/>
                        <a:t>           90.04%</a:t>
                      </a:r>
                      <a:endParaRPr b="1"/>
                    </a:p>
                  </a:txBody>
                  <a:tcPr marL="91425" marR="91425" marT="91425" marB="91425"/>
                </a:tc>
                <a:extLst>
                  <a:ext uri="{0D108BD9-81ED-4DB2-BD59-A6C34878D82A}">
                    <a16:rowId xmlns:a16="http://schemas.microsoft.com/office/drawing/2014/main" val="10003"/>
                  </a:ext>
                </a:extLst>
              </a:tr>
              <a:tr h="527025">
                <a:tc>
                  <a:txBody>
                    <a:bodyPr/>
                    <a:lstStyle/>
                    <a:p>
                      <a:pPr marL="0" lvl="0" indent="0" algn="l" rtl="0">
                        <a:spcBef>
                          <a:spcPts val="0"/>
                        </a:spcBef>
                        <a:spcAft>
                          <a:spcPts val="0"/>
                        </a:spcAft>
                        <a:buNone/>
                      </a:pPr>
                      <a:r>
                        <a:rPr lang="en"/>
                        <a:t>Score</a:t>
                      </a:r>
                      <a:endParaRPr/>
                    </a:p>
                  </a:txBody>
                  <a:tcPr marL="91425" marR="91425" marT="91425" marB="91425"/>
                </a:tc>
                <a:tc>
                  <a:txBody>
                    <a:bodyPr/>
                    <a:lstStyle/>
                    <a:p>
                      <a:pPr marL="0" lvl="0" indent="0" algn="l" rtl="0">
                        <a:spcBef>
                          <a:spcPts val="0"/>
                        </a:spcBef>
                        <a:spcAft>
                          <a:spcPts val="0"/>
                        </a:spcAft>
                        <a:buNone/>
                      </a:pPr>
                      <a:r>
                        <a:rPr lang="en" b="1"/>
                        <a:t>         68.52%</a:t>
                      </a:r>
                      <a:endParaRPr b="1"/>
                    </a:p>
                  </a:txBody>
                  <a:tcPr marL="91425" marR="91425" marT="91425" marB="91425"/>
                </a:tc>
                <a:tc>
                  <a:txBody>
                    <a:bodyPr/>
                    <a:lstStyle/>
                    <a:p>
                      <a:pPr marL="0" lvl="0" indent="0" algn="l" rtl="0">
                        <a:spcBef>
                          <a:spcPts val="0"/>
                        </a:spcBef>
                        <a:spcAft>
                          <a:spcPts val="0"/>
                        </a:spcAft>
                        <a:buNone/>
                      </a:pPr>
                      <a:r>
                        <a:rPr lang="en" b="1"/>
                        <a:t>           79.28%</a:t>
                      </a:r>
                      <a:endParaRPr b="1"/>
                    </a:p>
                  </a:txBody>
                  <a:tcPr marL="91425" marR="91425" marT="91425" marB="91425"/>
                </a:tc>
                <a:extLst>
                  <a:ext uri="{0D108BD9-81ED-4DB2-BD59-A6C34878D82A}">
                    <a16:rowId xmlns:a16="http://schemas.microsoft.com/office/drawing/2014/main" val="10004"/>
                  </a:ext>
                </a:extLst>
              </a:tr>
            </a:tbl>
          </a:graphicData>
        </a:graphic>
      </p:graphicFrame>
      <p:pic>
        <p:nvPicPr>
          <p:cNvPr id="233" name="Google Shape;233;p38"/>
          <p:cNvPicPr preferRelativeResize="0"/>
          <p:nvPr/>
        </p:nvPicPr>
        <p:blipFill>
          <a:blip r:embed="rId3">
            <a:alphaModFix/>
          </a:blip>
          <a:stretch>
            <a:fillRect/>
          </a:stretch>
        </p:blipFill>
        <p:spPr>
          <a:xfrm>
            <a:off x="5917202" y="2167550"/>
            <a:ext cx="3117124" cy="2571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9"/>
          <p:cNvPicPr preferRelativeResize="0"/>
          <p:nvPr/>
        </p:nvPicPr>
        <p:blipFill>
          <a:blip r:embed="rId3">
            <a:alphaModFix/>
          </a:blip>
          <a:stretch>
            <a:fillRect/>
          </a:stretch>
        </p:blipFill>
        <p:spPr>
          <a:xfrm>
            <a:off x="6025550" y="49577"/>
            <a:ext cx="3078287" cy="733500"/>
          </a:xfrm>
          <a:prstGeom prst="rect">
            <a:avLst/>
          </a:prstGeom>
          <a:noFill/>
          <a:ln>
            <a:noFill/>
          </a:ln>
        </p:spPr>
      </p:pic>
      <p:graphicFrame>
        <p:nvGraphicFramePr>
          <p:cNvPr id="239" name="Google Shape;239;p39"/>
          <p:cNvGraphicFramePr/>
          <p:nvPr/>
        </p:nvGraphicFramePr>
        <p:xfrm>
          <a:off x="1138400" y="1523350"/>
          <a:ext cx="3000000" cy="3000000"/>
        </p:xfrm>
        <a:graphic>
          <a:graphicData uri="http://schemas.openxmlformats.org/drawingml/2006/table">
            <a:tbl>
              <a:tblPr>
                <a:noFill/>
                <a:tableStyleId>{3FBC5E19-2988-456A-8E32-F00005B561D4}</a:tableStyleId>
              </a:tblPr>
              <a:tblGrid>
                <a:gridCol w="1006975">
                  <a:extLst>
                    <a:ext uri="{9D8B030D-6E8A-4147-A177-3AD203B41FA5}">
                      <a16:colId xmlns:a16="http://schemas.microsoft.com/office/drawing/2014/main" val="20000"/>
                    </a:ext>
                  </a:extLst>
                </a:gridCol>
                <a:gridCol w="2581250">
                  <a:extLst>
                    <a:ext uri="{9D8B030D-6E8A-4147-A177-3AD203B41FA5}">
                      <a16:colId xmlns:a16="http://schemas.microsoft.com/office/drawing/2014/main" val="20001"/>
                    </a:ext>
                  </a:extLst>
                </a:gridCol>
                <a:gridCol w="2779800">
                  <a:extLst>
                    <a:ext uri="{9D8B030D-6E8A-4147-A177-3AD203B41FA5}">
                      <a16:colId xmlns:a16="http://schemas.microsoft.com/office/drawing/2014/main" val="20002"/>
                    </a:ext>
                  </a:extLst>
                </a:gridCol>
              </a:tblGrid>
              <a:tr h="466900">
                <a:tc>
                  <a:txBody>
                    <a:bodyPr/>
                    <a:lstStyle/>
                    <a:p>
                      <a:pPr marL="0" lvl="0" indent="0" algn="ctr" rtl="0">
                        <a:lnSpc>
                          <a:spcPct val="115000"/>
                        </a:lnSpc>
                        <a:spcBef>
                          <a:spcPts val="0"/>
                        </a:spcBef>
                        <a:spcAft>
                          <a:spcPts val="0"/>
                        </a:spcAft>
                        <a:buNone/>
                      </a:pPr>
                      <a:r>
                        <a:rPr lang="en" b="1"/>
                        <a:t>Metric</a:t>
                      </a:r>
                      <a:endParaRPr b="1"/>
                    </a:p>
                  </a:txBody>
                  <a:tcPr marL="91425" marR="91425" marT="91425" marB="91425"/>
                </a:tc>
                <a:tc>
                  <a:txBody>
                    <a:bodyPr/>
                    <a:lstStyle/>
                    <a:p>
                      <a:pPr marL="0" lvl="0" indent="0" algn="ctr" rtl="0">
                        <a:lnSpc>
                          <a:spcPct val="115000"/>
                        </a:lnSpc>
                        <a:spcBef>
                          <a:spcPts val="0"/>
                        </a:spcBef>
                        <a:spcAft>
                          <a:spcPts val="0"/>
                        </a:spcAft>
                        <a:buNone/>
                      </a:pPr>
                      <a:r>
                        <a:rPr lang="en" b="1"/>
                        <a:t>Base Paper (CNN+LSTM)</a:t>
                      </a:r>
                      <a:endParaRPr b="1"/>
                    </a:p>
                  </a:txBody>
                  <a:tcPr marL="91425" marR="91425" marT="91425" marB="91425"/>
                </a:tc>
                <a:tc>
                  <a:txBody>
                    <a:bodyPr/>
                    <a:lstStyle/>
                    <a:p>
                      <a:pPr marL="0" lvl="0" indent="0" algn="ctr" rtl="0">
                        <a:lnSpc>
                          <a:spcPct val="115000"/>
                        </a:lnSpc>
                        <a:spcBef>
                          <a:spcPts val="0"/>
                        </a:spcBef>
                        <a:spcAft>
                          <a:spcPts val="0"/>
                        </a:spcAft>
                        <a:buNone/>
                      </a:pPr>
                      <a:r>
                        <a:rPr lang="en" b="1"/>
                        <a:t>Our Model (ResNet+LSTM)</a:t>
                      </a:r>
                      <a:endParaRPr b="1"/>
                    </a:p>
                  </a:txBody>
                  <a:tcPr marL="91425" marR="91425" marT="91425" marB="91425"/>
                </a:tc>
                <a:extLst>
                  <a:ext uri="{0D108BD9-81ED-4DB2-BD59-A6C34878D82A}">
                    <a16:rowId xmlns:a16="http://schemas.microsoft.com/office/drawing/2014/main" val="10000"/>
                  </a:ext>
                </a:extLst>
              </a:tr>
              <a:tr h="752775">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76.39%</a:t>
                      </a:r>
                      <a:endParaRPr/>
                    </a:p>
                  </a:txBody>
                  <a:tcPr marL="91425" marR="91425" marT="91425" marB="91425"/>
                </a:tc>
                <a:tc>
                  <a:txBody>
                    <a:bodyPr/>
                    <a:lstStyle/>
                    <a:p>
                      <a:pPr marL="0" lvl="0" indent="0" algn="l" rtl="0">
                        <a:spcBef>
                          <a:spcPts val="0"/>
                        </a:spcBef>
                        <a:spcAft>
                          <a:spcPts val="0"/>
                        </a:spcAft>
                        <a:buNone/>
                      </a:pPr>
                      <a:r>
                        <a:rPr lang="en" b="1"/>
                        <a:t>78.04%</a:t>
                      </a:r>
                      <a:endParaRPr b="1"/>
                    </a:p>
                  </a:txBody>
                  <a:tcPr marL="91425" marR="91425" marT="91425" marB="91425"/>
                </a:tc>
                <a:extLst>
                  <a:ext uri="{0D108BD9-81ED-4DB2-BD59-A6C34878D82A}">
                    <a16:rowId xmlns:a16="http://schemas.microsoft.com/office/drawing/2014/main" val="10001"/>
                  </a:ext>
                </a:extLst>
              </a:tr>
              <a:tr h="752775">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a:t>52.78%</a:t>
                      </a:r>
                      <a:endParaRPr/>
                    </a:p>
                  </a:txBody>
                  <a:tcPr marL="91425" marR="91425" marT="91425" marB="91425"/>
                </a:tc>
                <a:tc>
                  <a:txBody>
                    <a:bodyPr/>
                    <a:lstStyle/>
                    <a:p>
                      <a:pPr marL="0" lvl="0" indent="0" algn="l" rtl="0">
                        <a:spcBef>
                          <a:spcPts val="0"/>
                        </a:spcBef>
                        <a:spcAft>
                          <a:spcPts val="0"/>
                        </a:spcAft>
                        <a:buNone/>
                      </a:pPr>
                      <a:r>
                        <a:rPr lang="en" b="1"/>
                        <a:t>72.73%</a:t>
                      </a:r>
                      <a:endParaRPr b="1"/>
                    </a:p>
                  </a:txBody>
                  <a:tcPr marL="91425" marR="91425" marT="91425" marB="91425"/>
                </a:tc>
                <a:extLst>
                  <a:ext uri="{0D108BD9-81ED-4DB2-BD59-A6C34878D82A}">
                    <a16:rowId xmlns:a16="http://schemas.microsoft.com/office/drawing/2014/main" val="10002"/>
                  </a:ext>
                </a:extLst>
              </a:tr>
              <a:tr h="752775">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a:t>84.26%</a:t>
                      </a:r>
                      <a:endParaRPr/>
                    </a:p>
                  </a:txBody>
                  <a:tcPr marL="91425" marR="91425" marT="91425" marB="91425"/>
                </a:tc>
                <a:tc>
                  <a:txBody>
                    <a:bodyPr/>
                    <a:lstStyle/>
                    <a:p>
                      <a:pPr marL="0" lvl="0" indent="0" algn="l" rtl="0">
                        <a:spcBef>
                          <a:spcPts val="0"/>
                        </a:spcBef>
                        <a:spcAft>
                          <a:spcPts val="0"/>
                        </a:spcAft>
                        <a:buNone/>
                      </a:pPr>
                      <a:r>
                        <a:rPr lang="en" b="1"/>
                        <a:t>91.43%</a:t>
                      </a:r>
                      <a:endParaRPr b="1"/>
                    </a:p>
                  </a:txBody>
                  <a:tcPr marL="91425" marR="91425" marT="91425" marB="91425"/>
                </a:tc>
                <a:extLst>
                  <a:ext uri="{0D108BD9-81ED-4DB2-BD59-A6C34878D82A}">
                    <a16:rowId xmlns:a16="http://schemas.microsoft.com/office/drawing/2014/main" val="10003"/>
                  </a:ext>
                </a:extLst>
              </a:tr>
              <a:tr h="490725">
                <a:tc>
                  <a:txBody>
                    <a:bodyPr/>
                    <a:lstStyle/>
                    <a:p>
                      <a:pPr marL="0" lvl="0" indent="0" algn="l" rtl="0">
                        <a:spcBef>
                          <a:spcPts val="0"/>
                        </a:spcBef>
                        <a:spcAft>
                          <a:spcPts val="0"/>
                        </a:spcAft>
                        <a:buNone/>
                      </a:pPr>
                      <a:r>
                        <a:rPr lang="en"/>
                        <a:t>Score</a:t>
                      </a:r>
                      <a:endParaRPr/>
                    </a:p>
                  </a:txBody>
                  <a:tcPr marL="91425" marR="91425" marT="91425" marB="91425"/>
                </a:tc>
                <a:tc>
                  <a:txBody>
                    <a:bodyPr/>
                    <a:lstStyle/>
                    <a:p>
                      <a:pPr marL="0" lvl="0" indent="0" algn="l" rtl="0">
                        <a:spcBef>
                          <a:spcPts val="0"/>
                        </a:spcBef>
                        <a:spcAft>
                          <a:spcPts val="0"/>
                        </a:spcAft>
                        <a:buNone/>
                      </a:pPr>
                      <a:r>
                        <a:rPr lang="en"/>
                        <a:t>68.52%</a:t>
                      </a:r>
                      <a:endParaRPr/>
                    </a:p>
                  </a:txBody>
                  <a:tcPr marL="91425" marR="91425" marT="91425" marB="91425"/>
                </a:tc>
                <a:tc>
                  <a:txBody>
                    <a:bodyPr/>
                    <a:lstStyle/>
                    <a:p>
                      <a:pPr marL="0" lvl="0" indent="0" algn="l" rtl="0">
                        <a:spcBef>
                          <a:spcPts val="0"/>
                        </a:spcBef>
                        <a:spcAft>
                          <a:spcPts val="0"/>
                        </a:spcAft>
                        <a:buNone/>
                      </a:pPr>
                      <a:r>
                        <a:rPr lang="en" b="1"/>
                        <a:t>82.08%</a:t>
                      </a:r>
                      <a:endParaRPr b="1"/>
                    </a:p>
                  </a:txBody>
                  <a:tcPr marL="91425" marR="91425" marT="91425" marB="91425"/>
                </a:tc>
                <a:extLst>
                  <a:ext uri="{0D108BD9-81ED-4DB2-BD59-A6C34878D82A}">
                    <a16:rowId xmlns:a16="http://schemas.microsoft.com/office/drawing/2014/main" val="10004"/>
                  </a:ext>
                </a:extLst>
              </a:tr>
            </a:tbl>
          </a:graphicData>
        </a:graphic>
      </p:graphicFrame>
      <p:sp>
        <p:nvSpPr>
          <p:cNvPr id="240" name="Google Shape;240;p39"/>
          <p:cNvSpPr txBox="1"/>
          <p:nvPr/>
        </p:nvSpPr>
        <p:spPr>
          <a:xfrm>
            <a:off x="732100" y="242750"/>
            <a:ext cx="5621100" cy="8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solidFill>
                  <a:schemeClr val="dk1"/>
                </a:solidFill>
              </a:rPr>
              <a:t>Results Comparison – Base Paper vs. Our Model</a:t>
            </a:r>
            <a:endParaRPr sz="2600" b="1" u="sng">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b="1" u="sng"/>
              <a:t>Results Comparison – Base Paper vs. Our Model</a:t>
            </a:r>
            <a:endParaRPr sz="2600" b="1" u="sng"/>
          </a:p>
          <a:p>
            <a:pPr marL="0" lvl="0" indent="0" algn="l" rtl="0">
              <a:spcBef>
                <a:spcPts val="0"/>
              </a:spcBef>
              <a:spcAft>
                <a:spcPts val="0"/>
              </a:spcAft>
              <a:buClr>
                <a:schemeClr val="dk1"/>
              </a:buClr>
              <a:buSzPct val="39285"/>
              <a:buFont typeface="Arial"/>
              <a:buNone/>
            </a:pPr>
            <a:endParaRPr/>
          </a:p>
        </p:txBody>
      </p:sp>
      <p:graphicFrame>
        <p:nvGraphicFramePr>
          <p:cNvPr id="246" name="Google Shape;246;p40"/>
          <p:cNvGraphicFramePr/>
          <p:nvPr/>
        </p:nvGraphicFramePr>
        <p:xfrm>
          <a:off x="751875" y="1285500"/>
          <a:ext cx="3000000" cy="3000000"/>
        </p:xfrm>
        <a:graphic>
          <a:graphicData uri="http://schemas.openxmlformats.org/drawingml/2006/table">
            <a:tbl>
              <a:tblPr>
                <a:noFill/>
                <a:tableStyleId>{3FBC5E19-2988-456A-8E32-F00005B561D4}</a:tableStyleId>
              </a:tblPr>
              <a:tblGrid>
                <a:gridCol w="1008475">
                  <a:extLst>
                    <a:ext uri="{9D8B030D-6E8A-4147-A177-3AD203B41FA5}">
                      <a16:colId xmlns:a16="http://schemas.microsoft.com/office/drawing/2014/main" val="20000"/>
                    </a:ext>
                  </a:extLst>
                </a:gridCol>
                <a:gridCol w="2585100">
                  <a:extLst>
                    <a:ext uri="{9D8B030D-6E8A-4147-A177-3AD203B41FA5}">
                      <a16:colId xmlns:a16="http://schemas.microsoft.com/office/drawing/2014/main" val="20001"/>
                    </a:ext>
                  </a:extLst>
                </a:gridCol>
                <a:gridCol w="3279875">
                  <a:extLst>
                    <a:ext uri="{9D8B030D-6E8A-4147-A177-3AD203B41FA5}">
                      <a16:colId xmlns:a16="http://schemas.microsoft.com/office/drawing/2014/main" val="20002"/>
                    </a:ext>
                  </a:extLst>
                </a:gridCol>
              </a:tblGrid>
              <a:tr h="501425">
                <a:tc>
                  <a:txBody>
                    <a:bodyPr/>
                    <a:lstStyle/>
                    <a:p>
                      <a:pPr marL="0" lvl="0" indent="0" algn="ctr" rtl="0">
                        <a:lnSpc>
                          <a:spcPct val="115000"/>
                        </a:lnSpc>
                        <a:spcBef>
                          <a:spcPts val="0"/>
                        </a:spcBef>
                        <a:spcAft>
                          <a:spcPts val="0"/>
                        </a:spcAft>
                        <a:buNone/>
                      </a:pPr>
                      <a:r>
                        <a:rPr lang="en" b="1"/>
                        <a:t>Metric</a:t>
                      </a:r>
                      <a:endParaRPr b="1"/>
                    </a:p>
                  </a:txBody>
                  <a:tcPr marL="91425" marR="91425" marT="91425" marB="91425"/>
                </a:tc>
                <a:tc>
                  <a:txBody>
                    <a:bodyPr/>
                    <a:lstStyle/>
                    <a:p>
                      <a:pPr marL="0" lvl="0" indent="0" algn="ctr" rtl="0">
                        <a:lnSpc>
                          <a:spcPct val="115000"/>
                        </a:lnSpc>
                        <a:spcBef>
                          <a:spcPts val="0"/>
                        </a:spcBef>
                        <a:spcAft>
                          <a:spcPts val="0"/>
                        </a:spcAft>
                        <a:buNone/>
                      </a:pPr>
                      <a:r>
                        <a:rPr lang="en" b="1"/>
                        <a:t>Base Paper (CNN+LSTM)</a:t>
                      </a:r>
                      <a:endParaRPr b="1"/>
                    </a:p>
                  </a:txBody>
                  <a:tcPr marL="91425" marR="91425" marT="91425" marB="91425"/>
                </a:tc>
                <a:tc>
                  <a:txBody>
                    <a:bodyPr/>
                    <a:lstStyle/>
                    <a:p>
                      <a:pPr marL="0" lvl="0" indent="0" algn="l" rtl="0">
                        <a:lnSpc>
                          <a:spcPct val="115000"/>
                        </a:lnSpc>
                        <a:spcBef>
                          <a:spcPts val="0"/>
                        </a:spcBef>
                        <a:spcAft>
                          <a:spcPts val="0"/>
                        </a:spcAft>
                        <a:buNone/>
                      </a:pPr>
                      <a:r>
                        <a:rPr lang="en" b="1"/>
                        <a:t>Our Model (ResNet-18)</a:t>
                      </a:r>
                      <a:endParaRPr b="1"/>
                    </a:p>
                  </a:txBody>
                  <a:tcPr marL="91425" marR="91425" marT="91425" marB="91425"/>
                </a:tc>
                <a:extLst>
                  <a:ext uri="{0D108BD9-81ED-4DB2-BD59-A6C34878D82A}">
                    <a16:rowId xmlns:a16="http://schemas.microsoft.com/office/drawing/2014/main" val="10000"/>
                  </a:ext>
                </a:extLst>
              </a:tr>
              <a:tr h="80845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b="1"/>
                        <a:t>          76.39%</a:t>
                      </a:r>
                      <a:endParaRPr b="1"/>
                    </a:p>
                  </a:txBody>
                  <a:tcPr marL="91425" marR="91425" marT="91425" marB="91425"/>
                </a:tc>
                <a:tc>
                  <a:txBody>
                    <a:bodyPr/>
                    <a:lstStyle/>
                    <a:p>
                      <a:pPr marL="0" lvl="0" indent="0" algn="l" rtl="0">
                        <a:spcBef>
                          <a:spcPts val="0"/>
                        </a:spcBef>
                        <a:spcAft>
                          <a:spcPts val="0"/>
                        </a:spcAft>
                        <a:buNone/>
                      </a:pPr>
                      <a:r>
                        <a:rPr lang="en" b="1"/>
                        <a:t>           80.67%</a:t>
                      </a:r>
                      <a:endParaRPr b="1"/>
                    </a:p>
                  </a:txBody>
                  <a:tcPr marL="91425" marR="91425" marT="91425" marB="91425"/>
                </a:tc>
                <a:extLst>
                  <a:ext uri="{0D108BD9-81ED-4DB2-BD59-A6C34878D82A}">
                    <a16:rowId xmlns:a16="http://schemas.microsoft.com/office/drawing/2014/main" val="10001"/>
                  </a:ext>
                </a:extLst>
              </a:tr>
              <a:tr h="80845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b="1"/>
                        <a:t>          52.78%</a:t>
                      </a:r>
                      <a:endParaRPr b="1"/>
                    </a:p>
                  </a:txBody>
                  <a:tcPr marL="91425" marR="91425" marT="91425" marB="91425"/>
                </a:tc>
                <a:tc>
                  <a:txBody>
                    <a:bodyPr/>
                    <a:lstStyle/>
                    <a:p>
                      <a:pPr marL="0" lvl="0" indent="0" algn="l" rtl="0">
                        <a:spcBef>
                          <a:spcPts val="0"/>
                        </a:spcBef>
                        <a:spcAft>
                          <a:spcPts val="0"/>
                        </a:spcAft>
                        <a:buNone/>
                      </a:pPr>
                      <a:r>
                        <a:rPr lang="en" b="1"/>
                        <a:t>           75.71%</a:t>
                      </a:r>
                      <a:endParaRPr b="1"/>
                    </a:p>
                  </a:txBody>
                  <a:tcPr marL="91425" marR="91425" marT="91425" marB="91425"/>
                </a:tc>
                <a:extLst>
                  <a:ext uri="{0D108BD9-81ED-4DB2-BD59-A6C34878D82A}">
                    <a16:rowId xmlns:a16="http://schemas.microsoft.com/office/drawing/2014/main" val="10002"/>
                  </a:ext>
                </a:extLst>
              </a:tr>
              <a:tr h="80845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b="1"/>
                        <a:t>          84.26%</a:t>
                      </a:r>
                      <a:endParaRPr b="1"/>
                    </a:p>
                  </a:txBody>
                  <a:tcPr marL="91425" marR="91425" marT="91425" marB="91425"/>
                </a:tc>
                <a:tc>
                  <a:txBody>
                    <a:bodyPr/>
                    <a:lstStyle/>
                    <a:p>
                      <a:pPr marL="0" lvl="0" indent="0" algn="l" rtl="0">
                        <a:spcBef>
                          <a:spcPts val="0"/>
                        </a:spcBef>
                        <a:spcAft>
                          <a:spcPts val="0"/>
                        </a:spcAft>
                        <a:buNone/>
                      </a:pPr>
                      <a:r>
                        <a:rPr lang="en" b="1"/>
                        <a:t>           92.39%</a:t>
                      </a:r>
                      <a:endParaRPr b="1"/>
                    </a:p>
                  </a:txBody>
                  <a:tcPr marL="91425" marR="91425" marT="91425" marB="91425"/>
                </a:tc>
                <a:extLst>
                  <a:ext uri="{0D108BD9-81ED-4DB2-BD59-A6C34878D82A}">
                    <a16:rowId xmlns:a16="http://schemas.microsoft.com/office/drawing/2014/main" val="10003"/>
                  </a:ext>
                </a:extLst>
              </a:tr>
              <a:tr h="527025">
                <a:tc>
                  <a:txBody>
                    <a:bodyPr/>
                    <a:lstStyle/>
                    <a:p>
                      <a:pPr marL="0" lvl="0" indent="0" algn="l" rtl="0">
                        <a:spcBef>
                          <a:spcPts val="0"/>
                        </a:spcBef>
                        <a:spcAft>
                          <a:spcPts val="0"/>
                        </a:spcAft>
                        <a:buNone/>
                      </a:pPr>
                      <a:r>
                        <a:rPr lang="en"/>
                        <a:t>Score</a:t>
                      </a:r>
                      <a:endParaRPr/>
                    </a:p>
                  </a:txBody>
                  <a:tcPr marL="91425" marR="91425" marT="91425" marB="91425"/>
                </a:tc>
                <a:tc>
                  <a:txBody>
                    <a:bodyPr/>
                    <a:lstStyle/>
                    <a:p>
                      <a:pPr marL="0" lvl="0" indent="0" algn="l" rtl="0">
                        <a:spcBef>
                          <a:spcPts val="0"/>
                        </a:spcBef>
                        <a:spcAft>
                          <a:spcPts val="0"/>
                        </a:spcAft>
                        <a:buNone/>
                      </a:pPr>
                      <a:r>
                        <a:rPr lang="en" b="1"/>
                        <a:t>         68.52%</a:t>
                      </a:r>
                      <a:endParaRPr b="1"/>
                    </a:p>
                  </a:txBody>
                  <a:tcPr marL="91425" marR="91425" marT="91425" marB="91425"/>
                </a:tc>
                <a:tc>
                  <a:txBody>
                    <a:bodyPr/>
                    <a:lstStyle/>
                    <a:p>
                      <a:pPr marL="0" lvl="0" indent="0" algn="l" rtl="0">
                        <a:spcBef>
                          <a:spcPts val="0"/>
                        </a:spcBef>
                        <a:spcAft>
                          <a:spcPts val="0"/>
                        </a:spcAft>
                        <a:buNone/>
                      </a:pPr>
                      <a:r>
                        <a:rPr lang="en" b="1"/>
                        <a:t>           84.05%</a:t>
                      </a:r>
                      <a:endParaRPr b="1"/>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sz="2600" b="1" u="sng"/>
              <a:t>Results Comparison – Base Paper vs. Our Model</a:t>
            </a:r>
            <a:endParaRPr sz="2600" b="1" u="sng"/>
          </a:p>
          <a:p>
            <a:pPr marL="0" lvl="0" indent="0" algn="l" rtl="0">
              <a:spcBef>
                <a:spcPts val="0"/>
              </a:spcBef>
              <a:spcAft>
                <a:spcPts val="0"/>
              </a:spcAft>
              <a:buNone/>
            </a:pPr>
            <a:endParaRPr/>
          </a:p>
        </p:txBody>
      </p:sp>
      <p:graphicFrame>
        <p:nvGraphicFramePr>
          <p:cNvPr id="252" name="Google Shape;252;p41"/>
          <p:cNvGraphicFramePr/>
          <p:nvPr/>
        </p:nvGraphicFramePr>
        <p:xfrm>
          <a:off x="751875" y="1285500"/>
          <a:ext cx="3000000" cy="3000000"/>
        </p:xfrm>
        <a:graphic>
          <a:graphicData uri="http://schemas.openxmlformats.org/drawingml/2006/table">
            <a:tbl>
              <a:tblPr>
                <a:noFill/>
                <a:tableStyleId>{3FBC5E19-2988-456A-8E32-F00005B561D4}</a:tableStyleId>
              </a:tblPr>
              <a:tblGrid>
                <a:gridCol w="1008475">
                  <a:extLst>
                    <a:ext uri="{9D8B030D-6E8A-4147-A177-3AD203B41FA5}">
                      <a16:colId xmlns:a16="http://schemas.microsoft.com/office/drawing/2014/main" val="20000"/>
                    </a:ext>
                  </a:extLst>
                </a:gridCol>
                <a:gridCol w="2585100">
                  <a:extLst>
                    <a:ext uri="{9D8B030D-6E8A-4147-A177-3AD203B41FA5}">
                      <a16:colId xmlns:a16="http://schemas.microsoft.com/office/drawing/2014/main" val="20001"/>
                    </a:ext>
                  </a:extLst>
                </a:gridCol>
                <a:gridCol w="3279875">
                  <a:extLst>
                    <a:ext uri="{9D8B030D-6E8A-4147-A177-3AD203B41FA5}">
                      <a16:colId xmlns:a16="http://schemas.microsoft.com/office/drawing/2014/main" val="20002"/>
                    </a:ext>
                  </a:extLst>
                </a:gridCol>
              </a:tblGrid>
              <a:tr h="501425">
                <a:tc>
                  <a:txBody>
                    <a:bodyPr/>
                    <a:lstStyle/>
                    <a:p>
                      <a:pPr marL="0" lvl="0" indent="0" algn="ctr" rtl="0">
                        <a:lnSpc>
                          <a:spcPct val="115000"/>
                        </a:lnSpc>
                        <a:spcBef>
                          <a:spcPts val="0"/>
                        </a:spcBef>
                        <a:spcAft>
                          <a:spcPts val="0"/>
                        </a:spcAft>
                        <a:buNone/>
                      </a:pPr>
                      <a:r>
                        <a:rPr lang="en" b="1"/>
                        <a:t>Metric</a:t>
                      </a:r>
                      <a:endParaRPr b="1"/>
                    </a:p>
                  </a:txBody>
                  <a:tcPr marL="91425" marR="91425" marT="91425" marB="91425"/>
                </a:tc>
                <a:tc>
                  <a:txBody>
                    <a:bodyPr/>
                    <a:lstStyle/>
                    <a:p>
                      <a:pPr marL="0" lvl="0" indent="0" algn="ctr" rtl="0">
                        <a:lnSpc>
                          <a:spcPct val="115000"/>
                        </a:lnSpc>
                        <a:spcBef>
                          <a:spcPts val="0"/>
                        </a:spcBef>
                        <a:spcAft>
                          <a:spcPts val="0"/>
                        </a:spcAft>
                        <a:buNone/>
                      </a:pPr>
                      <a:r>
                        <a:rPr lang="en" b="1"/>
                        <a:t>Base Paper (CNN+LSTM)</a:t>
                      </a:r>
                      <a:endParaRPr b="1"/>
                    </a:p>
                  </a:txBody>
                  <a:tcPr marL="91425" marR="91425" marT="91425" marB="91425"/>
                </a:tc>
                <a:tc>
                  <a:txBody>
                    <a:bodyPr/>
                    <a:lstStyle/>
                    <a:p>
                      <a:pPr marL="0" lvl="0" indent="0" algn="l" rtl="0">
                        <a:lnSpc>
                          <a:spcPct val="115000"/>
                        </a:lnSpc>
                        <a:spcBef>
                          <a:spcPts val="0"/>
                        </a:spcBef>
                        <a:spcAft>
                          <a:spcPts val="0"/>
                        </a:spcAft>
                        <a:buNone/>
                      </a:pPr>
                      <a:r>
                        <a:rPr lang="en" b="1"/>
                        <a:t>Our Model (ResNet-50)</a:t>
                      </a:r>
                      <a:endParaRPr b="1"/>
                    </a:p>
                  </a:txBody>
                  <a:tcPr marL="91425" marR="91425" marT="91425" marB="91425"/>
                </a:tc>
                <a:extLst>
                  <a:ext uri="{0D108BD9-81ED-4DB2-BD59-A6C34878D82A}">
                    <a16:rowId xmlns:a16="http://schemas.microsoft.com/office/drawing/2014/main" val="10000"/>
                  </a:ext>
                </a:extLst>
              </a:tr>
              <a:tr h="80845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b="1"/>
                        <a:t>          76.39%</a:t>
                      </a:r>
                      <a:endParaRPr b="1"/>
                    </a:p>
                  </a:txBody>
                  <a:tcPr marL="91425" marR="91425" marT="91425" marB="91425"/>
                </a:tc>
                <a:tc>
                  <a:txBody>
                    <a:bodyPr/>
                    <a:lstStyle/>
                    <a:p>
                      <a:pPr marL="0" lvl="0" indent="0" algn="l" rtl="0">
                        <a:spcBef>
                          <a:spcPts val="0"/>
                        </a:spcBef>
                        <a:spcAft>
                          <a:spcPts val="0"/>
                        </a:spcAft>
                        <a:buNone/>
                      </a:pPr>
                      <a:r>
                        <a:rPr lang="en" b="1"/>
                        <a:t>           81.60%</a:t>
                      </a:r>
                      <a:endParaRPr b="1"/>
                    </a:p>
                  </a:txBody>
                  <a:tcPr marL="91425" marR="91425" marT="91425" marB="91425"/>
                </a:tc>
                <a:extLst>
                  <a:ext uri="{0D108BD9-81ED-4DB2-BD59-A6C34878D82A}">
                    <a16:rowId xmlns:a16="http://schemas.microsoft.com/office/drawing/2014/main" val="10001"/>
                  </a:ext>
                </a:extLst>
              </a:tr>
              <a:tr h="80845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b="1"/>
                        <a:t>          52.78%</a:t>
                      </a:r>
                      <a:endParaRPr b="1"/>
                    </a:p>
                  </a:txBody>
                  <a:tcPr marL="91425" marR="91425" marT="91425" marB="91425"/>
                </a:tc>
                <a:tc>
                  <a:txBody>
                    <a:bodyPr/>
                    <a:lstStyle/>
                    <a:p>
                      <a:pPr marL="0" lvl="0" indent="0" algn="l" rtl="0">
                        <a:spcBef>
                          <a:spcPts val="0"/>
                        </a:spcBef>
                        <a:spcAft>
                          <a:spcPts val="0"/>
                        </a:spcAft>
                        <a:buNone/>
                      </a:pPr>
                      <a:r>
                        <a:rPr lang="en" b="1"/>
                        <a:t>           76.25%</a:t>
                      </a:r>
                      <a:endParaRPr b="1"/>
                    </a:p>
                  </a:txBody>
                  <a:tcPr marL="91425" marR="91425" marT="91425" marB="91425"/>
                </a:tc>
                <a:extLst>
                  <a:ext uri="{0D108BD9-81ED-4DB2-BD59-A6C34878D82A}">
                    <a16:rowId xmlns:a16="http://schemas.microsoft.com/office/drawing/2014/main" val="10002"/>
                  </a:ext>
                </a:extLst>
              </a:tr>
              <a:tr h="80845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b="1"/>
                        <a:t>          84.26%</a:t>
                      </a:r>
                      <a:endParaRPr b="1"/>
                    </a:p>
                  </a:txBody>
                  <a:tcPr marL="91425" marR="91425" marT="91425" marB="91425"/>
                </a:tc>
                <a:tc>
                  <a:txBody>
                    <a:bodyPr/>
                    <a:lstStyle/>
                    <a:p>
                      <a:pPr marL="0" lvl="0" indent="0" algn="l" rtl="0">
                        <a:spcBef>
                          <a:spcPts val="0"/>
                        </a:spcBef>
                        <a:spcAft>
                          <a:spcPts val="0"/>
                        </a:spcAft>
                        <a:buNone/>
                      </a:pPr>
                      <a:r>
                        <a:rPr lang="en" b="1"/>
                        <a:t>           92.32%</a:t>
                      </a:r>
                      <a:endParaRPr b="1"/>
                    </a:p>
                  </a:txBody>
                  <a:tcPr marL="91425" marR="91425" marT="91425" marB="91425"/>
                </a:tc>
                <a:extLst>
                  <a:ext uri="{0D108BD9-81ED-4DB2-BD59-A6C34878D82A}">
                    <a16:rowId xmlns:a16="http://schemas.microsoft.com/office/drawing/2014/main" val="10003"/>
                  </a:ext>
                </a:extLst>
              </a:tr>
              <a:tr h="527025">
                <a:tc>
                  <a:txBody>
                    <a:bodyPr/>
                    <a:lstStyle/>
                    <a:p>
                      <a:pPr marL="0" lvl="0" indent="0" algn="l" rtl="0">
                        <a:spcBef>
                          <a:spcPts val="0"/>
                        </a:spcBef>
                        <a:spcAft>
                          <a:spcPts val="0"/>
                        </a:spcAft>
                        <a:buNone/>
                      </a:pPr>
                      <a:r>
                        <a:rPr lang="en"/>
                        <a:t>Score</a:t>
                      </a:r>
                      <a:endParaRPr/>
                    </a:p>
                  </a:txBody>
                  <a:tcPr marL="91425" marR="91425" marT="91425" marB="91425"/>
                </a:tc>
                <a:tc>
                  <a:txBody>
                    <a:bodyPr/>
                    <a:lstStyle/>
                    <a:p>
                      <a:pPr marL="0" lvl="0" indent="0" algn="l" rtl="0">
                        <a:spcBef>
                          <a:spcPts val="0"/>
                        </a:spcBef>
                        <a:spcAft>
                          <a:spcPts val="0"/>
                        </a:spcAft>
                        <a:buNone/>
                      </a:pPr>
                      <a:r>
                        <a:rPr lang="en" b="1"/>
                        <a:t>         68.52%</a:t>
                      </a:r>
                      <a:endParaRPr b="1"/>
                    </a:p>
                  </a:txBody>
                  <a:tcPr marL="91425" marR="91425" marT="91425" marB="91425"/>
                </a:tc>
                <a:tc>
                  <a:txBody>
                    <a:bodyPr/>
                    <a:lstStyle/>
                    <a:p>
                      <a:pPr marL="0" lvl="0" indent="0" algn="l" rtl="0">
                        <a:spcBef>
                          <a:spcPts val="0"/>
                        </a:spcBef>
                        <a:spcAft>
                          <a:spcPts val="0"/>
                        </a:spcAft>
                        <a:buNone/>
                      </a:pPr>
                      <a:r>
                        <a:rPr lang="en" b="1"/>
                        <a:t>           84.29%</a:t>
                      </a:r>
                      <a:endParaRPr b="1"/>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70" name="Google Shape;70;p15"/>
          <p:cNvSpPr txBox="1"/>
          <p:nvPr/>
        </p:nvSpPr>
        <p:spPr>
          <a:xfrm>
            <a:off x="568150" y="445950"/>
            <a:ext cx="2771700" cy="5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000000"/>
                </a:solidFill>
              </a:rPr>
              <a:t>Base Paper Details</a:t>
            </a:r>
            <a:endParaRPr sz="2200" b="1">
              <a:solidFill>
                <a:srgbClr val="000000"/>
              </a:solidFill>
            </a:endParaRPr>
          </a:p>
        </p:txBody>
      </p:sp>
      <p:sp>
        <p:nvSpPr>
          <p:cNvPr id="71" name="Google Shape;71;p15"/>
          <p:cNvSpPr txBox="1"/>
          <p:nvPr/>
        </p:nvSpPr>
        <p:spPr>
          <a:xfrm>
            <a:off x="336950" y="1000950"/>
            <a:ext cx="8116500" cy="3914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Georgios Petmezas, Grigorios-Aris Cheimariotis, Leandros Stefanopoulos  , Bruno Rocha, Rui Pedro Paiva, Aggelos K. Katsaggelos &amp; Nicos Maglaveras ,“</a:t>
            </a:r>
            <a:r>
              <a:rPr lang="en" sz="2000" u="sng">
                <a:solidFill>
                  <a:schemeClr val="dk1"/>
                </a:solidFill>
                <a:hlinkClick r:id="rId4">
                  <a:extLst>
                    <a:ext uri="{A12FA001-AC4F-418D-AE19-62706E023703}">
                      <ahyp:hlinkClr xmlns:ahyp="http://schemas.microsoft.com/office/drawing/2018/hyperlinkcolor" val="tx"/>
                    </a:ext>
                  </a:extLst>
                </a:hlinkClick>
              </a:rPr>
              <a:t>Automated Lung Sound Classification Using a Hybrid CNN-LSTM Network and Focal Loss Function</a:t>
            </a:r>
            <a:r>
              <a:rPr lang="en" sz="2000">
                <a:solidFill>
                  <a:schemeClr val="dk1"/>
                </a:solidFill>
              </a:rPr>
              <a:t>”,Journal of Sensors, Volume 22, 2022, Number 1232</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Indexed in : Scopus</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Year of Journal base paper publication : 2022</a:t>
            </a:r>
            <a:endParaRPr sz="2000">
              <a:solidFill>
                <a:schemeClr val="dk1"/>
              </a:solidFill>
            </a:endParaRPr>
          </a:p>
          <a:p>
            <a:pPr marL="457200" lvl="0" indent="0" algn="l" rtl="0">
              <a:spcBef>
                <a:spcPts val="0"/>
              </a:spcBef>
              <a:spcAft>
                <a:spcPts val="0"/>
              </a:spcAft>
              <a:buNone/>
            </a:pPr>
            <a:endParaRPr sz="2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b="1" u="sng"/>
              <a:t>Plots - ResNet18</a:t>
            </a:r>
            <a:endParaRPr sz="2600" b="1" u="sng"/>
          </a:p>
        </p:txBody>
      </p:sp>
      <p:pic>
        <p:nvPicPr>
          <p:cNvPr id="258" name="Google Shape;258;p42"/>
          <p:cNvPicPr preferRelativeResize="0"/>
          <p:nvPr/>
        </p:nvPicPr>
        <p:blipFill>
          <a:blip r:embed="rId3">
            <a:alphaModFix/>
          </a:blip>
          <a:stretch>
            <a:fillRect/>
          </a:stretch>
        </p:blipFill>
        <p:spPr>
          <a:xfrm>
            <a:off x="73250" y="1388803"/>
            <a:ext cx="4498749" cy="2112296"/>
          </a:xfrm>
          <a:prstGeom prst="rect">
            <a:avLst/>
          </a:prstGeom>
          <a:noFill/>
          <a:ln>
            <a:noFill/>
          </a:ln>
        </p:spPr>
      </p:pic>
      <p:pic>
        <p:nvPicPr>
          <p:cNvPr id="259" name="Google Shape;259;p42"/>
          <p:cNvPicPr preferRelativeResize="0"/>
          <p:nvPr/>
        </p:nvPicPr>
        <p:blipFill>
          <a:blip r:embed="rId4">
            <a:alphaModFix/>
          </a:blip>
          <a:stretch>
            <a:fillRect/>
          </a:stretch>
        </p:blipFill>
        <p:spPr>
          <a:xfrm>
            <a:off x="4727550" y="1388800"/>
            <a:ext cx="4364124" cy="211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b="1" u="sng"/>
              <a:t>Plots - ResNet50</a:t>
            </a:r>
            <a:endParaRPr sz="2600" b="1" u="sng"/>
          </a:p>
        </p:txBody>
      </p:sp>
      <p:pic>
        <p:nvPicPr>
          <p:cNvPr id="265" name="Google Shape;265;p43"/>
          <p:cNvPicPr preferRelativeResize="0"/>
          <p:nvPr/>
        </p:nvPicPr>
        <p:blipFill>
          <a:blip r:embed="rId3">
            <a:alphaModFix/>
          </a:blip>
          <a:stretch>
            <a:fillRect/>
          </a:stretch>
        </p:blipFill>
        <p:spPr>
          <a:xfrm>
            <a:off x="0" y="1547200"/>
            <a:ext cx="4495426" cy="2110750"/>
          </a:xfrm>
          <a:prstGeom prst="rect">
            <a:avLst/>
          </a:prstGeom>
          <a:noFill/>
          <a:ln>
            <a:noFill/>
          </a:ln>
        </p:spPr>
      </p:pic>
      <p:pic>
        <p:nvPicPr>
          <p:cNvPr id="266" name="Google Shape;266;p43"/>
          <p:cNvPicPr preferRelativeResize="0"/>
          <p:nvPr/>
        </p:nvPicPr>
        <p:blipFill>
          <a:blip r:embed="rId4">
            <a:alphaModFix/>
          </a:blip>
          <a:stretch>
            <a:fillRect/>
          </a:stretch>
        </p:blipFill>
        <p:spPr>
          <a:xfrm>
            <a:off x="4572000" y="1547200"/>
            <a:ext cx="4535824" cy="21107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4"/>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72" name="Google Shape;272;p44"/>
          <p:cNvSpPr txBox="1"/>
          <p:nvPr/>
        </p:nvSpPr>
        <p:spPr>
          <a:xfrm>
            <a:off x="732100" y="242750"/>
            <a:ext cx="5621100" cy="8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solidFill>
                  <a:schemeClr val="dk1"/>
                </a:solidFill>
              </a:rPr>
              <a:t>Conclusion &amp; Future Scope</a:t>
            </a:r>
            <a:endParaRPr sz="2600" b="1" u="sng">
              <a:solidFill>
                <a:srgbClr val="000000"/>
              </a:solidFill>
            </a:endParaRPr>
          </a:p>
        </p:txBody>
      </p:sp>
      <p:sp>
        <p:nvSpPr>
          <p:cNvPr id="273" name="Google Shape;273;p44"/>
          <p:cNvSpPr txBox="1"/>
          <p:nvPr/>
        </p:nvSpPr>
        <p:spPr>
          <a:xfrm>
            <a:off x="387450" y="923150"/>
            <a:ext cx="8369100" cy="39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 </a:t>
            </a:r>
            <a:r>
              <a:rPr lang="en" sz="1700" b="1">
                <a:solidFill>
                  <a:schemeClr val="dk1"/>
                </a:solidFill>
              </a:rPr>
              <a:t>Conclusion:</a:t>
            </a:r>
            <a:endParaRPr sz="1700" b="1">
              <a:solidFill>
                <a:schemeClr val="dk1"/>
              </a:solidFill>
            </a:endParaRPr>
          </a:p>
          <a:p>
            <a:pPr marL="457200" lvl="0" indent="-336550" algn="l" rtl="0">
              <a:lnSpc>
                <a:spcPct val="115000"/>
              </a:lnSpc>
              <a:spcBef>
                <a:spcPts val="1200"/>
              </a:spcBef>
              <a:spcAft>
                <a:spcPts val="0"/>
              </a:spcAft>
              <a:buClr>
                <a:schemeClr val="dk1"/>
              </a:buClr>
              <a:buSzPts val="1700"/>
              <a:buChar char="●"/>
            </a:pPr>
            <a:r>
              <a:rPr lang="en" sz="1700">
                <a:solidFill>
                  <a:schemeClr val="dk1"/>
                </a:solidFill>
              </a:rPr>
              <a:t>ResNet-50 backbone outperforms CNN in feature extraction</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Focal Loss effectively handles imbalance</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Model generalizes across patient data</a:t>
            </a:r>
            <a:br>
              <a:rPr lang="en" sz="1700">
                <a:solidFill>
                  <a:schemeClr val="dk1"/>
                </a:solidFill>
              </a:rPr>
            </a:b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 </a:t>
            </a:r>
            <a:r>
              <a:rPr lang="en" sz="1700" b="1">
                <a:solidFill>
                  <a:schemeClr val="dk1"/>
                </a:solidFill>
              </a:rPr>
              <a:t>Future Work:</a:t>
            </a:r>
            <a:endParaRPr sz="1700" b="1">
              <a:solidFill>
                <a:schemeClr val="dk1"/>
              </a:solidFill>
            </a:endParaRPr>
          </a:p>
          <a:p>
            <a:pPr marL="457200" lvl="0" indent="-336550" algn="l" rtl="0">
              <a:lnSpc>
                <a:spcPct val="115000"/>
              </a:lnSpc>
              <a:spcBef>
                <a:spcPts val="1200"/>
              </a:spcBef>
              <a:spcAft>
                <a:spcPts val="0"/>
              </a:spcAft>
              <a:buClr>
                <a:schemeClr val="dk1"/>
              </a:buClr>
              <a:buSzPts val="1700"/>
              <a:buChar char="●"/>
            </a:pPr>
            <a:r>
              <a:rPr lang="en" sz="1700">
                <a:solidFill>
                  <a:schemeClr val="dk1"/>
                </a:solidFill>
              </a:rPr>
              <a:t>Edge device deployment (e.g., Raspberry Pi)</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App Deployment or Web Application Deployment</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Expand dataset to include more pathologies</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Explore hybrid architectures (e.g., Resnet-50+LSTM,CNN-Transformer,etc)</a:t>
            </a:r>
            <a:endParaRPr sz="17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5"/>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79" name="Google Shape;279;p45"/>
          <p:cNvSpPr txBox="1"/>
          <p:nvPr/>
        </p:nvSpPr>
        <p:spPr>
          <a:xfrm>
            <a:off x="505400" y="715025"/>
            <a:ext cx="68619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u="sng">
                <a:solidFill>
                  <a:srgbClr val="000000"/>
                </a:solidFill>
              </a:rPr>
              <a:t>Team Member Responsibility &amp; Timeline</a:t>
            </a:r>
            <a:endParaRPr sz="2600" b="1" u="sng">
              <a:solidFill>
                <a:srgbClr val="000000"/>
              </a:solidFill>
            </a:endParaRPr>
          </a:p>
        </p:txBody>
      </p:sp>
      <p:sp>
        <p:nvSpPr>
          <p:cNvPr id="280" name="Google Shape;280;p45"/>
          <p:cNvSpPr txBox="1"/>
          <p:nvPr/>
        </p:nvSpPr>
        <p:spPr>
          <a:xfrm>
            <a:off x="398500" y="1273250"/>
            <a:ext cx="8076900" cy="353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Module 1 - Harsh</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Module 2 - Vedant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Module 3 - Harsh &amp; Vedant</a:t>
            </a:r>
            <a:endParaRPr sz="1800">
              <a:solidFill>
                <a:srgbClr val="000000"/>
              </a:solidFill>
            </a:endParaRPr>
          </a:p>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Problem Identification - 1/2/25 to 15/2/25</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Module 1 - 20/2/25 to 5/3/25</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Module 2 - 6/3/25 to 20/3/25</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Module 3 - 21/3/25 to </a:t>
            </a:r>
            <a:r>
              <a:rPr lang="en" sz="1800"/>
              <a:t>15</a:t>
            </a:r>
            <a:r>
              <a:rPr lang="en" sz="1800">
                <a:solidFill>
                  <a:srgbClr val="000000"/>
                </a:solidFill>
              </a:rPr>
              <a:t>/4/25</a:t>
            </a:r>
            <a:endParaRPr sz="1800">
              <a:solidFill>
                <a:srgbClr val="000000"/>
              </a:solidFill>
            </a:endParaRPr>
          </a:p>
          <a:p>
            <a:pPr marL="457200" lvl="0" indent="0" algn="l" rtl="0">
              <a:spcBef>
                <a:spcPts val="0"/>
              </a:spcBef>
              <a:spcAft>
                <a:spcPts val="0"/>
              </a:spcAft>
              <a:buNone/>
            </a:pPr>
            <a:endParaRPr sz="1800">
              <a:solidFill>
                <a:srgbClr val="000000"/>
              </a:solidFill>
            </a:endParaRPr>
          </a:p>
          <a:p>
            <a:pPr marL="457200" lvl="0" indent="0" algn="l" rtl="0">
              <a:spcBef>
                <a:spcPts val="0"/>
              </a:spcBef>
              <a:spcAft>
                <a:spcPts val="0"/>
              </a:spcAft>
              <a:buNone/>
            </a:pPr>
            <a:r>
              <a:rPr lang="en" sz="1800">
                <a:solidFill>
                  <a:srgbClr val="000000"/>
                </a:solidFill>
              </a:rPr>
              <a:t>Final modifications  &amp; </a:t>
            </a:r>
            <a:r>
              <a:rPr lang="en" sz="1800"/>
              <a:t>Report preparation </a:t>
            </a:r>
            <a:r>
              <a:rPr lang="en" sz="1800">
                <a:solidFill>
                  <a:srgbClr val="000000"/>
                </a:solidFill>
              </a:rPr>
              <a:t>- 1</a:t>
            </a:r>
            <a:r>
              <a:rPr lang="en" sz="1800"/>
              <a:t>5</a:t>
            </a:r>
            <a:r>
              <a:rPr lang="en" sz="1800">
                <a:solidFill>
                  <a:srgbClr val="000000"/>
                </a:solidFill>
              </a:rPr>
              <a:t>/4/25 to 2</a:t>
            </a:r>
            <a:r>
              <a:rPr lang="en" sz="1800"/>
              <a:t>5</a:t>
            </a:r>
            <a:r>
              <a:rPr lang="en" sz="1800">
                <a:solidFill>
                  <a:srgbClr val="000000"/>
                </a:solidFill>
              </a:rPr>
              <a:t>/4/25</a:t>
            </a:r>
            <a:endParaRPr sz="1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46"/>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86" name="Google Shape;286;p46"/>
          <p:cNvSpPr txBox="1"/>
          <p:nvPr/>
        </p:nvSpPr>
        <p:spPr>
          <a:xfrm>
            <a:off x="311688" y="453075"/>
            <a:ext cx="8520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20" u="sng">
                <a:solidFill>
                  <a:srgbClr val="000000"/>
                </a:solidFill>
              </a:rPr>
              <a:t>References</a:t>
            </a:r>
            <a:endParaRPr sz="3020" u="sng">
              <a:solidFill>
                <a:srgbClr val="000000"/>
              </a:solidFill>
            </a:endParaRPr>
          </a:p>
        </p:txBody>
      </p:sp>
      <p:sp>
        <p:nvSpPr>
          <p:cNvPr id="287" name="Google Shape;287;p46"/>
          <p:cNvSpPr txBox="1"/>
          <p:nvPr/>
        </p:nvSpPr>
        <p:spPr>
          <a:xfrm>
            <a:off x="356775" y="1367625"/>
            <a:ext cx="8592300" cy="35877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SzPts val="1600"/>
              <a:buFont typeface="Roboto"/>
              <a:buChar char="●"/>
            </a:pPr>
            <a:r>
              <a:rPr lang="en" sz="1600" b="1">
                <a:solidFill>
                  <a:srgbClr val="222222"/>
                </a:solidFill>
                <a:latin typeface="Roboto"/>
                <a:ea typeface="Roboto"/>
                <a:cs typeface="Roboto"/>
                <a:sym typeface="Roboto"/>
              </a:rPr>
              <a:t>“Respiratory sound classification for crackles, wheezes, and rhonchi in the clinical field using deep </a:t>
            </a:r>
            <a:r>
              <a:rPr lang="en" sz="1600" b="1">
                <a:solidFill>
                  <a:schemeClr val="dk1"/>
                </a:solidFill>
                <a:latin typeface="Roboto"/>
                <a:ea typeface="Roboto"/>
                <a:cs typeface="Roboto"/>
                <a:sym typeface="Roboto"/>
              </a:rPr>
              <a:t>learning</a:t>
            </a:r>
            <a:r>
              <a:rPr lang="en" sz="1600" b="1">
                <a:solidFill>
                  <a:srgbClr val="222222"/>
                </a:solidFill>
                <a:latin typeface="Roboto"/>
                <a:ea typeface="Roboto"/>
                <a:cs typeface="Roboto"/>
                <a:sym typeface="Roboto"/>
              </a:rPr>
              <a:t>” - </a:t>
            </a:r>
            <a:r>
              <a:rPr lang="en" sz="1600" b="1" u="sng">
                <a:solidFill>
                  <a:schemeClr val="accent5"/>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https://www.nature.com/articles/s41598-021-96724-7</a:t>
            </a:r>
            <a:endParaRPr sz="1600">
              <a:solidFill>
                <a:srgbClr val="0C57D3"/>
              </a:solidFill>
            </a:endParaRPr>
          </a:p>
          <a:p>
            <a:pPr marL="457200" lvl="0" indent="-330200" algn="l" rtl="0">
              <a:lnSpc>
                <a:spcPct val="123913"/>
              </a:lnSpc>
              <a:spcBef>
                <a:spcPts val="0"/>
              </a:spcBef>
              <a:spcAft>
                <a:spcPts val="0"/>
              </a:spcAft>
              <a:buSzPts val="1600"/>
              <a:buChar char="●"/>
            </a:pPr>
            <a:r>
              <a:rPr lang="en" sz="1600" b="1">
                <a:solidFill>
                  <a:srgbClr val="333333"/>
                </a:solidFill>
              </a:rPr>
              <a:t>“Respiratory diseases recognition through respiratory sound with the help of deep neuralnetwork”- </a:t>
            </a:r>
            <a:r>
              <a:rPr lang="en" sz="1600" b="1" u="sng">
                <a:solidFill>
                  <a:schemeClr val="accent5"/>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https://ieeexplore.ieee.org/abstract/document/9080747/</a:t>
            </a:r>
            <a:endParaRPr sz="1600" b="1">
              <a:solidFill>
                <a:srgbClr val="333333"/>
              </a:solidFill>
            </a:endParaRPr>
          </a:p>
          <a:p>
            <a:pPr marL="457200" lvl="0" indent="-330200" algn="l" rtl="0">
              <a:lnSpc>
                <a:spcPct val="123913"/>
              </a:lnSpc>
              <a:spcBef>
                <a:spcPts val="0"/>
              </a:spcBef>
              <a:spcAft>
                <a:spcPts val="0"/>
              </a:spcAft>
              <a:buClr>
                <a:srgbClr val="333333"/>
              </a:buClr>
              <a:buSzPts val="1600"/>
              <a:buChar char="●"/>
            </a:pPr>
            <a:r>
              <a:rPr lang="en" sz="1600" b="1">
                <a:solidFill>
                  <a:srgbClr val="333333"/>
                </a:solidFill>
              </a:rPr>
              <a:t>“Classification of Respiratory Sounds by Generated Image and Improved CRNN”-</a:t>
            </a:r>
            <a:r>
              <a:rPr lang="en" sz="1600" b="1" u="sng">
                <a:solidFill>
                  <a:schemeClr val="accent5"/>
                </a:solidFill>
                <a:latin typeface="Roboto"/>
                <a:ea typeface="Roboto"/>
                <a:cs typeface="Roboto"/>
                <a:sym typeface="Roboto"/>
                <a:hlinkClick r:id="rId6">
                  <a:extLst>
                    <a:ext uri="{A12FA001-AC4F-418D-AE19-62706E023703}">
                      <ahyp:hlinkClr xmlns:ahyp="http://schemas.microsoft.com/office/drawing/2018/hyperlinkcolor" val="tx"/>
                    </a:ext>
                  </a:extLst>
                </a:hlinkClick>
              </a:rPr>
              <a:t>https://ieeexplore.ieee.org/abstract/document/9649906</a:t>
            </a:r>
            <a:endParaRPr sz="1600" b="1">
              <a:solidFill>
                <a:srgbClr val="333333"/>
              </a:solidFill>
            </a:endParaRPr>
          </a:p>
          <a:p>
            <a:pPr marL="457200" lvl="0" indent="-330200" algn="l" rtl="0">
              <a:lnSpc>
                <a:spcPct val="123913"/>
              </a:lnSpc>
              <a:spcBef>
                <a:spcPts val="0"/>
              </a:spcBef>
              <a:spcAft>
                <a:spcPts val="0"/>
              </a:spcAft>
              <a:buSzPts val="1600"/>
              <a:buChar char="●"/>
            </a:pPr>
            <a:r>
              <a:rPr lang="en" sz="1600" b="1">
                <a:solidFill>
                  <a:srgbClr val="333333"/>
                </a:solidFill>
              </a:rPr>
              <a:t>ARSC-Net: Adventitious Respiratory Sound Classification Network Using Parallel Paths with Channel-Spatial Attention - </a:t>
            </a:r>
            <a:r>
              <a:rPr lang="en" sz="1600" b="1" u="sng">
                <a:solidFill>
                  <a:schemeClr val="accent5"/>
                </a:solidFill>
                <a:latin typeface="Roboto"/>
                <a:ea typeface="Roboto"/>
                <a:cs typeface="Roboto"/>
                <a:sym typeface="Roboto"/>
                <a:hlinkClick r:id="rId7">
                  <a:extLst>
                    <a:ext uri="{A12FA001-AC4F-418D-AE19-62706E023703}">
                      <ahyp:hlinkClr xmlns:ahyp="http://schemas.microsoft.com/office/drawing/2018/hyperlinkcolor" val="tx"/>
                    </a:ext>
                  </a:extLst>
                </a:hlinkClick>
              </a:rPr>
              <a:t>https://ieeexplore.ieee.org/abstract/document/9669787</a:t>
            </a:r>
            <a:r>
              <a:rPr lang="en" sz="1600">
                <a:solidFill>
                  <a:schemeClr val="accent5"/>
                </a:solidFill>
                <a:latin typeface="Roboto"/>
                <a:ea typeface="Roboto"/>
                <a:cs typeface="Roboto"/>
                <a:sym typeface="Roboto"/>
              </a:rPr>
              <a:t>/</a:t>
            </a:r>
            <a:endParaRPr sz="1600">
              <a:solidFill>
                <a:schemeClr val="accent5"/>
              </a:solidFill>
              <a:latin typeface="Roboto"/>
              <a:ea typeface="Roboto"/>
              <a:cs typeface="Roboto"/>
              <a:sym typeface="Roboto"/>
            </a:endParaRPr>
          </a:p>
          <a:p>
            <a:pPr marL="457200" lvl="0" indent="-330200" algn="just" rtl="0">
              <a:lnSpc>
                <a:spcPct val="115000"/>
              </a:lnSpc>
              <a:spcBef>
                <a:spcPts val="0"/>
              </a:spcBef>
              <a:spcAft>
                <a:spcPts val="0"/>
              </a:spcAft>
              <a:buSzPts val="1600"/>
              <a:buChar char="●"/>
            </a:pPr>
            <a:r>
              <a:rPr lang="en" sz="1600" b="1">
                <a:solidFill>
                  <a:schemeClr val="dk1"/>
                </a:solidFill>
              </a:rPr>
              <a:t>“Leveraging deep edge intelligence for real-time respiratory disease detection” - </a:t>
            </a:r>
            <a:r>
              <a:rPr lang="en" sz="1600" b="1" u="sng">
                <a:solidFill>
                  <a:schemeClr val="accent5"/>
                </a:solidFill>
                <a:hlinkClick r:id="rId8">
                  <a:extLst>
                    <a:ext uri="{A12FA001-AC4F-418D-AE19-62706E023703}">
                      <ahyp:hlinkClr xmlns:ahyp="http://schemas.microsoft.com/office/drawing/2018/hyperlinkcolor" val="tx"/>
                    </a:ext>
                  </a:extLst>
                </a:hlinkClick>
              </a:rPr>
              <a:t>https://www.sciencedirect.com/science/article/pii/S2588914125000012</a:t>
            </a:r>
            <a:endParaRPr sz="1600">
              <a:solidFill>
                <a:schemeClr val="accent5"/>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7"/>
          <p:cNvPicPr preferRelativeResize="0"/>
          <p:nvPr/>
        </p:nvPicPr>
        <p:blipFill>
          <a:blip r:embed="rId3">
            <a:alphaModFix/>
          </a:blip>
          <a:stretch>
            <a:fillRect/>
          </a:stretch>
        </p:blipFill>
        <p:spPr>
          <a:xfrm>
            <a:off x="6025550" y="49577"/>
            <a:ext cx="3078287" cy="733500"/>
          </a:xfrm>
          <a:prstGeom prst="rect">
            <a:avLst/>
          </a:prstGeom>
          <a:noFill/>
          <a:ln>
            <a:noFill/>
          </a:ln>
        </p:spPr>
      </p:pic>
      <p:sp>
        <p:nvSpPr>
          <p:cNvPr id="293" name="Google Shape;293;p47"/>
          <p:cNvSpPr txBox="1"/>
          <p:nvPr/>
        </p:nvSpPr>
        <p:spPr>
          <a:xfrm>
            <a:off x="2649450" y="1749150"/>
            <a:ext cx="3845100" cy="164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120">
                <a:solidFill>
                  <a:srgbClr val="000000"/>
                </a:solidFill>
              </a:rPr>
              <a:t>Thank you</a:t>
            </a:r>
            <a:endParaRPr sz="5120">
              <a:solidFill>
                <a:srgbClr val="000000"/>
              </a:solidFill>
            </a:endParaRPr>
          </a:p>
        </p:txBody>
      </p:sp>
      <p:pic>
        <p:nvPicPr>
          <p:cNvPr id="294" name="Google Shape;294;p47"/>
          <p:cNvPicPr preferRelativeResize="0"/>
          <p:nvPr/>
        </p:nvPicPr>
        <p:blipFill>
          <a:blip r:embed="rId3">
            <a:alphaModFix/>
          </a:blip>
          <a:stretch>
            <a:fillRect/>
          </a:stretch>
        </p:blipFill>
        <p:spPr>
          <a:xfrm>
            <a:off x="6025550" y="49577"/>
            <a:ext cx="3078287" cy="7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77" name="Google Shape;77;p16"/>
          <p:cNvPicPr preferRelativeResize="0"/>
          <p:nvPr/>
        </p:nvPicPr>
        <p:blipFill>
          <a:blip r:embed="rId3">
            <a:alphaModFix/>
          </a:blip>
          <a:stretch>
            <a:fillRect/>
          </a:stretch>
        </p:blipFill>
        <p:spPr>
          <a:xfrm>
            <a:off x="152400" y="609126"/>
            <a:ext cx="8425504" cy="438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83" name="Google Shape;83;p17"/>
          <p:cNvPicPr preferRelativeResize="0"/>
          <p:nvPr/>
        </p:nvPicPr>
        <p:blipFill>
          <a:blip r:embed="rId3">
            <a:alphaModFix/>
          </a:blip>
          <a:stretch>
            <a:fillRect/>
          </a:stretch>
        </p:blipFill>
        <p:spPr>
          <a:xfrm>
            <a:off x="152400" y="609126"/>
            <a:ext cx="8839199" cy="4372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89" name="Google Shape;89;p18"/>
          <p:cNvPicPr preferRelativeResize="0"/>
          <p:nvPr/>
        </p:nvPicPr>
        <p:blipFill>
          <a:blip r:embed="rId3">
            <a:alphaModFix/>
          </a:blip>
          <a:stretch>
            <a:fillRect/>
          </a:stretch>
        </p:blipFill>
        <p:spPr>
          <a:xfrm>
            <a:off x="152400" y="589925"/>
            <a:ext cx="8844123" cy="4442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95" name="Google Shape;95;p19"/>
          <p:cNvPicPr preferRelativeResize="0"/>
          <p:nvPr/>
        </p:nvPicPr>
        <p:blipFill>
          <a:blip r:embed="rId3">
            <a:alphaModFix/>
          </a:blip>
          <a:stretch>
            <a:fillRect/>
          </a:stretch>
        </p:blipFill>
        <p:spPr>
          <a:xfrm>
            <a:off x="152400" y="609125"/>
            <a:ext cx="8862549" cy="4381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101" name="Google Shape;101;p20"/>
          <p:cNvPicPr preferRelativeResize="0"/>
          <p:nvPr/>
        </p:nvPicPr>
        <p:blipFill>
          <a:blip r:embed="rId3">
            <a:alphaModFix/>
          </a:blip>
          <a:stretch>
            <a:fillRect/>
          </a:stretch>
        </p:blipFill>
        <p:spPr>
          <a:xfrm>
            <a:off x="152400" y="525996"/>
            <a:ext cx="8880975" cy="4543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p:nvPr/>
        </p:nvSpPr>
        <p:spPr>
          <a:xfrm>
            <a:off x="240000" y="-129174"/>
            <a:ext cx="8520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20" u="sng">
                <a:solidFill>
                  <a:srgbClr val="000000"/>
                </a:solidFill>
              </a:rPr>
              <a:t>Literature Survey</a:t>
            </a:r>
            <a:endParaRPr sz="3020" u="sng">
              <a:solidFill>
                <a:srgbClr val="000000"/>
              </a:solidFill>
            </a:endParaRPr>
          </a:p>
        </p:txBody>
      </p:sp>
      <p:pic>
        <p:nvPicPr>
          <p:cNvPr id="107" name="Google Shape;107;p21"/>
          <p:cNvPicPr preferRelativeResize="0"/>
          <p:nvPr/>
        </p:nvPicPr>
        <p:blipFill>
          <a:blip r:embed="rId3">
            <a:alphaModFix/>
          </a:blip>
          <a:stretch>
            <a:fillRect/>
          </a:stretch>
        </p:blipFill>
        <p:spPr>
          <a:xfrm>
            <a:off x="152400" y="609125"/>
            <a:ext cx="8833825" cy="43819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1976</Words>
  <Application>Microsoft Office PowerPoint</Application>
  <PresentationFormat>On-screen Show (16:9)</PresentationFormat>
  <Paragraphs>267</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Roboto</vt:lpstr>
      <vt:lpstr>Courier New</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Comparison – Base Paper vs. Our Model </vt:lpstr>
      <vt:lpstr>PowerPoint Presentation</vt:lpstr>
      <vt:lpstr>Results Comparison – Base Paper vs. Our Model </vt:lpstr>
      <vt:lpstr>Results Comparison – Base Paper vs. Our Model </vt:lpstr>
      <vt:lpstr>Plots - ResNet18</vt:lpstr>
      <vt:lpstr>Plots - ResNet50</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 Yadav</cp:lastModifiedBy>
  <cp:revision>1</cp:revision>
  <dcterms:modified xsi:type="dcterms:W3CDTF">2025-04-26T09:58:08Z</dcterms:modified>
</cp:coreProperties>
</file>