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9904DA-D66C-42A0-95EE-743703156CC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40473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9904DA-D66C-42A0-95EE-743703156CC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261203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9904DA-D66C-42A0-95EE-743703156CC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252939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9904DA-D66C-42A0-95EE-743703156CC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41216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9904DA-D66C-42A0-95EE-743703156CCB}"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278888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9904DA-D66C-42A0-95EE-743703156CC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290807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9904DA-D66C-42A0-95EE-743703156CCB}"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23042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9904DA-D66C-42A0-95EE-743703156CCB}"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111243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904DA-D66C-42A0-95EE-743703156CCB}"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146685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9904DA-D66C-42A0-95EE-743703156CC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373793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9904DA-D66C-42A0-95EE-743703156CCB}"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2A893-7862-4D3F-848B-AA024E84B1E3}" type="slidenum">
              <a:rPr lang="en-IN" smtClean="0"/>
              <a:t>‹#›</a:t>
            </a:fld>
            <a:endParaRPr lang="en-IN"/>
          </a:p>
        </p:txBody>
      </p:sp>
    </p:spTree>
    <p:extLst>
      <p:ext uri="{BB962C8B-B14F-4D97-AF65-F5344CB8AC3E}">
        <p14:creationId xmlns:p14="http://schemas.microsoft.com/office/powerpoint/2010/main" val="225214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904DA-D66C-42A0-95EE-743703156CCB}" type="datetimeFigureOut">
              <a:rPr lang="en-IN" smtClean="0"/>
              <a:t>19-12-2021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2A893-7862-4D3F-848B-AA024E84B1E3}" type="slidenum">
              <a:rPr lang="en-IN" smtClean="0"/>
              <a:t>‹#›</a:t>
            </a:fld>
            <a:endParaRPr lang="en-IN"/>
          </a:p>
        </p:txBody>
      </p:sp>
    </p:spTree>
    <p:extLst>
      <p:ext uri="{BB962C8B-B14F-4D97-AF65-F5344CB8AC3E}">
        <p14:creationId xmlns:p14="http://schemas.microsoft.com/office/powerpoint/2010/main" val="1418306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728191"/>
          </a:xfrm>
        </p:spPr>
        <p:txBody>
          <a:bodyPr>
            <a:normAutofit fontScale="90000"/>
          </a:bodyPr>
          <a:lstStyle/>
          <a:p>
            <a:r>
              <a:rPr lang="en-IN" b="1" dirty="0" smtClean="0">
                <a:solidFill>
                  <a:srgbClr val="006EC0"/>
                </a:solidFill>
                <a:latin typeface="Arial"/>
                <a:cs typeface="Arial"/>
              </a:rPr>
              <a:t/>
            </a:r>
            <a:br>
              <a:rPr lang="en-IN" b="1" dirty="0" smtClean="0">
                <a:solidFill>
                  <a:srgbClr val="006EC0"/>
                </a:solidFill>
                <a:latin typeface="Arial"/>
                <a:cs typeface="Arial"/>
              </a:rPr>
            </a:br>
            <a:r>
              <a:rPr lang="en-IN" b="1" dirty="0" smtClean="0">
                <a:solidFill>
                  <a:srgbClr val="006EC0"/>
                </a:solidFill>
                <a:latin typeface="Arial"/>
                <a:cs typeface="Arial"/>
              </a:rPr>
              <a:t>Prediction</a:t>
            </a:r>
            <a:r>
              <a:rPr lang="en-IN" b="1" spc="-65" dirty="0" smtClean="0">
                <a:solidFill>
                  <a:srgbClr val="006EC0"/>
                </a:solidFill>
                <a:latin typeface="Arial"/>
                <a:cs typeface="Arial"/>
              </a:rPr>
              <a:t> </a:t>
            </a:r>
            <a:r>
              <a:rPr lang="en-IN" b="1" spc="5" dirty="0" smtClean="0">
                <a:solidFill>
                  <a:srgbClr val="006EC0"/>
                </a:solidFill>
                <a:latin typeface="Arial"/>
                <a:cs typeface="Arial"/>
              </a:rPr>
              <a:t>for</a:t>
            </a:r>
            <a:r>
              <a:rPr lang="en-IN" b="1" spc="-45" dirty="0" smtClean="0">
                <a:solidFill>
                  <a:srgbClr val="006EC0"/>
                </a:solidFill>
                <a:latin typeface="Arial"/>
                <a:cs typeface="Arial"/>
              </a:rPr>
              <a:t> </a:t>
            </a:r>
            <a:r>
              <a:rPr lang="en-IN" b="1" spc="-5" dirty="0" smtClean="0">
                <a:solidFill>
                  <a:srgbClr val="006EC0"/>
                </a:solidFill>
                <a:latin typeface="Arial"/>
                <a:cs typeface="Arial"/>
              </a:rPr>
              <a:t>Employee </a:t>
            </a:r>
            <a:r>
              <a:rPr lang="en-IN" b="1" spc="-595" dirty="0" smtClean="0">
                <a:solidFill>
                  <a:srgbClr val="006EC0"/>
                </a:solidFill>
                <a:latin typeface="Arial"/>
                <a:cs typeface="Arial"/>
              </a:rPr>
              <a:t> </a:t>
            </a:r>
            <a:r>
              <a:rPr lang="en-IN" b="1" dirty="0" smtClean="0">
                <a:solidFill>
                  <a:srgbClr val="006EC0"/>
                </a:solidFill>
                <a:latin typeface="Arial"/>
                <a:cs typeface="Arial"/>
              </a:rPr>
              <a:t>Attrition</a:t>
            </a:r>
            <a:r>
              <a:rPr lang="en-IN" dirty="0" smtClean="0">
                <a:latin typeface="Arial"/>
                <a:cs typeface="Arial"/>
              </a:rPr>
              <a:t/>
            </a:r>
            <a:br>
              <a:rPr lang="en-IN" dirty="0" smtClean="0">
                <a:latin typeface="Arial"/>
                <a:cs typeface="Arial"/>
              </a:rPr>
            </a:br>
            <a:endParaRPr lang="en-IN" dirty="0"/>
          </a:p>
        </p:txBody>
      </p:sp>
      <p:sp>
        <p:nvSpPr>
          <p:cNvPr id="3" name="Subtitle 2"/>
          <p:cNvSpPr>
            <a:spLocks noGrp="1"/>
          </p:cNvSpPr>
          <p:nvPr>
            <p:ph type="subTitle" idx="1"/>
          </p:nvPr>
        </p:nvSpPr>
        <p:spPr>
          <a:xfrm>
            <a:off x="1403648" y="2780928"/>
            <a:ext cx="6400800" cy="1752600"/>
          </a:xfrm>
        </p:spPr>
        <p:txBody>
          <a:bodyPr>
            <a:normAutofit fontScale="85000" lnSpcReduction="10000"/>
          </a:bodyPr>
          <a:lstStyle/>
          <a:p>
            <a:pPr marL="1905"/>
            <a:r>
              <a:rPr lang="en-US" spc="-5" dirty="0" smtClean="0">
                <a:solidFill>
                  <a:srgbClr val="6E2E9F"/>
                </a:solidFill>
                <a:latin typeface="Microsoft Sans Serif"/>
                <a:cs typeface="Microsoft Sans Serif"/>
              </a:rPr>
              <a:t>Project</a:t>
            </a:r>
            <a:r>
              <a:rPr lang="en-US" spc="30" dirty="0" smtClean="0">
                <a:solidFill>
                  <a:srgbClr val="6E2E9F"/>
                </a:solidFill>
                <a:latin typeface="Microsoft Sans Serif"/>
                <a:cs typeface="Microsoft Sans Serif"/>
              </a:rPr>
              <a:t> </a:t>
            </a:r>
            <a:r>
              <a:rPr lang="en-US" spc="-10" dirty="0" smtClean="0">
                <a:solidFill>
                  <a:srgbClr val="6E2E9F"/>
                </a:solidFill>
                <a:latin typeface="Microsoft Sans Serif"/>
                <a:cs typeface="Microsoft Sans Serif"/>
              </a:rPr>
              <a:t>Synopsis</a:t>
            </a:r>
            <a:r>
              <a:rPr lang="en-US" spc="35" dirty="0" smtClean="0">
                <a:solidFill>
                  <a:srgbClr val="6E2E9F"/>
                </a:solidFill>
                <a:latin typeface="Microsoft Sans Serif"/>
                <a:cs typeface="Microsoft Sans Serif"/>
              </a:rPr>
              <a:t> </a:t>
            </a:r>
            <a:r>
              <a:rPr lang="en-US" spc="-5" dirty="0" smtClean="0">
                <a:solidFill>
                  <a:srgbClr val="6E2E9F"/>
                </a:solidFill>
                <a:latin typeface="Microsoft Sans Serif"/>
                <a:cs typeface="Microsoft Sans Serif"/>
              </a:rPr>
              <a:t>Submitted</a:t>
            </a:r>
            <a:r>
              <a:rPr lang="en-US" spc="10" dirty="0" smtClean="0">
                <a:solidFill>
                  <a:srgbClr val="6E2E9F"/>
                </a:solidFill>
                <a:latin typeface="Microsoft Sans Serif"/>
                <a:cs typeface="Microsoft Sans Serif"/>
              </a:rPr>
              <a:t> </a:t>
            </a:r>
            <a:r>
              <a:rPr lang="en-US" spc="-5" dirty="0" smtClean="0">
                <a:solidFill>
                  <a:srgbClr val="6E2E9F"/>
                </a:solidFill>
                <a:latin typeface="Microsoft Sans Serif"/>
                <a:cs typeface="Microsoft Sans Serif"/>
              </a:rPr>
              <a:t>by:</a:t>
            </a:r>
            <a:endParaRPr lang="en-US" dirty="0" smtClean="0">
              <a:latin typeface="Microsoft Sans Serif"/>
              <a:cs typeface="Microsoft Sans Serif"/>
            </a:endParaRPr>
          </a:p>
          <a:p>
            <a:r>
              <a:rPr lang="en-US" sz="4000" dirty="0" err="1" smtClean="0">
                <a:solidFill>
                  <a:schemeClr val="tx1"/>
                </a:solidFill>
                <a:latin typeface="Microsoft Sans Serif"/>
                <a:cs typeface="Microsoft Sans Serif"/>
              </a:rPr>
              <a:t>Harshawardhan</a:t>
            </a:r>
            <a:r>
              <a:rPr lang="en-US" sz="4000" dirty="0" smtClean="0">
                <a:solidFill>
                  <a:schemeClr val="tx1"/>
                </a:solidFill>
                <a:latin typeface="Microsoft Sans Serif"/>
                <a:cs typeface="Microsoft Sans Serif"/>
              </a:rPr>
              <a:t> </a:t>
            </a:r>
            <a:r>
              <a:rPr lang="en-US" sz="4000" dirty="0" err="1" smtClean="0">
                <a:solidFill>
                  <a:schemeClr val="tx1"/>
                </a:solidFill>
                <a:latin typeface="Microsoft Sans Serif"/>
                <a:cs typeface="Microsoft Sans Serif"/>
              </a:rPr>
              <a:t>Yeola</a:t>
            </a:r>
            <a:endParaRPr lang="en-US" sz="4000" dirty="0" smtClean="0">
              <a:solidFill>
                <a:schemeClr val="tx1"/>
              </a:solidFill>
              <a:latin typeface="Microsoft Sans Serif"/>
              <a:cs typeface="Microsoft Sans Serif"/>
            </a:endParaRPr>
          </a:p>
          <a:p>
            <a:r>
              <a:rPr lang="en-US" b="1" dirty="0" smtClean="0">
                <a:solidFill>
                  <a:srgbClr val="00AEEE"/>
                </a:solidFill>
                <a:latin typeface="Arial"/>
                <a:cs typeface="Arial"/>
              </a:rPr>
              <a:t>Course</a:t>
            </a:r>
            <a:r>
              <a:rPr lang="en-US" b="1" spc="-20" dirty="0" smtClean="0">
                <a:solidFill>
                  <a:srgbClr val="00AEEE"/>
                </a:solidFill>
                <a:latin typeface="Arial"/>
                <a:cs typeface="Arial"/>
              </a:rPr>
              <a:t> </a:t>
            </a:r>
            <a:r>
              <a:rPr lang="en-US" b="1" dirty="0" smtClean="0">
                <a:solidFill>
                  <a:srgbClr val="00AEEE"/>
                </a:solidFill>
                <a:latin typeface="Arial"/>
                <a:cs typeface="Arial"/>
              </a:rPr>
              <a:t>and</a:t>
            </a:r>
            <a:r>
              <a:rPr lang="en-US" b="1" spc="-5" dirty="0" smtClean="0">
                <a:solidFill>
                  <a:srgbClr val="00AEEE"/>
                </a:solidFill>
                <a:latin typeface="Arial"/>
                <a:cs typeface="Arial"/>
              </a:rPr>
              <a:t> Batch:</a:t>
            </a:r>
            <a:r>
              <a:rPr lang="en-US" b="1" spc="-30" dirty="0" smtClean="0">
                <a:solidFill>
                  <a:srgbClr val="00AEEE"/>
                </a:solidFill>
                <a:latin typeface="Arial"/>
                <a:cs typeface="Arial"/>
              </a:rPr>
              <a:t> </a:t>
            </a:r>
            <a:r>
              <a:rPr lang="en-US" b="1" dirty="0" smtClean="0">
                <a:solidFill>
                  <a:srgbClr val="00AEEE"/>
                </a:solidFill>
                <a:latin typeface="Arial"/>
                <a:cs typeface="Arial"/>
              </a:rPr>
              <a:t>DSP</a:t>
            </a:r>
            <a:r>
              <a:rPr lang="en-US" b="1" spc="-10" dirty="0" smtClean="0">
                <a:solidFill>
                  <a:srgbClr val="00AEEE"/>
                </a:solidFill>
                <a:latin typeface="Arial"/>
                <a:cs typeface="Arial"/>
              </a:rPr>
              <a:t>-</a:t>
            </a:r>
            <a:r>
              <a:rPr lang="en-US" b="1" spc="5" dirty="0" smtClean="0">
                <a:solidFill>
                  <a:srgbClr val="00AEEE"/>
                </a:solidFill>
                <a:latin typeface="Arial"/>
                <a:cs typeface="Arial"/>
              </a:rPr>
              <a:t>9, Bangalore </a:t>
            </a:r>
            <a:endParaRPr lang="en-US" dirty="0" smtClean="0">
              <a:latin typeface="Arial"/>
              <a:cs typeface="Arial"/>
            </a:endParaRPr>
          </a:p>
          <a:p>
            <a:endParaRPr lang="en-IN" dirty="0"/>
          </a:p>
        </p:txBody>
      </p:sp>
    </p:spTree>
    <p:extLst>
      <p:ext uri="{BB962C8B-B14F-4D97-AF65-F5344CB8AC3E}">
        <p14:creationId xmlns:p14="http://schemas.microsoft.com/office/powerpoint/2010/main" val="26411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Handling Imbalanced Dataset</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5416904" cy="1296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980728"/>
            <a:ext cx="8229600" cy="5145435"/>
          </a:xfrm>
        </p:spPr>
        <p:txBody>
          <a:bodyPr>
            <a:normAutofit fontScale="92500" lnSpcReduction="10000"/>
          </a:bodyPr>
          <a:lstStyle/>
          <a:p>
            <a:pPr marL="0" indent="0">
              <a:buNone/>
            </a:pPr>
            <a:r>
              <a:rPr lang="en-US" sz="1800" dirty="0" smtClean="0"/>
              <a:t>Technique to handle imbalanced dataset</a:t>
            </a:r>
          </a:p>
          <a:p>
            <a:pPr marL="0" indent="0">
              <a:buNone/>
            </a:pPr>
            <a:endParaRPr lang="en-US" sz="1800" dirty="0" smtClean="0"/>
          </a:p>
          <a:p>
            <a:pPr marL="55244" lvl="0" indent="0" algn="just">
              <a:lnSpc>
                <a:spcPts val="1430"/>
              </a:lnSpc>
              <a:spcBef>
                <a:spcPts val="0"/>
              </a:spcBef>
              <a:buNone/>
            </a:pPr>
            <a:r>
              <a:rPr lang="en-US" sz="1400" spc="-5" dirty="0" smtClean="0">
                <a:solidFill>
                  <a:prstClr val="black"/>
                </a:solidFill>
                <a:latin typeface="Microsoft Sans Serif"/>
                <a:cs typeface="Microsoft Sans Serif"/>
              </a:rPr>
              <a:t>The provided data</a:t>
            </a:r>
            <a:r>
              <a:rPr lang="en-US" sz="1400" spc="-10" dirty="0" smtClean="0">
                <a:solidFill>
                  <a:prstClr val="black"/>
                </a:solidFill>
                <a:latin typeface="Microsoft Sans Serif"/>
                <a:cs typeface="Microsoft Sans Serif"/>
              </a:rPr>
              <a:t>set</a:t>
            </a:r>
            <a:r>
              <a:rPr lang="en-US" sz="1400" spc="-5" dirty="0" smtClean="0">
                <a:solidFill>
                  <a:prstClr val="black"/>
                </a:solidFill>
                <a:latin typeface="Microsoft Sans Serif"/>
                <a:cs typeface="Microsoft Sans Serif"/>
              </a:rPr>
              <a:t> </a:t>
            </a:r>
            <a:r>
              <a:rPr lang="en-US" sz="1400" spc="5" dirty="0">
                <a:solidFill>
                  <a:prstClr val="black"/>
                </a:solidFill>
                <a:latin typeface="Microsoft Sans Serif"/>
                <a:cs typeface="Microsoft Sans Serif"/>
              </a:rPr>
              <a:t>is</a:t>
            </a:r>
            <a:r>
              <a:rPr lang="en-US" sz="1400" spc="1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highly</a:t>
            </a:r>
            <a:r>
              <a:rPr lang="en-US" sz="1400" spc="-1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imbalanced</a:t>
            </a:r>
            <a:r>
              <a:rPr lang="en-US" sz="1400" spc="2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with</a:t>
            </a:r>
            <a:r>
              <a:rPr lang="en-US" sz="1400" spc="25" dirty="0">
                <a:solidFill>
                  <a:prstClr val="black"/>
                </a:solidFill>
                <a:latin typeface="Microsoft Sans Serif"/>
                <a:cs typeface="Microsoft Sans Serif"/>
              </a:rPr>
              <a:t> </a:t>
            </a:r>
            <a:r>
              <a:rPr lang="en-US" sz="1400" spc="-5" dirty="0">
                <a:solidFill>
                  <a:srgbClr val="C00000"/>
                </a:solidFill>
                <a:latin typeface="Microsoft Sans Serif"/>
                <a:cs typeface="Microsoft Sans Serif"/>
              </a:rPr>
              <a:t>majority</a:t>
            </a:r>
            <a:r>
              <a:rPr lang="en-US" sz="1400" spc="15" dirty="0">
                <a:solidFill>
                  <a:srgbClr val="C00000"/>
                </a:solidFill>
                <a:latin typeface="Microsoft Sans Serif"/>
                <a:cs typeface="Microsoft Sans Serif"/>
              </a:rPr>
              <a:t> </a:t>
            </a:r>
            <a:r>
              <a:rPr lang="en-US" sz="1400" dirty="0">
                <a:solidFill>
                  <a:srgbClr val="C00000"/>
                </a:solidFill>
                <a:latin typeface="Microsoft Sans Serif"/>
                <a:cs typeface="Microsoft Sans Serif"/>
              </a:rPr>
              <a:t>class</a:t>
            </a:r>
            <a:r>
              <a:rPr lang="en-US" sz="1400" spc="-10" dirty="0">
                <a:solidFill>
                  <a:srgbClr val="C00000"/>
                </a:solidFill>
                <a:latin typeface="Microsoft Sans Serif"/>
                <a:cs typeface="Microsoft Sans Serif"/>
              </a:rPr>
              <a:t> </a:t>
            </a:r>
            <a:r>
              <a:rPr lang="en-US" sz="1400" spc="5" dirty="0" smtClean="0">
                <a:solidFill>
                  <a:srgbClr val="C00000"/>
                </a:solidFill>
                <a:latin typeface="Microsoft Sans Serif"/>
                <a:cs typeface="Microsoft Sans Serif"/>
              </a:rPr>
              <a:t>is Current Status = ‘Active’</a:t>
            </a:r>
          </a:p>
          <a:p>
            <a:pPr marL="55244" lvl="0" indent="0" algn="just">
              <a:lnSpc>
                <a:spcPts val="1430"/>
              </a:lnSpc>
              <a:spcBef>
                <a:spcPts val="0"/>
              </a:spcBef>
              <a:buNone/>
            </a:pPr>
            <a:endParaRPr lang="en-US" sz="1400" spc="5" dirty="0" smtClean="0">
              <a:latin typeface="Microsoft Sans Serif"/>
              <a:cs typeface="Microsoft Sans Serif"/>
            </a:endParaRPr>
          </a:p>
          <a:p>
            <a:pPr marL="55244" lvl="0" indent="0" algn="just">
              <a:lnSpc>
                <a:spcPts val="1430"/>
              </a:lnSpc>
              <a:spcBef>
                <a:spcPts val="0"/>
              </a:spcBef>
              <a:buNone/>
            </a:pPr>
            <a:endParaRPr lang="en-US" sz="1200" dirty="0">
              <a:solidFill>
                <a:prstClr val="black"/>
              </a:solidFill>
              <a:latin typeface="Microsoft Sans Serif"/>
              <a:cs typeface="Microsoft Sans Serif"/>
            </a:endParaRPr>
          </a:p>
          <a:p>
            <a:pPr marL="0" indent="0">
              <a:buNone/>
            </a:pPr>
            <a:endParaRPr lang="en-US" dirty="0" smtClean="0"/>
          </a:p>
          <a:p>
            <a:pPr marL="0" indent="0">
              <a:buNone/>
            </a:pPr>
            <a:endParaRPr lang="en-IN"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lvl="0" indent="0">
              <a:buNone/>
            </a:pPr>
            <a:r>
              <a:rPr lang="en-US" sz="1600" dirty="0">
                <a:solidFill>
                  <a:prstClr val="black"/>
                </a:solidFill>
              </a:rPr>
              <a:t>One approach to addressing imbalanced datasets is to oversample the minority class. This approach involves duplicating examples in the minority class, although these examples don’t add any new information to the model. Instead, new examples can be synthesized from the existing examples. It is referred to as the Synthetic Minority Oversampling Technique, or </a:t>
            </a:r>
            <a:r>
              <a:rPr lang="en-US" sz="1600" b="1" dirty="0">
                <a:solidFill>
                  <a:prstClr val="black"/>
                </a:solidFill>
              </a:rPr>
              <a:t>SMOTE</a:t>
            </a:r>
            <a:r>
              <a:rPr lang="en-US" sz="1600" dirty="0">
                <a:solidFill>
                  <a:prstClr val="black"/>
                </a:solidFill>
              </a:rPr>
              <a:t> for short.</a:t>
            </a:r>
            <a:endParaRPr lang="en-IN" sz="1600" dirty="0">
              <a:solidFill>
                <a:prstClr val="black"/>
              </a:solidFill>
            </a:endParaRPr>
          </a:p>
          <a:p>
            <a:pPr marL="0" indent="0">
              <a:buNone/>
            </a:pPr>
            <a:endParaRPr lang="en-US" dirty="0" smtClean="0"/>
          </a:p>
          <a:p>
            <a:pPr marL="0" indent="0">
              <a:buNone/>
            </a:pP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97" y="3501008"/>
            <a:ext cx="5416904" cy="13075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64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p:spPr>
        <p:txBody>
          <a:bodyPr>
            <a:normAutofit fontScale="90000"/>
          </a:bodyPr>
          <a:lstStyle/>
          <a:p>
            <a:r>
              <a:rPr lang="en-US" dirty="0" smtClean="0"/>
              <a:t>Tuning Hyper-parameters for </a:t>
            </a:r>
            <a:br>
              <a:rPr lang="en-US" dirty="0" smtClean="0"/>
            </a:br>
            <a:r>
              <a:rPr lang="en-US" dirty="0" smtClean="0"/>
              <a:t>Random Forest</a:t>
            </a:r>
            <a:endParaRPr lang="en-IN" dirty="0"/>
          </a:p>
        </p:txBody>
      </p:sp>
      <p:sp>
        <p:nvSpPr>
          <p:cNvPr id="3" name="Content Placeholder 2"/>
          <p:cNvSpPr>
            <a:spLocks noGrp="1"/>
          </p:cNvSpPr>
          <p:nvPr>
            <p:ph idx="1"/>
          </p:nvPr>
        </p:nvSpPr>
        <p:spPr/>
        <p:txBody>
          <a:bodyPr/>
          <a:lstStyle/>
          <a:p>
            <a:pPr marL="12700" lvl="0" indent="0">
              <a:spcBef>
                <a:spcPts val="100"/>
              </a:spcBef>
              <a:buNone/>
            </a:pPr>
            <a:r>
              <a:rPr lang="en-US" sz="1400" spc="-5" dirty="0" smtClean="0">
                <a:solidFill>
                  <a:prstClr val="black"/>
                </a:solidFill>
                <a:latin typeface="Arial"/>
                <a:cs typeface="Arial"/>
              </a:rPr>
              <a:t>Hyper</a:t>
            </a:r>
            <a:r>
              <a:rPr lang="en-US" sz="1400" spc="-20" dirty="0" smtClean="0">
                <a:solidFill>
                  <a:prstClr val="black"/>
                </a:solidFill>
                <a:latin typeface="Arial"/>
                <a:cs typeface="Arial"/>
              </a:rPr>
              <a:t> </a:t>
            </a:r>
            <a:r>
              <a:rPr lang="en-US" sz="1400" spc="-5" dirty="0">
                <a:solidFill>
                  <a:prstClr val="black"/>
                </a:solidFill>
                <a:latin typeface="Arial"/>
                <a:cs typeface="Arial"/>
              </a:rPr>
              <a:t>Parameter</a:t>
            </a:r>
            <a:r>
              <a:rPr lang="en-US" sz="1400" spc="-20" dirty="0">
                <a:solidFill>
                  <a:prstClr val="black"/>
                </a:solidFill>
                <a:latin typeface="Arial"/>
                <a:cs typeface="Arial"/>
              </a:rPr>
              <a:t> </a:t>
            </a:r>
            <a:r>
              <a:rPr lang="en-US" sz="1400" spc="-5" dirty="0">
                <a:solidFill>
                  <a:prstClr val="black"/>
                </a:solidFill>
                <a:latin typeface="Arial"/>
                <a:cs typeface="Arial"/>
              </a:rPr>
              <a:t>Tuning</a:t>
            </a:r>
            <a:r>
              <a:rPr lang="en-US" sz="1400" spc="20" dirty="0">
                <a:solidFill>
                  <a:prstClr val="black"/>
                </a:solidFill>
                <a:latin typeface="Arial"/>
                <a:cs typeface="Arial"/>
              </a:rPr>
              <a:t> </a:t>
            </a:r>
            <a:r>
              <a:rPr lang="en-US" sz="1400" spc="5" dirty="0">
                <a:solidFill>
                  <a:prstClr val="black"/>
                </a:solidFill>
                <a:latin typeface="Arial"/>
                <a:cs typeface="Arial"/>
              </a:rPr>
              <a:t>of</a:t>
            </a:r>
            <a:r>
              <a:rPr lang="en-US" sz="1400" dirty="0">
                <a:solidFill>
                  <a:prstClr val="black"/>
                </a:solidFill>
                <a:latin typeface="Arial"/>
                <a:cs typeface="Arial"/>
              </a:rPr>
              <a:t> </a:t>
            </a:r>
            <a:r>
              <a:rPr lang="en-US" sz="1400" spc="-5" dirty="0">
                <a:solidFill>
                  <a:prstClr val="black"/>
                </a:solidFill>
                <a:latin typeface="Arial"/>
                <a:cs typeface="Arial"/>
              </a:rPr>
              <a:t>model:</a:t>
            </a:r>
            <a:endParaRPr lang="en-US" sz="1400" dirty="0">
              <a:solidFill>
                <a:prstClr val="black"/>
              </a:solidFill>
              <a:latin typeface="Arial"/>
              <a:cs typeface="Arial"/>
            </a:endParaRPr>
          </a:p>
          <a:p>
            <a:pPr marL="0" lvl="0" indent="0">
              <a:spcBef>
                <a:spcPts val="55"/>
              </a:spcBef>
              <a:buNone/>
            </a:pPr>
            <a:endParaRPr lang="en-US" sz="1400" dirty="0">
              <a:solidFill>
                <a:prstClr val="black"/>
              </a:solidFill>
              <a:latin typeface="Arial"/>
              <a:cs typeface="Arial"/>
            </a:endParaRPr>
          </a:p>
          <a:p>
            <a:pPr marL="12700" marR="5080" lvl="0" indent="0" algn="just">
              <a:lnSpc>
                <a:spcPct val="95900"/>
              </a:lnSpc>
              <a:spcBef>
                <a:spcPts val="0"/>
              </a:spcBef>
              <a:buNone/>
            </a:pPr>
            <a:r>
              <a:rPr lang="en-US" sz="1400" spc="-5" dirty="0" err="1">
                <a:solidFill>
                  <a:prstClr val="black"/>
                </a:solidFill>
                <a:latin typeface="Arial"/>
                <a:cs typeface="Arial"/>
              </a:rPr>
              <a:t>GridsearchCV</a:t>
            </a:r>
            <a:r>
              <a:rPr lang="en-US" sz="1400" spc="-5" dirty="0">
                <a:solidFill>
                  <a:prstClr val="black"/>
                </a:solidFill>
                <a:latin typeface="Arial"/>
                <a:cs typeface="Arial"/>
              </a:rPr>
              <a:t> is done </a:t>
            </a:r>
            <a:r>
              <a:rPr lang="en-US" sz="1400" dirty="0">
                <a:solidFill>
                  <a:prstClr val="black"/>
                </a:solidFill>
                <a:latin typeface="Arial"/>
                <a:cs typeface="Arial"/>
              </a:rPr>
              <a:t>to </a:t>
            </a:r>
            <a:r>
              <a:rPr lang="en-US" sz="1400" spc="-5" dirty="0">
                <a:solidFill>
                  <a:prstClr val="black"/>
                </a:solidFill>
                <a:latin typeface="Arial"/>
                <a:cs typeface="Arial"/>
              </a:rPr>
              <a:t>find the best </a:t>
            </a:r>
            <a:r>
              <a:rPr lang="en-US" sz="1400" spc="-10" dirty="0">
                <a:solidFill>
                  <a:prstClr val="black"/>
                </a:solidFill>
                <a:latin typeface="Arial"/>
                <a:cs typeface="Arial"/>
              </a:rPr>
              <a:t>parametric values. </a:t>
            </a:r>
            <a:r>
              <a:rPr lang="en-US" sz="1400" spc="-5" dirty="0">
                <a:solidFill>
                  <a:prstClr val="black"/>
                </a:solidFill>
                <a:latin typeface="Arial"/>
                <a:cs typeface="Arial"/>
              </a:rPr>
              <a:t>After input </a:t>
            </a:r>
            <a:r>
              <a:rPr lang="en-US" sz="1400" spc="5" dirty="0">
                <a:solidFill>
                  <a:prstClr val="black"/>
                </a:solidFill>
                <a:latin typeface="Arial"/>
                <a:cs typeface="Arial"/>
              </a:rPr>
              <a:t>of </a:t>
            </a:r>
            <a:r>
              <a:rPr lang="en-US" sz="1400" spc="-5" dirty="0">
                <a:solidFill>
                  <a:prstClr val="black"/>
                </a:solidFill>
                <a:latin typeface="Arial"/>
                <a:cs typeface="Arial"/>
              </a:rPr>
              <a:t>the </a:t>
            </a:r>
            <a:r>
              <a:rPr lang="en-US" sz="1400" dirty="0">
                <a:solidFill>
                  <a:prstClr val="black"/>
                </a:solidFill>
                <a:latin typeface="Arial"/>
                <a:cs typeface="Arial"/>
              </a:rPr>
              <a:t> </a:t>
            </a:r>
            <a:r>
              <a:rPr lang="en-US" sz="1400" spc="-5" dirty="0">
                <a:solidFill>
                  <a:prstClr val="black"/>
                </a:solidFill>
                <a:latin typeface="Arial"/>
                <a:cs typeface="Arial"/>
              </a:rPr>
              <a:t>optimum parameter </a:t>
            </a:r>
            <a:r>
              <a:rPr lang="en-US" sz="1400" spc="-10" dirty="0">
                <a:solidFill>
                  <a:prstClr val="black"/>
                </a:solidFill>
                <a:latin typeface="Arial"/>
                <a:cs typeface="Arial"/>
              </a:rPr>
              <a:t>values </a:t>
            </a:r>
            <a:r>
              <a:rPr lang="en-US" sz="1400" spc="10" dirty="0">
                <a:solidFill>
                  <a:prstClr val="black"/>
                </a:solidFill>
                <a:latin typeface="Arial"/>
                <a:cs typeface="Arial"/>
              </a:rPr>
              <a:t>in </a:t>
            </a:r>
            <a:r>
              <a:rPr lang="en-US" sz="1400" spc="-5" dirty="0">
                <a:solidFill>
                  <a:prstClr val="black"/>
                </a:solidFill>
                <a:latin typeface="Arial"/>
                <a:cs typeface="Arial"/>
              </a:rPr>
              <a:t>the </a:t>
            </a:r>
            <a:r>
              <a:rPr lang="en-US" sz="1400" dirty="0">
                <a:solidFill>
                  <a:prstClr val="black"/>
                </a:solidFill>
                <a:latin typeface="Arial"/>
                <a:cs typeface="Arial"/>
              </a:rPr>
              <a:t>Random </a:t>
            </a:r>
            <a:r>
              <a:rPr lang="en-US" sz="1400" spc="-5" dirty="0">
                <a:solidFill>
                  <a:prstClr val="black"/>
                </a:solidFill>
                <a:latin typeface="Arial"/>
                <a:cs typeface="Arial"/>
              </a:rPr>
              <a:t>Forest model, accuracy improves </a:t>
            </a:r>
            <a:r>
              <a:rPr lang="en-US" sz="1400" dirty="0">
                <a:solidFill>
                  <a:prstClr val="black"/>
                </a:solidFill>
                <a:latin typeface="Arial"/>
                <a:cs typeface="Arial"/>
              </a:rPr>
              <a:t> </a:t>
            </a:r>
            <a:r>
              <a:rPr lang="en-US" sz="1400" spc="-5" dirty="0">
                <a:solidFill>
                  <a:prstClr val="black"/>
                </a:solidFill>
                <a:latin typeface="Arial"/>
                <a:cs typeface="Arial"/>
              </a:rPr>
              <a:t>along</a:t>
            </a:r>
            <a:r>
              <a:rPr lang="en-US" sz="1400" spc="10" dirty="0">
                <a:solidFill>
                  <a:prstClr val="black"/>
                </a:solidFill>
                <a:latin typeface="Arial"/>
                <a:cs typeface="Arial"/>
              </a:rPr>
              <a:t> </a:t>
            </a:r>
            <a:r>
              <a:rPr lang="en-US" sz="1400" spc="-5" dirty="0">
                <a:solidFill>
                  <a:prstClr val="black"/>
                </a:solidFill>
                <a:latin typeface="Arial"/>
                <a:cs typeface="Arial"/>
              </a:rPr>
              <a:t>with</a:t>
            </a:r>
            <a:r>
              <a:rPr lang="en-US" sz="1400" spc="-15" dirty="0">
                <a:solidFill>
                  <a:prstClr val="black"/>
                </a:solidFill>
                <a:latin typeface="Arial"/>
                <a:cs typeface="Arial"/>
              </a:rPr>
              <a:t> </a:t>
            </a:r>
            <a:r>
              <a:rPr lang="en-US" sz="1400" spc="-5" dirty="0">
                <a:solidFill>
                  <a:prstClr val="black"/>
                </a:solidFill>
                <a:latin typeface="Arial"/>
                <a:cs typeface="Arial"/>
              </a:rPr>
              <a:t>the</a:t>
            </a:r>
            <a:r>
              <a:rPr lang="en-US" sz="1400" dirty="0">
                <a:solidFill>
                  <a:prstClr val="black"/>
                </a:solidFill>
                <a:latin typeface="Arial"/>
                <a:cs typeface="Arial"/>
              </a:rPr>
              <a:t> </a:t>
            </a:r>
            <a:r>
              <a:rPr lang="en-US" sz="1400" spc="-5" dirty="0">
                <a:solidFill>
                  <a:prstClr val="black"/>
                </a:solidFill>
                <a:latin typeface="Arial"/>
                <a:cs typeface="Arial"/>
              </a:rPr>
              <a:t>other</a:t>
            </a:r>
            <a:r>
              <a:rPr lang="en-US" sz="1400" spc="-15" dirty="0">
                <a:solidFill>
                  <a:prstClr val="black"/>
                </a:solidFill>
                <a:latin typeface="Arial"/>
                <a:cs typeface="Arial"/>
              </a:rPr>
              <a:t> </a:t>
            </a:r>
            <a:r>
              <a:rPr lang="en-US" sz="1400" spc="-5" dirty="0">
                <a:solidFill>
                  <a:prstClr val="black"/>
                </a:solidFill>
                <a:latin typeface="Arial"/>
                <a:cs typeface="Arial"/>
              </a:rPr>
              <a:t>indicators</a:t>
            </a:r>
            <a:r>
              <a:rPr lang="en-US" sz="1400" spc="25" dirty="0">
                <a:solidFill>
                  <a:prstClr val="black"/>
                </a:solidFill>
                <a:latin typeface="Arial"/>
                <a:cs typeface="Arial"/>
              </a:rPr>
              <a:t> </a:t>
            </a:r>
            <a:r>
              <a:rPr lang="en-US" sz="1400" spc="5" dirty="0">
                <a:solidFill>
                  <a:prstClr val="black"/>
                </a:solidFill>
                <a:latin typeface="Arial"/>
                <a:cs typeface="Arial"/>
              </a:rPr>
              <a:t>of</a:t>
            </a:r>
            <a:r>
              <a:rPr lang="en-US" sz="1400" spc="10" dirty="0">
                <a:solidFill>
                  <a:prstClr val="black"/>
                </a:solidFill>
                <a:latin typeface="Arial"/>
                <a:cs typeface="Arial"/>
              </a:rPr>
              <a:t> </a:t>
            </a:r>
            <a:r>
              <a:rPr lang="en-US" sz="1400" spc="-5" dirty="0">
                <a:solidFill>
                  <a:prstClr val="black"/>
                </a:solidFill>
                <a:latin typeface="Arial"/>
                <a:cs typeface="Arial"/>
              </a:rPr>
              <a:t>the</a:t>
            </a:r>
            <a:r>
              <a:rPr lang="en-US" sz="1400" dirty="0">
                <a:solidFill>
                  <a:prstClr val="black"/>
                </a:solidFill>
                <a:latin typeface="Arial"/>
                <a:cs typeface="Arial"/>
              </a:rPr>
              <a:t> </a:t>
            </a:r>
            <a:r>
              <a:rPr lang="en-US" sz="1400" spc="-10" dirty="0">
                <a:solidFill>
                  <a:prstClr val="black"/>
                </a:solidFill>
                <a:latin typeface="Arial"/>
                <a:cs typeface="Arial"/>
              </a:rPr>
              <a:t>model.</a:t>
            </a:r>
            <a:endParaRPr lang="en-US" sz="1400" dirty="0">
              <a:solidFill>
                <a:prstClr val="black"/>
              </a:solidFill>
              <a:latin typeface="Arial"/>
              <a:cs typeface="Arial"/>
            </a:endParaRPr>
          </a:p>
          <a:p>
            <a:pPr marL="0" lvl="0" indent="0">
              <a:spcBef>
                <a:spcPts val="45"/>
              </a:spcBef>
              <a:buNone/>
            </a:pPr>
            <a:endParaRPr lang="en-US" sz="1150" dirty="0">
              <a:solidFill>
                <a:prstClr val="black"/>
              </a:solidFill>
              <a:latin typeface="Arial"/>
              <a:cs typeface="Arial"/>
            </a:endParaRPr>
          </a:p>
          <a:p>
            <a:endParaRPr lang="en-IN" dirty="0"/>
          </a:p>
        </p:txBody>
      </p:sp>
    </p:spTree>
    <p:extLst>
      <p:ext uri="{BB962C8B-B14F-4D97-AF65-F5344CB8AC3E}">
        <p14:creationId xmlns:p14="http://schemas.microsoft.com/office/powerpoint/2010/main" val="14481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lstStyle/>
          <a:p>
            <a:endParaRPr lang="en-IN" dirty="0"/>
          </a:p>
        </p:txBody>
      </p:sp>
      <p:sp>
        <p:nvSpPr>
          <p:cNvPr id="5" name="Title 1"/>
          <p:cNvSpPr>
            <a:spLocks noGrp="1"/>
          </p:cNvSpPr>
          <p:nvPr>
            <p:ph type="title"/>
          </p:nvPr>
        </p:nvSpPr>
        <p:spPr>
          <a:xfrm>
            <a:off x="1619672" y="476672"/>
            <a:ext cx="5400600" cy="634082"/>
          </a:xfrm>
        </p:spPr>
        <p:txBody>
          <a:bodyPr>
            <a:normAutofit fontScale="90000"/>
          </a:bodyPr>
          <a:lstStyle/>
          <a:p>
            <a:r>
              <a:rPr lang="en-US" dirty="0" smtClean="0"/>
              <a:t>Table of Contents</a:t>
            </a:r>
            <a:endParaRPr lang="en-IN" dirty="0"/>
          </a:p>
        </p:txBody>
      </p:sp>
    </p:spTree>
    <p:extLst>
      <p:ext uri="{BB962C8B-B14F-4D97-AF65-F5344CB8AC3E}">
        <p14:creationId xmlns:p14="http://schemas.microsoft.com/office/powerpoint/2010/main" val="21821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IN" dirty="0"/>
          </a:p>
        </p:txBody>
      </p:sp>
      <p:sp>
        <p:nvSpPr>
          <p:cNvPr id="3" name="Content Placeholder 2"/>
          <p:cNvSpPr>
            <a:spLocks noGrp="1"/>
          </p:cNvSpPr>
          <p:nvPr>
            <p:ph idx="1"/>
          </p:nvPr>
        </p:nvSpPr>
        <p:spPr/>
        <p:txBody>
          <a:bodyPr/>
          <a:lstStyle/>
          <a:p>
            <a:r>
              <a:rPr lang="en-IN" dirty="0" smtClean="0"/>
              <a:t>Identify factors influencing attrition </a:t>
            </a:r>
          </a:p>
          <a:p>
            <a:r>
              <a:rPr lang="en-IN" dirty="0" smtClean="0"/>
              <a:t>Predict possible attritions </a:t>
            </a:r>
          </a:p>
          <a:p>
            <a:pPr marL="0" indent="0">
              <a:buNone/>
            </a:pPr>
            <a:endParaRPr lang="en-US" sz="2000" dirty="0" smtClean="0"/>
          </a:p>
          <a:p>
            <a:pPr marL="0" indent="0">
              <a:buNone/>
            </a:pPr>
            <a:endParaRPr lang="en-US" sz="2000" dirty="0"/>
          </a:p>
          <a:p>
            <a:pPr marL="0" indent="0">
              <a:buNone/>
            </a:pPr>
            <a:r>
              <a:rPr lang="en-US" sz="2000" dirty="0" smtClean="0"/>
              <a:t>Based on the data that is available, we need to build a model to predict attrition probability of an employee. This will help the company to identify employees who have high possibility of quitting and will allow them to allocate resources to combat the issue.</a:t>
            </a:r>
          </a:p>
          <a:p>
            <a:pPr marL="0" indent="0">
              <a:buNone/>
            </a:pPr>
            <a:r>
              <a:rPr lang="en-US" sz="2000" dirty="0" smtClean="0"/>
              <a:t>From the  data set, the target variable is ‘Current Status’</a:t>
            </a:r>
            <a:endParaRPr lang="en-IN" sz="2000" dirty="0"/>
          </a:p>
        </p:txBody>
      </p:sp>
    </p:spTree>
    <p:extLst>
      <p:ext uri="{BB962C8B-B14F-4D97-AF65-F5344CB8AC3E}">
        <p14:creationId xmlns:p14="http://schemas.microsoft.com/office/powerpoint/2010/main" val="280753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Data Analysis Workflow</a:t>
            </a:r>
            <a:endParaRPr lang="en-IN" dirty="0"/>
          </a:p>
        </p:txBody>
      </p:sp>
      <p:pic>
        <p:nvPicPr>
          <p:cNvPr id="7" name="table"/>
          <p:cNvPicPr>
            <a:picLocks noGrp="1" noChangeAspect="1"/>
          </p:cNvPicPr>
          <p:nvPr>
            <p:ph idx="1"/>
          </p:nvPr>
        </p:nvPicPr>
        <p:blipFill>
          <a:blip r:embed="rId2"/>
          <a:stretch>
            <a:fillRect/>
          </a:stretch>
        </p:blipFill>
        <p:spPr>
          <a:xfrm>
            <a:off x="467544" y="1124744"/>
            <a:ext cx="8136904" cy="2217829"/>
          </a:xfrm>
          <a:prstGeom prst="rect">
            <a:avLst/>
          </a:prstGeom>
          <a:ln w="12700">
            <a:solidFill>
              <a:schemeClr val="tx1"/>
            </a:solidFill>
          </a:ln>
        </p:spPr>
      </p:pic>
      <p:pic>
        <p:nvPicPr>
          <p:cNvPr id="8" name="object 5"/>
          <p:cNvPicPr/>
          <p:nvPr/>
        </p:nvPicPr>
        <p:blipFill>
          <a:blip r:embed="rId3" cstate="print"/>
          <a:stretch>
            <a:fillRect/>
          </a:stretch>
        </p:blipFill>
        <p:spPr>
          <a:xfrm>
            <a:off x="4172063" y="1196752"/>
            <a:ext cx="4104456" cy="1944216"/>
          </a:xfrm>
          <a:prstGeom prst="rect">
            <a:avLst/>
          </a:prstGeom>
        </p:spPr>
      </p:pic>
      <p:pic>
        <p:nvPicPr>
          <p:cNvPr id="9" name="object 3"/>
          <p:cNvPicPr/>
          <p:nvPr/>
        </p:nvPicPr>
        <p:blipFill>
          <a:blip r:embed="rId4" cstate="print"/>
          <a:stretch>
            <a:fillRect/>
          </a:stretch>
        </p:blipFill>
        <p:spPr>
          <a:xfrm>
            <a:off x="467544" y="3356992"/>
            <a:ext cx="8136904" cy="2664296"/>
          </a:xfrm>
          <a:prstGeom prst="rect">
            <a:avLst/>
          </a:prstGeom>
          <a:ln w="12700">
            <a:solidFill>
              <a:schemeClr val="tx1"/>
            </a:solidFill>
          </a:ln>
        </p:spPr>
      </p:pic>
    </p:spTree>
    <p:extLst>
      <p:ext uri="{BB962C8B-B14F-4D97-AF65-F5344CB8AC3E}">
        <p14:creationId xmlns:p14="http://schemas.microsoft.com/office/powerpoint/2010/main" val="99440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Data Pre-processing</a:t>
            </a:r>
            <a:endParaRPr lang="en-IN" dirty="0"/>
          </a:p>
        </p:txBody>
      </p:sp>
      <p:sp>
        <p:nvSpPr>
          <p:cNvPr id="3" name="Content Placeholder 2"/>
          <p:cNvSpPr>
            <a:spLocks noGrp="1"/>
          </p:cNvSpPr>
          <p:nvPr>
            <p:ph idx="1"/>
          </p:nvPr>
        </p:nvSpPr>
        <p:spPr>
          <a:xfrm>
            <a:off x="518864" y="980728"/>
            <a:ext cx="8229600" cy="5400600"/>
          </a:xfrm>
        </p:spPr>
        <p:txBody>
          <a:bodyPr>
            <a:noAutofit/>
          </a:bodyPr>
          <a:lstStyle/>
          <a:p>
            <a:pPr marL="241300" lvl="0" indent="-228600">
              <a:spcBef>
                <a:spcPts val="509"/>
              </a:spcBef>
              <a:buAutoNum type="arabicParenR"/>
            </a:pPr>
            <a:r>
              <a:rPr lang="en-US" sz="1400" spc="-10" dirty="0" smtClean="0">
                <a:latin typeface="Arial"/>
                <a:cs typeface="Arial"/>
              </a:rPr>
              <a:t>We  have 2 staff utilization files for  year 2016-17 and 2017-18  along with one termination file</a:t>
            </a:r>
          </a:p>
          <a:p>
            <a:pPr marL="241300" lvl="0" indent="-228600">
              <a:spcBef>
                <a:spcPts val="509"/>
              </a:spcBef>
              <a:buAutoNum type="arabicParenR"/>
            </a:pPr>
            <a:r>
              <a:rPr lang="en-US" sz="1400" spc="-10" dirty="0" smtClean="0">
                <a:latin typeface="Arial"/>
                <a:cs typeface="Arial"/>
              </a:rPr>
              <a:t>We  used staff  utilization files for prediction model building  and termination file for further data exploration</a:t>
            </a:r>
          </a:p>
          <a:p>
            <a:pPr marL="241300" lvl="0" indent="-228600">
              <a:spcBef>
                <a:spcPts val="509"/>
              </a:spcBef>
              <a:buAutoNum type="arabicParenR"/>
            </a:pPr>
            <a:r>
              <a:rPr lang="en-US" sz="1400" spc="-10" dirty="0" smtClean="0">
                <a:latin typeface="Arial"/>
                <a:cs typeface="Arial"/>
              </a:rPr>
              <a:t>The </a:t>
            </a:r>
            <a:r>
              <a:rPr lang="en-US" sz="1400" spc="-10" dirty="0" smtClean="0">
                <a:latin typeface="Arial"/>
                <a:cs typeface="Arial"/>
              </a:rPr>
              <a:t>staff utilization</a:t>
            </a:r>
            <a:r>
              <a:rPr lang="en-US" sz="1400" spc="-10" dirty="0" smtClean="0">
                <a:latin typeface="Arial"/>
                <a:cs typeface="Arial"/>
              </a:rPr>
              <a:t> date is in pivot format and not in the time series format. Monthly data has been discarded and  we are considering the 'Total' data features for our analysis</a:t>
            </a:r>
          </a:p>
          <a:p>
            <a:pPr marL="241300" lvl="0" indent="-228600">
              <a:spcBef>
                <a:spcPts val="509"/>
              </a:spcBef>
              <a:buAutoNum type="arabicParenR"/>
            </a:pPr>
            <a:r>
              <a:rPr lang="en-US" sz="1400" spc="-10" dirty="0" smtClean="0">
                <a:latin typeface="Arial"/>
                <a:cs typeface="Arial"/>
              </a:rPr>
              <a:t>New feature 'Tenure' in days has been calculated from joining date and termination date feature</a:t>
            </a:r>
          </a:p>
          <a:p>
            <a:pPr marL="241300" lvl="0" indent="-228600">
              <a:spcBef>
                <a:spcPts val="509"/>
              </a:spcBef>
              <a:buAutoNum type="arabicParenR"/>
            </a:pPr>
            <a:r>
              <a:rPr lang="en-US" sz="1400" spc="-10" dirty="0" smtClean="0">
                <a:latin typeface="Arial"/>
                <a:cs typeface="Arial"/>
              </a:rPr>
              <a:t>For active employees where </a:t>
            </a:r>
            <a:r>
              <a:rPr lang="en-US" sz="1400" spc="-10" dirty="0" smtClean="0">
                <a:latin typeface="Arial"/>
                <a:cs typeface="Arial"/>
              </a:rPr>
              <a:t>termination date is missing , we will be imputing last  day of the year (31 March)</a:t>
            </a:r>
          </a:p>
          <a:p>
            <a:pPr marL="241300" lvl="0" indent="-228600">
              <a:spcBef>
                <a:spcPts val="509"/>
              </a:spcBef>
              <a:buAutoNum type="arabicParenR"/>
            </a:pPr>
            <a:r>
              <a:rPr lang="en-US" sz="1400" spc="-10" dirty="0" smtClean="0">
                <a:latin typeface="Arial"/>
                <a:cs typeface="Arial"/>
              </a:rPr>
              <a:t>We encoded ‘Employee Position’ as Categorical-Ordinal feature</a:t>
            </a:r>
          </a:p>
          <a:p>
            <a:pPr marL="241300" lvl="0" indent="-228600">
              <a:spcBef>
                <a:spcPts val="509"/>
              </a:spcBef>
              <a:buAutoNum type="arabicParenR"/>
            </a:pPr>
            <a:r>
              <a:rPr lang="en-US" sz="1400" spc="-10" dirty="0" smtClean="0">
                <a:latin typeface="Arial"/>
                <a:cs typeface="Arial"/>
              </a:rPr>
              <a:t>Feature Selection - </a:t>
            </a:r>
            <a:r>
              <a:rPr lang="en-US" sz="1400" spc="-10" dirty="0" smtClean="0">
                <a:latin typeface="Arial"/>
                <a:cs typeface="Arial"/>
              </a:rPr>
              <a:t>Filter method </a:t>
            </a:r>
          </a:p>
          <a:p>
            <a:pPr marL="12700" lvl="0" indent="0">
              <a:spcBef>
                <a:spcPts val="509"/>
              </a:spcBef>
              <a:buNone/>
            </a:pPr>
            <a:r>
              <a:rPr lang="en-US" sz="1400" spc="-10" dirty="0" smtClean="0">
                <a:latin typeface="Arial"/>
                <a:cs typeface="Arial"/>
              </a:rPr>
              <a:t>Filter methods pick up the intrinsic properties of the features measured via </a:t>
            </a:r>
            <a:r>
              <a:rPr lang="en-US" sz="1400" spc="-10" dirty="0" err="1" smtClean="0">
                <a:latin typeface="Arial"/>
                <a:cs typeface="Arial"/>
              </a:rPr>
              <a:t>univariate</a:t>
            </a:r>
            <a:r>
              <a:rPr lang="en-US" sz="1400" spc="-10" dirty="0" smtClean="0">
                <a:latin typeface="Arial"/>
                <a:cs typeface="Arial"/>
              </a:rPr>
              <a:t> statistics instead of cross-validation performance. These methods are faster and less computationally expensive than wrapper methods. </a:t>
            </a:r>
          </a:p>
          <a:p>
            <a:pPr marL="12700" lvl="0" indent="0">
              <a:spcBef>
                <a:spcPts val="509"/>
              </a:spcBef>
              <a:buNone/>
            </a:pPr>
            <a:r>
              <a:rPr lang="en-US" sz="1400" spc="-10" dirty="0" smtClean="0">
                <a:latin typeface="Arial"/>
                <a:cs typeface="Arial"/>
              </a:rPr>
              <a:t>Information Gain</a:t>
            </a:r>
          </a:p>
          <a:p>
            <a:pPr marL="12700" lvl="0" indent="0">
              <a:spcBef>
                <a:spcPts val="509"/>
              </a:spcBef>
              <a:buNone/>
            </a:pPr>
            <a:r>
              <a:rPr lang="en-US" sz="1400" spc="-10" dirty="0" smtClean="0">
                <a:latin typeface="Arial"/>
                <a:cs typeface="Arial"/>
              </a:rPr>
              <a:t>Information gain calculates the reduction in entropy from the transformation of a dataset. </a:t>
            </a:r>
          </a:p>
          <a:p>
            <a:pPr marL="12700" lvl="0" indent="0">
              <a:spcBef>
                <a:spcPts val="509"/>
              </a:spcBef>
              <a:buNone/>
            </a:pPr>
            <a:r>
              <a:rPr lang="en-US" sz="1400" spc="-10" dirty="0" smtClean="0">
                <a:latin typeface="Arial"/>
                <a:cs typeface="Arial"/>
              </a:rPr>
              <a:t>It can be used for feature selection by evaluating the Information gain of each variable in the context of the target variable.</a:t>
            </a:r>
          </a:p>
          <a:p>
            <a:pPr marL="12700" lvl="0" indent="0">
              <a:spcBef>
                <a:spcPts val="509"/>
              </a:spcBef>
              <a:buNone/>
            </a:pPr>
            <a:r>
              <a:rPr lang="en-US" sz="1400" spc="-10" dirty="0" smtClean="0">
                <a:latin typeface="Arial"/>
                <a:cs typeface="Arial"/>
              </a:rPr>
              <a:t>Based on the above method -</a:t>
            </a:r>
          </a:p>
          <a:p>
            <a:pPr marL="12700" lvl="0" indent="0">
              <a:spcBef>
                <a:spcPts val="509"/>
              </a:spcBef>
              <a:buNone/>
            </a:pPr>
            <a:r>
              <a:rPr lang="en-US" sz="1400" spc="-10" dirty="0" smtClean="0">
                <a:latin typeface="Arial"/>
                <a:cs typeface="Arial"/>
              </a:rPr>
              <a:t>'Profit Center‘ and 'Employee Location' –features have  been removed as no information gain found in these features</a:t>
            </a:r>
            <a:endParaRPr lang="en-US" sz="1400" spc="-10" dirty="0" smtClean="0">
              <a:latin typeface="Arial"/>
              <a:cs typeface="Arial"/>
            </a:endParaRPr>
          </a:p>
          <a:p>
            <a:pPr marL="12700" lvl="0" indent="0">
              <a:spcBef>
                <a:spcPts val="509"/>
              </a:spcBef>
              <a:buNone/>
            </a:pPr>
            <a:endParaRPr lang="en-US" sz="1400" spc="-10" dirty="0" smtClean="0">
              <a:latin typeface="Arial"/>
              <a:cs typeface="Arial"/>
            </a:endParaRPr>
          </a:p>
          <a:p>
            <a:endParaRPr lang="en-IN" sz="1400" dirty="0"/>
          </a:p>
        </p:txBody>
      </p:sp>
    </p:spTree>
    <p:extLst>
      <p:ext uri="{BB962C8B-B14F-4D97-AF65-F5344CB8AC3E}">
        <p14:creationId xmlns:p14="http://schemas.microsoft.com/office/powerpoint/2010/main" val="54961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Data Pre-processing</a:t>
            </a:r>
            <a:endParaRPr lang="en-IN" dirty="0"/>
          </a:p>
        </p:txBody>
      </p:sp>
      <p:sp>
        <p:nvSpPr>
          <p:cNvPr id="3" name="Content Placeholder 2"/>
          <p:cNvSpPr>
            <a:spLocks noGrp="1"/>
          </p:cNvSpPr>
          <p:nvPr>
            <p:ph idx="1"/>
          </p:nvPr>
        </p:nvSpPr>
        <p:spPr>
          <a:xfrm>
            <a:off x="457200" y="980728"/>
            <a:ext cx="8229600" cy="5145435"/>
          </a:xfrm>
        </p:spPr>
        <p:txBody>
          <a:bodyPr/>
          <a:lstStyle/>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r>
              <a:rPr lang="en-US" sz="1400" spc="-10" dirty="0" smtClean="0">
                <a:latin typeface="Arial"/>
                <a:cs typeface="Arial"/>
              </a:rPr>
              <a:t>Feature Selection using Information Gain method</a:t>
            </a:r>
            <a:endParaRPr lang="en-US" sz="1400" spc="-10" dirty="0">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endParaRPr lang="en-US" dirty="0" smtClean="0"/>
          </a:p>
          <a:p>
            <a:endParaRPr lang="en-US" sz="1400" dirty="0"/>
          </a:p>
          <a:p>
            <a:pPr marL="0" indent="0">
              <a:buNone/>
            </a:pPr>
            <a:r>
              <a:rPr lang="en-US" sz="1400" dirty="0" smtClean="0"/>
              <a:t>8) ‘Supervisor name’ feature has been excluded from the analysis/model building as we cannot handle/encode it with knowledge we possess at this point.</a:t>
            </a: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237" y="1556792"/>
            <a:ext cx="6096000" cy="37444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25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Data Pre-processing</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pPr marL="12700" lvl="0" indent="0">
              <a:spcBef>
                <a:spcPts val="509"/>
              </a:spcBef>
              <a:buNone/>
            </a:pPr>
            <a:r>
              <a:rPr lang="en-US" sz="1400" spc="-10" dirty="0">
                <a:latin typeface="Arial"/>
                <a:cs typeface="Arial"/>
              </a:rPr>
              <a:t>9</a:t>
            </a:r>
            <a:r>
              <a:rPr lang="en-US" sz="1400" spc="-10" dirty="0" smtClean="0">
                <a:latin typeface="Arial"/>
                <a:cs typeface="Arial"/>
              </a:rPr>
              <a:t>) </a:t>
            </a:r>
            <a:r>
              <a:rPr lang="en-US" sz="1400" spc="-10" dirty="0">
                <a:latin typeface="Arial"/>
                <a:cs typeface="Arial"/>
              </a:rPr>
              <a:t>Correlation  matrix – From numerical features, we removed  ‘Total Hours’ </a:t>
            </a:r>
            <a:r>
              <a:rPr lang="en-US" sz="1400" spc="-10" dirty="0" smtClean="0">
                <a:latin typeface="Arial"/>
                <a:cs typeface="Arial"/>
              </a:rPr>
              <a:t> and ‘Work Hours’ </a:t>
            </a:r>
            <a:r>
              <a:rPr lang="en-US" sz="1400" spc="-10" dirty="0">
                <a:latin typeface="Arial"/>
                <a:cs typeface="Arial"/>
              </a:rPr>
              <a:t>features as </a:t>
            </a:r>
            <a:r>
              <a:rPr lang="en-US" sz="1400" spc="-10" dirty="0" smtClean="0">
                <a:latin typeface="Arial"/>
                <a:cs typeface="Arial"/>
              </a:rPr>
              <a:t>they are redundant  features</a:t>
            </a:r>
            <a:endParaRPr lang="en-US" sz="1400" spc="-10" dirty="0">
              <a:latin typeface="Arial"/>
              <a:cs typeface="Arial"/>
            </a:endParaRPr>
          </a:p>
          <a:p>
            <a:pPr marL="12700" lvl="0" indent="0">
              <a:spcBef>
                <a:spcPts val="509"/>
              </a:spcBef>
              <a:buNone/>
            </a:pPr>
            <a:r>
              <a:rPr lang="en-US" sz="1400" spc="-10" dirty="0" smtClean="0">
                <a:latin typeface="Arial"/>
                <a:cs typeface="Arial"/>
              </a:rPr>
              <a:t>‘Total Hours’ </a:t>
            </a:r>
            <a:r>
              <a:rPr lang="en-US" sz="1400" spc="-10" dirty="0" smtClean="0">
                <a:latin typeface="Arial"/>
                <a:cs typeface="Arial"/>
              </a:rPr>
              <a:t>has </a:t>
            </a:r>
            <a:r>
              <a:rPr lang="en-US" sz="1400" spc="-10" dirty="0">
                <a:latin typeface="Arial"/>
                <a:cs typeface="Arial"/>
              </a:rPr>
              <a:t>close to 100% correlation with  ‘Total Available Hours</a:t>
            </a:r>
            <a:r>
              <a:rPr lang="en-US" sz="1400" spc="-10" dirty="0" smtClean="0">
                <a:latin typeface="Arial"/>
                <a:cs typeface="Arial"/>
              </a:rPr>
              <a:t>’ and ‘</a:t>
            </a:r>
            <a:r>
              <a:rPr lang="en-US" sz="1400" spc="-10" dirty="0" smtClean="0">
                <a:latin typeface="Arial"/>
                <a:cs typeface="Arial"/>
              </a:rPr>
              <a:t>Work Hours’  can be expressed with ‘Total Available Hours’ and ‘Utilization%’</a:t>
            </a:r>
            <a:endParaRPr lang="en-US" sz="1400" spc="-10" dirty="0">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085" y="2017293"/>
            <a:ext cx="6768752" cy="4032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53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Dataset Summary</a:t>
            </a:r>
            <a:endParaRPr lang="en-IN" dirty="0"/>
          </a:p>
        </p:txBody>
      </p:sp>
      <p:sp>
        <p:nvSpPr>
          <p:cNvPr id="3" name="Content Placeholder 2"/>
          <p:cNvSpPr>
            <a:spLocks noGrp="1"/>
          </p:cNvSpPr>
          <p:nvPr>
            <p:ph idx="1"/>
          </p:nvPr>
        </p:nvSpPr>
        <p:spPr>
          <a:xfrm>
            <a:off x="457200" y="1052736"/>
            <a:ext cx="8229600" cy="5073427"/>
          </a:xfrm>
        </p:spPr>
        <p:txBody>
          <a:bodyPr/>
          <a:lstStyle/>
          <a:p>
            <a:pPr marL="12700" lvl="0" indent="0">
              <a:spcBef>
                <a:spcPts val="509"/>
              </a:spcBef>
              <a:buNone/>
            </a:pPr>
            <a:r>
              <a:rPr lang="en-US" sz="1200" b="1" spc="-10" dirty="0" smtClean="0">
                <a:solidFill>
                  <a:srgbClr val="006EC0"/>
                </a:solidFill>
                <a:latin typeface="Arial"/>
                <a:cs typeface="Arial"/>
              </a:rPr>
              <a:t>After the data  preprocessing and feature selection, we are left with –</a:t>
            </a:r>
          </a:p>
          <a:p>
            <a:pPr marL="12700" lvl="0" indent="0">
              <a:spcBef>
                <a:spcPts val="509"/>
              </a:spcBef>
              <a:buNone/>
            </a:pPr>
            <a:r>
              <a:rPr lang="en-US" sz="1200" b="1" spc="-10" dirty="0" smtClean="0">
                <a:solidFill>
                  <a:srgbClr val="006EC0"/>
                </a:solidFill>
                <a:latin typeface="Arial"/>
                <a:cs typeface="Arial"/>
              </a:rPr>
              <a:t>1 </a:t>
            </a:r>
            <a:r>
              <a:rPr lang="en-US" sz="1200" b="1" spc="-10" dirty="0" smtClean="0">
                <a:solidFill>
                  <a:srgbClr val="006EC0"/>
                </a:solidFill>
                <a:latin typeface="Arial"/>
                <a:cs typeface="Arial"/>
              </a:rPr>
              <a:t>Categorical-Ordinal feature – ‘Employee Position’</a:t>
            </a:r>
          </a:p>
          <a:p>
            <a:pPr marL="12700" lvl="0" indent="0">
              <a:spcBef>
                <a:spcPts val="509"/>
              </a:spcBef>
              <a:buNone/>
            </a:pPr>
            <a:r>
              <a:rPr lang="en-US" sz="1200" b="1" spc="-10" dirty="0" smtClean="0">
                <a:solidFill>
                  <a:srgbClr val="006EC0"/>
                </a:solidFill>
                <a:latin typeface="Arial"/>
                <a:cs typeface="Arial"/>
              </a:rPr>
              <a:t>8 Numeric features , further undergone </a:t>
            </a:r>
            <a:r>
              <a:rPr lang="en-US" sz="1200" b="1" spc="-10" dirty="0" err="1" smtClean="0">
                <a:solidFill>
                  <a:srgbClr val="006EC0"/>
                </a:solidFill>
                <a:latin typeface="Arial"/>
                <a:cs typeface="Arial"/>
              </a:rPr>
              <a:t>StandardScaler</a:t>
            </a:r>
            <a:endParaRPr lang="en-US" sz="1200" b="1" spc="-10" dirty="0" smtClean="0">
              <a:solidFill>
                <a:srgbClr val="006EC0"/>
              </a:solidFill>
              <a:latin typeface="Arial"/>
              <a:cs typeface="Arial"/>
            </a:endParaRPr>
          </a:p>
          <a:p>
            <a:pPr marL="12700" lvl="0" indent="0">
              <a:spcBef>
                <a:spcPts val="509"/>
              </a:spcBef>
              <a:buNone/>
            </a:pPr>
            <a:r>
              <a:rPr lang="en-US" sz="1200" b="1" spc="-10" dirty="0" smtClean="0">
                <a:solidFill>
                  <a:srgbClr val="006EC0"/>
                </a:solidFill>
                <a:latin typeface="Arial"/>
                <a:cs typeface="Arial"/>
              </a:rPr>
              <a:t>Hence we will be working with 9 independent variables  to predict a binary dependent  variable </a:t>
            </a:r>
            <a:endParaRPr lang="en-US" sz="1200" b="1" spc="-10" dirty="0">
              <a:solidFill>
                <a:srgbClr val="006EC0"/>
              </a:solidFill>
              <a:latin typeface="Arial"/>
              <a:cs typeface="Arial"/>
            </a:endParaRPr>
          </a:p>
          <a:p>
            <a:pPr marL="12700" lvl="0" indent="0">
              <a:spcBef>
                <a:spcPts val="509"/>
              </a:spcBef>
              <a:buNone/>
            </a:pPr>
            <a:endParaRPr lang="en-US" sz="1200" b="1" spc="-10" dirty="0" smtClean="0">
              <a:solidFill>
                <a:srgbClr val="006EC0"/>
              </a:solidFill>
              <a:latin typeface="Arial"/>
              <a:cs typeface="Arial"/>
            </a:endParaRPr>
          </a:p>
          <a:p>
            <a:pPr marL="12700" lvl="0" indent="0">
              <a:spcBef>
                <a:spcPts val="509"/>
              </a:spcBef>
              <a:buNone/>
            </a:pPr>
            <a:r>
              <a:rPr lang="en-US" sz="1200" b="0" i="0" dirty="0" smtClean="0">
                <a:solidFill>
                  <a:srgbClr val="222222"/>
                </a:solidFill>
                <a:effectLst/>
                <a:latin typeface="verdana"/>
              </a:rPr>
              <a:t>Data for 2016-17 is used for training and 2017-18 is used for testing. </a:t>
            </a:r>
          </a:p>
          <a:p>
            <a:pPr marL="12700" lvl="0" indent="0">
              <a:spcBef>
                <a:spcPts val="509"/>
              </a:spcBef>
              <a:buNone/>
            </a:pPr>
            <a:r>
              <a:rPr lang="en-US" sz="1200" b="0" i="0" dirty="0" smtClean="0">
                <a:solidFill>
                  <a:srgbClr val="222222"/>
                </a:solidFill>
                <a:effectLst/>
                <a:latin typeface="verdana"/>
              </a:rPr>
              <a:t>We are not combining the two data files to avoid duplicate entries. </a:t>
            </a:r>
          </a:p>
          <a:p>
            <a:pPr marL="12700" lvl="0" indent="0">
              <a:spcBef>
                <a:spcPts val="509"/>
              </a:spcBef>
              <a:buNone/>
            </a:pPr>
            <a:r>
              <a:rPr lang="en-US" sz="1200" b="1" spc="-10" dirty="0" smtClean="0">
                <a:solidFill>
                  <a:srgbClr val="006EC0"/>
                </a:solidFill>
                <a:latin typeface="Arial"/>
                <a:cs typeface="Arial"/>
              </a:rPr>
              <a:t>Train dataset - There</a:t>
            </a:r>
            <a:r>
              <a:rPr lang="en-US" sz="1200" b="1" spc="-20" dirty="0" smtClean="0">
                <a:solidFill>
                  <a:srgbClr val="006EC0"/>
                </a:solidFill>
                <a:latin typeface="Arial"/>
                <a:cs typeface="Arial"/>
              </a:rPr>
              <a:t> </a:t>
            </a:r>
            <a:r>
              <a:rPr lang="en-US" sz="1200" b="1" spc="-10" dirty="0">
                <a:solidFill>
                  <a:srgbClr val="006EC0"/>
                </a:solidFill>
                <a:latin typeface="Arial"/>
                <a:cs typeface="Arial"/>
              </a:rPr>
              <a:t>are</a:t>
            </a:r>
            <a:r>
              <a:rPr lang="en-US" sz="1200" b="1" spc="-15" dirty="0">
                <a:solidFill>
                  <a:srgbClr val="006EC0"/>
                </a:solidFill>
                <a:latin typeface="Arial"/>
                <a:cs typeface="Arial"/>
              </a:rPr>
              <a:t> </a:t>
            </a:r>
            <a:r>
              <a:rPr lang="en-US" sz="1200" b="1" spc="-5" dirty="0">
                <a:solidFill>
                  <a:srgbClr val="006EC0"/>
                </a:solidFill>
                <a:latin typeface="Arial"/>
                <a:cs typeface="Arial"/>
              </a:rPr>
              <a:t>total</a:t>
            </a:r>
            <a:r>
              <a:rPr lang="en-US" sz="1200" b="1" spc="20" dirty="0">
                <a:solidFill>
                  <a:srgbClr val="006EC0"/>
                </a:solidFill>
                <a:latin typeface="Arial"/>
                <a:cs typeface="Arial"/>
              </a:rPr>
              <a:t> </a:t>
            </a:r>
            <a:r>
              <a:rPr lang="en-US" sz="1200" b="1" spc="-15" dirty="0" smtClean="0">
                <a:solidFill>
                  <a:srgbClr val="C00000"/>
                </a:solidFill>
                <a:latin typeface="Arial"/>
                <a:cs typeface="Arial"/>
              </a:rPr>
              <a:t>10 </a:t>
            </a:r>
            <a:r>
              <a:rPr lang="en-US" sz="1200" b="1" spc="-10" dirty="0" smtClean="0">
                <a:solidFill>
                  <a:srgbClr val="C00000"/>
                </a:solidFill>
                <a:latin typeface="Arial"/>
                <a:cs typeface="Arial"/>
              </a:rPr>
              <a:t>columns</a:t>
            </a:r>
            <a:r>
              <a:rPr lang="en-US" sz="1200" b="1" spc="-15" dirty="0" smtClean="0">
                <a:solidFill>
                  <a:srgbClr val="C00000"/>
                </a:solidFill>
                <a:latin typeface="Arial"/>
                <a:cs typeface="Arial"/>
              </a:rPr>
              <a:t>  </a:t>
            </a:r>
            <a:r>
              <a:rPr lang="en-US" sz="1200" b="1" spc="-10" dirty="0" smtClean="0">
                <a:solidFill>
                  <a:srgbClr val="006EC0"/>
                </a:solidFill>
                <a:latin typeface="Arial"/>
                <a:cs typeface="Arial"/>
              </a:rPr>
              <a:t>and</a:t>
            </a:r>
            <a:r>
              <a:rPr lang="en-US" sz="1200" b="1" spc="-5" dirty="0" smtClean="0">
                <a:solidFill>
                  <a:srgbClr val="006EC0"/>
                </a:solidFill>
                <a:latin typeface="Arial"/>
                <a:cs typeface="Arial"/>
              </a:rPr>
              <a:t> </a:t>
            </a:r>
            <a:r>
              <a:rPr lang="en-US" sz="1200" b="1" spc="-10" dirty="0" smtClean="0">
                <a:solidFill>
                  <a:srgbClr val="C00000"/>
                </a:solidFill>
                <a:latin typeface="Arial"/>
                <a:cs typeface="Arial"/>
              </a:rPr>
              <a:t>789 rows</a:t>
            </a:r>
            <a:r>
              <a:rPr lang="en-US" sz="1200" b="1" spc="-30" dirty="0" smtClean="0">
                <a:solidFill>
                  <a:srgbClr val="C00000"/>
                </a:solidFill>
                <a:latin typeface="Arial"/>
                <a:cs typeface="Arial"/>
              </a:rPr>
              <a:t> </a:t>
            </a:r>
            <a:r>
              <a:rPr lang="en-US" sz="1200" b="1" spc="-10" dirty="0">
                <a:solidFill>
                  <a:srgbClr val="006EC0"/>
                </a:solidFill>
                <a:latin typeface="Arial"/>
                <a:cs typeface="Arial"/>
              </a:rPr>
              <a:t>present</a:t>
            </a:r>
            <a:r>
              <a:rPr lang="en-US" sz="1200" b="1" spc="-15" dirty="0">
                <a:solidFill>
                  <a:srgbClr val="006EC0"/>
                </a:solidFill>
                <a:latin typeface="Arial"/>
                <a:cs typeface="Arial"/>
              </a:rPr>
              <a:t> </a:t>
            </a:r>
            <a:r>
              <a:rPr lang="en-US" sz="1200" b="1" dirty="0">
                <a:solidFill>
                  <a:srgbClr val="006EC0"/>
                </a:solidFill>
                <a:latin typeface="Arial"/>
                <a:cs typeface="Arial"/>
              </a:rPr>
              <a:t>in</a:t>
            </a:r>
            <a:r>
              <a:rPr lang="en-US" sz="1200" b="1" spc="-10" dirty="0">
                <a:solidFill>
                  <a:srgbClr val="006EC0"/>
                </a:solidFill>
                <a:latin typeface="Arial"/>
                <a:cs typeface="Arial"/>
              </a:rPr>
              <a:t> </a:t>
            </a:r>
            <a:r>
              <a:rPr lang="en-US" sz="1200" b="1" spc="-5" dirty="0">
                <a:solidFill>
                  <a:srgbClr val="006EC0"/>
                </a:solidFill>
                <a:latin typeface="Arial"/>
                <a:cs typeface="Arial"/>
              </a:rPr>
              <a:t>the</a:t>
            </a:r>
            <a:r>
              <a:rPr lang="en-US" sz="1200" b="1" spc="-15" dirty="0">
                <a:solidFill>
                  <a:srgbClr val="006EC0"/>
                </a:solidFill>
                <a:latin typeface="Arial"/>
                <a:cs typeface="Arial"/>
              </a:rPr>
              <a:t> </a:t>
            </a:r>
            <a:r>
              <a:rPr lang="en-US" sz="1200" b="1" spc="-5" dirty="0">
                <a:solidFill>
                  <a:srgbClr val="006EC0"/>
                </a:solidFill>
                <a:latin typeface="Arial"/>
                <a:cs typeface="Arial"/>
              </a:rPr>
              <a:t>data</a:t>
            </a:r>
            <a:r>
              <a:rPr lang="en-US" sz="1200" b="1" spc="-15" dirty="0">
                <a:solidFill>
                  <a:srgbClr val="006EC0"/>
                </a:solidFill>
                <a:latin typeface="Arial"/>
                <a:cs typeface="Arial"/>
              </a:rPr>
              <a:t> </a:t>
            </a:r>
            <a:r>
              <a:rPr lang="en-US" sz="1200" b="1" spc="-10" dirty="0" smtClean="0">
                <a:solidFill>
                  <a:srgbClr val="006EC0"/>
                </a:solidFill>
                <a:latin typeface="Arial"/>
                <a:cs typeface="Arial"/>
              </a:rPr>
              <a:t>set</a:t>
            </a:r>
          </a:p>
          <a:p>
            <a:pPr marL="12700" indent="0">
              <a:spcBef>
                <a:spcPts val="509"/>
              </a:spcBef>
              <a:buNone/>
            </a:pPr>
            <a:r>
              <a:rPr lang="en-US" sz="1200" b="1" spc="-10" dirty="0" smtClean="0">
                <a:solidFill>
                  <a:srgbClr val="006EC0"/>
                </a:solidFill>
                <a:latin typeface="Arial"/>
                <a:cs typeface="Arial"/>
              </a:rPr>
              <a:t>Test </a:t>
            </a:r>
            <a:r>
              <a:rPr lang="en-US" sz="1200" b="1" spc="-10" dirty="0" smtClean="0">
                <a:solidFill>
                  <a:srgbClr val="006EC0"/>
                </a:solidFill>
                <a:latin typeface="Arial"/>
                <a:cs typeface="Arial"/>
              </a:rPr>
              <a:t>dataset - There</a:t>
            </a:r>
            <a:r>
              <a:rPr lang="en-US" sz="1200" b="1" spc="-20" dirty="0" smtClean="0">
                <a:solidFill>
                  <a:srgbClr val="006EC0"/>
                </a:solidFill>
                <a:latin typeface="Arial"/>
                <a:cs typeface="Arial"/>
              </a:rPr>
              <a:t> </a:t>
            </a:r>
            <a:r>
              <a:rPr lang="en-US" sz="1200" b="1" spc="-10" dirty="0" smtClean="0">
                <a:solidFill>
                  <a:srgbClr val="006EC0"/>
                </a:solidFill>
                <a:latin typeface="Arial"/>
                <a:cs typeface="Arial"/>
              </a:rPr>
              <a:t>are</a:t>
            </a:r>
            <a:r>
              <a:rPr lang="en-US" sz="1200" b="1" spc="-15" dirty="0" smtClean="0">
                <a:solidFill>
                  <a:srgbClr val="006EC0"/>
                </a:solidFill>
                <a:latin typeface="Arial"/>
                <a:cs typeface="Arial"/>
              </a:rPr>
              <a:t> </a:t>
            </a:r>
            <a:r>
              <a:rPr lang="en-US" sz="1200" b="1" spc="-5" dirty="0" smtClean="0">
                <a:solidFill>
                  <a:srgbClr val="006EC0"/>
                </a:solidFill>
                <a:latin typeface="Arial"/>
                <a:cs typeface="Arial"/>
              </a:rPr>
              <a:t>total</a:t>
            </a:r>
            <a:r>
              <a:rPr lang="en-US" sz="1200" b="1" spc="20" dirty="0" smtClean="0">
                <a:solidFill>
                  <a:srgbClr val="006EC0"/>
                </a:solidFill>
                <a:latin typeface="Arial"/>
                <a:cs typeface="Arial"/>
              </a:rPr>
              <a:t> </a:t>
            </a:r>
            <a:r>
              <a:rPr lang="en-US" sz="1200" b="1" spc="-15" dirty="0" smtClean="0">
                <a:solidFill>
                  <a:srgbClr val="C00000"/>
                </a:solidFill>
                <a:latin typeface="Arial"/>
                <a:cs typeface="Arial"/>
              </a:rPr>
              <a:t>10 </a:t>
            </a:r>
            <a:r>
              <a:rPr lang="en-US" sz="1200" b="1" spc="-10" dirty="0" smtClean="0">
                <a:solidFill>
                  <a:srgbClr val="C00000"/>
                </a:solidFill>
                <a:latin typeface="Arial"/>
                <a:cs typeface="Arial"/>
              </a:rPr>
              <a:t>columns</a:t>
            </a:r>
            <a:r>
              <a:rPr lang="en-US" sz="1200" b="1" spc="-15" dirty="0" smtClean="0">
                <a:solidFill>
                  <a:srgbClr val="C00000"/>
                </a:solidFill>
                <a:latin typeface="Arial"/>
                <a:cs typeface="Arial"/>
              </a:rPr>
              <a:t>  </a:t>
            </a:r>
            <a:r>
              <a:rPr lang="en-US" sz="1200" b="1" spc="-10" dirty="0" smtClean="0">
                <a:solidFill>
                  <a:srgbClr val="006EC0"/>
                </a:solidFill>
                <a:latin typeface="Arial"/>
                <a:cs typeface="Arial"/>
              </a:rPr>
              <a:t>and</a:t>
            </a:r>
            <a:r>
              <a:rPr lang="en-US" sz="1200" b="1" spc="-5" dirty="0" smtClean="0">
                <a:solidFill>
                  <a:srgbClr val="006EC0"/>
                </a:solidFill>
                <a:latin typeface="Arial"/>
                <a:cs typeface="Arial"/>
              </a:rPr>
              <a:t> </a:t>
            </a:r>
            <a:r>
              <a:rPr lang="en-US" sz="1200" b="1" spc="-10" dirty="0" smtClean="0">
                <a:solidFill>
                  <a:srgbClr val="C00000"/>
                </a:solidFill>
                <a:latin typeface="Arial"/>
                <a:cs typeface="Arial"/>
              </a:rPr>
              <a:t>974 rows</a:t>
            </a:r>
            <a:r>
              <a:rPr lang="en-US" sz="1200" b="1" spc="-30" dirty="0" smtClean="0">
                <a:solidFill>
                  <a:srgbClr val="C00000"/>
                </a:solidFill>
                <a:latin typeface="Arial"/>
                <a:cs typeface="Arial"/>
              </a:rPr>
              <a:t> </a:t>
            </a:r>
            <a:r>
              <a:rPr lang="en-US" sz="1200" b="1" spc="-10" dirty="0" smtClean="0">
                <a:solidFill>
                  <a:srgbClr val="006EC0"/>
                </a:solidFill>
                <a:latin typeface="Arial"/>
                <a:cs typeface="Arial"/>
              </a:rPr>
              <a:t>present</a:t>
            </a:r>
            <a:r>
              <a:rPr lang="en-US" sz="1200" b="1" spc="-15" dirty="0" smtClean="0">
                <a:solidFill>
                  <a:srgbClr val="006EC0"/>
                </a:solidFill>
                <a:latin typeface="Arial"/>
                <a:cs typeface="Arial"/>
              </a:rPr>
              <a:t> </a:t>
            </a:r>
            <a:r>
              <a:rPr lang="en-US" sz="1200" b="1" dirty="0" smtClean="0">
                <a:solidFill>
                  <a:srgbClr val="006EC0"/>
                </a:solidFill>
                <a:latin typeface="Arial"/>
                <a:cs typeface="Arial"/>
              </a:rPr>
              <a:t>in</a:t>
            </a:r>
            <a:r>
              <a:rPr lang="en-US" sz="1200" b="1" spc="-10" dirty="0" smtClean="0">
                <a:solidFill>
                  <a:srgbClr val="006EC0"/>
                </a:solidFill>
                <a:latin typeface="Arial"/>
                <a:cs typeface="Arial"/>
              </a:rPr>
              <a:t> </a:t>
            </a:r>
            <a:r>
              <a:rPr lang="en-US" sz="1200" b="1" spc="-5" dirty="0" smtClean="0">
                <a:solidFill>
                  <a:srgbClr val="006EC0"/>
                </a:solidFill>
                <a:latin typeface="Arial"/>
                <a:cs typeface="Arial"/>
              </a:rPr>
              <a:t>the</a:t>
            </a:r>
            <a:r>
              <a:rPr lang="en-US" sz="1200" b="1" spc="-15" dirty="0" smtClean="0">
                <a:solidFill>
                  <a:srgbClr val="006EC0"/>
                </a:solidFill>
                <a:latin typeface="Arial"/>
                <a:cs typeface="Arial"/>
              </a:rPr>
              <a:t> </a:t>
            </a:r>
            <a:r>
              <a:rPr lang="en-US" sz="1200" b="1" spc="-5" dirty="0" smtClean="0">
                <a:solidFill>
                  <a:srgbClr val="006EC0"/>
                </a:solidFill>
                <a:latin typeface="Arial"/>
                <a:cs typeface="Arial"/>
              </a:rPr>
              <a:t>data</a:t>
            </a:r>
            <a:r>
              <a:rPr lang="en-US" sz="1200" b="1" spc="-15" dirty="0" smtClean="0">
                <a:solidFill>
                  <a:srgbClr val="006EC0"/>
                </a:solidFill>
                <a:latin typeface="Arial"/>
                <a:cs typeface="Arial"/>
              </a:rPr>
              <a:t> </a:t>
            </a:r>
            <a:r>
              <a:rPr lang="en-US" sz="1200" b="1" spc="-10" dirty="0" smtClean="0">
                <a:solidFill>
                  <a:srgbClr val="006EC0"/>
                </a:solidFill>
                <a:latin typeface="Arial"/>
                <a:cs typeface="Arial"/>
              </a:rPr>
              <a:t>set</a:t>
            </a:r>
            <a:endParaRPr lang="en-US" sz="1200" b="1" spc="-10" dirty="0" smtClean="0">
              <a:solidFill>
                <a:srgbClr val="006EC0"/>
              </a:solidFill>
              <a:latin typeface="Arial"/>
              <a:cs typeface="Arial"/>
            </a:endParaRPr>
          </a:p>
          <a:p>
            <a:pPr marL="12700" lvl="0" indent="0">
              <a:spcBef>
                <a:spcPts val="509"/>
              </a:spcBef>
              <a:buNone/>
            </a:pPr>
            <a:r>
              <a:rPr lang="en-US" sz="1200" b="1" spc="-15" dirty="0" smtClean="0">
                <a:solidFill>
                  <a:srgbClr val="006EC0"/>
                </a:solidFill>
                <a:latin typeface="Arial"/>
                <a:cs typeface="Arial"/>
              </a:rPr>
              <a:t>In</a:t>
            </a:r>
            <a:r>
              <a:rPr lang="en-US" sz="1200" b="1" spc="-85" dirty="0" smtClean="0">
                <a:solidFill>
                  <a:srgbClr val="006EC0"/>
                </a:solidFill>
                <a:latin typeface="Arial"/>
                <a:cs typeface="Arial"/>
              </a:rPr>
              <a:t> </a:t>
            </a:r>
            <a:r>
              <a:rPr lang="en-US" sz="1200" b="1" spc="-5" dirty="0">
                <a:solidFill>
                  <a:srgbClr val="006EC0"/>
                </a:solidFill>
                <a:latin typeface="Arial"/>
                <a:cs typeface="Arial"/>
              </a:rPr>
              <a:t>the</a:t>
            </a:r>
            <a:r>
              <a:rPr lang="en-US" sz="1200" b="1" spc="-60" dirty="0">
                <a:solidFill>
                  <a:srgbClr val="006EC0"/>
                </a:solidFill>
                <a:latin typeface="Arial"/>
                <a:cs typeface="Arial"/>
              </a:rPr>
              <a:t> </a:t>
            </a:r>
            <a:r>
              <a:rPr lang="en-US" sz="1200" b="1" spc="-5" dirty="0" smtClean="0">
                <a:solidFill>
                  <a:srgbClr val="006EC0"/>
                </a:solidFill>
                <a:latin typeface="Arial"/>
                <a:cs typeface="Arial"/>
              </a:rPr>
              <a:t>train/test </a:t>
            </a:r>
            <a:r>
              <a:rPr lang="en-US" sz="1200" b="1" dirty="0" smtClean="0">
                <a:solidFill>
                  <a:srgbClr val="006EC0"/>
                </a:solidFill>
                <a:latin typeface="Arial"/>
                <a:cs typeface="Arial"/>
              </a:rPr>
              <a:t>data</a:t>
            </a:r>
            <a:r>
              <a:rPr lang="en-US" sz="1200" b="1" spc="-5" dirty="0" smtClean="0">
                <a:solidFill>
                  <a:srgbClr val="006EC0"/>
                </a:solidFill>
                <a:latin typeface="Arial"/>
                <a:cs typeface="Arial"/>
              </a:rPr>
              <a:t>sets,</a:t>
            </a:r>
            <a:r>
              <a:rPr lang="en-US" sz="1200" b="1" spc="-90" dirty="0" smtClean="0">
                <a:solidFill>
                  <a:srgbClr val="006EC0"/>
                </a:solidFill>
                <a:latin typeface="Arial"/>
                <a:cs typeface="Arial"/>
              </a:rPr>
              <a:t> </a:t>
            </a:r>
            <a:r>
              <a:rPr lang="en-US" sz="1200" b="1" spc="-5" dirty="0">
                <a:solidFill>
                  <a:srgbClr val="006EC0"/>
                </a:solidFill>
                <a:latin typeface="Arial"/>
                <a:cs typeface="Arial"/>
              </a:rPr>
              <a:t>the</a:t>
            </a:r>
            <a:r>
              <a:rPr lang="en-US" sz="1200" b="1" spc="-60" dirty="0">
                <a:solidFill>
                  <a:srgbClr val="006EC0"/>
                </a:solidFill>
                <a:latin typeface="Arial"/>
                <a:cs typeface="Arial"/>
              </a:rPr>
              <a:t> </a:t>
            </a:r>
            <a:r>
              <a:rPr lang="en-US" sz="1200" b="1" spc="-5" dirty="0">
                <a:solidFill>
                  <a:srgbClr val="006EC0"/>
                </a:solidFill>
                <a:latin typeface="Arial"/>
                <a:cs typeface="Arial"/>
              </a:rPr>
              <a:t>dependent</a:t>
            </a:r>
            <a:r>
              <a:rPr lang="en-US" sz="1200" b="1" spc="-55" dirty="0">
                <a:solidFill>
                  <a:srgbClr val="006EC0"/>
                </a:solidFill>
                <a:latin typeface="Arial"/>
                <a:cs typeface="Arial"/>
              </a:rPr>
              <a:t> </a:t>
            </a:r>
            <a:r>
              <a:rPr lang="en-US" sz="1200" b="1" spc="-10" dirty="0">
                <a:solidFill>
                  <a:srgbClr val="006EC0"/>
                </a:solidFill>
                <a:latin typeface="Arial"/>
                <a:cs typeface="Arial"/>
              </a:rPr>
              <a:t>variable</a:t>
            </a:r>
            <a:r>
              <a:rPr lang="en-US" sz="1200" b="1" spc="-60" dirty="0">
                <a:solidFill>
                  <a:srgbClr val="006EC0"/>
                </a:solidFill>
                <a:latin typeface="Arial"/>
                <a:cs typeface="Arial"/>
              </a:rPr>
              <a:t> </a:t>
            </a:r>
            <a:r>
              <a:rPr lang="en-US" sz="1200" b="1" spc="-5" dirty="0">
                <a:solidFill>
                  <a:srgbClr val="006EC0"/>
                </a:solidFill>
                <a:latin typeface="Arial"/>
                <a:cs typeface="Arial"/>
              </a:rPr>
              <a:t>is</a:t>
            </a:r>
            <a:r>
              <a:rPr lang="en-US" sz="1200" b="1" spc="-65" dirty="0">
                <a:solidFill>
                  <a:srgbClr val="006EC0"/>
                </a:solidFill>
                <a:latin typeface="Arial"/>
                <a:cs typeface="Arial"/>
              </a:rPr>
              <a:t> </a:t>
            </a:r>
            <a:r>
              <a:rPr lang="en-US" sz="1200" b="1" spc="-5" dirty="0" smtClean="0">
                <a:solidFill>
                  <a:srgbClr val="C00000"/>
                </a:solidFill>
                <a:latin typeface="Arial"/>
                <a:cs typeface="Arial"/>
              </a:rPr>
              <a:t>“Current Status”</a:t>
            </a:r>
            <a:r>
              <a:rPr lang="en-US" sz="1200" b="1" spc="-35" dirty="0" smtClean="0">
                <a:solidFill>
                  <a:srgbClr val="C00000"/>
                </a:solidFill>
                <a:latin typeface="Arial"/>
                <a:cs typeface="Arial"/>
              </a:rPr>
              <a:t> </a:t>
            </a:r>
            <a:r>
              <a:rPr lang="en-US" sz="1200" b="1" dirty="0">
                <a:solidFill>
                  <a:srgbClr val="006EC0"/>
                </a:solidFill>
                <a:latin typeface="Arial"/>
                <a:cs typeface="Arial"/>
              </a:rPr>
              <a:t>to</a:t>
            </a:r>
            <a:r>
              <a:rPr lang="en-US" sz="1200" b="1" spc="-85" dirty="0">
                <a:solidFill>
                  <a:srgbClr val="006EC0"/>
                </a:solidFill>
                <a:latin typeface="Arial"/>
                <a:cs typeface="Arial"/>
              </a:rPr>
              <a:t> </a:t>
            </a:r>
            <a:r>
              <a:rPr lang="en-US" sz="1200" b="1" spc="-5" dirty="0" smtClean="0">
                <a:solidFill>
                  <a:srgbClr val="006EC0"/>
                </a:solidFill>
                <a:latin typeface="Arial"/>
                <a:cs typeface="Arial"/>
              </a:rPr>
              <a:t>predict.</a:t>
            </a:r>
          </a:p>
          <a:p>
            <a:pPr marL="12700" lvl="0" indent="0">
              <a:spcBef>
                <a:spcPts val="509"/>
              </a:spcBef>
              <a:buNone/>
            </a:pPr>
            <a:endParaRPr lang="en-US" sz="1200" b="1" spc="-5" dirty="0" smtClean="0">
              <a:solidFill>
                <a:srgbClr val="006EC0"/>
              </a:solidFill>
              <a:latin typeface="Arial"/>
              <a:cs typeface="Arial"/>
            </a:endParaRPr>
          </a:p>
          <a:p>
            <a:pPr marL="12700" lvl="0" indent="0">
              <a:spcBef>
                <a:spcPts val="509"/>
              </a:spcBef>
              <a:buNone/>
            </a:pPr>
            <a:endParaRPr lang="en-US" sz="1200" b="1" spc="-5" dirty="0">
              <a:solidFill>
                <a:srgbClr val="006EC0"/>
              </a:solidFill>
              <a:latin typeface="Arial"/>
              <a:cs typeface="Arial"/>
            </a:endParaRPr>
          </a:p>
          <a:p>
            <a:pPr marL="12700" lvl="0" indent="0">
              <a:spcBef>
                <a:spcPts val="509"/>
              </a:spcBef>
              <a:buNone/>
            </a:pPr>
            <a:endParaRPr lang="en-US" sz="1200" dirty="0">
              <a:solidFill>
                <a:prstClr val="black"/>
              </a:solidFill>
              <a:latin typeface="Arial"/>
              <a:cs typeface="Arial"/>
            </a:endParaRPr>
          </a:p>
          <a:p>
            <a:endParaRPr lang="en-IN" dirty="0"/>
          </a:p>
        </p:txBody>
      </p:sp>
    </p:spTree>
    <p:extLst>
      <p:ext uri="{BB962C8B-B14F-4D97-AF65-F5344CB8AC3E}">
        <p14:creationId xmlns:p14="http://schemas.microsoft.com/office/powerpoint/2010/main" val="338679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marL="12700" lvl="0">
              <a:spcBef>
                <a:spcPts val="105"/>
              </a:spcBef>
            </a:pPr>
            <a:r>
              <a:rPr lang="en-US" dirty="0" smtClean="0"/>
              <a:t>Model Building</a:t>
            </a:r>
            <a:endParaRPr lang="en-IN" dirty="0"/>
          </a:p>
        </p:txBody>
      </p:sp>
      <p:sp>
        <p:nvSpPr>
          <p:cNvPr id="3" name="Content Placeholder 2"/>
          <p:cNvSpPr>
            <a:spLocks noGrp="1"/>
          </p:cNvSpPr>
          <p:nvPr>
            <p:ph idx="1"/>
          </p:nvPr>
        </p:nvSpPr>
        <p:spPr>
          <a:xfrm>
            <a:off x="457200" y="908720"/>
            <a:ext cx="8229600" cy="5217443"/>
          </a:xfrm>
        </p:spPr>
        <p:txBody>
          <a:bodyPr>
            <a:normAutofit/>
          </a:bodyPr>
          <a:lstStyle/>
          <a:p>
            <a:pPr marL="0" indent="0">
              <a:buNone/>
            </a:pPr>
            <a:r>
              <a:rPr lang="en-US" sz="1400" spc="-5" dirty="0">
                <a:solidFill>
                  <a:prstClr val="black"/>
                </a:solidFill>
                <a:latin typeface="Microsoft Sans Serif"/>
                <a:cs typeface="Microsoft Sans Serif"/>
              </a:rPr>
              <a:t>After</a:t>
            </a:r>
            <a:r>
              <a:rPr lang="en-US" sz="140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data</a:t>
            </a:r>
            <a:r>
              <a:rPr lang="en-US" sz="140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cleaning</a:t>
            </a:r>
            <a:r>
              <a:rPr lang="en-US" sz="140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and</a:t>
            </a:r>
            <a:r>
              <a:rPr lang="en-US" sz="140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processing,</a:t>
            </a:r>
            <a:r>
              <a:rPr lang="en-US" sz="140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it</a:t>
            </a:r>
            <a:r>
              <a:rPr lang="en-US" sz="1400" spc="1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is</a:t>
            </a:r>
            <a:r>
              <a:rPr lang="en-US" sz="1400" spc="1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ready</a:t>
            </a:r>
            <a:r>
              <a:rPr lang="en-US" sz="1400" dirty="0">
                <a:solidFill>
                  <a:prstClr val="black"/>
                </a:solidFill>
                <a:latin typeface="Microsoft Sans Serif"/>
                <a:cs typeface="Microsoft Sans Serif"/>
              </a:rPr>
              <a:t> for</a:t>
            </a:r>
            <a:r>
              <a:rPr lang="en-US" sz="1400" spc="5" dirty="0">
                <a:solidFill>
                  <a:prstClr val="black"/>
                </a:solidFill>
                <a:latin typeface="Microsoft Sans Serif"/>
                <a:cs typeface="Microsoft Sans Serif"/>
              </a:rPr>
              <a:t> </a:t>
            </a:r>
            <a:r>
              <a:rPr lang="en-US" sz="1400" spc="-10" dirty="0">
                <a:solidFill>
                  <a:prstClr val="black"/>
                </a:solidFill>
                <a:latin typeface="Microsoft Sans Serif"/>
                <a:cs typeface="Microsoft Sans Serif"/>
              </a:rPr>
              <a:t>building</a:t>
            </a:r>
            <a:r>
              <a:rPr lang="en-US" sz="1400" spc="-5" dirty="0">
                <a:solidFill>
                  <a:prstClr val="black"/>
                </a:solidFill>
                <a:latin typeface="Microsoft Sans Serif"/>
                <a:cs typeface="Microsoft Sans Serif"/>
              </a:rPr>
              <a:t> different</a:t>
            </a:r>
            <a:r>
              <a:rPr lang="en-US" sz="140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models</a:t>
            </a:r>
            <a:r>
              <a:rPr lang="en-US" sz="1400" dirty="0">
                <a:solidFill>
                  <a:prstClr val="black"/>
                </a:solidFill>
                <a:latin typeface="Microsoft Sans Serif"/>
                <a:cs typeface="Microsoft Sans Serif"/>
              </a:rPr>
              <a:t> for </a:t>
            </a:r>
            <a:r>
              <a:rPr lang="en-US" sz="1400" spc="5"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prediction. </a:t>
            </a:r>
            <a:r>
              <a:rPr lang="en-US" sz="1400" spc="-10" dirty="0">
                <a:solidFill>
                  <a:prstClr val="black"/>
                </a:solidFill>
                <a:latin typeface="Microsoft Sans Serif"/>
                <a:cs typeface="Microsoft Sans Serif"/>
              </a:rPr>
              <a:t>Model </a:t>
            </a:r>
            <a:r>
              <a:rPr lang="en-US" sz="1400" spc="-5" dirty="0">
                <a:solidFill>
                  <a:prstClr val="black"/>
                </a:solidFill>
                <a:latin typeface="Microsoft Sans Serif"/>
                <a:cs typeface="Microsoft Sans Serif"/>
              </a:rPr>
              <a:t>building </a:t>
            </a:r>
            <a:r>
              <a:rPr lang="en-US" sz="1400" spc="5" dirty="0">
                <a:solidFill>
                  <a:prstClr val="black"/>
                </a:solidFill>
                <a:latin typeface="Microsoft Sans Serif"/>
                <a:cs typeface="Microsoft Sans Serif"/>
              </a:rPr>
              <a:t>is </a:t>
            </a:r>
            <a:r>
              <a:rPr lang="en-US" sz="1400" dirty="0">
                <a:solidFill>
                  <a:prstClr val="black"/>
                </a:solidFill>
                <a:latin typeface="Microsoft Sans Serif"/>
                <a:cs typeface="Microsoft Sans Serif"/>
              </a:rPr>
              <a:t>the </a:t>
            </a:r>
            <a:r>
              <a:rPr lang="en-US" sz="1400" spc="-5" dirty="0">
                <a:solidFill>
                  <a:prstClr val="black"/>
                </a:solidFill>
                <a:latin typeface="Microsoft Sans Serif"/>
                <a:cs typeface="Microsoft Sans Serif"/>
              </a:rPr>
              <a:t>process </a:t>
            </a:r>
            <a:r>
              <a:rPr lang="en-US" sz="1400" dirty="0">
                <a:solidFill>
                  <a:prstClr val="black"/>
                </a:solidFill>
                <a:latin typeface="Microsoft Sans Serif"/>
                <a:cs typeface="Microsoft Sans Serif"/>
              </a:rPr>
              <a:t>of </a:t>
            </a:r>
            <a:r>
              <a:rPr lang="en-US" sz="1400" spc="-5" dirty="0">
                <a:solidFill>
                  <a:prstClr val="black"/>
                </a:solidFill>
                <a:latin typeface="Microsoft Sans Serif"/>
                <a:cs typeface="Microsoft Sans Serif"/>
              </a:rPr>
              <a:t>developing a probabilistic </a:t>
            </a:r>
            <a:r>
              <a:rPr lang="en-US" sz="1400" spc="-10" dirty="0">
                <a:solidFill>
                  <a:prstClr val="black"/>
                </a:solidFill>
                <a:latin typeface="Microsoft Sans Serif"/>
                <a:cs typeface="Microsoft Sans Serif"/>
              </a:rPr>
              <a:t>model </a:t>
            </a:r>
            <a:r>
              <a:rPr lang="en-US" sz="1400" spc="-5" dirty="0">
                <a:solidFill>
                  <a:prstClr val="black"/>
                </a:solidFill>
                <a:latin typeface="Microsoft Sans Serif"/>
                <a:cs typeface="Microsoft Sans Serif"/>
              </a:rPr>
              <a:t>that best </a:t>
            </a:r>
            <a:r>
              <a:rPr lang="en-US" sz="1400"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describes </a:t>
            </a:r>
            <a:r>
              <a:rPr lang="en-US" sz="1400" dirty="0">
                <a:solidFill>
                  <a:prstClr val="black"/>
                </a:solidFill>
                <a:latin typeface="Microsoft Sans Serif"/>
                <a:cs typeface="Microsoft Sans Serif"/>
              </a:rPr>
              <a:t>the </a:t>
            </a:r>
            <a:r>
              <a:rPr lang="en-US" sz="1400" spc="-5" dirty="0">
                <a:solidFill>
                  <a:prstClr val="black"/>
                </a:solidFill>
                <a:latin typeface="Microsoft Sans Serif"/>
                <a:cs typeface="Microsoft Sans Serif"/>
              </a:rPr>
              <a:t>relationship between</a:t>
            </a:r>
            <a:r>
              <a:rPr lang="en-US" sz="1400" dirty="0">
                <a:solidFill>
                  <a:prstClr val="black"/>
                </a:solidFill>
                <a:latin typeface="Microsoft Sans Serif"/>
                <a:cs typeface="Microsoft Sans Serif"/>
              </a:rPr>
              <a:t> the </a:t>
            </a:r>
            <a:r>
              <a:rPr lang="en-US" sz="1400" spc="-5" dirty="0">
                <a:solidFill>
                  <a:prstClr val="black"/>
                </a:solidFill>
                <a:latin typeface="Microsoft Sans Serif"/>
                <a:cs typeface="Microsoft Sans Serif"/>
              </a:rPr>
              <a:t>dependent </a:t>
            </a:r>
            <a:r>
              <a:rPr lang="en-US" sz="1400" spc="-10" dirty="0">
                <a:solidFill>
                  <a:prstClr val="black"/>
                </a:solidFill>
                <a:latin typeface="Microsoft Sans Serif"/>
                <a:cs typeface="Microsoft Sans Serif"/>
              </a:rPr>
              <a:t>and </a:t>
            </a:r>
            <a:r>
              <a:rPr lang="en-US" sz="1400" spc="-5" dirty="0">
                <a:solidFill>
                  <a:prstClr val="black"/>
                </a:solidFill>
                <a:latin typeface="Microsoft Sans Serif"/>
                <a:cs typeface="Microsoft Sans Serif"/>
              </a:rPr>
              <a:t>independent variables. </a:t>
            </a:r>
            <a:endParaRPr lang="en-US" sz="1400" spc="-5" dirty="0" smtClean="0">
              <a:solidFill>
                <a:prstClr val="black"/>
              </a:solidFill>
              <a:latin typeface="Microsoft Sans Serif"/>
              <a:cs typeface="Microsoft Sans Serif"/>
            </a:endParaRPr>
          </a:p>
          <a:p>
            <a:pPr marL="12700" lvl="0" indent="0" algn="just">
              <a:spcBef>
                <a:spcPts val="0"/>
              </a:spcBef>
              <a:buNone/>
            </a:pPr>
            <a:endParaRPr lang="en-US" sz="1400" spc="-5" dirty="0" smtClean="0">
              <a:solidFill>
                <a:prstClr val="black"/>
              </a:solidFill>
              <a:latin typeface="Microsoft Sans Serif"/>
              <a:cs typeface="Microsoft Sans Serif"/>
            </a:endParaRPr>
          </a:p>
          <a:p>
            <a:pPr marL="12700" lvl="0" indent="0" algn="just">
              <a:spcBef>
                <a:spcPts val="0"/>
              </a:spcBef>
              <a:buNone/>
            </a:pPr>
            <a:r>
              <a:rPr lang="en-US" sz="1400" dirty="0" smtClean="0">
                <a:solidFill>
                  <a:prstClr val="black"/>
                </a:solidFill>
                <a:latin typeface="Microsoft Sans Serif"/>
                <a:cs typeface="Microsoft Sans Serif"/>
              </a:rPr>
              <a:t>Three </a:t>
            </a:r>
            <a:r>
              <a:rPr lang="en-US" sz="1400" spc="-5" dirty="0" smtClean="0">
                <a:solidFill>
                  <a:prstClr val="black"/>
                </a:solidFill>
                <a:latin typeface="Microsoft Sans Serif"/>
                <a:cs typeface="Microsoft Sans Serif"/>
              </a:rPr>
              <a:t>different</a:t>
            </a:r>
            <a:r>
              <a:rPr lang="en-US" sz="1400" dirty="0" smtClean="0">
                <a:solidFill>
                  <a:prstClr val="black"/>
                </a:solidFill>
                <a:latin typeface="Microsoft Sans Serif"/>
                <a:cs typeface="Microsoft Sans Serif"/>
              </a:rPr>
              <a:t> </a:t>
            </a:r>
            <a:r>
              <a:rPr lang="en-US" sz="1400" spc="-5" dirty="0">
                <a:solidFill>
                  <a:prstClr val="black"/>
                </a:solidFill>
                <a:latin typeface="Microsoft Sans Serif"/>
                <a:cs typeface="Microsoft Sans Serif"/>
              </a:rPr>
              <a:t>models</a:t>
            </a:r>
            <a:r>
              <a:rPr lang="en-US" sz="1400" spc="5" dirty="0">
                <a:solidFill>
                  <a:prstClr val="black"/>
                </a:solidFill>
                <a:latin typeface="Microsoft Sans Serif"/>
                <a:cs typeface="Microsoft Sans Serif"/>
              </a:rPr>
              <a:t> </a:t>
            </a:r>
            <a:r>
              <a:rPr lang="en-US" sz="1400" dirty="0">
                <a:solidFill>
                  <a:prstClr val="black"/>
                </a:solidFill>
                <a:latin typeface="Microsoft Sans Serif"/>
                <a:cs typeface="Microsoft Sans Serif"/>
              </a:rPr>
              <a:t>are </a:t>
            </a:r>
            <a:r>
              <a:rPr lang="en-US" sz="1400" spc="-10" dirty="0">
                <a:solidFill>
                  <a:prstClr val="black"/>
                </a:solidFill>
                <a:latin typeface="Microsoft Sans Serif"/>
                <a:cs typeface="Microsoft Sans Serif"/>
              </a:rPr>
              <a:t>being</a:t>
            </a:r>
            <a:r>
              <a:rPr lang="en-US" sz="1400" spc="5"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developed</a:t>
            </a:r>
            <a:r>
              <a:rPr lang="en-US" sz="1400" spc="30" dirty="0">
                <a:solidFill>
                  <a:prstClr val="black"/>
                </a:solidFill>
                <a:latin typeface="Microsoft Sans Serif"/>
                <a:cs typeface="Microsoft Sans Serif"/>
              </a:rPr>
              <a:t> </a:t>
            </a:r>
            <a:r>
              <a:rPr lang="en-US" sz="1400" dirty="0">
                <a:solidFill>
                  <a:prstClr val="black"/>
                </a:solidFill>
                <a:latin typeface="Microsoft Sans Serif"/>
                <a:cs typeface="Microsoft Sans Serif"/>
              </a:rPr>
              <a:t>to</a:t>
            </a:r>
            <a:r>
              <a:rPr lang="en-US" sz="1400" spc="-25"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predict</a:t>
            </a:r>
            <a:r>
              <a:rPr lang="en-US" sz="1400" spc="25" dirty="0">
                <a:solidFill>
                  <a:prstClr val="black"/>
                </a:solidFill>
                <a:latin typeface="Microsoft Sans Serif"/>
                <a:cs typeface="Microsoft Sans Serif"/>
              </a:rPr>
              <a:t> </a:t>
            </a:r>
            <a:r>
              <a:rPr lang="en-US" sz="1400" spc="-10" dirty="0">
                <a:solidFill>
                  <a:prstClr val="black"/>
                </a:solidFill>
                <a:latin typeface="Microsoft Sans Serif"/>
                <a:cs typeface="Microsoft Sans Serif"/>
              </a:rPr>
              <a:t>the</a:t>
            </a:r>
            <a:r>
              <a:rPr lang="en-US" sz="1400" spc="25" dirty="0">
                <a:solidFill>
                  <a:prstClr val="black"/>
                </a:solidFill>
                <a:latin typeface="Microsoft Sans Serif"/>
                <a:cs typeface="Microsoft Sans Serif"/>
              </a:rPr>
              <a:t> </a:t>
            </a:r>
            <a:r>
              <a:rPr lang="en-US" sz="1400" spc="-5" dirty="0">
                <a:solidFill>
                  <a:prstClr val="black"/>
                </a:solidFill>
                <a:latin typeface="Microsoft Sans Serif"/>
                <a:cs typeface="Microsoft Sans Serif"/>
              </a:rPr>
              <a:t>values.</a:t>
            </a:r>
            <a:r>
              <a:rPr lang="en-US" sz="1400" dirty="0">
                <a:solidFill>
                  <a:prstClr val="black"/>
                </a:solidFill>
                <a:latin typeface="Microsoft Sans Serif"/>
                <a:cs typeface="Microsoft Sans Serif"/>
              </a:rPr>
              <a:t> They</a:t>
            </a:r>
            <a:r>
              <a:rPr lang="en-US" sz="1400" spc="-5" dirty="0">
                <a:solidFill>
                  <a:prstClr val="black"/>
                </a:solidFill>
                <a:latin typeface="Microsoft Sans Serif"/>
                <a:cs typeface="Microsoft Sans Serif"/>
              </a:rPr>
              <a:t> </a:t>
            </a:r>
            <a:r>
              <a:rPr lang="en-US" sz="1400" dirty="0">
                <a:solidFill>
                  <a:prstClr val="black"/>
                </a:solidFill>
                <a:latin typeface="Microsoft Sans Serif"/>
                <a:cs typeface="Microsoft Sans Serif"/>
              </a:rPr>
              <a:t>are:</a:t>
            </a:r>
          </a:p>
          <a:p>
            <a:pPr marL="0" indent="0">
              <a:buNone/>
            </a:pPr>
            <a:r>
              <a:rPr lang="en-IN" sz="1400" b="1" spc="-5" dirty="0" smtClean="0">
                <a:solidFill>
                  <a:srgbClr val="C00000"/>
                </a:solidFill>
                <a:latin typeface="Arial"/>
                <a:cs typeface="Arial"/>
              </a:rPr>
              <a:t>Logistic</a:t>
            </a:r>
            <a:r>
              <a:rPr lang="en-IN" sz="1400" b="1" spc="-35" dirty="0" smtClean="0">
                <a:solidFill>
                  <a:srgbClr val="C00000"/>
                </a:solidFill>
                <a:latin typeface="Arial"/>
                <a:cs typeface="Arial"/>
              </a:rPr>
              <a:t> </a:t>
            </a:r>
            <a:r>
              <a:rPr lang="en-IN" sz="1400" b="1" spc="-5" dirty="0" smtClean="0">
                <a:solidFill>
                  <a:srgbClr val="C00000"/>
                </a:solidFill>
                <a:latin typeface="Arial"/>
                <a:cs typeface="Arial"/>
              </a:rPr>
              <a:t>Regression:</a:t>
            </a:r>
            <a:endParaRPr lang="en-IN" sz="1400" dirty="0" smtClean="0">
              <a:latin typeface="Arial"/>
              <a:cs typeface="Arial"/>
            </a:endParaRPr>
          </a:p>
          <a:p>
            <a:pPr marL="0" indent="0">
              <a:buNone/>
            </a:pPr>
            <a:r>
              <a:rPr lang="en-US" sz="1400" dirty="0" smtClean="0">
                <a:latin typeface="Microsoft Sans Serif"/>
                <a:cs typeface="Microsoft Sans Serif"/>
              </a:rPr>
              <a:t>Logistic</a:t>
            </a:r>
            <a:r>
              <a:rPr lang="en-US" sz="1400" spc="-25" dirty="0" smtClean="0">
                <a:latin typeface="Microsoft Sans Serif"/>
                <a:cs typeface="Microsoft Sans Serif"/>
              </a:rPr>
              <a:t> </a:t>
            </a:r>
            <a:r>
              <a:rPr lang="en-US" sz="1400" spc="-5" dirty="0" smtClean="0">
                <a:latin typeface="Microsoft Sans Serif"/>
                <a:cs typeface="Microsoft Sans Serif"/>
              </a:rPr>
              <a:t>regression</a:t>
            </a:r>
            <a:r>
              <a:rPr lang="en-US" sz="1400" spc="-20" dirty="0" smtClean="0">
                <a:latin typeface="Microsoft Sans Serif"/>
                <a:cs typeface="Microsoft Sans Serif"/>
              </a:rPr>
              <a:t> </a:t>
            </a:r>
            <a:r>
              <a:rPr lang="en-US" sz="1400" spc="5" dirty="0" smtClean="0">
                <a:latin typeface="Microsoft Sans Serif"/>
                <a:cs typeface="Microsoft Sans Serif"/>
              </a:rPr>
              <a:t>is</a:t>
            </a:r>
            <a:r>
              <a:rPr lang="en-US" sz="1400" spc="-35" dirty="0" smtClean="0">
                <a:latin typeface="Microsoft Sans Serif"/>
                <a:cs typeface="Microsoft Sans Serif"/>
              </a:rPr>
              <a:t> </a:t>
            </a:r>
            <a:r>
              <a:rPr lang="en-US" sz="1400" spc="-5" dirty="0" smtClean="0">
                <a:latin typeface="Microsoft Sans Serif"/>
                <a:cs typeface="Microsoft Sans Serif"/>
              </a:rPr>
              <a:t>a</a:t>
            </a:r>
            <a:r>
              <a:rPr lang="en-US" sz="1400" spc="-25" dirty="0" smtClean="0">
                <a:latin typeface="Microsoft Sans Serif"/>
                <a:cs typeface="Microsoft Sans Serif"/>
              </a:rPr>
              <a:t> </a:t>
            </a:r>
            <a:r>
              <a:rPr lang="en-US" sz="1400" spc="-5" dirty="0" smtClean="0">
                <a:latin typeface="Microsoft Sans Serif"/>
                <a:cs typeface="Microsoft Sans Serif"/>
              </a:rPr>
              <a:t>supervised</a:t>
            </a:r>
            <a:r>
              <a:rPr lang="en-US" sz="1400" spc="-20" dirty="0" smtClean="0">
                <a:latin typeface="Microsoft Sans Serif"/>
                <a:cs typeface="Microsoft Sans Serif"/>
              </a:rPr>
              <a:t> </a:t>
            </a:r>
            <a:r>
              <a:rPr lang="en-US" sz="1400" spc="-5" dirty="0" smtClean="0">
                <a:latin typeface="Microsoft Sans Serif"/>
                <a:cs typeface="Microsoft Sans Serif"/>
              </a:rPr>
              <a:t>learning</a:t>
            </a:r>
            <a:r>
              <a:rPr lang="en-US" sz="1400" spc="-20" dirty="0" smtClean="0">
                <a:latin typeface="Microsoft Sans Serif"/>
                <a:cs typeface="Microsoft Sans Serif"/>
              </a:rPr>
              <a:t> </a:t>
            </a:r>
            <a:r>
              <a:rPr lang="en-US" sz="1400" spc="-5" dirty="0" smtClean="0">
                <a:latin typeface="Microsoft Sans Serif"/>
                <a:cs typeface="Microsoft Sans Serif"/>
              </a:rPr>
              <a:t>classification</a:t>
            </a:r>
            <a:r>
              <a:rPr lang="en-US" sz="1400" spc="10" dirty="0" smtClean="0">
                <a:latin typeface="Microsoft Sans Serif"/>
                <a:cs typeface="Microsoft Sans Serif"/>
              </a:rPr>
              <a:t> </a:t>
            </a:r>
            <a:r>
              <a:rPr lang="en-US" sz="1400" spc="-5" dirty="0" smtClean="0">
                <a:latin typeface="Microsoft Sans Serif"/>
                <a:cs typeface="Microsoft Sans Serif"/>
              </a:rPr>
              <a:t>algorithm</a:t>
            </a:r>
            <a:r>
              <a:rPr lang="en-US" sz="1400" spc="-40" dirty="0" smtClean="0">
                <a:latin typeface="Microsoft Sans Serif"/>
                <a:cs typeface="Microsoft Sans Serif"/>
              </a:rPr>
              <a:t> </a:t>
            </a:r>
            <a:r>
              <a:rPr lang="en-US" sz="1400" spc="-5" dirty="0" smtClean="0">
                <a:latin typeface="Microsoft Sans Serif"/>
                <a:cs typeface="Microsoft Sans Serif"/>
              </a:rPr>
              <a:t>used</a:t>
            </a:r>
            <a:r>
              <a:rPr lang="en-US" sz="1400" dirty="0" smtClean="0">
                <a:latin typeface="Microsoft Sans Serif"/>
                <a:cs typeface="Microsoft Sans Serif"/>
              </a:rPr>
              <a:t> to</a:t>
            </a:r>
            <a:r>
              <a:rPr lang="en-US" sz="1400" spc="-25" dirty="0" smtClean="0">
                <a:latin typeface="Microsoft Sans Serif"/>
                <a:cs typeface="Microsoft Sans Serif"/>
              </a:rPr>
              <a:t> </a:t>
            </a:r>
            <a:r>
              <a:rPr lang="en-US" sz="1400" spc="-5" dirty="0" smtClean="0">
                <a:latin typeface="Microsoft Sans Serif"/>
                <a:cs typeface="Microsoft Sans Serif"/>
              </a:rPr>
              <a:t>predict</a:t>
            </a:r>
            <a:r>
              <a:rPr lang="en-US" sz="1400" spc="-25" dirty="0" smtClean="0">
                <a:latin typeface="Microsoft Sans Serif"/>
                <a:cs typeface="Microsoft Sans Serif"/>
              </a:rPr>
              <a:t> </a:t>
            </a:r>
            <a:r>
              <a:rPr lang="en-US" sz="1400" dirty="0" smtClean="0">
                <a:latin typeface="Microsoft Sans Serif"/>
                <a:cs typeface="Microsoft Sans Serif"/>
              </a:rPr>
              <a:t>the </a:t>
            </a:r>
            <a:r>
              <a:rPr lang="en-US" sz="1400" spc="-305" dirty="0" smtClean="0">
                <a:latin typeface="Microsoft Sans Serif"/>
                <a:cs typeface="Microsoft Sans Serif"/>
              </a:rPr>
              <a:t> </a:t>
            </a:r>
            <a:r>
              <a:rPr lang="en-US" sz="1400" spc="-5" dirty="0" smtClean="0">
                <a:latin typeface="Microsoft Sans Serif"/>
                <a:cs typeface="Microsoft Sans Serif"/>
              </a:rPr>
              <a:t>probability </a:t>
            </a:r>
            <a:r>
              <a:rPr lang="en-US" sz="1400" dirty="0" smtClean="0">
                <a:latin typeface="Microsoft Sans Serif"/>
                <a:cs typeface="Microsoft Sans Serif"/>
              </a:rPr>
              <a:t>of </a:t>
            </a:r>
            <a:r>
              <a:rPr lang="en-US" sz="1400" spc="-5" dirty="0" smtClean="0">
                <a:latin typeface="Microsoft Sans Serif"/>
                <a:cs typeface="Microsoft Sans Serif"/>
              </a:rPr>
              <a:t>a target variable. Generally, logistic regression </a:t>
            </a:r>
            <a:r>
              <a:rPr lang="en-US" sz="1400" spc="-10" dirty="0" smtClean="0">
                <a:latin typeface="Microsoft Sans Serif"/>
                <a:cs typeface="Microsoft Sans Serif"/>
              </a:rPr>
              <a:t>means </a:t>
            </a:r>
            <a:r>
              <a:rPr lang="en-US" sz="1400" dirty="0" smtClean="0">
                <a:latin typeface="Microsoft Sans Serif"/>
                <a:cs typeface="Microsoft Sans Serif"/>
              </a:rPr>
              <a:t>binary </a:t>
            </a:r>
            <a:r>
              <a:rPr lang="en-US" sz="1400" spc="-5" dirty="0" smtClean="0">
                <a:latin typeface="Microsoft Sans Serif"/>
                <a:cs typeface="Microsoft Sans Serif"/>
              </a:rPr>
              <a:t>logistic </a:t>
            </a:r>
            <a:r>
              <a:rPr lang="en-US" sz="1400" dirty="0" smtClean="0">
                <a:latin typeface="Microsoft Sans Serif"/>
                <a:cs typeface="Microsoft Sans Serif"/>
              </a:rPr>
              <a:t> </a:t>
            </a:r>
            <a:r>
              <a:rPr lang="en-US" sz="1400" spc="-5" dirty="0" smtClean="0">
                <a:latin typeface="Microsoft Sans Serif"/>
                <a:cs typeface="Microsoft Sans Serif"/>
              </a:rPr>
              <a:t>regression having binary </a:t>
            </a:r>
            <a:r>
              <a:rPr lang="en-US" sz="1400" spc="-10" dirty="0" smtClean="0">
                <a:latin typeface="Microsoft Sans Serif"/>
                <a:cs typeface="Microsoft Sans Serif"/>
              </a:rPr>
              <a:t>target </a:t>
            </a:r>
            <a:r>
              <a:rPr lang="en-US" sz="1400" spc="-5" dirty="0" smtClean="0">
                <a:latin typeface="Microsoft Sans Serif"/>
                <a:cs typeface="Microsoft Sans Serif"/>
              </a:rPr>
              <a:t>variables, </a:t>
            </a:r>
            <a:r>
              <a:rPr lang="en-US" sz="1400" spc="-10" dirty="0" smtClean="0">
                <a:latin typeface="Microsoft Sans Serif"/>
                <a:cs typeface="Microsoft Sans Serif"/>
              </a:rPr>
              <a:t>but </a:t>
            </a:r>
            <a:r>
              <a:rPr lang="en-US" sz="1400" dirty="0" smtClean="0">
                <a:latin typeface="Microsoft Sans Serif"/>
                <a:cs typeface="Microsoft Sans Serif"/>
              </a:rPr>
              <a:t>there </a:t>
            </a:r>
            <a:r>
              <a:rPr lang="en-US" sz="1400" spc="-10" dirty="0" smtClean="0">
                <a:latin typeface="Microsoft Sans Serif"/>
                <a:cs typeface="Microsoft Sans Serif"/>
              </a:rPr>
              <a:t>can </a:t>
            </a:r>
            <a:r>
              <a:rPr lang="en-US" sz="1400" spc="-5" dirty="0" smtClean="0">
                <a:latin typeface="Microsoft Sans Serif"/>
                <a:cs typeface="Microsoft Sans Serif"/>
              </a:rPr>
              <a:t>be </a:t>
            </a:r>
            <a:r>
              <a:rPr lang="en-US" sz="1400" spc="-10" dirty="0" smtClean="0">
                <a:latin typeface="Microsoft Sans Serif"/>
                <a:cs typeface="Microsoft Sans Serif"/>
              </a:rPr>
              <a:t>two more </a:t>
            </a:r>
            <a:r>
              <a:rPr lang="en-US" sz="1400" spc="-5" dirty="0" smtClean="0">
                <a:latin typeface="Microsoft Sans Serif"/>
                <a:cs typeface="Microsoft Sans Serif"/>
              </a:rPr>
              <a:t>categories </a:t>
            </a:r>
            <a:r>
              <a:rPr lang="en-US" sz="1400" dirty="0" smtClean="0">
                <a:latin typeface="Microsoft Sans Serif"/>
                <a:cs typeface="Microsoft Sans Serif"/>
              </a:rPr>
              <a:t>of </a:t>
            </a:r>
            <a:r>
              <a:rPr lang="en-US" sz="1400" spc="5" dirty="0" smtClean="0">
                <a:latin typeface="Microsoft Sans Serif"/>
                <a:cs typeface="Microsoft Sans Serif"/>
              </a:rPr>
              <a:t> </a:t>
            </a:r>
            <a:r>
              <a:rPr lang="en-US" sz="1400" dirty="0" smtClean="0">
                <a:latin typeface="Microsoft Sans Serif"/>
                <a:cs typeface="Microsoft Sans Serif"/>
              </a:rPr>
              <a:t>target</a:t>
            </a:r>
            <a:r>
              <a:rPr lang="en-US" sz="1400" spc="-40" dirty="0" smtClean="0">
                <a:latin typeface="Microsoft Sans Serif"/>
                <a:cs typeface="Microsoft Sans Serif"/>
              </a:rPr>
              <a:t> </a:t>
            </a:r>
            <a:r>
              <a:rPr lang="en-US" sz="1400" spc="-5" dirty="0" smtClean="0">
                <a:latin typeface="Microsoft Sans Serif"/>
                <a:cs typeface="Microsoft Sans Serif"/>
              </a:rPr>
              <a:t>variables</a:t>
            </a:r>
            <a:r>
              <a:rPr lang="en-US" sz="1400" spc="-45" dirty="0" smtClean="0">
                <a:latin typeface="Microsoft Sans Serif"/>
                <a:cs typeface="Microsoft Sans Serif"/>
              </a:rPr>
              <a:t> </a:t>
            </a:r>
            <a:r>
              <a:rPr lang="en-US" sz="1400" dirty="0" smtClean="0">
                <a:latin typeface="Microsoft Sans Serif"/>
                <a:cs typeface="Microsoft Sans Serif"/>
              </a:rPr>
              <a:t>that</a:t>
            </a:r>
            <a:r>
              <a:rPr lang="en-US" sz="1400" spc="-45" dirty="0" smtClean="0">
                <a:latin typeface="Microsoft Sans Serif"/>
                <a:cs typeface="Microsoft Sans Serif"/>
              </a:rPr>
              <a:t> </a:t>
            </a:r>
            <a:r>
              <a:rPr lang="en-US" sz="1400" spc="-5" dirty="0" smtClean="0">
                <a:latin typeface="Microsoft Sans Serif"/>
                <a:cs typeface="Microsoft Sans Serif"/>
              </a:rPr>
              <a:t>can</a:t>
            </a:r>
            <a:r>
              <a:rPr lang="en-US" sz="1400" spc="-45" dirty="0" smtClean="0">
                <a:latin typeface="Microsoft Sans Serif"/>
                <a:cs typeface="Microsoft Sans Serif"/>
              </a:rPr>
              <a:t> </a:t>
            </a:r>
            <a:r>
              <a:rPr lang="en-US" sz="1400" spc="-5" dirty="0" smtClean="0">
                <a:latin typeface="Microsoft Sans Serif"/>
                <a:cs typeface="Microsoft Sans Serif"/>
              </a:rPr>
              <a:t>be</a:t>
            </a:r>
            <a:r>
              <a:rPr lang="en-US" sz="1400" spc="-40" dirty="0" smtClean="0">
                <a:latin typeface="Microsoft Sans Serif"/>
                <a:cs typeface="Microsoft Sans Serif"/>
              </a:rPr>
              <a:t> </a:t>
            </a:r>
            <a:r>
              <a:rPr lang="en-US" sz="1400" spc="-5" dirty="0" smtClean="0">
                <a:latin typeface="Microsoft Sans Serif"/>
                <a:cs typeface="Microsoft Sans Serif"/>
              </a:rPr>
              <a:t>predicted</a:t>
            </a:r>
            <a:r>
              <a:rPr lang="en-US" sz="1400" spc="-40" dirty="0" smtClean="0">
                <a:latin typeface="Microsoft Sans Serif"/>
                <a:cs typeface="Microsoft Sans Serif"/>
              </a:rPr>
              <a:t> </a:t>
            </a:r>
            <a:r>
              <a:rPr lang="en-US" sz="1400" spc="-5" dirty="0" smtClean="0">
                <a:latin typeface="Microsoft Sans Serif"/>
                <a:cs typeface="Microsoft Sans Serif"/>
              </a:rPr>
              <a:t>by</a:t>
            </a:r>
            <a:r>
              <a:rPr lang="en-US" sz="1400" spc="-75" dirty="0" smtClean="0">
                <a:latin typeface="Microsoft Sans Serif"/>
                <a:cs typeface="Microsoft Sans Serif"/>
              </a:rPr>
              <a:t> </a:t>
            </a:r>
            <a:r>
              <a:rPr lang="en-US" sz="1400" dirty="0" smtClean="0">
                <a:latin typeface="Microsoft Sans Serif"/>
                <a:cs typeface="Microsoft Sans Serif"/>
              </a:rPr>
              <a:t>it,</a:t>
            </a:r>
            <a:r>
              <a:rPr lang="en-US" sz="1400" spc="-45" dirty="0" smtClean="0">
                <a:latin typeface="Microsoft Sans Serif"/>
                <a:cs typeface="Microsoft Sans Serif"/>
              </a:rPr>
              <a:t> </a:t>
            </a:r>
            <a:r>
              <a:rPr lang="en-US" sz="1400" spc="-15" dirty="0" smtClean="0">
                <a:latin typeface="Microsoft Sans Serif"/>
                <a:cs typeface="Microsoft Sans Serif"/>
              </a:rPr>
              <a:t>named</a:t>
            </a:r>
            <a:r>
              <a:rPr lang="en-US" sz="1400" spc="-45" dirty="0" smtClean="0">
                <a:latin typeface="Microsoft Sans Serif"/>
                <a:cs typeface="Microsoft Sans Serif"/>
              </a:rPr>
              <a:t> </a:t>
            </a:r>
            <a:r>
              <a:rPr lang="en-US" sz="1400" spc="-5" dirty="0" smtClean="0">
                <a:latin typeface="Microsoft Sans Serif"/>
                <a:cs typeface="Microsoft Sans Serif"/>
              </a:rPr>
              <a:t>as</a:t>
            </a:r>
            <a:r>
              <a:rPr lang="en-US" sz="1400" spc="-25" dirty="0" smtClean="0">
                <a:latin typeface="Microsoft Sans Serif"/>
                <a:cs typeface="Microsoft Sans Serif"/>
              </a:rPr>
              <a:t> </a:t>
            </a:r>
            <a:r>
              <a:rPr lang="en-US" sz="1400" spc="-5" dirty="0" smtClean="0">
                <a:latin typeface="Microsoft Sans Serif"/>
                <a:cs typeface="Microsoft Sans Serif"/>
              </a:rPr>
              <a:t>Multinomial</a:t>
            </a:r>
            <a:r>
              <a:rPr lang="en-US" sz="1400" spc="-20" dirty="0" smtClean="0">
                <a:latin typeface="Microsoft Sans Serif"/>
                <a:cs typeface="Microsoft Sans Serif"/>
              </a:rPr>
              <a:t> </a:t>
            </a:r>
            <a:r>
              <a:rPr lang="en-US" sz="1400" spc="-5" dirty="0" smtClean="0">
                <a:latin typeface="Microsoft Sans Serif"/>
                <a:cs typeface="Microsoft Sans Serif"/>
              </a:rPr>
              <a:t>Logistic</a:t>
            </a:r>
            <a:r>
              <a:rPr lang="en-US" sz="1400" spc="-45" dirty="0" smtClean="0">
                <a:latin typeface="Microsoft Sans Serif"/>
                <a:cs typeface="Microsoft Sans Serif"/>
              </a:rPr>
              <a:t> </a:t>
            </a:r>
            <a:r>
              <a:rPr lang="en-US" sz="1400" spc="-5" dirty="0" smtClean="0">
                <a:latin typeface="Microsoft Sans Serif"/>
                <a:cs typeface="Microsoft Sans Serif"/>
              </a:rPr>
              <a:t>Regression.</a:t>
            </a:r>
            <a:endParaRPr lang="en-US" sz="1400" dirty="0" smtClean="0"/>
          </a:p>
          <a:p>
            <a:pPr marL="0" indent="0">
              <a:buNone/>
            </a:pPr>
            <a:endParaRPr lang="en-US" sz="1400" dirty="0"/>
          </a:p>
          <a:p>
            <a:pPr marL="0" indent="0">
              <a:buNone/>
            </a:pPr>
            <a:r>
              <a:rPr lang="en-IN" sz="1400" b="1" spc="-5" dirty="0" smtClean="0">
                <a:solidFill>
                  <a:srgbClr val="C00000"/>
                </a:solidFill>
                <a:latin typeface="Arial"/>
                <a:cs typeface="Arial"/>
              </a:rPr>
              <a:t>K-Nearest </a:t>
            </a:r>
            <a:r>
              <a:rPr lang="en-IN" sz="1400" b="1" spc="-5" dirty="0" err="1" smtClean="0">
                <a:solidFill>
                  <a:srgbClr val="C00000"/>
                </a:solidFill>
                <a:latin typeface="Arial"/>
                <a:cs typeface="Arial"/>
              </a:rPr>
              <a:t>Neighbor</a:t>
            </a:r>
            <a:r>
              <a:rPr lang="en-IN" sz="1400" b="1" spc="-5" dirty="0" smtClean="0">
                <a:solidFill>
                  <a:srgbClr val="C00000"/>
                </a:solidFill>
                <a:latin typeface="Arial"/>
                <a:cs typeface="Arial"/>
              </a:rPr>
              <a:t> </a:t>
            </a:r>
            <a:r>
              <a:rPr lang="en-IN" sz="1400" b="1" spc="-5" dirty="0">
                <a:solidFill>
                  <a:srgbClr val="C00000"/>
                </a:solidFill>
                <a:latin typeface="Arial"/>
                <a:cs typeface="Arial"/>
              </a:rPr>
              <a:t>(KNN</a:t>
            </a:r>
            <a:r>
              <a:rPr lang="en-IN" sz="1400" b="1" spc="-5" dirty="0" smtClean="0">
                <a:solidFill>
                  <a:srgbClr val="C00000"/>
                </a:solidFill>
                <a:latin typeface="Arial"/>
                <a:cs typeface="Arial"/>
              </a:rPr>
              <a:t>)</a:t>
            </a:r>
          </a:p>
          <a:p>
            <a:pPr marL="0" indent="0">
              <a:buNone/>
            </a:pPr>
            <a:r>
              <a:rPr lang="en-US" sz="1400" dirty="0" smtClean="0">
                <a:latin typeface="Microsoft Sans Serif"/>
                <a:cs typeface="Microsoft Sans Serif"/>
              </a:rPr>
              <a:t>The </a:t>
            </a:r>
            <a:r>
              <a:rPr lang="en-US" sz="1400" spc="-5" dirty="0" smtClean="0">
                <a:latin typeface="Microsoft Sans Serif"/>
                <a:cs typeface="Microsoft Sans Serif"/>
              </a:rPr>
              <a:t>k-nearest neighbors (KNN) algorithm </a:t>
            </a:r>
            <a:r>
              <a:rPr lang="en-US" sz="1400" spc="5" dirty="0" smtClean="0">
                <a:latin typeface="Microsoft Sans Serif"/>
                <a:cs typeface="Microsoft Sans Serif"/>
              </a:rPr>
              <a:t>is </a:t>
            </a:r>
            <a:r>
              <a:rPr lang="en-US" sz="1400" spc="-5" dirty="0" smtClean="0">
                <a:latin typeface="Microsoft Sans Serif"/>
                <a:cs typeface="Microsoft Sans Serif"/>
              </a:rPr>
              <a:t>a simple, easy-to-implement supervised </a:t>
            </a:r>
            <a:r>
              <a:rPr lang="en-US" sz="1400" dirty="0" smtClean="0">
                <a:latin typeface="Microsoft Sans Serif"/>
                <a:cs typeface="Microsoft Sans Serif"/>
              </a:rPr>
              <a:t> </a:t>
            </a:r>
            <a:r>
              <a:rPr lang="en-US" sz="1400" spc="-5" dirty="0" smtClean="0">
                <a:latin typeface="Microsoft Sans Serif"/>
                <a:cs typeface="Microsoft Sans Serif"/>
              </a:rPr>
              <a:t>machine</a:t>
            </a:r>
            <a:r>
              <a:rPr lang="en-US" sz="1400" spc="-50" dirty="0" smtClean="0">
                <a:latin typeface="Microsoft Sans Serif"/>
                <a:cs typeface="Microsoft Sans Serif"/>
              </a:rPr>
              <a:t> </a:t>
            </a:r>
            <a:r>
              <a:rPr lang="en-US" sz="1400" spc="-5" dirty="0" smtClean="0">
                <a:latin typeface="Microsoft Sans Serif"/>
                <a:cs typeface="Microsoft Sans Serif"/>
              </a:rPr>
              <a:t>learning</a:t>
            </a:r>
            <a:r>
              <a:rPr lang="en-US" sz="1400" spc="-50" dirty="0" smtClean="0">
                <a:latin typeface="Microsoft Sans Serif"/>
                <a:cs typeface="Microsoft Sans Serif"/>
              </a:rPr>
              <a:t> </a:t>
            </a:r>
            <a:r>
              <a:rPr lang="en-US" sz="1400" spc="-5" dirty="0" smtClean="0">
                <a:latin typeface="Microsoft Sans Serif"/>
                <a:cs typeface="Microsoft Sans Serif"/>
              </a:rPr>
              <a:t>algorithm</a:t>
            </a:r>
            <a:r>
              <a:rPr lang="en-US" sz="1400" spc="-90" dirty="0" smtClean="0">
                <a:latin typeface="Microsoft Sans Serif"/>
                <a:cs typeface="Microsoft Sans Serif"/>
              </a:rPr>
              <a:t> </a:t>
            </a:r>
            <a:r>
              <a:rPr lang="en-US" sz="1400" dirty="0" smtClean="0">
                <a:latin typeface="Microsoft Sans Serif"/>
                <a:cs typeface="Microsoft Sans Serif"/>
              </a:rPr>
              <a:t>that</a:t>
            </a:r>
            <a:r>
              <a:rPr lang="en-US" sz="1400" spc="-50" dirty="0" smtClean="0">
                <a:latin typeface="Microsoft Sans Serif"/>
                <a:cs typeface="Microsoft Sans Serif"/>
              </a:rPr>
              <a:t> </a:t>
            </a:r>
            <a:r>
              <a:rPr lang="en-US" sz="1400" spc="-5" dirty="0" smtClean="0">
                <a:latin typeface="Microsoft Sans Serif"/>
                <a:cs typeface="Microsoft Sans Serif"/>
              </a:rPr>
              <a:t>can</a:t>
            </a:r>
            <a:r>
              <a:rPr lang="en-US" sz="1400" spc="-70" dirty="0" smtClean="0">
                <a:latin typeface="Microsoft Sans Serif"/>
                <a:cs typeface="Microsoft Sans Serif"/>
              </a:rPr>
              <a:t> </a:t>
            </a:r>
            <a:r>
              <a:rPr lang="en-US" sz="1400" spc="-5" dirty="0" smtClean="0">
                <a:latin typeface="Microsoft Sans Serif"/>
                <a:cs typeface="Microsoft Sans Serif"/>
              </a:rPr>
              <a:t>be</a:t>
            </a:r>
            <a:r>
              <a:rPr lang="en-US" sz="1400" spc="-70" dirty="0" smtClean="0">
                <a:latin typeface="Microsoft Sans Serif"/>
                <a:cs typeface="Microsoft Sans Serif"/>
              </a:rPr>
              <a:t> </a:t>
            </a:r>
            <a:r>
              <a:rPr lang="en-US" sz="1400" spc="-5" dirty="0" smtClean="0">
                <a:latin typeface="Microsoft Sans Serif"/>
                <a:cs typeface="Microsoft Sans Serif"/>
              </a:rPr>
              <a:t>used</a:t>
            </a:r>
            <a:r>
              <a:rPr lang="en-US" sz="1400" spc="-70" dirty="0" smtClean="0">
                <a:latin typeface="Microsoft Sans Serif"/>
                <a:cs typeface="Microsoft Sans Serif"/>
              </a:rPr>
              <a:t> </a:t>
            </a:r>
            <a:r>
              <a:rPr lang="en-US" sz="1400" dirty="0" smtClean="0">
                <a:latin typeface="Microsoft Sans Serif"/>
                <a:cs typeface="Microsoft Sans Serif"/>
              </a:rPr>
              <a:t>to</a:t>
            </a:r>
            <a:r>
              <a:rPr lang="en-US" sz="1400" spc="-70" dirty="0" smtClean="0">
                <a:latin typeface="Microsoft Sans Serif"/>
                <a:cs typeface="Microsoft Sans Serif"/>
              </a:rPr>
              <a:t> </a:t>
            </a:r>
            <a:r>
              <a:rPr lang="en-US" sz="1400" spc="-5" dirty="0" smtClean="0">
                <a:latin typeface="Microsoft Sans Serif"/>
                <a:cs typeface="Microsoft Sans Serif"/>
              </a:rPr>
              <a:t>solve</a:t>
            </a:r>
            <a:r>
              <a:rPr lang="en-US" sz="1400" spc="-50" dirty="0" smtClean="0">
                <a:latin typeface="Microsoft Sans Serif"/>
                <a:cs typeface="Microsoft Sans Serif"/>
              </a:rPr>
              <a:t> </a:t>
            </a:r>
            <a:r>
              <a:rPr lang="en-US" sz="1400" spc="-10" dirty="0" smtClean="0">
                <a:latin typeface="Microsoft Sans Serif"/>
                <a:cs typeface="Microsoft Sans Serif"/>
              </a:rPr>
              <a:t>both</a:t>
            </a:r>
            <a:r>
              <a:rPr lang="en-US" sz="1400" spc="-40" dirty="0" smtClean="0">
                <a:latin typeface="Microsoft Sans Serif"/>
                <a:cs typeface="Microsoft Sans Serif"/>
              </a:rPr>
              <a:t> </a:t>
            </a:r>
            <a:r>
              <a:rPr lang="en-US" sz="1400" spc="-5" dirty="0" smtClean="0">
                <a:latin typeface="Microsoft Sans Serif"/>
                <a:cs typeface="Microsoft Sans Serif"/>
              </a:rPr>
              <a:t>classification</a:t>
            </a:r>
            <a:r>
              <a:rPr lang="en-US" sz="1400" spc="-70" dirty="0" smtClean="0">
                <a:latin typeface="Microsoft Sans Serif"/>
                <a:cs typeface="Microsoft Sans Serif"/>
              </a:rPr>
              <a:t> </a:t>
            </a:r>
            <a:r>
              <a:rPr lang="en-US" sz="1400" spc="-5" dirty="0" smtClean="0">
                <a:latin typeface="Microsoft Sans Serif"/>
                <a:cs typeface="Microsoft Sans Serif"/>
              </a:rPr>
              <a:t>and</a:t>
            </a:r>
            <a:r>
              <a:rPr lang="en-US" sz="1400" spc="-70" dirty="0" smtClean="0">
                <a:latin typeface="Microsoft Sans Serif"/>
                <a:cs typeface="Microsoft Sans Serif"/>
              </a:rPr>
              <a:t> </a:t>
            </a:r>
            <a:r>
              <a:rPr lang="en-US" sz="1400" spc="-5" dirty="0" smtClean="0">
                <a:latin typeface="Microsoft Sans Serif"/>
                <a:cs typeface="Microsoft Sans Serif"/>
              </a:rPr>
              <a:t>regression </a:t>
            </a:r>
            <a:r>
              <a:rPr lang="en-US" sz="1400" spc="-310" dirty="0" smtClean="0">
                <a:latin typeface="Microsoft Sans Serif"/>
                <a:cs typeface="Microsoft Sans Serif"/>
              </a:rPr>
              <a:t> </a:t>
            </a:r>
            <a:r>
              <a:rPr lang="en-US" sz="1400" spc="-5" dirty="0" smtClean="0">
                <a:latin typeface="Microsoft Sans Serif"/>
                <a:cs typeface="Microsoft Sans Serif"/>
              </a:rPr>
              <a:t>problems.</a:t>
            </a:r>
            <a:r>
              <a:rPr lang="en-US" sz="1400" spc="20" dirty="0" smtClean="0">
                <a:latin typeface="Microsoft Sans Serif"/>
                <a:cs typeface="Microsoft Sans Serif"/>
              </a:rPr>
              <a:t> </a:t>
            </a:r>
            <a:r>
              <a:rPr lang="en-US" sz="1400" spc="-5" dirty="0" smtClean="0">
                <a:latin typeface="Microsoft Sans Serif"/>
                <a:cs typeface="Microsoft Sans Serif"/>
              </a:rPr>
              <a:t>KNN</a:t>
            </a:r>
            <a:r>
              <a:rPr lang="en-US" sz="1400" spc="10" dirty="0" smtClean="0">
                <a:latin typeface="Microsoft Sans Serif"/>
                <a:cs typeface="Microsoft Sans Serif"/>
              </a:rPr>
              <a:t> </a:t>
            </a:r>
            <a:r>
              <a:rPr lang="en-US" sz="1400" spc="5" dirty="0" smtClean="0">
                <a:latin typeface="Microsoft Sans Serif"/>
                <a:cs typeface="Microsoft Sans Serif"/>
              </a:rPr>
              <a:t>is</a:t>
            </a:r>
            <a:r>
              <a:rPr lang="en-US" sz="1400" spc="10" dirty="0" smtClean="0">
                <a:latin typeface="Microsoft Sans Serif"/>
                <a:cs typeface="Microsoft Sans Serif"/>
              </a:rPr>
              <a:t> </a:t>
            </a:r>
            <a:r>
              <a:rPr lang="en-US" sz="1400" spc="-5" dirty="0" smtClean="0">
                <a:latin typeface="Microsoft Sans Serif"/>
                <a:cs typeface="Microsoft Sans Serif"/>
              </a:rPr>
              <a:t>non-parametric</a:t>
            </a:r>
            <a:r>
              <a:rPr lang="en-US" sz="1400" spc="10" dirty="0" smtClean="0">
                <a:latin typeface="Microsoft Sans Serif"/>
                <a:cs typeface="Microsoft Sans Serif"/>
              </a:rPr>
              <a:t> </a:t>
            </a:r>
            <a:r>
              <a:rPr lang="en-US" sz="1400" spc="-10" dirty="0" smtClean="0">
                <a:latin typeface="Microsoft Sans Serif"/>
                <a:cs typeface="Microsoft Sans Serif"/>
              </a:rPr>
              <a:t>algorithm.</a:t>
            </a:r>
            <a:endParaRPr lang="en-US" sz="1400" dirty="0" smtClean="0">
              <a:latin typeface="Microsoft Sans Serif"/>
              <a:cs typeface="Microsoft Sans Serif"/>
            </a:endParaRPr>
          </a:p>
          <a:p>
            <a:pPr marL="0" indent="0">
              <a:buNone/>
            </a:pPr>
            <a:r>
              <a:rPr lang="en-US" sz="1400" spc="-5" dirty="0">
                <a:latin typeface="Microsoft Sans Serif"/>
                <a:cs typeface="Microsoft Sans Serif"/>
              </a:rPr>
              <a:t>However it is not a good choice for our problem</a:t>
            </a:r>
          </a:p>
          <a:p>
            <a:pPr marL="0" indent="0">
              <a:buNone/>
            </a:pPr>
            <a:endParaRPr lang="en-US" sz="1400" b="1" spc="-5" dirty="0">
              <a:solidFill>
                <a:srgbClr val="C00000"/>
              </a:solidFill>
              <a:latin typeface="Arial"/>
              <a:cs typeface="Arial"/>
            </a:endParaRPr>
          </a:p>
          <a:p>
            <a:pPr marL="0" indent="0">
              <a:buNone/>
            </a:pPr>
            <a:r>
              <a:rPr lang="en-IN" sz="1400" b="1" spc="-5" dirty="0" smtClean="0">
                <a:solidFill>
                  <a:srgbClr val="C00000"/>
                </a:solidFill>
                <a:latin typeface="Arial"/>
                <a:cs typeface="Arial"/>
              </a:rPr>
              <a:t>Random</a:t>
            </a:r>
            <a:r>
              <a:rPr lang="en-IN" sz="1400" b="1" spc="-20" dirty="0" smtClean="0">
                <a:solidFill>
                  <a:srgbClr val="C00000"/>
                </a:solidFill>
                <a:latin typeface="Arial"/>
                <a:cs typeface="Arial"/>
              </a:rPr>
              <a:t> </a:t>
            </a:r>
            <a:r>
              <a:rPr lang="en-IN" sz="1400" b="1" spc="-5" dirty="0" smtClean="0">
                <a:solidFill>
                  <a:srgbClr val="C00000"/>
                </a:solidFill>
                <a:latin typeface="Arial"/>
                <a:cs typeface="Arial"/>
              </a:rPr>
              <a:t>Forest</a:t>
            </a:r>
            <a:r>
              <a:rPr lang="en-IN" sz="1400" b="1" spc="5" dirty="0" smtClean="0">
                <a:solidFill>
                  <a:srgbClr val="C00000"/>
                </a:solidFill>
                <a:latin typeface="Arial"/>
                <a:cs typeface="Arial"/>
              </a:rPr>
              <a:t> </a:t>
            </a:r>
            <a:r>
              <a:rPr lang="en-IN" sz="1400" b="1" spc="-10" dirty="0" smtClean="0">
                <a:solidFill>
                  <a:srgbClr val="C00000"/>
                </a:solidFill>
                <a:latin typeface="Arial"/>
                <a:cs typeface="Arial"/>
              </a:rPr>
              <a:t>Model</a:t>
            </a:r>
            <a:endParaRPr lang="en-IN" sz="1400" dirty="0" smtClean="0">
              <a:latin typeface="Arial"/>
              <a:cs typeface="Arial"/>
            </a:endParaRPr>
          </a:p>
          <a:p>
            <a:pPr marL="0" indent="0">
              <a:buNone/>
            </a:pPr>
            <a:r>
              <a:rPr lang="en-US" sz="1400" dirty="0" smtClean="0">
                <a:latin typeface="Microsoft Sans Serif"/>
                <a:cs typeface="Microsoft Sans Serif"/>
              </a:rPr>
              <a:t>Random</a:t>
            </a:r>
            <a:r>
              <a:rPr lang="en-US" sz="1400" spc="5" dirty="0" smtClean="0">
                <a:latin typeface="Microsoft Sans Serif"/>
                <a:cs typeface="Microsoft Sans Serif"/>
              </a:rPr>
              <a:t> </a:t>
            </a:r>
            <a:r>
              <a:rPr lang="en-US" sz="1400" dirty="0" smtClean="0">
                <a:latin typeface="Microsoft Sans Serif"/>
                <a:cs typeface="Microsoft Sans Serif"/>
              </a:rPr>
              <a:t>forest</a:t>
            </a:r>
            <a:r>
              <a:rPr lang="en-US" sz="1400" spc="5" dirty="0" smtClean="0">
                <a:latin typeface="Microsoft Sans Serif"/>
                <a:cs typeface="Microsoft Sans Serif"/>
              </a:rPr>
              <a:t> is</a:t>
            </a:r>
            <a:r>
              <a:rPr lang="en-US" sz="1400" spc="10" dirty="0" smtClean="0">
                <a:latin typeface="Microsoft Sans Serif"/>
                <a:cs typeface="Microsoft Sans Serif"/>
              </a:rPr>
              <a:t> </a:t>
            </a:r>
            <a:r>
              <a:rPr lang="en-US" sz="1400" spc="-5" dirty="0" smtClean="0">
                <a:latin typeface="Microsoft Sans Serif"/>
                <a:cs typeface="Microsoft Sans Serif"/>
              </a:rPr>
              <a:t>a</a:t>
            </a:r>
            <a:r>
              <a:rPr lang="en-US" sz="1400" dirty="0" smtClean="0">
                <a:latin typeface="Microsoft Sans Serif"/>
                <a:cs typeface="Microsoft Sans Serif"/>
              </a:rPr>
              <a:t> </a:t>
            </a:r>
            <a:r>
              <a:rPr lang="en-US" sz="1400" spc="-5" dirty="0" smtClean="0">
                <a:latin typeface="Microsoft Sans Serif"/>
                <a:cs typeface="Microsoft Sans Serif"/>
              </a:rPr>
              <a:t>tree-based</a:t>
            </a:r>
            <a:r>
              <a:rPr lang="en-US" sz="1400" dirty="0" smtClean="0">
                <a:latin typeface="Microsoft Sans Serif"/>
                <a:cs typeface="Microsoft Sans Serif"/>
              </a:rPr>
              <a:t> </a:t>
            </a:r>
            <a:r>
              <a:rPr lang="en-US" sz="1400" spc="-5" dirty="0" smtClean="0">
                <a:latin typeface="Microsoft Sans Serif"/>
                <a:cs typeface="Microsoft Sans Serif"/>
              </a:rPr>
              <a:t>algorithm</a:t>
            </a:r>
            <a:r>
              <a:rPr lang="en-US" sz="1400" dirty="0" smtClean="0">
                <a:latin typeface="Microsoft Sans Serif"/>
                <a:cs typeface="Microsoft Sans Serif"/>
              </a:rPr>
              <a:t> </a:t>
            </a:r>
            <a:r>
              <a:rPr lang="en-US" sz="1400" spc="-5" dirty="0" smtClean="0">
                <a:latin typeface="Microsoft Sans Serif"/>
                <a:cs typeface="Microsoft Sans Serif"/>
              </a:rPr>
              <a:t>which</a:t>
            </a:r>
            <a:r>
              <a:rPr lang="en-US" sz="1400" dirty="0" smtClean="0">
                <a:latin typeface="Microsoft Sans Serif"/>
                <a:cs typeface="Microsoft Sans Serif"/>
              </a:rPr>
              <a:t> involves</a:t>
            </a:r>
            <a:r>
              <a:rPr lang="en-US" sz="1400" spc="5" dirty="0" smtClean="0">
                <a:latin typeface="Microsoft Sans Serif"/>
                <a:cs typeface="Microsoft Sans Serif"/>
              </a:rPr>
              <a:t> </a:t>
            </a:r>
            <a:r>
              <a:rPr lang="en-US" sz="1400" spc="-5" dirty="0" smtClean="0">
                <a:latin typeface="Microsoft Sans Serif"/>
                <a:cs typeface="Microsoft Sans Serif"/>
              </a:rPr>
              <a:t>building</a:t>
            </a:r>
            <a:r>
              <a:rPr lang="en-US" sz="1400" dirty="0" smtClean="0">
                <a:latin typeface="Microsoft Sans Serif"/>
                <a:cs typeface="Microsoft Sans Serif"/>
              </a:rPr>
              <a:t> </a:t>
            </a:r>
            <a:r>
              <a:rPr lang="en-US" sz="1400" spc="-5" dirty="0" smtClean="0">
                <a:latin typeface="Microsoft Sans Serif"/>
                <a:cs typeface="Microsoft Sans Serif"/>
              </a:rPr>
              <a:t>several</a:t>
            </a:r>
            <a:r>
              <a:rPr lang="en-US" sz="1400" dirty="0" smtClean="0">
                <a:latin typeface="Microsoft Sans Serif"/>
                <a:cs typeface="Microsoft Sans Serif"/>
              </a:rPr>
              <a:t> </a:t>
            </a:r>
            <a:r>
              <a:rPr lang="en-US" sz="1400" spc="-5" dirty="0" smtClean="0">
                <a:latin typeface="Microsoft Sans Serif"/>
                <a:cs typeface="Microsoft Sans Serif"/>
              </a:rPr>
              <a:t>trees </a:t>
            </a:r>
            <a:r>
              <a:rPr lang="en-US" sz="1400" dirty="0" smtClean="0">
                <a:latin typeface="Microsoft Sans Serif"/>
                <a:cs typeface="Microsoft Sans Serif"/>
              </a:rPr>
              <a:t> </a:t>
            </a:r>
            <a:r>
              <a:rPr lang="en-US" sz="1400" spc="-5" dirty="0" smtClean="0">
                <a:latin typeface="Microsoft Sans Serif"/>
                <a:cs typeface="Microsoft Sans Serif"/>
              </a:rPr>
              <a:t>(decision trees), </a:t>
            </a:r>
            <a:r>
              <a:rPr lang="en-US" sz="1400" dirty="0" smtClean="0">
                <a:latin typeface="Microsoft Sans Serif"/>
                <a:cs typeface="Microsoft Sans Serif"/>
              </a:rPr>
              <a:t>then </a:t>
            </a:r>
            <a:r>
              <a:rPr lang="en-US" sz="1400" spc="-5" dirty="0" smtClean="0">
                <a:latin typeface="Microsoft Sans Serif"/>
                <a:cs typeface="Microsoft Sans Serif"/>
              </a:rPr>
              <a:t>combining </a:t>
            </a:r>
            <a:r>
              <a:rPr lang="en-US" sz="1400" spc="-10" dirty="0" smtClean="0">
                <a:latin typeface="Microsoft Sans Serif"/>
                <a:cs typeface="Microsoft Sans Serif"/>
              </a:rPr>
              <a:t>their </a:t>
            </a:r>
            <a:r>
              <a:rPr lang="en-US" sz="1400" spc="-5" dirty="0" smtClean="0">
                <a:latin typeface="Microsoft Sans Serif"/>
                <a:cs typeface="Microsoft Sans Serif"/>
              </a:rPr>
              <a:t>output </a:t>
            </a:r>
            <a:r>
              <a:rPr lang="en-US" sz="1400" dirty="0" smtClean="0">
                <a:latin typeface="Microsoft Sans Serif"/>
                <a:cs typeface="Microsoft Sans Serif"/>
              </a:rPr>
              <a:t>to </a:t>
            </a:r>
            <a:r>
              <a:rPr lang="en-US" sz="1400" spc="-5" dirty="0" smtClean="0">
                <a:latin typeface="Microsoft Sans Serif"/>
                <a:cs typeface="Microsoft Sans Serif"/>
              </a:rPr>
              <a:t>improve generalization ability </a:t>
            </a:r>
            <a:r>
              <a:rPr lang="en-US" sz="1400" dirty="0" smtClean="0">
                <a:latin typeface="Microsoft Sans Serif"/>
                <a:cs typeface="Microsoft Sans Serif"/>
              </a:rPr>
              <a:t>of </a:t>
            </a:r>
            <a:r>
              <a:rPr lang="en-US" sz="1400" spc="-10" dirty="0" smtClean="0">
                <a:latin typeface="Microsoft Sans Serif"/>
                <a:cs typeface="Microsoft Sans Serif"/>
              </a:rPr>
              <a:t>the </a:t>
            </a:r>
            <a:r>
              <a:rPr lang="en-US" sz="1400" spc="-5" dirty="0" smtClean="0">
                <a:latin typeface="Microsoft Sans Serif"/>
                <a:cs typeface="Microsoft Sans Serif"/>
              </a:rPr>
              <a:t> model.</a:t>
            </a:r>
            <a:r>
              <a:rPr lang="en-US" sz="1400" spc="25" dirty="0" smtClean="0">
                <a:latin typeface="Microsoft Sans Serif"/>
                <a:cs typeface="Microsoft Sans Serif"/>
              </a:rPr>
              <a:t> </a:t>
            </a:r>
            <a:r>
              <a:rPr lang="en-US" sz="1400" dirty="0" smtClean="0">
                <a:latin typeface="Microsoft Sans Serif"/>
                <a:cs typeface="Microsoft Sans Serif"/>
              </a:rPr>
              <a:t>The </a:t>
            </a:r>
            <a:r>
              <a:rPr lang="en-US" sz="1400" spc="-10" dirty="0" smtClean="0">
                <a:latin typeface="Microsoft Sans Serif"/>
                <a:cs typeface="Microsoft Sans Serif"/>
              </a:rPr>
              <a:t>method</a:t>
            </a:r>
            <a:r>
              <a:rPr lang="en-US" sz="1400" dirty="0" smtClean="0">
                <a:latin typeface="Microsoft Sans Serif"/>
                <a:cs typeface="Microsoft Sans Serif"/>
              </a:rPr>
              <a:t> of</a:t>
            </a:r>
            <a:r>
              <a:rPr lang="en-US" sz="1400" spc="15" dirty="0" smtClean="0">
                <a:latin typeface="Microsoft Sans Serif"/>
                <a:cs typeface="Microsoft Sans Serif"/>
              </a:rPr>
              <a:t> </a:t>
            </a:r>
            <a:r>
              <a:rPr lang="en-US" sz="1400" spc="-5" dirty="0" smtClean="0">
                <a:latin typeface="Microsoft Sans Serif"/>
                <a:cs typeface="Microsoft Sans Serif"/>
              </a:rPr>
              <a:t>combining</a:t>
            </a:r>
            <a:r>
              <a:rPr lang="en-US" sz="1400" spc="30" dirty="0" smtClean="0">
                <a:latin typeface="Microsoft Sans Serif"/>
                <a:cs typeface="Microsoft Sans Serif"/>
              </a:rPr>
              <a:t> </a:t>
            </a:r>
            <a:r>
              <a:rPr lang="en-US" sz="1400" spc="-5" dirty="0" smtClean="0">
                <a:latin typeface="Microsoft Sans Serif"/>
                <a:cs typeface="Microsoft Sans Serif"/>
              </a:rPr>
              <a:t>trees</a:t>
            </a:r>
            <a:r>
              <a:rPr lang="en-US" sz="1400" spc="-10" dirty="0" smtClean="0">
                <a:latin typeface="Microsoft Sans Serif"/>
                <a:cs typeface="Microsoft Sans Serif"/>
              </a:rPr>
              <a:t> </a:t>
            </a:r>
            <a:r>
              <a:rPr lang="en-US" sz="1400" spc="5" dirty="0" smtClean="0">
                <a:latin typeface="Microsoft Sans Serif"/>
                <a:cs typeface="Microsoft Sans Serif"/>
              </a:rPr>
              <a:t>is</a:t>
            </a:r>
            <a:r>
              <a:rPr lang="en-US" sz="1400" spc="20" dirty="0" smtClean="0">
                <a:latin typeface="Microsoft Sans Serif"/>
                <a:cs typeface="Microsoft Sans Serif"/>
              </a:rPr>
              <a:t> </a:t>
            </a:r>
            <a:r>
              <a:rPr lang="en-US" sz="1400" spc="-20" dirty="0" smtClean="0">
                <a:latin typeface="Microsoft Sans Serif"/>
                <a:cs typeface="Microsoft Sans Serif"/>
              </a:rPr>
              <a:t>known</a:t>
            </a:r>
            <a:r>
              <a:rPr lang="en-US" sz="1400" spc="15" dirty="0" smtClean="0">
                <a:latin typeface="Microsoft Sans Serif"/>
                <a:cs typeface="Microsoft Sans Serif"/>
              </a:rPr>
              <a:t> </a:t>
            </a:r>
            <a:r>
              <a:rPr lang="en-US" sz="1400" dirty="0" smtClean="0">
                <a:latin typeface="Microsoft Sans Serif"/>
                <a:cs typeface="Microsoft Sans Serif"/>
              </a:rPr>
              <a:t>as</a:t>
            </a:r>
            <a:r>
              <a:rPr lang="en-US" sz="1400" spc="20" dirty="0" smtClean="0">
                <a:latin typeface="Microsoft Sans Serif"/>
                <a:cs typeface="Microsoft Sans Serif"/>
              </a:rPr>
              <a:t> </a:t>
            </a:r>
            <a:r>
              <a:rPr lang="en-US" sz="1400" spc="-5" dirty="0" smtClean="0">
                <a:latin typeface="Microsoft Sans Serif"/>
                <a:cs typeface="Microsoft Sans Serif"/>
              </a:rPr>
              <a:t>an</a:t>
            </a:r>
            <a:r>
              <a:rPr lang="en-US" sz="1400" spc="15" dirty="0" smtClean="0">
                <a:latin typeface="Microsoft Sans Serif"/>
                <a:cs typeface="Microsoft Sans Serif"/>
              </a:rPr>
              <a:t> </a:t>
            </a:r>
            <a:r>
              <a:rPr lang="en-US" sz="1400" spc="-5" dirty="0" smtClean="0">
                <a:latin typeface="Microsoft Sans Serif"/>
                <a:cs typeface="Microsoft Sans Serif"/>
              </a:rPr>
              <a:t>ensemble</a:t>
            </a:r>
            <a:r>
              <a:rPr lang="en-US" sz="1400" spc="5" dirty="0" smtClean="0">
                <a:latin typeface="Microsoft Sans Serif"/>
                <a:cs typeface="Microsoft Sans Serif"/>
              </a:rPr>
              <a:t> </a:t>
            </a:r>
            <a:r>
              <a:rPr lang="en-US" sz="1400" spc="-5" dirty="0" smtClean="0">
                <a:latin typeface="Microsoft Sans Serif"/>
                <a:cs typeface="Microsoft Sans Serif"/>
              </a:rPr>
              <a:t>method.</a:t>
            </a:r>
          </a:p>
          <a:p>
            <a:pPr marL="0" indent="0">
              <a:buNone/>
            </a:pPr>
            <a:r>
              <a:rPr lang="en-US" sz="1400" spc="-5" dirty="0">
                <a:latin typeface="Microsoft Sans Serif"/>
                <a:cs typeface="Microsoft Sans Serif"/>
              </a:rPr>
              <a:t>Random forest looks a good choice for our problem</a:t>
            </a:r>
            <a:endParaRPr lang="en-IN" sz="1400" spc="-5" dirty="0">
              <a:latin typeface="Microsoft Sans Serif"/>
              <a:cs typeface="Microsoft Sans Serif"/>
            </a:endParaRPr>
          </a:p>
        </p:txBody>
      </p:sp>
    </p:spTree>
    <p:extLst>
      <p:ext uri="{BB962C8B-B14F-4D97-AF65-F5344CB8AC3E}">
        <p14:creationId xmlns:p14="http://schemas.microsoft.com/office/powerpoint/2010/main" val="90570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794</Words>
  <Application>Microsoft Office PowerPoint</Application>
  <PresentationFormat>On-screen Show (4:3)</PresentationFormat>
  <Paragraphs>108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Prediction for Employee  Attrition </vt:lpstr>
      <vt:lpstr>Table of Contents</vt:lpstr>
      <vt:lpstr>Project Objective</vt:lpstr>
      <vt:lpstr>Data Analysis Workflow</vt:lpstr>
      <vt:lpstr>Data Pre-processing</vt:lpstr>
      <vt:lpstr>Data Pre-processing</vt:lpstr>
      <vt:lpstr>Data Pre-processing</vt:lpstr>
      <vt:lpstr>Dataset Summary</vt:lpstr>
      <vt:lpstr>Model Building</vt:lpstr>
      <vt:lpstr>Handling Imbalanced Dataset</vt:lpstr>
      <vt:lpstr>Tuning Hyper-parameters for  Random Forest</vt:lpstr>
    </vt:vector>
  </TitlesOfParts>
  <Company>FIS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Employee  Attrition</dc:title>
  <dc:creator>Dell</dc:creator>
  <cp:lastModifiedBy>Dell</cp:lastModifiedBy>
  <cp:revision>20</cp:revision>
  <dcterms:created xsi:type="dcterms:W3CDTF">2021-12-19T11:09:35Z</dcterms:created>
  <dcterms:modified xsi:type="dcterms:W3CDTF">2021-12-19T17:20:29Z</dcterms:modified>
</cp:coreProperties>
</file>