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7A2961-FF68-4DC2-A539-493AEBCF2609}" v="2" dt="2024-10-23T18:59:43.1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 Soni" userId="805c382200fd5262" providerId="LiveId" clId="{1E7A2961-FF68-4DC2-A539-493AEBCF2609}"/>
    <pc:docChg chg="addSld modSld">
      <pc:chgData name="Harsh Soni" userId="805c382200fd5262" providerId="LiveId" clId="{1E7A2961-FF68-4DC2-A539-493AEBCF2609}" dt="2024-10-23T18:59:47.259" v="13" actId="20577"/>
      <pc:docMkLst>
        <pc:docMk/>
      </pc:docMkLst>
      <pc:sldChg chg="modSp">
        <pc:chgData name="Harsh Soni" userId="805c382200fd5262" providerId="LiveId" clId="{1E7A2961-FF68-4DC2-A539-493AEBCF2609}" dt="2024-10-23T18:59:33.726" v="0"/>
        <pc:sldMkLst>
          <pc:docMk/>
          <pc:sldMk cId="252181270" sldId="258"/>
        </pc:sldMkLst>
        <pc:spChg chg="mod">
          <ac:chgData name="Harsh Soni" userId="805c382200fd5262" providerId="LiveId" clId="{1E7A2961-FF68-4DC2-A539-493AEBCF2609}" dt="2024-10-23T18:59:33.726" v="0"/>
          <ac:spMkLst>
            <pc:docMk/>
            <pc:sldMk cId="252181270" sldId="258"/>
            <ac:spMk id="2" creationId="{0A076D10-26C1-E149-F7A0-67E5DD22A51C}"/>
          </ac:spMkLst>
        </pc:spChg>
        <pc:spChg chg="mod">
          <ac:chgData name="Harsh Soni" userId="805c382200fd5262" providerId="LiveId" clId="{1E7A2961-FF68-4DC2-A539-493AEBCF2609}" dt="2024-10-23T18:59:33.726" v="0"/>
          <ac:spMkLst>
            <pc:docMk/>
            <pc:sldMk cId="252181270" sldId="258"/>
            <ac:spMk id="3" creationId="{D02405C4-1DF3-7F3B-62B9-3FF5D8489CD8}"/>
          </ac:spMkLst>
        </pc:spChg>
      </pc:sldChg>
      <pc:sldChg chg="addSp modSp new mod">
        <pc:chgData name="Harsh Soni" userId="805c382200fd5262" providerId="LiveId" clId="{1E7A2961-FF68-4DC2-A539-493AEBCF2609}" dt="2024-10-23T18:59:47.259" v="13" actId="20577"/>
        <pc:sldMkLst>
          <pc:docMk/>
          <pc:sldMk cId="172520198" sldId="259"/>
        </pc:sldMkLst>
        <pc:spChg chg="add mod">
          <ac:chgData name="Harsh Soni" userId="805c382200fd5262" providerId="LiveId" clId="{1E7A2961-FF68-4DC2-A539-493AEBCF2609}" dt="2024-10-23T18:59:47.259" v="13" actId="20577"/>
          <ac:spMkLst>
            <pc:docMk/>
            <pc:sldMk cId="172520198" sldId="259"/>
            <ac:spMk id="4" creationId="{AA28F85A-46F8-C4C6-8C4F-951F011E5E7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76FF6C-ACCA-4709-BC6D-5BB5E7A8D19E}" type="datetimeFigureOut">
              <a:rPr lang="en-CA" smtClean="0"/>
              <a:t>2024-10-23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38FC1AC-5207-4EEF-B21B-25F4D1913D22}" type="slidenum">
              <a:rPr lang="en-CA" smtClean="0"/>
              <a:t>‹#›</a:t>
            </a:fld>
            <a:endParaRPr lang="en-CA"/>
          </a:p>
        </p:txBody>
      </p:sp>
    </p:spTree>
    <p:extLst>
      <p:ext uri="{BB962C8B-B14F-4D97-AF65-F5344CB8AC3E}">
        <p14:creationId xmlns:p14="http://schemas.microsoft.com/office/powerpoint/2010/main" val="1321265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6FF6C-ACCA-4709-BC6D-5BB5E7A8D19E}" type="datetimeFigureOut">
              <a:rPr lang="en-CA" smtClean="0"/>
              <a:t>2024-10-23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38FC1AC-5207-4EEF-B21B-25F4D1913D22}" type="slidenum">
              <a:rPr lang="en-CA" smtClean="0"/>
              <a:t>‹#›</a:t>
            </a:fld>
            <a:endParaRPr lang="en-CA"/>
          </a:p>
        </p:txBody>
      </p:sp>
    </p:spTree>
    <p:extLst>
      <p:ext uri="{BB962C8B-B14F-4D97-AF65-F5344CB8AC3E}">
        <p14:creationId xmlns:p14="http://schemas.microsoft.com/office/powerpoint/2010/main" val="2691668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6FF6C-ACCA-4709-BC6D-5BB5E7A8D19E}" type="datetimeFigureOut">
              <a:rPr lang="en-CA" smtClean="0"/>
              <a:t>2024-10-23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38FC1AC-5207-4EEF-B21B-25F4D1913D22}" type="slidenum">
              <a:rPr lang="en-CA" smtClean="0"/>
              <a:t>‹#›</a:t>
            </a:fld>
            <a:endParaRPr lang="en-CA"/>
          </a:p>
        </p:txBody>
      </p:sp>
    </p:spTree>
    <p:extLst>
      <p:ext uri="{BB962C8B-B14F-4D97-AF65-F5344CB8AC3E}">
        <p14:creationId xmlns:p14="http://schemas.microsoft.com/office/powerpoint/2010/main" val="3835732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6FF6C-ACCA-4709-BC6D-5BB5E7A8D19E}" type="datetimeFigureOut">
              <a:rPr lang="en-CA" smtClean="0"/>
              <a:t>2024-10-23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38FC1AC-5207-4EEF-B21B-25F4D1913D22}" type="slidenum">
              <a:rPr lang="en-CA" smtClean="0"/>
              <a:t>‹#›</a:t>
            </a:fld>
            <a:endParaRPr lang="en-CA"/>
          </a:p>
        </p:txBody>
      </p:sp>
    </p:spTree>
    <p:extLst>
      <p:ext uri="{BB962C8B-B14F-4D97-AF65-F5344CB8AC3E}">
        <p14:creationId xmlns:p14="http://schemas.microsoft.com/office/powerpoint/2010/main" val="2365413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6FF6C-ACCA-4709-BC6D-5BB5E7A8D19E}" type="datetimeFigureOut">
              <a:rPr lang="en-CA" smtClean="0"/>
              <a:t>2024-10-23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38FC1AC-5207-4EEF-B21B-25F4D1913D22}" type="slidenum">
              <a:rPr lang="en-CA" smtClean="0"/>
              <a:t>‹#›</a:t>
            </a:fld>
            <a:endParaRPr lang="en-CA"/>
          </a:p>
        </p:txBody>
      </p:sp>
    </p:spTree>
    <p:extLst>
      <p:ext uri="{BB962C8B-B14F-4D97-AF65-F5344CB8AC3E}">
        <p14:creationId xmlns:p14="http://schemas.microsoft.com/office/powerpoint/2010/main" val="3921442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76FF6C-ACCA-4709-BC6D-5BB5E7A8D19E}" type="datetimeFigureOut">
              <a:rPr lang="en-CA" smtClean="0"/>
              <a:t>2024-10-23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38FC1AC-5207-4EEF-B21B-25F4D1913D22}" type="slidenum">
              <a:rPr lang="en-CA" smtClean="0"/>
              <a:t>‹#›</a:t>
            </a:fld>
            <a:endParaRPr lang="en-CA"/>
          </a:p>
        </p:txBody>
      </p:sp>
    </p:spTree>
    <p:extLst>
      <p:ext uri="{BB962C8B-B14F-4D97-AF65-F5344CB8AC3E}">
        <p14:creationId xmlns:p14="http://schemas.microsoft.com/office/powerpoint/2010/main" val="59327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76FF6C-ACCA-4709-BC6D-5BB5E7A8D19E}" type="datetimeFigureOut">
              <a:rPr lang="en-CA" smtClean="0"/>
              <a:t>2024-10-23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38FC1AC-5207-4EEF-B21B-25F4D1913D22}" type="slidenum">
              <a:rPr lang="en-CA" smtClean="0"/>
              <a:t>‹#›</a:t>
            </a:fld>
            <a:endParaRPr lang="en-CA"/>
          </a:p>
        </p:txBody>
      </p:sp>
    </p:spTree>
    <p:extLst>
      <p:ext uri="{BB962C8B-B14F-4D97-AF65-F5344CB8AC3E}">
        <p14:creationId xmlns:p14="http://schemas.microsoft.com/office/powerpoint/2010/main" val="2211233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76FF6C-ACCA-4709-BC6D-5BB5E7A8D19E}" type="datetimeFigureOut">
              <a:rPr lang="en-CA" smtClean="0"/>
              <a:t>2024-10-23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38FC1AC-5207-4EEF-B21B-25F4D1913D22}" type="slidenum">
              <a:rPr lang="en-CA" smtClean="0"/>
              <a:t>‹#›</a:t>
            </a:fld>
            <a:endParaRPr lang="en-CA"/>
          </a:p>
        </p:txBody>
      </p:sp>
    </p:spTree>
    <p:extLst>
      <p:ext uri="{BB962C8B-B14F-4D97-AF65-F5344CB8AC3E}">
        <p14:creationId xmlns:p14="http://schemas.microsoft.com/office/powerpoint/2010/main" val="4048695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6FF6C-ACCA-4709-BC6D-5BB5E7A8D19E}" type="datetimeFigureOut">
              <a:rPr lang="en-CA" smtClean="0"/>
              <a:t>2024-10-23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38FC1AC-5207-4EEF-B21B-25F4D1913D22}" type="slidenum">
              <a:rPr lang="en-CA" smtClean="0"/>
              <a:t>‹#›</a:t>
            </a:fld>
            <a:endParaRPr lang="en-CA"/>
          </a:p>
        </p:txBody>
      </p:sp>
    </p:spTree>
    <p:extLst>
      <p:ext uri="{BB962C8B-B14F-4D97-AF65-F5344CB8AC3E}">
        <p14:creationId xmlns:p14="http://schemas.microsoft.com/office/powerpoint/2010/main" val="1663754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76FF6C-ACCA-4709-BC6D-5BB5E7A8D19E}" type="datetimeFigureOut">
              <a:rPr lang="en-CA" smtClean="0"/>
              <a:t>2024-10-23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38FC1AC-5207-4EEF-B21B-25F4D1913D22}" type="slidenum">
              <a:rPr lang="en-CA" smtClean="0"/>
              <a:t>‹#›</a:t>
            </a:fld>
            <a:endParaRPr lang="en-CA"/>
          </a:p>
        </p:txBody>
      </p:sp>
    </p:spTree>
    <p:extLst>
      <p:ext uri="{BB962C8B-B14F-4D97-AF65-F5344CB8AC3E}">
        <p14:creationId xmlns:p14="http://schemas.microsoft.com/office/powerpoint/2010/main" val="3798107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76FF6C-ACCA-4709-BC6D-5BB5E7A8D19E}" type="datetimeFigureOut">
              <a:rPr lang="en-CA" smtClean="0"/>
              <a:t>2024-10-23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38FC1AC-5207-4EEF-B21B-25F4D1913D22}" type="slidenum">
              <a:rPr lang="en-CA" smtClean="0"/>
              <a:t>‹#›</a:t>
            </a:fld>
            <a:endParaRPr lang="en-CA"/>
          </a:p>
        </p:txBody>
      </p:sp>
    </p:spTree>
    <p:extLst>
      <p:ext uri="{BB962C8B-B14F-4D97-AF65-F5344CB8AC3E}">
        <p14:creationId xmlns:p14="http://schemas.microsoft.com/office/powerpoint/2010/main" val="3219830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F576FF6C-ACCA-4709-BC6D-5BB5E7A8D19E}" type="datetimeFigureOut">
              <a:rPr lang="en-CA" smtClean="0"/>
              <a:t>2024-10-23</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C38FC1AC-5207-4EEF-B21B-25F4D1913D22}" type="slidenum">
              <a:rPr lang="en-CA" smtClean="0"/>
              <a:t>‹#›</a:t>
            </a:fld>
            <a:endParaRPr lang="en-CA"/>
          </a:p>
        </p:txBody>
      </p:sp>
    </p:spTree>
    <p:extLst>
      <p:ext uri="{BB962C8B-B14F-4D97-AF65-F5344CB8AC3E}">
        <p14:creationId xmlns:p14="http://schemas.microsoft.com/office/powerpoint/2010/main" val="8902484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827A8-03F1-AC58-36E7-7C4F7954C390}"/>
              </a:ext>
            </a:extLst>
          </p:cNvPr>
          <p:cNvSpPr>
            <a:spLocks noGrp="1"/>
          </p:cNvSpPr>
          <p:nvPr>
            <p:ph type="ctrTitle"/>
          </p:nvPr>
        </p:nvSpPr>
        <p:spPr>
          <a:xfrm>
            <a:off x="1524000" y="393291"/>
            <a:ext cx="9144000" cy="1297858"/>
          </a:xfrm>
        </p:spPr>
        <p:txBody>
          <a:bodyPr>
            <a:normAutofit/>
          </a:bodyPr>
          <a:lstStyle/>
          <a:p>
            <a:r>
              <a:rPr lang="en-US" sz="3200" b="1" dirty="0"/>
              <a:t>Part 1: Differentiating Due Care and Due Diligence in Information Risk Management</a:t>
            </a:r>
            <a:endParaRPr lang="en-CA" sz="3200" b="1" dirty="0"/>
          </a:p>
        </p:txBody>
      </p:sp>
      <p:sp>
        <p:nvSpPr>
          <p:cNvPr id="3" name="Subtitle 2">
            <a:extLst>
              <a:ext uri="{FF2B5EF4-FFF2-40B4-BE49-F238E27FC236}">
                <a16:creationId xmlns:a16="http://schemas.microsoft.com/office/drawing/2014/main" id="{B10864DE-466B-BFAA-25F3-910929234589}"/>
              </a:ext>
            </a:extLst>
          </p:cNvPr>
          <p:cNvSpPr>
            <a:spLocks noGrp="1"/>
          </p:cNvSpPr>
          <p:nvPr>
            <p:ph type="subTitle" idx="1"/>
          </p:nvPr>
        </p:nvSpPr>
        <p:spPr>
          <a:xfrm>
            <a:off x="471947" y="1789471"/>
            <a:ext cx="11395587" cy="4562168"/>
          </a:xfrm>
        </p:spPr>
        <p:txBody>
          <a:bodyPr>
            <a:normAutofit/>
          </a:bodyPr>
          <a:lstStyle/>
          <a:p>
            <a:endParaRPr lang="en-CA" sz="1200" dirty="0"/>
          </a:p>
          <a:p>
            <a:r>
              <a:rPr lang="en-US" sz="1400" b="1" dirty="0"/>
              <a:t>Due Care</a:t>
            </a:r>
            <a:r>
              <a:rPr lang="en-US" sz="1400" dirty="0"/>
              <a:t> refers to the actions an organization takes to ensure that reasonable precautions are in place to protect assets and manage risks. It involves the implementation of security policies, procedures, and controls to mitigate risks. Due care is the ongoing responsibility of ensuring that these measures are followed and maintained.</a:t>
            </a:r>
          </a:p>
          <a:p>
            <a:r>
              <a:rPr lang="en-US" sz="1400" b="1" dirty="0"/>
              <a:t>Due Diligence</a:t>
            </a:r>
            <a:r>
              <a:rPr lang="en-US" sz="1400" dirty="0"/>
              <a:t> involves the actions an organization takes to identify, assess, and understand the risks associated with its assets and operations. It includes activities like risk assessments, audits, and continuous monitoring to ensure that security controls are appropriate and effective.</a:t>
            </a:r>
          </a:p>
          <a:p>
            <a:r>
              <a:rPr lang="en-US" sz="1400" b="1" dirty="0"/>
              <a:t>Analysis of </a:t>
            </a:r>
            <a:r>
              <a:rPr lang="en-US" sz="1400" b="1" dirty="0" err="1"/>
              <a:t>Boldi</a:t>
            </a:r>
            <a:r>
              <a:rPr lang="en-US" sz="1400" b="1" dirty="0"/>
              <a:t> AG's Actions</a:t>
            </a:r>
            <a:r>
              <a:rPr lang="en-US" sz="1400" dirty="0"/>
              <a:t>: In the voicemail, </a:t>
            </a:r>
            <a:r>
              <a:rPr lang="en-US" sz="1400" dirty="0" err="1"/>
              <a:t>Boldi</a:t>
            </a:r>
            <a:r>
              <a:rPr lang="en-US" sz="1400" dirty="0"/>
              <a:t> AG identified a potential blind spot in their security: storing backup system images and database backups at an offsite facility that is not monitored 24/7. This situation reflects a failure in both </a:t>
            </a:r>
            <a:r>
              <a:rPr lang="en-US" sz="1400" b="1" dirty="0"/>
              <a:t>due care</a:t>
            </a:r>
            <a:r>
              <a:rPr lang="en-US" sz="1400" dirty="0"/>
              <a:t> and </a:t>
            </a:r>
            <a:r>
              <a:rPr lang="en-US" sz="1400" b="1" dirty="0"/>
              <a:t>due diligence</a:t>
            </a:r>
            <a:r>
              <a:rPr lang="en-US" sz="1400" dirty="0"/>
              <a:t>.</a:t>
            </a:r>
          </a:p>
          <a:p>
            <a:pPr>
              <a:buFont typeface="Arial" panose="020B0604020202020204" pitchFamily="34" charset="0"/>
              <a:buChar char="•"/>
            </a:pPr>
            <a:r>
              <a:rPr lang="en-US" sz="1400" b="1" dirty="0"/>
              <a:t>Due Care</a:t>
            </a:r>
            <a:r>
              <a:rPr lang="en-US" sz="1400" dirty="0"/>
              <a:t>: </a:t>
            </a:r>
            <a:r>
              <a:rPr lang="en-US" sz="1400" dirty="0" err="1"/>
              <a:t>Boldi</a:t>
            </a:r>
            <a:r>
              <a:rPr lang="en-US" sz="1400" dirty="0"/>
              <a:t> AG should have ensured that their backup storage was adequately protected and monitored, a basic security precaution. The lack of 24/7 monitoring shows a lapse in maintaining ongoing security practices.</a:t>
            </a:r>
          </a:p>
          <a:p>
            <a:pPr>
              <a:buFont typeface="Arial" panose="020B0604020202020204" pitchFamily="34" charset="0"/>
              <a:buChar char="•"/>
            </a:pPr>
            <a:r>
              <a:rPr lang="en-US" sz="1400" b="1" dirty="0"/>
              <a:t>Due Diligence</a:t>
            </a:r>
            <a:r>
              <a:rPr lang="en-US" sz="1400" dirty="0"/>
              <a:t>: </a:t>
            </a:r>
            <a:r>
              <a:rPr lang="en-US" sz="1400" dirty="0" err="1"/>
              <a:t>Boldi</a:t>
            </a:r>
            <a:r>
              <a:rPr lang="en-US" sz="1400" dirty="0"/>
              <a:t> AG should have conducted regular risk assessments to identify vulnerabilities such as the offsite storage's lack of monitoring. The absence of recent risk assessments (since 2014) indicates a failure in due diligence, leading to this oversight.</a:t>
            </a:r>
          </a:p>
          <a:p>
            <a:pPr algn="l"/>
            <a:endParaRPr lang="en-CA" sz="1200" dirty="0"/>
          </a:p>
        </p:txBody>
      </p:sp>
    </p:spTree>
    <p:extLst>
      <p:ext uri="{BB962C8B-B14F-4D97-AF65-F5344CB8AC3E}">
        <p14:creationId xmlns:p14="http://schemas.microsoft.com/office/powerpoint/2010/main" val="3966562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FC46-934A-E1EA-0713-850E35B91F49}"/>
              </a:ext>
            </a:extLst>
          </p:cNvPr>
          <p:cNvSpPr>
            <a:spLocks noGrp="1"/>
          </p:cNvSpPr>
          <p:nvPr>
            <p:ph type="title"/>
          </p:nvPr>
        </p:nvSpPr>
        <p:spPr>
          <a:xfrm>
            <a:off x="838200" y="681037"/>
            <a:ext cx="10515600" cy="1009651"/>
          </a:xfrm>
        </p:spPr>
        <p:txBody>
          <a:bodyPr>
            <a:normAutofit fontScale="90000"/>
          </a:bodyPr>
          <a:lstStyle/>
          <a:p>
            <a:r>
              <a:rPr lang="en-US" b="1" dirty="0"/>
              <a:t>Part 2: Key Principles of Defense and Damage Containment Options</a:t>
            </a:r>
            <a:br>
              <a:rPr lang="en-US" b="1" dirty="0"/>
            </a:br>
            <a:endParaRPr lang="en-CA" dirty="0"/>
          </a:p>
        </p:txBody>
      </p:sp>
      <p:sp>
        <p:nvSpPr>
          <p:cNvPr id="3" name="Content Placeholder 2">
            <a:extLst>
              <a:ext uri="{FF2B5EF4-FFF2-40B4-BE49-F238E27FC236}">
                <a16:creationId xmlns:a16="http://schemas.microsoft.com/office/drawing/2014/main" id="{5D7F6433-0AB1-E755-F1EA-02363AC44823}"/>
              </a:ext>
            </a:extLst>
          </p:cNvPr>
          <p:cNvSpPr>
            <a:spLocks noGrp="1"/>
          </p:cNvSpPr>
          <p:nvPr>
            <p:ph idx="1"/>
          </p:nvPr>
        </p:nvSpPr>
        <p:spPr>
          <a:xfrm>
            <a:off x="324465" y="1484671"/>
            <a:ext cx="11710219" cy="4692292"/>
          </a:xfrm>
        </p:spPr>
        <p:txBody>
          <a:bodyPr>
            <a:normAutofit fontScale="77500" lnSpcReduction="20000"/>
          </a:bodyPr>
          <a:lstStyle/>
          <a:p>
            <a:r>
              <a:rPr lang="en-US" dirty="0"/>
              <a:t>Based on the key principles of defense, </a:t>
            </a:r>
            <a:r>
              <a:rPr lang="en-US" dirty="0" err="1"/>
              <a:t>Boldi</a:t>
            </a:r>
            <a:r>
              <a:rPr lang="en-US" dirty="0"/>
              <a:t> AG has several options for limiting or containing damage from risks. These can be summarized using the abbreviation </a:t>
            </a:r>
            <a:r>
              <a:rPr lang="en-US" b="1" dirty="0"/>
              <a:t>Deter, Detect, Prevent, Avoid</a:t>
            </a:r>
            <a:r>
              <a:rPr lang="en-US" dirty="0"/>
              <a:t>:</a:t>
            </a:r>
          </a:p>
          <a:p>
            <a:pPr>
              <a:buFont typeface="+mj-lt"/>
              <a:buAutoNum type="arabicPeriod"/>
            </a:pPr>
            <a:r>
              <a:rPr lang="en-US" b="1" dirty="0"/>
              <a:t>Deter</a:t>
            </a:r>
            <a:r>
              <a:rPr lang="en-US" dirty="0"/>
              <a:t>: Implement measures to discourage attackers from targeting </a:t>
            </a:r>
            <a:r>
              <a:rPr lang="en-US" dirty="0" err="1"/>
              <a:t>Boldi</a:t>
            </a:r>
            <a:r>
              <a:rPr lang="en-US" dirty="0"/>
              <a:t> AG. This includes showing credible defensive capabilities like strong access controls, encryption, and visible security measures that make attacks more difficult or less attractive.</a:t>
            </a:r>
          </a:p>
          <a:p>
            <a:pPr>
              <a:buFont typeface="+mj-lt"/>
              <a:buAutoNum type="arabicPeriod"/>
            </a:pPr>
            <a:r>
              <a:rPr lang="en-US" b="1" dirty="0"/>
              <a:t>Detect</a:t>
            </a:r>
            <a:r>
              <a:rPr lang="en-US" dirty="0"/>
              <a:t>: Establish systems to quickly identify potential threats or breaches as they occur. This includes continuous monitoring, intrusion detection systems, and regular audits to identify anomalies and respond swiftly.</a:t>
            </a:r>
          </a:p>
          <a:p>
            <a:pPr>
              <a:buFont typeface="+mj-lt"/>
              <a:buAutoNum type="arabicPeriod"/>
            </a:pPr>
            <a:r>
              <a:rPr lang="en-US" b="1" dirty="0"/>
              <a:t>Prevent</a:t>
            </a:r>
            <a:r>
              <a:rPr lang="en-US" dirty="0"/>
              <a:t>: Deploy proactive measures to stop attacks before they can cause harm. This can involve patching vulnerabilities, hardening systems, and implementing strict access controls to prevent unauthorized access to critical data.</a:t>
            </a:r>
          </a:p>
          <a:p>
            <a:pPr>
              <a:buFont typeface="+mj-lt"/>
              <a:buAutoNum type="arabicPeriod"/>
            </a:pPr>
            <a:r>
              <a:rPr lang="en-US" b="1" dirty="0"/>
              <a:t>Avoid</a:t>
            </a:r>
            <a:r>
              <a:rPr lang="en-US" dirty="0"/>
              <a:t>: Implement strategies to avoid potential threats altogether. This could involve removing unnecessary internet-facing services, segmenting networks to limit exposure, and employing strategies like zero-trust architectures to reduce risk.</a:t>
            </a:r>
          </a:p>
          <a:p>
            <a:endParaRPr lang="en-CA" dirty="0"/>
          </a:p>
        </p:txBody>
      </p:sp>
    </p:spTree>
    <p:extLst>
      <p:ext uri="{BB962C8B-B14F-4D97-AF65-F5344CB8AC3E}">
        <p14:creationId xmlns:p14="http://schemas.microsoft.com/office/powerpoint/2010/main" val="1947909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76D10-26C1-E149-F7A0-67E5DD22A51C}"/>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D02405C4-1DF3-7F3B-62B9-3FF5D8489CD8}"/>
              </a:ext>
            </a:extLst>
          </p:cNvPr>
          <p:cNvSpPr>
            <a:spLocks noGrp="1"/>
          </p:cNvSpPr>
          <p:nvPr>
            <p:ph idx="1"/>
          </p:nvPr>
        </p:nvSpPr>
        <p:spPr/>
        <p:txBody>
          <a:bodyPr>
            <a:normAutofit fontScale="77500" lnSpcReduction="20000"/>
          </a:bodyPr>
          <a:lstStyle/>
          <a:p>
            <a:r>
              <a:rPr lang="en-US" b="1" dirty="0"/>
              <a:t>Recommended Response to a Ransomware Attack</a:t>
            </a:r>
            <a:r>
              <a:rPr lang="en-US" dirty="0"/>
              <a:t>: In the event of an attack similar to what their competitor experienced, </a:t>
            </a:r>
            <a:r>
              <a:rPr lang="en-US" dirty="0" err="1"/>
              <a:t>Boldi</a:t>
            </a:r>
            <a:r>
              <a:rPr lang="en-US" dirty="0"/>
              <a:t> AG should react by:</a:t>
            </a:r>
          </a:p>
          <a:p>
            <a:pPr>
              <a:buFont typeface="Arial" panose="020B0604020202020204" pitchFamily="34" charset="0"/>
              <a:buChar char="•"/>
            </a:pPr>
            <a:r>
              <a:rPr lang="en-US" b="1" dirty="0"/>
              <a:t>Isolating affected systems</a:t>
            </a:r>
            <a:r>
              <a:rPr lang="en-US" dirty="0"/>
              <a:t> to prevent the spread of ransomware.</a:t>
            </a:r>
          </a:p>
          <a:p>
            <a:pPr>
              <a:buFont typeface="Arial" panose="020B0604020202020204" pitchFamily="34" charset="0"/>
              <a:buChar char="•"/>
            </a:pPr>
            <a:r>
              <a:rPr lang="en-US" b="1" dirty="0"/>
              <a:t>Activating incident response plans</a:t>
            </a:r>
            <a:r>
              <a:rPr lang="en-US" dirty="0"/>
              <a:t> to coordinate efforts in mitigating the attack.</a:t>
            </a:r>
          </a:p>
          <a:p>
            <a:pPr>
              <a:buFont typeface="Arial" panose="020B0604020202020204" pitchFamily="34" charset="0"/>
              <a:buChar char="•"/>
            </a:pPr>
            <a:r>
              <a:rPr lang="en-US" b="1" dirty="0"/>
              <a:t>Communicating transparently</a:t>
            </a:r>
            <a:r>
              <a:rPr lang="en-US" dirty="0"/>
              <a:t> with stakeholders, including customers and regulators, about the attack and response efforts.</a:t>
            </a:r>
          </a:p>
          <a:p>
            <a:pPr>
              <a:buFont typeface="Arial" panose="020B0604020202020204" pitchFamily="34" charset="0"/>
              <a:buChar char="•"/>
            </a:pPr>
            <a:r>
              <a:rPr lang="en-US" b="1" dirty="0"/>
              <a:t>Restoring systems from secure backups</a:t>
            </a:r>
            <a:r>
              <a:rPr lang="en-US" dirty="0"/>
              <a:t> once the threat is contained, ensuring that these backups have not been compromised.</a:t>
            </a:r>
          </a:p>
          <a:p>
            <a:pPr>
              <a:buFont typeface="Arial" panose="020B0604020202020204" pitchFamily="34" charset="0"/>
              <a:buChar char="•"/>
            </a:pPr>
            <a:r>
              <a:rPr lang="en-US" b="1" dirty="0"/>
              <a:t>Learning from the incident</a:t>
            </a:r>
            <a:r>
              <a:rPr lang="en-US" dirty="0"/>
              <a:t> by conducting a thorough post-mortem to identify weaknesses and improve defenses.</a:t>
            </a:r>
          </a:p>
          <a:p>
            <a:r>
              <a:rPr lang="en-US" dirty="0"/>
              <a:t>These steps will help </a:t>
            </a:r>
            <a:r>
              <a:rPr lang="en-US" dirty="0" err="1"/>
              <a:t>Boldi</a:t>
            </a:r>
            <a:r>
              <a:rPr lang="en-US" dirty="0"/>
              <a:t> AG to not only respond effectively to an attack but also to strengthen their overall cybersecurity posture moving forward.</a:t>
            </a:r>
          </a:p>
          <a:p>
            <a:pPr marL="0" indent="0">
              <a:buNone/>
            </a:pPr>
            <a:endParaRPr lang="en-CA" dirty="0"/>
          </a:p>
        </p:txBody>
      </p:sp>
    </p:spTree>
    <p:extLst>
      <p:ext uri="{BB962C8B-B14F-4D97-AF65-F5344CB8AC3E}">
        <p14:creationId xmlns:p14="http://schemas.microsoft.com/office/powerpoint/2010/main" val="252181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8550C-C6A5-BF38-3D93-5E539FB411A5}"/>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733AD8AC-851B-2D82-27A3-E8220CAFA82E}"/>
              </a:ext>
            </a:extLst>
          </p:cNvPr>
          <p:cNvSpPr>
            <a:spLocks noGrp="1"/>
          </p:cNvSpPr>
          <p:nvPr>
            <p:ph idx="1"/>
          </p:nvPr>
        </p:nvSpPr>
        <p:spPr/>
        <p:txBody>
          <a:bodyPr/>
          <a:lstStyle/>
          <a:p>
            <a:endParaRPr lang="en-CA" dirty="0"/>
          </a:p>
        </p:txBody>
      </p:sp>
      <p:sp>
        <p:nvSpPr>
          <p:cNvPr id="4" name="Rectangle 3">
            <a:extLst>
              <a:ext uri="{FF2B5EF4-FFF2-40B4-BE49-F238E27FC236}">
                <a16:creationId xmlns:a16="http://schemas.microsoft.com/office/drawing/2014/main" id="{AA28F85A-46F8-C4C6-8C4F-951F011E5E7F}"/>
              </a:ext>
            </a:extLst>
          </p:cNvPr>
          <p:cNvSpPr/>
          <p:nvPr/>
        </p:nvSpPr>
        <p:spPr>
          <a:xfrm>
            <a:off x="4135048" y="2967335"/>
            <a:ext cx="3921907"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1725201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8</TotalTime>
  <Words>566</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Part 1: Differentiating Due Care and Due Diligence in Information Risk Management</vt:lpstr>
      <vt:lpstr>Part 2: Key Principles of Defense and Damage Containment Options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 Soni</dc:creator>
  <cp:lastModifiedBy>Harsh Soni</cp:lastModifiedBy>
  <cp:revision>1</cp:revision>
  <dcterms:created xsi:type="dcterms:W3CDTF">2024-08-22T22:55:32Z</dcterms:created>
  <dcterms:modified xsi:type="dcterms:W3CDTF">2024-10-23T18:59:49Z</dcterms:modified>
</cp:coreProperties>
</file>