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2" r:id="rId6"/>
    <p:sldId id="259"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1131F1-1A0E-4262-8C99-83948784FAB6}" v="2" dt="2024-10-23T18:58:33.9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0"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Soni" userId="805c382200fd5262" providerId="LiveId" clId="{4E1131F1-1A0E-4262-8C99-83948784FAB6}"/>
    <pc:docChg chg="custSel addSld modSld">
      <pc:chgData name="Harsh Soni" userId="805c382200fd5262" providerId="LiveId" clId="{4E1131F1-1A0E-4262-8C99-83948784FAB6}" dt="2024-10-23T18:58:39.418" v="41" actId="20577"/>
      <pc:docMkLst>
        <pc:docMk/>
      </pc:docMkLst>
      <pc:sldChg chg="modSp">
        <pc:chgData name="Harsh Soni" userId="805c382200fd5262" providerId="LiveId" clId="{4E1131F1-1A0E-4262-8C99-83948784FAB6}" dt="2024-10-23T18:52:58.061" v="0"/>
        <pc:sldMkLst>
          <pc:docMk/>
          <pc:sldMk cId="3782226668" sldId="256"/>
        </pc:sldMkLst>
        <pc:spChg chg="mod">
          <ac:chgData name="Harsh Soni" userId="805c382200fd5262" providerId="LiveId" clId="{4E1131F1-1A0E-4262-8C99-83948784FAB6}" dt="2024-10-23T18:52:58.061" v="0"/>
          <ac:spMkLst>
            <pc:docMk/>
            <pc:sldMk cId="3782226668" sldId="256"/>
            <ac:spMk id="2" creationId="{5442B71D-D43C-B091-5D0E-BC61D6463004}"/>
          </ac:spMkLst>
        </pc:spChg>
        <pc:spChg chg="mod">
          <ac:chgData name="Harsh Soni" userId="805c382200fd5262" providerId="LiveId" clId="{4E1131F1-1A0E-4262-8C99-83948784FAB6}" dt="2024-10-23T18:52:58.061" v="0"/>
          <ac:spMkLst>
            <pc:docMk/>
            <pc:sldMk cId="3782226668" sldId="256"/>
            <ac:spMk id="3" creationId="{423E35DF-A9C9-E93F-D55D-2BABBB9CC4E8}"/>
          </ac:spMkLst>
        </pc:spChg>
      </pc:sldChg>
      <pc:sldChg chg="modSp">
        <pc:chgData name="Harsh Soni" userId="805c382200fd5262" providerId="LiveId" clId="{4E1131F1-1A0E-4262-8C99-83948784FAB6}" dt="2024-10-23T18:52:58.061" v="0"/>
        <pc:sldMkLst>
          <pc:docMk/>
          <pc:sldMk cId="3425322932" sldId="257"/>
        </pc:sldMkLst>
        <pc:spChg chg="mod">
          <ac:chgData name="Harsh Soni" userId="805c382200fd5262" providerId="LiveId" clId="{4E1131F1-1A0E-4262-8C99-83948784FAB6}" dt="2024-10-23T18:52:58.061" v="0"/>
          <ac:spMkLst>
            <pc:docMk/>
            <pc:sldMk cId="3425322932" sldId="257"/>
            <ac:spMk id="2" creationId="{A580984C-E108-D91F-8230-555A1234C2C3}"/>
          </ac:spMkLst>
        </pc:spChg>
      </pc:sldChg>
      <pc:sldChg chg="modSp">
        <pc:chgData name="Harsh Soni" userId="805c382200fd5262" providerId="LiveId" clId="{4E1131F1-1A0E-4262-8C99-83948784FAB6}" dt="2024-10-23T18:52:58.061" v="0"/>
        <pc:sldMkLst>
          <pc:docMk/>
          <pc:sldMk cId="64489415" sldId="258"/>
        </pc:sldMkLst>
        <pc:spChg chg="mod">
          <ac:chgData name="Harsh Soni" userId="805c382200fd5262" providerId="LiveId" clId="{4E1131F1-1A0E-4262-8C99-83948784FAB6}" dt="2024-10-23T18:52:58.061" v="0"/>
          <ac:spMkLst>
            <pc:docMk/>
            <pc:sldMk cId="64489415" sldId="258"/>
            <ac:spMk id="2" creationId="{F893FA6D-56C9-E33C-9262-29D224E45664}"/>
          </ac:spMkLst>
        </pc:spChg>
      </pc:sldChg>
      <pc:sldChg chg="modSp">
        <pc:chgData name="Harsh Soni" userId="805c382200fd5262" providerId="LiveId" clId="{4E1131F1-1A0E-4262-8C99-83948784FAB6}" dt="2024-10-23T18:52:58.061" v="0"/>
        <pc:sldMkLst>
          <pc:docMk/>
          <pc:sldMk cId="3309648110" sldId="259"/>
        </pc:sldMkLst>
        <pc:spChg chg="mod">
          <ac:chgData name="Harsh Soni" userId="805c382200fd5262" providerId="LiveId" clId="{4E1131F1-1A0E-4262-8C99-83948784FAB6}" dt="2024-10-23T18:52:58.061" v="0"/>
          <ac:spMkLst>
            <pc:docMk/>
            <pc:sldMk cId="3309648110" sldId="259"/>
            <ac:spMk id="2" creationId="{2A4F8161-7084-CAFF-2303-A94BBCD1C6BC}"/>
          </ac:spMkLst>
        </pc:spChg>
        <pc:spChg chg="mod">
          <ac:chgData name="Harsh Soni" userId="805c382200fd5262" providerId="LiveId" clId="{4E1131F1-1A0E-4262-8C99-83948784FAB6}" dt="2024-10-23T18:52:58.061" v="0"/>
          <ac:spMkLst>
            <pc:docMk/>
            <pc:sldMk cId="3309648110" sldId="259"/>
            <ac:spMk id="3" creationId="{56FC19E5-2E7E-BF68-5706-121DDA90430E}"/>
          </ac:spMkLst>
        </pc:spChg>
      </pc:sldChg>
      <pc:sldChg chg="modSp mod">
        <pc:chgData name="Harsh Soni" userId="805c382200fd5262" providerId="LiveId" clId="{4E1131F1-1A0E-4262-8C99-83948784FAB6}" dt="2024-10-23T18:56:29.938" v="19" actId="113"/>
        <pc:sldMkLst>
          <pc:docMk/>
          <pc:sldMk cId="1187949753" sldId="260"/>
        </pc:sldMkLst>
        <pc:spChg chg="mod">
          <ac:chgData name="Harsh Soni" userId="805c382200fd5262" providerId="LiveId" clId="{4E1131F1-1A0E-4262-8C99-83948784FAB6}" dt="2024-10-23T18:52:58.061" v="0"/>
          <ac:spMkLst>
            <pc:docMk/>
            <pc:sldMk cId="1187949753" sldId="260"/>
            <ac:spMk id="2" creationId="{19472516-E9EE-7FBB-9705-97728CA4DF55}"/>
          </ac:spMkLst>
        </pc:spChg>
        <pc:spChg chg="mod">
          <ac:chgData name="Harsh Soni" userId="805c382200fd5262" providerId="LiveId" clId="{4E1131F1-1A0E-4262-8C99-83948784FAB6}" dt="2024-10-23T18:56:29.938" v="19" actId="113"/>
          <ac:spMkLst>
            <pc:docMk/>
            <pc:sldMk cId="1187949753" sldId="260"/>
            <ac:spMk id="3" creationId="{16BA089A-7DEF-9751-ACC2-11836B3F73FB}"/>
          </ac:spMkLst>
        </pc:spChg>
      </pc:sldChg>
      <pc:sldChg chg="modSp new mod">
        <pc:chgData name="Harsh Soni" userId="805c382200fd5262" providerId="LiveId" clId="{4E1131F1-1A0E-4262-8C99-83948784FAB6}" dt="2024-10-23T18:55:36.389" v="14" actId="20577"/>
        <pc:sldMkLst>
          <pc:docMk/>
          <pc:sldMk cId="2874977421" sldId="261"/>
        </pc:sldMkLst>
        <pc:spChg chg="mod">
          <ac:chgData name="Harsh Soni" userId="805c382200fd5262" providerId="LiveId" clId="{4E1131F1-1A0E-4262-8C99-83948784FAB6}" dt="2024-10-23T18:55:06.585" v="8"/>
          <ac:spMkLst>
            <pc:docMk/>
            <pc:sldMk cId="2874977421" sldId="261"/>
            <ac:spMk id="2" creationId="{54465757-2153-FA5E-7542-435C0013FDBC}"/>
          </ac:spMkLst>
        </pc:spChg>
        <pc:spChg chg="mod">
          <ac:chgData name="Harsh Soni" userId="805c382200fd5262" providerId="LiveId" clId="{4E1131F1-1A0E-4262-8C99-83948784FAB6}" dt="2024-10-23T18:55:36.389" v="14" actId="20577"/>
          <ac:spMkLst>
            <pc:docMk/>
            <pc:sldMk cId="2874977421" sldId="261"/>
            <ac:spMk id="3" creationId="{C0870626-0C83-179E-4353-5DA44567020D}"/>
          </ac:spMkLst>
        </pc:spChg>
      </pc:sldChg>
      <pc:sldChg chg="addSp delSp modSp new mod setBg">
        <pc:chgData name="Harsh Soni" userId="805c382200fd5262" providerId="LiveId" clId="{4E1131F1-1A0E-4262-8C99-83948784FAB6}" dt="2024-10-23T18:57:43.965" v="30" actId="14100"/>
        <pc:sldMkLst>
          <pc:docMk/>
          <pc:sldMk cId="2107203585" sldId="262"/>
        </pc:sldMkLst>
        <pc:spChg chg="del">
          <ac:chgData name="Harsh Soni" userId="805c382200fd5262" providerId="LiveId" clId="{4E1131F1-1A0E-4262-8C99-83948784FAB6}" dt="2024-10-23T18:57:24.592" v="24" actId="26606"/>
          <ac:spMkLst>
            <pc:docMk/>
            <pc:sldMk cId="2107203585" sldId="262"/>
            <ac:spMk id="2" creationId="{10A55742-B93F-1E32-48C0-6B0428A31B0E}"/>
          </ac:spMkLst>
        </pc:spChg>
        <pc:spChg chg="del">
          <ac:chgData name="Harsh Soni" userId="805c382200fd5262" providerId="LiveId" clId="{4E1131F1-1A0E-4262-8C99-83948784FAB6}" dt="2024-10-23T18:57:15.147" v="21" actId="22"/>
          <ac:spMkLst>
            <pc:docMk/>
            <pc:sldMk cId="2107203585" sldId="262"/>
            <ac:spMk id="3" creationId="{1A82163D-3C58-D944-55EB-D893EAC17F57}"/>
          </ac:spMkLst>
        </pc:spChg>
        <pc:picChg chg="add mod ord">
          <ac:chgData name="Harsh Soni" userId="805c382200fd5262" providerId="LiveId" clId="{4E1131F1-1A0E-4262-8C99-83948784FAB6}" dt="2024-10-23T18:57:43.965" v="30" actId="14100"/>
          <ac:picMkLst>
            <pc:docMk/>
            <pc:sldMk cId="2107203585" sldId="262"/>
            <ac:picMk id="5" creationId="{3F3AFED2-CE83-CA74-9280-89E77DB87861}"/>
          </ac:picMkLst>
        </pc:picChg>
      </pc:sldChg>
      <pc:sldChg chg="addSp modSp new mod">
        <pc:chgData name="Harsh Soni" userId="805c382200fd5262" providerId="LiveId" clId="{4E1131F1-1A0E-4262-8C99-83948784FAB6}" dt="2024-10-23T18:58:39.418" v="41" actId="20577"/>
        <pc:sldMkLst>
          <pc:docMk/>
          <pc:sldMk cId="3910514043" sldId="263"/>
        </pc:sldMkLst>
        <pc:spChg chg="add mod">
          <ac:chgData name="Harsh Soni" userId="805c382200fd5262" providerId="LiveId" clId="{4E1131F1-1A0E-4262-8C99-83948784FAB6}" dt="2024-10-23T18:58:39.418" v="41" actId="20577"/>
          <ac:spMkLst>
            <pc:docMk/>
            <pc:sldMk cId="3910514043" sldId="263"/>
            <ac:spMk id="4" creationId="{ED324356-C3D1-D3DA-0B5B-390DEDA45DC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6FCBAA-EAA5-4F58-AA84-CD7EA0777175}" type="datetimeFigureOut">
              <a:rPr lang="en-CA" smtClean="0"/>
              <a:t>2024-10-23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538E91-5768-47E4-9154-1BFCCD7E1BDC}" type="slidenum">
              <a:rPr lang="en-CA" smtClean="0"/>
              <a:t>‹#›</a:t>
            </a:fld>
            <a:endParaRPr lang="en-CA"/>
          </a:p>
        </p:txBody>
      </p:sp>
    </p:spTree>
    <p:extLst>
      <p:ext uri="{BB962C8B-B14F-4D97-AF65-F5344CB8AC3E}">
        <p14:creationId xmlns:p14="http://schemas.microsoft.com/office/powerpoint/2010/main" val="198542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6FCBAA-EAA5-4F58-AA84-CD7EA0777175}" type="datetimeFigureOut">
              <a:rPr lang="en-CA" smtClean="0"/>
              <a:t>2024-10-23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538E91-5768-47E4-9154-1BFCCD7E1BDC}" type="slidenum">
              <a:rPr lang="en-CA" smtClean="0"/>
              <a:t>‹#›</a:t>
            </a:fld>
            <a:endParaRPr lang="en-CA"/>
          </a:p>
        </p:txBody>
      </p:sp>
    </p:spTree>
    <p:extLst>
      <p:ext uri="{BB962C8B-B14F-4D97-AF65-F5344CB8AC3E}">
        <p14:creationId xmlns:p14="http://schemas.microsoft.com/office/powerpoint/2010/main" val="274491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6FCBAA-EAA5-4F58-AA84-CD7EA0777175}" type="datetimeFigureOut">
              <a:rPr lang="en-CA" smtClean="0"/>
              <a:t>2024-10-23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538E91-5768-47E4-9154-1BFCCD7E1BDC}" type="slidenum">
              <a:rPr lang="en-CA" smtClean="0"/>
              <a:t>‹#›</a:t>
            </a:fld>
            <a:endParaRPr lang="en-CA"/>
          </a:p>
        </p:txBody>
      </p:sp>
    </p:spTree>
    <p:extLst>
      <p:ext uri="{BB962C8B-B14F-4D97-AF65-F5344CB8AC3E}">
        <p14:creationId xmlns:p14="http://schemas.microsoft.com/office/powerpoint/2010/main" val="42256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6FCBAA-EAA5-4F58-AA84-CD7EA0777175}" type="datetimeFigureOut">
              <a:rPr lang="en-CA" smtClean="0"/>
              <a:t>2024-10-23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538E91-5768-47E4-9154-1BFCCD7E1BDC}" type="slidenum">
              <a:rPr lang="en-CA" smtClean="0"/>
              <a:t>‹#›</a:t>
            </a:fld>
            <a:endParaRPr lang="en-CA"/>
          </a:p>
        </p:txBody>
      </p:sp>
    </p:spTree>
    <p:extLst>
      <p:ext uri="{BB962C8B-B14F-4D97-AF65-F5344CB8AC3E}">
        <p14:creationId xmlns:p14="http://schemas.microsoft.com/office/powerpoint/2010/main" val="205342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6FCBAA-EAA5-4F58-AA84-CD7EA0777175}" type="datetimeFigureOut">
              <a:rPr lang="en-CA" smtClean="0"/>
              <a:t>2024-10-23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538E91-5768-47E4-9154-1BFCCD7E1BDC}" type="slidenum">
              <a:rPr lang="en-CA" smtClean="0"/>
              <a:t>‹#›</a:t>
            </a:fld>
            <a:endParaRPr lang="en-CA"/>
          </a:p>
        </p:txBody>
      </p:sp>
    </p:spTree>
    <p:extLst>
      <p:ext uri="{BB962C8B-B14F-4D97-AF65-F5344CB8AC3E}">
        <p14:creationId xmlns:p14="http://schemas.microsoft.com/office/powerpoint/2010/main" val="268569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6FCBAA-EAA5-4F58-AA84-CD7EA0777175}" type="datetimeFigureOut">
              <a:rPr lang="en-CA" smtClean="0"/>
              <a:t>2024-10-23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538E91-5768-47E4-9154-1BFCCD7E1BDC}" type="slidenum">
              <a:rPr lang="en-CA" smtClean="0"/>
              <a:t>‹#›</a:t>
            </a:fld>
            <a:endParaRPr lang="en-CA"/>
          </a:p>
        </p:txBody>
      </p:sp>
    </p:spTree>
    <p:extLst>
      <p:ext uri="{BB962C8B-B14F-4D97-AF65-F5344CB8AC3E}">
        <p14:creationId xmlns:p14="http://schemas.microsoft.com/office/powerpoint/2010/main" val="413811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6FCBAA-EAA5-4F58-AA84-CD7EA0777175}" type="datetimeFigureOut">
              <a:rPr lang="en-CA" smtClean="0"/>
              <a:t>2024-10-23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B538E91-5768-47E4-9154-1BFCCD7E1BDC}" type="slidenum">
              <a:rPr lang="en-CA" smtClean="0"/>
              <a:t>‹#›</a:t>
            </a:fld>
            <a:endParaRPr lang="en-CA"/>
          </a:p>
        </p:txBody>
      </p:sp>
    </p:spTree>
    <p:extLst>
      <p:ext uri="{BB962C8B-B14F-4D97-AF65-F5344CB8AC3E}">
        <p14:creationId xmlns:p14="http://schemas.microsoft.com/office/powerpoint/2010/main" val="106352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6FCBAA-EAA5-4F58-AA84-CD7EA0777175}" type="datetimeFigureOut">
              <a:rPr lang="en-CA" smtClean="0"/>
              <a:t>2024-10-23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B538E91-5768-47E4-9154-1BFCCD7E1BDC}" type="slidenum">
              <a:rPr lang="en-CA" smtClean="0"/>
              <a:t>‹#›</a:t>
            </a:fld>
            <a:endParaRPr lang="en-CA"/>
          </a:p>
        </p:txBody>
      </p:sp>
    </p:spTree>
    <p:extLst>
      <p:ext uri="{BB962C8B-B14F-4D97-AF65-F5344CB8AC3E}">
        <p14:creationId xmlns:p14="http://schemas.microsoft.com/office/powerpoint/2010/main" val="262114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FCBAA-EAA5-4F58-AA84-CD7EA0777175}" type="datetimeFigureOut">
              <a:rPr lang="en-CA" smtClean="0"/>
              <a:t>2024-10-23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B538E91-5768-47E4-9154-1BFCCD7E1BDC}" type="slidenum">
              <a:rPr lang="en-CA" smtClean="0"/>
              <a:t>‹#›</a:t>
            </a:fld>
            <a:endParaRPr lang="en-CA"/>
          </a:p>
        </p:txBody>
      </p:sp>
    </p:spTree>
    <p:extLst>
      <p:ext uri="{BB962C8B-B14F-4D97-AF65-F5344CB8AC3E}">
        <p14:creationId xmlns:p14="http://schemas.microsoft.com/office/powerpoint/2010/main" val="350880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6FCBAA-EAA5-4F58-AA84-CD7EA0777175}" type="datetimeFigureOut">
              <a:rPr lang="en-CA" smtClean="0"/>
              <a:t>2024-10-23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538E91-5768-47E4-9154-1BFCCD7E1BDC}" type="slidenum">
              <a:rPr lang="en-CA" smtClean="0"/>
              <a:t>‹#›</a:t>
            </a:fld>
            <a:endParaRPr lang="en-CA"/>
          </a:p>
        </p:txBody>
      </p:sp>
    </p:spTree>
    <p:extLst>
      <p:ext uri="{BB962C8B-B14F-4D97-AF65-F5344CB8AC3E}">
        <p14:creationId xmlns:p14="http://schemas.microsoft.com/office/powerpoint/2010/main" val="3572644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6FCBAA-EAA5-4F58-AA84-CD7EA0777175}" type="datetimeFigureOut">
              <a:rPr lang="en-CA" smtClean="0"/>
              <a:t>2024-10-23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538E91-5768-47E4-9154-1BFCCD7E1BDC}" type="slidenum">
              <a:rPr lang="en-CA" smtClean="0"/>
              <a:t>‹#›</a:t>
            </a:fld>
            <a:endParaRPr lang="en-CA"/>
          </a:p>
        </p:txBody>
      </p:sp>
    </p:spTree>
    <p:extLst>
      <p:ext uri="{BB962C8B-B14F-4D97-AF65-F5344CB8AC3E}">
        <p14:creationId xmlns:p14="http://schemas.microsoft.com/office/powerpoint/2010/main" val="180556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506FCBAA-EAA5-4F58-AA84-CD7EA0777175}" type="datetimeFigureOut">
              <a:rPr lang="en-CA" smtClean="0"/>
              <a:t>2024-10-23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2B538E91-5768-47E4-9154-1BFCCD7E1BDC}" type="slidenum">
              <a:rPr lang="en-CA" smtClean="0"/>
              <a:t>‹#›</a:t>
            </a:fld>
            <a:endParaRPr lang="en-CA"/>
          </a:p>
        </p:txBody>
      </p:sp>
    </p:spTree>
    <p:extLst>
      <p:ext uri="{BB962C8B-B14F-4D97-AF65-F5344CB8AC3E}">
        <p14:creationId xmlns:p14="http://schemas.microsoft.com/office/powerpoint/2010/main" val="12867778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2B71D-D43C-B091-5D0E-BC61D6463004}"/>
              </a:ext>
            </a:extLst>
          </p:cNvPr>
          <p:cNvSpPr>
            <a:spLocks noGrp="1"/>
          </p:cNvSpPr>
          <p:nvPr>
            <p:ph type="ctrTitle"/>
          </p:nvPr>
        </p:nvSpPr>
        <p:spPr/>
        <p:txBody>
          <a:bodyPr/>
          <a:lstStyle/>
          <a:p>
            <a:r>
              <a:rPr lang="en-CA" dirty="0"/>
              <a:t>TASK 2</a:t>
            </a:r>
          </a:p>
        </p:txBody>
      </p:sp>
      <p:sp>
        <p:nvSpPr>
          <p:cNvPr id="3" name="Subtitle 2">
            <a:extLst>
              <a:ext uri="{FF2B5EF4-FFF2-40B4-BE49-F238E27FC236}">
                <a16:creationId xmlns:a16="http://schemas.microsoft.com/office/drawing/2014/main" id="{423E35DF-A9C9-E93F-D55D-2BABBB9CC4E8}"/>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78222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984C-E108-D91F-8230-555A1234C2C3}"/>
              </a:ext>
            </a:extLst>
          </p:cNvPr>
          <p:cNvSpPr>
            <a:spLocks noGrp="1"/>
          </p:cNvSpPr>
          <p:nvPr>
            <p:ph type="title"/>
          </p:nvPr>
        </p:nvSpPr>
        <p:spPr/>
        <p:txBody>
          <a:bodyPr/>
          <a:lstStyle/>
          <a:p>
            <a:r>
              <a:rPr lang="en-CA"/>
              <a:t>Information Risk Impact Assessment</a:t>
            </a:r>
          </a:p>
        </p:txBody>
      </p:sp>
      <p:sp>
        <p:nvSpPr>
          <p:cNvPr id="3" name="Content Placeholder 2">
            <a:extLst>
              <a:ext uri="{FF2B5EF4-FFF2-40B4-BE49-F238E27FC236}">
                <a16:creationId xmlns:a16="http://schemas.microsoft.com/office/drawing/2014/main" id="{1540CF09-A69A-329A-FD97-F89A460DA1FC}"/>
              </a:ext>
            </a:extLst>
          </p:cNvPr>
          <p:cNvSpPr>
            <a:spLocks noGrp="1"/>
          </p:cNvSpPr>
          <p:nvPr>
            <p:ph idx="1"/>
          </p:nvPr>
        </p:nvSpPr>
        <p:spPr>
          <a:xfrm>
            <a:off x="838200" y="1484671"/>
            <a:ext cx="10515600" cy="4692292"/>
          </a:xfrm>
        </p:spPr>
        <p:txBody>
          <a:bodyPr>
            <a:normAutofit fontScale="77500" lnSpcReduction="20000"/>
          </a:bodyPr>
          <a:lstStyle/>
          <a:p>
            <a:r>
              <a:rPr lang="en-US" b="1" dirty="0"/>
              <a:t>Key Points:</a:t>
            </a:r>
            <a:endParaRPr lang="en-US" dirty="0"/>
          </a:p>
          <a:p>
            <a:pPr>
              <a:buFont typeface="+mj-lt"/>
              <a:buAutoNum type="arabicPeriod"/>
            </a:pPr>
            <a:r>
              <a:rPr lang="en-US" b="1" dirty="0"/>
              <a:t>Confidentiality:</a:t>
            </a:r>
            <a:endParaRPr lang="en-US" dirty="0"/>
          </a:p>
          <a:p>
            <a:pPr marL="742950" lvl="1" indent="-285750">
              <a:buFont typeface="+mj-lt"/>
              <a:buAutoNum type="arabicPeriod"/>
            </a:pPr>
            <a:r>
              <a:rPr lang="en-US" dirty="0"/>
              <a:t>Lack of access controls means unauthorized employees could access sensitive information.</a:t>
            </a:r>
          </a:p>
          <a:p>
            <a:pPr marL="742950" lvl="1" indent="-285750">
              <a:buFont typeface="+mj-lt"/>
              <a:buAutoNum type="arabicPeriod"/>
            </a:pPr>
            <a:r>
              <a:rPr lang="en-US" dirty="0"/>
              <a:t>Data exposure increases the risk of intentional or unintentional information leaks.</a:t>
            </a:r>
          </a:p>
          <a:p>
            <a:pPr>
              <a:buFont typeface="+mj-lt"/>
              <a:buAutoNum type="arabicPeriod"/>
            </a:pPr>
            <a:r>
              <a:rPr lang="en-US" b="1" dirty="0"/>
              <a:t>Integrity:</a:t>
            </a:r>
            <a:endParaRPr lang="en-US" dirty="0"/>
          </a:p>
          <a:p>
            <a:pPr marL="742950" lvl="1" indent="-285750">
              <a:buFont typeface="+mj-lt"/>
              <a:buAutoNum type="arabicPeriod"/>
            </a:pPr>
            <a:r>
              <a:rPr lang="en-US" dirty="0"/>
              <a:t>Inconsistent formats between paper-based files and cloud-based systems hinder the accuracy of data.</a:t>
            </a:r>
          </a:p>
          <a:p>
            <a:pPr marL="742950" lvl="1" indent="-285750">
              <a:buFont typeface="+mj-lt"/>
              <a:buAutoNum type="arabicPeriod"/>
            </a:pPr>
            <a:r>
              <a:rPr lang="en-US" dirty="0"/>
              <a:t>It is challenging to ensure that data is up-to-date and not corrupted due to discrepancies.</a:t>
            </a:r>
          </a:p>
          <a:p>
            <a:pPr>
              <a:buFont typeface="+mj-lt"/>
              <a:buAutoNum type="arabicPeriod"/>
            </a:pPr>
            <a:r>
              <a:rPr lang="en-US" b="1" dirty="0"/>
              <a:t>Availability:</a:t>
            </a:r>
            <a:endParaRPr lang="en-US" dirty="0"/>
          </a:p>
          <a:p>
            <a:pPr marL="742950" lvl="1" indent="-285750">
              <a:buFont typeface="+mj-lt"/>
              <a:buAutoNum type="arabicPeriod"/>
            </a:pPr>
            <a:r>
              <a:rPr lang="en-US" dirty="0"/>
              <a:t>Poor organization of files may lead to difficulties in retrieving essential data when needed.</a:t>
            </a:r>
          </a:p>
          <a:p>
            <a:pPr marL="742950" lvl="1" indent="-285750">
              <a:buFont typeface="+mj-lt"/>
              <a:buAutoNum type="arabicPeriod"/>
            </a:pPr>
            <a:r>
              <a:rPr lang="en-US" dirty="0"/>
              <a:t>Lack of structure in digital and physical data storage could lead to delays in operations, especially during critical incidents.</a:t>
            </a:r>
          </a:p>
          <a:p>
            <a:r>
              <a:rPr lang="en-US" b="1" dirty="0"/>
              <a:t>Conclusion:</a:t>
            </a:r>
            <a:br>
              <a:rPr lang="en-US" dirty="0"/>
            </a:br>
            <a:r>
              <a:rPr lang="en-US" dirty="0" err="1"/>
              <a:t>Boldi</a:t>
            </a:r>
            <a:r>
              <a:rPr lang="en-US" dirty="0"/>
              <a:t> AG’s lack of file consistency and access controls presents a significant risk to confidentiality, integrity, and availability. Proper measures should be implemented to secure sensitive data, ensure data accuracy, and improve operational efficiency.</a:t>
            </a:r>
          </a:p>
          <a:p>
            <a:endParaRPr lang="en-CA" sz="1200" dirty="0"/>
          </a:p>
        </p:txBody>
      </p:sp>
    </p:spTree>
    <p:extLst>
      <p:ext uri="{BB962C8B-B14F-4D97-AF65-F5344CB8AC3E}">
        <p14:creationId xmlns:p14="http://schemas.microsoft.com/office/powerpoint/2010/main" val="342532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5757-2153-FA5E-7542-435C0013FDBC}"/>
              </a:ext>
            </a:extLst>
          </p:cNvPr>
          <p:cNvSpPr>
            <a:spLocks noGrp="1"/>
          </p:cNvSpPr>
          <p:nvPr>
            <p:ph type="title"/>
          </p:nvPr>
        </p:nvSpPr>
        <p:spPr/>
        <p:txBody>
          <a:bodyPr/>
          <a:lstStyle/>
          <a:p>
            <a:r>
              <a:rPr lang="en-US" dirty="0"/>
              <a:t>Information risk for </a:t>
            </a:r>
            <a:r>
              <a:rPr lang="en-US" dirty="0" err="1"/>
              <a:t>Boldi</a:t>
            </a:r>
            <a:r>
              <a:rPr lang="en-US" dirty="0"/>
              <a:t> AG?</a:t>
            </a:r>
            <a:endParaRPr lang="en-CA" dirty="0"/>
          </a:p>
        </p:txBody>
      </p:sp>
      <p:sp>
        <p:nvSpPr>
          <p:cNvPr id="3" name="Content Placeholder 2">
            <a:extLst>
              <a:ext uri="{FF2B5EF4-FFF2-40B4-BE49-F238E27FC236}">
                <a16:creationId xmlns:a16="http://schemas.microsoft.com/office/drawing/2014/main" id="{C0870626-0C83-179E-4353-5DA44567020D}"/>
              </a:ext>
            </a:extLst>
          </p:cNvPr>
          <p:cNvSpPr>
            <a:spLocks noGrp="1"/>
          </p:cNvSpPr>
          <p:nvPr>
            <p:ph idx="1"/>
          </p:nvPr>
        </p:nvSpPr>
        <p:spPr/>
        <p:txBody>
          <a:bodyPr>
            <a:normAutofit/>
          </a:bodyPr>
          <a:lstStyle/>
          <a:p>
            <a:r>
              <a:rPr lang="en-US" sz="1600" dirty="0"/>
              <a:t>Yes, because the data could represent significant vulnerabilities of company systems, and its inadvertent or deliberate disclosure could be Impact = security risk in general and information security risks Company financial data + price and cost information Impact = reputation loss, lawsuits, etc. Virtual Case Experience Cybersecurity Client data Impact = reputation loss, lawsuits, etc. Details about internal business processes Impact = security risks, sharing of know-how with competition, etc. very damaging to the company; because the lack of controls on access and use suggests that data integrity is lacking or cannot be assessed and because conflicting formats and content might make much of the data unusable for analysis and decision making without a lot of effort, impacting whether that data can support decision making in a timely manner. These are the expression of confidentiality, integrity, and availability for these data sets.</a:t>
            </a:r>
          </a:p>
          <a:p>
            <a:r>
              <a:rPr lang="en-US" sz="1600" dirty="0"/>
              <a:t> C–no controls on access</a:t>
            </a:r>
          </a:p>
          <a:p>
            <a:r>
              <a:rPr lang="en-US" sz="1600" dirty="0"/>
              <a:t> I– no controls on access </a:t>
            </a:r>
          </a:p>
          <a:p>
            <a:r>
              <a:rPr lang="en-US" sz="1600" dirty="0"/>
              <a:t>A–inconsistent in format</a:t>
            </a:r>
            <a:endParaRPr lang="en-CA" sz="1600" dirty="0"/>
          </a:p>
        </p:txBody>
      </p:sp>
    </p:spTree>
    <p:extLst>
      <p:ext uri="{BB962C8B-B14F-4D97-AF65-F5344CB8AC3E}">
        <p14:creationId xmlns:p14="http://schemas.microsoft.com/office/powerpoint/2010/main" val="287497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FA6D-56C9-E33C-9262-29D224E45664}"/>
              </a:ext>
            </a:extLst>
          </p:cNvPr>
          <p:cNvSpPr>
            <a:spLocks noGrp="1"/>
          </p:cNvSpPr>
          <p:nvPr>
            <p:ph type="title"/>
          </p:nvPr>
        </p:nvSpPr>
        <p:spPr/>
        <p:txBody>
          <a:bodyPr/>
          <a:lstStyle/>
          <a:p>
            <a:r>
              <a:rPr lang="en-CA" dirty="0"/>
              <a:t>Quantitative vs. Qualitative Risk Assessments</a:t>
            </a:r>
          </a:p>
        </p:txBody>
      </p:sp>
      <p:sp>
        <p:nvSpPr>
          <p:cNvPr id="4" name="Rectangle 1">
            <a:extLst>
              <a:ext uri="{FF2B5EF4-FFF2-40B4-BE49-F238E27FC236}">
                <a16:creationId xmlns:a16="http://schemas.microsoft.com/office/drawing/2014/main" id="{A67081AA-37A7-8F85-E598-D224F30C036C}"/>
              </a:ext>
            </a:extLst>
          </p:cNvPr>
          <p:cNvSpPr>
            <a:spLocks noGrp="1" noChangeArrowheads="1"/>
          </p:cNvSpPr>
          <p:nvPr>
            <p:ph idx="1"/>
          </p:nvPr>
        </p:nvSpPr>
        <p:spPr bwMode="auto">
          <a:xfrm>
            <a:off x="186813" y="1877636"/>
            <a:ext cx="1226082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Quantitative Risk Assessment: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Focuses on numerical data to estimate the potential financial impact of risks.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Methodology: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Assigns monetary value to assets.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Estimates the likelihood of risks in numerical terms (e.g., percentage probabilities).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Reliability:</a:t>
            </a:r>
            <a:r>
              <a:rPr kumimoji="0" lang="en-US" altLang="en-US" sz="1800" b="0" i="0" u="none" strike="noStrike" cap="none" normalizeH="0" baseline="0" dirty="0">
                <a:ln>
                  <a:noFill/>
                </a:ln>
                <a:solidFill>
                  <a:schemeClr val="tx1"/>
                </a:solidFill>
                <a:effectLst/>
                <a:latin typeface="Arial" panose="020B0604020202020204" pitchFamily="34" charset="0"/>
              </a:rPr>
              <a:t> Depends on historical data and accurate financial figures.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Tools:</a:t>
            </a:r>
            <a:r>
              <a:rPr kumimoji="0" lang="en-US" altLang="en-US" sz="1800" b="0" i="0" u="none" strike="noStrike" cap="none" normalizeH="0" baseline="0" dirty="0">
                <a:ln>
                  <a:noFill/>
                </a:ln>
                <a:solidFill>
                  <a:schemeClr val="tx1"/>
                </a:solidFill>
                <a:effectLst/>
                <a:latin typeface="Arial" panose="020B0604020202020204" pitchFamily="34" charset="0"/>
              </a:rPr>
              <a:t> Quantitative methods often rely on </a:t>
            </a:r>
            <a:r>
              <a:rPr kumimoji="0" lang="en-US" altLang="en-US" sz="1800" b="1" i="0" u="none" strike="noStrike" cap="none" normalizeH="0" baseline="0" dirty="0">
                <a:ln>
                  <a:noFill/>
                </a:ln>
                <a:solidFill>
                  <a:schemeClr val="tx1"/>
                </a:solidFill>
                <a:effectLst/>
                <a:latin typeface="Arial" panose="020B0604020202020204" pitchFamily="34" charset="0"/>
              </a:rPr>
              <a:t>cost-benefit analyses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statistical models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 "If the loss of customer data costs $1 million and has a 10% likelihood, the risk is valued at $100,000."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Qualitative Risk Assessment: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Subjective:</a:t>
            </a:r>
            <a:r>
              <a:rPr kumimoji="0" lang="en-US" altLang="en-US" sz="1800" b="0" i="0" u="none" strike="noStrike" cap="none" normalizeH="0" baseline="0" dirty="0">
                <a:ln>
                  <a:noFill/>
                </a:ln>
                <a:solidFill>
                  <a:schemeClr val="tx1"/>
                </a:solidFill>
                <a:effectLst/>
                <a:latin typeface="Arial" panose="020B0604020202020204" pitchFamily="34" charset="0"/>
              </a:rPr>
              <a:t> Relies on expert judgment and opinions rather than numerical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Methodology: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Risks are categorized based on severity (e.g., low, medium, high) using descriptive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Reliability:</a:t>
            </a:r>
            <a:r>
              <a:rPr kumimoji="0" lang="en-US" altLang="en-US" sz="1800" b="0" i="0" u="none" strike="noStrike" cap="none" normalizeH="0" baseline="0" dirty="0">
                <a:ln>
                  <a:noFill/>
                </a:ln>
                <a:solidFill>
                  <a:schemeClr val="tx1"/>
                </a:solidFill>
                <a:effectLst/>
                <a:latin typeface="Arial" panose="020B0604020202020204" pitchFamily="34" charset="0"/>
              </a:rPr>
              <a:t> Effective when precise financial data is unavailable, but results may be less precise.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 "Data loss is categorized as high-risk due to the severe reputational damage it may cause."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48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3AFED2-CE83-CA74-9280-89E77DB87861}"/>
              </a:ext>
            </a:extLst>
          </p:cNvPr>
          <p:cNvPicPr>
            <a:picLocks noGrp="1" noChangeAspect="1"/>
          </p:cNvPicPr>
          <p:nvPr>
            <p:ph idx="1"/>
          </p:nvPr>
        </p:nvPicPr>
        <p:blipFill>
          <a:blip r:embed="rId2"/>
          <a:stretch>
            <a:fillRect/>
          </a:stretch>
        </p:blipFill>
        <p:spPr>
          <a:xfrm>
            <a:off x="304800" y="2743200"/>
            <a:ext cx="11621729" cy="2330246"/>
          </a:xfrm>
          <a:prstGeom prst="rect">
            <a:avLst/>
          </a:prstGeom>
        </p:spPr>
      </p:pic>
    </p:spTree>
    <p:extLst>
      <p:ext uri="{BB962C8B-B14F-4D97-AF65-F5344CB8AC3E}">
        <p14:creationId xmlns:p14="http://schemas.microsoft.com/office/powerpoint/2010/main" val="2107203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8161-7084-CAFF-2303-A94BBCD1C6BC}"/>
              </a:ext>
            </a:extLst>
          </p:cNvPr>
          <p:cNvSpPr>
            <a:spLocks noGrp="1"/>
          </p:cNvSpPr>
          <p:nvPr>
            <p:ph type="title"/>
          </p:nvPr>
        </p:nvSpPr>
        <p:spPr/>
        <p:txBody>
          <a:bodyPr/>
          <a:lstStyle/>
          <a:p>
            <a:r>
              <a:rPr lang="en-US" dirty="0"/>
              <a:t>Which Risk Assessment Method is Best for </a:t>
            </a:r>
            <a:r>
              <a:rPr lang="en-US" dirty="0" err="1"/>
              <a:t>Boldi</a:t>
            </a:r>
            <a:r>
              <a:rPr lang="en-US" dirty="0"/>
              <a:t> AG?</a:t>
            </a:r>
            <a:endParaRPr lang="en-CA" dirty="0"/>
          </a:p>
        </p:txBody>
      </p:sp>
      <p:sp>
        <p:nvSpPr>
          <p:cNvPr id="3" name="Content Placeholder 2">
            <a:extLst>
              <a:ext uri="{FF2B5EF4-FFF2-40B4-BE49-F238E27FC236}">
                <a16:creationId xmlns:a16="http://schemas.microsoft.com/office/drawing/2014/main" id="{56FC19E5-2E7E-BF68-5706-121DDA90430E}"/>
              </a:ext>
            </a:extLst>
          </p:cNvPr>
          <p:cNvSpPr>
            <a:spLocks noGrp="1"/>
          </p:cNvSpPr>
          <p:nvPr>
            <p:ph idx="1"/>
          </p:nvPr>
        </p:nvSpPr>
        <p:spPr/>
        <p:txBody>
          <a:bodyPr>
            <a:normAutofit fontScale="92500" lnSpcReduction="10000"/>
          </a:bodyPr>
          <a:lstStyle/>
          <a:p>
            <a:r>
              <a:rPr lang="en-US" b="1" dirty="0"/>
              <a:t>Recommendation:</a:t>
            </a:r>
            <a:endParaRPr lang="en-US" dirty="0"/>
          </a:p>
          <a:p>
            <a:pPr>
              <a:buFont typeface="+mj-lt"/>
              <a:buAutoNum type="arabicPeriod"/>
            </a:pPr>
            <a:r>
              <a:rPr lang="en-US" b="1" dirty="0"/>
              <a:t>Qualitative Risk Assessment for Information Security:</a:t>
            </a:r>
            <a:endParaRPr lang="en-US" dirty="0"/>
          </a:p>
          <a:p>
            <a:pPr marL="742950" lvl="1" indent="-285750">
              <a:buFont typeface="+mj-lt"/>
              <a:buAutoNum type="arabicPeriod"/>
            </a:pPr>
            <a:r>
              <a:rPr lang="en-US" dirty="0"/>
              <a:t>Given the nature of </a:t>
            </a:r>
            <a:r>
              <a:rPr lang="en-US" dirty="0" err="1"/>
              <a:t>Boldi</a:t>
            </a:r>
            <a:r>
              <a:rPr lang="en-US" dirty="0"/>
              <a:t> AG’s issues (inconsistent formats, lack of access control), </a:t>
            </a:r>
            <a:r>
              <a:rPr lang="en-US" b="1" dirty="0"/>
              <a:t>qualitative assessment</a:t>
            </a:r>
            <a:r>
              <a:rPr lang="en-US" dirty="0"/>
              <a:t> may be more suitable:</a:t>
            </a:r>
          </a:p>
          <a:p>
            <a:pPr marL="1143000" lvl="2" indent="-228600">
              <a:buFont typeface="+mj-lt"/>
              <a:buAutoNum type="arabicPeriod"/>
            </a:pPr>
            <a:r>
              <a:rPr lang="en-US" dirty="0"/>
              <a:t>Focuses on understanding non-financial impacts like data breaches, reputational harm, and operational disruption.</a:t>
            </a:r>
          </a:p>
          <a:p>
            <a:pPr marL="1143000" lvl="2" indent="-228600">
              <a:buFont typeface="+mj-lt"/>
              <a:buAutoNum type="arabicPeriod"/>
            </a:pPr>
            <a:r>
              <a:rPr lang="en-US" dirty="0"/>
              <a:t>Helps stakeholders prioritize risks even when specific financial data is limited.</a:t>
            </a:r>
          </a:p>
          <a:p>
            <a:pPr marL="1143000" lvl="2" indent="-228600">
              <a:buFont typeface="+mj-lt"/>
              <a:buAutoNum type="arabicPeriod"/>
            </a:pPr>
            <a:r>
              <a:rPr lang="en-US" dirty="0"/>
              <a:t>Easier to apply when evaluating security vulnerabilities.</a:t>
            </a:r>
          </a:p>
          <a:p>
            <a:pPr>
              <a:buFont typeface="+mj-lt"/>
              <a:buAutoNum type="arabicPeriod"/>
            </a:pPr>
            <a:r>
              <a:rPr lang="en-US" b="1" dirty="0"/>
              <a:t>Quantitative Risk Assessment:</a:t>
            </a:r>
            <a:endParaRPr lang="en-US" dirty="0"/>
          </a:p>
          <a:p>
            <a:pPr marL="742950" lvl="1" indent="-285750">
              <a:buFont typeface="+mj-lt"/>
              <a:buAutoNum type="arabicPeriod"/>
            </a:pPr>
            <a:r>
              <a:rPr lang="en-US" dirty="0"/>
              <a:t>Quantitative methods can be used if financial data becomes available, and </a:t>
            </a:r>
            <a:r>
              <a:rPr lang="en-US" dirty="0" err="1"/>
              <a:t>Boldi</a:t>
            </a:r>
            <a:r>
              <a:rPr lang="en-US" dirty="0"/>
              <a:t> AG wants to assess the cost of incidents in monetary terms.</a:t>
            </a:r>
          </a:p>
          <a:p>
            <a:pPr marL="742950" lvl="1" indent="-285750">
              <a:buFont typeface="+mj-lt"/>
              <a:buAutoNum type="arabicPeriod"/>
            </a:pPr>
            <a:r>
              <a:rPr lang="en-US" dirty="0"/>
              <a:t>Requires solid historical data, which may not be readily accessible in the short term.</a:t>
            </a:r>
          </a:p>
          <a:p>
            <a:endParaRPr lang="en-CA" dirty="0"/>
          </a:p>
        </p:txBody>
      </p:sp>
    </p:spTree>
    <p:extLst>
      <p:ext uri="{BB962C8B-B14F-4D97-AF65-F5344CB8AC3E}">
        <p14:creationId xmlns:p14="http://schemas.microsoft.com/office/powerpoint/2010/main" val="330964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2516-E9EE-7FBB-9705-97728CA4DF55}"/>
              </a:ext>
            </a:extLst>
          </p:cNvPr>
          <p:cNvSpPr>
            <a:spLocks noGrp="1"/>
          </p:cNvSpPr>
          <p:nvPr>
            <p:ph type="title"/>
          </p:nvPr>
        </p:nvSpPr>
        <p:spPr/>
        <p:txBody>
          <a:bodyPr/>
          <a:lstStyle/>
          <a:p>
            <a:r>
              <a:rPr lang="en-CA" dirty="0"/>
              <a:t>Supporting Quantitative Assessments</a:t>
            </a:r>
          </a:p>
        </p:txBody>
      </p:sp>
      <p:sp>
        <p:nvSpPr>
          <p:cNvPr id="3" name="Content Placeholder 2">
            <a:extLst>
              <a:ext uri="{FF2B5EF4-FFF2-40B4-BE49-F238E27FC236}">
                <a16:creationId xmlns:a16="http://schemas.microsoft.com/office/drawing/2014/main" id="{16BA089A-7DEF-9751-ACC2-11836B3F73FB}"/>
              </a:ext>
            </a:extLst>
          </p:cNvPr>
          <p:cNvSpPr>
            <a:spLocks noGrp="1"/>
          </p:cNvSpPr>
          <p:nvPr>
            <p:ph idx="1"/>
          </p:nvPr>
        </p:nvSpPr>
        <p:spPr>
          <a:xfrm>
            <a:off x="838200" y="1514168"/>
            <a:ext cx="10515600" cy="4662795"/>
          </a:xfrm>
        </p:spPr>
        <p:txBody>
          <a:bodyPr>
            <a:normAutofit fontScale="77500" lnSpcReduction="20000"/>
          </a:bodyPr>
          <a:lstStyle/>
          <a:p>
            <a:r>
              <a:rPr lang="en-US" b="1" dirty="0"/>
              <a:t>What Do You Need for a Quantitative Assessment?</a:t>
            </a:r>
            <a:endParaRPr lang="en-US" dirty="0"/>
          </a:p>
          <a:p>
            <a:pPr>
              <a:buFont typeface="+mj-lt"/>
              <a:buAutoNum type="arabicPeriod"/>
            </a:pPr>
            <a:r>
              <a:rPr lang="en-US" b="1" dirty="0"/>
              <a:t>Monetary Values:</a:t>
            </a:r>
            <a:endParaRPr lang="en-US" dirty="0"/>
          </a:p>
          <a:p>
            <a:pPr marL="742950" lvl="1" indent="-285750">
              <a:buFont typeface="+mj-lt"/>
              <a:buAutoNum type="arabicPeriod"/>
            </a:pPr>
            <a:r>
              <a:rPr lang="en-US" dirty="0"/>
              <a:t>Accurate financial valuation of assets, including data, hardware, intellectual property.</a:t>
            </a:r>
          </a:p>
          <a:p>
            <a:pPr>
              <a:buFont typeface="+mj-lt"/>
              <a:buAutoNum type="arabicPeriod"/>
            </a:pPr>
            <a:r>
              <a:rPr lang="en-US" b="1" dirty="0"/>
              <a:t>Historical Incident Data:</a:t>
            </a:r>
            <a:endParaRPr lang="en-US" dirty="0"/>
          </a:p>
          <a:p>
            <a:pPr marL="742950" lvl="1" indent="-285750">
              <a:buFont typeface="+mj-lt"/>
              <a:buAutoNum type="arabicPeriod"/>
            </a:pPr>
            <a:r>
              <a:rPr lang="en-US" dirty="0"/>
              <a:t>Records of past security incidents, their financial impacts, and likelihood of recurrence.</a:t>
            </a:r>
          </a:p>
          <a:p>
            <a:pPr>
              <a:buFont typeface="+mj-lt"/>
              <a:buAutoNum type="arabicPeriod"/>
            </a:pPr>
            <a:r>
              <a:rPr lang="en-US" b="1" dirty="0"/>
              <a:t>Probability Data:</a:t>
            </a:r>
            <a:endParaRPr lang="en-US" dirty="0"/>
          </a:p>
          <a:p>
            <a:pPr marL="742950" lvl="1" indent="-285750">
              <a:buFont typeface="+mj-lt"/>
              <a:buAutoNum type="arabicPeriod"/>
            </a:pPr>
            <a:r>
              <a:rPr lang="en-US" dirty="0"/>
              <a:t>Statistical probabilities of risks occurring, derived from industry benchmarks or previous incidents.</a:t>
            </a:r>
          </a:p>
          <a:p>
            <a:r>
              <a:rPr lang="en-US" b="1" dirty="0"/>
              <a:t>Why It May Not Work for </a:t>
            </a:r>
            <a:r>
              <a:rPr lang="en-US" b="1" dirty="0" err="1"/>
              <a:t>Boldi</a:t>
            </a:r>
            <a:r>
              <a:rPr lang="en-US" b="1" dirty="0"/>
              <a:t> AG Yet:</a:t>
            </a:r>
            <a:endParaRPr lang="en-US" dirty="0"/>
          </a:p>
          <a:p>
            <a:pPr>
              <a:buFont typeface="Arial" panose="020B0604020202020204" pitchFamily="34" charset="0"/>
              <a:buChar char="•"/>
            </a:pPr>
            <a:r>
              <a:rPr lang="en-US" dirty="0" err="1"/>
              <a:t>Boldi</a:t>
            </a:r>
            <a:r>
              <a:rPr lang="en-US" dirty="0"/>
              <a:t> AG may lack detailed financial records for asset valuation.</a:t>
            </a:r>
          </a:p>
          <a:p>
            <a:pPr>
              <a:buFont typeface="Arial" panose="020B0604020202020204" pitchFamily="34" charset="0"/>
              <a:buChar char="•"/>
            </a:pPr>
            <a:r>
              <a:rPr lang="en-US" dirty="0"/>
              <a:t>Historical data on security breaches may not exist in sufficient detail.</a:t>
            </a:r>
          </a:p>
          <a:p>
            <a:r>
              <a:rPr lang="en-US" b="1" dirty="0"/>
              <a:t>Both are valuable and provide important insight; quite often, management and leadership will not have sufficient data to support a quantitative assessment, or enough knowledge and wisdom in an area of operations to make a qualitative judgment.</a:t>
            </a:r>
            <a:endParaRPr lang="en-CA" b="1" dirty="0"/>
          </a:p>
        </p:txBody>
      </p:sp>
    </p:spTree>
    <p:extLst>
      <p:ext uri="{BB962C8B-B14F-4D97-AF65-F5344CB8AC3E}">
        <p14:creationId xmlns:p14="http://schemas.microsoft.com/office/powerpoint/2010/main" val="118794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4E46-07F8-9CA0-EA83-9C15DB38265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5DA139C-6036-E06D-C06E-24A24EB7E562}"/>
              </a:ext>
            </a:extLst>
          </p:cNvPr>
          <p:cNvSpPr>
            <a:spLocks noGrp="1"/>
          </p:cNvSpPr>
          <p:nvPr>
            <p:ph idx="1"/>
          </p:nvPr>
        </p:nvSpPr>
        <p:spPr/>
        <p:txBody>
          <a:bodyPr/>
          <a:lstStyle/>
          <a:p>
            <a:endParaRPr lang="en-CA" dirty="0"/>
          </a:p>
        </p:txBody>
      </p:sp>
      <p:sp>
        <p:nvSpPr>
          <p:cNvPr id="4" name="Rectangle 3">
            <a:extLst>
              <a:ext uri="{FF2B5EF4-FFF2-40B4-BE49-F238E27FC236}">
                <a16:creationId xmlns:a16="http://schemas.microsoft.com/office/drawing/2014/main" id="{ED324356-C3D1-D3DA-0B5B-390DEDA45DC4}"/>
              </a:ext>
            </a:extLst>
          </p:cNvPr>
          <p:cNvSpPr/>
          <p:nvPr/>
        </p:nvSpPr>
        <p:spPr>
          <a:xfrm>
            <a:off x="4135048" y="2967335"/>
            <a:ext cx="3921907" cy="923330"/>
          </a:xfrm>
          <a:prstGeom prst="rect">
            <a:avLst/>
          </a:prstGeom>
          <a:noFill/>
        </p:spPr>
        <p:txBody>
          <a:bodyPr wrap="none" lIns="91440" tIns="45720" rIns="91440" bIns="45720">
            <a:spAutoFit/>
          </a:bodyPr>
          <a:lstStyle/>
          <a:p>
            <a:pPr algn="ctr"/>
            <a:r>
              <a:rPr lang="en-US" sz="5400" b="1" cap="none" spc="0">
                <a:ln w="22225">
                  <a:solidFill>
                    <a:schemeClr val="accent2"/>
                  </a:solidFill>
                  <a:prstDash val="solid"/>
                </a:ln>
                <a:solidFill>
                  <a:schemeClr val="accent2">
                    <a:lumMod val="40000"/>
                    <a:lumOff val="60000"/>
                  </a:schemeClr>
                </a:solidFill>
                <a:effectLst/>
              </a:rPr>
              <a:t>THANK YOU</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105140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773</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TASK 2</vt:lpstr>
      <vt:lpstr>Information Risk Impact Assessment</vt:lpstr>
      <vt:lpstr>Information risk for Boldi AG?</vt:lpstr>
      <vt:lpstr>Quantitative vs. Qualitative Risk Assessments</vt:lpstr>
      <vt:lpstr>PowerPoint Presentation</vt:lpstr>
      <vt:lpstr>Which Risk Assessment Method is Best for Boldi AG?</vt:lpstr>
      <vt:lpstr>Supporting Quantitative Assessments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 Soni</dc:creator>
  <cp:lastModifiedBy>Harsh Soni</cp:lastModifiedBy>
  <cp:revision>1</cp:revision>
  <dcterms:created xsi:type="dcterms:W3CDTF">2024-10-23T16:39:53Z</dcterms:created>
  <dcterms:modified xsi:type="dcterms:W3CDTF">2024-10-23T18:58:42Z</dcterms:modified>
</cp:coreProperties>
</file>