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9E730-C761-4E91-A1EE-0520C1C1E983}" v="4" dt="2024-10-23T19:03:52.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oni" userId="805c382200fd5262" providerId="LiveId" clId="{D629E730-C761-4E91-A1EE-0520C1C1E983}"/>
    <pc:docChg chg="custSel addSld modSld">
      <pc:chgData name="Harsh Soni" userId="805c382200fd5262" providerId="LiveId" clId="{D629E730-C761-4E91-A1EE-0520C1C1E983}" dt="2024-10-23T19:03:55.836" v="36" actId="20577"/>
      <pc:docMkLst>
        <pc:docMk/>
      </pc:docMkLst>
      <pc:sldChg chg="addSp delSp modSp mod">
        <pc:chgData name="Harsh Soni" userId="805c382200fd5262" providerId="LiveId" clId="{D629E730-C761-4E91-A1EE-0520C1C1E983}" dt="2024-10-23T19:01:09.430" v="14"/>
        <pc:sldMkLst>
          <pc:docMk/>
          <pc:sldMk cId="1204372205" sldId="256"/>
        </pc:sldMkLst>
        <pc:spChg chg="mod">
          <ac:chgData name="Harsh Soni" userId="805c382200fd5262" providerId="LiveId" clId="{D629E730-C761-4E91-A1EE-0520C1C1E983}" dt="2024-10-23T19:01:09.430" v="14"/>
          <ac:spMkLst>
            <pc:docMk/>
            <pc:sldMk cId="1204372205" sldId="256"/>
            <ac:spMk id="2" creationId="{955454F3-2FBB-F2BE-CD4A-4C8A9DE0F596}"/>
          </ac:spMkLst>
        </pc:spChg>
        <pc:spChg chg="mod">
          <ac:chgData name="Harsh Soni" userId="805c382200fd5262" providerId="LiveId" clId="{D629E730-C761-4E91-A1EE-0520C1C1E983}" dt="2024-10-23T19:01:09.430" v="14"/>
          <ac:spMkLst>
            <pc:docMk/>
            <pc:sldMk cId="1204372205" sldId="256"/>
            <ac:spMk id="3" creationId="{15352D87-E644-5658-28AC-5D7CB9042357}"/>
          </ac:spMkLst>
        </pc:spChg>
        <pc:spChg chg="add del mod">
          <ac:chgData name="Harsh Soni" userId="805c382200fd5262" providerId="LiveId" clId="{D629E730-C761-4E91-A1EE-0520C1C1E983}" dt="2024-10-23T19:00:58.031" v="13"/>
          <ac:spMkLst>
            <pc:docMk/>
            <pc:sldMk cId="1204372205" sldId="256"/>
            <ac:spMk id="4" creationId="{FACAB7FC-9CB2-CD6B-9C76-DA2A335344F6}"/>
          </ac:spMkLst>
        </pc:spChg>
        <pc:spChg chg="add mod">
          <ac:chgData name="Harsh Soni" userId="805c382200fd5262" providerId="LiveId" clId="{D629E730-C761-4E91-A1EE-0520C1C1E983}" dt="2024-10-23T19:00:55.147" v="11" actId="20577"/>
          <ac:spMkLst>
            <pc:docMk/>
            <pc:sldMk cId="1204372205" sldId="256"/>
            <ac:spMk id="5" creationId="{A27F68CC-C04D-C4AE-F983-9B7A58054009}"/>
          </ac:spMkLst>
        </pc:spChg>
      </pc:sldChg>
      <pc:sldChg chg="addSp delSp modSp mod">
        <pc:chgData name="Harsh Soni" userId="805c382200fd5262" providerId="LiveId" clId="{D629E730-C761-4E91-A1EE-0520C1C1E983}" dt="2024-10-23T19:02:27.533" v="16" actId="22"/>
        <pc:sldMkLst>
          <pc:docMk/>
          <pc:sldMk cId="969680983" sldId="257"/>
        </pc:sldMkLst>
        <pc:spChg chg="mod">
          <ac:chgData name="Harsh Soni" userId="805c382200fd5262" providerId="LiveId" clId="{D629E730-C761-4E91-A1EE-0520C1C1E983}" dt="2024-10-23T19:01:09.430" v="14"/>
          <ac:spMkLst>
            <pc:docMk/>
            <pc:sldMk cId="969680983" sldId="257"/>
            <ac:spMk id="2" creationId="{D8C27D16-A90D-3583-5478-EB34354FE834}"/>
          </ac:spMkLst>
        </pc:spChg>
        <pc:spChg chg="add del mod">
          <ac:chgData name="Harsh Soni" userId="805c382200fd5262" providerId="LiveId" clId="{D629E730-C761-4E91-A1EE-0520C1C1E983}" dt="2024-10-23T19:02:27.533" v="16" actId="22"/>
          <ac:spMkLst>
            <pc:docMk/>
            <pc:sldMk cId="969680983" sldId="257"/>
            <ac:spMk id="4" creationId="{B072B977-4ED9-F519-B9E5-9154EE791A68}"/>
          </ac:spMkLst>
        </pc:spChg>
        <pc:picChg chg="del mod">
          <ac:chgData name="Harsh Soni" userId="805c382200fd5262" providerId="LiveId" clId="{D629E730-C761-4E91-A1EE-0520C1C1E983}" dt="2024-10-23T19:02:25.666" v="15" actId="478"/>
          <ac:picMkLst>
            <pc:docMk/>
            <pc:sldMk cId="969680983" sldId="257"/>
            <ac:picMk id="5" creationId="{E72E2AC9-F96A-8278-3CC4-7E9DCDF303FE}"/>
          </ac:picMkLst>
        </pc:picChg>
        <pc:picChg chg="add mod ord">
          <ac:chgData name="Harsh Soni" userId="805c382200fd5262" providerId="LiveId" clId="{D629E730-C761-4E91-A1EE-0520C1C1E983}" dt="2024-10-23T19:02:27.533" v="16" actId="22"/>
          <ac:picMkLst>
            <pc:docMk/>
            <pc:sldMk cId="969680983" sldId="257"/>
            <ac:picMk id="7" creationId="{17BA27D0-C592-9F17-06A1-FB4FD52145D7}"/>
          </ac:picMkLst>
        </pc:picChg>
      </pc:sldChg>
      <pc:sldChg chg="modSp mod">
        <pc:chgData name="Harsh Soni" userId="805c382200fd5262" providerId="LiveId" clId="{D629E730-C761-4E91-A1EE-0520C1C1E983}" dt="2024-10-23T19:02:39.843" v="21" actId="5793"/>
        <pc:sldMkLst>
          <pc:docMk/>
          <pc:sldMk cId="668036560" sldId="258"/>
        </pc:sldMkLst>
        <pc:spChg chg="mod">
          <ac:chgData name="Harsh Soni" userId="805c382200fd5262" providerId="LiveId" clId="{D629E730-C761-4E91-A1EE-0520C1C1E983}" dt="2024-10-23T19:01:09.430" v="14"/>
          <ac:spMkLst>
            <pc:docMk/>
            <pc:sldMk cId="668036560" sldId="258"/>
            <ac:spMk id="2" creationId="{EB496151-5698-AC77-A347-C2A8797E905E}"/>
          </ac:spMkLst>
        </pc:spChg>
        <pc:spChg chg="mod">
          <ac:chgData name="Harsh Soni" userId="805c382200fd5262" providerId="LiveId" clId="{D629E730-C761-4E91-A1EE-0520C1C1E983}" dt="2024-10-23T19:02:39.843" v="21" actId="5793"/>
          <ac:spMkLst>
            <pc:docMk/>
            <pc:sldMk cId="668036560" sldId="258"/>
            <ac:spMk id="3" creationId="{2E68C37D-134B-BAED-9296-A0148FD079A8}"/>
          </ac:spMkLst>
        </pc:spChg>
      </pc:sldChg>
      <pc:sldChg chg="modSp mod">
        <pc:chgData name="Harsh Soni" userId="805c382200fd5262" providerId="LiveId" clId="{D629E730-C761-4E91-A1EE-0520C1C1E983}" dt="2024-10-23T19:03:39.959" v="25" actId="115"/>
        <pc:sldMkLst>
          <pc:docMk/>
          <pc:sldMk cId="314967293" sldId="259"/>
        </pc:sldMkLst>
        <pc:spChg chg="mod">
          <ac:chgData name="Harsh Soni" userId="805c382200fd5262" providerId="LiveId" clId="{D629E730-C761-4E91-A1EE-0520C1C1E983}" dt="2024-10-23T19:01:09.430" v="14"/>
          <ac:spMkLst>
            <pc:docMk/>
            <pc:sldMk cId="314967293" sldId="259"/>
            <ac:spMk id="2" creationId="{5001B507-6639-AB85-9847-1ACFAA5D396A}"/>
          </ac:spMkLst>
        </pc:spChg>
        <pc:spChg chg="mod">
          <ac:chgData name="Harsh Soni" userId="805c382200fd5262" providerId="LiveId" clId="{D629E730-C761-4E91-A1EE-0520C1C1E983}" dt="2024-10-23T19:03:39.959" v="25" actId="115"/>
          <ac:spMkLst>
            <pc:docMk/>
            <pc:sldMk cId="314967293" sldId="259"/>
            <ac:spMk id="4" creationId="{5ADC0F26-8047-73BE-2707-A50954D0688E}"/>
          </ac:spMkLst>
        </pc:spChg>
      </pc:sldChg>
      <pc:sldChg chg="modSp new mod">
        <pc:chgData name="Harsh Soni" userId="805c382200fd5262" providerId="LiveId" clId="{D629E730-C761-4E91-A1EE-0520C1C1E983}" dt="2024-10-23T19:03:27.871" v="23"/>
        <pc:sldMkLst>
          <pc:docMk/>
          <pc:sldMk cId="2292773970" sldId="260"/>
        </pc:sldMkLst>
        <pc:spChg chg="mod">
          <ac:chgData name="Harsh Soni" userId="805c382200fd5262" providerId="LiveId" clId="{D629E730-C761-4E91-A1EE-0520C1C1E983}" dt="2024-10-23T19:03:27.871" v="23"/>
          <ac:spMkLst>
            <pc:docMk/>
            <pc:sldMk cId="2292773970" sldId="260"/>
            <ac:spMk id="3" creationId="{97FB7BFD-E3AE-24F3-37D1-043ECDA5E9BF}"/>
          </ac:spMkLst>
        </pc:spChg>
      </pc:sldChg>
      <pc:sldChg chg="addSp modSp new mod">
        <pc:chgData name="Harsh Soni" userId="805c382200fd5262" providerId="LiveId" clId="{D629E730-C761-4E91-A1EE-0520C1C1E983}" dt="2024-10-23T19:03:55.836" v="36" actId="20577"/>
        <pc:sldMkLst>
          <pc:docMk/>
          <pc:sldMk cId="871725896" sldId="261"/>
        </pc:sldMkLst>
        <pc:spChg chg="add mod">
          <ac:chgData name="Harsh Soni" userId="805c382200fd5262" providerId="LiveId" clId="{D629E730-C761-4E91-A1EE-0520C1C1E983}" dt="2024-10-23T19:03:55.836" v="36" actId="20577"/>
          <ac:spMkLst>
            <pc:docMk/>
            <pc:sldMk cId="871725896" sldId="261"/>
            <ac:spMk id="4" creationId="{C12B50DF-0686-310D-3AF7-B3E51E532D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2E907-F052-4C24-BBC7-1F2E4F4060A1}" type="datetimeFigureOut">
              <a:rPr lang="en-CA" smtClean="0"/>
              <a:t>2024-10-23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374C9-B0AD-4649-8E37-BEC71E060573}" type="slidenum">
              <a:rPr lang="en-CA" smtClean="0"/>
              <a:t>‹#›</a:t>
            </a:fld>
            <a:endParaRPr lang="en-CA"/>
          </a:p>
        </p:txBody>
      </p:sp>
    </p:spTree>
    <p:extLst>
      <p:ext uri="{BB962C8B-B14F-4D97-AF65-F5344CB8AC3E}">
        <p14:creationId xmlns:p14="http://schemas.microsoft.com/office/powerpoint/2010/main" val="300392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00374C9-B0AD-4649-8E37-BEC71E060573}" type="slidenum">
              <a:rPr lang="en-CA" smtClean="0"/>
              <a:t>5</a:t>
            </a:fld>
            <a:endParaRPr lang="en-CA"/>
          </a:p>
        </p:txBody>
      </p:sp>
    </p:spTree>
    <p:extLst>
      <p:ext uri="{BB962C8B-B14F-4D97-AF65-F5344CB8AC3E}">
        <p14:creationId xmlns:p14="http://schemas.microsoft.com/office/powerpoint/2010/main" val="301245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AE7120-D4BB-4137-91B4-2932E6618F5F}"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155316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E7120-D4BB-4137-91B4-2932E6618F5F}"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21337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E7120-D4BB-4137-91B4-2932E6618F5F}"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23173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E7120-D4BB-4137-91B4-2932E6618F5F}"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39787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E7120-D4BB-4137-91B4-2932E6618F5F}"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27564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AE7120-D4BB-4137-91B4-2932E6618F5F}"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314973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AE7120-D4BB-4137-91B4-2932E6618F5F}" type="datetimeFigureOut">
              <a:rPr lang="en-CA" smtClean="0"/>
              <a:t>2024-10-23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86399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E7120-D4BB-4137-91B4-2932E6618F5F}" type="datetimeFigureOut">
              <a:rPr lang="en-CA" smtClean="0"/>
              <a:t>2024-10-23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185245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E7120-D4BB-4137-91B4-2932E6618F5F}" type="datetimeFigureOut">
              <a:rPr lang="en-CA" smtClean="0"/>
              <a:t>2024-10-23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155915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E7120-D4BB-4137-91B4-2932E6618F5F}"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220787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E7120-D4BB-4137-91B4-2932E6618F5F}"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006DAF-3B1C-4DA6-9824-1D4E579DDF3B}" type="slidenum">
              <a:rPr lang="en-CA" smtClean="0"/>
              <a:t>‹#›</a:t>
            </a:fld>
            <a:endParaRPr lang="en-CA"/>
          </a:p>
        </p:txBody>
      </p:sp>
    </p:spTree>
    <p:extLst>
      <p:ext uri="{BB962C8B-B14F-4D97-AF65-F5344CB8AC3E}">
        <p14:creationId xmlns:p14="http://schemas.microsoft.com/office/powerpoint/2010/main" val="72734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FAE7120-D4BB-4137-91B4-2932E6618F5F}" type="datetimeFigureOut">
              <a:rPr lang="en-CA" smtClean="0"/>
              <a:t>2024-10-23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F6006DAF-3B1C-4DA6-9824-1D4E579DDF3B}" type="slidenum">
              <a:rPr lang="en-CA" smtClean="0"/>
              <a:t>‹#›</a:t>
            </a:fld>
            <a:endParaRPr lang="en-CA"/>
          </a:p>
        </p:txBody>
      </p:sp>
    </p:spTree>
    <p:extLst>
      <p:ext uri="{BB962C8B-B14F-4D97-AF65-F5344CB8AC3E}">
        <p14:creationId xmlns:p14="http://schemas.microsoft.com/office/powerpoint/2010/main" val="36244627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54F3-2FBB-F2BE-CD4A-4C8A9DE0F596}"/>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15352D87-E644-5658-28AC-5D7CB9042357}"/>
              </a:ext>
            </a:extLst>
          </p:cNvPr>
          <p:cNvSpPr>
            <a:spLocks noGrp="1"/>
          </p:cNvSpPr>
          <p:nvPr>
            <p:ph type="subTitle" idx="1"/>
          </p:nvPr>
        </p:nvSpPr>
        <p:spPr/>
        <p:txBody>
          <a:bodyPr/>
          <a:lstStyle/>
          <a:p>
            <a:endParaRPr lang="en-CA" dirty="0"/>
          </a:p>
        </p:txBody>
      </p:sp>
      <p:sp>
        <p:nvSpPr>
          <p:cNvPr id="5" name="Rectangle 4">
            <a:extLst>
              <a:ext uri="{FF2B5EF4-FFF2-40B4-BE49-F238E27FC236}">
                <a16:creationId xmlns:a16="http://schemas.microsoft.com/office/drawing/2014/main" id="{A27F68CC-C04D-C4AE-F983-9B7A58054009}"/>
              </a:ext>
            </a:extLst>
          </p:cNvPr>
          <p:cNvSpPr/>
          <p:nvPr/>
        </p:nvSpPr>
        <p:spPr>
          <a:xfrm>
            <a:off x="4953989" y="2967335"/>
            <a:ext cx="228402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TASK 3</a:t>
            </a:r>
          </a:p>
        </p:txBody>
      </p:sp>
    </p:spTree>
    <p:extLst>
      <p:ext uri="{BB962C8B-B14F-4D97-AF65-F5344CB8AC3E}">
        <p14:creationId xmlns:p14="http://schemas.microsoft.com/office/powerpoint/2010/main" val="120437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7D16-A90D-3583-5478-EB34354FE834}"/>
              </a:ext>
            </a:extLst>
          </p:cNvPr>
          <p:cNvSpPr>
            <a:spLocks noGrp="1"/>
          </p:cNvSpPr>
          <p:nvPr>
            <p:ph type="title"/>
          </p:nvPr>
        </p:nvSpPr>
        <p:spPr/>
        <p:txBody>
          <a:bodyPr/>
          <a:lstStyle/>
          <a:p>
            <a:r>
              <a:rPr lang="en-CA" dirty="0"/>
              <a:t>Graphic Representation</a:t>
            </a:r>
          </a:p>
        </p:txBody>
      </p:sp>
      <p:pic>
        <p:nvPicPr>
          <p:cNvPr id="7" name="Content Placeholder 6">
            <a:extLst>
              <a:ext uri="{FF2B5EF4-FFF2-40B4-BE49-F238E27FC236}">
                <a16:creationId xmlns:a16="http://schemas.microsoft.com/office/drawing/2014/main" id="{17BA27D0-C592-9F17-06A1-FB4FD52145D7}"/>
              </a:ext>
            </a:extLst>
          </p:cNvPr>
          <p:cNvPicPr>
            <a:picLocks noGrp="1" noChangeAspect="1"/>
          </p:cNvPicPr>
          <p:nvPr>
            <p:ph idx="1"/>
          </p:nvPr>
        </p:nvPicPr>
        <p:blipFill>
          <a:blip r:embed="rId2"/>
          <a:stretch>
            <a:fillRect/>
          </a:stretch>
        </p:blipFill>
        <p:spPr>
          <a:xfrm>
            <a:off x="4038421" y="2298076"/>
            <a:ext cx="4115157" cy="3406435"/>
          </a:xfrm>
        </p:spPr>
      </p:pic>
    </p:spTree>
    <p:extLst>
      <p:ext uri="{BB962C8B-B14F-4D97-AF65-F5344CB8AC3E}">
        <p14:creationId xmlns:p14="http://schemas.microsoft.com/office/powerpoint/2010/main" val="9696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FE30-6448-DDB1-EADC-6B5B2E0D6A1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7FB7BFD-E3AE-24F3-37D1-043ECDA5E9BF}"/>
              </a:ext>
            </a:extLst>
          </p:cNvPr>
          <p:cNvSpPr>
            <a:spLocks noGrp="1"/>
          </p:cNvSpPr>
          <p:nvPr>
            <p:ph idx="1"/>
          </p:nvPr>
        </p:nvSpPr>
        <p:spPr/>
        <p:txBody>
          <a:bodyPr/>
          <a:lstStyle/>
          <a:p>
            <a:r>
              <a:rPr lang="en-US" dirty="0"/>
              <a:t>In order to build an overall Hardware and Systems Security, it starts with an IT System Security Baseline which defines the theoretical to-be state. By scanning or similar testing measures, the data for a vulnerability assessment is gathered. The as-is configuration of the </a:t>
            </a:r>
            <a:r>
              <a:rPr lang="en-US" dirty="0" err="1"/>
              <a:t>organisation’s</a:t>
            </a:r>
            <a:r>
              <a:rPr lang="en-US" dirty="0"/>
              <a:t> asset is compared to known vulnerabilities and to the baseline. Differences will then be subject to mitigation planning, in order to get as close as possible to the baseline.</a:t>
            </a:r>
            <a:endParaRPr lang="en-CA" dirty="0"/>
          </a:p>
        </p:txBody>
      </p:sp>
    </p:spTree>
    <p:extLst>
      <p:ext uri="{BB962C8B-B14F-4D97-AF65-F5344CB8AC3E}">
        <p14:creationId xmlns:p14="http://schemas.microsoft.com/office/powerpoint/2010/main" val="229277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151-5698-AC77-A347-C2A8797E905E}"/>
              </a:ext>
            </a:extLst>
          </p:cNvPr>
          <p:cNvSpPr>
            <a:spLocks noGrp="1"/>
          </p:cNvSpPr>
          <p:nvPr>
            <p:ph type="title"/>
          </p:nvPr>
        </p:nvSpPr>
        <p:spPr/>
        <p:txBody>
          <a:bodyPr/>
          <a:lstStyle/>
          <a:p>
            <a:r>
              <a:rPr lang="en-US" b="1" dirty="0"/>
              <a:t>Notes Explaining Relationships</a:t>
            </a:r>
            <a:br>
              <a:rPr lang="en-US" b="1" dirty="0"/>
            </a:br>
            <a:endParaRPr lang="en-CA" dirty="0"/>
          </a:p>
        </p:txBody>
      </p:sp>
      <p:sp>
        <p:nvSpPr>
          <p:cNvPr id="3" name="Content Placeholder 2">
            <a:extLst>
              <a:ext uri="{FF2B5EF4-FFF2-40B4-BE49-F238E27FC236}">
                <a16:creationId xmlns:a16="http://schemas.microsoft.com/office/drawing/2014/main" id="{2E68C37D-134B-BAED-9296-A0148FD079A8}"/>
              </a:ext>
            </a:extLst>
          </p:cNvPr>
          <p:cNvSpPr>
            <a:spLocks noGrp="1"/>
          </p:cNvSpPr>
          <p:nvPr>
            <p:ph idx="1"/>
          </p:nvPr>
        </p:nvSpPr>
        <p:spPr/>
        <p:txBody>
          <a:bodyPr>
            <a:normAutofit fontScale="62500" lnSpcReduction="20000"/>
          </a:bodyPr>
          <a:lstStyle/>
          <a:p>
            <a:pPr>
              <a:buFont typeface="+mj-lt"/>
              <a:buAutoNum type="arabicPeriod"/>
            </a:pPr>
            <a:r>
              <a:rPr lang="en-US" b="1" dirty="0"/>
              <a:t>Information Systems Security Baseline</a:t>
            </a:r>
            <a:r>
              <a:rPr lang="en-US" dirty="0"/>
              <a:t>:</a:t>
            </a:r>
          </a:p>
          <a:p>
            <a:pPr marL="457200" lvl="1" indent="0">
              <a:buNone/>
            </a:pPr>
            <a:r>
              <a:rPr lang="en-US" dirty="0"/>
              <a:t>This is the foundational framework that defines the minimum-security measures for protecting an organization’s information systems. It is crucial because it sets the standard for security practices and helps ensure that all systems are secured consistently.</a:t>
            </a:r>
          </a:p>
          <a:p>
            <a:pPr>
              <a:buFont typeface="+mj-lt"/>
              <a:buAutoNum type="arabicPeriod"/>
            </a:pPr>
            <a:r>
              <a:rPr lang="en-US" b="1" dirty="0"/>
              <a:t>Vulnerability Assessment</a:t>
            </a:r>
            <a:r>
              <a:rPr lang="en-US" dirty="0"/>
              <a:t>:</a:t>
            </a:r>
          </a:p>
          <a:p>
            <a:pPr marL="457200" lvl="1" indent="0">
              <a:buNone/>
            </a:pPr>
            <a:r>
              <a:rPr lang="en-US" dirty="0"/>
              <a:t>This process involves identifying, quantifying, and prioritizing vulnerabilities in the system. It provides essential information that informs the security baseline, ensuring that it addresses current threats.</a:t>
            </a:r>
          </a:p>
          <a:p>
            <a:pPr>
              <a:buFont typeface="+mj-lt"/>
              <a:buAutoNum type="arabicPeriod"/>
            </a:pPr>
            <a:r>
              <a:rPr lang="en-US" b="1" dirty="0"/>
              <a:t>Vulnerability Scanning</a:t>
            </a:r>
            <a:r>
              <a:rPr lang="en-US" dirty="0"/>
              <a:t>:</a:t>
            </a:r>
          </a:p>
          <a:p>
            <a:pPr marL="457200" lvl="1" indent="0">
              <a:buNone/>
            </a:pPr>
            <a:r>
              <a:rPr lang="en-US" dirty="0"/>
              <a:t>This is a specific technique used to detect vulnerabilities in hardware and software. Regular vulnerability scanning is integral to maintaining an up-to-date security baseline because it automates the detection of known vulnerabilities and highlights areas requiring immediate attention.</a:t>
            </a:r>
          </a:p>
          <a:p>
            <a:pPr>
              <a:buFont typeface="+mj-lt"/>
              <a:buAutoNum type="arabicPeriod"/>
            </a:pPr>
            <a:r>
              <a:rPr lang="en-US" b="1" dirty="0"/>
              <a:t>Mitigation Planning</a:t>
            </a:r>
            <a:r>
              <a:rPr lang="en-US" dirty="0"/>
              <a:t>:</a:t>
            </a:r>
          </a:p>
          <a:p>
            <a:pPr marL="457200" lvl="1" indent="0">
              <a:buNone/>
            </a:pPr>
            <a:r>
              <a:rPr lang="en-US" dirty="0"/>
              <a:t>After vulnerabilities are identified, mitigation planning outlines how to address these weaknesses. This step is critical for enhancing the security baseline, as it translates the findings from assessments and scans into actionable strategies to reduce risk.</a:t>
            </a:r>
          </a:p>
          <a:p>
            <a:pPr>
              <a:buFont typeface="+mj-lt"/>
              <a:buAutoNum type="arabicPeriod"/>
            </a:pPr>
            <a:r>
              <a:rPr lang="en-US" b="1" dirty="0"/>
              <a:t>Hardware and Systems Security</a:t>
            </a:r>
            <a:r>
              <a:rPr lang="en-US" dirty="0"/>
              <a:t>:</a:t>
            </a:r>
          </a:p>
          <a:p>
            <a:pPr marL="457200" lvl="1" indent="0">
              <a:buNone/>
            </a:pPr>
            <a:r>
              <a:rPr lang="en-US" dirty="0"/>
              <a:t>This aspect focuses on securing the physical devices and systems that house sensitive data. Ensuring hardware security is part of maintaining a comprehensive security baseline, as it prevents unauthorized access and reduces physical vulnerabilities.</a:t>
            </a:r>
          </a:p>
          <a:p>
            <a:endParaRPr lang="en-CA" dirty="0"/>
          </a:p>
        </p:txBody>
      </p:sp>
    </p:spTree>
    <p:extLst>
      <p:ext uri="{BB962C8B-B14F-4D97-AF65-F5344CB8AC3E}">
        <p14:creationId xmlns:p14="http://schemas.microsoft.com/office/powerpoint/2010/main" val="66803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B507-6639-AB85-9847-1ACFAA5D396A}"/>
              </a:ext>
            </a:extLst>
          </p:cNvPr>
          <p:cNvSpPr>
            <a:spLocks noGrp="1"/>
          </p:cNvSpPr>
          <p:nvPr>
            <p:ph type="title"/>
          </p:nvPr>
        </p:nvSpPr>
        <p:spPr/>
        <p:txBody>
          <a:bodyPr/>
          <a:lstStyle/>
          <a:p>
            <a:r>
              <a:rPr lang="en-CA" dirty="0"/>
              <a:t>Conclusion</a:t>
            </a:r>
          </a:p>
        </p:txBody>
      </p:sp>
      <p:sp>
        <p:nvSpPr>
          <p:cNvPr id="4" name="Rectangle 1">
            <a:extLst>
              <a:ext uri="{FF2B5EF4-FFF2-40B4-BE49-F238E27FC236}">
                <a16:creationId xmlns:a16="http://schemas.microsoft.com/office/drawing/2014/main" id="{5ADC0F26-8047-73BE-2707-A50954D0688E}"/>
              </a:ext>
            </a:extLst>
          </p:cNvPr>
          <p:cNvSpPr>
            <a:spLocks noGrp="1" noChangeArrowheads="1"/>
          </p:cNvSpPr>
          <p:nvPr>
            <p:ph idx="1"/>
          </p:nvPr>
        </p:nvSpPr>
        <p:spPr bwMode="auto">
          <a:xfrm>
            <a:off x="838199" y="3401129"/>
            <a:ext cx="110791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Summary</a:t>
            </a:r>
            <a:r>
              <a:rPr kumimoji="0" lang="en-US" altLang="en-US" sz="1800" b="0" i="0" u="none" strike="noStrike" cap="none" normalizeH="0" baseline="0" dirty="0">
                <a:ln>
                  <a:noFill/>
                </a:ln>
                <a:solidFill>
                  <a:schemeClr val="tx1"/>
                </a:solidFill>
                <a:effectLst/>
                <a:latin typeface="Arial" panose="020B0604020202020204" pitchFamily="34" charset="0"/>
              </a:rPr>
              <a:t>: Emphasize the importance of maintaining an up-to-date Information Systems Security Baseline and the need for regular assessments, scans, and mitigation planning to ensure robust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Call to Action</a:t>
            </a:r>
            <a:r>
              <a:rPr kumimoji="0" lang="en-US" altLang="en-US" sz="1800" b="0" i="0" u="none" strike="noStrike" cap="none" normalizeH="0" baseline="0" dirty="0">
                <a:ln>
                  <a:noFill/>
                </a:ln>
                <a:solidFill>
                  <a:schemeClr val="tx1"/>
                </a:solidFill>
                <a:effectLst/>
                <a:latin typeface="Arial" panose="020B0604020202020204" pitchFamily="34" charset="0"/>
              </a:rPr>
              <a:t>: Encourage the Head of IT Infrastructure to commit to a schedule for regular vulnerability assessments and updates to the security baseline. </a:t>
            </a:r>
          </a:p>
        </p:txBody>
      </p:sp>
    </p:spTree>
    <p:extLst>
      <p:ext uri="{BB962C8B-B14F-4D97-AF65-F5344CB8AC3E}">
        <p14:creationId xmlns:p14="http://schemas.microsoft.com/office/powerpoint/2010/main" val="31496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4CB9-4CB1-0994-FA32-E71510566DF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5FA230D-BF47-0D23-CEBC-6192CC2E480C}"/>
              </a:ext>
            </a:extLst>
          </p:cNvPr>
          <p:cNvSpPr>
            <a:spLocks noGrp="1"/>
          </p:cNvSpPr>
          <p:nvPr>
            <p:ph idx="1"/>
          </p:nvPr>
        </p:nvSpPr>
        <p:spPr/>
        <p:txBody>
          <a:bodyPr/>
          <a:lstStyle/>
          <a:p>
            <a:endParaRPr lang="en-CA" dirty="0"/>
          </a:p>
        </p:txBody>
      </p:sp>
      <p:sp>
        <p:nvSpPr>
          <p:cNvPr id="4" name="Rectangle 3">
            <a:extLst>
              <a:ext uri="{FF2B5EF4-FFF2-40B4-BE49-F238E27FC236}">
                <a16:creationId xmlns:a16="http://schemas.microsoft.com/office/drawing/2014/main" id="{C12B50DF-0686-310D-3AF7-B3E51E532D2A}"/>
              </a:ext>
            </a:extLst>
          </p:cNvPr>
          <p:cNvSpPr/>
          <p:nvPr/>
        </p:nvSpPr>
        <p:spPr>
          <a:xfrm>
            <a:off x="4135048" y="2967335"/>
            <a:ext cx="392190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71725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353</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Graphic Representation</vt:lpstr>
      <vt:lpstr>PowerPoint Presentation</vt:lpstr>
      <vt:lpstr>Notes Explaining Relationships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Soni</dc:creator>
  <cp:lastModifiedBy>Harsh Soni</cp:lastModifiedBy>
  <cp:revision>1</cp:revision>
  <dcterms:created xsi:type="dcterms:W3CDTF">2024-10-23T17:01:47Z</dcterms:created>
  <dcterms:modified xsi:type="dcterms:W3CDTF">2024-10-23T19:04:02Z</dcterms:modified>
</cp:coreProperties>
</file>