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58" r:id="rId6"/>
    <p:sldId id="260" r:id="rId7"/>
    <p:sldId id="262"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A9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sh\Desktop\New%20Microsoft%20Excel%20Worksheet%2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rsh\Desktop\New%20Microsoft%20Excel%20Worksheet%20(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arsh\Desktop\New%20Microsoft%20Excel%20Worksheet%20(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arsh\Desktop\New%20Microsoft%20Excel%20Worksheet%20(4).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arsh\Desktop\New%20Microsoft%20Excel%20Worksheet%20(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arsh\Desktop\New%20Microsoft%20Excel%20Worksheet%20(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arsh\Desktop\New%20Microsoft%20Excel%20Worksheet%20(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arsh\Desktop\New%20Microsoft%20Excel%20Worksheet%20(4).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 (4).xlsx]Menu!PivotTable48</c:name>
    <c:fmtId val="3"/>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1" i="0" baseline="0" dirty="0">
                <a:effectLst/>
              </a:rPr>
              <a:t>SELLING PRICE AND COSTING</a:t>
            </a:r>
            <a:endParaRPr lang="en-US"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Menu!$H$42</c:f>
              <c:strCache>
                <c:ptCount val="1"/>
                <c:pt idx="0">
                  <c:v>Sum of Selling Price</c:v>
                </c:pt>
              </c:strCache>
            </c:strRef>
          </c:tx>
          <c:spPr>
            <a:solidFill>
              <a:srgbClr val="FF0000"/>
            </a:solidFill>
            <a:ln>
              <a:noFill/>
            </a:ln>
            <a:effectLst/>
          </c:spPr>
          <c:invertIfNegative val="0"/>
          <c:dPt>
            <c:idx val="5"/>
            <c:invertIfNegative val="0"/>
            <c:bubble3D val="0"/>
            <c:spPr>
              <a:solidFill>
                <a:schemeClr val="accent4">
                  <a:lumMod val="75000"/>
                </a:schemeClr>
              </a:solidFill>
              <a:ln>
                <a:noFill/>
              </a:ln>
              <a:effectLst/>
            </c:spPr>
            <c:extLst>
              <c:ext xmlns:c16="http://schemas.microsoft.com/office/drawing/2014/chart" uri="{C3380CC4-5D6E-409C-BE32-E72D297353CC}">
                <c16:uniqueId val="{00000000-ED5A-4E6B-95B1-B71A9BA1CA02}"/>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2-ED5A-4E6B-95B1-B71A9BA1CA02}"/>
              </c:ext>
            </c:extLst>
          </c:dPt>
          <c:dPt>
            <c:idx val="7"/>
            <c:invertIfNegative val="0"/>
            <c:bubble3D val="0"/>
            <c:spPr>
              <a:solidFill>
                <a:schemeClr val="accent4">
                  <a:lumMod val="75000"/>
                </a:schemeClr>
              </a:solidFill>
              <a:ln>
                <a:noFill/>
              </a:ln>
              <a:effectLst/>
            </c:spPr>
            <c:extLst>
              <c:ext xmlns:c16="http://schemas.microsoft.com/office/drawing/2014/chart" uri="{C3380CC4-5D6E-409C-BE32-E72D297353CC}">
                <c16:uniqueId val="{00000004-ED5A-4E6B-95B1-B71A9BA1CA02}"/>
              </c:ext>
            </c:extLst>
          </c:dPt>
          <c:dPt>
            <c:idx val="8"/>
            <c:invertIfNegative val="0"/>
            <c:bubble3D val="0"/>
            <c:spPr>
              <a:solidFill>
                <a:schemeClr val="accent4">
                  <a:lumMod val="75000"/>
                </a:schemeClr>
              </a:solidFill>
              <a:ln>
                <a:noFill/>
              </a:ln>
              <a:effectLst/>
            </c:spPr>
            <c:extLst>
              <c:ext xmlns:c16="http://schemas.microsoft.com/office/drawing/2014/chart" uri="{C3380CC4-5D6E-409C-BE32-E72D297353CC}">
                <c16:uniqueId val="{00000008-ED5A-4E6B-95B1-B71A9BA1CA02}"/>
              </c:ext>
            </c:extLst>
          </c:dPt>
          <c:dPt>
            <c:idx val="9"/>
            <c:invertIfNegative val="0"/>
            <c:bubble3D val="0"/>
            <c:spPr>
              <a:solidFill>
                <a:schemeClr val="accent4">
                  <a:lumMod val="75000"/>
                </a:schemeClr>
              </a:solidFill>
              <a:ln>
                <a:noFill/>
              </a:ln>
              <a:effectLst/>
            </c:spPr>
            <c:extLst>
              <c:ext xmlns:c16="http://schemas.microsoft.com/office/drawing/2014/chart" uri="{C3380CC4-5D6E-409C-BE32-E72D297353CC}">
                <c16:uniqueId val="{00000006-ED5A-4E6B-95B1-B71A9BA1CA02}"/>
              </c:ext>
            </c:extLst>
          </c:dPt>
          <c:dPt>
            <c:idx val="10"/>
            <c:invertIfNegative val="0"/>
            <c:bubble3D val="0"/>
            <c:spPr>
              <a:solidFill>
                <a:schemeClr val="accent4">
                  <a:lumMod val="75000"/>
                </a:schemeClr>
              </a:solidFill>
              <a:ln>
                <a:noFill/>
              </a:ln>
              <a:effectLst/>
            </c:spPr>
            <c:extLst>
              <c:ext xmlns:c16="http://schemas.microsoft.com/office/drawing/2014/chart" uri="{C3380CC4-5D6E-409C-BE32-E72D297353CC}">
                <c16:uniqueId val="{00000009-ED5A-4E6B-95B1-B71A9BA1CA02}"/>
              </c:ext>
            </c:extLst>
          </c:dPt>
          <c:dPt>
            <c:idx val="11"/>
            <c:invertIfNegative val="0"/>
            <c:bubble3D val="0"/>
            <c:spPr>
              <a:solidFill>
                <a:schemeClr val="accent6">
                  <a:lumMod val="75000"/>
                </a:schemeClr>
              </a:solidFill>
              <a:ln>
                <a:noFill/>
              </a:ln>
              <a:effectLst/>
            </c:spPr>
            <c:extLst>
              <c:ext xmlns:c16="http://schemas.microsoft.com/office/drawing/2014/chart" uri="{C3380CC4-5D6E-409C-BE32-E72D297353CC}">
                <c16:uniqueId val="{0000000B-ED5A-4E6B-95B1-B71A9BA1CA02}"/>
              </c:ext>
            </c:extLst>
          </c:dPt>
          <c:dPt>
            <c:idx val="12"/>
            <c:invertIfNegative val="0"/>
            <c:bubble3D val="0"/>
            <c:spPr>
              <a:solidFill>
                <a:schemeClr val="accent6">
                  <a:lumMod val="75000"/>
                </a:schemeClr>
              </a:solidFill>
              <a:ln>
                <a:noFill/>
              </a:ln>
              <a:effectLst/>
            </c:spPr>
            <c:extLst>
              <c:ext xmlns:c16="http://schemas.microsoft.com/office/drawing/2014/chart" uri="{C3380CC4-5D6E-409C-BE32-E72D297353CC}">
                <c16:uniqueId val="{0000000D-ED5A-4E6B-95B1-B71A9BA1CA02}"/>
              </c:ext>
            </c:extLst>
          </c:dPt>
          <c:dPt>
            <c:idx val="13"/>
            <c:invertIfNegative val="0"/>
            <c:bubble3D val="0"/>
            <c:spPr>
              <a:solidFill>
                <a:schemeClr val="accent6">
                  <a:lumMod val="75000"/>
                </a:schemeClr>
              </a:solidFill>
              <a:ln>
                <a:noFill/>
              </a:ln>
              <a:effectLst/>
            </c:spPr>
            <c:extLst>
              <c:ext xmlns:c16="http://schemas.microsoft.com/office/drawing/2014/chart" uri="{C3380CC4-5D6E-409C-BE32-E72D297353CC}">
                <c16:uniqueId val="{0000000F-ED5A-4E6B-95B1-B71A9BA1CA02}"/>
              </c:ext>
            </c:extLst>
          </c:dPt>
          <c:dPt>
            <c:idx val="14"/>
            <c:invertIfNegative val="0"/>
            <c:bubble3D val="0"/>
            <c:spPr>
              <a:solidFill>
                <a:schemeClr val="accent6">
                  <a:lumMod val="75000"/>
                </a:schemeClr>
              </a:solidFill>
              <a:ln>
                <a:noFill/>
              </a:ln>
              <a:effectLst/>
            </c:spPr>
            <c:extLst>
              <c:ext xmlns:c16="http://schemas.microsoft.com/office/drawing/2014/chart" uri="{C3380CC4-5D6E-409C-BE32-E72D297353CC}">
                <c16:uniqueId val="{00000011-ED5A-4E6B-95B1-B71A9BA1CA02}"/>
              </c:ext>
            </c:extLst>
          </c:dPt>
          <c:dPt>
            <c:idx val="15"/>
            <c:invertIfNegative val="0"/>
            <c:bubble3D val="0"/>
            <c:spPr>
              <a:solidFill>
                <a:schemeClr val="accent6">
                  <a:lumMod val="75000"/>
                </a:schemeClr>
              </a:solidFill>
              <a:ln>
                <a:noFill/>
              </a:ln>
              <a:effectLst/>
            </c:spPr>
            <c:extLst>
              <c:ext xmlns:c16="http://schemas.microsoft.com/office/drawing/2014/chart" uri="{C3380CC4-5D6E-409C-BE32-E72D297353CC}">
                <c16:uniqueId val="{00000012-ED5A-4E6B-95B1-B71A9BA1CA02}"/>
              </c:ext>
            </c:extLst>
          </c:dPt>
          <c:dPt>
            <c:idx val="16"/>
            <c:invertIfNegative val="0"/>
            <c:bubble3D val="0"/>
            <c:spPr>
              <a:solidFill>
                <a:schemeClr val="accent6">
                  <a:lumMod val="75000"/>
                </a:schemeClr>
              </a:solidFill>
              <a:ln>
                <a:noFill/>
              </a:ln>
              <a:effectLst/>
            </c:spPr>
            <c:extLst>
              <c:ext xmlns:c16="http://schemas.microsoft.com/office/drawing/2014/chart" uri="{C3380CC4-5D6E-409C-BE32-E72D297353CC}">
                <c16:uniqueId val="{00000013-ED5A-4E6B-95B1-B71A9BA1CA02}"/>
              </c:ext>
            </c:extLst>
          </c:dPt>
          <c:cat>
            <c:strRef>
              <c:f>Menu!$G$43:$G$60</c:f>
              <c:strCache>
                <c:ptCount val="17"/>
                <c:pt idx="0">
                  <c:v>CHICKEN BIRYANI</c:v>
                </c:pt>
                <c:pt idx="1">
                  <c:v>CHICKEN KABAB</c:v>
                </c:pt>
                <c:pt idx="2">
                  <c:v>CHICKEN MAGGI</c:v>
                </c:pt>
                <c:pt idx="3">
                  <c:v>CHICKEN MALAYI</c:v>
                </c:pt>
                <c:pt idx="4">
                  <c:v>CHICKEN MOMOS</c:v>
                </c:pt>
                <c:pt idx="5">
                  <c:v>EGG BHURJI</c:v>
                </c:pt>
                <c:pt idx="6">
                  <c:v>EGG BIRYANI</c:v>
                </c:pt>
                <c:pt idx="7">
                  <c:v>EGG BOLIED</c:v>
                </c:pt>
                <c:pt idx="8">
                  <c:v>EGG MAGGI</c:v>
                </c:pt>
                <c:pt idx="9">
                  <c:v>EGG ROLE</c:v>
                </c:pt>
                <c:pt idx="10">
                  <c:v>OMLET BUTTER</c:v>
                </c:pt>
                <c:pt idx="11">
                  <c:v>VEG BIRYANI</c:v>
                </c:pt>
                <c:pt idx="12">
                  <c:v>VEG DRY MANCHURIYAN</c:v>
                </c:pt>
                <c:pt idx="13">
                  <c:v>Veg MAGGI</c:v>
                </c:pt>
                <c:pt idx="14">
                  <c:v>VEG MOMOS</c:v>
                </c:pt>
                <c:pt idx="15">
                  <c:v>VEG PANEER TIKKA</c:v>
                </c:pt>
                <c:pt idx="16">
                  <c:v>VEG SOYA CHAAP</c:v>
                </c:pt>
              </c:strCache>
            </c:strRef>
          </c:cat>
          <c:val>
            <c:numRef>
              <c:f>Menu!$H$43:$H$60</c:f>
              <c:numCache>
                <c:formatCode>General</c:formatCode>
                <c:ptCount val="17"/>
                <c:pt idx="0">
                  <c:v>140</c:v>
                </c:pt>
                <c:pt idx="1">
                  <c:v>120</c:v>
                </c:pt>
                <c:pt idx="2">
                  <c:v>70</c:v>
                </c:pt>
                <c:pt idx="3">
                  <c:v>140</c:v>
                </c:pt>
                <c:pt idx="4">
                  <c:v>80</c:v>
                </c:pt>
                <c:pt idx="5">
                  <c:v>60</c:v>
                </c:pt>
                <c:pt idx="6">
                  <c:v>120</c:v>
                </c:pt>
                <c:pt idx="7">
                  <c:v>40</c:v>
                </c:pt>
                <c:pt idx="8">
                  <c:v>60</c:v>
                </c:pt>
                <c:pt idx="9">
                  <c:v>70</c:v>
                </c:pt>
                <c:pt idx="10">
                  <c:v>70</c:v>
                </c:pt>
                <c:pt idx="11">
                  <c:v>100</c:v>
                </c:pt>
                <c:pt idx="12">
                  <c:v>80</c:v>
                </c:pt>
                <c:pt idx="13">
                  <c:v>45</c:v>
                </c:pt>
                <c:pt idx="14">
                  <c:v>60</c:v>
                </c:pt>
                <c:pt idx="15">
                  <c:v>120</c:v>
                </c:pt>
                <c:pt idx="16">
                  <c:v>100</c:v>
                </c:pt>
              </c:numCache>
            </c:numRef>
          </c:val>
          <c:extLst>
            <c:ext xmlns:c16="http://schemas.microsoft.com/office/drawing/2014/chart" uri="{C3380CC4-5D6E-409C-BE32-E72D297353CC}">
              <c16:uniqueId val="{00000024-A221-4897-ABF1-F37C109825C7}"/>
            </c:ext>
          </c:extLst>
        </c:ser>
        <c:ser>
          <c:idx val="1"/>
          <c:order val="1"/>
          <c:tx>
            <c:strRef>
              <c:f>Menu!$I$42</c:f>
              <c:strCache>
                <c:ptCount val="1"/>
                <c:pt idx="0">
                  <c:v>Sum of Cost price</c:v>
                </c:pt>
              </c:strCache>
            </c:strRef>
          </c:tx>
          <c:spPr>
            <a:solidFill>
              <a:srgbClr val="FDA9A9"/>
            </a:solidFill>
            <a:ln>
              <a:noFill/>
            </a:ln>
            <a:effectLst/>
          </c:spPr>
          <c:invertIfNegative val="0"/>
          <c:dPt>
            <c:idx val="5"/>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1-ED5A-4E6B-95B1-B71A9BA1CA02}"/>
              </c:ext>
            </c:extLst>
          </c:dPt>
          <c:dPt>
            <c:idx val="6"/>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3-ED5A-4E6B-95B1-B71A9BA1CA02}"/>
              </c:ext>
            </c:extLst>
          </c:dPt>
          <c:dPt>
            <c:idx val="7"/>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17-ED5A-4E6B-95B1-B71A9BA1CA02}"/>
              </c:ext>
            </c:extLst>
          </c:dPt>
          <c:dPt>
            <c:idx val="8"/>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5-ED5A-4E6B-95B1-B71A9BA1CA02}"/>
              </c:ext>
            </c:extLst>
          </c:dPt>
          <c:dPt>
            <c:idx val="9"/>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7-ED5A-4E6B-95B1-B71A9BA1CA02}"/>
              </c:ext>
            </c:extLst>
          </c:dPt>
          <c:dPt>
            <c:idx val="10"/>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A-ED5A-4E6B-95B1-B71A9BA1CA02}"/>
              </c:ext>
            </c:extLst>
          </c:dPt>
          <c:dPt>
            <c:idx val="11"/>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C-ED5A-4E6B-95B1-B71A9BA1CA02}"/>
              </c:ext>
            </c:extLst>
          </c:dPt>
          <c:dPt>
            <c:idx val="12"/>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E-ED5A-4E6B-95B1-B71A9BA1CA02}"/>
              </c:ext>
            </c:extLst>
          </c:dPt>
          <c:dPt>
            <c:idx val="13"/>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10-ED5A-4E6B-95B1-B71A9BA1CA02}"/>
              </c:ext>
            </c:extLst>
          </c:dPt>
          <c:dPt>
            <c:idx val="14"/>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14-ED5A-4E6B-95B1-B71A9BA1CA02}"/>
              </c:ext>
            </c:extLst>
          </c:dPt>
          <c:dPt>
            <c:idx val="15"/>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15-ED5A-4E6B-95B1-B71A9BA1CA02}"/>
              </c:ext>
            </c:extLst>
          </c:dPt>
          <c:dPt>
            <c:idx val="16"/>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16-ED5A-4E6B-95B1-B71A9BA1CA02}"/>
              </c:ext>
            </c:extLst>
          </c:dPt>
          <c:cat>
            <c:strRef>
              <c:f>Menu!$G$43:$G$60</c:f>
              <c:strCache>
                <c:ptCount val="17"/>
                <c:pt idx="0">
                  <c:v>CHICKEN BIRYANI</c:v>
                </c:pt>
                <c:pt idx="1">
                  <c:v>CHICKEN KABAB</c:v>
                </c:pt>
                <c:pt idx="2">
                  <c:v>CHICKEN MAGGI</c:v>
                </c:pt>
                <c:pt idx="3">
                  <c:v>CHICKEN MALAYI</c:v>
                </c:pt>
                <c:pt idx="4">
                  <c:v>CHICKEN MOMOS</c:v>
                </c:pt>
                <c:pt idx="5">
                  <c:v>EGG BHURJI</c:v>
                </c:pt>
                <c:pt idx="6">
                  <c:v>EGG BIRYANI</c:v>
                </c:pt>
                <c:pt idx="7">
                  <c:v>EGG BOLIED</c:v>
                </c:pt>
                <c:pt idx="8">
                  <c:v>EGG MAGGI</c:v>
                </c:pt>
                <c:pt idx="9">
                  <c:v>EGG ROLE</c:v>
                </c:pt>
                <c:pt idx="10">
                  <c:v>OMLET BUTTER</c:v>
                </c:pt>
                <c:pt idx="11">
                  <c:v>VEG BIRYANI</c:v>
                </c:pt>
                <c:pt idx="12">
                  <c:v>VEG DRY MANCHURIYAN</c:v>
                </c:pt>
                <c:pt idx="13">
                  <c:v>Veg MAGGI</c:v>
                </c:pt>
                <c:pt idx="14">
                  <c:v>VEG MOMOS</c:v>
                </c:pt>
                <c:pt idx="15">
                  <c:v>VEG PANEER TIKKA</c:v>
                </c:pt>
                <c:pt idx="16">
                  <c:v>VEG SOYA CHAAP</c:v>
                </c:pt>
              </c:strCache>
            </c:strRef>
          </c:cat>
          <c:val>
            <c:numRef>
              <c:f>Menu!$I$43:$I$60</c:f>
              <c:numCache>
                <c:formatCode>General</c:formatCode>
                <c:ptCount val="17"/>
                <c:pt idx="0">
                  <c:v>110</c:v>
                </c:pt>
                <c:pt idx="1">
                  <c:v>105</c:v>
                </c:pt>
                <c:pt idx="2">
                  <c:v>55</c:v>
                </c:pt>
                <c:pt idx="3">
                  <c:v>110</c:v>
                </c:pt>
                <c:pt idx="4">
                  <c:v>60</c:v>
                </c:pt>
                <c:pt idx="5">
                  <c:v>42</c:v>
                </c:pt>
                <c:pt idx="6">
                  <c:v>95</c:v>
                </c:pt>
                <c:pt idx="7">
                  <c:v>35</c:v>
                </c:pt>
                <c:pt idx="8">
                  <c:v>40</c:v>
                </c:pt>
                <c:pt idx="9">
                  <c:v>45</c:v>
                </c:pt>
                <c:pt idx="10">
                  <c:v>50</c:v>
                </c:pt>
                <c:pt idx="11">
                  <c:v>85</c:v>
                </c:pt>
                <c:pt idx="12">
                  <c:v>60</c:v>
                </c:pt>
                <c:pt idx="13">
                  <c:v>33</c:v>
                </c:pt>
                <c:pt idx="14">
                  <c:v>45</c:v>
                </c:pt>
                <c:pt idx="15">
                  <c:v>100</c:v>
                </c:pt>
                <c:pt idx="16">
                  <c:v>80</c:v>
                </c:pt>
              </c:numCache>
            </c:numRef>
          </c:val>
          <c:extLst>
            <c:ext xmlns:c16="http://schemas.microsoft.com/office/drawing/2014/chart" uri="{C3380CC4-5D6E-409C-BE32-E72D297353CC}">
              <c16:uniqueId val="{00000025-A221-4897-ABF1-F37C109825C7}"/>
            </c:ext>
          </c:extLst>
        </c:ser>
        <c:dLbls>
          <c:showLegendKey val="0"/>
          <c:showVal val="0"/>
          <c:showCatName val="0"/>
          <c:showSerName val="0"/>
          <c:showPercent val="0"/>
          <c:showBubbleSize val="0"/>
        </c:dLbls>
        <c:gapWidth val="219"/>
        <c:overlap val="-27"/>
        <c:axId val="1528709439"/>
        <c:axId val="1528712351"/>
      </c:barChart>
      <c:catAx>
        <c:axId val="15287094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8712351"/>
        <c:crosses val="autoZero"/>
        <c:auto val="1"/>
        <c:lblAlgn val="ctr"/>
        <c:lblOffset val="100"/>
        <c:noMultiLvlLbl val="0"/>
      </c:catAx>
      <c:valAx>
        <c:axId val="152871235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8709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 (4).xlsx]Menu!PivotTable58</c:name>
    <c:fmtId val="6"/>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dirty="0"/>
              <a:t>SELLING UNITS</a:t>
            </a:r>
            <a:r>
              <a:rPr lang="en-US" sz="1800" b="1" baseline="0" dirty="0"/>
              <a:t> WITH AND WITHOUT </a:t>
            </a:r>
            <a:r>
              <a:rPr lang="en-US" sz="1800" b="1" dirty="0"/>
              <a:t>VEG FOOD</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Menu!$L$42</c:f>
              <c:strCache>
                <c:ptCount val="1"/>
                <c:pt idx="0">
                  <c:v>Sum of per unit with veg</c:v>
                </c:pt>
              </c:strCache>
            </c:strRef>
          </c:tx>
          <c:spPr>
            <a:solidFill>
              <a:schemeClr val="accent6">
                <a:lumMod val="60000"/>
                <a:lumOff val="40000"/>
              </a:schemeClr>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3-080F-4D67-BA8C-7DB87BC52EC9}"/>
              </c:ext>
            </c:extLst>
          </c:dPt>
          <c:dPt>
            <c:idx val="1"/>
            <c:invertIfNegative val="0"/>
            <c:bubble3D val="0"/>
            <c:spPr>
              <a:solidFill>
                <a:srgbClr val="FF0000"/>
              </a:solidFill>
              <a:ln>
                <a:noFill/>
              </a:ln>
              <a:effectLst/>
            </c:spPr>
            <c:extLst>
              <c:ext xmlns:c16="http://schemas.microsoft.com/office/drawing/2014/chart" uri="{C3380CC4-5D6E-409C-BE32-E72D297353CC}">
                <c16:uniqueId val="{00000004-080F-4D67-BA8C-7DB87BC52EC9}"/>
              </c:ext>
            </c:extLst>
          </c:dPt>
          <c:dPt>
            <c:idx val="2"/>
            <c:invertIfNegative val="0"/>
            <c:bubble3D val="0"/>
            <c:spPr>
              <a:solidFill>
                <a:srgbClr val="FF0000"/>
              </a:solidFill>
              <a:ln>
                <a:noFill/>
              </a:ln>
              <a:effectLst/>
            </c:spPr>
            <c:extLst>
              <c:ext xmlns:c16="http://schemas.microsoft.com/office/drawing/2014/chart" uri="{C3380CC4-5D6E-409C-BE32-E72D297353CC}">
                <c16:uniqueId val="{00000005-080F-4D67-BA8C-7DB87BC52EC9}"/>
              </c:ext>
            </c:extLst>
          </c:dPt>
          <c:dPt>
            <c:idx val="3"/>
            <c:invertIfNegative val="0"/>
            <c:bubble3D val="0"/>
            <c:spPr>
              <a:solidFill>
                <a:srgbClr val="FF0000"/>
              </a:solidFill>
              <a:ln>
                <a:noFill/>
              </a:ln>
              <a:effectLst/>
            </c:spPr>
            <c:extLst>
              <c:ext xmlns:c16="http://schemas.microsoft.com/office/drawing/2014/chart" uri="{C3380CC4-5D6E-409C-BE32-E72D297353CC}">
                <c16:uniqueId val="{00000006-080F-4D67-BA8C-7DB87BC52EC9}"/>
              </c:ext>
            </c:extLst>
          </c:dPt>
          <c:dPt>
            <c:idx val="4"/>
            <c:invertIfNegative val="0"/>
            <c:bubble3D val="0"/>
            <c:spPr>
              <a:solidFill>
                <a:srgbClr val="FF0000"/>
              </a:solidFill>
              <a:ln>
                <a:noFill/>
              </a:ln>
              <a:effectLst/>
            </c:spPr>
            <c:extLst>
              <c:ext xmlns:c16="http://schemas.microsoft.com/office/drawing/2014/chart" uri="{C3380CC4-5D6E-409C-BE32-E72D297353CC}">
                <c16:uniqueId val="{00000007-080F-4D67-BA8C-7DB87BC52EC9}"/>
              </c:ext>
            </c:extLst>
          </c:dPt>
          <c:dPt>
            <c:idx val="5"/>
            <c:invertIfNegative val="0"/>
            <c:bubble3D val="0"/>
            <c:spPr>
              <a:solidFill>
                <a:schemeClr val="accent4">
                  <a:lumMod val="75000"/>
                </a:schemeClr>
              </a:solidFill>
              <a:ln>
                <a:noFill/>
              </a:ln>
              <a:effectLst/>
            </c:spPr>
            <c:extLst>
              <c:ext xmlns:c16="http://schemas.microsoft.com/office/drawing/2014/chart" uri="{C3380CC4-5D6E-409C-BE32-E72D297353CC}">
                <c16:uniqueId val="{00000008-080F-4D67-BA8C-7DB87BC52EC9}"/>
              </c:ext>
            </c:extLst>
          </c:dPt>
          <c:dPt>
            <c:idx val="6"/>
            <c:invertIfNegative val="0"/>
            <c:bubble3D val="0"/>
            <c:spPr>
              <a:solidFill>
                <a:schemeClr val="accent4">
                  <a:lumMod val="75000"/>
                </a:schemeClr>
              </a:solidFill>
              <a:ln>
                <a:noFill/>
              </a:ln>
              <a:effectLst/>
            </c:spPr>
            <c:extLst>
              <c:ext xmlns:c16="http://schemas.microsoft.com/office/drawing/2014/chart" uri="{C3380CC4-5D6E-409C-BE32-E72D297353CC}">
                <c16:uniqueId val="{00000009-080F-4D67-BA8C-7DB87BC52EC9}"/>
              </c:ext>
            </c:extLst>
          </c:dPt>
          <c:dPt>
            <c:idx val="7"/>
            <c:invertIfNegative val="0"/>
            <c:bubble3D val="0"/>
            <c:spPr>
              <a:solidFill>
                <a:schemeClr val="accent4">
                  <a:lumMod val="75000"/>
                </a:schemeClr>
              </a:solidFill>
              <a:ln>
                <a:noFill/>
              </a:ln>
              <a:effectLst/>
            </c:spPr>
            <c:extLst>
              <c:ext xmlns:c16="http://schemas.microsoft.com/office/drawing/2014/chart" uri="{C3380CC4-5D6E-409C-BE32-E72D297353CC}">
                <c16:uniqueId val="{0000000A-080F-4D67-BA8C-7DB87BC52EC9}"/>
              </c:ext>
            </c:extLst>
          </c:dPt>
          <c:dPt>
            <c:idx val="8"/>
            <c:invertIfNegative val="0"/>
            <c:bubble3D val="0"/>
            <c:spPr>
              <a:solidFill>
                <a:schemeClr val="accent4">
                  <a:lumMod val="75000"/>
                </a:schemeClr>
              </a:solidFill>
              <a:ln>
                <a:noFill/>
              </a:ln>
              <a:effectLst/>
            </c:spPr>
            <c:extLst>
              <c:ext xmlns:c16="http://schemas.microsoft.com/office/drawing/2014/chart" uri="{C3380CC4-5D6E-409C-BE32-E72D297353CC}">
                <c16:uniqueId val="{0000000B-080F-4D67-BA8C-7DB87BC52EC9}"/>
              </c:ext>
            </c:extLst>
          </c:dPt>
          <c:dPt>
            <c:idx val="9"/>
            <c:invertIfNegative val="0"/>
            <c:bubble3D val="0"/>
            <c:spPr>
              <a:solidFill>
                <a:schemeClr val="accent4">
                  <a:lumMod val="75000"/>
                </a:schemeClr>
              </a:solidFill>
              <a:ln>
                <a:noFill/>
              </a:ln>
              <a:effectLst/>
            </c:spPr>
            <c:extLst>
              <c:ext xmlns:c16="http://schemas.microsoft.com/office/drawing/2014/chart" uri="{C3380CC4-5D6E-409C-BE32-E72D297353CC}">
                <c16:uniqueId val="{0000000C-080F-4D67-BA8C-7DB87BC52EC9}"/>
              </c:ext>
            </c:extLst>
          </c:dPt>
          <c:dPt>
            <c:idx val="10"/>
            <c:invertIfNegative val="0"/>
            <c:bubble3D val="0"/>
            <c:spPr>
              <a:solidFill>
                <a:schemeClr val="accent4">
                  <a:lumMod val="75000"/>
                </a:schemeClr>
              </a:solidFill>
              <a:ln>
                <a:noFill/>
              </a:ln>
              <a:effectLst/>
            </c:spPr>
            <c:extLst>
              <c:ext xmlns:c16="http://schemas.microsoft.com/office/drawing/2014/chart" uri="{C3380CC4-5D6E-409C-BE32-E72D297353CC}">
                <c16:uniqueId val="{0000000D-080F-4D67-BA8C-7DB87BC52EC9}"/>
              </c:ext>
            </c:extLst>
          </c:dPt>
          <c:dPt>
            <c:idx val="11"/>
            <c:invertIfNegative val="0"/>
            <c:bubble3D val="0"/>
            <c:spPr>
              <a:solidFill>
                <a:schemeClr val="accent6">
                  <a:lumMod val="75000"/>
                </a:schemeClr>
              </a:solidFill>
              <a:ln>
                <a:noFill/>
              </a:ln>
              <a:effectLst/>
            </c:spPr>
            <c:extLst>
              <c:ext xmlns:c16="http://schemas.microsoft.com/office/drawing/2014/chart" uri="{C3380CC4-5D6E-409C-BE32-E72D297353CC}">
                <c16:uniqueId val="{00000016-63B2-46A2-91DE-2C12CA3783D8}"/>
              </c:ext>
            </c:extLst>
          </c:dPt>
          <c:dPt>
            <c:idx val="12"/>
            <c:invertIfNegative val="0"/>
            <c:bubble3D val="0"/>
            <c:spPr>
              <a:solidFill>
                <a:schemeClr val="accent6">
                  <a:lumMod val="75000"/>
                </a:schemeClr>
              </a:solidFill>
              <a:ln>
                <a:noFill/>
              </a:ln>
              <a:effectLst/>
            </c:spPr>
            <c:extLst>
              <c:ext xmlns:c16="http://schemas.microsoft.com/office/drawing/2014/chart" uri="{C3380CC4-5D6E-409C-BE32-E72D297353CC}">
                <c16:uniqueId val="{00000017-63B2-46A2-91DE-2C12CA3783D8}"/>
              </c:ext>
            </c:extLst>
          </c:dPt>
          <c:dPt>
            <c:idx val="13"/>
            <c:invertIfNegative val="0"/>
            <c:bubble3D val="0"/>
            <c:spPr>
              <a:solidFill>
                <a:schemeClr val="accent6">
                  <a:lumMod val="75000"/>
                </a:schemeClr>
              </a:solidFill>
              <a:ln>
                <a:noFill/>
              </a:ln>
              <a:effectLst/>
            </c:spPr>
            <c:extLst>
              <c:ext xmlns:c16="http://schemas.microsoft.com/office/drawing/2014/chart" uri="{C3380CC4-5D6E-409C-BE32-E72D297353CC}">
                <c16:uniqueId val="{00000018-63B2-46A2-91DE-2C12CA3783D8}"/>
              </c:ext>
            </c:extLst>
          </c:dPt>
          <c:dPt>
            <c:idx val="14"/>
            <c:invertIfNegative val="0"/>
            <c:bubble3D val="0"/>
            <c:spPr>
              <a:solidFill>
                <a:schemeClr val="accent6">
                  <a:lumMod val="75000"/>
                </a:schemeClr>
              </a:solidFill>
              <a:ln>
                <a:noFill/>
              </a:ln>
              <a:effectLst/>
            </c:spPr>
            <c:extLst>
              <c:ext xmlns:c16="http://schemas.microsoft.com/office/drawing/2014/chart" uri="{C3380CC4-5D6E-409C-BE32-E72D297353CC}">
                <c16:uniqueId val="{00000019-63B2-46A2-91DE-2C12CA3783D8}"/>
              </c:ext>
            </c:extLst>
          </c:dPt>
          <c:dPt>
            <c:idx val="15"/>
            <c:invertIfNegative val="0"/>
            <c:bubble3D val="0"/>
            <c:spPr>
              <a:solidFill>
                <a:schemeClr val="accent6">
                  <a:lumMod val="75000"/>
                </a:schemeClr>
              </a:solidFill>
              <a:ln>
                <a:noFill/>
              </a:ln>
              <a:effectLst/>
            </c:spPr>
            <c:extLst>
              <c:ext xmlns:c16="http://schemas.microsoft.com/office/drawing/2014/chart" uri="{C3380CC4-5D6E-409C-BE32-E72D297353CC}">
                <c16:uniqueId val="{0000001A-63B2-46A2-91DE-2C12CA3783D8}"/>
              </c:ext>
            </c:extLst>
          </c:dPt>
          <c:dPt>
            <c:idx val="16"/>
            <c:invertIfNegative val="0"/>
            <c:bubble3D val="0"/>
            <c:spPr>
              <a:solidFill>
                <a:schemeClr val="accent6">
                  <a:lumMod val="75000"/>
                </a:schemeClr>
              </a:solidFill>
              <a:ln>
                <a:noFill/>
              </a:ln>
              <a:effectLst/>
            </c:spPr>
            <c:extLst>
              <c:ext xmlns:c16="http://schemas.microsoft.com/office/drawing/2014/chart" uri="{C3380CC4-5D6E-409C-BE32-E72D297353CC}">
                <c16:uniqueId val="{0000001B-63B2-46A2-91DE-2C12CA3783D8}"/>
              </c:ext>
            </c:extLst>
          </c:dPt>
          <c:cat>
            <c:strRef>
              <c:f>Menu!$K$43:$K$60</c:f>
              <c:strCache>
                <c:ptCount val="17"/>
                <c:pt idx="0">
                  <c:v>CHICKEN BIRYANI</c:v>
                </c:pt>
                <c:pt idx="1">
                  <c:v>CHICKEN KABAB</c:v>
                </c:pt>
                <c:pt idx="2">
                  <c:v>CHICKEN MAGGI</c:v>
                </c:pt>
                <c:pt idx="3">
                  <c:v>CHICKEN MALAYI</c:v>
                </c:pt>
                <c:pt idx="4">
                  <c:v>CHICKEN MOMOS</c:v>
                </c:pt>
                <c:pt idx="5">
                  <c:v>EGG BHURJI</c:v>
                </c:pt>
                <c:pt idx="6">
                  <c:v>EGG BIRYANI</c:v>
                </c:pt>
                <c:pt idx="7">
                  <c:v>EGG BOLIED</c:v>
                </c:pt>
                <c:pt idx="8">
                  <c:v>EGG MAGGI</c:v>
                </c:pt>
                <c:pt idx="9">
                  <c:v>EGG ROLE</c:v>
                </c:pt>
                <c:pt idx="10">
                  <c:v>OMLET BUTTER</c:v>
                </c:pt>
                <c:pt idx="11">
                  <c:v>VEG BIRYANI</c:v>
                </c:pt>
                <c:pt idx="12">
                  <c:v>VEG DRY MANCHURIYAN</c:v>
                </c:pt>
                <c:pt idx="13">
                  <c:v>Veg MAGGI</c:v>
                </c:pt>
                <c:pt idx="14">
                  <c:v>VEG MOMOS</c:v>
                </c:pt>
                <c:pt idx="15">
                  <c:v>VEG PANEER TIKKA</c:v>
                </c:pt>
                <c:pt idx="16">
                  <c:v>VEG SOYA CHAAP</c:v>
                </c:pt>
              </c:strCache>
            </c:strRef>
          </c:cat>
          <c:val>
            <c:numRef>
              <c:f>Menu!$L$43:$L$60</c:f>
              <c:numCache>
                <c:formatCode>General</c:formatCode>
                <c:ptCount val="17"/>
                <c:pt idx="0">
                  <c:v>12</c:v>
                </c:pt>
                <c:pt idx="1">
                  <c:v>13</c:v>
                </c:pt>
                <c:pt idx="2">
                  <c:v>9</c:v>
                </c:pt>
                <c:pt idx="3">
                  <c:v>6</c:v>
                </c:pt>
                <c:pt idx="4">
                  <c:v>6</c:v>
                </c:pt>
                <c:pt idx="5">
                  <c:v>9</c:v>
                </c:pt>
                <c:pt idx="6">
                  <c:v>8</c:v>
                </c:pt>
                <c:pt idx="7">
                  <c:v>4</c:v>
                </c:pt>
                <c:pt idx="8">
                  <c:v>5</c:v>
                </c:pt>
                <c:pt idx="9">
                  <c:v>2</c:v>
                </c:pt>
                <c:pt idx="10">
                  <c:v>6</c:v>
                </c:pt>
                <c:pt idx="11">
                  <c:v>4</c:v>
                </c:pt>
                <c:pt idx="12">
                  <c:v>3</c:v>
                </c:pt>
                <c:pt idx="13">
                  <c:v>2</c:v>
                </c:pt>
                <c:pt idx="14">
                  <c:v>4</c:v>
                </c:pt>
                <c:pt idx="15">
                  <c:v>5</c:v>
                </c:pt>
                <c:pt idx="16">
                  <c:v>5</c:v>
                </c:pt>
              </c:numCache>
            </c:numRef>
          </c:val>
          <c:extLst>
            <c:ext xmlns:c16="http://schemas.microsoft.com/office/drawing/2014/chart" uri="{C3380CC4-5D6E-409C-BE32-E72D297353CC}">
              <c16:uniqueId val="{00000000-080F-4D67-BA8C-7DB87BC52EC9}"/>
            </c:ext>
          </c:extLst>
        </c:ser>
        <c:ser>
          <c:idx val="1"/>
          <c:order val="1"/>
          <c:tx>
            <c:strRef>
              <c:f>Menu!$M$42</c:f>
              <c:strCache>
                <c:ptCount val="1"/>
                <c:pt idx="0">
                  <c:v>Sum of per unit without veg</c:v>
                </c:pt>
              </c:strCache>
            </c:strRef>
          </c:tx>
          <c:spPr>
            <a:solidFill>
              <a:srgbClr val="FDA9A9"/>
            </a:solidFill>
            <a:ln>
              <a:noFill/>
            </a:ln>
            <a:effectLst/>
          </c:spPr>
          <c:invertIfNegative val="0"/>
          <c:dPt>
            <c:idx val="5"/>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1C-63B2-46A2-91DE-2C12CA3783D8}"/>
              </c:ext>
            </c:extLst>
          </c:dPt>
          <c:dPt>
            <c:idx val="6"/>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1D-63B2-46A2-91DE-2C12CA3783D8}"/>
              </c:ext>
            </c:extLst>
          </c:dPt>
          <c:dPt>
            <c:idx val="7"/>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1E-63B2-46A2-91DE-2C12CA3783D8}"/>
              </c:ext>
            </c:extLst>
          </c:dPt>
          <c:dPt>
            <c:idx val="8"/>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1F-63B2-46A2-91DE-2C12CA3783D8}"/>
              </c:ext>
            </c:extLst>
          </c:dPt>
          <c:dPt>
            <c:idx val="9"/>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20-63B2-46A2-91DE-2C12CA3783D8}"/>
              </c:ext>
            </c:extLst>
          </c:dPt>
          <c:dPt>
            <c:idx val="10"/>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21-63B2-46A2-91DE-2C12CA3783D8}"/>
              </c:ext>
            </c:extLst>
          </c:dPt>
          <c:cat>
            <c:strRef>
              <c:f>Menu!$K$43:$K$60</c:f>
              <c:strCache>
                <c:ptCount val="17"/>
                <c:pt idx="0">
                  <c:v>CHICKEN BIRYANI</c:v>
                </c:pt>
                <c:pt idx="1">
                  <c:v>CHICKEN KABAB</c:v>
                </c:pt>
                <c:pt idx="2">
                  <c:v>CHICKEN MAGGI</c:v>
                </c:pt>
                <c:pt idx="3">
                  <c:v>CHICKEN MALAYI</c:v>
                </c:pt>
                <c:pt idx="4">
                  <c:v>CHICKEN MOMOS</c:v>
                </c:pt>
                <c:pt idx="5">
                  <c:v>EGG BHURJI</c:v>
                </c:pt>
                <c:pt idx="6">
                  <c:v>EGG BIRYANI</c:v>
                </c:pt>
                <c:pt idx="7">
                  <c:v>EGG BOLIED</c:v>
                </c:pt>
                <c:pt idx="8">
                  <c:v>EGG MAGGI</c:v>
                </c:pt>
                <c:pt idx="9">
                  <c:v>EGG ROLE</c:v>
                </c:pt>
                <c:pt idx="10">
                  <c:v>OMLET BUTTER</c:v>
                </c:pt>
                <c:pt idx="11">
                  <c:v>VEG BIRYANI</c:v>
                </c:pt>
                <c:pt idx="12">
                  <c:v>VEG DRY MANCHURIYAN</c:v>
                </c:pt>
                <c:pt idx="13">
                  <c:v>Veg MAGGI</c:v>
                </c:pt>
                <c:pt idx="14">
                  <c:v>VEG MOMOS</c:v>
                </c:pt>
                <c:pt idx="15">
                  <c:v>VEG PANEER TIKKA</c:v>
                </c:pt>
                <c:pt idx="16">
                  <c:v>VEG SOYA CHAAP</c:v>
                </c:pt>
              </c:strCache>
            </c:strRef>
          </c:cat>
          <c:val>
            <c:numRef>
              <c:f>Menu!$M$43:$M$60</c:f>
              <c:numCache>
                <c:formatCode>General</c:formatCode>
                <c:ptCount val="17"/>
                <c:pt idx="0">
                  <c:v>3</c:v>
                </c:pt>
                <c:pt idx="1">
                  <c:v>4</c:v>
                </c:pt>
                <c:pt idx="2">
                  <c:v>5</c:v>
                </c:pt>
                <c:pt idx="3">
                  <c:v>2</c:v>
                </c:pt>
                <c:pt idx="4">
                  <c:v>3</c:v>
                </c:pt>
                <c:pt idx="5">
                  <c:v>5</c:v>
                </c:pt>
                <c:pt idx="6">
                  <c:v>3</c:v>
                </c:pt>
                <c:pt idx="7">
                  <c:v>5</c:v>
                </c:pt>
                <c:pt idx="8">
                  <c:v>3</c:v>
                </c:pt>
                <c:pt idx="9">
                  <c:v>2</c:v>
                </c:pt>
                <c:pt idx="10">
                  <c:v>4</c:v>
                </c:pt>
                <c:pt idx="11">
                  <c:v>0</c:v>
                </c:pt>
                <c:pt idx="12">
                  <c:v>0</c:v>
                </c:pt>
                <c:pt idx="13">
                  <c:v>0</c:v>
                </c:pt>
                <c:pt idx="14">
                  <c:v>0</c:v>
                </c:pt>
                <c:pt idx="15">
                  <c:v>0</c:v>
                </c:pt>
                <c:pt idx="16">
                  <c:v>0</c:v>
                </c:pt>
              </c:numCache>
            </c:numRef>
          </c:val>
          <c:extLst>
            <c:ext xmlns:c16="http://schemas.microsoft.com/office/drawing/2014/chart" uri="{C3380CC4-5D6E-409C-BE32-E72D297353CC}">
              <c16:uniqueId val="{00000030-080F-4D67-BA8C-7DB87BC52EC9}"/>
            </c:ext>
          </c:extLst>
        </c:ser>
        <c:dLbls>
          <c:showLegendKey val="0"/>
          <c:showVal val="0"/>
          <c:showCatName val="0"/>
          <c:showSerName val="0"/>
          <c:showPercent val="0"/>
          <c:showBubbleSize val="0"/>
        </c:dLbls>
        <c:gapWidth val="219"/>
        <c:overlap val="-27"/>
        <c:axId val="1508643503"/>
        <c:axId val="1508640591"/>
      </c:barChart>
      <c:catAx>
        <c:axId val="15086435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8640591"/>
        <c:crosses val="autoZero"/>
        <c:auto val="1"/>
        <c:lblAlgn val="ctr"/>
        <c:lblOffset val="100"/>
        <c:noMultiLvlLbl val="0"/>
      </c:catAx>
      <c:valAx>
        <c:axId val="150864059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86435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 (4).xlsx]Menu!PivotTable44</c:name>
    <c:fmtId val="11"/>
  </c:pivotSource>
  <c:chart>
    <c:title>
      <c:tx>
        <c:rich>
          <a:bodyPr rot="0" spcFirstLastPara="1" vertOverflow="ellipsis" vert="horz" wrap="square" anchor="ctr" anchorCtr="1"/>
          <a:lstStyle/>
          <a:p>
            <a:pPr>
              <a:defRPr sz="1800" b="0" i="0" u="none" strike="noStrike" kern="1200" cap="none" spc="20" baseline="0">
                <a:solidFill>
                  <a:schemeClr val="dk1">
                    <a:lumMod val="50000"/>
                    <a:lumOff val="50000"/>
                  </a:schemeClr>
                </a:solidFill>
                <a:latin typeface="+mn-lt"/>
                <a:ea typeface="+mn-ea"/>
                <a:cs typeface="+mn-cs"/>
              </a:defRPr>
            </a:pPr>
            <a:r>
              <a:rPr lang="en-US" sz="1800" b="1" i="0" u="none" strike="noStrike" kern="1200" cap="all" spc="120" normalizeH="0" baseline="0" dirty="0">
                <a:solidFill>
                  <a:prstClr val="black">
                    <a:lumMod val="65000"/>
                    <a:lumOff val="35000"/>
                  </a:prstClr>
                </a:solidFill>
                <a:latin typeface="+mn-lt"/>
                <a:ea typeface="+mn-ea"/>
                <a:cs typeface="+mn-cs"/>
              </a:rPr>
              <a:t>COST WITH AND WITHOUT VEG ITEMS</a:t>
            </a:r>
          </a:p>
        </c:rich>
      </c:tx>
      <c:overlay val="0"/>
      <c:spPr>
        <a:noFill/>
        <a:ln>
          <a:noFill/>
        </a:ln>
        <a:effectLst/>
      </c:spPr>
      <c:txPr>
        <a:bodyPr rot="0" spcFirstLastPara="1" vertOverflow="ellipsis" vert="horz" wrap="square" anchor="ctr" anchorCtr="1"/>
        <a:lstStyle/>
        <a:p>
          <a:pPr>
            <a:defRPr sz="1800" b="0" i="0" u="none" strike="noStrike" kern="1200" cap="none" spc="20" baseline="0">
              <a:solidFill>
                <a:schemeClr val="dk1">
                  <a:lumMod val="50000"/>
                  <a:lumOff val="50000"/>
                </a:schemeClr>
              </a:solidFill>
              <a:latin typeface="+mn-lt"/>
              <a:ea typeface="+mn-ea"/>
              <a:cs typeface="+mn-cs"/>
            </a:defRPr>
          </a:pPr>
          <a:endParaRPr lang="en-US"/>
        </a:p>
      </c:txPr>
    </c:title>
    <c:autoTitleDeleted val="0"/>
    <c:pivotFmts>
      <c:pivotFmt>
        <c:idx val="0"/>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cmpd="sng" algn="ctr">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cmpd="sng" algn="ctr">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cmpd="sng" algn="ctr">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8575" cap="rnd" cmpd="sng" algn="ctr">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8575" cap="rnd" cmpd="sng" algn="ctr">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Menu!$H$33</c:f>
              <c:strCache>
                <c:ptCount val="1"/>
                <c:pt idx="0">
                  <c:v>Sum of Total cost per unit with veg 90` DAYS</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Menu!$G$34:$G$37</c:f>
              <c:strCache>
                <c:ptCount val="3"/>
                <c:pt idx="0">
                  <c:v>Chicken</c:v>
                </c:pt>
                <c:pt idx="1">
                  <c:v>Eggiterian</c:v>
                </c:pt>
                <c:pt idx="2">
                  <c:v>VEG</c:v>
                </c:pt>
              </c:strCache>
            </c:strRef>
          </c:cat>
          <c:val>
            <c:numRef>
              <c:f>Menu!$H$34:$H$37</c:f>
              <c:numCache>
                <c:formatCode>General</c:formatCode>
                <c:ptCount val="3"/>
                <c:pt idx="0">
                  <c:v>378000</c:v>
                </c:pt>
                <c:pt idx="1">
                  <c:v>168120</c:v>
                </c:pt>
                <c:pt idx="2">
                  <c:v>149940</c:v>
                </c:pt>
              </c:numCache>
            </c:numRef>
          </c:val>
          <c:smooth val="0"/>
          <c:extLst>
            <c:ext xmlns:c16="http://schemas.microsoft.com/office/drawing/2014/chart" uri="{C3380CC4-5D6E-409C-BE32-E72D297353CC}">
              <c16:uniqueId val="{00000000-6541-4537-B8B0-A3972B503820}"/>
            </c:ext>
          </c:extLst>
        </c:ser>
        <c:ser>
          <c:idx val="1"/>
          <c:order val="1"/>
          <c:tx>
            <c:strRef>
              <c:f>Menu!$I$33</c:f>
              <c:strCache>
                <c:ptCount val="1"/>
                <c:pt idx="0">
                  <c:v>Sum of Total cost per unit without veg 90 days</c:v>
                </c:pt>
              </c:strCache>
            </c:strRef>
          </c:tx>
          <c:spPr>
            <a:ln w="22225" cap="rnd" cmpd="sng" algn="ctr">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Menu!$G$34:$G$37</c:f>
              <c:strCache>
                <c:ptCount val="3"/>
                <c:pt idx="0">
                  <c:v>Chicken</c:v>
                </c:pt>
                <c:pt idx="1">
                  <c:v>Eggiterian</c:v>
                </c:pt>
                <c:pt idx="2">
                  <c:v>VEG</c:v>
                </c:pt>
              </c:strCache>
            </c:strRef>
          </c:cat>
          <c:val>
            <c:numRef>
              <c:f>Menu!$I$34:$I$37</c:f>
              <c:numCache>
                <c:formatCode>General</c:formatCode>
                <c:ptCount val="3"/>
                <c:pt idx="0">
                  <c:v>128250</c:v>
                </c:pt>
                <c:pt idx="1">
                  <c:v>97200</c:v>
                </c:pt>
                <c:pt idx="2">
                  <c:v>0</c:v>
                </c:pt>
              </c:numCache>
            </c:numRef>
          </c:val>
          <c:smooth val="0"/>
          <c:extLst>
            <c:ext xmlns:c16="http://schemas.microsoft.com/office/drawing/2014/chart" uri="{C3380CC4-5D6E-409C-BE32-E72D297353CC}">
              <c16:uniqueId val="{00000001-6541-4537-B8B0-A3972B503820}"/>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528563263"/>
        <c:axId val="1528574911"/>
      </c:lineChart>
      <c:catAx>
        <c:axId val="1528563263"/>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CATEGORY</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528574911"/>
        <c:crosses val="autoZero"/>
        <c:auto val="1"/>
        <c:lblAlgn val="ctr"/>
        <c:lblOffset val="100"/>
        <c:noMultiLvlLbl val="0"/>
      </c:catAx>
      <c:valAx>
        <c:axId val="1528574911"/>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COST</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528563263"/>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Microsoft Excel Worksheet (4).xlsx]Menu!PivotTable47</c:name>
    <c:fmtId val="9"/>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TOTAL UNIT SALE WITH AN WITHOUT VEG FOOD</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2225" cap="rnd">
            <a:solidFill>
              <a:schemeClr val="accent1"/>
            </a:solidFill>
            <a:round/>
          </a:ln>
          <a:effectLst/>
        </c:spPr>
        <c:marker>
          <c:symbol val="square"/>
          <c:size val="6"/>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2225" cap="rnd">
            <a:solidFill>
              <a:schemeClr val="accent2"/>
            </a:solidFill>
            <a:round/>
          </a:ln>
          <a:effectLst/>
        </c:spPr>
        <c:marker>
          <c:symbol val="square"/>
          <c:size val="6"/>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2225" cap="rnd">
            <a:solidFill>
              <a:schemeClr val="accent2"/>
            </a:solidFill>
            <a:round/>
          </a:ln>
          <a:effectLst/>
        </c:spPr>
        <c:marker>
          <c:symbol val="square"/>
          <c:size val="6"/>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Menu!$D$42</c:f>
              <c:strCache>
                <c:ptCount val="1"/>
                <c:pt idx="0">
                  <c:v>Sum of per unit with veg</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Menu!$C$43:$C$46</c:f>
              <c:strCache>
                <c:ptCount val="3"/>
                <c:pt idx="0">
                  <c:v>Chicken</c:v>
                </c:pt>
                <c:pt idx="1">
                  <c:v>Eggiterian</c:v>
                </c:pt>
                <c:pt idx="2">
                  <c:v>VEG</c:v>
                </c:pt>
              </c:strCache>
            </c:strRef>
          </c:cat>
          <c:val>
            <c:numRef>
              <c:f>Menu!$D$43:$D$46</c:f>
              <c:numCache>
                <c:formatCode>General</c:formatCode>
                <c:ptCount val="3"/>
                <c:pt idx="0">
                  <c:v>46</c:v>
                </c:pt>
                <c:pt idx="1">
                  <c:v>34</c:v>
                </c:pt>
                <c:pt idx="2">
                  <c:v>23</c:v>
                </c:pt>
              </c:numCache>
            </c:numRef>
          </c:val>
          <c:smooth val="0"/>
          <c:extLst>
            <c:ext xmlns:c16="http://schemas.microsoft.com/office/drawing/2014/chart" uri="{C3380CC4-5D6E-409C-BE32-E72D297353CC}">
              <c16:uniqueId val="{00000000-5E24-451A-99CF-550D286592AB}"/>
            </c:ext>
          </c:extLst>
        </c:ser>
        <c:ser>
          <c:idx val="1"/>
          <c:order val="1"/>
          <c:tx>
            <c:strRef>
              <c:f>Menu!$E$42</c:f>
              <c:strCache>
                <c:ptCount val="1"/>
                <c:pt idx="0">
                  <c:v>Sum of per unit without veg</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Menu!$C$43:$C$46</c:f>
              <c:strCache>
                <c:ptCount val="3"/>
                <c:pt idx="0">
                  <c:v>Chicken</c:v>
                </c:pt>
                <c:pt idx="1">
                  <c:v>Eggiterian</c:v>
                </c:pt>
                <c:pt idx="2">
                  <c:v>VEG</c:v>
                </c:pt>
              </c:strCache>
            </c:strRef>
          </c:cat>
          <c:val>
            <c:numRef>
              <c:f>Menu!$E$43:$E$46</c:f>
              <c:numCache>
                <c:formatCode>General</c:formatCode>
                <c:ptCount val="3"/>
                <c:pt idx="0">
                  <c:v>17</c:v>
                </c:pt>
                <c:pt idx="1">
                  <c:v>22</c:v>
                </c:pt>
                <c:pt idx="2">
                  <c:v>0</c:v>
                </c:pt>
              </c:numCache>
            </c:numRef>
          </c:val>
          <c:smooth val="0"/>
          <c:extLst>
            <c:ext xmlns:c16="http://schemas.microsoft.com/office/drawing/2014/chart" uri="{C3380CC4-5D6E-409C-BE32-E72D297353CC}">
              <c16:uniqueId val="{00000001-5E24-451A-99CF-550D286592AB}"/>
            </c:ext>
          </c:extLst>
        </c:ser>
        <c:dLbls>
          <c:dLblPos val="t"/>
          <c:showLegendKey val="0"/>
          <c:showVal val="1"/>
          <c:showCatName val="0"/>
          <c:showSerName val="0"/>
          <c:showPercent val="0"/>
          <c:showBubbleSize val="0"/>
        </c:dLbls>
        <c:marker val="1"/>
        <c:smooth val="0"/>
        <c:axId val="1141996895"/>
        <c:axId val="1141997311"/>
      </c:lineChart>
      <c:catAx>
        <c:axId val="11419968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Category</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141997311"/>
        <c:crosses val="autoZero"/>
        <c:auto val="1"/>
        <c:lblAlgn val="ctr"/>
        <c:lblOffset val="100"/>
        <c:noMultiLvlLbl val="0"/>
      </c:catAx>
      <c:valAx>
        <c:axId val="1141997311"/>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Unit</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996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For 1 month Chart Title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FA8-48C2-9DDA-C87178CE9CA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FA8-48C2-9DDA-C87178CE9CA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FA8-48C2-9DDA-C87178CE9CA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Menu!$D$4:$D$6</c:f>
              <c:strCache>
                <c:ptCount val="3"/>
                <c:pt idx="0">
                  <c:v>RENT</c:v>
                </c:pt>
                <c:pt idx="1">
                  <c:v>COOK</c:v>
                </c:pt>
                <c:pt idx="2">
                  <c:v>BILLS</c:v>
                </c:pt>
              </c:strCache>
            </c:strRef>
          </c:cat>
          <c:val>
            <c:numRef>
              <c:f>Menu!$E$4:$E$6</c:f>
              <c:numCache>
                <c:formatCode>General</c:formatCode>
                <c:ptCount val="3"/>
                <c:pt idx="0">
                  <c:v>14000</c:v>
                </c:pt>
                <c:pt idx="1">
                  <c:v>12000</c:v>
                </c:pt>
                <c:pt idx="2">
                  <c:v>2000</c:v>
                </c:pt>
              </c:numCache>
            </c:numRef>
          </c:val>
          <c:extLst>
            <c:ext xmlns:c16="http://schemas.microsoft.com/office/drawing/2014/chart" uri="{C3380CC4-5D6E-409C-BE32-E72D297353CC}">
              <c16:uniqueId val="{00000006-DFA8-48C2-9DDA-C87178CE9CA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a:outerShdw blurRad="50800" dist="50800" sx="1000" sy="1000" algn="ctr" rotWithShape="0">
            <a:srgbClr val="000000"/>
          </a:outerShdw>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3</a:t>
            </a:r>
            <a:r>
              <a:rPr lang="en-US" baseline="0"/>
              <a:t> months fixed cost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DDB-453E-B083-F92E3241A3A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DDB-453E-B083-F92E3241A3A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DDB-453E-B083-F92E3241A3A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Menu!$D$4:$D$6</c:f>
              <c:strCache>
                <c:ptCount val="3"/>
                <c:pt idx="0">
                  <c:v>RENT</c:v>
                </c:pt>
                <c:pt idx="1">
                  <c:v>COOK</c:v>
                </c:pt>
                <c:pt idx="2">
                  <c:v>BILLS</c:v>
                </c:pt>
              </c:strCache>
            </c:strRef>
          </c:cat>
          <c:val>
            <c:numRef>
              <c:f>Menu!$G$4:$G$6</c:f>
              <c:numCache>
                <c:formatCode>General</c:formatCode>
                <c:ptCount val="3"/>
                <c:pt idx="0">
                  <c:v>42000</c:v>
                </c:pt>
                <c:pt idx="1">
                  <c:v>36000</c:v>
                </c:pt>
                <c:pt idx="2">
                  <c:v>6000</c:v>
                </c:pt>
              </c:numCache>
            </c:numRef>
          </c:val>
          <c:extLst>
            <c:ext xmlns:c16="http://schemas.microsoft.com/office/drawing/2014/chart" uri="{C3380CC4-5D6E-409C-BE32-E72D297353CC}">
              <c16:uniqueId val="{00000006-ADDB-453E-B083-F92E3241A3A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TOTAL PROFIT WITH AND WITHOUT VEG FOOD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Menu!$I$4</c:f>
              <c:strCache>
                <c:ptCount val="1"/>
                <c:pt idx="0">
                  <c:v>Total Profit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93A-44C9-B8E8-EC640E88902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93A-44C9-B8E8-EC640E889022}"/>
              </c:ext>
            </c:extLst>
          </c:dPt>
          <c:dLbls>
            <c:dLbl>
              <c:idx val="0"/>
              <c:layout>
                <c:manualLayout>
                  <c:x val="0.20833333333333334"/>
                  <c:y val="2.77777777777777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93A-44C9-B8E8-EC640E889022}"/>
                </c:ext>
              </c:extLst>
            </c:dLbl>
            <c:dLbl>
              <c:idx val="1"/>
              <c:layout>
                <c:manualLayout>
                  <c:x val="-0.11666666666666667"/>
                  <c:y val="-0.1666666666666667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3A-44C9-B8E8-EC640E88902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Menu!$J$3:$K$3</c:f>
              <c:strCache>
                <c:ptCount val="2"/>
                <c:pt idx="0">
                  <c:v>WITH VEG FOOD</c:v>
                </c:pt>
                <c:pt idx="1">
                  <c:v>WITHOUT VEG FOOD</c:v>
                </c:pt>
              </c:strCache>
            </c:strRef>
          </c:cat>
          <c:val>
            <c:numRef>
              <c:f>Menu!$J$4:$K$4</c:f>
              <c:numCache>
                <c:formatCode>General</c:formatCode>
                <c:ptCount val="2"/>
                <c:pt idx="0">
                  <c:v>880200</c:v>
                </c:pt>
                <c:pt idx="1">
                  <c:v>290700</c:v>
                </c:pt>
              </c:numCache>
            </c:numRef>
          </c:val>
          <c:extLst>
            <c:ext xmlns:c16="http://schemas.microsoft.com/office/drawing/2014/chart" uri="{C3380CC4-5D6E-409C-BE32-E72D297353CC}">
              <c16:uniqueId val="{00000004-093A-44C9-B8E8-EC640E889022}"/>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NET PROFIT</a:t>
            </a:r>
            <a:r>
              <a:rPr lang="en-US" baseline="0" dirty="0"/>
              <a:t> WITH AND WITHOUT VEG FOOD</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Menu!$J$3</c:f>
              <c:strCache>
                <c:ptCount val="1"/>
                <c:pt idx="0">
                  <c:v>WITH VEG FOOD</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Menu!$I$7</c:f>
              <c:strCache>
                <c:ptCount val="1"/>
                <c:pt idx="0">
                  <c:v>NET PROFIT</c:v>
                </c:pt>
              </c:strCache>
            </c:strRef>
          </c:cat>
          <c:val>
            <c:numRef>
              <c:f>Menu!$J$7</c:f>
              <c:numCache>
                <c:formatCode>General</c:formatCode>
                <c:ptCount val="1"/>
                <c:pt idx="0">
                  <c:v>100140</c:v>
                </c:pt>
              </c:numCache>
            </c:numRef>
          </c:val>
          <c:extLst>
            <c:ext xmlns:c16="http://schemas.microsoft.com/office/drawing/2014/chart" uri="{C3380CC4-5D6E-409C-BE32-E72D297353CC}">
              <c16:uniqueId val="{00000000-BC3C-4325-B800-88EB8932E029}"/>
            </c:ext>
          </c:extLst>
        </c:ser>
        <c:ser>
          <c:idx val="1"/>
          <c:order val="1"/>
          <c:tx>
            <c:strRef>
              <c:f>Menu!$K$3</c:f>
              <c:strCache>
                <c:ptCount val="1"/>
                <c:pt idx="0">
                  <c:v>WITHOUT VEG FOOD</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Menu!$I$7</c:f>
              <c:strCache>
                <c:ptCount val="1"/>
                <c:pt idx="0">
                  <c:v>NET PROFIT</c:v>
                </c:pt>
              </c:strCache>
            </c:strRef>
          </c:cat>
          <c:val>
            <c:numRef>
              <c:f>Menu!$K$7</c:f>
              <c:numCache>
                <c:formatCode>General</c:formatCode>
                <c:ptCount val="1"/>
                <c:pt idx="0">
                  <c:v>-18750</c:v>
                </c:pt>
              </c:numCache>
            </c:numRef>
          </c:val>
          <c:extLst>
            <c:ext xmlns:c16="http://schemas.microsoft.com/office/drawing/2014/chart" uri="{C3380CC4-5D6E-409C-BE32-E72D297353CC}">
              <c16:uniqueId val="{00000001-BC3C-4325-B800-88EB8932E029}"/>
            </c:ext>
          </c:extLst>
        </c:ser>
        <c:dLbls>
          <c:dLblPos val="ctr"/>
          <c:showLegendKey val="0"/>
          <c:showVal val="1"/>
          <c:showCatName val="0"/>
          <c:showSerName val="0"/>
          <c:showPercent val="0"/>
          <c:showBubbleSize val="0"/>
        </c:dLbls>
        <c:gapWidth val="219"/>
        <c:overlap val="-27"/>
        <c:axId val="1545812655"/>
        <c:axId val="1545825967"/>
      </c:barChart>
      <c:catAx>
        <c:axId val="1545812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5825967"/>
        <c:crosses val="autoZero"/>
        <c:auto val="1"/>
        <c:lblAlgn val="ctr"/>
        <c:lblOffset val="100"/>
        <c:noMultiLvlLbl val="0"/>
      </c:catAx>
      <c:valAx>
        <c:axId val="1545825967"/>
        <c:scaling>
          <c:orientation val="minMax"/>
        </c:scaling>
        <c:delete val="1"/>
        <c:axPos val="l"/>
        <c:numFmt formatCode="General" sourceLinked="1"/>
        <c:majorTickMark val="none"/>
        <c:minorTickMark val="none"/>
        <c:tickLblPos val="nextTo"/>
        <c:crossAx val="1545812655"/>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5583-8974-9576-4711-BA8FBC4BCF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810690-2C79-0B0A-1BA9-796AF3FC1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39BF3B-3BDB-6556-F97A-C64BD7E31B5E}"/>
              </a:ext>
            </a:extLst>
          </p:cNvPr>
          <p:cNvSpPr>
            <a:spLocks noGrp="1"/>
          </p:cNvSpPr>
          <p:nvPr>
            <p:ph type="dt" sz="half" idx="10"/>
          </p:nvPr>
        </p:nvSpPr>
        <p:spPr/>
        <p:txBody>
          <a:bodyPr/>
          <a:lstStyle/>
          <a:p>
            <a:fld id="{986E747C-A87E-400C-9CA9-BE1991D1D2EC}" type="datetimeFigureOut">
              <a:rPr lang="en-US" smtClean="0"/>
              <a:t>5/15/2022</a:t>
            </a:fld>
            <a:endParaRPr lang="en-US"/>
          </a:p>
        </p:txBody>
      </p:sp>
      <p:sp>
        <p:nvSpPr>
          <p:cNvPr id="5" name="Footer Placeholder 4">
            <a:extLst>
              <a:ext uri="{FF2B5EF4-FFF2-40B4-BE49-F238E27FC236}">
                <a16:creationId xmlns:a16="http://schemas.microsoft.com/office/drawing/2014/main" id="{43A0B599-632A-1B33-49ED-C7432779A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37F6F-9779-5281-670F-E74F13E4180F}"/>
              </a:ext>
            </a:extLst>
          </p:cNvPr>
          <p:cNvSpPr>
            <a:spLocks noGrp="1"/>
          </p:cNvSpPr>
          <p:nvPr>
            <p:ph type="sldNum" sz="quarter" idx="12"/>
          </p:nvPr>
        </p:nvSpPr>
        <p:spPr/>
        <p:txBody>
          <a:bodyPr/>
          <a:lstStyle/>
          <a:p>
            <a:fld id="{8E04FF4B-DC51-42F2-8476-A7463FA569A2}" type="slidenum">
              <a:rPr lang="en-US" smtClean="0"/>
              <a:t>‹#›</a:t>
            </a:fld>
            <a:endParaRPr lang="en-US"/>
          </a:p>
        </p:txBody>
      </p:sp>
    </p:spTree>
    <p:extLst>
      <p:ext uri="{BB962C8B-B14F-4D97-AF65-F5344CB8AC3E}">
        <p14:creationId xmlns:p14="http://schemas.microsoft.com/office/powerpoint/2010/main" val="535982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6CF5-CAF3-0CDA-0C86-DFE0A25B31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96653E-FDD5-3F25-B580-ECEC9A1DAA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E10D1-2BAE-BC63-626F-A8359A05D78C}"/>
              </a:ext>
            </a:extLst>
          </p:cNvPr>
          <p:cNvSpPr>
            <a:spLocks noGrp="1"/>
          </p:cNvSpPr>
          <p:nvPr>
            <p:ph type="dt" sz="half" idx="10"/>
          </p:nvPr>
        </p:nvSpPr>
        <p:spPr/>
        <p:txBody>
          <a:bodyPr/>
          <a:lstStyle/>
          <a:p>
            <a:fld id="{986E747C-A87E-400C-9CA9-BE1991D1D2EC}" type="datetimeFigureOut">
              <a:rPr lang="en-US" smtClean="0"/>
              <a:t>5/15/2022</a:t>
            </a:fld>
            <a:endParaRPr lang="en-US"/>
          </a:p>
        </p:txBody>
      </p:sp>
      <p:sp>
        <p:nvSpPr>
          <p:cNvPr id="5" name="Footer Placeholder 4">
            <a:extLst>
              <a:ext uri="{FF2B5EF4-FFF2-40B4-BE49-F238E27FC236}">
                <a16:creationId xmlns:a16="http://schemas.microsoft.com/office/drawing/2014/main" id="{D97CED5C-C652-8523-E333-C1B301AFF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04BB8-3B82-1AD9-3B25-9E78D348C3D9}"/>
              </a:ext>
            </a:extLst>
          </p:cNvPr>
          <p:cNvSpPr>
            <a:spLocks noGrp="1"/>
          </p:cNvSpPr>
          <p:nvPr>
            <p:ph type="sldNum" sz="quarter" idx="12"/>
          </p:nvPr>
        </p:nvSpPr>
        <p:spPr/>
        <p:txBody>
          <a:bodyPr/>
          <a:lstStyle/>
          <a:p>
            <a:fld id="{8E04FF4B-DC51-42F2-8476-A7463FA569A2}" type="slidenum">
              <a:rPr lang="en-US" smtClean="0"/>
              <a:t>‹#›</a:t>
            </a:fld>
            <a:endParaRPr lang="en-US"/>
          </a:p>
        </p:txBody>
      </p:sp>
    </p:spTree>
    <p:extLst>
      <p:ext uri="{BB962C8B-B14F-4D97-AF65-F5344CB8AC3E}">
        <p14:creationId xmlns:p14="http://schemas.microsoft.com/office/powerpoint/2010/main" val="13253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C21528-276F-202A-58C7-29B7842682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6F9FA7-0A76-9408-BF13-37216CCCD5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ACEF6-45DC-F868-435F-9AEBA34067CE}"/>
              </a:ext>
            </a:extLst>
          </p:cNvPr>
          <p:cNvSpPr>
            <a:spLocks noGrp="1"/>
          </p:cNvSpPr>
          <p:nvPr>
            <p:ph type="dt" sz="half" idx="10"/>
          </p:nvPr>
        </p:nvSpPr>
        <p:spPr/>
        <p:txBody>
          <a:bodyPr/>
          <a:lstStyle/>
          <a:p>
            <a:fld id="{986E747C-A87E-400C-9CA9-BE1991D1D2EC}" type="datetimeFigureOut">
              <a:rPr lang="en-US" smtClean="0"/>
              <a:t>5/15/2022</a:t>
            </a:fld>
            <a:endParaRPr lang="en-US"/>
          </a:p>
        </p:txBody>
      </p:sp>
      <p:sp>
        <p:nvSpPr>
          <p:cNvPr id="5" name="Footer Placeholder 4">
            <a:extLst>
              <a:ext uri="{FF2B5EF4-FFF2-40B4-BE49-F238E27FC236}">
                <a16:creationId xmlns:a16="http://schemas.microsoft.com/office/drawing/2014/main" id="{079C6671-131D-8E1E-4D6F-90D8DD24C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DA5B5-987B-11A0-CF26-16B099DF57C4}"/>
              </a:ext>
            </a:extLst>
          </p:cNvPr>
          <p:cNvSpPr>
            <a:spLocks noGrp="1"/>
          </p:cNvSpPr>
          <p:nvPr>
            <p:ph type="sldNum" sz="quarter" idx="12"/>
          </p:nvPr>
        </p:nvSpPr>
        <p:spPr/>
        <p:txBody>
          <a:bodyPr/>
          <a:lstStyle/>
          <a:p>
            <a:fld id="{8E04FF4B-DC51-42F2-8476-A7463FA569A2}" type="slidenum">
              <a:rPr lang="en-US" smtClean="0"/>
              <a:t>‹#›</a:t>
            </a:fld>
            <a:endParaRPr lang="en-US"/>
          </a:p>
        </p:txBody>
      </p:sp>
    </p:spTree>
    <p:extLst>
      <p:ext uri="{BB962C8B-B14F-4D97-AF65-F5344CB8AC3E}">
        <p14:creationId xmlns:p14="http://schemas.microsoft.com/office/powerpoint/2010/main" val="2894895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DD9D-3026-4BF2-12D7-AF0BFD478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682A4D-5E2F-1F61-3DC3-FC867217BD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504D1-6E38-2E9D-C218-AE4449EA7E30}"/>
              </a:ext>
            </a:extLst>
          </p:cNvPr>
          <p:cNvSpPr>
            <a:spLocks noGrp="1"/>
          </p:cNvSpPr>
          <p:nvPr>
            <p:ph type="dt" sz="half" idx="10"/>
          </p:nvPr>
        </p:nvSpPr>
        <p:spPr/>
        <p:txBody>
          <a:bodyPr/>
          <a:lstStyle/>
          <a:p>
            <a:fld id="{986E747C-A87E-400C-9CA9-BE1991D1D2EC}" type="datetimeFigureOut">
              <a:rPr lang="en-US" smtClean="0"/>
              <a:t>5/15/2022</a:t>
            </a:fld>
            <a:endParaRPr lang="en-US"/>
          </a:p>
        </p:txBody>
      </p:sp>
      <p:sp>
        <p:nvSpPr>
          <p:cNvPr id="5" name="Footer Placeholder 4">
            <a:extLst>
              <a:ext uri="{FF2B5EF4-FFF2-40B4-BE49-F238E27FC236}">
                <a16:creationId xmlns:a16="http://schemas.microsoft.com/office/drawing/2014/main" id="{C6CB9977-9FFE-3650-1AF7-FB8C314CD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B8E18-0386-EE13-E120-9D9DCD7ADEF1}"/>
              </a:ext>
            </a:extLst>
          </p:cNvPr>
          <p:cNvSpPr>
            <a:spLocks noGrp="1"/>
          </p:cNvSpPr>
          <p:nvPr>
            <p:ph type="sldNum" sz="quarter" idx="12"/>
          </p:nvPr>
        </p:nvSpPr>
        <p:spPr/>
        <p:txBody>
          <a:bodyPr/>
          <a:lstStyle/>
          <a:p>
            <a:fld id="{8E04FF4B-DC51-42F2-8476-A7463FA569A2}" type="slidenum">
              <a:rPr lang="en-US" smtClean="0"/>
              <a:t>‹#›</a:t>
            </a:fld>
            <a:endParaRPr lang="en-US"/>
          </a:p>
        </p:txBody>
      </p:sp>
    </p:spTree>
    <p:extLst>
      <p:ext uri="{BB962C8B-B14F-4D97-AF65-F5344CB8AC3E}">
        <p14:creationId xmlns:p14="http://schemas.microsoft.com/office/powerpoint/2010/main" val="23892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6FB3-5705-AFB3-5791-6650C3BCA0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B46EF7-712C-57FC-EDFF-774CB5E515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F63F5A-D94D-39C8-5DCE-5BF4A729EE48}"/>
              </a:ext>
            </a:extLst>
          </p:cNvPr>
          <p:cNvSpPr>
            <a:spLocks noGrp="1"/>
          </p:cNvSpPr>
          <p:nvPr>
            <p:ph type="dt" sz="half" idx="10"/>
          </p:nvPr>
        </p:nvSpPr>
        <p:spPr/>
        <p:txBody>
          <a:bodyPr/>
          <a:lstStyle/>
          <a:p>
            <a:fld id="{986E747C-A87E-400C-9CA9-BE1991D1D2EC}" type="datetimeFigureOut">
              <a:rPr lang="en-US" smtClean="0"/>
              <a:t>5/15/2022</a:t>
            </a:fld>
            <a:endParaRPr lang="en-US"/>
          </a:p>
        </p:txBody>
      </p:sp>
      <p:sp>
        <p:nvSpPr>
          <p:cNvPr id="5" name="Footer Placeholder 4">
            <a:extLst>
              <a:ext uri="{FF2B5EF4-FFF2-40B4-BE49-F238E27FC236}">
                <a16:creationId xmlns:a16="http://schemas.microsoft.com/office/drawing/2014/main" id="{440373E3-3322-E1D1-34F9-67C0BFCA6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8957AB-6594-90C0-875E-242F0C8D5182}"/>
              </a:ext>
            </a:extLst>
          </p:cNvPr>
          <p:cNvSpPr>
            <a:spLocks noGrp="1"/>
          </p:cNvSpPr>
          <p:nvPr>
            <p:ph type="sldNum" sz="quarter" idx="12"/>
          </p:nvPr>
        </p:nvSpPr>
        <p:spPr/>
        <p:txBody>
          <a:bodyPr/>
          <a:lstStyle/>
          <a:p>
            <a:fld id="{8E04FF4B-DC51-42F2-8476-A7463FA569A2}" type="slidenum">
              <a:rPr lang="en-US" smtClean="0"/>
              <a:t>‹#›</a:t>
            </a:fld>
            <a:endParaRPr lang="en-US"/>
          </a:p>
        </p:txBody>
      </p:sp>
    </p:spTree>
    <p:extLst>
      <p:ext uri="{BB962C8B-B14F-4D97-AF65-F5344CB8AC3E}">
        <p14:creationId xmlns:p14="http://schemas.microsoft.com/office/powerpoint/2010/main" val="368996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3BE6-1283-F843-A084-4D98737C8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DC366D-3DEA-5BEA-9BBD-FB86109744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46255B-6010-4AF6-2A19-B1E66BA49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213D4C-4DA2-7ADF-9410-2D2997D2A4B7}"/>
              </a:ext>
            </a:extLst>
          </p:cNvPr>
          <p:cNvSpPr>
            <a:spLocks noGrp="1"/>
          </p:cNvSpPr>
          <p:nvPr>
            <p:ph type="dt" sz="half" idx="10"/>
          </p:nvPr>
        </p:nvSpPr>
        <p:spPr/>
        <p:txBody>
          <a:bodyPr/>
          <a:lstStyle/>
          <a:p>
            <a:fld id="{986E747C-A87E-400C-9CA9-BE1991D1D2EC}" type="datetimeFigureOut">
              <a:rPr lang="en-US" smtClean="0"/>
              <a:t>5/15/2022</a:t>
            </a:fld>
            <a:endParaRPr lang="en-US"/>
          </a:p>
        </p:txBody>
      </p:sp>
      <p:sp>
        <p:nvSpPr>
          <p:cNvPr id="6" name="Footer Placeholder 5">
            <a:extLst>
              <a:ext uri="{FF2B5EF4-FFF2-40B4-BE49-F238E27FC236}">
                <a16:creationId xmlns:a16="http://schemas.microsoft.com/office/drawing/2014/main" id="{3083B1DF-C7E5-132A-2F8D-391696A2B9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2B8F87-A69B-7833-05BC-2BCF2DAB78F2}"/>
              </a:ext>
            </a:extLst>
          </p:cNvPr>
          <p:cNvSpPr>
            <a:spLocks noGrp="1"/>
          </p:cNvSpPr>
          <p:nvPr>
            <p:ph type="sldNum" sz="quarter" idx="12"/>
          </p:nvPr>
        </p:nvSpPr>
        <p:spPr/>
        <p:txBody>
          <a:bodyPr/>
          <a:lstStyle/>
          <a:p>
            <a:fld id="{8E04FF4B-DC51-42F2-8476-A7463FA569A2}" type="slidenum">
              <a:rPr lang="en-US" smtClean="0"/>
              <a:t>‹#›</a:t>
            </a:fld>
            <a:endParaRPr lang="en-US"/>
          </a:p>
        </p:txBody>
      </p:sp>
    </p:spTree>
    <p:extLst>
      <p:ext uri="{BB962C8B-B14F-4D97-AF65-F5344CB8AC3E}">
        <p14:creationId xmlns:p14="http://schemas.microsoft.com/office/powerpoint/2010/main" val="104564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E8E6-7E14-A9CB-5A6C-B0DFCA7A7B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79C51D-63C6-0E11-F746-7428BEFBDA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D76B3F-EFAB-98AC-8FC9-9499A9D920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272E83-6600-C6D6-5845-DB5231109E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00CEBC-B32C-5345-E927-C327BAF36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BFC3F7-515F-F600-32D3-9677223F9D40}"/>
              </a:ext>
            </a:extLst>
          </p:cNvPr>
          <p:cNvSpPr>
            <a:spLocks noGrp="1"/>
          </p:cNvSpPr>
          <p:nvPr>
            <p:ph type="dt" sz="half" idx="10"/>
          </p:nvPr>
        </p:nvSpPr>
        <p:spPr/>
        <p:txBody>
          <a:bodyPr/>
          <a:lstStyle/>
          <a:p>
            <a:fld id="{986E747C-A87E-400C-9CA9-BE1991D1D2EC}" type="datetimeFigureOut">
              <a:rPr lang="en-US" smtClean="0"/>
              <a:t>5/15/2022</a:t>
            </a:fld>
            <a:endParaRPr lang="en-US"/>
          </a:p>
        </p:txBody>
      </p:sp>
      <p:sp>
        <p:nvSpPr>
          <p:cNvPr id="8" name="Footer Placeholder 7">
            <a:extLst>
              <a:ext uri="{FF2B5EF4-FFF2-40B4-BE49-F238E27FC236}">
                <a16:creationId xmlns:a16="http://schemas.microsoft.com/office/drawing/2014/main" id="{BBA93172-0615-4B81-F5DC-8526F23086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52B25-7C1D-F8A0-148B-2122F33D4E61}"/>
              </a:ext>
            </a:extLst>
          </p:cNvPr>
          <p:cNvSpPr>
            <a:spLocks noGrp="1"/>
          </p:cNvSpPr>
          <p:nvPr>
            <p:ph type="sldNum" sz="quarter" idx="12"/>
          </p:nvPr>
        </p:nvSpPr>
        <p:spPr/>
        <p:txBody>
          <a:bodyPr/>
          <a:lstStyle/>
          <a:p>
            <a:fld id="{8E04FF4B-DC51-42F2-8476-A7463FA569A2}" type="slidenum">
              <a:rPr lang="en-US" smtClean="0"/>
              <a:t>‹#›</a:t>
            </a:fld>
            <a:endParaRPr lang="en-US"/>
          </a:p>
        </p:txBody>
      </p:sp>
    </p:spTree>
    <p:extLst>
      <p:ext uri="{BB962C8B-B14F-4D97-AF65-F5344CB8AC3E}">
        <p14:creationId xmlns:p14="http://schemas.microsoft.com/office/powerpoint/2010/main" val="344688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0029-2693-8BB6-FCCF-7E45A7BDB0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7893DF-5823-65B1-B1F2-0A2F983853F8}"/>
              </a:ext>
            </a:extLst>
          </p:cNvPr>
          <p:cNvSpPr>
            <a:spLocks noGrp="1"/>
          </p:cNvSpPr>
          <p:nvPr>
            <p:ph type="dt" sz="half" idx="10"/>
          </p:nvPr>
        </p:nvSpPr>
        <p:spPr/>
        <p:txBody>
          <a:bodyPr/>
          <a:lstStyle/>
          <a:p>
            <a:fld id="{986E747C-A87E-400C-9CA9-BE1991D1D2EC}" type="datetimeFigureOut">
              <a:rPr lang="en-US" smtClean="0"/>
              <a:t>5/15/2022</a:t>
            </a:fld>
            <a:endParaRPr lang="en-US"/>
          </a:p>
        </p:txBody>
      </p:sp>
      <p:sp>
        <p:nvSpPr>
          <p:cNvPr id="4" name="Footer Placeholder 3">
            <a:extLst>
              <a:ext uri="{FF2B5EF4-FFF2-40B4-BE49-F238E27FC236}">
                <a16:creationId xmlns:a16="http://schemas.microsoft.com/office/drawing/2014/main" id="{AFD2AC80-28EE-1BD7-239A-D5DD5B087F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EDE0A0-2F5E-F285-1318-317B284D79DF}"/>
              </a:ext>
            </a:extLst>
          </p:cNvPr>
          <p:cNvSpPr>
            <a:spLocks noGrp="1"/>
          </p:cNvSpPr>
          <p:nvPr>
            <p:ph type="sldNum" sz="quarter" idx="12"/>
          </p:nvPr>
        </p:nvSpPr>
        <p:spPr/>
        <p:txBody>
          <a:bodyPr/>
          <a:lstStyle/>
          <a:p>
            <a:fld id="{8E04FF4B-DC51-42F2-8476-A7463FA569A2}" type="slidenum">
              <a:rPr lang="en-US" smtClean="0"/>
              <a:t>‹#›</a:t>
            </a:fld>
            <a:endParaRPr lang="en-US"/>
          </a:p>
        </p:txBody>
      </p:sp>
    </p:spTree>
    <p:extLst>
      <p:ext uri="{BB962C8B-B14F-4D97-AF65-F5344CB8AC3E}">
        <p14:creationId xmlns:p14="http://schemas.microsoft.com/office/powerpoint/2010/main" val="42185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009910-697E-A26A-CAEF-A2941DEE8954}"/>
              </a:ext>
            </a:extLst>
          </p:cNvPr>
          <p:cNvSpPr>
            <a:spLocks noGrp="1"/>
          </p:cNvSpPr>
          <p:nvPr>
            <p:ph type="dt" sz="half" idx="10"/>
          </p:nvPr>
        </p:nvSpPr>
        <p:spPr/>
        <p:txBody>
          <a:bodyPr/>
          <a:lstStyle/>
          <a:p>
            <a:fld id="{986E747C-A87E-400C-9CA9-BE1991D1D2EC}" type="datetimeFigureOut">
              <a:rPr lang="en-US" smtClean="0"/>
              <a:t>5/15/2022</a:t>
            </a:fld>
            <a:endParaRPr lang="en-US"/>
          </a:p>
        </p:txBody>
      </p:sp>
      <p:sp>
        <p:nvSpPr>
          <p:cNvPr id="3" name="Footer Placeholder 2">
            <a:extLst>
              <a:ext uri="{FF2B5EF4-FFF2-40B4-BE49-F238E27FC236}">
                <a16:creationId xmlns:a16="http://schemas.microsoft.com/office/drawing/2014/main" id="{31BF708F-AC0A-6FC7-A19C-51DD1186DB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080B06-55D7-3BB8-C96B-775685D23FC4}"/>
              </a:ext>
            </a:extLst>
          </p:cNvPr>
          <p:cNvSpPr>
            <a:spLocks noGrp="1"/>
          </p:cNvSpPr>
          <p:nvPr>
            <p:ph type="sldNum" sz="quarter" idx="12"/>
          </p:nvPr>
        </p:nvSpPr>
        <p:spPr/>
        <p:txBody>
          <a:bodyPr/>
          <a:lstStyle/>
          <a:p>
            <a:fld id="{8E04FF4B-DC51-42F2-8476-A7463FA569A2}" type="slidenum">
              <a:rPr lang="en-US" smtClean="0"/>
              <a:t>‹#›</a:t>
            </a:fld>
            <a:endParaRPr lang="en-US"/>
          </a:p>
        </p:txBody>
      </p:sp>
    </p:spTree>
    <p:extLst>
      <p:ext uri="{BB962C8B-B14F-4D97-AF65-F5344CB8AC3E}">
        <p14:creationId xmlns:p14="http://schemas.microsoft.com/office/powerpoint/2010/main" val="71198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552F-F2E2-546C-FC64-A779DFB22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F21885-ED55-85B6-B4C9-7394B25872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DC6F29-9DDA-13D5-5A7F-C9DF85C7C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3A27E0-9FC9-15E5-F4E7-199067F7EE59}"/>
              </a:ext>
            </a:extLst>
          </p:cNvPr>
          <p:cNvSpPr>
            <a:spLocks noGrp="1"/>
          </p:cNvSpPr>
          <p:nvPr>
            <p:ph type="dt" sz="half" idx="10"/>
          </p:nvPr>
        </p:nvSpPr>
        <p:spPr/>
        <p:txBody>
          <a:bodyPr/>
          <a:lstStyle/>
          <a:p>
            <a:fld id="{986E747C-A87E-400C-9CA9-BE1991D1D2EC}" type="datetimeFigureOut">
              <a:rPr lang="en-US" smtClean="0"/>
              <a:t>5/15/2022</a:t>
            </a:fld>
            <a:endParaRPr lang="en-US"/>
          </a:p>
        </p:txBody>
      </p:sp>
      <p:sp>
        <p:nvSpPr>
          <p:cNvPr id="6" name="Footer Placeholder 5">
            <a:extLst>
              <a:ext uri="{FF2B5EF4-FFF2-40B4-BE49-F238E27FC236}">
                <a16:creationId xmlns:a16="http://schemas.microsoft.com/office/drawing/2014/main" id="{BD875B01-0C47-794E-E7A9-3CBF1ED073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17B52-CD36-99A5-B7EE-E67478BACC33}"/>
              </a:ext>
            </a:extLst>
          </p:cNvPr>
          <p:cNvSpPr>
            <a:spLocks noGrp="1"/>
          </p:cNvSpPr>
          <p:nvPr>
            <p:ph type="sldNum" sz="quarter" idx="12"/>
          </p:nvPr>
        </p:nvSpPr>
        <p:spPr/>
        <p:txBody>
          <a:bodyPr/>
          <a:lstStyle/>
          <a:p>
            <a:fld id="{8E04FF4B-DC51-42F2-8476-A7463FA569A2}" type="slidenum">
              <a:rPr lang="en-US" smtClean="0"/>
              <a:t>‹#›</a:t>
            </a:fld>
            <a:endParaRPr lang="en-US"/>
          </a:p>
        </p:txBody>
      </p:sp>
    </p:spTree>
    <p:extLst>
      <p:ext uri="{BB962C8B-B14F-4D97-AF65-F5344CB8AC3E}">
        <p14:creationId xmlns:p14="http://schemas.microsoft.com/office/powerpoint/2010/main" val="540354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F7B14-0C4B-4457-640E-A392F2EF0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37763E-3E27-D957-D846-7A8A20B0B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F9800F-57F1-A1D0-0044-BF85AF366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C8D3C6-C1CD-E4CE-F3BA-62F2FAE998B2}"/>
              </a:ext>
            </a:extLst>
          </p:cNvPr>
          <p:cNvSpPr>
            <a:spLocks noGrp="1"/>
          </p:cNvSpPr>
          <p:nvPr>
            <p:ph type="dt" sz="half" idx="10"/>
          </p:nvPr>
        </p:nvSpPr>
        <p:spPr/>
        <p:txBody>
          <a:bodyPr/>
          <a:lstStyle/>
          <a:p>
            <a:fld id="{986E747C-A87E-400C-9CA9-BE1991D1D2EC}" type="datetimeFigureOut">
              <a:rPr lang="en-US" smtClean="0"/>
              <a:t>5/15/2022</a:t>
            </a:fld>
            <a:endParaRPr lang="en-US"/>
          </a:p>
        </p:txBody>
      </p:sp>
      <p:sp>
        <p:nvSpPr>
          <p:cNvPr id="6" name="Footer Placeholder 5">
            <a:extLst>
              <a:ext uri="{FF2B5EF4-FFF2-40B4-BE49-F238E27FC236}">
                <a16:creationId xmlns:a16="http://schemas.microsoft.com/office/drawing/2014/main" id="{2E96263C-2EC4-AFD2-3145-D08CD92800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1D0CD6-EB5B-1545-9263-F8B4E85F2326}"/>
              </a:ext>
            </a:extLst>
          </p:cNvPr>
          <p:cNvSpPr>
            <a:spLocks noGrp="1"/>
          </p:cNvSpPr>
          <p:nvPr>
            <p:ph type="sldNum" sz="quarter" idx="12"/>
          </p:nvPr>
        </p:nvSpPr>
        <p:spPr/>
        <p:txBody>
          <a:bodyPr/>
          <a:lstStyle/>
          <a:p>
            <a:fld id="{8E04FF4B-DC51-42F2-8476-A7463FA569A2}" type="slidenum">
              <a:rPr lang="en-US" smtClean="0"/>
              <a:t>‹#›</a:t>
            </a:fld>
            <a:endParaRPr lang="en-US"/>
          </a:p>
        </p:txBody>
      </p:sp>
    </p:spTree>
    <p:extLst>
      <p:ext uri="{BB962C8B-B14F-4D97-AF65-F5344CB8AC3E}">
        <p14:creationId xmlns:p14="http://schemas.microsoft.com/office/powerpoint/2010/main" val="3214300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1B7901-08A7-2F03-AE42-2A570FC9D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A5CED0-24F5-C85D-E5AC-52693DEB5D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942F8-ED17-15D5-DA61-111462B9D7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E747C-A87E-400C-9CA9-BE1991D1D2EC}" type="datetimeFigureOut">
              <a:rPr lang="en-US" smtClean="0"/>
              <a:t>5/15/2022</a:t>
            </a:fld>
            <a:endParaRPr lang="en-US"/>
          </a:p>
        </p:txBody>
      </p:sp>
      <p:sp>
        <p:nvSpPr>
          <p:cNvPr id="5" name="Footer Placeholder 4">
            <a:extLst>
              <a:ext uri="{FF2B5EF4-FFF2-40B4-BE49-F238E27FC236}">
                <a16:creationId xmlns:a16="http://schemas.microsoft.com/office/drawing/2014/main" id="{2F9E16EC-8DCB-8885-A183-12DEB0C8A7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588B0E-041B-9B39-5F4D-1C53CBB4BE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4FF4B-DC51-42F2-8476-A7463FA569A2}" type="slidenum">
              <a:rPr lang="en-US" smtClean="0"/>
              <a:t>‹#›</a:t>
            </a:fld>
            <a:endParaRPr lang="en-US"/>
          </a:p>
        </p:txBody>
      </p:sp>
    </p:spTree>
    <p:extLst>
      <p:ext uri="{BB962C8B-B14F-4D97-AF65-F5344CB8AC3E}">
        <p14:creationId xmlns:p14="http://schemas.microsoft.com/office/powerpoint/2010/main" val="2889276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6977-5322-F0DB-7558-89A03F99A28E}"/>
              </a:ext>
            </a:extLst>
          </p:cNvPr>
          <p:cNvSpPr>
            <a:spLocks noGrp="1"/>
          </p:cNvSpPr>
          <p:nvPr>
            <p:ph type="ctrTitle"/>
          </p:nvPr>
        </p:nvSpPr>
        <p:spPr/>
        <p:txBody>
          <a:bodyPr/>
          <a:lstStyle/>
          <a:p>
            <a:r>
              <a:rPr lang="en-US" dirty="0">
                <a:highlight>
                  <a:srgbClr val="C0C0C0"/>
                </a:highlight>
              </a:rPr>
              <a:t>Food survey</a:t>
            </a:r>
          </a:p>
        </p:txBody>
      </p:sp>
      <p:sp>
        <p:nvSpPr>
          <p:cNvPr id="3" name="Subtitle 2">
            <a:extLst>
              <a:ext uri="{FF2B5EF4-FFF2-40B4-BE49-F238E27FC236}">
                <a16:creationId xmlns:a16="http://schemas.microsoft.com/office/drawing/2014/main" id="{2F63D47C-1596-CE10-D925-F4A28F2D1DF1}"/>
              </a:ext>
            </a:extLst>
          </p:cNvPr>
          <p:cNvSpPr>
            <a:spLocks noGrp="1"/>
          </p:cNvSpPr>
          <p:nvPr>
            <p:ph type="subTitle" idx="1"/>
          </p:nvPr>
        </p:nvSpPr>
        <p:spPr/>
        <p:txBody>
          <a:bodyPr/>
          <a:lstStyle/>
          <a:p>
            <a:r>
              <a:rPr lang="en-US" dirty="0"/>
              <a:t>Case 1 .Analysis of data</a:t>
            </a:r>
          </a:p>
        </p:txBody>
      </p:sp>
    </p:spTree>
    <p:extLst>
      <p:ext uri="{BB962C8B-B14F-4D97-AF65-F5344CB8AC3E}">
        <p14:creationId xmlns:p14="http://schemas.microsoft.com/office/powerpoint/2010/main" val="3513164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4E0E2-FCD6-8F2A-71BF-03BCEB4C8E60}"/>
              </a:ext>
            </a:extLst>
          </p:cNvPr>
          <p:cNvSpPr>
            <a:spLocks noGrp="1"/>
          </p:cNvSpPr>
          <p:nvPr>
            <p:ph type="title"/>
          </p:nvPr>
        </p:nvSpPr>
        <p:spPr>
          <a:xfrm>
            <a:off x="1000539" y="736184"/>
            <a:ext cx="10780643" cy="566141"/>
          </a:xfrm>
        </p:spPr>
        <p:txBody>
          <a:bodyPr vert="horz" lIns="91440" tIns="45720" rIns="91440" bIns="45720" rtlCol="0" anchor="ctr">
            <a:normAutofit fontScale="90000"/>
          </a:bodyPr>
          <a:lstStyle/>
          <a:p>
            <a:pPr algn="ctr"/>
            <a:r>
              <a:rPr lang="en-US" sz="3500" dirty="0">
                <a:highlight>
                  <a:srgbClr val="C0C0C0"/>
                </a:highlight>
                <a:latin typeface="+mn-lt"/>
              </a:rPr>
              <a:t>Menu with price and cost	</a:t>
            </a:r>
          </a:p>
        </p:txBody>
      </p:sp>
      <p:sp>
        <p:nvSpPr>
          <p:cNvPr id="17" name="TextBox 16">
            <a:extLst>
              <a:ext uri="{FF2B5EF4-FFF2-40B4-BE49-F238E27FC236}">
                <a16:creationId xmlns:a16="http://schemas.microsoft.com/office/drawing/2014/main" id="{08D97B5A-7DB9-BC8B-F0D1-5A0858031C50}"/>
              </a:ext>
            </a:extLst>
          </p:cNvPr>
          <p:cNvSpPr txBox="1"/>
          <p:nvPr/>
        </p:nvSpPr>
        <p:spPr>
          <a:xfrm>
            <a:off x="1042384" y="1555999"/>
            <a:ext cx="6096000" cy="400110"/>
          </a:xfrm>
          <a:prstGeom prst="rect">
            <a:avLst/>
          </a:prstGeom>
          <a:noFill/>
        </p:spPr>
        <p:txBody>
          <a:bodyPr wrap="square">
            <a:spAutoFit/>
          </a:bodyPr>
          <a:lstStyle/>
          <a:p>
            <a:pPr marL="285750" indent="-285750">
              <a:buFont typeface="Arial" panose="020B0604020202020204" pitchFamily="34" charset="0"/>
              <a:buChar char="•"/>
            </a:pPr>
            <a:r>
              <a:rPr lang="en-US" sz="1000" dirty="0"/>
              <a:t>Minimum Selling prize 40RS(BOWLED EGG) and maximum 140RS(MALAYI CHICKEN).</a:t>
            </a:r>
          </a:p>
          <a:p>
            <a:pPr marL="285750" indent="-285750">
              <a:buFont typeface="Arial" panose="020B0604020202020204" pitchFamily="34" charset="0"/>
              <a:buChar char="•"/>
            </a:pPr>
            <a:r>
              <a:rPr lang="en-US" sz="1000" dirty="0"/>
              <a:t>Minimum costing of preparing the food is 33RS and maximum 110R</a:t>
            </a:r>
          </a:p>
        </p:txBody>
      </p:sp>
      <p:sp>
        <p:nvSpPr>
          <p:cNvPr id="26" name="Rectangle 25">
            <a:extLst>
              <a:ext uri="{FF2B5EF4-FFF2-40B4-BE49-F238E27FC236}">
                <a16:creationId xmlns:a16="http://schemas.microsoft.com/office/drawing/2014/main" id="{629B5F55-6A03-3AC6-E2EC-E23F54DDA6A4}"/>
              </a:ext>
            </a:extLst>
          </p:cNvPr>
          <p:cNvSpPr/>
          <p:nvPr/>
        </p:nvSpPr>
        <p:spPr>
          <a:xfrm>
            <a:off x="1000540" y="1311964"/>
            <a:ext cx="10780643" cy="73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6FDEB539-0D0E-0257-5958-B04EE37A29B0}"/>
              </a:ext>
            </a:extLst>
          </p:cNvPr>
          <p:cNvSpPr/>
          <p:nvPr/>
        </p:nvSpPr>
        <p:spPr>
          <a:xfrm>
            <a:off x="1000538" y="2244226"/>
            <a:ext cx="10780643" cy="73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Chart 8">
            <a:extLst>
              <a:ext uri="{FF2B5EF4-FFF2-40B4-BE49-F238E27FC236}">
                <a16:creationId xmlns:a16="http://schemas.microsoft.com/office/drawing/2014/main" id="{CBCB3DB4-6D5E-1543-2D1F-C127E4864A06}"/>
              </a:ext>
            </a:extLst>
          </p:cNvPr>
          <p:cNvGraphicFramePr>
            <a:graphicFrameLocks/>
          </p:cNvGraphicFramePr>
          <p:nvPr>
            <p:extLst>
              <p:ext uri="{D42A27DB-BD31-4B8C-83A1-F6EECF244321}">
                <p14:modId xmlns:p14="http://schemas.microsoft.com/office/powerpoint/2010/main" val="4018913656"/>
              </p:ext>
            </p:extLst>
          </p:nvPr>
        </p:nvGraphicFramePr>
        <p:xfrm>
          <a:off x="1306497" y="2875872"/>
          <a:ext cx="9968144" cy="383896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D1AEEC44-C87D-AAF1-4A2F-29A7A70669C7}"/>
              </a:ext>
            </a:extLst>
          </p:cNvPr>
          <p:cNvSpPr txBox="1"/>
          <p:nvPr/>
        </p:nvSpPr>
        <p:spPr>
          <a:xfrm>
            <a:off x="7327738" y="1579091"/>
            <a:ext cx="2629062" cy="553998"/>
          </a:xfrm>
          <a:prstGeom prst="rect">
            <a:avLst/>
          </a:prstGeom>
          <a:noFill/>
        </p:spPr>
        <p:txBody>
          <a:bodyPr wrap="square">
            <a:spAutoFit/>
          </a:bodyPr>
          <a:lstStyle/>
          <a:p>
            <a:pPr marL="171450" indent="-171450">
              <a:buFont typeface="Arial" panose="020B0604020202020204" pitchFamily="34" charset="0"/>
              <a:buChar char="•"/>
            </a:pPr>
            <a:r>
              <a:rPr lang="en-US" sz="1000" dirty="0"/>
              <a:t>CHICKEN ITEM PRICE AD COSTING </a:t>
            </a:r>
          </a:p>
          <a:p>
            <a:pPr marL="171450" indent="-171450">
              <a:buFont typeface="Arial" panose="020B0604020202020204" pitchFamily="34" charset="0"/>
              <a:buChar char="•"/>
            </a:pPr>
            <a:r>
              <a:rPr lang="en-US" sz="1000" dirty="0"/>
              <a:t>EGG ITEMS PRICE AND COSTING</a:t>
            </a:r>
          </a:p>
          <a:p>
            <a:pPr marL="171450" indent="-171450">
              <a:buFont typeface="Arial" panose="020B0604020202020204" pitchFamily="34" charset="0"/>
              <a:buChar char="•"/>
            </a:pPr>
            <a:r>
              <a:rPr lang="en-US" sz="1000" dirty="0"/>
              <a:t>VEG ITEMS PRICE AND COSTINNG</a:t>
            </a:r>
          </a:p>
        </p:txBody>
      </p:sp>
      <p:sp>
        <p:nvSpPr>
          <p:cNvPr id="5" name="Oval 4">
            <a:extLst>
              <a:ext uri="{FF2B5EF4-FFF2-40B4-BE49-F238E27FC236}">
                <a16:creationId xmlns:a16="http://schemas.microsoft.com/office/drawing/2014/main" id="{1988D5C5-7C95-FC3C-2FBE-F985E9830ED9}"/>
              </a:ext>
            </a:extLst>
          </p:cNvPr>
          <p:cNvSpPr/>
          <p:nvPr/>
        </p:nvSpPr>
        <p:spPr>
          <a:xfrm flipH="1" flipV="1">
            <a:off x="9447078" y="1640659"/>
            <a:ext cx="106840" cy="1175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2" name="Oval 11">
            <a:extLst>
              <a:ext uri="{FF2B5EF4-FFF2-40B4-BE49-F238E27FC236}">
                <a16:creationId xmlns:a16="http://schemas.microsoft.com/office/drawing/2014/main" id="{FCF6C504-D007-666C-B2B9-05D1D550AA60}"/>
              </a:ext>
            </a:extLst>
          </p:cNvPr>
          <p:cNvSpPr/>
          <p:nvPr/>
        </p:nvSpPr>
        <p:spPr>
          <a:xfrm flipH="1" flipV="1">
            <a:off x="9627187" y="1640659"/>
            <a:ext cx="106840" cy="117524"/>
          </a:xfrm>
          <a:prstGeom prst="ellipse">
            <a:avLst/>
          </a:prstGeom>
          <a:solidFill>
            <a:srgbClr val="FDA9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3" name="Oval 12">
            <a:extLst>
              <a:ext uri="{FF2B5EF4-FFF2-40B4-BE49-F238E27FC236}">
                <a16:creationId xmlns:a16="http://schemas.microsoft.com/office/drawing/2014/main" id="{FA64FADE-33FD-FF06-06DD-A0B7E2FACC3E}"/>
              </a:ext>
            </a:extLst>
          </p:cNvPr>
          <p:cNvSpPr/>
          <p:nvPr/>
        </p:nvSpPr>
        <p:spPr>
          <a:xfrm flipH="1" flipV="1">
            <a:off x="9446354" y="1802295"/>
            <a:ext cx="117524" cy="117524"/>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4" name="Oval 13">
            <a:extLst>
              <a:ext uri="{FF2B5EF4-FFF2-40B4-BE49-F238E27FC236}">
                <a16:creationId xmlns:a16="http://schemas.microsoft.com/office/drawing/2014/main" id="{45075E03-54D2-E0F6-CF03-517CADD61CBD}"/>
              </a:ext>
            </a:extLst>
          </p:cNvPr>
          <p:cNvSpPr/>
          <p:nvPr/>
        </p:nvSpPr>
        <p:spPr>
          <a:xfrm flipH="1" flipV="1">
            <a:off x="9631805" y="1802295"/>
            <a:ext cx="106840" cy="11752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5" name="Oval 14">
            <a:extLst>
              <a:ext uri="{FF2B5EF4-FFF2-40B4-BE49-F238E27FC236}">
                <a16:creationId xmlns:a16="http://schemas.microsoft.com/office/drawing/2014/main" id="{AD6BD793-1834-6A1E-8DE1-7A477538E823}"/>
              </a:ext>
            </a:extLst>
          </p:cNvPr>
          <p:cNvSpPr/>
          <p:nvPr/>
        </p:nvSpPr>
        <p:spPr>
          <a:xfrm flipH="1" flipV="1">
            <a:off x="9450973" y="1963931"/>
            <a:ext cx="117524" cy="117524"/>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6" name="Oval 15">
            <a:extLst>
              <a:ext uri="{FF2B5EF4-FFF2-40B4-BE49-F238E27FC236}">
                <a16:creationId xmlns:a16="http://schemas.microsoft.com/office/drawing/2014/main" id="{29A1C6E0-0DA1-4298-7DF6-345464FE38B8}"/>
              </a:ext>
            </a:extLst>
          </p:cNvPr>
          <p:cNvSpPr/>
          <p:nvPr/>
        </p:nvSpPr>
        <p:spPr>
          <a:xfrm flipH="1" flipV="1">
            <a:off x="9636424" y="1963931"/>
            <a:ext cx="106840" cy="11752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Tree>
    <p:extLst>
      <p:ext uri="{BB962C8B-B14F-4D97-AF65-F5344CB8AC3E}">
        <p14:creationId xmlns:p14="http://schemas.microsoft.com/office/powerpoint/2010/main" val="71067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8EC823-C3C7-C209-0606-700018BF9B2B}"/>
              </a:ext>
            </a:extLst>
          </p:cNvPr>
          <p:cNvSpPr txBox="1">
            <a:spLocks/>
          </p:cNvSpPr>
          <p:nvPr/>
        </p:nvSpPr>
        <p:spPr>
          <a:xfrm>
            <a:off x="838200" y="873123"/>
            <a:ext cx="10515600" cy="7156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dirty="0">
                <a:highlight>
                  <a:srgbClr val="C0C0C0"/>
                </a:highlight>
                <a:latin typeface="+mn-lt"/>
              </a:rPr>
              <a:t>PER UNITS SALE WITH AND WITHOUT VEG ITEMS</a:t>
            </a:r>
          </a:p>
        </p:txBody>
      </p:sp>
      <p:sp>
        <p:nvSpPr>
          <p:cNvPr id="5" name="TextBox 4">
            <a:extLst>
              <a:ext uri="{FF2B5EF4-FFF2-40B4-BE49-F238E27FC236}">
                <a16:creationId xmlns:a16="http://schemas.microsoft.com/office/drawing/2014/main" id="{31C192FF-0748-2748-C2F5-F5543D03B7A8}"/>
              </a:ext>
            </a:extLst>
          </p:cNvPr>
          <p:cNvSpPr txBox="1"/>
          <p:nvPr/>
        </p:nvSpPr>
        <p:spPr>
          <a:xfrm>
            <a:off x="700643" y="1916212"/>
            <a:ext cx="7057901" cy="553998"/>
          </a:xfrm>
          <a:prstGeom prst="rect">
            <a:avLst/>
          </a:prstGeom>
          <a:noFill/>
        </p:spPr>
        <p:txBody>
          <a:bodyPr wrap="square">
            <a:spAutoFit/>
          </a:bodyPr>
          <a:lstStyle/>
          <a:p>
            <a:pPr marL="285750" indent="-285750">
              <a:buFont typeface="Arial" panose="020B0604020202020204" pitchFamily="34" charset="0"/>
              <a:buChar char="•"/>
            </a:pPr>
            <a:r>
              <a:rPr lang="en-US" sz="1000" dirty="0"/>
              <a:t>Highest selling items before discontinue the veg food Chicken Kabab(5 units).</a:t>
            </a:r>
          </a:p>
          <a:p>
            <a:pPr marL="285750" indent="-285750">
              <a:buFont typeface="Arial" panose="020B0604020202020204" pitchFamily="34" charset="0"/>
              <a:buChar char="•"/>
            </a:pPr>
            <a:r>
              <a:rPr lang="en-US" sz="1000" dirty="0"/>
              <a:t>Highest selling items after discontinue the veg food were Egg Bhurji:-5 units, Bowled Eggs:- 5 units and chicken Maggi:- 5 units</a:t>
            </a:r>
          </a:p>
          <a:p>
            <a:pPr marL="285750" indent="-285750">
              <a:buFont typeface="Arial" panose="020B0604020202020204" pitchFamily="34" charset="0"/>
              <a:buChar char="•"/>
            </a:pPr>
            <a:r>
              <a:rPr lang="en-US" sz="1000" dirty="0"/>
              <a:t>Maximum profit making item is Egg role :- 35.71%</a:t>
            </a:r>
          </a:p>
        </p:txBody>
      </p:sp>
      <p:sp>
        <p:nvSpPr>
          <p:cNvPr id="6" name="Rectangle 5">
            <a:extLst>
              <a:ext uri="{FF2B5EF4-FFF2-40B4-BE49-F238E27FC236}">
                <a16:creationId xmlns:a16="http://schemas.microsoft.com/office/drawing/2014/main" id="{B3DE3AC2-7BE7-460B-DFF7-DCD7C35025C0}"/>
              </a:ext>
            </a:extLst>
          </p:cNvPr>
          <p:cNvSpPr/>
          <p:nvPr/>
        </p:nvSpPr>
        <p:spPr>
          <a:xfrm>
            <a:off x="658800" y="1598289"/>
            <a:ext cx="10780643" cy="73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C4E5F4-980B-EF05-82A4-A34AF054F416}"/>
              </a:ext>
            </a:extLst>
          </p:cNvPr>
          <p:cNvSpPr/>
          <p:nvPr/>
        </p:nvSpPr>
        <p:spPr>
          <a:xfrm>
            <a:off x="658798" y="2530551"/>
            <a:ext cx="10780643" cy="73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Chart 7">
            <a:extLst>
              <a:ext uri="{FF2B5EF4-FFF2-40B4-BE49-F238E27FC236}">
                <a16:creationId xmlns:a16="http://schemas.microsoft.com/office/drawing/2014/main" id="{121F4475-B455-4130-BBA0-DD87FA8D913C}"/>
              </a:ext>
            </a:extLst>
          </p:cNvPr>
          <p:cNvGraphicFramePr>
            <a:graphicFrameLocks/>
          </p:cNvGraphicFramePr>
          <p:nvPr>
            <p:extLst>
              <p:ext uri="{D42A27DB-BD31-4B8C-83A1-F6EECF244321}">
                <p14:modId xmlns:p14="http://schemas.microsoft.com/office/powerpoint/2010/main" val="987671585"/>
              </p:ext>
            </p:extLst>
          </p:nvPr>
        </p:nvGraphicFramePr>
        <p:xfrm>
          <a:off x="700643" y="3239652"/>
          <a:ext cx="10530775" cy="3419765"/>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4228FA69-0A82-F5C4-72BA-8059A39BE705}"/>
              </a:ext>
            </a:extLst>
          </p:cNvPr>
          <p:cNvSpPr txBox="1"/>
          <p:nvPr/>
        </p:nvSpPr>
        <p:spPr>
          <a:xfrm>
            <a:off x="8288319" y="1846943"/>
            <a:ext cx="2629062" cy="553998"/>
          </a:xfrm>
          <a:prstGeom prst="rect">
            <a:avLst/>
          </a:prstGeom>
          <a:noFill/>
        </p:spPr>
        <p:txBody>
          <a:bodyPr wrap="square">
            <a:spAutoFit/>
          </a:bodyPr>
          <a:lstStyle/>
          <a:p>
            <a:pPr marL="171450" indent="-171450">
              <a:buFont typeface="Arial" panose="020B0604020202020204" pitchFamily="34" charset="0"/>
              <a:buChar char="•"/>
            </a:pPr>
            <a:r>
              <a:rPr lang="en-US" sz="1000" dirty="0"/>
              <a:t>CHICKEN ITEM PRICE AD COSTING </a:t>
            </a:r>
          </a:p>
          <a:p>
            <a:pPr marL="171450" indent="-171450">
              <a:buFont typeface="Arial" panose="020B0604020202020204" pitchFamily="34" charset="0"/>
              <a:buChar char="•"/>
            </a:pPr>
            <a:r>
              <a:rPr lang="en-US" sz="1000" dirty="0"/>
              <a:t>EGG ITEMS PRICE AND COSTING</a:t>
            </a:r>
          </a:p>
          <a:p>
            <a:pPr marL="171450" indent="-171450">
              <a:buFont typeface="Arial" panose="020B0604020202020204" pitchFamily="34" charset="0"/>
              <a:buChar char="•"/>
            </a:pPr>
            <a:r>
              <a:rPr lang="en-US" sz="1000" dirty="0"/>
              <a:t>VEG ITEMS PRICE AND COSTINNG</a:t>
            </a:r>
          </a:p>
        </p:txBody>
      </p:sp>
      <p:sp>
        <p:nvSpPr>
          <p:cNvPr id="11" name="Oval 10">
            <a:extLst>
              <a:ext uri="{FF2B5EF4-FFF2-40B4-BE49-F238E27FC236}">
                <a16:creationId xmlns:a16="http://schemas.microsoft.com/office/drawing/2014/main" id="{C04CBA67-AD5A-D26A-3F1B-F42A31A54D4F}"/>
              </a:ext>
            </a:extLst>
          </p:cNvPr>
          <p:cNvSpPr/>
          <p:nvPr/>
        </p:nvSpPr>
        <p:spPr>
          <a:xfrm flipH="1" flipV="1">
            <a:off x="10587768" y="1908511"/>
            <a:ext cx="106840" cy="117524"/>
          </a:xfrm>
          <a:prstGeom prst="ellipse">
            <a:avLst/>
          </a:prstGeom>
          <a:solidFill>
            <a:srgbClr val="FDA9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2" name="Oval 11">
            <a:extLst>
              <a:ext uri="{FF2B5EF4-FFF2-40B4-BE49-F238E27FC236}">
                <a16:creationId xmlns:a16="http://schemas.microsoft.com/office/drawing/2014/main" id="{D79C344E-DDEB-1C71-2F5C-E014592D0D24}"/>
              </a:ext>
            </a:extLst>
          </p:cNvPr>
          <p:cNvSpPr/>
          <p:nvPr/>
        </p:nvSpPr>
        <p:spPr>
          <a:xfrm flipH="1" flipV="1">
            <a:off x="10406935" y="2070147"/>
            <a:ext cx="117524" cy="117524"/>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3" name="Oval 12">
            <a:extLst>
              <a:ext uri="{FF2B5EF4-FFF2-40B4-BE49-F238E27FC236}">
                <a16:creationId xmlns:a16="http://schemas.microsoft.com/office/drawing/2014/main" id="{88FAF9B3-F24B-9B76-AB77-41EBB59FF7F1}"/>
              </a:ext>
            </a:extLst>
          </p:cNvPr>
          <p:cNvSpPr/>
          <p:nvPr/>
        </p:nvSpPr>
        <p:spPr>
          <a:xfrm flipH="1" flipV="1">
            <a:off x="10592386" y="2070147"/>
            <a:ext cx="106840" cy="117524"/>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4" name="Oval 13">
            <a:extLst>
              <a:ext uri="{FF2B5EF4-FFF2-40B4-BE49-F238E27FC236}">
                <a16:creationId xmlns:a16="http://schemas.microsoft.com/office/drawing/2014/main" id="{6494A95C-D9A7-0ADB-C216-6A0B225A5760}"/>
              </a:ext>
            </a:extLst>
          </p:cNvPr>
          <p:cNvSpPr/>
          <p:nvPr/>
        </p:nvSpPr>
        <p:spPr>
          <a:xfrm flipH="1" flipV="1">
            <a:off x="10411554" y="2231783"/>
            <a:ext cx="117524" cy="117524"/>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15" name="Oval 14">
            <a:extLst>
              <a:ext uri="{FF2B5EF4-FFF2-40B4-BE49-F238E27FC236}">
                <a16:creationId xmlns:a16="http://schemas.microsoft.com/office/drawing/2014/main" id="{EE5E2C01-0960-3FEA-17E2-70CAA7E1A227}"/>
              </a:ext>
            </a:extLst>
          </p:cNvPr>
          <p:cNvSpPr/>
          <p:nvPr/>
        </p:nvSpPr>
        <p:spPr>
          <a:xfrm flipH="1" flipV="1">
            <a:off x="10407659" y="1913135"/>
            <a:ext cx="106840" cy="1175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Tree>
    <p:extLst>
      <p:ext uri="{BB962C8B-B14F-4D97-AF65-F5344CB8AC3E}">
        <p14:creationId xmlns:p14="http://schemas.microsoft.com/office/powerpoint/2010/main" val="165411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42D835-A916-97C0-4302-52525108BFBA}"/>
              </a:ext>
            </a:extLst>
          </p:cNvPr>
          <p:cNvSpPr txBox="1">
            <a:spLocks/>
          </p:cNvSpPr>
          <p:nvPr/>
        </p:nvSpPr>
        <p:spPr>
          <a:xfrm>
            <a:off x="838200" y="965486"/>
            <a:ext cx="10515600" cy="6601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dirty="0">
                <a:highlight>
                  <a:srgbClr val="C0C0C0"/>
                </a:highlight>
                <a:latin typeface="+mn-lt"/>
              </a:rPr>
              <a:t>TOTAL COST WITH AND WITHOUT VEG FOODS</a:t>
            </a:r>
          </a:p>
        </p:txBody>
      </p:sp>
      <p:sp>
        <p:nvSpPr>
          <p:cNvPr id="5" name="Rectangle 4">
            <a:extLst>
              <a:ext uri="{FF2B5EF4-FFF2-40B4-BE49-F238E27FC236}">
                <a16:creationId xmlns:a16="http://schemas.microsoft.com/office/drawing/2014/main" id="{00689D92-BF12-C417-7FF5-61EEA2350CE8}"/>
              </a:ext>
            </a:extLst>
          </p:cNvPr>
          <p:cNvSpPr/>
          <p:nvPr/>
        </p:nvSpPr>
        <p:spPr>
          <a:xfrm>
            <a:off x="658800" y="1598289"/>
            <a:ext cx="10780643" cy="73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Chart 8">
            <a:extLst>
              <a:ext uri="{FF2B5EF4-FFF2-40B4-BE49-F238E27FC236}">
                <a16:creationId xmlns:a16="http://schemas.microsoft.com/office/drawing/2014/main" id="{9992F5CA-123B-41F2-90F6-952C16AD75D4}"/>
              </a:ext>
            </a:extLst>
          </p:cNvPr>
          <p:cNvGraphicFramePr>
            <a:graphicFrameLocks/>
          </p:cNvGraphicFramePr>
          <p:nvPr>
            <p:extLst>
              <p:ext uri="{D42A27DB-BD31-4B8C-83A1-F6EECF244321}">
                <p14:modId xmlns:p14="http://schemas.microsoft.com/office/powerpoint/2010/main" val="735930506"/>
              </p:ext>
            </p:extLst>
          </p:nvPr>
        </p:nvGraphicFramePr>
        <p:xfrm>
          <a:off x="1874979" y="2142836"/>
          <a:ext cx="8405091" cy="44796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9866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F584-ED68-A877-F41D-C0344254AE81}"/>
              </a:ext>
            </a:extLst>
          </p:cNvPr>
          <p:cNvSpPr>
            <a:spLocks noGrp="1"/>
          </p:cNvSpPr>
          <p:nvPr>
            <p:ph type="title"/>
          </p:nvPr>
        </p:nvSpPr>
        <p:spPr>
          <a:xfrm>
            <a:off x="838199" y="839387"/>
            <a:ext cx="10836967" cy="626742"/>
          </a:xfrm>
        </p:spPr>
        <p:txBody>
          <a:bodyPr vert="horz" lIns="91440" tIns="45720" rIns="91440" bIns="45720" rtlCol="0" anchor="ctr">
            <a:normAutofit/>
          </a:bodyPr>
          <a:lstStyle/>
          <a:p>
            <a:pPr algn="ctr"/>
            <a:r>
              <a:rPr lang="en-US" sz="3500" dirty="0">
                <a:highlight>
                  <a:srgbClr val="C0C0C0"/>
                </a:highlight>
                <a:latin typeface="+mn-lt"/>
              </a:rPr>
              <a:t>TOTAL UNTIS SOLD</a:t>
            </a:r>
          </a:p>
        </p:txBody>
      </p:sp>
      <p:sp>
        <p:nvSpPr>
          <p:cNvPr id="3" name="Content Placeholder 2">
            <a:extLst>
              <a:ext uri="{FF2B5EF4-FFF2-40B4-BE49-F238E27FC236}">
                <a16:creationId xmlns:a16="http://schemas.microsoft.com/office/drawing/2014/main" id="{9A89DF60-4D23-0F4E-E916-57C9A4C0FAFC}"/>
              </a:ext>
            </a:extLst>
          </p:cNvPr>
          <p:cNvSpPr>
            <a:spLocks noGrp="1"/>
          </p:cNvSpPr>
          <p:nvPr>
            <p:ph idx="1"/>
          </p:nvPr>
        </p:nvSpPr>
        <p:spPr>
          <a:xfrm>
            <a:off x="838200" y="1733264"/>
            <a:ext cx="10515600" cy="704511"/>
          </a:xfrm>
        </p:spPr>
        <p:txBody>
          <a:bodyPr>
            <a:normAutofit/>
          </a:bodyPr>
          <a:lstStyle/>
          <a:p>
            <a:r>
              <a:rPr lang="en-US" sz="1200" dirty="0"/>
              <a:t>Total unit sold 103 with veg items.</a:t>
            </a:r>
          </a:p>
          <a:p>
            <a:r>
              <a:rPr lang="en-US" sz="1200" dirty="0"/>
              <a:t>Total unit sold 39 without veg items.</a:t>
            </a:r>
          </a:p>
        </p:txBody>
      </p:sp>
      <p:sp>
        <p:nvSpPr>
          <p:cNvPr id="5" name="Rectangle 4">
            <a:extLst>
              <a:ext uri="{FF2B5EF4-FFF2-40B4-BE49-F238E27FC236}">
                <a16:creationId xmlns:a16="http://schemas.microsoft.com/office/drawing/2014/main" id="{8611384B-7048-77CB-1DB8-EDF9CAB40A2C}"/>
              </a:ext>
            </a:extLst>
          </p:cNvPr>
          <p:cNvSpPr/>
          <p:nvPr/>
        </p:nvSpPr>
        <p:spPr>
          <a:xfrm>
            <a:off x="894524" y="1431232"/>
            <a:ext cx="10780643" cy="73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AFF2BB4-4B14-8C2F-AEC8-71E9517CE2EB}"/>
              </a:ext>
            </a:extLst>
          </p:cNvPr>
          <p:cNvSpPr/>
          <p:nvPr/>
        </p:nvSpPr>
        <p:spPr>
          <a:xfrm>
            <a:off x="894524" y="2557909"/>
            <a:ext cx="10780643" cy="73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Chart 7">
            <a:extLst>
              <a:ext uri="{FF2B5EF4-FFF2-40B4-BE49-F238E27FC236}">
                <a16:creationId xmlns:a16="http://schemas.microsoft.com/office/drawing/2014/main" id="{44CC2A74-A7DC-49DA-93A8-5DD1011FE798}"/>
              </a:ext>
            </a:extLst>
          </p:cNvPr>
          <p:cNvGraphicFramePr>
            <a:graphicFrameLocks/>
          </p:cNvGraphicFramePr>
          <p:nvPr>
            <p:extLst>
              <p:ext uri="{D42A27DB-BD31-4B8C-83A1-F6EECF244321}">
                <p14:modId xmlns:p14="http://schemas.microsoft.com/office/powerpoint/2010/main" val="1300629463"/>
              </p:ext>
            </p:extLst>
          </p:nvPr>
        </p:nvGraphicFramePr>
        <p:xfrm>
          <a:off x="2521258" y="2885242"/>
          <a:ext cx="7510509" cy="37818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7084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DA2B-4224-6CFC-6973-1A79C12DD756}"/>
              </a:ext>
            </a:extLst>
          </p:cNvPr>
          <p:cNvSpPr>
            <a:spLocks noGrp="1"/>
          </p:cNvSpPr>
          <p:nvPr>
            <p:ph type="title"/>
          </p:nvPr>
        </p:nvSpPr>
        <p:spPr>
          <a:xfrm>
            <a:off x="1124525" y="706867"/>
            <a:ext cx="10515600" cy="632407"/>
          </a:xfrm>
        </p:spPr>
        <p:txBody>
          <a:bodyPr vert="horz" lIns="91440" tIns="45720" rIns="91440" bIns="45720" rtlCol="0" anchor="ctr">
            <a:normAutofit/>
          </a:bodyPr>
          <a:lstStyle/>
          <a:p>
            <a:pPr algn="ctr"/>
            <a:r>
              <a:rPr lang="en-US" sz="3500" dirty="0">
                <a:highlight>
                  <a:srgbClr val="C0C0C0"/>
                </a:highlight>
                <a:latin typeface="+mn-lt"/>
              </a:rPr>
              <a:t>FIXED COST</a:t>
            </a:r>
          </a:p>
        </p:txBody>
      </p:sp>
      <p:sp>
        <p:nvSpPr>
          <p:cNvPr id="5" name="Rectangle 4">
            <a:extLst>
              <a:ext uri="{FF2B5EF4-FFF2-40B4-BE49-F238E27FC236}">
                <a16:creationId xmlns:a16="http://schemas.microsoft.com/office/drawing/2014/main" id="{49EA3B93-FBBA-3268-7757-877A99F32E7E}"/>
              </a:ext>
            </a:extLst>
          </p:cNvPr>
          <p:cNvSpPr/>
          <p:nvPr/>
        </p:nvSpPr>
        <p:spPr>
          <a:xfrm>
            <a:off x="1000540" y="1311964"/>
            <a:ext cx="10780643" cy="73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hart 6">
            <a:extLst>
              <a:ext uri="{FF2B5EF4-FFF2-40B4-BE49-F238E27FC236}">
                <a16:creationId xmlns:a16="http://schemas.microsoft.com/office/drawing/2014/main" id="{C3CE162C-D060-4AC5-BB48-8BFACCD8749C}"/>
              </a:ext>
            </a:extLst>
          </p:cNvPr>
          <p:cNvGraphicFramePr>
            <a:graphicFrameLocks/>
          </p:cNvGraphicFramePr>
          <p:nvPr>
            <p:extLst>
              <p:ext uri="{D42A27DB-BD31-4B8C-83A1-F6EECF244321}">
                <p14:modId xmlns:p14="http://schemas.microsoft.com/office/powerpoint/2010/main" val="3381956439"/>
              </p:ext>
            </p:extLst>
          </p:nvPr>
        </p:nvGraphicFramePr>
        <p:xfrm>
          <a:off x="640672" y="2297096"/>
          <a:ext cx="5455328" cy="39559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EBD5C380-315C-670E-EE93-362957D23E72}"/>
              </a:ext>
            </a:extLst>
          </p:cNvPr>
          <p:cNvGraphicFramePr>
            <a:graphicFrameLocks/>
          </p:cNvGraphicFramePr>
          <p:nvPr>
            <p:extLst>
              <p:ext uri="{D42A27DB-BD31-4B8C-83A1-F6EECF244321}">
                <p14:modId xmlns:p14="http://schemas.microsoft.com/office/powerpoint/2010/main" val="4288261445"/>
              </p:ext>
            </p:extLst>
          </p:nvPr>
        </p:nvGraphicFramePr>
        <p:xfrm>
          <a:off x="7209183" y="2297097"/>
          <a:ext cx="4572000" cy="3955920"/>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2">
            <a:extLst>
              <a:ext uri="{FF2B5EF4-FFF2-40B4-BE49-F238E27FC236}">
                <a16:creationId xmlns:a16="http://schemas.microsoft.com/office/drawing/2014/main" id="{F34E69C2-13DA-6282-4454-C5A660219ED9}"/>
              </a:ext>
            </a:extLst>
          </p:cNvPr>
          <p:cNvSpPr>
            <a:spLocks noGrp="1"/>
          </p:cNvSpPr>
          <p:nvPr>
            <p:ph idx="1"/>
          </p:nvPr>
        </p:nvSpPr>
        <p:spPr>
          <a:xfrm>
            <a:off x="1050634" y="1585483"/>
            <a:ext cx="10515600" cy="289499"/>
          </a:xfrm>
        </p:spPr>
        <p:txBody>
          <a:bodyPr>
            <a:normAutofit/>
          </a:bodyPr>
          <a:lstStyle/>
          <a:p>
            <a:r>
              <a:rPr lang="en-US" sz="1200" dirty="0"/>
              <a:t>Total fixed cost for 3 month is 84000RS with and without veg food</a:t>
            </a:r>
          </a:p>
        </p:txBody>
      </p:sp>
      <p:sp>
        <p:nvSpPr>
          <p:cNvPr id="9" name="Rectangle 8">
            <a:extLst>
              <a:ext uri="{FF2B5EF4-FFF2-40B4-BE49-F238E27FC236}">
                <a16:creationId xmlns:a16="http://schemas.microsoft.com/office/drawing/2014/main" id="{426EE5B5-88A4-FB67-4FCF-C87ED22D2E67}"/>
              </a:ext>
            </a:extLst>
          </p:cNvPr>
          <p:cNvSpPr/>
          <p:nvPr/>
        </p:nvSpPr>
        <p:spPr>
          <a:xfrm>
            <a:off x="1014400" y="1953885"/>
            <a:ext cx="10780643" cy="73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7790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8EEE-4105-7FDA-EF86-0460176FA7E2}"/>
              </a:ext>
            </a:extLst>
          </p:cNvPr>
          <p:cNvSpPr>
            <a:spLocks noGrp="1"/>
          </p:cNvSpPr>
          <p:nvPr>
            <p:ph type="title"/>
          </p:nvPr>
        </p:nvSpPr>
        <p:spPr>
          <a:xfrm>
            <a:off x="838200" y="568322"/>
            <a:ext cx="10515600" cy="638463"/>
          </a:xfrm>
        </p:spPr>
        <p:txBody>
          <a:bodyPr vert="horz" lIns="91440" tIns="45720" rIns="91440" bIns="45720" rtlCol="0" anchor="ctr">
            <a:normAutofit/>
          </a:bodyPr>
          <a:lstStyle/>
          <a:p>
            <a:pPr algn="ctr"/>
            <a:r>
              <a:rPr lang="en-US" sz="3500" dirty="0">
                <a:highlight>
                  <a:srgbClr val="C0C0C0"/>
                </a:highlight>
                <a:latin typeface="+mn-lt"/>
              </a:rPr>
              <a:t>3 MONTHS PROFIT &amp; LOSS</a:t>
            </a:r>
          </a:p>
        </p:txBody>
      </p:sp>
      <p:sp>
        <p:nvSpPr>
          <p:cNvPr id="5" name="Rectangle 4">
            <a:extLst>
              <a:ext uri="{FF2B5EF4-FFF2-40B4-BE49-F238E27FC236}">
                <a16:creationId xmlns:a16="http://schemas.microsoft.com/office/drawing/2014/main" id="{3487C47C-C1CA-8CD4-9D47-3D6419463E52}"/>
              </a:ext>
            </a:extLst>
          </p:cNvPr>
          <p:cNvSpPr/>
          <p:nvPr/>
        </p:nvSpPr>
        <p:spPr>
          <a:xfrm flipV="1">
            <a:off x="894524" y="1172448"/>
            <a:ext cx="1061398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Chart 8">
            <a:extLst>
              <a:ext uri="{FF2B5EF4-FFF2-40B4-BE49-F238E27FC236}">
                <a16:creationId xmlns:a16="http://schemas.microsoft.com/office/drawing/2014/main" id="{1884E807-7F11-74FE-CFE1-83C04EA6B737}"/>
              </a:ext>
            </a:extLst>
          </p:cNvPr>
          <p:cNvGraphicFramePr>
            <a:graphicFrameLocks/>
          </p:cNvGraphicFramePr>
          <p:nvPr>
            <p:extLst>
              <p:ext uri="{D42A27DB-BD31-4B8C-83A1-F6EECF244321}">
                <p14:modId xmlns:p14="http://schemas.microsoft.com/office/powerpoint/2010/main" val="1579433313"/>
              </p:ext>
            </p:extLst>
          </p:nvPr>
        </p:nvGraphicFramePr>
        <p:xfrm>
          <a:off x="894525" y="2133600"/>
          <a:ext cx="4998276" cy="40475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BD25AC3E-390B-E148-2675-DDAB5BC492BD}"/>
              </a:ext>
            </a:extLst>
          </p:cNvPr>
          <p:cNvGraphicFramePr>
            <a:graphicFrameLocks/>
          </p:cNvGraphicFramePr>
          <p:nvPr>
            <p:extLst>
              <p:ext uri="{D42A27DB-BD31-4B8C-83A1-F6EECF244321}">
                <p14:modId xmlns:p14="http://schemas.microsoft.com/office/powerpoint/2010/main" val="2252885182"/>
              </p:ext>
            </p:extLst>
          </p:nvPr>
        </p:nvGraphicFramePr>
        <p:xfrm>
          <a:off x="6299202" y="2242128"/>
          <a:ext cx="5504871" cy="4047550"/>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2">
            <a:extLst>
              <a:ext uri="{FF2B5EF4-FFF2-40B4-BE49-F238E27FC236}">
                <a16:creationId xmlns:a16="http://schemas.microsoft.com/office/drawing/2014/main" id="{768CD73A-1497-8F37-18E9-9D7D0B6B888D}"/>
              </a:ext>
            </a:extLst>
          </p:cNvPr>
          <p:cNvSpPr>
            <a:spLocks noGrp="1"/>
          </p:cNvSpPr>
          <p:nvPr>
            <p:ph idx="1"/>
          </p:nvPr>
        </p:nvSpPr>
        <p:spPr>
          <a:xfrm>
            <a:off x="921324" y="1308394"/>
            <a:ext cx="10515600" cy="437279"/>
          </a:xfrm>
        </p:spPr>
        <p:txBody>
          <a:bodyPr>
            <a:normAutofit/>
          </a:bodyPr>
          <a:lstStyle/>
          <a:p>
            <a:r>
              <a:rPr lang="en-US" sz="1200" dirty="0"/>
              <a:t>Most of the customer like to have veg food along with chicken and egg foods, after discontinue the veg food most of them stopped visiting the shop due to which sale drop down from 103 to 39 as a result profit 100140 RS turned into Liabilities of 18750RS</a:t>
            </a:r>
          </a:p>
        </p:txBody>
      </p:sp>
      <p:sp>
        <p:nvSpPr>
          <p:cNvPr id="7" name="Rectangle 6">
            <a:extLst>
              <a:ext uri="{FF2B5EF4-FFF2-40B4-BE49-F238E27FC236}">
                <a16:creationId xmlns:a16="http://schemas.microsoft.com/office/drawing/2014/main" id="{7DA15772-7547-D569-FDC9-02708E50A982}"/>
              </a:ext>
            </a:extLst>
          </p:cNvPr>
          <p:cNvSpPr/>
          <p:nvPr/>
        </p:nvSpPr>
        <p:spPr>
          <a:xfrm flipV="1">
            <a:off x="889903" y="1823611"/>
            <a:ext cx="1061398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809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70707-67F5-4F68-87ED-927C896DCEFF}"/>
              </a:ext>
            </a:extLst>
          </p:cNvPr>
          <p:cNvSpPr>
            <a:spLocks noGrp="1"/>
          </p:cNvSpPr>
          <p:nvPr>
            <p:ph idx="1"/>
          </p:nvPr>
        </p:nvSpPr>
        <p:spPr>
          <a:xfrm>
            <a:off x="838200" y="1825625"/>
            <a:ext cx="10515600" cy="1074593"/>
          </a:xfrm>
        </p:spPr>
        <p:txBody>
          <a:bodyPr>
            <a:normAutofit/>
          </a:bodyPr>
          <a:lstStyle/>
          <a:p>
            <a:r>
              <a:rPr lang="en-US" sz="1400" dirty="0"/>
              <a:t>Visitors are less on that particular area due to which customers are less, look for other option of shops where have more visitors . </a:t>
            </a:r>
          </a:p>
          <a:p>
            <a:r>
              <a:rPr lang="en-US" sz="1400" dirty="0"/>
              <a:t>Continue with veg food(if total profit of the veg food is equal to total spend on veg food) and make a combo also.</a:t>
            </a:r>
          </a:p>
          <a:p>
            <a:r>
              <a:rPr lang="en-US" sz="1400" dirty="0"/>
              <a:t>Tie up with food delivery company like </a:t>
            </a:r>
            <a:r>
              <a:rPr lang="en-US" sz="1400" dirty="0" err="1"/>
              <a:t>Swiggy</a:t>
            </a:r>
            <a:r>
              <a:rPr lang="en-US" sz="1400" dirty="0"/>
              <a:t>, Zomato and Uber eat.</a:t>
            </a:r>
          </a:p>
          <a:p>
            <a:endParaRPr lang="en-US" sz="1400" dirty="0"/>
          </a:p>
          <a:p>
            <a:endParaRPr lang="en-US" sz="1400" dirty="0"/>
          </a:p>
        </p:txBody>
      </p:sp>
      <p:sp>
        <p:nvSpPr>
          <p:cNvPr id="6" name="Title 1">
            <a:extLst>
              <a:ext uri="{FF2B5EF4-FFF2-40B4-BE49-F238E27FC236}">
                <a16:creationId xmlns:a16="http://schemas.microsoft.com/office/drawing/2014/main" id="{765EE906-3E6E-6B2B-C16C-DD51FBF61993}"/>
              </a:ext>
            </a:extLst>
          </p:cNvPr>
          <p:cNvSpPr>
            <a:spLocks noGrp="1"/>
          </p:cNvSpPr>
          <p:nvPr>
            <p:ph type="title"/>
          </p:nvPr>
        </p:nvSpPr>
        <p:spPr>
          <a:xfrm>
            <a:off x="838200" y="568322"/>
            <a:ext cx="10515600" cy="638463"/>
          </a:xfrm>
        </p:spPr>
        <p:txBody>
          <a:bodyPr vert="horz" lIns="91440" tIns="45720" rIns="91440" bIns="45720" rtlCol="0" anchor="ctr">
            <a:normAutofit/>
          </a:bodyPr>
          <a:lstStyle/>
          <a:p>
            <a:pPr algn="ctr"/>
            <a:r>
              <a:rPr lang="en-US" sz="3500" dirty="0">
                <a:highlight>
                  <a:srgbClr val="C0C0C0"/>
                </a:highlight>
                <a:latin typeface="+mn-lt"/>
              </a:rPr>
              <a:t>RECOMMENDATION:</a:t>
            </a:r>
          </a:p>
        </p:txBody>
      </p:sp>
    </p:spTree>
    <p:extLst>
      <p:ext uri="{BB962C8B-B14F-4D97-AF65-F5344CB8AC3E}">
        <p14:creationId xmlns:p14="http://schemas.microsoft.com/office/powerpoint/2010/main" val="4184438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349</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Food survey</vt:lpstr>
      <vt:lpstr>Menu with price and cost </vt:lpstr>
      <vt:lpstr>PowerPoint Presentation</vt:lpstr>
      <vt:lpstr>PowerPoint Presentation</vt:lpstr>
      <vt:lpstr>TOTAL UNTIS SOLD</vt:lpstr>
      <vt:lpstr>FIXED COST</vt:lpstr>
      <vt:lpstr>3 MONTHS PROFIT &amp; LOSS</vt:lpstr>
      <vt:lpstr>RECOMMENDATION: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survey</dc:title>
  <dc:creator>harsh vardhan</dc:creator>
  <cp:lastModifiedBy>harsh vardhan</cp:lastModifiedBy>
  <cp:revision>3</cp:revision>
  <dcterms:created xsi:type="dcterms:W3CDTF">2022-05-13T11:42:08Z</dcterms:created>
  <dcterms:modified xsi:type="dcterms:W3CDTF">2022-05-15T05:30:47Z</dcterms:modified>
</cp:coreProperties>
</file>