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01" r:id="rId1"/>
  </p:sldMasterIdLst>
  <p:sldIdLst>
    <p:sldId id="256" r:id="rId2"/>
    <p:sldId id="272" r:id="rId3"/>
    <p:sldId id="257" r:id="rId4"/>
    <p:sldId id="259" r:id="rId5"/>
    <p:sldId id="268" r:id="rId6"/>
    <p:sldId id="260" r:id="rId7"/>
    <p:sldId id="274" r:id="rId8"/>
    <p:sldId id="263" r:id="rId9"/>
    <p:sldId id="262" r:id="rId10"/>
    <p:sldId id="270" r:id="rId11"/>
    <p:sldId id="264" r:id="rId12"/>
    <p:sldId id="265" r:id="rId13"/>
    <p:sldId id="269" r:id="rId14"/>
    <p:sldId id="266" r:id="rId15"/>
    <p:sldId id="267" r:id="rId16"/>
    <p:sldId id="271" r:id="rId17"/>
    <p:sldId id="273"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DDEAEF3-238D-46CC-A14B-60FCFE9F96F5}">
          <p14:sldIdLst>
            <p14:sldId id="256"/>
            <p14:sldId id="272"/>
            <p14:sldId id="257"/>
            <p14:sldId id="259"/>
            <p14:sldId id="268"/>
            <p14:sldId id="260"/>
            <p14:sldId id="274"/>
            <p14:sldId id="263"/>
            <p14:sldId id="262"/>
            <p14:sldId id="270"/>
            <p14:sldId id="264"/>
            <p14:sldId id="265"/>
            <p14:sldId id="269"/>
            <p14:sldId id="266"/>
            <p14:sldId id="267"/>
            <p14:sldId id="271"/>
            <p14:sldId id="27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548" autoAdjust="0"/>
    <p:restoredTop sz="94660"/>
  </p:normalViewPr>
  <p:slideViewPr>
    <p:cSldViewPr snapToGrid="0">
      <p:cViewPr varScale="1">
        <p:scale>
          <a:sx n="89" d="100"/>
          <a:sy n="89" d="100"/>
        </p:scale>
        <p:origin x="30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CD19FB2-3AAB-4D03-B13A-2960828C78E3}" type="datetimeFigureOut">
              <a:rPr lang="en-US" smtClean="0"/>
              <a:t>1/14/2024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9181899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1CF1133-3259-4C45-BABA-5B62D9C6F78D}" type="datetimeFigureOut">
              <a:rPr lang="en-US" smtClean="0"/>
              <a:t>1/14/2024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571545427"/>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51CF1133-3259-4C45-BABA-5B62D9C6F78D}" type="datetimeFigureOut">
              <a:rPr lang="en-US" smtClean="0"/>
              <a:t>1/14/2024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172922935"/>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51CF1133-3259-4C45-BABA-5B62D9C6F78D}" type="datetimeFigureOut">
              <a:rPr lang="en-US" smtClean="0"/>
              <a:t>1/14/2024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032007381"/>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CF1133-3259-4C45-BABA-5B62D9C6F78D}" type="datetimeFigureOut">
              <a:rPr lang="en-US" smtClean="0"/>
              <a:t>1/14/2024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046859247"/>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CF1133-3259-4C45-BABA-5B62D9C6F78D}" type="datetimeFigureOut">
              <a:rPr lang="en-US" smtClean="0"/>
              <a:t>1/14/2024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995718625"/>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CF1133-3259-4C45-BABA-5B62D9C6F78D}" type="datetimeFigureOut">
              <a:rPr lang="en-US" smtClean="0"/>
              <a:t>1/14/2024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970601338"/>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F39F4F5-F4D2-4D2A-AB60-88D37ADCB869}" type="datetimeFigureOut">
              <a:rPr lang="en-US" smtClean="0"/>
              <a:t>1/14/2024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102921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1CF1133-3259-4C45-BABA-5B62D9C6F78D}" type="datetimeFigureOut">
              <a:rPr lang="en-US" smtClean="0"/>
              <a:t>1/14/2024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93415861"/>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1CF1133-3259-4C45-BABA-5B62D9C6F78D}" type="datetimeFigureOut">
              <a:rPr lang="en-US" smtClean="0"/>
              <a:t>1/14/2024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669898867"/>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76FB7AA-4A53-424F-AD41-70827B6504BA}" type="datetimeFigureOut">
              <a:rPr lang="en-US" smtClean="0"/>
              <a:t>1/14/2024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048900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884882-FB12-4BC8-9960-9AD8104D7FAE}" type="datetimeFigureOut">
              <a:rPr lang="en-US" smtClean="0"/>
              <a:t>1/14/2024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16109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1CF1133-3259-4C45-BABA-5B62D9C6F78D}" type="datetimeFigureOut">
              <a:rPr lang="en-US" smtClean="0"/>
              <a:t>1/14/2024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325715399"/>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51CF1133-3259-4C45-BABA-5B62D9C6F78D}" type="datetimeFigureOut">
              <a:rPr lang="en-US" smtClean="0"/>
              <a:t>1/14/2024</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162598479"/>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51CF1133-3259-4C45-BABA-5B62D9C6F78D}" type="datetimeFigureOut">
              <a:rPr lang="en-US" smtClean="0"/>
              <a:t>1/14/2024</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118069555"/>
      </p:ext>
    </p:extLst>
  </p:cSld>
  <p:clrMap bg1="dk1" tx1="lt1" bg2="dk2" tx2="lt2" accent1="accent1" accent2="accent2" accent3="accent3" accent4="accent4" accent5="accent5" accent6="accent6" hlink="hlink" folHlink="folHlink"/>
  <p:sldLayoutIdLst>
    <p:sldLayoutId id="2147483802" r:id="rId1"/>
    <p:sldLayoutId id="2147483803" r:id="rId2"/>
    <p:sldLayoutId id="2147483804" r:id="rId3"/>
    <p:sldLayoutId id="2147483805" r:id="rId4"/>
    <p:sldLayoutId id="2147483806" r:id="rId5"/>
    <p:sldLayoutId id="2147483807" r:id="rId6"/>
    <p:sldLayoutId id="2147483808" r:id="rId7"/>
    <p:sldLayoutId id="2147483809" r:id="rId8"/>
    <p:sldLayoutId id="2147483810" r:id="rId9"/>
    <p:sldLayoutId id="2147483811" r:id="rId10"/>
    <p:sldLayoutId id="2147483812" r:id="rId11"/>
    <p:sldLayoutId id="2147483813" r:id="rId12"/>
    <p:sldLayoutId id="2147483814" r:id="rId13"/>
    <p:sldLayoutId id="2147483815"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2E60CA-F5C9-420E-86B9-15FCBE3E4D93}"/>
              </a:ext>
            </a:extLst>
          </p:cNvPr>
          <p:cNvSpPr>
            <a:spLocks noGrp="1"/>
          </p:cNvSpPr>
          <p:nvPr>
            <p:ph type="ctrTitle"/>
          </p:nvPr>
        </p:nvSpPr>
        <p:spPr>
          <a:xfrm>
            <a:off x="2499166" y="2814130"/>
            <a:ext cx="9144000" cy="1641490"/>
          </a:xfrm>
        </p:spPr>
        <p:txBody>
          <a:bodyPr/>
          <a:lstStyle/>
          <a:p>
            <a:r>
              <a:rPr lang="en-US" u="sng" dirty="0">
                <a:latin typeface="Aptos Narrow" panose="020B0004020202020204" pitchFamily="34" charset="0"/>
              </a:rPr>
              <a:t>CAPSTONE 1</a:t>
            </a:r>
            <a:endParaRPr lang="en-IN" u="sng" dirty="0">
              <a:latin typeface="Aptos Narrow" panose="020B0004020202020204" pitchFamily="34" charset="0"/>
            </a:endParaRPr>
          </a:p>
        </p:txBody>
      </p:sp>
      <p:sp>
        <p:nvSpPr>
          <p:cNvPr id="3" name="Subtitle 2">
            <a:extLst>
              <a:ext uri="{FF2B5EF4-FFF2-40B4-BE49-F238E27FC236}">
                <a16:creationId xmlns:a16="http://schemas.microsoft.com/office/drawing/2014/main" id="{8F6108AF-49EE-F392-F961-C82C1A4EFE86}"/>
              </a:ext>
            </a:extLst>
          </p:cNvPr>
          <p:cNvSpPr>
            <a:spLocks noGrp="1"/>
          </p:cNvSpPr>
          <p:nvPr>
            <p:ph type="subTitle" idx="1"/>
          </p:nvPr>
        </p:nvSpPr>
        <p:spPr>
          <a:xfrm>
            <a:off x="810001" y="5280846"/>
            <a:ext cx="10572000" cy="1119953"/>
          </a:xfrm>
        </p:spPr>
        <p:txBody>
          <a:bodyPr>
            <a:normAutofit/>
          </a:bodyPr>
          <a:lstStyle/>
          <a:p>
            <a:pPr marL="342900" indent="-342900">
              <a:buFont typeface="Wingdings" panose="05000000000000000000" pitchFamily="2" charset="2"/>
              <a:buChar char="q"/>
            </a:pPr>
            <a:r>
              <a:rPr lang="en-US" b="1" i="1" dirty="0">
                <a:solidFill>
                  <a:schemeClr val="tx1"/>
                </a:solidFill>
              </a:rPr>
              <a:t>Models on machine learning </a:t>
            </a:r>
          </a:p>
          <a:p>
            <a:pPr marL="342900" indent="-342900">
              <a:buFont typeface="Wingdings" panose="05000000000000000000" pitchFamily="2" charset="2"/>
              <a:buChar char="q"/>
            </a:pPr>
            <a:r>
              <a:rPr lang="en-US" b="1" dirty="0">
                <a:solidFill>
                  <a:schemeClr val="tx1"/>
                </a:solidFill>
              </a:rPr>
              <a:t>Data:-Heart disease prediction</a:t>
            </a:r>
          </a:p>
          <a:p>
            <a:endParaRPr lang="en-IN" b="1" dirty="0">
              <a:solidFill>
                <a:schemeClr val="tx1"/>
              </a:solidFill>
            </a:endParaRPr>
          </a:p>
        </p:txBody>
      </p:sp>
    </p:spTree>
    <p:extLst>
      <p:ext uri="{BB962C8B-B14F-4D97-AF65-F5344CB8AC3E}">
        <p14:creationId xmlns:p14="http://schemas.microsoft.com/office/powerpoint/2010/main" val="19708240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5B6913-8E3F-5DAF-C9D2-79EB46A2196A}"/>
              </a:ext>
            </a:extLst>
          </p:cNvPr>
          <p:cNvSpPr>
            <a:spLocks noGrp="1"/>
          </p:cNvSpPr>
          <p:nvPr>
            <p:ph type="title"/>
          </p:nvPr>
        </p:nvSpPr>
        <p:spPr>
          <a:xfrm>
            <a:off x="1084262" y="112143"/>
            <a:ext cx="3547533" cy="1618396"/>
          </a:xfrm>
        </p:spPr>
        <p:txBody>
          <a:bodyPr/>
          <a:lstStyle/>
          <a:p>
            <a:r>
              <a:rPr lang="en-US" sz="2800" dirty="0"/>
              <a:t>Model Evaluation</a:t>
            </a:r>
            <a:br>
              <a:rPr lang="en-US" sz="2800" dirty="0"/>
            </a:br>
            <a:r>
              <a:rPr lang="en-US" sz="1200" dirty="0"/>
              <a:t>(undersampling)</a:t>
            </a:r>
            <a:endParaRPr lang="en-IN" sz="1200" dirty="0"/>
          </a:p>
        </p:txBody>
      </p:sp>
      <p:pic>
        <p:nvPicPr>
          <p:cNvPr id="7" name="Picture Placeholder 6">
            <a:extLst>
              <a:ext uri="{FF2B5EF4-FFF2-40B4-BE49-F238E27FC236}">
                <a16:creationId xmlns:a16="http://schemas.microsoft.com/office/drawing/2014/main" id="{DF94BB25-3FC5-AC80-19E8-CD3791A32ED2}"/>
              </a:ext>
            </a:extLst>
          </p:cNvPr>
          <p:cNvPicPr>
            <a:picLocks noGrp="1" noChangeAspect="1"/>
          </p:cNvPicPr>
          <p:nvPr>
            <p:ph idx="1"/>
          </p:nvPr>
        </p:nvPicPr>
        <p:blipFill>
          <a:blip r:embed="rId2"/>
          <a:stretch>
            <a:fillRect/>
          </a:stretch>
        </p:blipFill>
        <p:spPr>
          <a:xfrm>
            <a:off x="4856163" y="1393900"/>
            <a:ext cx="6251575" cy="354386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8" name="Text Placeholder 7">
            <a:extLst>
              <a:ext uri="{FF2B5EF4-FFF2-40B4-BE49-F238E27FC236}">
                <a16:creationId xmlns:a16="http://schemas.microsoft.com/office/drawing/2014/main" id="{96BB9A21-C3F7-79F3-AE1F-9067F9699AFF}"/>
              </a:ext>
            </a:extLst>
          </p:cNvPr>
          <p:cNvSpPr>
            <a:spLocks noGrp="1"/>
          </p:cNvSpPr>
          <p:nvPr>
            <p:ph type="body" sz="half" idx="2"/>
          </p:nvPr>
        </p:nvSpPr>
        <p:spPr>
          <a:xfrm>
            <a:off x="1073150" y="1511334"/>
            <a:ext cx="3547533" cy="3600311"/>
          </a:xfrm>
        </p:spPr>
        <p:txBody>
          <a:bodyPr/>
          <a:lstStyle/>
          <a:p>
            <a:pPr marL="285750" indent="-285750">
              <a:buFont typeface="Arial" panose="020B0604020202020204" pitchFamily="34" charset="0"/>
              <a:buChar char="•"/>
            </a:pPr>
            <a:r>
              <a:rPr lang="en-US" dirty="0"/>
              <a:t>As we can see 8 different models were used and out of which </a:t>
            </a:r>
            <a:r>
              <a:rPr lang="en-US" u="sng" dirty="0">
                <a:solidFill>
                  <a:srgbClr val="FFFF00"/>
                </a:solidFill>
              </a:rPr>
              <a:t>catboosting</a:t>
            </a:r>
            <a:r>
              <a:rPr lang="en-US" dirty="0"/>
              <a:t> came out to be the best model</a:t>
            </a:r>
            <a:r>
              <a:rPr lang="en-IN" dirty="0"/>
              <a:t> with an accuracy of </a:t>
            </a:r>
            <a:r>
              <a:rPr lang="en-IN" dirty="0">
                <a:solidFill>
                  <a:srgbClr val="FFFF00"/>
                </a:solidFill>
              </a:rPr>
              <a:t>0.75%</a:t>
            </a:r>
            <a:endParaRPr lang="en-US" dirty="0">
              <a:solidFill>
                <a:srgbClr val="FFFF00"/>
              </a:solidFill>
            </a:endParaRPr>
          </a:p>
        </p:txBody>
      </p:sp>
    </p:spTree>
    <p:extLst>
      <p:ext uri="{BB962C8B-B14F-4D97-AF65-F5344CB8AC3E}">
        <p14:creationId xmlns:p14="http://schemas.microsoft.com/office/powerpoint/2010/main" val="40800735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B860F-5EB7-EC2F-B73E-7A3970A12D94}"/>
              </a:ext>
            </a:extLst>
          </p:cNvPr>
          <p:cNvSpPr>
            <a:spLocks noGrp="1"/>
          </p:cNvSpPr>
          <p:nvPr>
            <p:ph type="title"/>
          </p:nvPr>
        </p:nvSpPr>
        <p:spPr/>
        <p:txBody>
          <a:bodyPr/>
          <a:lstStyle/>
          <a:p>
            <a:r>
              <a:rPr lang="en-US" dirty="0"/>
              <a:t>Oversampling(Data visualization)</a:t>
            </a:r>
            <a:endParaRPr lang="en-IN" dirty="0"/>
          </a:p>
        </p:txBody>
      </p:sp>
      <p:pic>
        <p:nvPicPr>
          <p:cNvPr id="6" name="Content Placeholder 5">
            <a:extLst>
              <a:ext uri="{FF2B5EF4-FFF2-40B4-BE49-F238E27FC236}">
                <a16:creationId xmlns:a16="http://schemas.microsoft.com/office/drawing/2014/main" id="{9003A093-4FB6-4B88-DEEC-918559F0F4D7}"/>
              </a:ext>
            </a:extLst>
          </p:cNvPr>
          <p:cNvPicPr>
            <a:picLocks noGrp="1" noChangeAspect="1"/>
          </p:cNvPicPr>
          <p:nvPr>
            <p:ph sz="half" idx="1"/>
          </p:nvPr>
        </p:nvPicPr>
        <p:blipFill>
          <a:blip r:embed="rId2"/>
          <a:stretch>
            <a:fillRect/>
          </a:stretch>
        </p:blipFill>
        <p:spPr>
          <a:xfrm>
            <a:off x="1205017" y="2222500"/>
            <a:ext cx="4413041" cy="3638550"/>
          </a:xfrm>
        </p:spPr>
      </p:pic>
      <p:pic>
        <p:nvPicPr>
          <p:cNvPr id="8" name="Content Placeholder 7">
            <a:extLst>
              <a:ext uri="{FF2B5EF4-FFF2-40B4-BE49-F238E27FC236}">
                <a16:creationId xmlns:a16="http://schemas.microsoft.com/office/drawing/2014/main" id="{CF3BEBA4-62B3-C862-CCC5-1ACC031F38D7}"/>
              </a:ext>
            </a:extLst>
          </p:cNvPr>
          <p:cNvPicPr>
            <a:picLocks noGrp="1" noChangeAspect="1"/>
          </p:cNvPicPr>
          <p:nvPr>
            <p:ph sz="half" idx="2"/>
          </p:nvPr>
        </p:nvPicPr>
        <p:blipFill>
          <a:blip r:embed="rId3"/>
          <a:stretch>
            <a:fillRect/>
          </a:stretch>
        </p:blipFill>
        <p:spPr>
          <a:xfrm>
            <a:off x="6492559" y="2222500"/>
            <a:ext cx="4612320" cy="3638550"/>
          </a:xfrm>
        </p:spPr>
      </p:pic>
    </p:spTree>
    <p:extLst>
      <p:ext uri="{BB962C8B-B14F-4D97-AF65-F5344CB8AC3E}">
        <p14:creationId xmlns:p14="http://schemas.microsoft.com/office/powerpoint/2010/main" val="39922501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728C0-4C41-2021-FACD-FE9330B8A91D}"/>
              </a:ext>
            </a:extLst>
          </p:cNvPr>
          <p:cNvSpPr>
            <a:spLocks noGrp="1"/>
          </p:cNvSpPr>
          <p:nvPr>
            <p:ph type="title"/>
          </p:nvPr>
        </p:nvSpPr>
        <p:spPr/>
        <p:txBody>
          <a:bodyPr/>
          <a:lstStyle/>
          <a:p>
            <a:r>
              <a:rPr lang="en-US" dirty="0"/>
              <a:t>Oversampling(Data visualization)</a:t>
            </a:r>
            <a:endParaRPr lang="en-IN" dirty="0"/>
          </a:p>
        </p:txBody>
      </p:sp>
      <p:pic>
        <p:nvPicPr>
          <p:cNvPr id="6" name="Content Placeholder 5">
            <a:extLst>
              <a:ext uri="{FF2B5EF4-FFF2-40B4-BE49-F238E27FC236}">
                <a16:creationId xmlns:a16="http://schemas.microsoft.com/office/drawing/2014/main" id="{030BE440-9C67-B8BE-8B44-8FFCC54EC136}"/>
              </a:ext>
            </a:extLst>
          </p:cNvPr>
          <p:cNvPicPr>
            <a:picLocks noGrp="1" noChangeAspect="1"/>
          </p:cNvPicPr>
          <p:nvPr>
            <p:ph sz="half" idx="1"/>
          </p:nvPr>
        </p:nvPicPr>
        <p:blipFill>
          <a:blip r:embed="rId2"/>
          <a:stretch>
            <a:fillRect/>
          </a:stretch>
        </p:blipFill>
        <p:spPr>
          <a:xfrm>
            <a:off x="819150" y="2222501"/>
            <a:ext cx="5184775" cy="3638550"/>
          </a:xfrm>
        </p:spPr>
      </p:pic>
      <p:pic>
        <p:nvPicPr>
          <p:cNvPr id="8" name="Content Placeholder 7">
            <a:extLst>
              <a:ext uri="{FF2B5EF4-FFF2-40B4-BE49-F238E27FC236}">
                <a16:creationId xmlns:a16="http://schemas.microsoft.com/office/drawing/2014/main" id="{47149970-EF18-3115-2CAE-497C2B0BCE38}"/>
              </a:ext>
            </a:extLst>
          </p:cNvPr>
          <p:cNvPicPr>
            <a:picLocks noGrp="1" noChangeAspect="1"/>
          </p:cNvPicPr>
          <p:nvPr>
            <p:ph sz="half" idx="2"/>
          </p:nvPr>
        </p:nvPicPr>
        <p:blipFill>
          <a:blip r:embed="rId3"/>
          <a:stretch>
            <a:fillRect/>
          </a:stretch>
        </p:blipFill>
        <p:spPr>
          <a:xfrm>
            <a:off x="6528170" y="2222500"/>
            <a:ext cx="4514109" cy="3638550"/>
          </a:xfrm>
        </p:spPr>
      </p:pic>
    </p:spTree>
    <p:extLst>
      <p:ext uri="{BB962C8B-B14F-4D97-AF65-F5344CB8AC3E}">
        <p14:creationId xmlns:p14="http://schemas.microsoft.com/office/powerpoint/2010/main" val="11238787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2BE0E0-0FF5-A4B5-BAC6-1A3FA540CDB6}"/>
              </a:ext>
            </a:extLst>
          </p:cNvPr>
          <p:cNvSpPr>
            <a:spLocks noGrp="1"/>
          </p:cNvSpPr>
          <p:nvPr>
            <p:ph type="title"/>
          </p:nvPr>
        </p:nvSpPr>
        <p:spPr>
          <a:xfrm>
            <a:off x="1190890" y="187753"/>
            <a:ext cx="3547533" cy="1618396"/>
          </a:xfrm>
        </p:spPr>
        <p:txBody>
          <a:bodyPr/>
          <a:lstStyle/>
          <a:p>
            <a:r>
              <a:rPr lang="en-US" sz="2800" dirty="0"/>
              <a:t>Model Evaluation</a:t>
            </a:r>
            <a:br>
              <a:rPr lang="en-US" sz="2800" dirty="0"/>
            </a:br>
            <a:r>
              <a:rPr lang="en-US" sz="1200" dirty="0"/>
              <a:t>(oversampling)</a:t>
            </a:r>
            <a:endParaRPr lang="en-IN" sz="1200" dirty="0"/>
          </a:p>
        </p:txBody>
      </p:sp>
      <p:pic>
        <p:nvPicPr>
          <p:cNvPr id="4" name="Content Placeholder 3">
            <a:extLst>
              <a:ext uri="{FF2B5EF4-FFF2-40B4-BE49-F238E27FC236}">
                <a16:creationId xmlns:a16="http://schemas.microsoft.com/office/drawing/2014/main" id="{4F6DE1C4-4003-ED50-B913-ABE4B4A79884}"/>
              </a:ext>
            </a:extLst>
          </p:cNvPr>
          <p:cNvPicPr>
            <a:picLocks noGrp="1" noChangeAspect="1"/>
          </p:cNvPicPr>
          <p:nvPr>
            <p:ph idx="1"/>
          </p:nvPr>
        </p:nvPicPr>
        <p:blipFill>
          <a:blip r:embed="rId2"/>
          <a:stretch>
            <a:fillRect/>
          </a:stretch>
        </p:blipFill>
        <p:spPr>
          <a:xfrm>
            <a:off x="4856163" y="1395597"/>
            <a:ext cx="6251575" cy="3515943"/>
          </a:xfrm>
        </p:spPr>
      </p:pic>
      <p:sp>
        <p:nvSpPr>
          <p:cNvPr id="5" name="Text Placeholder 4">
            <a:extLst>
              <a:ext uri="{FF2B5EF4-FFF2-40B4-BE49-F238E27FC236}">
                <a16:creationId xmlns:a16="http://schemas.microsoft.com/office/drawing/2014/main" id="{580E9F51-9C67-5354-35D0-55177894EB9F}"/>
              </a:ext>
            </a:extLst>
          </p:cNvPr>
          <p:cNvSpPr>
            <a:spLocks noGrp="1"/>
          </p:cNvSpPr>
          <p:nvPr>
            <p:ph type="body" sz="half" idx="2"/>
          </p:nvPr>
        </p:nvSpPr>
        <p:spPr/>
        <p:txBody>
          <a:bodyPr/>
          <a:lstStyle/>
          <a:p>
            <a:r>
              <a:rPr lang="en-US" u="sng" dirty="0">
                <a:solidFill>
                  <a:srgbClr val="FFFF00"/>
                </a:solidFill>
              </a:rPr>
              <a:t>Random forest </a:t>
            </a:r>
            <a:r>
              <a:rPr lang="en-US" dirty="0"/>
              <a:t>came out to be the best model with an accuracy of </a:t>
            </a:r>
            <a:r>
              <a:rPr lang="en-US" dirty="0">
                <a:solidFill>
                  <a:srgbClr val="FFFF00"/>
                </a:solidFill>
              </a:rPr>
              <a:t>0.95%</a:t>
            </a:r>
            <a:endParaRPr lang="en-IN" dirty="0">
              <a:solidFill>
                <a:srgbClr val="FFFF00"/>
              </a:solidFill>
            </a:endParaRPr>
          </a:p>
        </p:txBody>
      </p:sp>
    </p:spTree>
    <p:extLst>
      <p:ext uri="{BB962C8B-B14F-4D97-AF65-F5344CB8AC3E}">
        <p14:creationId xmlns:p14="http://schemas.microsoft.com/office/powerpoint/2010/main" val="2403156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116C60-8C55-90B2-FDC7-263B899222DF}"/>
              </a:ext>
            </a:extLst>
          </p:cNvPr>
          <p:cNvSpPr>
            <a:spLocks noGrp="1"/>
          </p:cNvSpPr>
          <p:nvPr>
            <p:ph type="title"/>
          </p:nvPr>
        </p:nvSpPr>
        <p:spPr/>
        <p:txBody>
          <a:bodyPr/>
          <a:lstStyle/>
          <a:p>
            <a:r>
              <a:rPr lang="en-US" dirty="0"/>
              <a:t>No-Resampling(Data visualization)</a:t>
            </a:r>
            <a:endParaRPr lang="en-IN" dirty="0"/>
          </a:p>
        </p:txBody>
      </p:sp>
      <p:pic>
        <p:nvPicPr>
          <p:cNvPr id="6" name="Content Placeholder 5">
            <a:extLst>
              <a:ext uri="{FF2B5EF4-FFF2-40B4-BE49-F238E27FC236}">
                <a16:creationId xmlns:a16="http://schemas.microsoft.com/office/drawing/2014/main" id="{1F3CFB74-2C89-304E-94F3-89DE30FFD0FB}"/>
              </a:ext>
            </a:extLst>
          </p:cNvPr>
          <p:cNvPicPr>
            <a:picLocks noGrp="1" noChangeAspect="1"/>
          </p:cNvPicPr>
          <p:nvPr>
            <p:ph sz="half" idx="1"/>
          </p:nvPr>
        </p:nvPicPr>
        <p:blipFill>
          <a:blip r:embed="rId2"/>
          <a:stretch>
            <a:fillRect/>
          </a:stretch>
        </p:blipFill>
        <p:spPr>
          <a:xfrm>
            <a:off x="819150" y="2411487"/>
            <a:ext cx="5184775" cy="3260575"/>
          </a:xfrm>
        </p:spPr>
      </p:pic>
      <p:pic>
        <p:nvPicPr>
          <p:cNvPr id="8" name="Content Placeholder 7">
            <a:extLst>
              <a:ext uri="{FF2B5EF4-FFF2-40B4-BE49-F238E27FC236}">
                <a16:creationId xmlns:a16="http://schemas.microsoft.com/office/drawing/2014/main" id="{4C3CE55E-B1FD-8FA3-5AAD-DBDC976740F4}"/>
              </a:ext>
            </a:extLst>
          </p:cNvPr>
          <p:cNvPicPr>
            <a:picLocks noGrp="1" noChangeAspect="1"/>
          </p:cNvPicPr>
          <p:nvPr>
            <p:ph sz="half" idx="2"/>
          </p:nvPr>
        </p:nvPicPr>
        <p:blipFill>
          <a:blip r:embed="rId3"/>
          <a:stretch>
            <a:fillRect/>
          </a:stretch>
        </p:blipFill>
        <p:spPr>
          <a:xfrm>
            <a:off x="6188075" y="2304673"/>
            <a:ext cx="5194300" cy="3474204"/>
          </a:xfrm>
        </p:spPr>
      </p:pic>
    </p:spTree>
    <p:extLst>
      <p:ext uri="{BB962C8B-B14F-4D97-AF65-F5344CB8AC3E}">
        <p14:creationId xmlns:p14="http://schemas.microsoft.com/office/powerpoint/2010/main" val="40853612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12728-EFFC-0A01-41F8-D87B87106548}"/>
              </a:ext>
            </a:extLst>
          </p:cNvPr>
          <p:cNvSpPr>
            <a:spLocks noGrp="1"/>
          </p:cNvSpPr>
          <p:nvPr>
            <p:ph type="title"/>
          </p:nvPr>
        </p:nvSpPr>
        <p:spPr/>
        <p:txBody>
          <a:bodyPr/>
          <a:lstStyle/>
          <a:p>
            <a:r>
              <a:rPr lang="en-US" dirty="0"/>
              <a:t>No-Resampling(Data visualization)</a:t>
            </a:r>
            <a:endParaRPr lang="en-IN" dirty="0"/>
          </a:p>
        </p:txBody>
      </p:sp>
      <p:pic>
        <p:nvPicPr>
          <p:cNvPr id="6" name="Content Placeholder 5">
            <a:extLst>
              <a:ext uri="{FF2B5EF4-FFF2-40B4-BE49-F238E27FC236}">
                <a16:creationId xmlns:a16="http://schemas.microsoft.com/office/drawing/2014/main" id="{69E6AB81-B3C9-C6AE-7B20-BDF79170240B}"/>
              </a:ext>
            </a:extLst>
          </p:cNvPr>
          <p:cNvPicPr>
            <a:picLocks noGrp="1" noChangeAspect="1"/>
          </p:cNvPicPr>
          <p:nvPr>
            <p:ph sz="half" idx="1"/>
          </p:nvPr>
        </p:nvPicPr>
        <p:blipFill>
          <a:blip r:embed="rId2"/>
          <a:stretch>
            <a:fillRect/>
          </a:stretch>
        </p:blipFill>
        <p:spPr>
          <a:xfrm>
            <a:off x="819150" y="2250899"/>
            <a:ext cx="5184775" cy="3581752"/>
          </a:xfrm>
        </p:spPr>
      </p:pic>
      <p:pic>
        <p:nvPicPr>
          <p:cNvPr id="8" name="Content Placeholder 7">
            <a:extLst>
              <a:ext uri="{FF2B5EF4-FFF2-40B4-BE49-F238E27FC236}">
                <a16:creationId xmlns:a16="http://schemas.microsoft.com/office/drawing/2014/main" id="{DE83F603-2609-6F31-7C1D-FD469606ADED}"/>
              </a:ext>
            </a:extLst>
          </p:cNvPr>
          <p:cNvPicPr>
            <a:picLocks noGrp="1" noChangeAspect="1"/>
          </p:cNvPicPr>
          <p:nvPr>
            <p:ph sz="half" idx="2"/>
          </p:nvPr>
        </p:nvPicPr>
        <p:blipFill>
          <a:blip r:embed="rId3"/>
          <a:stretch>
            <a:fillRect/>
          </a:stretch>
        </p:blipFill>
        <p:spPr>
          <a:xfrm>
            <a:off x="6188075" y="2250899"/>
            <a:ext cx="5194300" cy="3581752"/>
          </a:xfrm>
        </p:spPr>
      </p:pic>
    </p:spTree>
    <p:extLst>
      <p:ext uri="{BB962C8B-B14F-4D97-AF65-F5344CB8AC3E}">
        <p14:creationId xmlns:p14="http://schemas.microsoft.com/office/powerpoint/2010/main" val="3332125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9912A4-B9CA-5DEB-D788-1A5EA6403B00}"/>
              </a:ext>
            </a:extLst>
          </p:cNvPr>
          <p:cNvSpPr>
            <a:spLocks noGrp="1"/>
          </p:cNvSpPr>
          <p:nvPr>
            <p:ph type="title"/>
          </p:nvPr>
        </p:nvSpPr>
        <p:spPr>
          <a:xfrm>
            <a:off x="1190890" y="115824"/>
            <a:ext cx="3547533" cy="1618396"/>
          </a:xfrm>
        </p:spPr>
        <p:txBody>
          <a:bodyPr/>
          <a:lstStyle/>
          <a:p>
            <a:r>
              <a:rPr lang="en-US" sz="2800" dirty="0"/>
              <a:t>Model Evaluation</a:t>
            </a:r>
            <a:br>
              <a:rPr lang="en-US" sz="2800" dirty="0"/>
            </a:br>
            <a:r>
              <a:rPr lang="en-US" sz="1200" dirty="0"/>
              <a:t>(no-resampling)</a:t>
            </a:r>
            <a:endParaRPr lang="en-IN" sz="1200" dirty="0"/>
          </a:p>
        </p:txBody>
      </p:sp>
      <p:pic>
        <p:nvPicPr>
          <p:cNvPr id="4" name="Content Placeholder 3">
            <a:extLst>
              <a:ext uri="{FF2B5EF4-FFF2-40B4-BE49-F238E27FC236}">
                <a16:creationId xmlns:a16="http://schemas.microsoft.com/office/drawing/2014/main" id="{C311584D-FB8A-8390-B5AD-20F760A89693}"/>
              </a:ext>
            </a:extLst>
          </p:cNvPr>
          <p:cNvPicPr>
            <a:picLocks noGrp="1" noChangeAspect="1"/>
          </p:cNvPicPr>
          <p:nvPr>
            <p:ph idx="1"/>
          </p:nvPr>
        </p:nvPicPr>
        <p:blipFill>
          <a:blip r:embed="rId2"/>
          <a:stretch/>
        </p:blipFill>
        <p:spPr>
          <a:xfrm>
            <a:off x="4856163" y="1377866"/>
            <a:ext cx="6251575" cy="3551406"/>
          </a:xfrm>
        </p:spPr>
      </p:pic>
      <p:sp>
        <p:nvSpPr>
          <p:cNvPr id="7" name="Text Placeholder 6">
            <a:extLst>
              <a:ext uri="{FF2B5EF4-FFF2-40B4-BE49-F238E27FC236}">
                <a16:creationId xmlns:a16="http://schemas.microsoft.com/office/drawing/2014/main" id="{597729E7-B36A-FE0A-1ACB-9A1F9111C6C3}"/>
              </a:ext>
            </a:extLst>
          </p:cNvPr>
          <p:cNvSpPr>
            <a:spLocks noGrp="1"/>
          </p:cNvSpPr>
          <p:nvPr>
            <p:ph type="body" sz="half" idx="2"/>
          </p:nvPr>
        </p:nvSpPr>
        <p:spPr/>
        <p:txBody>
          <a:bodyPr/>
          <a:lstStyle/>
          <a:p>
            <a:r>
              <a:rPr lang="en-US" u="sng" dirty="0">
                <a:solidFill>
                  <a:srgbClr val="FFFF00"/>
                </a:solidFill>
              </a:rPr>
              <a:t>Catboosting</a:t>
            </a:r>
            <a:r>
              <a:rPr lang="en-US" dirty="0"/>
              <a:t> again came out to be the best model with an accuracy of </a:t>
            </a:r>
            <a:r>
              <a:rPr lang="en-US" dirty="0">
                <a:solidFill>
                  <a:srgbClr val="FFFF00"/>
                </a:solidFill>
              </a:rPr>
              <a:t>0.91% </a:t>
            </a:r>
            <a:r>
              <a:rPr lang="en-US" dirty="0"/>
              <a:t>when we doesn’t resample the data.</a:t>
            </a:r>
            <a:endParaRPr lang="en-IN" dirty="0"/>
          </a:p>
        </p:txBody>
      </p:sp>
    </p:spTree>
    <p:extLst>
      <p:ext uri="{BB962C8B-B14F-4D97-AF65-F5344CB8AC3E}">
        <p14:creationId xmlns:p14="http://schemas.microsoft.com/office/powerpoint/2010/main" val="26597595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7559928-F797-14E2-BE21-F23D1B8FC12D}"/>
              </a:ext>
            </a:extLst>
          </p:cNvPr>
          <p:cNvSpPr>
            <a:spLocks noGrp="1"/>
          </p:cNvSpPr>
          <p:nvPr>
            <p:ph type="ctrTitle"/>
          </p:nvPr>
        </p:nvSpPr>
        <p:spPr/>
        <p:txBody>
          <a:bodyPr/>
          <a:lstStyle/>
          <a:p>
            <a:r>
              <a:rPr lang="en-US" sz="8000" dirty="0"/>
              <a:t>THANK YOU…</a:t>
            </a:r>
            <a:endParaRPr lang="en-IN" sz="8000" dirty="0"/>
          </a:p>
        </p:txBody>
      </p:sp>
      <p:sp>
        <p:nvSpPr>
          <p:cNvPr id="4" name="Text Placeholder 3">
            <a:extLst>
              <a:ext uri="{FF2B5EF4-FFF2-40B4-BE49-F238E27FC236}">
                <a16:creationId xmlns:a16="http://schemas.microsoft.com/office/drawing/2014/main" id="{86E859E9-BBCA-E420-EBBF-A2CC2955671A}"/>
              </a:ext>
            </a:extLst>
          </p:cNvPr>
          <p:cNvSpPr>
            <a:spLocks noGrp="1"/>
          </p:cNvSpPr>
          <p:nvPr>
            <p:ph type="subTitle" idx="1"/>
          </p:nvPr>
        </p:nvSpPr>
        <p:spPr/>
        <p:txBody>
          <a:bodyPr/>
          <a:lstStyle/>
          <a:p>
            <a:r>
              <a:rPr lang="en-US" dirty="0"/>
              <a:t> </a:t>
            </a:r>
            <a:endParaRPr lang="en-IN" dirty="0"/>
          </a:p>
        </p:txBody>
      </p:sp>
    </p:spTree>
    <p:extLst>
      <p:ext uri="{BB962C8B-B14F-4D97-AF65-F5344CB8AC3E}">
        <p14:creationId xmlns:p14="http://schemas.microsoft.com/office/powerpoint/2010/main" val="30355609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1ECAC9-3454-1AF4-76B5-14D9A7FFDE16}"/>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03B097CC-B6AC-D626-A1B8-96DC4CD8D180}"/>
              </a:ext>
            </a:extLst>
          </p:cNvPr>
          <p:cNvSpPr>
            <a:spLocks noGrp="1"/>
          </p:cNvSpPr>
          <p:nvPr>
            <p:ph idx="1"/>
          </p:nvPr>
        </p:nvSpPr>
        <p:spPr/>
        <p:txBody>
          <a:bodyPr/>
          <a:lstStyle/>
          <a:p>
            <a:r>
              <a:rPr lang="en-US" b="0" i="0" dirty="0">
                <a:effectLst/>
                <a:latin typeface="Inter"/>
              </a:rPr>
              <a:t>Heart disease, also referred as cardiovascular diseases, is broad term used for diseases and conditions affecting the heart and circulatory system. It is a major cause of disability all around the world. Since heart is amongst the most vital organs of the body, its diseases affect other organs and part of the body as well. There are several different types and forms of heart diseases. The most common ones cause narrowing or blockage of the coronary arteries, malfunctioning in the valves of the heart, enlargement in the size of heart and several others leading to </a:t>
            </a:r>
            <a:r>
              <a:rPr lang="en-US" b="1" i="0" dirty="0">
                <a:effectLst/>
                <a:latin typeface="Inter"/>
              </a:rPr>
              <a:t>heart failure</a:t>
            </a:r>
            <a:r>
              <a:rPr lang="en-US" b="0" i="0" dirty="0">
                <a:effectLst/>
                <a:latin typeface="Inter"/>
              </a:rPr>
              <a:t> and </a:t>
            </a:r>
            <a:r>
              <a:rPr lang="en-US" b="1" i="0" dirty="0">
                <a:effectLst/>
                <a:latin typeface="Inter"/>
              </a:rPr>
              <a:t>heart attack</a:t>
            </a:r>
            <a:r>
              <a:rPr lang="en-US" b="0" i="0" dirty="0">
                <a:effectLst/>
                <a:latin typeface="Inter"/>
              </a:rPr>
              <a:t>.</a:t>
            </a:r>
            <a:endParaRPr lang="en-IN" dirty="0"/>
          </a:p>
        </p:txBody>
      </p:sp>
    </p:spTree>
    <p:extLst>
      <p:ext uri="{BB962C8B-B14F-4D97-AF65-F5344CB8AC3E}">
        <p14:creationId xmlns:p14="http://schemas.microsoft.com/office/powerpoint/2010/main" val="26677099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BD238B-C79D-3E3A-E198-C2DBFFBB99CD}"/>
              </a:ext>
            </a:extLst>
          </p:cNvPr>
          <p:cNvSpPr>
            <a:spLocks noGrp="1"/>
          </p:cNvSpPr>
          <p:nvPr>
            <p:ph type="title"/>
          </p:nvPr>
        </p:nvSpPr>
        <p:spPr>
          <a:xfrm>
            <a:off x="3527963" y="275028"/>
            <a:ext cx="10058400" cy="1450757"/>
          </a:xfrm>
        </p:spPr>
        <p:txBody>
          <a:bodyPr/>
          <a:lstStyle/>
          <a:p>
            <a:r>
              <a:rPr lang="en-US" dirty="0"/>
              <a:t>Steps Done…</a:t>
            </a:r>
            <a:endParaRPr lang="en-IN" dirty="0"/>
          </a:p>
        </p:txBody>
      </p:sp>
      <p:pic>
        <p:nvPicPr>
          <p:cNvPr id="5" name="Content Placeholder 4">
            <a:extLst>
              <a:ext uri="{FF2B5EF4-FFF2-40B4-BE49-F238E27FC236}">
                <a16:creationId xmlns:a16="http://schemas.microsoft.com/office/drawing/2014/main" id="{634DD2CC-9072-8AB9-66BB-7F6C29D9170A}"/>
              </a:ext>
            </a:extLst>
          </p:cNvPr>
          <p:cNvPicPr>
            <a:picLocks noGrp="1" noChangeAspect="1"/>
          </p:cNvPicPr>
          <p:nvPr>
            <p:ph idx="1"/>
          </p:nvPr>
        </p:nvPicPr>
        <p:blipFill>
          <a:blip r:embed="rId2"/>
          <a:stretch>
            <a:fillRect/>
          </a:stretch>
        </p:blipFill>
        <p:spPr>
          <a:xfrm>
            <a:off x="1066800" y="3367808"/>
            <a:ext cx="10058400" cy="766810"/>
          </a:xfrm>
        </p:spPr>
      </p:pic>
      <p:sp>
        <p:nvSpPr>
          <p:cNvPr id="7" name="TextBox 6">
            <a:extLst>
              <a:ext uri="{FF2B5EF4-FFF2-40B4-BE49-F238E27FC236}">
                <a16:creationId xmlns:a16="http://schemas.microsoft.com/office/drawing/2014/main" id="{C6842795-5EA8-41FE-A99D-53120B29963B}"/>
              </a:ext>
            </a:extLst>
          </p:cNvPr>
          <p:cNvSpPr txBox="1"/>
          <p:nvPr/>
        </p:nvSpPr>
        <p:spPr>
          <a:xfrm>
            <a:off x="990713" y="4444654"/>
            <a:ext cx="2097332" cy="923330"/>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Dubai Medium" panose="020B0603030403030204" pitchFamily="34" charset="-78"/>
                <a:cs typeface="Dubai Medium" panose="020B0603030403030204" pitchFamily="34" charset="-78"/>
              </a:rPr>
              <a:t>Importing dependencies and Data reading </a:t>
            </a:r>
            <a:endParaRPr lang="en-IN" dirty="0">
              <a:latin typeface="Dubai Medium" panose="020B0603030403030204" pitchFamily="34" charset="-78"/>
              <a:cs typeface="Dubai Medium" panose="020B0603030403030204" pitchFamily="34" charset="-78"/>
            </a:endParaRPr>
          </a:p>
        </p:txBody>
      </p:sp>
      <p:sp>
        <p:nvSpPr>
          <p:cNvPr id="9" name="TextBox 8">
            <a:extLst>
              <a:ext uri="{FF2B5EF4-FFF2-40B4-BE49-F238E27FC236}">
                <a16:creationId xmlns:a16="http://schemas.microsoft.com/office/drawing/2014/main" id="{2911DDE3-3403-381D-0479-124776B61B4A}"/>
              </a:ext>
            </a:extLst>
          </p:cNvPr>
          <p:cNvSpPr txBox="1"/>
          <p:nvPr/>
        </p:nvSpPr>
        <p:spPr>
          <a:xfrm>
            <a:off x="1430630" y="2347058"/>
            <a:ext cx="2109259" cy="523220"/>
          </a:xfrm>
          <a:prstGeom prst="rect">
            <a:avLst/>
          </a:prstGeom>
          <a:noFill/>
        </p:spPr>
        <p:txBody>
          <a:bodyPr wrap="square" rtlCol="0">
            <a:spAutoFit/>
          </a:bodyPr>
          <a:lstStyle/>
          <a:p>
            <a:r>
              <a:rPr lang="en-US" sz="2800" dirty="0"/>
              <a:t>Data Analysis</a:t>
            </a:r>
            <a:endParaRPr lang="en-IN" sz="2800" dirty="0"/>
          </a:p>
        </p:txBody>
      </p:sp>
      <p:sp>
        <p:nvSpPr>
          <p:cNvPr id="10" name="TextBox 9">
            <a:extLst>
              <a:ext uri="{FF2B5EF4-FFF2-40B4-BE49-F238E27FC236}">
                <a16:creationId xmlns:a16="http://schemas.microsoft.com/office/drawing/2014/main" id="{E65ACEAC-9B97-4F75-6240-639E1C756A28}"/>
              </a:ext>
            </a:extLst>
          </p:cNvPr>
          <p:cNvSpPr txBox="1"/>
          <p:nvPr/>
        </p:nvSpPr>
        <p:spPr>
          <a:xfrm>
            <a:off x="3669176" y="2393224"/>
            <a:ext cx="2615878" cy="954107"/>
          </a:xfrm>
          <a:prstGeom prst="rect">
            <a:avLst/>
          </a:prstGeom>
          <a:noFill/>
        </p:spPr>
        <p:txBody>
          <a:bodyPr wrap="square" rtlCol="0">
            <a:spAutoFit/>
          </a:bodyPr>
          <a:lstStyle/>
          <a:p>
            <a:r>
              <a:rPr lang="en-US" sz="2800" dirty="0"/>
              <a:t>Data Preprocessing</a:t>
            </a:r>
            <a:endParaRPr lang="en-IN" sz="2800" dirty="0"/>
          </a:p>
        </p:txBody>
      </p:sp>
      <p:sp>
        <p:nvSpPr>
          <p:cNvPr id="13" name="TextBox 12">
            <a:extLst>
              <a:ext uri="{FF2B5EF4-FFF2-40B4-BE49-F238E27FC236}">
                <a16:creationId xmlns:a16="http://schemas.microsoft.com/office/drawing/2014/main" id="{5DE1EF7D-B692-47D6-D930-2F438B2654F9}"/>
              </a:ext>
            </a:extLst>
          </p:cNvPr>
          <p:cNvSpPr txBox="1"/>
          <p:nvPr/>
        </p:nvSpPr>
        <p:spPr>
          <a:xfrm>
            <a:off x="3278099" y="4444654"/>
            <a:ext cx="3125163" cy="2308324"/>
          </a:xfrm>
          <a:prstGeom prst="rect">
            <a:avLst/>
          </a:prstGeom>
          <a:noFill/>
        </p:spPr>
        <p:txBody>
          <a:bodyPr wrap="square">
            <a:spAutoFit/>
          </a:bodyPr>
          <a:lstStyle/>
          <a:p>
            <a:pPr marL="285750" indent="-285750">
              <a:buFont typeface="Arial" panose="020B0604020202020204" pitchFamily="34" charset="0"/>
              <a:buChar char="•"/>
            </a:pPr>
            <a:r>
              <a:rPr lang="en-US" dirty="0">
                <a:latin typeface="Dubai Medium" panose="020B0603030403030204" pitchFamily="34" charset="-78"/>
                <a:cs typeface="Dubai Medium" panose="020B0603030403030204" pitchFamily="34" charset="-78"/>
              </a:rPr>
              <a:t>Checking missing values </a:t>
            </a:r>
          </a:p>
          <a:p>
            <a:pPr marL="285750" indent="-285750">
              <a:buFont typeface="Arial" panose="020B0604020202020204" pitchFamily="34" charset="0"/>
              <a:buChar char="•"/>
            </a:pPr>
            <a:r>
              <a:rPr lang="en-US" dirty="0">
                <a:latin typeface="Dubai Medium" panose="020B0603030403030204" pitchFamily="34" charset="-78"/>
                <a:cs typeface="Dubai Medium" panose="020B0603030403030204" pitchFamily="34" charset="-78"/>
              </a:rPr>
              <a:t> replacing null values with mean or mode</a:t>
            </a:r>
          </a:p>
          <a:p>
            <a:pPr marL="285750" indent="-285750">
              <a:buFont typeface="Arial" panose="020B0604020202020204" pitchFamily="34" charset="0"/>
              <a:buChar char="•"/>
            </a:pPr>
            <a:r>
              <a:rPr lang="en-US" dirty="0">
                <a:latin typeface="Dubai Medium" panose="020B0603030403030204" pitchFamily="34" charset="-78"/>
                <a:cs typeface="Dubai Medium" panose="020B0603030403030204" pitchFamily="34" charset="-78"/>
              </a:rPr>
              <a:t>Checking if the data is imbalance then performing undersampling or oversampling</a:t>
            </a:r>
          </a:p>
          <a:p>
            <a:pPr marL="285750" indent="-285750">
              <a:buFont typeface="Arial" panose="020B0604020202020204" pitchFamily="34" charset="0"/>
              <a:buChar char="•"/>
            </a:pPr>
            <a:r>
              <a:rPr lang="en-US" dirty="0">
                <a:latin typeface="Dubai Medium" panose="020B0603030403030204" pitchFamily="34" charset="-78"/>
                <a:cs typeface="Dubai Medium" panose="020B0603030403030204" pitchFamily="34" charset="-78"/>
              </a:rPr>
              <a:t>Feature selection</a:t>
            </a:r>
            <a:endParaRPr lang="en-IN" dirty="0">
              <a:latin typeface="Dubai Medium" panose="020B0603030403030204" pitchFamily="34" charset="-78"/>
              <a:cs typeface="Dubai Medium" panose="020B0603030403030204" pitchFamily="34" charset="-78"/>
            </a:endParaRPr>
          </a:p>
        </p:txBody>
      </p:sp>
      <p:sp>
        <p:nvSpPr>
          <p:cNvPr id="15" name="TextBox 14">
            <a:extLst>
              <a:ext uri="{FF2B5EF4-FFF2-40B4-BE49-F238E27FC236}">
                <a16:creationId xmlns:a16="http://schemas.microsoft.com/office/drawing/2014/main" id="{04CF6C79-158C-1B4F-B60B-0C4A8A790F09}"/>
              </a:ext>
            </a:extLst>
          </p:cNvPr>
          <p:cNvSpPr txBox="1"/>
          <p:nvPr/>
        </p:nvSpPr>
        <p:spPr>
          <a:xfrm>
            <a:off x="6414341" y="2413701"/>
            <a:ext cx="2410428" cy="954107"/>
          </a:xfrm>
          <a:prstGeom prst="rect">
            <a:avLst/>
          </a:prstGeom>
          <a:noFill/>
        </p:spPr>
        <p:txBody>
          <a:bodyPr wrap="square">
            <a:spAutoFit/>
          </a:bodyPr>
          <a:lstStyle/>
          <a:p>
            <a:r>
              <a:rPr lang="en-US" sz="2800" dirty="0"/>
              <a:t>Data Visualization</a:t>
            </a:r>
            <a:endParaRPr lang="en-IN" sz="2800" dirty="0"/>
          </a:p>
        </p:txBody>
      </p:sp>
      <p:sp>
        <p:nvSpPr>
          <p:cNvPr id="17" name="TextBox 16">
            <a:extLst>
              <a:ext uri="{FF2B5EF4-FFF2-40B4-BE49-F238E27FC236}">
                <a16:creationId xmlns:a16="http://schemas.microsoft.com/office/drawing/2014/main" id="{3CD083AC-F0F8-26C3-388F-1AAF76564CF5}"/>
              </a:ext>
            </a:extLst>
          </p:cNvPr>
          <p:cNvSpPr txBox="1"/>
          <p:nvPr/>
        </p:nvSpPr>
        <p:spPr>
          <a:xfrm>
            <a:off x="6285054" y="4444654"/>
            <a:ext cx="2384384" cy="923330"/>
          </a:xfrm>
          <a:prstGeom prst="rect">
            <a:avLst/>
          </a:prstGeom>
          <a:noFill/>
        </p:spPr>
        <p:txBody>
          <a:bodyPr wrap="square">
            <a:spAutoFit/>
          </a:bodyPr>
          <a:lstStyle/>
          <a:p>
            <a:pPr marL="285750" indent="-285750">
              <a:buFont typeface="Arial" panose="020B0604020202020204" pitchFamily="34" charset="0"/>
              <a:buChar char="•"/>
            </a:pPr>
            <a:r>
              <a:rPr lang="en-US" dirty="0">
                <a:latin typeface="Dubai Medium" panose="020B0603030403030204" pitchFamily="34" charset="-78"/>
                <a:cs typeface="Dubai Medium" panose="020B0603030403030204" pitchFamily="34" charset="-78"/>
              </a:rPr>
              <a:t>Visualizing data with different types of plots/graphs</a:t>
            </a:r>
            <a:endParaRPr lang="en-IN" dirty="0">
              <a:latin typeface="Dubai Medium" panose="020B0603030403030204" pitchFamily="34" charset="-78"/>
              <a:cs typeface="Dubai Medium" panose="020B0603030403030204" pitchFamily="34" charset="-78"/>
            </a:endParaRPr>
          </a:p>
        </p:txBody>
      </p:sp>
      <p:sp>
        <p:nvSpPr>
          <p:cNvPr id="18" name="TextBox 17">
            <a:extLst>
              <a:ext uri="{FF2B5EF4-FFF2-40B4-BE49-F238E27FC236}">
                <a16:creationId xmlns:a16="http://schemas.microsoft.com/office/drawing/2014/main" id="{46379873-FE13-CC8E-669C-2223ED2C417B}"/>
              </a:ext>
            </a:extLst>
          </p:cNvPr>
          <p:cNvSpPr txBox="1"/>
          <p:nvPr/>
        </p:nvSpPr>
        <p:spPr>
          <a:xfrm>
            <a:off x="9442982" y="2413701"/>
            <a:ext cx="1515158" cy="954107"/>
          </a:xfrm>
          <a:prstGeom prst="rect">
            <a:avLst/>
          </a:prstGeom>
          <a:noFill/>
        </p:spPr>
        <p:txBody>
          <a:bodyPr wrap="none" rtlCol="0">
            <a:spAutoFit/>
          </a:bodyPr>
          <a:lstStyle/>
          <a:p>
            <a:r>
              <a:rPr lang="en-US" sz="2800" dirty="0"/>
              <a:t>Model </a:t>
            </a:r>
          </a:p>
          <a:p>
            <a:r>
              <a:rPr lang="en-US" sz="2800" dirty="0"/>
              <a:t>Training</a:t>
            </a:r>
            <a:endParaRPr lang="en-IN" sz="2800" dirty="0"/>
          </a:p>
        </p:txBody>
      </p:sp>
      <p:sp>
        <p:nvSpPr>
          <p:cNvPr id="20" name="TextBox 19">
            <a:extLst>
              <a:ext uri="{FF2B5EF4-FFF2-40B4-BE49-F238E27FC236}">
                <a16:creationId xmlns:a16="http://schemas.microsoft.com/office/drawing/2014/main" id="{EACB84C3-0053-B3E4-8258-2F957E3FBA42}"/>
              </a:ext>
            </a:extLst>
          </p:cNvPr>
          <p:cNvSpPr txBox="1"/>
          <p:nvPr/>
        </p:nvSpPr>
        <p:spPr>
          <a:xfrm>
            <a:off x="8824769" y="4444654"/>
            <a:ext cx="3475299" cy="923330"/>
          </a:xfrm>
          <a:prstGeom prst="rect">
            <a:avLst/>
          </a:prstGeom>
          <a:noFill/>
        </p:spPr>
        <p:txBody>
          <a:bodyPr wrap="square">
            <a:spAutoFit/>
          </a:bodyPr>
          <a:lstStyle/>
          <a:p>
            <a:pPr marL="285750" indent="-285750">
              <a:buFont typeface="Arial" panose="020B0604020202020204" pitchFamily="34" charset="0"/>
              <a:buChar char="•"/>
            </a:pPr>
            <a:r>
              <a:rPr lang="en-US" dirty="0">
                <a:latin typeface="Dubai Medium" panose="020B0603030403030204" pitchFamily="34" charset="-78"/>
                <a:cs typeface="Dubai Medium" panose="020B0603030403030204" pitchFamily="34" charset="-78"/>
              </a:rPr>
              <a:t>Building model by training the train data and evaluating on the testing data</a:t>
            </a:r>
            <a:endParaRPr lang="en-IN" dirty="0">
              <a:latin typeface="Dubai Medium" panose="020B0603030403030204" pitchFamily="34" charset="-78"/>
              <a:cs typeface="Dubai Medium" panose="020B0603030403030204" pitchFamily="34" charset="-78"/>
            </a:endParaRPr>
          </a:p>
        </p:txBody>
      </p:sp>
    </p:spTree>
    <p:extLst>
      <p:ext uri="{BB962C8B-B14F-4D97-AF65-F5344CB8AC3E}">
        <p14:creationId xmlns:p14="http://schemas.microsoft.com/office/powerpoint/2010/main" val="11594081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25D78-28E7-6A14-0003-CD00BE99EFA6}"/>
              </a:ext>
            </a:extLst>
          </p:cNvPr>
          <p:cNvSpPr>
            <a:spLocks noGrp="1"/>
          </p:cNvSpPr>
          <p:nvPr>
            <p:ph type="title"/>
          </p:nvPr>
        </p:nvSpPr>
        <p:spPr/>
        <p:txBody>
          <a:bodyPr/>
          <a:lstStyle/>
          <a:p>
            <a:r>
              <a:rPr lang="en-US" dirty="0"/>
              <a:t>Data Reading and Preprocessing</a:t>
            </a:r>
            <a:endParaRPr lang="en-IN" dirty="0"/>
          </a:p>
        </p:txBody>
      </p:sp>
      <p:sp>
        <p:nvSpPr>
          <p:cNvPr id="3" name="Content Placeholder 2">
            <a:extLst>
              <a:ext uri="{FF2B5EF4-FFF2-40B4-BE49-F238E27FC236}">
                <a16:creationId xmlns:a16="http://schemas.microsoft.com/office/drawing/2014/main" id="{2E126E9F-3557-2E14-ADD2-FB09F15D4DFD}"/>
              </a:ext>
            </a:extLst>
          </p:cNvPr>
          <p:cNvSpPr>
            <a:spLocks noGrp="1"/>
          </p:cNvSpPr>
          <p:nvPr>
            <p:ph idx="1"/>
          </p:nvPr>
        </p:nvSpPr>
        <p:spPr>
          <a:xfrm>
            <a:off x="0" y="2280212"/>
            <a:ext cx="11373286" cy="4456253"/>
          </a:xfrm>
        </p:spPr>
        <p:txBody>
          <a:bodyPr/>
          <a:lstStyle/>
          <a:p>
            <a:r>
              <a:rPr lang="en-US" dirty="0"/>
              <a:t>There are total 319795 rows and 18 columns</a:t>
            </a:r>
          </a:p>
          <a:p>
            <a:r>
              <a:rPr lang="en-US" dirty="0"/>
              <a:t>There are no missing values and null values</a:t>
            </a:r>
          </a:p>
          <a:p>
            <a:r>
              <a:rPr lang="en-US" dirty="0"/>
              <a:t>GenHealth and Race were dropped as they were not considered important</a:t>
            </a:r>
          </a:p>
          <a:p>
            <a:r>
              <a:rPr lang="en-IN" dirty="0"/>
              <a:t>Converting columns with object data type into integer by label encoding</a:t>
            </a:r>
          </a:p>
        </p:txBody>
      </p:sp>
    </p:spTree>
    <p:extLst>
      <p:ext uri="{BB962C8B-B14F-4D97-AF65-F5344CB8AC3E}">
        <p14:creationId xmlns:p14="http://schemas.microsoft.com/office/powerpoint/2010/main" val="16442506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7AE78858-AE58-2D7A-3E4A-2FE3893907CE}"/>
              </a:ext>
            </a:extLst>
          </p:cNvPr>
          <p:cNvSpPr>
            <a:spLocks noGrp="1"/>
          </p:cNvSpPr>
          <p:nvPr>
            <p:ph type="title"/>
          </p:nvPr>
        </p:nvSpPr>
        <p:spPr>
          <a:xfrm>
            <a:off x="1073151" y="996951"/>
            <a:ext cx="3547533" cy="621578"/>
          </a:xfrm>
        </p:spPr>
        <p:txBody>
          <a:bodyPr/>
          <a:lstStyle/>
          <a:p>
            <a:r>
              <a:rPr lang="en-US" sz="3200" dirty="0"/>
              <a:t>Data imbalance</a:t>
            </a:r>
            <a:endParaRPr lang="en-IN" sz="3200" dirty="0"/>
          </a:p>
        </p:txBody>
      </p:sp>
      <p:sp>
        <p:nvSpPr>
          <p:cNvPr id="14" name="Text Placeholder 13">
            <a:extLst>
              <a:ext uri="{FF2B5EF4-FFF2-40B4-BE49-F238E27FC236}">
                <a16:creationId xmlns:a16="http://schemas.microsoft.com/office/drawing/2014/main" id="{5E3B9BC3-B59E-0541-7FB4-6531D352A5A5}"/>
              </a:ext>
            </a:extLst>
          </p:cNvPr>
          <p:cNvSpPr>
            <a:spLocks noGrp="1"/>
          </p:cNvSpPr>
          <p:nvPr>
            <p:ph type="body" sz="half" idx="2"/>
          </p:nvPr>
        </p:nvSpPr>
        <p:spPr/>
        <p:txBody>
          <a:bodyPr/>
          <a:lstStyle/>
          <a:p>
            <a:pPr marL="285750" indent="-285750">
              <a:buFont typeface="Arial" panose="020B0604020202020204" pitchFamily="34" charset="0"/>
              <a:buChar char="•"/>
            </a:pPr>
            <a:r>
              <a:rPr lang="en-IN" sz="1800" dirty="0"/>
              <a:t>As we can see data is highly imbalance so resampling is done to make the data balance</a:t>
            </a:r>
          </a:p>
          <a:p>
            <a:pPr marL="285750" indent="-285750">
              <a:buFont typeface="Arial" panose="020B0604020202020204" pitchFamily="34" charset="0"/>
              <a:buChar char="•"/>
            </a:pPr>
            <a:r>
              <a:rPr lang="en-IN" sz="1800" dirty="0"/>
              <a:t>Both undersampling and oversampling is performed and analysis is done.</a:t>
            </a:r>
          </a:p>
          <a:p>
            <a:endParaRPr lang="en-IN" dirty="0"/>
          </a:p>
        </p:txBody>
      </p:sp>
      <p:pic>
        <p:nvPicPr>
          <p:cNvPr id="15" name="Content Placeholder 14">
            <a:extLst>
              <a:ext uri="{FF2B5EF4-FFF2-40B4-BE49-F238E27FC236}">
                <a16:creationId xmlns:a16="http://schemas.microsoft.com/office/drawing/2014/main" id="{94755F6B-F5EF-86BA-9346-C4CFF9966F2E}"/>
              </a:ext>
            </a:extLst>
          </p:cNvPr>
          <p:cNvPicPr>
            <a:picLocks noGrp="1" noChangeAspect="1"/>
          </p:cNvPicPr>
          <p:nvPr>
            <p:ph idx="1"/>
          </p:nvPr>
        </p:nvPicPr>
        <p:blipFill>
          <a:blip r:embed="rId2"/>
          <a:stretch>
            <a:fillRect/>
          </a:stretch>
        </p:blipFill>
        <p:spPr>
          <a:xfrm>
            <a:off x="5093720" y="749250"/>
            <a:ext cx="5776461" cy="4808637"/>
          </a:xfrm>
          <a:prstGeom prst="rect">
            <a:avLst/>
          </a:prstGeom>
        </p:spPr>
      </p:pic>
    </p:spTree>
    <p:extLst>
      <p:ext uri="{BB962C8B-B14F-4D97-AF65-F5344CB8AC3E}">
        <p14:creationId xmlns:p14="http://schemas.microsoft.com/office/powerpoint/2010/main" val="29588196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53235-AE74-9A85-90B5-EE66BE37EECA}"/>
              </a:ext>
            </a:extLst>
          </p:cNvPr>
          <p:cNvSpPr>
            <a:spLocks noGrp="1"/>
          </p:cNvSpPr>
          <p:nvPr>
            <p:ph type="title"/>
          </p:nvPr>
        </p:nvSpPr>
        <p:spPr/>
        <p:txBody>
          <a:bodyPr/>
          <a:lstStyle/>
          <a:p>
            <a:r>
              <a:rPr lang="en-US" dirty="0"/>
              <a:t>Solving Data Imbalance</a:t>
            </a:r>
            <a:endParaRPr lang="en-IN" dirty="0"/>
          </a:p>
        </p:txBody>
      </p:sp>
      <p:sp>
        <p:nvSpPr>
          <p:cNvPr id="3" name="Content Placeholder 2">
            <a:extLst>
              <a:ext uri="{FF2B5EF4-FFF2-40B4-BE49-F238E27FC236}">
                <a16:creationId xmlns:a16="http://schemas.microsoft.com/office/drawing/2014/main" id="{4FACD155-8338-4A46-228B-4AB53353AEFD}"/>
              </a:ext>
            </a:extLst>
          </p:cNvPr>
          <p:cNvSpPr>
            <a:spLocks noGrp="1"/>
          </p:cNvSpPr>
          <p:nvPr>
            <p:ph idx="1"/>
          </p:nvPr>
        </p:nvSpPr>
        <p:spPr>
          <a:xfrm>
            <a:off x="106835" y="2222285"/>
            <a:ext cx="6901602" cy="4039617"/>
          </a:xfrm>
        </p:spPr>
        <p:txBody>
          <a:bodyPr/>
          <a:lstStyle/>
          <a:p>
            <a:r>
              <a:rPr lang="en-US" dirty="0"/>
              <a:t>As we can see after resampling the data is now Equally </a:t>
            </a:r>
            <a:r>
              <a:rPr lang="en-IN" dirty="0"/>
              <a:t>distributed</a:t>
            </a:r>
            <a:endParaRPr lang="en-US" dirty="0"/>
          </a:p>
        </p:txBody>
      </p:sp>
      <p:pic>
        <p:nvPicPr>
          <p:cNvPr id="5" name="Picture 4">
            <a:extLst>
              <a:ext uri="{FF2B5EF4-FFF2-40B4-BE49-F238E27FC236}">
                <a16:creationId xmlns:a16="http://schemas.microsoft.com/office/drawing/2014/main" id="{C8D50737-BC98-8A6C-D93B-77CB90D6BB7A}"/>
              </a:ext>
            </a:extLst>
          </p:cNvPr>
          <p:cNvPicPr>
            <a:picLocks noChangeAspect="1"/>
          </p:cNvPicPr>
          <p:nvPr/>
        </p:nvPicPr>
        <p:blipFill>
          <a:blip r:embed="rId2"/>
          <a:stretch>
            <a:fillRect/>
          </a:stretch>
        </p:blipFill>
        <p:spPr>
          <a:xfrm>
            <a:off x="6750702" y="1849207"/>
            <a:ext cx="5441297" cy="5008793"/>
          </a:xfrm>
          <a:prstGeom prst="rect">
            <a:avLst/>
          </a:prstGeom>
        </p:spPr>
      </p:pic>
    </p:spTree>
    <p:extLst>
      <p:ext uri="{BB962C8B-B14F-4D97-AF65-F5344CB8AC3E}">
        <p14:creationId xmlns:p14="http://schemas.microsoft.com/office/powerpoint/2010/main" val="34508633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A4BDE1-D198-753F-DB6F-D47EE34A6106}"/>
              </a:ext>
            </a:extLst>
          </p:cNvPr>
          <p:cNvSpPr>
            <a:spLocks noGrp="1"/>
          </p:cNvSpPr>
          <p:nvPr>
            <p:ph type="title"/>
          </p:nvPr>
        </p:nvSpPr>
        <p:spPr/>
        <p:txBody>
          <a:bodyPr/>
          <a:lstStyle/>
          <a:p>
            <a:r>
              <a:rPr lang="en-US" sz="2800" dirty="0"/>
              <a:t>Data splitting and scaling</a:t>
            </a:r>
            <a:endParaRPr lang="en-IN" sz="2800" dirty="0"/>
          </a:p>
        </p:txBody>
      </p:sp>
      <p:sp>
        <p:nvSpPr>
          <p:cNvPr id="5" name="Text Placeholder 4">
            <a:extLst>
              <a:ext uri="{FF2B5EF4-FFF2-40B4-BE49-F238E27FC236}">
                <a16:creationId xmlns:a16="http://schemas.microsoft.com/office/drawing/2014/main" id="{453BCB36-1185-680E-6EAF-9D12105C5988}"/>
              </a:ext>
            </a:extLst>
          </p:cNvPr>
          <p:cNvSpPr>
            <a:spLocks noGrp="1"/>
          </p:cNvSpPr>
          <p:nvPr>
            <p:ph type="body" sz="half" idx="2"/>
          </p:nvPr>
        </p:nvSpPr>
        <p:spPr/>
        <p:txBody>
          <a:bodyPr/>
          <a:lstStyle/>
          <a:p>
            <a:pPr marL="285750" indent="-285750">
              <a:buFont typeface="Arial" panose="020B0604020202020204" pitchFamily="34" charset="0"/>
              <a:buChar char="•"/>
            </a:pPr>
            <a:r>
              <a:rPr lang="en-US" dirty="0"/>
              <a:t>Data is splitted into train data and test data </a:t>
            </a:r>
          </a:p>
          <a:p>
            <a:pPr marL="285750" indent="-285750">
              <a:buFont typeface="Arial" panose="020B0604020202020204" pitchFamily="34" charset="0"/>
              <a:buChar char="•"/>
            </a:pPr>
            <a:r>
              <a:rPr lang="en-US" dirty="0"/>
              <a:t>Here as we can see the dependent train data contains 38322 rows and 15 columns whereas dependent test data contains 16424 rows and 15 columns</a:t>
            </a:r>
          </a:p>
          <a:p>
            <a:pPr marL="285750" indent="-285750">
              <a:buFont typeface="Arial" panose="020B0604020202020204" pitchFamily="34" charset="0"/>
              <a:buChar char="•"/>
            </a:pPr>
            <a:r>
              <a:rPr lang="en-US" dirty="0"/>
              <a:t>Data scaling is done and all the values are converted between 0 to 1 so the model trains fast.</a:t>
            </a:r>
            <a:endParaRPr lang="en-IN" dirty="0"/>
          </a:p>
        </p:txBody>
      </p:sp>
      <p:pic>
        <p:nvPicPr>
          <p:cNvPr id="11" name="Content Placeholder 10">
            <a:extLst>
              <a:ext uri="{FF2B5EF4-FFF2-40B4-BE49-F238E27FC236}">
                <a16:creationId xmlns:a16="http://schemas.microsoft.com/office/drawing/2014/main" id="{45201A46-0E75-4CA1-DC3C-41546DFB2003}"/>
              </a:ext>
            </a:extLst>
          </p:cNvPr>
          <p:cNvPicPr>
            <a:picLocks noGrp="1" noChangeAspect="1"/>
          </p:cNvPicPr>
          <p:nvPr>
            <p:ph idx="1"/>
          </p:nvPr>
        </p:nvPicPr>
        <p:blipFill>
          <a:blip r:embed="rId2"/>
          <a:stretch>
            <a:fillRect/>
          </a:stretch>
        </p:blipFill>
        <p:spPr>
          <a:xfrm>
            <a:off x="4856163" y="1188422"/>
            <a:ext cx="6251575" cy="3930293"/>
          </a:xfrm>
        </p:spPr>
      </p:pic>
    </p:spTree>
    <p:extLst>
      <p:ext uri="{BB962C8B-B14F-4D97-AF65-F5344CB8AC3E}">
        <p14:creationId xmlns:p14="http://schemas.microsoft.com/office/powerpoint/2010/main" val="37351217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73BDEC7-3ABC-D3AB-72C3-549F3BDD5B97}"/>
              </a:ext>
            </a:extLst>
          </p:cNvPr>
          <p:cNvSpPr>
            <a:spLocks noGrp="1"/>
          </p:cNvSpPr>
          <p:nvPr>
            <p:ph type="title"/>
          </p:nvPr>
        </p:nvSpPr>
        <p:spPr/>
        <p:txBody>
          <a:bodyPr/>
          <a:lstStyle/>
          <a:p>
            <a:r>
              <a:rPr lang="en-US" dirty="0"/>
              <a:t>Undersampling(Data visualization)</a:t>
            </a:r>
            <a:endParaRPr lang="en-IN" dirty="0"/>
          </a:p>
        </p:txBody>
      </p:sp>
      <p:pic>
        <p:nvPicPr>
          <p:cNvPr id="7" name="Content Placeholder 6">
            <a:extLst>
              <a:ext uri="{FF2B5EF4-FFF2-40B4-BE49-F238E27FC236}">
                <a16:creationId xmlns:a16="http://schemas.microsoft.com/office/drawing/2014/main" id="{FF881BD6-6126-634D-106A-F092262A1880}"/>
              </a:ext>
            </a:extLst>
          </p:cNvPr>
          <p:cNvPicPr>
            <a:picLocks noGrp="1" noChangeAspect="1"/>
          </p:cNvPicPr>
          <p:nvPr>
            <p:ph sz="half" idx="1"/>
          </p:nvPr>
        </p:nvPicPr>
        <p:blipFill>
          <a:blip r:embed="rId2"/>
          <a:stretch>
            <a:fillRect/>
          </a:stretch>
        </p:blipFill>
        <p:spPr>
          <a:xfrm>
            <a:off x="819150" y="2222501"/>
            <a:ext cx="5184775" cy="3638550"/>
          </a:xfrm>
          <a:prstGeom prst="rect">
            <a:avLst/>
          </a:prstGeom>
        </p:spPr>
      </p:pic>
      <p:pic>
        <p:nvPicPr>
          <p:cNvPr id="9" name="Content Placeholder 8">
            <a:extLst>
              <a:ext uri="{FF2B5EF4-FFF2-40B4-BE49-F238E27FC236}">
                <a16:creationId xmlns:a16="http://schemas.microsoft.com/office/drawing/2014/main" id="{2992EA6B-FE96-3133-17EA-7570BBE1C6F5}"/>
              </a:ext>
            </a:extLst>
          </p:cNvPr>
          <p:cNvPicPr>
            <a:picLocks noGrp="1" noChangeAspect="1"/>
          </p:cNvPicPr>
          <p:nvPr>
            <p:ph sz="half" idx="2"/>
          </p:nvPr>
        </p:nvPicPr>
        <p:blipFill>
          <a:blip r:embed="rId3"/>
          <a:stretch>
            <a:fillRect/>
          </a:stretch>
        </p:blipFill>
        <p:spPr>
          <a:xfrm>
            <a:off x="6571599" y="2222500"/>
            <a:ext cx="4427252" cy="3638550"/>
          </a:xfrm>
          <a:prstGeom prst="rect">
            <a:avLst/>
          </a:prstGeom>
        </p:spPr>
      </p:pic>
    </p:spTree>
    <p:extLst>
      <p:ext uri="{BB962C8B-B14F-4D97-AF65-F5344CB8AC3E}">
        <p14:creationId xmlns:p14="http://schemas.microsoft.com/office/powerpoint/2010/main" val="10397116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1431452-153A-3DA3-71BD-DC4B09EE86FC}"/>
              </a:ext>
            </a:extLst>
          </p:cNvPr>
          <p:cNvSpPr>
            <a:spLocks noGrp="1"/>
          </p:cNvSpPr>
          <p:nvPr>
            <p:ph type="title"/>
          </p:nvPr>
        </p:nvSpPr>
        <p:spPr/>
        <p:txBody>
          <a:bodyPr/>
          <a:lstStyle/>
          <a:p>
            <a:r>
              <a:rPr lang="en-US" dirty="0"/>
              <a:t>Undersampling(Data visualization)</a:t>
            </a:r>
            <a:endParaRPr lang="en-IN" dirty="0"/>
          </a:p>
        </p:txBody>
      </p:sp>
      <p:pic>
        <p:nvPicPr>
          <p:cNvPr id="10" name="Content Placeholder 9">
            <a:extLst>
              <a:ext uri="{FF2B5EF4-FFF2-40B4-BE49-F238E27FC236}">
                <a16:creationId xmlns:a16="http://schemas.microsoft.com/office/drawing/2014/main" id="{31A436B5-A65F-0FF8-222A-1168739D294E}"/>
              </a:ext>
            </a:extLst>
          </p:cNvPr>
          <p:cNvPicPr>
            <a:picLocks noGrp="1" noChangeAspect="1"/>
          </p:cNvPicPr>
          <p:nvPr>
            <p:ph sz="half" idx="2"/>
          </p:nvPr>
        </p:nvPicPr>
        <p:blipFill>
          <a:blip r:embed="rId2"/>
          <a:stretch>
            <a:fillRect/>
          </a:stretch>
        </p:blipFill>
        <p:spPr>
          <a:xfrm>
            <a:off x="6684053" y="2222500"/>
            <a:ext cx="4202343" cy="3638550"/>
          </a:xfrm>
        </p:spPr>
      </p:pic>
      <p:pic>
        <p:nvPicPr>
          <p:cNvPr id="11" name="Content Placeholder 10">
            <a:extLst>
              <a:ext uri="{FF2B5EF4-FFF2-40B4-BE49-F238E27FC236}">
                <a16:creationId xmlns:a16="http://schemas.microsoft.com/office/drawing/2014/main" id="{657B7DB4-7A46-9D07-5384-0A40567F3B76}"/>
              </a:ext>
            </a:extLst>
          </p:cNvPr>
          <p:cNvPicPr>
            <a:picLocks noGrp="1" noChangeAspect="1"/>
          </p:cNvPicPr>
          <p:nvPr>
            <p:ph sz="half" idx="1"/>
          </p:nvPr>
        </p:nvPicPr>
        <p:blipFill>
          <a:blip r:embed="rId3"/>
          <a:stretch>
            <a:fillRect/>
          </a:stretch>
        </p:blipFill>
        <p:spPr>
          <a:xfrm>
            <a:off x="1097275" y="2222500"/>
            <a:ext cx="4628525" cy="3638550"/>
          </a:xfrm>
          <a:prstGeom prst="rect">
            <a:avLst/>
          </a:prstGeom>
        </p:spPr>
      </p:pic>
    </p:spTree>
    <p:extLst>
      <p:ext uri="{BB962C8B-B14F-4D97-AF65-F5344CB8AC3E}">
        <p14:creationId xmlns:p14="http://schemas.microsoft.com/office/powerpoint/2010/main" val="134561052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TM03457503[[fn=Quotable]]</Template>
  <TotalTime>988</TotalTime>
  <Words>445</Words>
  <Application>Microsoft Office PowerPoint</Application>
  <PresentationFormat>Widescreen</PresentationFormat>
  <Paragraphs>46</Paragraphs>
  <Slides>17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Aptos Narrow</vt:lpstr>
      <vt:lpstr>Arial</vt:lpstr>
      <vt:lpstr>Century Gothic</vt:lpstr>
      <vt:lpstr>Dubai Medium</vt:lpstr>
      <vt:lpstr>Inter</vt:lpstr>
      <vt:lpstr>Wingdings</vt:lpstr>
      <vt:lpstr>Wingdings 2</vt:lpstr>
      <vt:lpstr>Quotable</vt:lpstr>
      <vt:lpstr>CAPSTONE 1</vt:lpstr>
      <vt:lpstr>Introduction</vt:lpstr>
      <vt:lpstr>Steps Done…</vt:lpstr>
      <vt:lpstr>Data Reading and Preprocessing</vt:lpstr>
      <vt:lpstr>Data imbalance</vt:lpstr>
      <vt:lpstr>Solving Data Imbalance</vt:lpstr>
      <vt:lpstr>Data splitting and scaling</vt:lpstr>
      <vt:lpstr>Undersampling(Data visualization)</vt:lpstr>
      <vt:lpstr>Undersampling(Data visualization)</vt:lpstr>
      <vt:lpstr>Model Evaluation (undersampling)</vt:lpstr>
      <vt:lpstr>Oversampling(Data visualization)</vt:lpstr>
      <vt:lpstr>Oversampling(Data visualization)</vt:lpstr>
      <vt:lpstr>Model Evaluation (oversampling)</vt:lpstr>
      <vt:lpstr>No-Resampling(Data visualization)</vt:lpstr>
      <vt:lpstr>No-Resampling(Data visualization)</vt:lpstr>
      <vt:lpstr>Model Evaluation (no-resampling)</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1</dc:title>
  <dc:creator>Harsh Jain</dc:creator>
  <cp:lastModifiedBy>Harsh Jain</cp:lastModifiedBy>
  <cp:revision>3</cp:revision>
  <dcterms:created xsi:type="dcterms:W3CDTF">2024-01-12T13:19:29Z</dcterms:created>
  <dcterms:modified xsi:type="dcterms:W3CDTF">2024-01-14T06:10:19Z</dcterms:modified>
</cp:coreProperties>
</file>