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67" r:id="rId3"/>
    <p:sldId id="259" r:id="rId4"/>
    <p:sldId id="274" r:id="rId5"/>
    <p:sldId id="268" r:id="rId6"/>
    <p:sldId id="261" r:id="rId7"/>
    <p:sldId id="262" r:id="rId8"/>
    <p:sldId id="263" r:id="rId9"/>
    <p:sldId id="264" r:id="rId10"/>
    <p:sldId id="266" r:id="rId11"/>
    <p:sldId id="275" r:id="rId12"/>
    <p:sldId id="265" r:id="rId13"/>
    <p:sldId id="269" r:id="rId14"/>
    <p:sldId id="260" r:id="rId15"/>
    <p:sldId id="271" r:id="rId16"/>
    <p:sldId id="273" r:id="rId17"/>
  </p:sldIdLst>
  <p:sldSz cx="12192000" cy="6858000"/>
  <p:notesSz cx="6858000" cy="9144000"/>
  <p:custShowLst>
    <p:custShow name="Custom Show 1" id="0">
      <p:sldLst>
        <p:sld r:id="rId2"/>
        <p:sld r:id="rId3"/>
        <p:sld r:id="rId4"/>
        <p:sld r:id="rId5"/>
        <p:sld r:id="rId6"/>
        <p:sld r:id="rId7"/>
        <p:sld r:id="rId8"/>
        <p:sld r:id="rId9"/>
        <p:sld r:id="rId10"/>
        <p:sld r:id="rId11"/>
        <p:sld r:id="rId12"/>
        <p:sld r:id="rId13"/>
        <p:sld r:id="rId14"/>
        <p:sld r:id="rId15"/>
        <p:sld r:id="rId16"/>
        <p:sld r:id="rId1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592" autoAdjust="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6EAD05-4E2E-4CDF-85F0-E5EF10A7F1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86D6988-3E64-423C-9163-B1D412E58B2B}">
      <dgm:prSet/>
      <dgm:spPr/>
      <dgm:t>
        <a:bodyPr/>
        <a:lstStyle/>
        <a:p>
          <a:r>
            <a:rPr lang="en-US" b="0" i="0"/>
            <a:t>Union Finance Minister Nirmala Sitharaman while presenting the Union Budget on Saturday (February 1) said that a “Makhana Board” will be set up in Bihar.</a:t>
          </a:r>
          <a:endParaRPr lang="en-US"/>
        </a:p>
      </dgm:t>
    </dgm:pt>
    <dgm:pt modelId="{52915E0C-6198-4B05-9DEB-5A9401283AA9}" type="parTrans" cxnId="{6651535E-8712-4D34-BF4E-C7348D763BF2}">
      <dgm:prSet/>
      <dgm:spPr/>
      <dgm:t>
        <a:bodyPr/>
        <a:lstStyle/>
        <a:p>
          <a:endParaRPr lang="en-US"/>
        </a:p>
      </dgm:t>
    </dgm:pt>
    <dgm:pt modelId="{7CA73171-7C45-48A9-8C5A-274379EE5B91}" type="sibTrans" cxnId="{6651535E-8712-4D34-BF4E-C7348D763BF2}">
      <dgm:prSet/>
      <dgm:spPr/>
      <dgm:t>
        <a:bodyPr/>
        <a:lstStyle/>
        <a:p>
          <a:endParaRPr lang="en-US"/>
        </a:p>
      </dgm:t>
    </dgm:pt>
    <dgm:pt modelId="{270455D0-17B8-4EFF-9E38-DA89DF13C906}">
      <dgm:prSet/>
      <dgm:spPr/>
      <dgm:t>
        <a:bodyPr/>
        <a:lstStyle/>
        <a:p>
          <a:r>
            <a:rPr lang="en-US" b="0" i="0"/>
            <a:t>“A Makhana Board will be established in [Bihar] to improve production, processing, value addition, and marketing of makhana… The Board will provide hand holding and training support to makhana farmers, and will also work to ensure they receive the benefits of all relevant Government schemes,” the Finance Minister said.</a:t>
          </a:r>
          <a:endParaRPr lang="en-US"/>
        </a:p>
      </dgm:t>
    </dgm:pt>
    <dgm:pt modelId="{020D18E2-50E1-4EB5-97DE-CA7F15B11103}" type="parTrans" cxnId="{7C580BB4-C0F7-4144-8850-9C6F0F45E4CE}">
      <dgm:prSet/>
      <dgm:spPr/>
      <dgm:t>
        <a:bodyPr/>
        <a:lstStyle/>
        <a:p>
          <a:endParaRPr lang="en-US"/>
        </a:p>
      </dgm:t>
    </dgm:pt>
    <dgm:pt modelId="{3DB34D4C-15D2-4909-AB00-A52F9AB238FB}" type="sibTrans" cxnId="{7C580BB4-C0F7-4144-8850-9C6F0F45E4CE}">
      <dgm:prSet/>
      <dgm:spPr/>
      <dgm:t>
        <a:bodyPr/>
        <a:lstStyle/>
        <a:p>
          <a:endParaRPr lang="en-US"/>
        </a:p>
      </dgm:t>
    </dgm:pt>
    <dgm:pt modelId="{41126A8C-1362-4FA2-BD01-44927AEBAA7A}">
      <dgm:prSet/>
      <dgm:spPr/>
      <dgm:t>
        <a:bodyPr/>
        <a:lstStyle/>
        <a:p>
          <a:r>
            <a:rPr lang="en-US" b="0" i="0"/>
            <a:t>In recent years, the once humble makhana has skyrocketed in popularity around the world as a “superfood” of choice among fitness enthusiasts. This has prompted the government to focus on marketing makhana to commercially harness its popularity.</a:t>
          </a:r>
          <a:endParaRPr lang="en-US"/>
        </a:p>
      </dgm:t>
    </dgm:pt>
    <dgm:pt modelId="{045F6967-CE5F-4117-9D65-3FB40DA9B3EB}" type="parTrans" cxnId="{B60B4D10-BD94-4A71-9CDD-F314C20333CE}">
      <dgm:prSet/>
      <dgm:spPr/>
      <dgm:t>
        <a:bodyPr/>
        <a:lstStyle/>
        <a:p>
          <a:endParaRPr lang="en-US"/>
        </a:p>
      </dgm:t>
    </dgm:pt>
    <dgm:pt modelId="{F84FA2CD-1F8A-4D6F-B165-0457A00D1C5C}" type="sibTrans" cxnId="{B60B4D10-BD94-4A71-9CDD-F314C20333CE}">
      <dgm:prSet/>
      <dgm:spPr/>
      <dgm:t>
        <a:bodyPr/>
        <a:lstStyle/>
        <a:p>
          <a:endParaRPr lang="en-US"/>
        </a:p>
      </dgm:t>
    </dgm:pt>
    <dgm:pt modelId="{233B56FB-E523-4504-8833-8AF3A2BB453D}" type="pres">
      <dgm:prSet presAssocID="{CA6EAD05-4E2E-4CDF-85F0-E5EF10A7F1EF}" presName="linear" presStyleCnt="0">
        <dgm:presLayoutVars>
          <dgm:animLvl val="lvl"/>
          <dgm:resizeHandles val="exact"/>
        </dgm:presLayoutVars>
      </dgm:prSet>
      <dgm:spPr/>
    </dgm:pt>
    <dgm:pt modelId="{270E45A9-F7F6-47A9-8041-1EDF855EB8FA}" type="pres">
      <dgm:prSet presAssocID="{086D6988-3E64-423C-9163-B1D412E58B2B}" presName="parentText" presStyleLbl="node1" presStyleIdx="0" presStyleCnt="3">
        <dgm:presLayoutVars>
          <dgm:chMax val="0"/>
          <dgm:bulletEnabled val="1"/>
        </dgm:presLayoutVars>
      </dgm:prSet>
      <dgm:spPr/>
    </dgm:pt>
    <dgm:pt modelId="{FCACD6E0-6118-4AB5-B903-DD525CC835A3}" type="pres">
      <dgm:prSet presAssocID="{7CA73171-7C45-48A9-8C5A-274379EE5B91}" presName="spacer" presStyleCnt="0"/>
      <dgm:spPr/>
    </dgm:pt>
    <dgm:pt modelId="{6DEDCFF3-A260-4B15-8340-8A0F898FA372}" type="pres">
      <dgm:prSet presAssocID="{270455D0-17B8-4EFF-9E38-DA89DF13C906}" presName="parentText" presStyleLbl="node1" presStyleIdx="1" presStyleCnt="3">
        <dgm:presLayoutVars>
          <dgm:chMax val="0"/>
          <dgm:bulletEnabled val="1"/>
        </dgm:presLayoutVars>
      </dgm:prSet>
      <dgm:spPr/>
    </dgm:pt>
    <dgm:pt modelId="{4C391ECC-11BF-49BD-A05B-CFBEC2F7B5A4}" type="pres">
      <dgm:prSet presAssocID="{3DB34D4C-15D2-4909-AB00-A52F9AB238FB}" presName="spacer" presStyleCnt="0"/>
      <dgm:spPr/>
    </dgm:pt>
    <dgm:pt modelId="{E8A61C15-3CAE-4CF2-9EFC-A516AE2A694F}" type="pres">
      <dgm:prSet presAssocID="{41126A8C-1362-4FA2-BD01-44927AEBAA7A}" presName="parentText" presStyleLbl="node1" presStyleIdx="2" presStyleCnt="3">
        <dgm:presLayoutVars>
          <dgm:chMax val="0"/>
          <dgm:bulletEnabled val="1"/>
        </dgm:presLayoutVars>
      </dgm:prSet>
      <dgm:spPr/>
    </dgm:pt>
  </dgm:ptLst>
  <dgm:cxnLst>
    <dgm:cxn modelId="{B60B4D10-BD94-4A71-9CDD-F314C20333CE}" srcId="{CA6EAD05-4E2E-4CDF-85F0-E5EF10A7F1EF}" destId="{41126A8C-1362-4FA2-BD01-44927AEBAA7A}" srcOrd="2" destOrd="0" parTransId="{045F6967-CE5F-4117-9D65-3FB40DA9B3EB}" sibTransId="{F84FA2CD-1F8A-4D6F-B165-0457A00D1C5C}"/>
    <dgm:cxn modelId="{E4C00519-BA65-4762-B29E-369E683F4B6A}" type="presOf" srcId="{086D6988-3E64-423C-9163-B1D412E58B2B}" destId="{270E45A9-F7F6-47A9-8041-1EDF855EB8FA}" srcOrd="0" destOrd="0" presId="urn:microsoft.com/office/officeart/2005/8/layout/vList2"/>
    <dgm:cxn modelId="{6651535E-8712-4D34-BF4E-C7348D763BF2}" srcId="{CA6EAD05-4E2E-4CDF-85F0-E5EF10A7F1EF}" destId="{086D6988-3E64-423C-9163-B1D412E58B2B}" srcOrd="0" destOrd="0" parTransId="{52915E0C-6198-4B05-9DEB-5A9401283AA9}" sibTransId="{7CA73171-7C45-48A9-8C5A-274379EE5B91}"/>
    <dgm:cxn modelId="{8D43506A-3DFF-4160-8194-E941CF24BCB1}" type="presOf" srcId="{CA6EAD05-4E2E-4CDF-85F0-E5EF10A7F1EF}" destId="{233B56FB-E523-4504-8833-8AF3A2BB453D}" srcOrd="0" destOrd="0" presId="urn:microsoft.com/office/officeart/2005/8/layout/vList2"/>
    <dgm:cxn modelId="{51C9418F-39D8-4113-904C-91BDCAF97F42}" type="presOf" srcId="{270455D0-17B8-4EFF-9E38-DA89DF13C906}" destId="{6DEDCFF3-A260-4B15-8340-8A0F898FA372}" srcOrd="0" destOrd="0" presId="urn:microsoft.com/office/officeart/2005/8/layout/vList2"/>
    <dgm:cxn modelId="{7C580BB4-C0F7-4144-8850-9C6F0F45E4CE}" srcId="{CA6EAD05-4E2E-4CDF-85F0-E5EF10A7F1EF}" destId="{270455D0-17B8-4EFF-9E38-DA89DF13C906}" srcOrd="1" destOrd="0" parTransId="{020D18E2-50E1-4EB5-97DE-CA7F15B11103}" sibTransId="{3DB34D4C-15D2-4909-AB00-A52F9AB238FB}"/>
    <dgm:cxn modelId="{CF18A0EC-C73C-452F-85D2-9BD16784AC89}" type="presOf" srcId="{41126A8C-1362-4FA2-BD01-44927AEBAA7A}" destId="{E8A61C15-3CAE-4CF2-9EFC-A516AE2A694F}" srcOrd="0" destOrd="0" presId="urn:microsoft.com/office/officeart/2005/8/layout/vList2"/>
    <dgm:cxn modelId="{5488BCC3-5607-48F0-9685-F059A0D8A228}" type="presParOf" srcId="{233B56FB-E523-4504-8833-8AF3A2BB453D}" destId="{270E45A9-F7F6-47A9-8041-1EDF855EB8FA}" srcOrd="0" destOrd="0" presId="urn:microsoft.com/office/officeart/2005/8/layout/vList2"/>
    <dgm:cxn modelId="{6A32983E-1A7E-47C2-9258-CB899022D979}" type="presParOf" srcId="{233B56FB-E523-4504-8833-8AF3A2BB453D}" destId="{FCACD6E0-6118-4AB5-B903-DD525CC835A3}" srcOrd="1" destOrd="0" presId="urn:microsoft.com/office/officeart/2005/8/layout/vList2"/>
    <dgm:cxn modelId="{BA9353A9-3388-4281-8D6F-301AE94F72DB}" type="presParOf" srcId="{233B56FB-E523-4504-8833-8AF3A2BB453D}" destId="{6DEDCFF3-A260-4B15-8340-8A0F898FA372}" srcOrd="2" destOrd="0" presId="urn:microsoft.com/office/officeart/2005/8/layout/vList2"/>
    <dgm:cxn modelId="{9A9C9C6B-F047-4E05-BA3A-9BB38FDE5221}" type="presParOf" srcId="{233B56FB-E523-4504-8833-8AF3A2BB453D}" destId="{4C391ECC-11BF-49BD-A05B-CFBEC2F7B5A4}" srcOrd="3" destOrd="0" presId="urn:microsoft.com/office/officeart/2005/8/layout/vList2"/>
    <dgm:cxn modelId="{E9B054EE-8A74-40A2-B664-B54650EE78D1}" type="presParOf" srcId="{233B56FB-E523-4504-8833-8AF3A2BB453D}" destId="{E8A61C15-3CAE-4CF2-9EFC-A516AE2A694F}"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EE5C05-1209-4D98-B0D3-D59558770E2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9E4CA8-9C49-4BE8-A964-EFAEA3563704}">
      <dgm:prSet/>
      <dgm:spPr/>
      <dgm:t>
        <a:bodyPr/>
        <a:lstStyle/>
        <a:p>
          <a:r>
            <a:rPr lang="en-US" b="1" i="0" baseline="0"/>
            <a:t>Summary of Key Points:</a:t>
          </a:r>
          <a:endParaRPr lang="en-US"/>
        </a:p>
      </dgm:t>
    </dgm:pt>
    <dgm:pt modelId="{6F857ADE-6C2D-4FB1-BB0B-439D79FB884C}" type="parTrans" cxnId="{4E2AF13D-1C28-4DC1-9DA1-1236FA8557F2}">
      <dgm:prSet/>
      <dgm:spPr/>
      <dgm:t>
        <a:bodyPr/>
        <a:lstStyle/>
        <a:p>
          <a:endParaRPr lang="en-US"/>
        </a:p>
      </dgm:t>
    </dgm:pt>
    <dgm:pt modelId="{FEC37B80-1713-47F3-8DBA-E87228EB3919}" type="sibTrans" cxnId="{4E2AF13D-1C28-4DC1-9DA1-1236FA8557F2}">
      <dgm:prSet/>
      <dgm:spPr/>
      <dgm:t>
        <a:bodyPr/>
        <a:lstStyle/>
        <a:p>
          <a:endParaRPr lang="en-US"/>
        </a:p>
      </dgm:t>
    </dgm:pt>
    <dgm:pt modelId="{3494BF1C-5AA6-46C3-96F0-47AAE06D20E9}">
      <dgm:prSet/>
      <dgm:spPr/>
      <dgm:t>
        <a:bodyPr/>
        <a:lstStyle/>
        <a:p>
          <a:r>
            <a:rPr lang="en-US" b="0" baseline="0"/>
            <a:t>Modern technology is transforming Makhana farming.</a:t>
          </a:r>
          <a:endParaRPr lang="en-US"/>
        </a:p>
      </dgm:t>
    </dgm:pt>
    <dgm:pt modelId="{93D56EBC-2B7C-4569-9B0B-0A9FD6297D31}" type="parTrans" cxnId="{2F937D80-C260-4614-94F1-55401A53198F}">
      <dgm:prSet/>
      <dgm:spPr/>
      <dgm:t>
        <a:bodyPr/>
        <a:lstStyle/>
        <a:p>
          <a:endParaRPr lang="en-US"/>
        </a:p>
      </dgm:t>
    </dgm:pt>
    <dgm:pt modelId="{68016660-7FD2-4256-A629-260B9ECBD355}" type="sibTrans" cxnId="{2F937D80-C260-4614-94F1-55401A53198F}">
      <dgm:prSet/>
      <dgm:spPr/>
      <dgm:t>
        <a:bodyPr/>
        <a:lstStyle/>
        <a:p>
          <a:endParaRPr lang="en-US"/>
        </a:p>
      </dgm:t>
    </dgm:pt>
    <dgm:pt modelId="{C6FB60F0-8AAB-47AF-9581-249DE95F73E0}">
      <dgm:prSet/>
      <dgm:spPr/>
      <dgm:t>
        <a:bodyPr/>
        <a:lstStyle/>
        <a:p>
          <a:r>
            <a:rPr lang="en-US" b="0" baseline="0"/>
            <a:t>With smart irrigation, IoT, and mechanization, productivity has increased.</a:t>
          </a:r>
          <a:endParaRPr lang="en-US"/>
        </a:p>
      </dgm:t>
    </dgm:pt>
    <dgm:pt modelId="{F94304E4-DFDE-4DF2-BD65-E3C6CC43CD6B}" type="parTrans" cxnId="{4EE3CD36-53D5-453F-A57B-EC633ECA2D34}">
      <dgm:prSet/>
      <dgm:spPr/>
      <dgm:t>
        <a:bodyPr/>
        <a:lstStyle/>
        <a:p>
          <a:endParaRPr lang="en-US"/>
        </a:p>
      </dgm:t>
    </dgm:pt>
    <dgm:pt modelId="{8C96D336-B258-496D-BB72-F261DA2948B8}" type="sibTrans" cxnId="{4EE3CD36-53D5-453F-A57B-EC633ECA2D34}">
      <dgm:prSet/>
      <dgm:spPr/>
      <dgm:t>
        <a:bodyPr/>
        <a:lstStyle/>
        <a:p>
          <a:endParaRPr lang="en-US"/>
        </a:p>
      </dgm:t>
    </dgm:pt>
    <dgm:pt modelId="{4189F1BE-256E-465C-98CD-25E7C3D077DA}">
      <dgm:prSet/>
      <dgm:spPr/>
      <dgm:t>
        <a:bodyPr/>
        <a:lstStyle/>
        <a:p>
          <a:r>
            <a:rPr lang="en-US" b="0" baseline="0"/>
            <a:t>Water conservation &amp; sustainable practices ensure long-term growth.</a:t>
          </a:r>
          <a:endParaRPr lang="en-US"/>
        </a:p>
      </dgm:t>
    </dgm:pt>
    <dgm:pt modelId="{14BD6839-17E5-4E6B-B1CE-41A03560909B}" type="parTrans" cxnId="{F9403713-8086-49DB-8D1D-A3A6EBA5C883}">
      <dgm:prSet/>
      <dgm:spPr/>
      <dgm:t>
        <a:bodyPr/>
        <a:lstStyle/>
        <a:p>
          <a:endParaRPr lang="en-US"/>
        </a:p>
      </dgm:t>
    </dgm:pt>
    <dgm:pt modelId="{C1E00A46-6D98-4B7F-85DE-185E3A305421}" type="sibTrans" cxnId="{F9403713-8086-49DB-8D1D-A3A6EBA5C883}">
      <dgm:prSet/>
      <dgm:spPr/>
      <dgm:t>
        <a:bodyPr/>
        <a:lstStyle/>
        <a:p>
          <a:endParaRPr lang="en-US"/>
        </a:p>
      </dgm:t>
    </dgm:pt>
    <dgm:pt modelId="{20F44A2D-FA62-4896-BEE7-14E300DDD263}">
      <dgm:prSet/>
      <dgm:spPr/>
      <dgm:t>
        <a:bodyPr/>
        <a:lstStyle/>
        <a:p>
          <a:r>
            <a:rPr lang="en-US" b="0" baseline="0"/>
            <a:t>Economic benefits include higher profits, better market access, and job creation.</a:t>
          </a:r>
          <a:endParaRPr lang="en-US"/>
        </a:p>
      </dgm:t>
    </dgm:pt>
    <dgm:pt modelId="{BD1D46D3-8C95-4F77-BD17-7E19283DA834}" type="parTrans" cxnId="{29BE30EC-397E-4132-AC4F-5F4C330469AD}">
      <dgm:prSet/>
      <dgm:spPr/>
      <dgm:t>
        <a:bodyPr/>
        <a:lstStyle/>
        <a:p>
          <a:endParaRPr lang="en-US"/>
        </a:p>
      </dgm:t>
    </dgm:pt>
    <dgm:pt modelId="{21174C2B-404D-4267-A804-DA91D7A9E0EB}" type="sibTrans" cxnId="{29BE30EC-397E-4132-AC4F-5F4C330469AD}">
      <dgm:prSet/>
      <dgm:spPr/>
      <dgm:t>
        <a:bodyPr/>
        <a:lstStyle/>
        <a:p>
          <a:endParaRPr lang="en-US"/>
        </a:p>
      </dgm:t>
    </dgm:pt>
    <dgm:pt modelId="{373C2CB6-A730-4F18-AB21-F75F60DDA2D5}">
      <dgm:prSet/>
      <dgm:spPr/>
      <dgm:t>
        <a:bodyPr/>
        <a:lstStyle/>
        <a:p>
          <a:r>
            <a:rPr lang="en-US" b="1" i="0" baseline="0"/>
            <a:t>Final Message:</a:t>
          </a:r>
          <a:endParaRPr lang="en-US"/>
        </a:p>
      </dgm:t>
    </dgm:pt>
    <dgm:pt modelId="{2601674D-D853-4A41-A430-8187B323B0C9}" type="parTrans" cxnId="{EE1EBD3E-3FBC-49B4-AC11-0EA7E3F3C1E4}">
      <dgm:prSet/>
      <dgm:spPr/>
      <dgm:t>
        <a:bodyPr/>
        <a:lstStyle/>
        <a:p>
          <a:endParaRPr lang="en-US"/>
        </a:p>
      </dgm:t>
    </dgm:pt>
    <dgm:pt modelId="{A2BACAF5-CAD8-4BEF-A79B-320E409CE6A4}" type="sibTrans" cxnId="{EE1EBD3E-3FBC-49B4-AC11-0EA7E3F3C1E4}">
      <dgm:prSet/>
      <dgm:spPr/>
      <dgm:t>
        <a:bodyPr/>
        <a:lstStyle/>
        <a:p>
          <a:endParaRPr lang="en-US"/>
        </a:p>
      </dgm:t>
    </dgm:pt>
    <dgm:pt modelId="{B0A3A5CC-EAA2-49B6-92AB-947E3BC63E29}">
      <dgm:prSet/>
      <dgm:spPr/>
      <dgm:t>
        <a:bodyPr/>
        <a:lstStyle/>
        <a:p>
          <a:r>
            <a:rPr lang="en-US" b="0" i="1" baseline="0"/>
            <a:t>"</a:t>
          </a:r>
          <a:r>
            <a:rPr lang="en-US" b="0" baseline="0"/>
            <a:t>Technology-driven Makhana farming is the future – ensuring sustainability, profitability, and global recognition."</a:t>
          </a:r>
          <a:endParaRPr lang="en-US"/>
        </a:p>
      </dgm:t>
    </dgm:pt>
    <dgm:pt modelId="{FE14213E-6DE7-4694-88F7-6B908AC404B7}" type="parTrans" cxnId="{B2F608C6-3EAC-4E9B-B06B-ACD50516616E}">
      <dgm:prSet/>
      <dgm:spPr/>
      <dgm:t>
        <a:bodyPr/>
        <a:lstStyle/>
        <a:p>
          <a:endParaRPr lang="en-US"/>
        </a:p>
      </dgm:t>
    </dgm:pt>
    <dgm:pt modelId="{048D6B4C-1603-4688-99F3-AD60A6B4B523}" type="sibTrans" cxnId="{B2F608C6-3EAC-4E9B-B06B-ACD50516616E}">
      <dgm:prSet/>
      <dgm:spPr/>
      <dgm:t>
        <a:bodyPr/>
        <a:lstStyle/>
        <a:p>
          <a:endParaRPr lang="en-US"/>
        </a:p>
      </dgm:t>
    </dgm:pt>
    <dgm:pt modelId="{F424664F-0E1B-40E6-BF80-1DE34EFE750E}" type="pres">
      <dgm:prSet presAssocID="{25EE5C05-1209-4D98-B0D3-D59558770E28}" presName="linear" presStyleCnt="0">
        <dgm:presLayoutVars>
          <dgm:animLvl val="lvl"/>
          <dgm:resizeHandles val="exact"/>
        </dgm:presLayoutVars>
      </dgm:prSet>
      <dgm:spPr/>
    </dgm:pt>
    <dgm:pt modelId="{835D193F-0592-4679-9EBD-9B24FADA3790}" type="pres">
      <dgm:prSet presAssocID="{EC9E4CA8-9C49-4BE8-A964-EFAEA3563704}" presName="parentText" presStyleLbl="node1" presStyleIdx="0" presStyleCnt="2">
        <dgm:presLayoutVars>
          <dgm:chMax val="0"/>
          <dgm:bulletEnabled val="1"/>
        </dgm:presLayoutVars>
      </dgm:prSet>
      <dgm:spPr/>
    </dgm:pt>
    <dgm:pt modelId="{9E276E16-FABE-4F5B-9FE0-E79D56B3C157}" type="pres">
      <dgm:prSet presAssocID="{EC9E4CA8-9C49-4BE8-A964-EFAEA3563704}" presName="childText" presStyleLbl="revTx" presStyleIdx="0" presStyleCnt="2">
        <dgm:presLayoutVars>
          <dgm:bulletEnabled val="1"/>
        </dgm:presLayoutVars>
      </dgm:prSet>
      <dgm:spPr/>
    </dgm:pt>
    <dgm:pt modelId="{AF66A088-6067-458E-8B64-A54D3558044C}" type="pres">
      <dgm:prSet presAssocID="{373C2CB6-A730-4F18-AB21-F75F60DDA2D5}" presName="parentText" presStyleLbl="node1" presStyleIdx="1" presStyleCnt="2">
        <dgm:presLayoutVars>
          <dgm:chMax val="0"/>
          <dgm:bulletEnabled val="1"/>
        </dgm:presLayoutVars>
      </dgm:prSet>
      <dgm:spPr/>
    </dgm:pt>
    <dgm:pt modelId="{5447E46F-ABBA-4F6D-8450-18B3D840E644}" type="pres">
      <dgm:prSet presAssocID="{373C2CB6-A730-4F18-AB21-F75F60DDA2D5}" presName="childText" presStyleLbl="revTx" presStyleIdx="1" presStyleCnt="2">
        <dgm:presLayoutVars>
          <dgm:bulletEnabled val="1"/>
        </dgm:presLayoutVars>
      </dgm:prSet>
      <dgm:spPr/>
    </dgm:pt>
  </dgm:ptLst>
  <dgm:cxnLst>
    <dgm:cxn modelId="{F9403713-8086-49DB-8D1D-A3A6EBA5C883}" srcId="{EC9E4CA8-9C49-4BE8-A964-EFAEA3563704}" destId="{4189F1BE-256E-465C-98CD-25E7C3D077DA}" srcOrd="2" destOrd="0" parTransId="{14BD6839-17E5-4E6B-B1CE-41A03560909B}" sibTransId="{C1E00A46-6D98-4B7F-85DE-185E3A305421}"/>
    <dgm:cxn modelId="{4F5C9A17-AABC-40C4-B102-DE029D7BEFBD}" type="presOf" srcId="{EC9E4CA8-9C49-4BE8-A964-EFAEA3563704}" destId="{835D193F-0592-4679-9EBD-9B24FADA3790}" srcOrd="0" destOrd="0" presId="urn:microsoft.com/office/officeart/2005/8/layout/vList2"/>
    <dgm:cxn modelId="{D3656419-1F0F-4587-A629-ECB3F1C3D8DB}" type="presOf" srcId="{B0A3A5CC-EAA2-49B6-92AB-947E3BC63E29}" destId="{5447E46F-ABBA-4F6D-8450-18B3D840E644}" srcOrd="0" destOrd="0" presId="urn:microsoft.com/office/officeart/2005/8/layout/vList2"/>
    <dgm:cxn modelId="{4EE3CD36-53D5-453F-A57B-EC633ECA2D34}" srcId="{EC9E4CA8-9C49-4BE8-A964-EFAEA3563704}" destId="{C6FB60F0-8AAB-47AF-9581-249DE95F73E0}" srcOrd="1" destOrd="0" parTransId="{F94304E4-DFDE-4DF2-BD65-E3C6CC43CD6B}" sibTransId="{8C96D336-B258-496D-BB72-F261DA2948B8}"/>
    <dgm:cxn modelId="{7652933A-7439-4495-8D06-213646E51A0F}" type="presOf" srcId="{4189F1BE-256E-465C-98CD-25E7C3D077DA}" destId="{9E276E16-FABE-4F5B-9FE0-E79D56B3C157}" srcOrd="0" destOrd="2" presId="urn:microsoft.com/office/officeart/2005/8/layout/vList2"/>
    <dgm:cxn modelId="{4E2AF13D-1C28-4DC1-9DA1-1236FA8557F2}" srcId="{25EE5C05-1209-4D98-B0D3-D59558770E28}" destId="{EC9E4CA8-9C49-4BE8-A964-EFAEA3563704}" srcOrd="0" destOrd="0" parTransId="{6F857ADE-6C2D-4FB1-BB0B-439D79FB884C}" sibTransId="{FEC37B80-1713-47F3-8DBA-E87228EB3919}"/>
    <dgm:cxn modelId="{EE1EBD3E-3FBC-49B4-AC11-0EA7E3F3C1E4}" srcId="{25EE5C05-1209-4D98-B0D3-D59558770E28}" destId="{373C2CB6-A730-4F18-AB21-F75F60DDA2D5}" srcOrd="1" destOrd="0" parTransId="{2601674D-D853-4A41-A430-8187B323B0C9}" sibTransId="{A2BACAF5-CAD8-4BEF-A79B-320E409CE6A4}"/>
    <dgm:cxn modelId="{6A884F67-C7C3-4888-8236-35B27695579E}" type="presOf" srcId="{25EE5C05-1209-4D98-B0D3-D59558770E28}" destId="{F424664F-0E1B-40E6-BF80-1DE34EFE750E}" srcOrd="0" destOrd="0" presId="urn:microsoft.com/office/officeart/2005/8/layout/vList2"/>
    <dgm:cxn modelId="{1E468373-4B09-490E-A19A-405BE81DE75F}" type="presOf" srcId="{20F44A2D-FA62-4896-BEE7-14E300DDD263}" destId="{9E276E16-FABE-4F5B-9FE0-E79D56B3C157}" srcOrd="0" destOrd="3" presId="urn:microsoft.com/office/officeart/2005/8/layout/vList2"/>
    <dgm:cxn modelId="{2F937D80-C260-4614-94F1-55401A53198F}" srcId="{EC9E4CA8-9C49-4BE8-A964-EFAEA3563704}" destId="{3494BF1C-5AA6-46C3-96F0-47AAE06D20E9}" srcOrd="0" destOrd="0" parTransId="{93D56EBC-2B7C-4569-9B0B-0A9FD6297D31}" sibTransId="{68016660-7FD2-4256-A629-260B9ECBD355}"/>
    <dgm:cxn modelId="{241304AE-1059-4025-B6E0-F3D05E820D97}" type="presOf" srcId="{373C2CB6-A730-4F18-AB21-F75F60DDA2D5}" destId="{AF66A088-6067-458E-8B64-A54D3558044C}" srcOrd="0" destOrd="0" presId="urn:microsoft.com/office/officeart/2005/8/layout/vList2"/>
    <dgm:cxn modelId="{2C9824B1-C550-4F1D-977D-B3367E560D90}" type="presOf" srcId="{C6FB60F0-8AAB-47AF-9581-249DE95F73E0}" destId="{9E276E16-FABE-4F5B-9FE0-E79D56B3C157}" srcOrd="0" destOrd="1" presId="urn:microsoft.com/office/officeart/2005/8/layout/vList2"/>
    <dgm:cxn modelId="{B2F608C6-3EAC-4E9B-B06B-ACD50516616E}" srcId="{373C2CB6-A730-4F18-AB21-F75F60DDA2D5}" destId="{B0A3A5CC-EAA2-49B6-92AB-947E3BC63E29}" srcOrd="0" destOrd="0" parTransId="{FE14213E-6DE7-4694-88F7-6B908AC404B7}" sibTransId="{048D6B4C-1603-4688-99F3-AD60A6B4B523}"/>
    <dgm:cxn modelId="{29BE30EC-397E-4132-AC4F-5F4C330469AD}" srcId="{EC9E4CA8-9C49-4BE8-A964-EFAEA3563704}" destId="{20F44A2D-FA62-4896-BEE7-14E300DDD263}" srcOrd="3" destOrd="0" parTransId="{BD1D46D3-8C95-4F77-BD17-7E19283DA834}" sibTransId="{21174C2B-404D-4267-A804-DA91D7A9E0EB}"/>
    <dgm:cxn modelId="{B60BAFEC-6962-4886-8A66-11390E4956C0}" type="presOf" srcId="{3494BF1C-5AA6-46C3-96F0-47AAE06D20E9}" destId="{9E276E16-FABE-4F5B-9FE0-E79D56B3C157}" srcOrd="0" destOrd="0" presId="urn:microsoft.com/office/officeart/2005/8/layout/vList2"/>
    <dgm:cxn modelId="{137A6805-C93E-4683-83F3-F7EEA32AC081}" type="presParOf" srcId="{F424664F-0E1B-40E6-BF80-1DE34EFE750E}" destId="{835D193F-0592-4679-9EBD-9B24FADA3790}" srcOrd="0" destOrd="0" presId="urn:microsoft.com/office/officeart/2005/8/layout/vList2"/>
    <dgm:cxn modelId="{3C909D48-1FDC-42FB-9330-186162913FED}" type="presParOf" srcId="{F424664F-0E1B-40E6-BF80-1DE34EFE750E}" destId="{9E276E16-FABE-4F5B-9FE0-E79D56B3C157}" srcOrd="1" destOrd="0" presId="urn:microsoft.com/office/officeart/2005/8/layout/vList2"/>
    <dgm:cxn modelId="{34681548-6863-466C-B692-4FDC32189230}" type="presParOf" srcId="{F424664F-0E1B-40E6-BF80-1DE34EFE750E}" destId="{AF66A088-6067-458E-8B64-A54D3558044C}" srcOrd="2" destOrd="0" presId="urn:microsoft.com/office/officeart/2005/8/layout/vList2"/>
    <dgm:cxn modelId="{6A36C764-22E0-47C6-9FB5-706774BD5087}" type="presParOf" srcId="{F424664F-0E1B-40E6-BF80-1DE34EFE750E}" destId="{5447E46F-ABBA-4F6D-8450-18B3D840E64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E45A9-F7F6-47A9-8041-1EDF855EB8FA}">
      <dsp:nvSpPr>
        <dsp:cNvPr id="0" name=""/>
        <dsp:cNvSpPr/>
      </dsp:nvSpPr>
      <dsp:spPr>
        <a:xfrm>
          <a:off x="0" y="268253"/>
          <a:ext cx="8487960"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Union Finance Minister Nirmala Sitharaman while presenting the Union Budget on Saturday (February 1) said that a “Makhana Board” will be set up in Bihar.</a:t>
          </a:r>
          <a:endParaRPr lang="en-US" sz="1300" kern="1200"/>
        </a:p>
      </dsp:txBody>
      <dsp:txXfrm>
        <a:off x="35500" y="303753"/>
        <a:ext cx="8416960" cy="656228"/>
      </dsp:txXfrm>
    </dsp:sp>
    <dsp:sp modelId="{6DEDCFF3-A260-4B15-8340-8A0F898FA372}">
      <dsp:nvSpPr>
        <dsp:cNvPr id="0" name=""/>
        <dsp:cNvSpPr/>
      </dsp:nvSpPr>
      <dsp:spPr>
        <a:xfrm>
          <a:off x="0" y="1032921"/>
          <a:ext cx="8487960"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“A Makhana Board will be established in [Bihar] to improve production, processing, value addition, and marketing of makhana… The Board will provide hand holding and training support to makhana farmers, and will also work to ensure they receive the benefits of all relevant Government schemes,” the Finance Minister said.</a:t>
          </a:r>
          <a:endParaRPr lang="en-US" sz="1300" kern="1200"/>
        </a:p>
      </dsp:txBody>
      <dsp:txXfrm>
        <a:off x="35500" y="1068421"/>
        <a:ext cx="8416960" cy="656228"/>
      </dsp:txXfrm>
    </dsp:sp>
    <dsp:sp modelId="{E8A61C15-3CAE-4CF2-9EFC-A516AE2A694F}">
      <dsp:nvSpPr>
        <dsp:cNvPr id="0" name=""/>
        <dsp:cNvSpPr/>
      </dsp:nvSpPr>
      <dsp:spPr>
        <a:xfrm>
          <a:off x="0" y="1797590"/>
          <a:ext cx="8487960" cy="72722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In recent years, the once humble makhana has skyrocketed in popularity around the world as a “superfood” of choice among fitness enthusiasts. This has prompted the government to focus on marketing makhana to commercially harness its popularity.</a:t>
          </a:r>
          <a:endParaRPr lang="en-US" sz="1300" kern="1200"/>
        </a:p>
      </dsp:txBody>
      <dsp:txXfrm>
        <a:off x="35500" y="1833090"/>
        <a:ext cx="8416960" cy="6562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5D193F-0592-4679-9EBD-9B24FADA3790}">
      <dsp:nvSpPr>
        <dsp:cNvPr id="0" name=""/>
        <dsp:cNvSpPr/>
      </dsp:nvSpPr>
      <dsp:spPr>
        <a:xfrm>
          <a:off x="0" y="37255"/>
          <a:ext cx="6224335" cy="7125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baseline="0"/>
            <a:t>Summary of Key Points:</a:t>
          </a:r>
          <a:endParaRPr lang="en-US" sz="2900" kern="1200"/>
        </a:p>
      </dsp:txBody>
      <dsp:txXfrm>
        <a:off x="34783" y="72038"/>
        <a:ext cx="6154769" cy="642964"/>
      </dsp:txXfrm>
    </dsp:sp>
    <dsp:sp modelId="{9E276E16-FABE-4F5B-9FE0-E79D56B3C157}">
      <dsp:nvSpPr>
        <dsp:cNvPr id="0" name=""/>
        <dsp:cNvSpPr/>
      </dsp:nvSpPr>
      <dsp:spPr>
        <a:xfrm>
          <a:off x="0" y="749785"/>
          <a:ext cx="6224335" cy="288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2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0" kern="1200" baseline="0"/>
            <a:t>Modern technology is transforming Makhana farming.</a:t>
          </a:r>
          <a:endParaRPr lang="en-US" sz="2300" kern="1200"/>
        </a:p>
        <a:p>
          <a:pPr marL="228600" lvl="1" indent="-228600" algn="l" defTabSz="1022350">
            <a:lnSpc>
              <a:spcPct val="90000"/>
            </a:lnSpc>
            <a:spcBef>
              <a:spcPct val="0"/>
            </a:spcBef>
            <a:spcAft>
              <a:spcPct val="20000"/>
            </a:spcAft>
            <a:buChar char="•"/>
          </a:pPr>
          <a:r>
            <a:rPr lang="en-US" sz="2300" b="0" kern="1200" baseline="0"/>
            <a:t>With smart irrigation, IoT, and mechanization, productivity has increased.</a:t>
          </a:r>
          <a:endParaRPr lang="en-US" sz="2300" kern="1200"/>
        </a:p>
        <a:p>
          <a:pPr marL="228600" lvl="1" indent="-228600" algn="l" defTabSz="1022350">
            <a:lnSpc>
              <a:spcPct val="90000"/>
            </a:lnSpc>
            <a:spcBef>
              <a:spcPct val="0"/>
            </a:spcBef>
            <a:spcAft>
              <a:spcPct val="20000"/>
            </a:spcAft>
            <a:buChar char="•"/>
          </a:pPr>
          <a:r>
            <a:rPr lang="en-US" sz="2300" b="0" kern="1200" baseline="0"/>
            <a:t>Water conservation &amp; sustainable practices ensure long-term growth.</a:t>
          </a:r>
          <a:endParaRPr lang="en-US" sz="2300" kern="1200"/>
        </a:p>
        <a:p>
          <a:pPr marL="228600" lvl="1" indent="-228600" algn="l" defTabSz="1022350">
            <a:lnSpc>
              <a:spcPct val="90000"/>
            </a:lnSpc>
            <a:spcBef>
              <a:spcPct val="0"/>
            </a:spcBef>
            <a:spcAft>
              <a:spcPct val="20000"/>
            </a:spcAft>
            <a:buChar char="•"/>
          </a:pPr>
          <a:r>
            <a:rPr lang="en-US" sz="2300" b="0" kern="1200" baseline="0"/>
            <a:t>Economic benefits include higher profits, better market access, and job creation.</a:t>
          </a:r>
          <a:endParaRPr lang="en-US" sz="2300" kern="1200"/>
        </a:p>
      </dsp:txBody>
      <dsp:txXfrm>
        <a:off x="0" y="749785"/>
        <a:ext cx="6224335" cy="2881439"/>
      </dsp:txXfrm>
    </dsp:sp>
    <dsp:sp modelId="{AF66A088-6067-458E-8B64-A54D3558044C}">
      <dsp:nvSpPr>
        <dsp:cNvPr id="0" name=""/>
        <dsp:cNvSpPr/>
      </dsp:nvSpPr>
      <dsp:spPr>
        <a:xfrm>
          <a:off x="0" y="3631225"/>
          <a:ext cx="6224335" cy="7125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i="0" kern="1200" baseline="0"/>
            <a:t>Final Message:</a:t>
          </a:r>
          <a:endParaRPr lang="en-US" sz="2900" kern="1200"/>
        </a:p>
      </dsp:txBody>
      <dsp:txXfrm>
        <a:off x="34783" y="3666008"/>
        <a:ext cx="6154769" cy="642964"/>
      </dsp:txXfrm>
    </dsp:sp>
    <dsp:sp modelId="{5447E46F-ABBA-4F6D-8450-18B3D840E644}">
      <dsp:nvSpPr>
        <dsp:cNvPr id="0" name=""/>
        <dsp:cNvSpPr/>
      </dsp:nvSpPr>
      <dsp:spPr>
        <a:xfrm>
          <a:off x="0" y="4343755"/>
          <a:ext cx="6224335" cy="10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623"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b="0" i="1" kern="1200" baseline="0"/>
            <a:t>"</a:t>
          </a:r>
          <a:r>
            <a:rPr lang="en-US" sz="2300" b="0" kern="1200" baseline="0"/>
            <a:t>Technology-driven Makhana farming is the future – ensuring sustainability, profitability, and global recognition."</a:t>
          </a:r>
          <a:endParaRPr lang="en-US" sz="2300" kern="1200"/>
        </a:p>
      </dsp:txBody>
      <dsp:txXfrm>
        <a:off x="0" y="4343755"/>
        <a:ext cx="6224335" cy="10505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F2B7F-DC3A-4A8E-B984-26E638721E4C}"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4512B-4084-443D-B4BB-FCFECB3B5DE9}" type="slidenum">
              <a:rPr lang="en-US" smtClean="0"/>
              <a:t>‹#›</a:t>
            </a:fld>
            <a:endParaRPr lang="en-US"/>
          </a:p>
        </p:txBody>
      </p:sp>
    </p:spTree>
    <p:extLst>
      <p:ext uri="{BB962C8B-B14F-4D97-AF65-F5344CB8AC3E}">
        <p14:creationId xmlns:p14="http://schemas.microsoft.com/office/powerpoint/2010/main" val="315381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C4512B-4084-443D-B4BB-FCFECB3B5DE9}" type="slidenum">
              <a:rPr lang="en-US" smtClean="0"/>
              <a:t>3</a:t>
            </a:fld>
            <a:endParaRPr lang="en-US"/>
          </a:p>
        </p:txBody>
      </p:sp>
    </p:spTree>
    <p:extLst>
      <p:ext uri="{BB962C8B-B14F-4D97-AF65-F5344CB8AC3E}">
        <p14:creationId xmlns:p14="http://schemas.microsoft.com/office/powerpoint/2010/main" val="85842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C4512B-4084-443D-B4BB-FCFECB3B5DE9}" type="slidenum">
              <a:rPr lang="en-US" smtClean="0"/>
              <a:t>5</a:t>
            </a:fld>
            <a:endParaRPr lang="en-US"/>
          </a:p>
        </p:txBody>
      </p:sp>
    </p:spTree>
    <p:extLst>
      <p:ext uri="{BB962C8B-B14F-4D97-AF65-F5344CB8AC3E}">
        <p14:creationId xmlns:p14="http://schemas.microsoft.com/office/powerpoint/2010/main" val="105394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06A5-8FF0-DE46-2125-1220222988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F9716-24A9-67C1-0AD1-4FB8AA3086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43F1DA-F67C-2BA3-0B10-B77CCBD3B859}"/>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5" name="Footer Placeholder 4">
            <a:extLst>
              <a:ext uri="{FF2B5EF4-FFF2-40B4-BE49-F238E27FC236}">
                <a16:creationId xmlns:a16="http://schemas.microsoft.com/office/drawing/2014/main" id="{E96663D6-D27C-BE85-95A5-8DDA7BC20D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E6EBC-839D-35A8-9941-CFE36E659024}"/>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470784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CC55-05F3-11FB-8459-5EE34A7FA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6A8B63-1054-B91B-85D5-7B42E17C8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72CC2-C02F-AA42-82D9-DB40FEA01092}"/>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5" name="Footer Placeholder 4">
            <a:extLst>
              <a:ext uri="{FF2B5EF4-FFF2-40B4-BE49-F238E27FC236}">
                <a16:creationId xmlns:a16="http://schemas.microsoft.com/office/drawing/2014/main" id="{5D54FBE2-62F6-C224-AB57-C8C38277B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6E10C-2F65-90D7-635A-4C3B8A8AD8CB}"/>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16260297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A83421-5FEC-6EA2-5973-D4C41A49D1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C5DC3F-1BF5-88B3-AEDF-068D3719C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BF6A63-4D70-965E-47F2-70AC8720B2A9}"/>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5" name="Footer Placeholder 4">
            <a:extLst>
              <a:ext uri="{FF2B5EF4-FFF2-40B4-BE49-F238E27FC236}">
                <a16:creationId xmlns:a16="http://schemas.microsoft.com/office/drawing/2014/main" id="{BF120A52-E020-19A7-D0BC-689C3EBDB3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13FB3-C568-88C7-594E-F2FA223D9BFF}"/>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1451480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4A23-3B6B-3970-E0B4-D1D80219F2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5CD74-C21E-77F9-7948-DBE3BB946F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82927-1EDF-B865-8492-A62C20134E84}"/>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5" name="Footer Placeholder 4">
            <a:extLst>
              <a:ext uri="{FF2B5EF4-FFF2-40B4-BE49-F238E27FC236}">
                <a16:creationId xmlns:a16="http://schemas.microsoft.com/office/drawing/2014/main" id="{385F5381-14B1-DD79-CB32-019028EAA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7195D-0AE1-93A2-D901-8130587395A4}"/>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726771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AB4B-9038-D9E0-604F-744F05BA0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FD58A1-D13C-B9F5-73AD-484F68F00F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0786D-4C09-C59A-63D0-88DCB1CFE2E8}"/>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5" name="Footer Placeholder 4">
            <a:extLst>
              <a:ext uri="{FF2B5EF4-FFF2-40B4-BE49-F238E27FC236}">
                <a16:creationId xmlns:a16="http://schemas.microsoft.com/office/drawing/2014/main" id="{A2073DB3-564C-DBB2-6AF6-1EFB74384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8CA77-C3F2-6978-C1E7-8335874412C2}"/>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2737290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2897-EEF1-EF9B-5DA6-B372019F1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455B5-A84F-BD3E-EDBE-6146DA63C9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B47D0A-D0C2-D2E1-42C1-4D3DF6F382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CC6D2E-CADE-4D59-7A2B-8E41404396FD}"/>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6" name="Footer Placeholder 5">
            <a:extLst>
              <a:ext uri="{FF2B5EF4-FFF2-40B4-BE49-F238E27FC236}">
                <a16:creationId xmlns:a16="http://schemas.microsoft.com/office/drawing/2014/main" id="{79784C5E-A54D-1550-8895-6FA0EA610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F2A884-574E-789F-0E31-75D3170432EF}"/>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84035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8834-0CD9-1C26-329C-41E851030F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723CF8-4E62-D2DA-85C7-C63AA9567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20C44B-BCF1-0308-F69A-AB253EFFF5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6D4F3-BB9A-D776-ABED-FB8A5341D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F7528-348F-E2CE-37A7-ABD36F8724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1E67C-AF39-2E2E-8BAC-1BB061AC0F3F}"/>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8" name="Footer Placeholder 7">
            <a:extLst>
              <a:ext uri="{FF2B5EF4-FFF2-40B4-BE49-F238E27FC236}">
                <a16:creationId xmlns:a16="http://schemas.microsoft.com/office/drawing/2014/main" id="{F49CBD8B-4167-8D36-8244-D4EC5B049F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F6294D-30E2-50B6-5CAE-D965680B8781}"/>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1877992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02EF-26E8-A770-5CA8-19EA91E752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CD3884-26A1-5111-DEE9-C65474BF42FB}"/>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4" name="Footer Placeholder 3">
            <a:extLst>
              <a:ext uri="{FF2B5EF4-FFF2-40B4-BE49-F238E27FC236}">
                <a16:creationId xmlns:a16="http://schemas.microsoft.com/office/drawing/2014/main" id="{020B2DF1-749F-6BE7-9FCC-1B30F6F5B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F7B4DC-2B82-2C97-7C1C-E83118004701}"/>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166631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0B208-9118-059C-65D4-A33E96D02421}"/>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3" name="Footer Placeholder 2">
            <a:extLst>
              <a:ext uri="{FF2B5EF4-FFF2-40B4-BE49-F238E27FC236}">
                <a16:creationId xmlns:a16="http://schemas.microsoft.com/office/drawing/2014/main" id="{8D024CD2-E3A1-911C-6456-C2799CF77D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8A2DA7-F1CD-B317-3BDE-EF254CBB8A68}"/>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1060239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C035-D839-7C61-667A-D1340FA0DB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8CEC11-2F06-6BBA-A8B7-F380D24F5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E2F1B-2806-925A-E196-E54E3B0B2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8C037-3B81-9BA1-AABF-7F76771904EC}"/>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6" name="Footer Placeholder 5">
            <a:extLst>
              <a:ext uri="{FF2B5EF4-FFF2-40B4-BE49-F238E27FC236}">
                <a16:creationId xmlns:a16="http://schemas.microsoft.com/office/drawing/2014/main" id="{9B3BC751-1079-1CA6-8416-C94AB14942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6F27B-9E5F-5397-EF6F-BC70A3975EDE}"/>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39739464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B960-804A-99E1-9B35-087EE0802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3849DB-4534-5DF9-59CE-2B3E05552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D5382-3BB1-F743-2BA0-8E35912B6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D5CD5-BE7C-26C3-3AC1-9C56D9FB1B2E}"/>
              </a:ext>
            </a:extLst>
          </p:cNvPr>
          <p:cNvSpPr>
            <a:spLocks noGrp="1"/>
          </p:cNvSpPr>
          <p:nvPr>
            <p:ph type="dt" sz="half" idx="10"/>
          </p:nvPr>
        </p:nvSpPr>
        <p:spPr/>
        <p:txBody>
          <a:bodyPr/>
          <a:lstStyle/>
          <a:p>
            <a:fld id="{A45257DC-8AD5-41FC-A30C-31873125EB5A}" type="datetimeFigureOut">
              <a:rPr lang="en-US" smtClean="0"/>
              <a:t>7/17/2025</a:t>
            </a:fld>
            <a:endParaRPr lang="en-US"/>
          </a:p>
        </p:txBody>
      </p:sp>
      <p:sp>
        <p:nvSpPr>
          <p:cNvPr id="6" name="Footer Placeholder 5">
            <a:extLst>
              <a:ext uri="{FF2B5EF4-FFF2-40B4-BE49-F238E27FC236}">
                <a16:creationId xmlns:a16="http://schemas.microsoft.com/office/drawing/2014/main" id="{6744B13F-A0F9-B8E6-2018-6D7620972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CD06F-D3B8-AFE3-188E-5A94B3F9A3F3}"/>
              </a:ext>
            </a:extLst>
          </p:cNvPr>
          <p:cNvSpPr>
            <a:spLocks noGrp="1"/>
          </p:cNvSpPr>
          <p:nvPr>
            <p:ph type="sldNum" sz="quarter" idx="12"/>
          </p:nvPr>
        </p:nvSpPr>
        <p:spPr/>
        <p:txBody>
          <a:bodyPr/>
          <a:lstStyle/>
          <a:p>
            <a:fld id="{1FB1110D-5E1D-4A3B-BED1-DCBE1BA4DB72}" type="slidenum">
              <a:rPr lang="en-US" smtClean="0"/>
              <a:t>‹#›</a:t>
            </a:fld>
            <a:endParaRPr lang="en-US"/>
          </a:p>
        </p:txBody>
      </p:sp>
    </p:spTree>
    <p:extLst>
      <p:ext uri="{BB962C8B-B14F-4D97-AF65-F5344CB8AC3E}">
        <p14:creationId xmlns:p14="http://schemas.microsoft.com/office/powerpoint/2010/main" val="3113069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E5013-A43D-6DED-F02F-B22AAD3F57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A98E6D-2815-3E5F-7970-68B8718991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85F8AB-F875-BB5A-BA8E-40DB7BEAD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5257DC-8AD5-41FC-A30C-31873125EB5A}" type="datetimeFigureOut">
              <a:rPr lang="en-US" smtClean="0"/>
              <a:t>7/17/2025</a:t>
            </a:fld>
            <a:endParaRPr lang="en-US"/>
          </a:p>
        </p:txBody>
      </p:sp>
      <p:sp>
        <p:nvSpPr>
          <p:cNvPr id="5" name="Footer Placeholder 4">
            <a:extLst>
              <a:ext uri="{FF2B5EF4-FFF2-40B4-BE49-F238E27FC236}">
                <a16:creationId xmlns:a16="http://schemas.microsoft.com/office/drawing/2014/main" id="{609166C0-72E5-CE10-98EA-B30ECA3EF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E246DF1-1F08-25AF-0C68-BCDC86942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B1110D-5E1D-4A3B-BED1-DCBE1BA4DB72}" type="slidenum">
              <a:rPr lang="en-US" smtClean="0"/>
              <a:t>‹#›</a:t>
            </a:fld>
            <a:endParaRPr lang="en-US"/>
          </a:p>
        </p:txBody>
      </p:sp>
    </p:spTree>
    <p:extLst>
      <p:ext uri="{BB962C8B-B14F-4D97-AF65-F5344CB8AC3E}">
        <p14:creationId xmlns:p14="http://schemas.microsoft.com/office/powerpoint/2010/main" val="254261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arget="../media/image12.jpe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yes" ?><Relationships xmlns="http://schemas.openxmlformats.org/package/2006/relationships"><Relationship Id="rId8" Target="../diagrams/data1.xml" Type="http://schemas.openxmlformats.org/officeDocument/2006/relationships/diagramData"/><Relationship Id="rId3" Target="../media/image14.jpeg" Type="http://schemas.openxmlformats.org/officeDocument/2006/relationships/image"/><Relationship Id="rId7" Target="https://creativecommons.org/licenses/by-nc-nd/3.0/" TargetMode="External" Type="http://schemas.openxmlformats.org/officeDocument/2006/relationships/hyperlink"/><Relationship Id="rId12" Target="../diagrams/drawing1.xml" Type="http://schemas.microsoft.com/office/2007/relationships/diagramDrawing"/><Relationship Id="rId2" Target="../media/image13.png" Type="http://schemas.openxmlformats.org/officeDocument/2006/relationships/image"/><Relationship Id="rId1" Target="../slideLayouts/slideLayout2.xml" Type="http://schemas.openxmlformats.org/officeDocument/2006/relationships/slideLayout"/><Relationship Id="rId6" Target="https://www.mydiversekitchen.com/phool-makhana-roasted-makhana-puffed-fox-nuts-lotus-seeds-recipe-59625" TargetMode="External" Type="http://schemas.openxmlformats.org/officeDocument/2006/relationships/hyperlink"/><Relationship Id="rId11" Target="../diagrams/colors1.xml" Type="http://schemas.openxmlformats.org/officeDocument/2006/relationships/diagramColors"/><Relationship Id="rId5" Target="../media/image15.jpg" Type="http://schemas.openxmlformats.org/officeDocument/2006/relationships/image"/><Relationship Id="rId10" Target="../diagrams/quickStyle1.xml" Type="http://schemas.openxmlformats.org/officeDocument/2006/relationships/diagramQuickStyle"/><Relationship Id="rId4" Target="https://www.thehindu.com/business/budget/budget-2025-new-makhana-board-and-food-institute-to-be-opened-in-bihar-says-fm-sitharaman/article69167401.ece" TargetMode="External" Type="http://schemas.openxmlformats.org/officeDocument/2006/relationships/hyperlink"/><Relationship Id="rId9" Target="../diagrams/layout1.xml" Type="http://schemas.openxmlformats.org/officeDocument/2006/relationships/diagramLayout"/></Relationships>
</file>

<file path=ppt/slides/_rels/slide12.xml.rels><?xml version="1.0" encoding="UTF-8" standalone="yes" ?><Relationships xmlns="http://schemas.openxmlformats.org/package/2006/relationships"><Relationship Id="rId2" Target="../media/image16.jpe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arget="../media/image18.jpeg" Type="http://schemas.openxmlformats.org/officeDocument/2006/relationships/image"/><Relationship Id="rId2" Target="../media/image17.jpeg" Type="http://schemas.openxmlformats.org/officeDocument/2006/relationships/image"/><Relationship Id="rId1" Target="../slideLayouts/slideLayout2.xml" Type="http://schemas.openxmlformats.org/officeDocument/2006/relationships/slideLayout"/><Relationship Id="rId4" Target="../media/image19.png" Type="http://schemas.openxmlformats.org/officeDocument/2006/relationships/image"/></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arget="../media/image20.jpeg" Type="http://schemas.openxmlformats.org/officeDocument/2006/relationships/image"/><Relationship Id="rId1" Target="../slideLayouts/slideLayout2.xml" Type="http://schemas.openxmlformats.org/officeDocument/2006/relationships/slideLayout"/></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www.mydiversekitchen.com/2015/01/phool-makhana-roasted-makhana-puffed.html" TargetMode="External"/></Relationships>
</file>

<file path=ppt/slides/_rels/slide4.xml.rels><?xml version="1.0" encoding="UTF-8" standalone="yes" ?><Relationships xmlns="http://schemas.openxmlformats.org/package/2006/relationships"><Relationship Id="rId3" Target="../media/image5.png" Type="http://schemas.openxmlformats.org/officeDocument/2006/relationships/image"/><Relationship Id="rId2" Target="../media/image4.jpeg" Type="http://schemas.openxmlformats.org/officeDocument/2006/relationships/image"/><Relationship Id="rId1" Target="../slideLayouts/slideLayout2.xml" Type="http://schemas.openxmlformats.org/officeDocument/2006/relationships/slideLayout"/><Relationship Id="rId4" Target="../media/image6.png" Type="http://schemas.openxmlformats.org/officeDocument/2006/relationships/image"/></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arget="../media/image8.jpe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yes" ?><Relationships xmlns="http://schemas.openxmlformats.org/package/2006/relationships"><Relationship Id="rId3" Target="../media/image10.jpg" Type="http://schemas.openxmlformats.org/officeDocument/2006/relationships/image"/><Relationship Id="rId2" Target="../media/image9.jpe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yes" ?><Relationships xmlns="http://schemas.openxmlformats.org/package/2006/relationships"><Relationship Id="rId2" Target="../media/image11.jpe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81F2-802E-3471-13A5-6F357A0822A5}"/>
              </a:ext>
            </a:extLst>
          </p:cNvPr>
          <p:cNvSpPr>
            <a:spLocks noGrp="1"/>
          </p:cNvSpPr>
          <p:nvPr>
            <p:ph type="title"/>
          </p:nvPr>
        </p:nvSpPr>
        <p:spPr/>
        <p:txBody>
          <a:bodyPr/>
          <a:lstStyle/>
          <a:p>
            <a:endParaRPr lang="en-US"/>
          </a:p>
        </p:txBody>
      </p:sp>
      <p:sp>
        <p:nvSpPr>
          <p:cNvPr id="14" name="Rectangle 13">
            <a:extLst>
              <a:ext uri="{FF2B5EF4-FFF2-40B4-BE49-F238E27FC236}">
                <a16:creationId xmlns:a16="http://schemas.microsoft.com/office/drawing/2014/main" id="{33F593C9-0D78-6285-8CF9-E2041B96A19F}"/>
              </a:ext>
            </a:extLst>
          </p:cNvPr>
          <p:cNvSpPr/>
          <p:nvPr/>
        </p:nvSpPr>
        <p:spPr>
          <a:xfrm>
            <a:off x="0" y="0"/>
            <a:ext cx="12192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oster on a wall&#10;&#10;AI-generated content may be incorrect.">
            <a:extLst>
              <a:ext uri="{FF2B5EF4-FFF2-40B4-BE49-F238E27FC236}">
                <a16:creationId xmlns:a16="http://schemas.microsoft.com/office/drawing/2014/main" id="{CA5BA7C9-C963-4CC9-D490-2252F040F5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6446"/>
          </a:xfrm>
        </p:spPr>
      </p:pic>
      <p:sp>
        <p:nvSpPr>
          <p:cNvPr id="4" name="Rectangle 3">
            <a:extLst>
              <a:ext uri="{FF2B5EF4-FFF2-40B4-BE49-F238E27FC236}">
                <a16:creationId xmlns:a16="http://schemas.microsoft.com/office/drawing/2014/main" id="{A3219602-25F3-4FD3-412C-9874F91D4398}"/>
              </a:ext>
            </a:extLst>
          </p:cNvPr>
          <p:cNvSpPr/>
          <p:nvPr/>
        </p:nvSpPr>
        <p:spPr>
          <a:xfrm>
            <a:off x="3880022" y="527222"/>
            <a:ext cx="4399005" cy="107091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7995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DEFD290E-6320-424D-6D8F-E201F52809C0}"/>
              </a:ext>
            </a:extLst>
          </p:cNvPr>
          <p:cNvSpPr>
            <a:spLocks noGrp="1"/>
          </p:cNvSpPr>
          <p:nvPr>
            <p:ph type="title"/>
          </p:nvPr>
        </p:nvSpPr>
        <p:spPr>
          <a:xfrm>
            <a:off x="640080" y="325369"/>
            <a:ext cx="4368602" cy="1956841"/>
          </a:xfrm>
        </p:spPr>
        <p:txBody>
          <a:bodyPr anchor="b">
            <a:normAutofit/>
          </a:bodyPr>
          <a:lstStyle/>
          <a:p>
            <a:r>
              <a:rPr lang="en-US" sz="4200"/>
              <a:t>Economic Growth Through Smart Makhana Farming</a:t>
            </a:r>
          </a:p>
        </p:txBody>
      </p:sp>
      <p:sp>
        <p:nvSpPr>
          <p:cNvPr id="1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640080" y="2586994"/>
            <a:ext cx="3474720" cy="18288"/>
          </a:xfrm>
          <a:custGeom>
            <a:avLst/>
            <a:gdLst>
              <a:gd fmla="*/ 0 w 3474720" name="connsiteX0"/>
              <a:gd fmla="*/ 0 h 18288" name="connsiteY0"/>
              <a:gd fmla="*/ 694944 w 3474720" name="connsiteX1"/>
              <a:gd fmla="*/ 0 h 18288" name="connsiteY1"/>
              <a:gd fmla="*/ 1355141 w 3474720" name="connsiteX2"/>
              <a:gd fmla="*/ 0 h 18288" name="connsiteY2"/>
              <a:gd fmla="*/ 2015338 w 3474720" name="connsiteX3"/>
              <a:gd fmla="*/ 0 h 18288" name="connsiteY3"/>
              <a:gd fmla="*/ 2779776 w 3474720" name="connsiteX4"/>
              <a:gd fmla="*/ 0 h 18288" name="connsiteY4"/>
              <a:gd fmla="*/ 3474720 w 3474720" name="connsiteX5"/>
              <a:gd fmla="*/ 0 h 18288" name="connsiteY5"/>
              <a:gd fmla="*/ 3474720 w 3474720" name="connsiteX6"/>
              <a:gd fmla="*/ 18288 h 18288" name="connsiteY6"/>
              <a:gd fmla="*/ 2779776 w 3474720" name="connsiteX7"/>
              <a:gd fmla="*/ 18288 h 18288" name="connsiteY7"/>
              <a:gd fmla="*/ 2189074 w 3474720" name="connsiteX8"/>
              <a:gd fmla="*/ 18288 h 18288" name="connsiteY8"/>
              <a:gd fmla="*/ 1528877 w 3474720" name="connsiteX9"/>
              <a:gd fmla="*/ 18288 h 18288" name="connsiteY9"/>
              <a:gd fmla="*/ 868680 w 3474720" name="connsiteX10"/>
              <a:gd fmla="*/ 18288 h 18288" name="connsiteY10"/>
              <a:gd fmla="*/ 0 w 3474720" name="connsiteX11"/>
              <a:gd fmla="*/ 18288 h 18288" name="connsiteY11"/>
              <a:gd fmla="*/ 0 w 3474720" name="connsiteX12"/>
              <a:gd fmla="*/ 0 h 18288" name="connsiteY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stroke="0"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w="44450">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 name="Rectangle 1">
            <a:extLst>
              <a:ext uri="{FF2B5EF4-FFF2-40B4-BE49-F238E27FC236}">
                <a16:creationId xmlns:a16="http://schemas.microsoft.com/office/drawing/2014/main" id="{3B8D7138-E774-9D8E-915F-BC048E414D08}"/>
              </a:ext>
            </a:extLst>
          </p:cNvPr>
          <p:cNvSpPr>
            <a:spLocks noChangeArrowheads="1" noGrp="1"/>
          </p:cNvSpPr>
          <p:nvPr>
            <p:ph idx="1"/>
          </p:nvPr>
        </p:nvSpPr>
        <p:spPr bwMode="auto">
          <a:xfrm>
            <a:off x="532435" y="2696900"/>
            <a:ext cx="5827873" cy="38357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0" bIns="45720" compatLnSpc="1" lIns="91440" numCol="1" rIns="91440" tIns="45720" vert="horz">
            <a:prstTxWarp prst="textNoShape">
              <a:avLst/>
            </a:prstTxWarp>
            <a:normAutofit lnSpcReduction="10000"/>
          </a:bodyPr>
          <a:lstStyle/>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600" u="sng">
                <a:ln>
                  <a:noFill/>
                </a:ln>
                <a:effectLst/>
                <a:latin charset="0" panose="02020603050405020304" pitchFamily="18" typeface="Times New Roman"/>
                <a:cs charset="0" panose="02020603050405020304" pitchFamily="18" typeface="Times New Roman"/>
              </a:rPr>
              <a:t>Higher Yield = More Profit</a:t>
            </a:r>
            <a:endParaRPr altLang="en-US" b="0" baseline="0" cap="none" dirty="0" i="0" kumimoji="0" lang="en-US" normalizeH="0" strike="noStrike" sz="1600" u="sng">
              <a:ln>
                <a:noFill/>
              </a:ln>
              <a:effectLst/>
              <a:latin charset="0" panose="02020603050405020304" pitchFamily="18" typeface="Times New Roman"/>
              <a:cs charset="0" panose="02020603050405020304" pitchFamily="18" typeface="Times New Roman"/>
            </a:endParaRP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With</a:t>
            </a:r>
            <a:r>
              <a:rPr altLang="en-US" b="1"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 IoT </a:t>
            </a:r>
            <a:r>
              <a:rPr altLang="en-US"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monitoring and mechanization, production increases by 30-40%.</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600" u="sng">
                <a:ln>
                  <a:noFill/>
                </a:ln>
                <a:effectLst/>
                <a:latin charset="0" panose="02020603050405020304" pitchFamily="18" typeface="Times New Roman"/>
                <a:cs charset="0" panose="02020603050405020304" pitchFamily="18" typeface="Times New Roman"/>
              </a:rPr>
              <a:t>Cost Reduction</a:t>
            </a:r>
            <a:endParaRPr altLang="en-US" b="0" baseline="0" cap="none" dirty="0" i="0" kumimoji="0" lang="en-US" normalizeH="0" strike="noStrike" sz="1600" u="sng">
              <a:ln>
                <a:noFill/>
              </a:ln>
              <a:effectLst/>
              <a:latin charset="0" panose="02020603050405020304" pitchFamily="18" typeface="Times New Roman"/>
              <a:cs charset="0" panose="02020603050405020304" pitchFamily="18" typeface="Times New Roman"/>
            </a:endParaRP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Lower labor costs due to automation.</a:t>
            </a: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Lower energy costs with solar drying systems.</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600" u="sng">
                <a:ln>
                  <a:noFill/>
                </a:ln>
                <a:effectLst/>
                <a:latin charset="0" panose="02020603050405020304" pitchFamily="18" typeface="Times New Roman"/>
                <a:cs charset="0" panose="02020603050405020304" pitchFamily="18" typeface="Times New Roman"/>
              </a:rPr>
              <a:t>Growing Global Market for Makhana</a:t>
            </a: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Demand for </a:t>
            </a:r>
            <a:r>
              <a:rPr altLang="en-US" b="1"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organic, healthy snacks</a:t>
            </a:r>
            <a:r>
              <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 is rising.</a:t>
            </a: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Indian makhana is </a:t>
            </a:r>
            <a:r>
              <a:rPr altLang="en-US" b="1"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exported to the USA, UAE, and Europe</a:t>
            </a:r>
            <a:r>
              <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600" u="sng">
                <a:ln>
                  <a:noFill/>
                </a:ln>
                <a:effectLst/>
                <a:latin charset="0" panose="02020603050405020304" pitchFamily="18" typeface="Times New Roman"/>
                <a:cs charset="0" panose="02020603050405020304" pitchFamily="18" typeface="Times New Roman"/>
              </a:rPr>
              <a:t>Increased Rural Employment</a:t>
            </a:r>
            <a:endParaRPr altLang="en-US" b="0" baseline="0" cap="none" dirty="0" i="0" kumimoji="0" lang="en-US" normalizeH="0" strike="noStrike" sz="1600" u="sng">
              <a:ln>
                <a:noFill/>
              </a:ln>
              <a:effectLst/>
              <a:latin charset="0" panose="02020603050405020304" pitchFamily="18" typeface="Times New Roman"/>
              <a:cs charset="0" panose="02020603050405020304" pitchFamily="18" typeface="Times New Roman"/>
            </a:endParaRP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More jobs in mechanized farming, processing, and export logistics.</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600" u="sng">
                <a:ln>
                  <a:noFill/>
                </a:ln>
                <a:effectLst/>
                <a:latin charset="0" panose="02020603050405020304" pitchFamily="18" typeface="Times New Roman"/>
                <a:cs charset="0" panose="02020603050405020304" pitchFamily="18" typeface="Times New Roman"/>
              </a:rPr>
              <a:t>Government Subsidies &amp; Investments</a:t>
            </a:r>
            <a:endParaRPr altLang="en-US" b="0" baseline="0" cap="none" dirty="0" i="0" kumimoji="0" lang="en-US" normalizeH="0" strike="noStrike" sz="1600" u="sng">
              <a:ln>
                <a:noFill/>
              </a:ln>
              <a:effectLst/>
              <a:latin charset="0" panose="02020603050405020304" pitchFamily="18" typeface="Times New Roman"/>
              <a:cs charset="0" panose="02020603050405020304" pitchFamily="18" typeface="Times New Roman"/>
            </a:endParaRPr>
          </a:p>
          <a:p>
            <a:pPr defTabSz="914400" eaLnBrk="0" fontAlgn="base" hangingPunct="0" latinLnBrk="0" lvl="0" marR="0" rtl="0">
              <a:spcBef>
                <a:spcPct val="0"/>
              </a:spcBef>
              <a:spcAft>
                <a:spcPts val="600"/>
              </a:spcAft>
              <a:buClrTx/>
              <a:buSzTx/>
              <a:buFont charset="2" panose="05000000000000000000" pitchFamily="2" typeface="Wingdings"/>
              <a:buChar char="Ø"/>
              <a:tabLst/>
            </a:pPr>
            <a:r>
              <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Government schemes support </a:t>
            </a:r>
            <a:r>
              <a:rPr altLang="en-US" b="1"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smart agriculture</a:t>
            </a:r>
            <a:r>
              <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rPr>
              <a:t>.</a:t>
            </a:r>
          </a:p>
          <a:p>
            <a:pPr defTabSz="914400" eaLnBrk="0" fontAlgn="base" hangingPunct="0" indent="0" latinLnBrk="0" lvl="0" marL="0" marR="0" rtl="0">
              <a:spcBef>
                <a:spcPct val="0"/>
              </a:spcBef>
              <a:spcAft>
                <a:spcPts val="600"/>
              </a:spcAft>
              <a:buClrTx/>
              <a:buSzTx/>
              <a:buFontTx/>
              <a:buNone/>
              <a:tabLst/>
            </a:pPr>
            <a:endParaRPr altLang="en-US" b="0" baseline="0" cap="none" dirty="0" i="0" kumimoji="0" lang="en-US" normalizeH="0" strike="noStrike" sz="1600" u="none">
              <a:ln>
                <a:noFill/>
              </a:ln>
              <a:effectLst/>
              <a:latin charset="0" panose="02020603050405020304" pitchFamily="18" typeface="Times New Roman"/>
              <a:cs charset="0" panose="02020603050405020304" pitchFamily="18" typeface="Times New Roman"/>
            </a:endParaRPr>
          </a:p>
        </p:txBody>
      </p:sp>
      <p:pic>
        <p:nvPicPr>
          <p:cNvPr descr="A graph of a graph with various objects&#10;&#10;AI-generated content may be incorrect." id="6" name="Picture 5">
            <a:extLst>
              <a:ext uri="{FF2B5EF4-FFF2-40B4-BE49-F238E27FC236}">
                <a16:creationId xmlns:a16="http://schemas.microsoft.com/office/drawing/2014/main" id="{FD02B2C0-B5BF-AAB5-50F2-880DBACEED5E}"/>
              </a:ext>
            </a:extLst>
          </p:cNvPr>
          <p:cNvPicPr>
            <a:picLocks noChangeAspect="1"/>
          </p:cNvPicPr>
          <p:nvPr/>
        </p:nvPicPr>
        <p:blipFill>
          <a:blip r:embed="rId2">
            <a:extLst>
              <a:ext uri="{28A0092B-C50C-407E-A947-70E740481C1C}">
                <a14:useLocalDpi xmlns:a14="http://schemas.microsoft.com/office/drawing/2010/main" val="0"/>
              </a:ext>
            </a:extLst>
          </a:blip>
          <a:srcRect t="9"/>
          <a:stretch/>
        </p:blipFill>
        <p:spPr>
          <a:xfrm>
            <a:off x="6470248" y="10"/>
            <a:ext cx="5720229" cy="6857990"/>
          </a:xfrm>
          <a:custGeom>
            <a:avLst/>
            <a:gdLst/>
            <a:ahLst/>
            <a:cxnLst/>
            <a:rect b="b" l="l" r="r" t="t"/>
            <a:pathLst>
              <a:path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68085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7CC8-477D-5795-3F41-D093CCD105E0}"/>
              </a:ext>
            </a:extLst>
          </p:cNvPr>
          <p:cNvSpPr>
            <a:spLocks noGrp="1"/>
          </p:cNvSpPr>
          <p:nvPr>
            <p:ph type="title"/>
          </p:nvPr>
        </p:nvSpPr>
        <p:spPr/>
        <p:txBody>
          <a:bodyPr/>
          <a:lstStyle/>
          <a:p>
            <a:endParaRPr lang="en-US"/>
          </a:p>
        </p:txBody>
      </p:sp>
      <p:pic>
        <p:nvPicPr>
          <p:cNvPr id="6" name="Content Placeholder 5" descr="A close up of black text&#10;&#10;AI-generated content may be incorrect.">
            <a:extLst>
              <a:ext uri="{FF2B5EF4-FFF2-40B4-BE49-F238E27FC236}">
                <a16:creationId xmlns:a16="http://schemas.microsoft.com/office/drawing/2014/main" id="{BC2DBFFD-F0E5-59BC-CCA4-0E4225EC7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020" y="3167740"/>
            <a:ext cx="8487960" cy="1667108"/>
          </a:xfrm>
        </p:spPr>
      </p:pic>
      <p:sp>
        <p:nvSpPr>
          <p:cNvPr id="4" name="Rectangle 3">
            <a:extLst>
              <a:ext uri="{FF2B5EF4-FFF2-40B4-BE49-F238E27FC236}">
                <a16:creationId xmlns:a16="http://schemas.microsoft.com/office/drawing/2014/main" id="{AB0F1E92-400A-47C9-968B-8800C657EF13}"/>
              </a:ext>
            </a:extLst>
          </p:cNvPr>
          <p:cNvSpPr/>
          <p:nvPr/>
        </p:nvSpPr>
        <p:spPr>
          <a:xfrm>
            <a:off x="0" y="0"/>
            <a:ext cx="12192000" cy="6858000"/>
          </a:xfrm>
          <a:prstGeom prst="rect">
            <a:avLst/>
          </a:prstGeom>
          <a:solidFill>
            <a:schemeClr val="bg1"/>
          </a:solidFill>
          <a:ln>
            <a:no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black text&#10;&#10;AI-generated content may be incorrect.">
            <a:extLst>
              <a:ext uri="{FF2B5EF4-FFF2-40B4-BE49-F238E27FC236}">
                <a16:creationId xmlns:a16="http://schemas.microsoft.com/office/drawing/2014/main" id="{EA2DEC51-DD18-8BB0-D133-3CC0CF671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59452"/>
            <a:ext cx="8487960" cy="1667108"/>
          </a:xfrm>
          <a:prstGeom prst="rect">
            <a:avLst/>
          </a:prstGeom>
        </p:spPr>
      </p:pic>
      <p:pic>
        <p:nvPicPr>
          <p:cNvPr id="10" name="Picture 9">
            <a:extLst>
              <a:ext uri="{FF2B5EF4-FFF2-40B4-BE49-F238E27FC236}">
                <a16:creationId xmlns:a16="http://schemas.microsoft.com/office/drawing/2014/main" id="{340CEFFB-6CDA-5AFD-C305-DD37BE1A8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5"/>
            <a:ext cx="8478433" cy="371527"/>
          </a:xfrm>
          <a:prstGeom prst="rect">
            <a:avLst/>
          </a:prstGeom>
        </p:spPr>
      </p:pic>
      <p:sp>
        <p:nvSpPr>
          <p:cNvPr id="12" name="TextBox 11">
            <a:extLst>
              <a:ext uri="{FF2B5EF4-FFF2-40B4-BE49-F238E27FC236}">
                <a16:creationId xmlns:a16="http://schemas.microsoft.com/office/drawing/2014/main" id="{DAD3CBCA-23C5-702C-DB42-C73D894BAFD0}"/>
              </a:ext>
            </a:extLst>
          </p:cNvPr>
          <p:cNvSpPr txBox="1"/>
          <p:nvPr/>
        </p:nvSpPr>
        <p:spPr>
          <a:xfrm>
            <a:off x="152400" y="536300"/>
            <a:ext cx="8280400" cy="1754326"/>
          </a:xfrm>
          <a:prstGeom prst="rect">
            <a:avLst/>
          </a:prstGeom>
          <a:noFill/>
        </p:spPr>
        <p:txBody>
          <a:bodyPr wrap="square" rtlCol="0">
            <a:spAutoFit/>
          </a:bodyPr>
          <a:lstStyle/>
          <a:p>
            <a:r>
              <a:rPr lang="en-US" b="0" i="0" dirty="0">
                <a:solidFill>
                  <a:srgbClr val="000000"/>
                </a:solidFill>
                <a:effectLst/>
                <a:latin typeface="Faustina"/>
              </a:rPr>
              <a:t>Bihar featured prominently in Finance Minister Nirmala Sitharaman’s Budget speech on Saturday (February 1, 2025) as she announced a slew of schemes for the state. A </a:t>
            </a:r>
            <a:r>
              <a:rPr lang="en-US" b="0" i="0" u="none" strike="noStrike" dirty="0">
                <a:solidFill>
                  <a:srgbClr val="B00020"/>
                </a:solidFill>
                <a:effectLst/>
                <a:latin typeface="Faustina"/>
                <a:hlinkClick r:id="rId4"/>
              </a:rPr>
              <a:t>new Makhana Board</a:t>
            </a:r>
            <a:r>
              <a:rPr lang="en-US" b="0" i="0" dirty="0">
                <a:solidFill>
                  <a:srgbClr val="000000"/>
                </a:solidFill>
                <a:effectLst/>
                <a:latin typeface="Faustina"/>
              </a:rPr>
              <a:t>, National Institute of Food Technology, Entrepreneurship and Management were announced. Apart from these, greenfield airports will be added in addition to the expansion of Patna airport and the West Kosi canal project in </a:t>
            </a:r>
            <a:r>
              <a:rPr lang="en-US" b="0" i="0" dirty="0" err="1">
                <a:solidFill>
                  <a:srgbClr val="000000"/>
                </a:solidFill>
                <a:effectLst/>
                <a:latin typeface="Faustina"/>
              </a:rPr>
              <a:t>Mithilanchal</a:t>
            </a:r>
            <a:r>
              <a:rPr lang="en-US" b="0" i="0" dirty="0">
                <a:solidFill>
                  <a:srgbClr val="000000"/>
                </a:solidFill>
                <a:effectLst/>
                <a:latin typeface="Faustina"/>
              </a:rPr>
              <a:t> was also announced.</a:t>
            </a:r>
            <a:endParaRPr lang="en-US" dirty="0"/>
          </a:p>
        </p:txBody>
      </p:sp>
      <p:pic>
        <p:nvPicPr>
          <p:cNvPr id="14" name="Picture 13" descr="A wooden scoop with white beans&#10;&#10;AI-generated content may be incorrect.">
            <a:extLst>
              <a:ext uri="{FF2B5EF4-FFF2-40B4-BE49-F238E27FC236}">
                <a16:creationId xmlns:a16="http://schemas.microsoft.com/office/drawing/2014/main" id="{C45BCC32-4697-E38D-160C-7A637CD2088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640360" y="0"/>
            <a:ext cx="3551639" cy="6827260"/>
          </a:xfrm>
          <a:prstGeom prst="rect">
            <a:avLst/>
          </a:prstGeom>
        </p:spPr>
      </p:pic>
      <p:sp>
        <p:nvSpPr>
          <p:cNvPr id="15" name="TextBox 14">
            <a:extLst>
              <a:ext uri="{FF2B5EF4-FFF2-40B4-BE49-F238E27FC236}">
                <a16:creationId xmlns:a16="http://schemas.microsoft.com/office/drawing/2014/main" id="{840A234C-11BA-D113-1851-EE51CD671C4E}"/>
              </a:ext>
            </a:extLst>
          </p:cNvPr>
          <p:cNvSpPr txBox="1"/>
          <p:nvPr/>
        </p:nvSpPr>
        <p:spPr>
          <a:xfrm>
            <a:off x="8583593" y="6827260"/>
            <a:ext cx="3548880" cy="230832"/>
          </a:xfrm>
          <a:prstGeom prst="rect">
            <a:avLst/>
          </a:prstGeom>
          <a:noFill/>
        </p:spPr>
        <p:txBody>
          <a:bodyPr wrap="square" rtlCol="0">
            <a:spAutoFit/>
          </a:bodyPr>
          <a:lstStyle/>
          <a:p>
            <a:r>
              <a:rPr lang="en-US" sz="900">
                <a:hlinkClick r:id="rId6" tooltip="https://www.mydiversekitchen.com/phool-makhana-roasted-makhana-puffed-fox-nuts-lotus-seeds-recipe-59625"/>
              </a:rPr>
              <a:t>This Photo</a:t>
            </a:r>
            <a:r>
              <a:rPr lang="en-US" sz="900"/>
              <a:t> by Unknown Author is licensed under </a:t>
            </a:r>
            <a:r>
              <a:rPr lang="en-US" sz="900">
                <a:hlinkClick r:id="rId7" tooltip="https://creativecommons.org/licenses/by-nc-nd/3.0/"/>
              </a:rPr>
              <a:t>CC BY-NC-ND</a:t>
            </a:r>
            <a:endParaRPr lang="en-US" sz="900"/>
          </a:p>
        </p:txBody>
      </p:sp>
      <p:graphicFrame>
        <p:nvGraphicFramePr>
          <p:cNvPr id="23" name="TextBox 10">
            <a:extLst>
              <a:ext uri="{FF2B5EF4-FFF2-40B4-BE49-F238E27FC236}">
                <a16:creationId xmlns:a16="http://schemas.microsoft.com/office/drawing/2014/main" id="{81DF9AEA-71DE-80DD-C572-D3D45C829DCF}"/>
              </a:ext>
            </a:extLst>
          </p:cNvPr>
          <p:cNvGraphicFramePr/>
          <p:nvPr/>
        </p:nvGraphicFramePr>
        <p:xfrm>
          <a:off x="152400" y="4226560"/>
          <a:ext cx="8487960" cy="27930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54881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BFBCEA67-121B-6F89-F0B5-F4C4B7B3FF02}"/>
              </a:ext>
            </a:extLst>
          </p:cNvPr>
          <p:cNvSpPr>
            <a:spLocks noGrp="1"/>
          </p:cNvSpPr>
          <p:nvPr>
            <p:ph type="title"/>
          </p:nvPr>
        </p:nvSpPr>
        <p:spPr>
          <a:xfrm>
            <a:off x="572493" y="238539"/>
            <a:ext cx="11018520" cy="1434415"/>
          </a:xfrm>
        </p:spPr>
        <p:txBody>
          <a:bodyPr anchor="b">
            <a:normAutofit/>
          </a:bodyPr>
          <a:lstStyle/>
          <a:p>
            <a:r>
              <a:rPr b="1" i="0" lang="en-US" sz="4600">
                <a:effectLst/>
                <a:latin typeface="-apple-system"/>
              </a:rPr>
              <a:t>The market value of Fox nuts-</a:t>
            </a:r>
            <a:br>
              <a:rPr b="1" i="0" lang="en-US" sz="4600">
                <a:effectLst/>
                <a:latin typeface="-apple-system"/>
              </a:rPr>
            </a:br>
            <a:endParaRPr lang="en-US" sz="460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572493" y="1681544"/>
            <a:ext cx="10972800" cy="18288"/>
          </a:xfrm>
          <a:custGeom>
            <a:avLst/>
            <a:gdLst>
              <a:gd fmla="*/ 0 w 10972800" name="connsiteX0"/>
              <a:gd fmla="*/ 0 h 18288" name="connsiteY0"/>
              <a:gd fmla="*/ 356616 w 10972800" name="connsiteX1"/>
              <a:gd fmla="*/ 0 h 18288" name="connsiteY1"/>
              <a:gd fmla="*/ 1042416 w 10972800" name="connsiteX2"/>
              <a:gd fmla="*/ 0 h 18288" name="connsiteY2"/>
              <a:gd fmla="*/ 1947672 w 10972800" name="connsiteX3"/>
              <a:gd fmla="*/ 0 h 18288" name="connsiteY3"/>
              <a:gd fmla="*/ 2633472 w 10972800" name="connsiteX4"/>
              <a:gd fmla="*/ 0 h 18288" name="connsiteY4"/>
              <a:gd fmla="*/ 2990088 w 10972800" name="connsiteX5"/>
              <a:gd fmla="*/ 0 h 18288" name="connsiteY5"/>
              <a:gd fmla="*/ 3456432 w 10972800" name="connsiteX6"/>
              <a:gd fmla="*/ 0 h 18288" name="connsiteY6"/>
              <a:gd fmla="*/ 4361688 w 10972800" name="connsiteX7"/>
              <a:gd fmla="*/ 0 h 18288" name="connsiteY7"/>
              <a:gd fmla="*/ 5266944 w 10972800" name="connsiteX8"/>
              <a:gd fmla="*/ 0 h 18288" name="connsiteY8"/>
              <a:gd fmla="*/ 6172200 w 10972800" name="connsiteX9"/>
              <a:gd fmla="*/ 0 h 18288" name="connsiteY9"/>
              <a:gd fmla="*/ 6528816 w 10972800" name="connsiteX10"/>
              <a:gd fmla="*/ 0 h 18288" name="connsiteY10"/>
              <a:gd fmla="*/ 7214616 w 10972800" name="connsiteX11"/>
              <a:gd fmla="*/ 0 h 18288" name="connsiteY11"/>
              <a:gd fmla="*/ 7790688 w 10972800" name="connsiteX12"/>
              <a:gd fmla="*/ 0 h 18288" name="connsiteY12"/>
              <a:gd fmla="*/ 8147304 w 10972800" name="connsiteX13"/>
              <a:gd fmla="*/ 0 h 18288" name="connsiteY13"/>
              <a:gd fmla="*/ 9052560 w 10972800" name="connsiteX14"/>
              <a:gd fmla="*/ 0 h 18288" name="connsiteY14"/>
              <a:gd fmla="*/ 9409176 w 10972800" name="connsiteX15"/>
              <a:gd fmla="*/ 0 h 18288" name="connsiteY15"/>
              <a:gd fmla="*/ 9765792 w 10972800" name="connsiteX16"/>
              <a:gd fmla="*/ 0 h 18288" name="connsiteY16"/>
              <a:gd fmla="*/ 10341864 w 10972800" name="connsiteX17"/>
              <a:gd fmla="*/ 0 h 18288" name="connsiteY17"/>
              <a:gd fmla="*/ 10972800 w 10972800" name="connsiteX18"/>
              <a:gd fmla="*/ 0 h 18288" name="connsiteY18"/>
              <a:gd fmla="*/ 10972800 w 10972800" name="connsiteX19"/>
              <a:gd fmla="*/ 18288 h 18288" name="connsiteY19"/>
              <a:gd fmla="*/ 10177272 w 10972800" name="connsiteX20"/>
              <a:gd fmla="*/ 18288 h 18288" name="connsiteY20"/>
              <a:gd fmla="*/ 9820656 w 10972800" name="connsiteX21"/>
              <a:gd fmla="*/ 18288 h 18288" name="connsiteY21"/>
              <a:gd fmla="*/ 9464040 w 10972800" name="connsiteX22"/>
              <a:gd fmla="*/ 18288 h 18288" name="connsiteY22"/>
              <a:gd fmla="*/ 8778240 w 10972800" name="connsiteX23"/>
              <a:gd fmla="*/ 18288 h 18288" name="connsiteY23"/>
              <a:gd fmla="*/ 8421624 w 10972800" name="connsiteX24"/>
              <a:gd fmla="*/ 18288 h 18288" name="connsiteY24"/>
              <a:gd fmla="*/ 7735824 w 10972800" name="connsiteX25"/>
              <a:gd fmla="*/ 18288 h 18288" name="connsiteY25"/>
              <a:gd fmla="*/ 6940296 w 10972800" name="connsiteX26"/>
              <a:gd fmla="*/ 18288 h 18288" name="connsiteY26"/>
              <a:gd fmla="*/ 6254496 w 10972800" name="connsiteX27"/>
              <a:gd fmla="*/ 18288 h 18288" name="connsiteY27"/>
              <a:gd fmla="*/ 5458968 w 10972800" name="connsiteX28"/>
              <a:gd fmla="*/ 18288 h 18288" name="connsiteY28"/>
              <a:gd fmla="*/ 4663440 w 10972800" name="connsiteX29"/>
              <a:gd fmla="*/ 18288 h 18288" name="connsiteY29"/>
              <a:gd fmla="*/ 4306824 w 10972800" name="connsiteX30"/>
              <a:gd fmla="*/ 18288 h 18288" name="connsiteY30"/>
              <a:gd fmla="*/ 3840480 w 10972800" name="connsiteX31"/>
              <a:gd fmla="*/ 18288 h 18288" name="connsiteY31"/>
              <a:gd fmla="*/ 3264408 w 10972800" name="connsiteX32"/>
              <a:gd fmla="*/ 18288 h 18288" name="connsiteY32"/>
              <a:gd fmla="*/ 2578608 w 10972800" name="connsiteX33"/>
              <a:gd fmla="*/ 18288 h 18288" name="connsiteY33"/>
              <a:gd fmla="*/ 1673352 w 10972800" name="connsiteX34"/>
              <a:gd fmla="*/ 18288 h 18288" name="connsiteY34"/>
              <a:gd fmla="*/ 877824 w 10972800" name="connsiteX35"/>
              <a:gd fmla="*/ 18288 h 18288" name="connsiteY35"/>
              <a:gd fmla="*/ 0 w 10972800" name="connsiteX36"/>
              <a:gd fmla="*/ 18288 h 18288" name="connsiteY36"/>
              <a:gd fmla="*/ 0 w 10972800" name="connsiteX37"/>
              <a:gd fmla="*/ 0 h 18288" name="connsiteY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b="b" l="l" r="r" t="t"/>
            <a:pathLst>
              <a:path extrusionOk="0" fill="none" h="18288" w="1097280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extrusionOk="0" h="18288" stroke="0" w="1097280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cap="rnd" w="44450">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a:extLst>
              <a:ext uri="{FF2B5EF4-FFF2-40B4-BE49-F238E27FC236}">
                <a16:creationId xmlns:a16="http://schemas.microsoft.com/office/drawing/2014/main" id="{E76A733C-9C86-00E9-9E6C-4FDD763E9907}"/>
              </a:ext>
            </a:extLst>
          </p:cNvPr>
          <p:cNvSpPr>
            <a:spLocks noGrp="1"/>
          </p:cNvSpPr>
          <p:nvPr>
            <p:ph idx="1"/>
          </p:nvPr>
        </p:nvSpPr>
        <p:spPr>
          <a:xfrm>
            <a:off x="572493" y="2071316"/>
            <a:ext cx="6713552" cy="4119172"/>
          </a:xfrm>
        </p:spPr>
        <p:txBody>
          <a:bodyPr anchor="t">
            <a:normAutofit/>
          </a:bodyPr>
          <a:lstStyle/>
          <a:p>
            <a:r>
              <a:rPr b="0" i="0" lang="en-US" sz="2200">
                <a:effectLst/>
                <a:latin typeface="-apple-system"/>
              </a:rPr>
              <a:t>The company processes about 30 metric tons of water lily seeds per season, but only 40% successfully pop and turn into good-quality foxnuts.</a:t>
            </a:r>
          </a:p>
          <a:p>
            <a:r>
              <a:rPr b="0" i="0" lang="en-US" sz="2200">
                <a:effectLst/>
                <a:latin typeface="-apple-system"/>
              </a:rPr>
              <a:t>These popped seeds are now worth up to 550 rupees per kg and they will reach 900 rupees in bigger cities like Delhi. And up to 170 dollars per kg abroad.</a:t>
            </a:r>
          </a:p>
          <a:p>
            <a:r>
              <a:rPr b="0" i="0" lang="en-US" sz="2200">
                <a:effectLst/>
                <a:latin typeface="-apple-system"/>
              </a:rPr>
              <a:t>During 1998, the rate of fox nuts was between Rs 80- 90 per kg. At that time, it was not as popular as it is now. There was no market for foxnuts. It was primarily used for religious purposes. But now, the profit has gone up by 30% as compared to then.</a:t>
            </a:r>
          </a:p>
          <a:p>
            <a:endParaRPr lang="en-US" sz="2200"/>
          </a:p>
        </p:txBody>
      </p:sp>
      <p:pic>
        <p:nvPicPr>
          <p:cNvPr id="5" name="Picture 4">
            <a:extLst>
              <a:ext uri="{FF2B5EF4-FFF2-40B4-BE49-F238E27FC236}">
                <a16:creationId xmlns:a16="http://schemas.microsoft.com/office/drawing/2014/main" id="{F4E3F6F3-D4C1-2E6A-6932-D4A0DD1995A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b="1" l="46" r="1"/>
          <a:stretch/>
        </p:blipFill>
        <p:spPr>
          <a:xfrm>
            <a:off x="7675658" y="2093976"/>
            <a:ext cx="3941064" cy="4096512"/>
          </a:xfrm>
          <a:prstGeom prst="rect">
            <a:avLst/>
          </a:prstGeom>
        </p:spPr>
      </p:pic>
    </p:spTree>
    <p:extLst>
      <p:ext uri="{BB962C8B-B14F-4D97-AF65-F5344CB8AC3E}">
        <p14:creationId xmlns:p14="http://schemas.microsoft.com/office/powerpoint/2010/main" val="1252528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B5D4D-4A6F-E5B5-8CA8-DFE2ABFA470F}"/>
              </a:ext>
            </a:extLst>
          </p:cNvPr>
          <p:cNvSpPr>
            <a:spLocks noGrp="1"/>
          </p:cNvSpPr>
          <p:nvPr>
            <p:ph type="title"/>
          </p:nvPr>
        </p:nvSpPr>
        <p:spPr>
          <a:xfrm>
            <a:off x="841248" y="548640"/>
            <a:ext cx="3600860" cy="5431536"/>
          </a:xfrm>
        </p:spPr>
        <p:txBody>
          <a:bodyPr>
            <a:normAutofit/>
          </a:bodyPr>
          <a:lstStyle/>
          <a:p>
            <a:r>
              <a:rPr lang="en-US" sz="5400" dirty="0"/>
              <a:t>Future Economic Prospects in Makhana Farming</a:t>
            </a:r>
          </a:p>
        </p:txBody>
      </p:sp>
      <p:sp>
        <p:nvSpPr>
          <p:cNvPr id="2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A8A45BE-4DF2-2BAE-B859-A51D9FD852D4}"/>
              </a:ext>
            </a:extLst>
          </p:cNvPr>
          <p:cNvSpPr>
            <a:spLocks noGrp="1"/>
          </p:cNvSpPr>
          <p:nvPr>
            <p:ph idx="1"/>
          </p:nvPr>
        </p:nvSpPr>
        <p:spPr>
          <a:xfrm>
            <a:off x="5126418" y="552091"/>
            <a:ext cx="6224335" cy="5431536"/>
          </a:xfrm>
        </p:spPr>
        <p:txBody>
          <a:bodyPr anchor="ctr">
            <a:normAutofit lnSpcReduction="10000"/>
          </a:bodyPr>
          <a:lstStyle/>
          <a:p>
            <a:r>
              <a:rPr lang="en-US" sz="2000" b="1" u="sng" dirty="0"/>
              <a:t>Projected Market Growth</a:t>
            </a:r>
            <a:endParaRPr lang="en-US" sz="2000" u="sng" dirty="0"/>
          </a:p>
          <a:p>
            <a:pPr>
              <a:buFont typeface="Wingdings" panose="05000000000000000000" pitchFamily="2" charset="2"/>
              <a:buChar char="Ø"/>
            </a:pPr>
            <a:r>
              <a:rPr lang="en-US" sz="2000" dirty="0"/>
              <a:t>India's makhana market is expected to grow by </a:t>
            </a:r>
            <a:r>
              <a:rPr lang="en-US" sz="2000" b="1" dirty="0"/>
              <a:t>10-15% annually</a:t>
            </a:r>
            <a:r>
              <a:rPr lang="en-US" sz="2000" dirty="0"/>
              <a:t>.</a:t>
            </a:r>
          </a:p>
          <a:p>
            <a:pPr>
              <a:buFont typeface="Wingdings" panose="05000000000000000000" pitchFamily="2" charset="2"/>
              <a:buChar char="Ø"/>
            </a:pPr>
            <a:r>
              <a:rPr lang="en-US" sz="2000" dirty="0"/>
              <a:t>Increasing global awareness of its </a:t>
            </a:r>
            <a:r>
              <a:rPr lang="en-US" sz="2000" b="1" dirty="0"/>
              <a:t>nutritional benefits</a:t>
            </a:r>
            <a:r>
              <a:rPr lang="en-US" sz="2000" dirty="0"/>
              <a:t> fuels demand.</a:t>
            </a:r>
          </a:p>
          <a:p>
            <a:r>
              <a:rPr lang="en-US" sz="2000" b="1" u="sng" dirty="0"/>
              <a:t>Role of Government &amp; Private Investment</a:t>
            </a:r>
            <a:endParaRPr lang="en-US" sz="2000" u="sng" dirty="0"/>
          </a:p>
          <a:p>
            <a:pPr>
              <a:buFont typeface="Wingdings" panose="05000000000000000000" pitchFamily="2" charset="2"/>
              <a:buChar char="Ø"/>
            </a:pPr>
            <a:r>
              <a:rPr lang="en-US" sz="2000" dirty="0"/>
              <a:t>Government subsidies &amp; incentives for sustainable farming.</a:t>
            </a:r>
          </a:p>
          <a:p>
            <a:pPr>
              <a:buFont typeface="Wingdings" panose="05000000000000000000" pitchFamily="2" charset="2"/>
              <a:buChar char="Ø"/>
            </a:pPr>
            <a:r>
              <a:rPr lang="en-US" sz="2000" dirty="0"/>
              <a:t>Rise in </a:t>
            </a:r>
            <a:r>
              <a:rPr lang="en-US" sz="2000" b="1" dirty="0"/>
              <a:t>Agri-tech startups</a:t>
            </a:r>
            <a:r>
              <a:rPr lang="en-US" sz="2000" dirty="0"/>
              <a:t> promoting IoT-based farming solutions.</a:t>
            </a:r>
          </a:p>
          <a:p>
            <a:r>
              <a:rPr lang="en-US" sz="2000" b="1" dirty="0"/>
              <a:t>Diversification Opportunities</a:t>
            </a:r>
            <a:endParaRPr lang="en-US" sz="2000" dirty="0"/>
          </a:p>
          <a:p>
            <a:pPr>
              <a:buFont typeface="Wingdings" panose="05000000000000000000" pitchFamily="2" charset="2"/>
              <a:buChar char="Ø"/>
            </a:pPr>
            <a:r>
              <a:rPr lang="en-US" sz="2000" dirty="0"/>
              <a:t>Value-added products: Makhana-based snacks, flavored fox nuts, and makhana protein supplements.</a:t>
            </a:r>
          </a:p>
          <a:p>
            <a:pPr>
              <a:buFont typeface="Wingdings" panose="05000000000000000000" pitchFamily="2" charset="2"/>
              <a:buChar char="Ø"/>
            </a:pPr>
            <a:r>
              <a:rPr lang="en-US" sz="2000" dirty="0"/>
              <a:t>Online platforms (Amazon, Flipkart) enabling direct farmer-to-consumer sales.</a:t>
            </a:r>
          </a:p>
          <a:p>
            <a:endParaRPr lang="en-US" sz="2000" dirty="0"/>
          </a:p>
        </p:txBody>
      </p:sp>
    </p:spTree>
    <p:extLst>
      <p:ext uri="{BB962C8B-B14F-4D97-AF65-F5344CB8AC3E}">
        <p14:creationId xmlns:p14="http://schemas.microsoft.com/office/powerpoint/2010/main" val="296160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785E-1C63-EC53-7151-E1D762D38268}"/>
              </a:ext>
            </a:extLst>
          </p:cNvPr>
          <p:cNvSpPr>
            <a:spLocks noGrp="1"/>
          </p:cNvSpPr>
          <p:nvPr>
            <p:ph type="title"/>
          </p:nvPr>
        </p:nvSpPr>
        <p:spPr/>
        <p:txBody>
          <a:bodyPr/>
          <a:lstStyle/>
          <a:p>
            <a:endParaRPr lang="en-US" dirty="0"/>
          </a:p>
        </p:txBody>
      </p:sp>
      <p:sp>
        <p:nvSpPr>
          <p:cNvPr id="6" name="Rectangle 5">
            <a:extLst>
              <a:ext uri="{FF2B5EF4-FFF2-40B4-BE49-F238E27FC236}">
                <a16:creationId xmlns:a16="http://schemas.microsoft.com/office/drawing/2014/main" id="{518FE5DD-1DD0-0095-75D7-E92DC38052E7}"/>
              </a:ext>
            </a:extLst>
          </p:cNvPr>
          <p:cNvSpPr/>
          <p:nvPr/>
        </p:nvSpPr>
        <p:spPr>
          <a:xfrm>
            <a:off x="0" y="0"/>
            <a:ext cx="12192000" cy="6858000"/>
          </a:xfrm>
          <a:prstGeom prst="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bowl of white chickpeas&#10;&#10;AI-generated content may be incorrect.">
            <a:extLst>
              <a:ext uri="{FF2B5EF4-FFF2-40B4-BE49-F238E27FC236}">
                <a16:creationId xmlns:a16="http://schemas.microsoft.com/office/drawing/2014/main" id="{F4C63832-3E86-D589-9C31-A8D8CF6794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58465" y="2541"/>
            <a:ext cx="5733535" cy="3934624"/>
          </a:xfrm>
        </p:spPr>
      </p:pic>
      <p:sp>
        <p:nvSpPr>
          <p:cNvPr id="9" name="TextBox 8">
            <a:extLst>
              <a:ext uri="{FF2B5EF4-FFF2-40B4-BE49-F238E27FC236}">
                <a16:creationId xmlns:a16="http://schemas.microsoft.com/office/drawing/2014/main" id="{2D69BAD2-8B41-5A15-31DF-3829931B707C}"/>
              </a:ext>
            </a:extLst>
          </p:cNvPr>
          <p:cNvSpPr txBox="1"/>
          <p:nvPr/>
        </p:nvSpPr>
        <p:spPr>
          <a:xfrm>
            <a:off x="6583680" y="3937165"/>
            <a:ext cx="5547360" cy="2862322"/>
          </a:xfrm>
          <a:prstGeom prst="rect">
            <a:avLst/>
          </a:prstGeom>
          <a:noFill/>
        </p:spPr>
        <p:txBody>
          <a:bodyPr wrap="square" rtlCol="0">
            <a:spAutoFit/>
          </a:bodyPr>
          <a:lstStyle/>
          <a:p>
            <a:r>
              <a:rPr lang="en-US" sz="1800" b="0" i="0" dirty="0">
                <a:solidFill>
                  <a:srgbClr val="1F1F1F"/>
                </a:solidFill>
                <a:effectLst/>
                <a:latin typeface="Times New Roman" panose="02020603050405020304" pitchFamily="18" charset="0"/>
                <a:cs typeface="Times New Roman" panose="02020603050405020304" pitchFamily="18" charset="0"/>
              </a:rPr>
              <a:t>Makhana is a good source of carbohydrates, protein, and minerals. The </a:t>
            </a:r>
            <a:r>
              <a:rPr lang="en-US" sz="1800" b="1" i="0" dirty="0">
                <a:solidFill>
                  <a:srgbClr val="1F1F1F"/>
                </a:solidFill>
                <a:effectLst/>
                <a:latin typeface="Times New Roman" panose="02020603050405020304" pitchFamily="18" charset="0"/>
                <a:cs typeface="Times New Roman" panose="02020603050405020304" pitchFamily="18" charset="0"/>
              </a:rPr>
              <a:t>raw Makhana </a:t>
            </a:r>
            <a:r>
              <a:rPr lang="en-US" sz="1800" b="0" i="0" dirty="0">
                <a:solidFill>
                  <a:srgbClr val="1F1F1F"/>
                </a:solidFill>
                <a:effectLst/>
                <a:latin typeface="Times New Roman" panose="02020603050405020304" pitchFamily="18" charset="0"/>
                <a:cs typeface="Times New Roman" panose="02020603050405020304" pitchFamily="18" charset="0"/>
              </a:rPr>
              <a:t>contains 76.9% carbohydrate, 12.8% moisture, 9.7% protein, 0.9% phosphorous, 0.5% minerals, 0.1% fat, 0.02% calcium, and 0.0014% iron whereas, </a:t>
            </a:r>
            <a:r>
              <a:rPr lang="en-US" sz="1800" b="1" i="0" dirty="0">
                <a:solidFill>
                  <a:srgbClr val="1F1F1F"/>
                </a:solidFill>
                <a:effectLst/>
                <a:latin typeface="Times New Roman" panose="02020603050405020304" pitchFamily="18" charset="0"/>
                <a:cs typeface="Times New Roman" panose="02020603050405020304" pitchFamily="18" charset="0"/>
              </a:rPr>
              <a:t>popped Makhana</a:t>
            </a:r>
            <a:r>
              <a:rPr lang="en-US" sz="1800" b="0" i="0" dirty="0">
                <a:solidFill>
                  <a:srgbClr val="1F1F1F"/>
                </a:solidFill>
                <a:effectLst/>
                <a:latin typeface="Times New Roman" panose="02020603050405020304" pitchFamily="18" charset="0"/>
                <a:cs typeface="Times New Roman" panose="02020603050405020304" pitchFamily="18" charset="0"/>
              </a:rPr>
              <a:t> contains 84.9% carbohydrate, 4% moisture, 9.5% protein and 0.5% fat (Kumar et al., 2011a, 2011b; Shankar et al., 2010; Jha and Prasad, 1990; Boyd, 1968; Jha, 1999; Kumar et al., 2016</a:t>
            </a:r>
            <a:r>
              <a:rPr lang="en-US" sz="1800" b="0" i="1" dirty="0">
                <a:solidFill>
                  <a:srgbClr val="1F1F1F"/>
                </a:solidFill>
                <a:effectLst/>
                <a:latin typeface="Times New Roman" panose="02020603050405020304" pitchFamily="18" charset="0"/>
                <a:cs typeface="Times New Roman" panose="02020603050405020304" pitchFamily="18" charset="0"/>
              </a:rPr>
              <a:t>)</a:t>
            </a:r>
            <a:r>
              <a:rPr lang="en-US" sz="1800" b="0" i="0" dirty="0">
                <a:solidFill>
                  <a:srgbClr val="1F1F1F"/>
                </a:solidFill>
                <a:effectLst/>
                <a:latin typeface="Times New Roman" panose="02020603050405020304" pitchFamily="18" charset="0"/>
                <a:cs typeface="Times New Roman" panose="02020603050405020304" pitchFamily="18" charset="0"/>
              </a:rPr>
              <a:t>. It also has nutritional and medicinal value and supports cottage.</a:t>
            </a:r>
          </a:p>
        </p:txBody>
      </p:sp>
      <p:pic>
        <p:nvPicPr>
          <p:cNvPr id="11" name="Picture 10" descr="A person with a beard and a pen in front of a flag&#10;&#10;AI-generated content may be incorrect.">
            <a:extLst>
              <a:ext uri="{FF2B5EF4-FFF2-40B4-BE49-F238E27FC236}">
                <a16:creationId xmlns:a16="http://schemas.microsoft.com/office/drawing/2014/main" id="{85BDCCF8-094A-C385-1ACD-81B6E6E3E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 y="2001520"/>
            <a:ext cx="6197325" cy="4749801"/>
          </a:xfrm>
          <a:prstGeom prst="rect">
            <a:avLst/>
          </a:prstGeom>
        </p:spPr>
      </p:pic>
      <p:pic>
        <p:nvPicPr>
          <p:cNvPr id="13" name="Picture 12" descr="A close-up of a sign&#10;&#10;AI-generated content may be incorrect.">
            <a:extLst>
              <a:ext uri="{FF2B5EF4-FFF2-40B4-BE49-F238E27FC236}">
                <a16:creationId xmlns:a16="http://schemas.microsoft.com/office/drawing/2014/main" id="{D0F16112-86F0-FA52-A5A9-E2AD8CEFC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5400"/>
            <a:ext cx="6458464" cy="2026920"/>
          </a:xfrm>
          <a:prstGeom prst="rect">
            <a:avLst/>
          </a:prstGeom>
        </p:spPr>
      </p:pic>
    </p:spTree>
    <p:extLst>
      <p:ext uri="{BB962C8B-B14F-4D97-AF65-F5344CB8AC3E}">
        <p14:creationId xmlns:p14="http://schemas.microsoft.com/office/powerpoint/2010/main" val="2601006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35699-EC61-5169-2F93-D0AF6CD11BD3}"/>
              </a:ext>
            </a:extLst>
          </p:cNvPr>
          <p:cNvSpPr>
            <a:spLocks noGrp="1"/>
          </p:cNvSpPr>
          <p:nvPr>
            <p:ph type="title"/>
          </p:nvPr>
        </p:nvSpPr>
        <p:spPr>
          <a:xfrm>
            <a:off x="841248" y="548640"/>
            <a:ext cx="3600860" cy="5431536"/>
          </a:xfrm>
        </p:spPr>
        <p:txBody>
          <a:bodyPr>
            <a:normAutofit/>
          </a:bodyPr>
          <a:lstStyle/>
          <a:p>
            <a:r>
              <a:rPr lang="en-US" sz="5400" i="1"/>
              <a:t>Conclusion </a:t>
            </a:r>
            <a:endParaRPr lang="en-US" sz="5400" dirty="0"/>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Rectangle 1">
            <a:extLst>
              <a:ext uri="{FF2B5EF4-FFF2-40B4-BE49-F238E27FC236}">
                <a16:creationId xmlns:a16="http://schemas.microsoft.com/office/drawing/2014/main" id="{37D989FE-F994-F8E5-DA06-D892CBC74F83}"/>
              </a:ext>
            </a:extLst>
          </p:cNvPr>
          <p:cNvGraphicFramePr>
            <a:graphicFrameLocks noGrp="1"/>
          </p:cNvGraphicFramePr>
          <p:nvPr>
            <p:ph idx="1"/>
          </p:nvPr>
        </p:nvGraphicFramePr>
        <p:xfrm>
          <a:off x="5126418" y="552091"/>
          <a:ext cx="6224335" cy="5431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6164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1EE6-BC64-094A-1EF0-4236FE0F2B17}"/>
              </a:ext>
            </a:extLst>
          </p:cNvPr>
          <p:cNvSpPr>
            <a:spLocks noGrp="1"/>
          </p:cNvSpPr>
          <p:nvPr>
            <p:ph type="title"/>
          </p:nvPr>
        </p:nvSpPr>
        <p:spPr/>
        <p:txBody>
          <a:bodyPr/>
          <a:lstStyle/>
          <a:p>
            <a:endParaRPr lang="en-US"/>
          </a:p>
        </p:txBody>
      </p:sp>
      <p:sp>
        <p:nvSpPr>
          <p:cNvPr id="6" name="Rectangle 5">
            <a:extLst>
              <a:ext uri="{FF2B5EF4-FFF2-40B4-BE49-F238E27FC236}">
                <a16:creationId xmlns:a16="http://schemas.microsoft.com/office/drawing/2014/main" id="{D0DAB552-E001-7986-B32E-E50F3F593F59}"/>
              </a:ext>
            </a:extLst>
          </p:cNvPr>
          <p:cNvSpPr/>
          <p:nvPr/>
        </p:nvSpPr>
        <p:spPr>
          <a:xfrm>
            <a:off x="0" y="0"/>
            <a:ext cx="12192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poster of a farm with a person in a boat&#10;&#10;AI-generated content may be incorrect.">
            <a:extLst>
              <a:ext uri="{FF2B5EF4-FFF2-40B4-BE49-F238E27FC236}">
                <a16:creationId xmlns:a16="http://schemas.microsoft.com/office/drawing/2014/main" id="{FA8DC387-DB8A-5A6D-809B-91B15087D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526"/>
            <a:ext cx="12192000" cy="6867525"/>
          </a:xfrm>
        </p:spPr>
      </p:pic>
    </p:spTree>
    <p:extLst>
      <p:ext uri="{BB962C8B-B14F-4D97-AF65-F5344CB8AC3E}">
        <p14:creationId xmlns:p14="http://schemas.microsoft.com/office/powerpoint/2010/main" val="17009366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BA47725A-8C6C-F507-D74B-727BC92C07A5}"/>
              </a:ext>
            </a:extLst>
          </p:cNvPr>
          <p:cNvSpPr>
            <a:spLocks noGrp="1"/>
          </p:cNvSpPr>
          <p:nvPr>
            <p:ph type="title"/>
          </p:nvPr>
        </p:nvSpPr>
        <p:spPr>
          <a:xfrm>
            <a:off x="469873" y="550063"/>
            <a:ext cx="5308651" cy="2010067"/>
          </a:xfrm>
        </p:spPr>
        <p:txBody>
          <a:bodyPr anchor="b">
            <a:normAutofit/>
          </a:bodyPr>
          <a:lstStyle/>
          <a:p>
            <a:r>
              <a:rPr altLang="en-US" b="1" baseline="0" cap="none" dirty="0" kumimoji="0" lang="en-US" normalizeH="0" strike="noStrike" sz="3600" u="none">
                <a:ln>
                  <a:noFill/>
                </a:ln>
                <a:effectLst/>
                <a:latin charset="0" panose="02020603050405020304" pitchFamily="18" typeface="Times New Roman"/>
                <a:cs charset="0" panose="02020603050405020304" pitchFamily="18" typeface="Times New Roman"/>
              </a:rPr>
              <a:t>Revolutionizing Makhana Cultivation with Modern Technology</a:t>
            </a:r>
            <a:br>
              <a:rPr altLang="en-US" b="1" baseline="0" cap="none" dirty="0" kumimoji="0" lang="en-US" normalizeH="0" strike="noStrike" sz="2200" u="none">
                <a:ln>
                  <a:noFill/>
                </a:ln>
                <a:effectLst/>
                <a:latin charset="0" panose="02020603050405020304" pitchFamily="18" typeface="Times New Roman"/>
                <a:cs charset="0" panose="02020603050405020304" pitchFamily="18" typeface="Times New Roman"/>
              </a:rPr>
            </a:br>
            <a:r>
              <a:rPr altLang="en-US" baseline="0" cap="none" dirty="0" kumimoji="0" lang="en-US" normalizeH="0" strike="noStrike" sz="1300" u="none">
                <a:ln>
                  <a:noFill/>
                </a:ln>
                <a:effectLst/>
                <a:latin charset="0" panose="020B0604020202020204" pitchFamily="34" typeface="Arial"/>
              </a:rPr>
              <a:t>"Leveraging Science and Technology for a Sustainable Future"</a:t>
            </a:r>
            <a:endParaRPr dirty="0" lang="en-US" sz="2200">
              <a:latin charset="0" panose="02020603050405020304" pitchFamily="18" typeface="Times New Roman"/>
              <a:cs charset="0" panose="02020603050405020304" pitchFamily="18" typeface="Times New Roman"/>
            </a:endParaRPr>
          </a:p>
        </p:txBody>
      </p:sp>
      <p:sp>
        <p:nvSpPr>
          <p:cNvPr id="3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640080" y="2586994"/>
            <a:ext cx="3474720" cy="18288"/>
          </a:xfrm>
          <a:custGeom>
            <a:avLst/>
            <a:gdLst>
              <a:gd fmla="*/ 0 w 3474720" name="connsiteX0"/>
              <a:gd fmla="*/ 0 h 18288" name="connsiteY0"/>
              <a:gd fmla="*/ 694944 w 3474720" name="connsiteX1"/>
              <a:gd fmla="*/ 0 h 18288" name="connsiteY1"/>
              <a:gd fmla="*/ 1355141 w 3474720" name="connsiteX2"/>
              <a:gd fmla="*/ 0 h 18288" name="connsiteY2"/>
              <a:gd fmla="*/ 2015338 w 3474720" name="connsiteX3"/>
              <a:gd fmla="*/ 0 h 18288" name="connsiteY3"/>
              <a:gd fmla="*/ 2779776 w 3474720" name="connsiteX4"/>
              <a:gd fmla="*/ 0 h 18288" name="connsiteY4"/>
              <a:gd fmla="*/ 3474720 w 3474720" name="connsiteX5"/>
              <a:gd fmla="*/ 0 h 18288" name="connsiteY5"/>
              <a:gd fmla="*/ 3474720 w 3474720" name="connsiteX6"/>
              <a:gd fmla="*/ 18288 h 18288" name="connsiteY6"/>
              <a:gd fmla="*/ 2779776 w 3474720" name="connsiteX7"/>
              <a:gd fmla="*/ 18288 h 18288" name="connsiteY7"/>
              <a:gd fmla="*/ 2189074 w 3474720" name="connsiteX8"/>
              <a:gd fmla="*/ 18288 h 18288" name="connsiteY8"/>
              <a:gd fmla="*/ 1528877 w 3474720" name="connsiteX9"/>
              <a:gd fmla="*/ 18288 h 18288" name="connsiteY9"/>
              <a:gd fmla="*/ 868680 w 3474720" name="connsiteX10"/>
              <a:gd fmla="*/ 18288 h 18288" name="connsiteY10"/>
              <a:gd fmla="*/ 0 w 3474720" name="connsiteX11"/>
              <a:gd fmla="*/ 18288 h 18288" name="connsiteY11"/>
              <a:gd fmla="*/ 0 w 3474720" name="connsiteX12"/>
              <a:gd fmla="*/ 0 h 18288" name="connsiteY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stroke="0"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w="44450">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4" name="Rectangle 1">
            <a:extLst>
              <a:ext uri="{FF2B5EF4-FFF2-40B4-BE49-F238E27FC236}">
                <a16:creationId xmlns:a16="http://schemas.microsoft.com/office/drawing/2014/main" id="{0215E92B-DDEE-5D74-5A07-809CA65EEFA0}"/>
              </a:ext>
            </a:extLst>
          </p:cNvPr>
          <p:cNvSpPr>
            <a:spLocks noChangeArrowheads="1" noGrp="1"/>
          </p:cNvSpPr>
          <p:nvPr>
            <p:ph idx="1"/>
          </p:nvPr>
        </p:nvSpPr>
        <p:spPr bwMode="auto">
          <a:xfrm>
            <a:off x="810284" y="4525045"/>
            <a:ext cx="4968240" cy="211580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0" bIns="45720" compatLnSpc="1" lIns="91440" numCol="1" rIns="91440" tIns="45720" vert="horz">
            <a:prstTxWarp prst="textNoShape">
              <a:avLst/>
            </a:prstTxWarp>
            <a:normAutofit/>
          </a:bodyPr>
          <a:lstStyle/>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500" u="none">
                <a:ln>
                  <a:noFill/>
                </a:ln>
                <a:effectLst/>
                <a:latin charset="0" panose="020B0604020202020204" pitchFamily="34" typeface="Arial"/>
              </a:rPr>
              <a:t>		</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2000" u="none">
                <a:ln>
                  <a:noFill/>
                </a:ln>
                <a:effectLst/>
                <a:latin charset="0" panose="030F0702030302020204" pitchFamily="66" typeface="Comic Sans MS"/>
              </a:rPr>
              <a:t>Presented By:</a:t>
            </a:r>
            <a:endParaRPr altLang="en-US" b="0" baseline="0" cap="none" dirty="0" i="0" kumimoji="0" lang="en-US" normalizeH="0" strike="noStrike" sz="1500" u="none">
              <a:ln>
                <a:noFill/>
              </a:ln>
              <a:effectLst/>
              <a:latin charset="0" panose="030F0702030302020204" pitchFamily="66" typeface="Comic Sans MS"/>
            </a:endParaRPr>
          </a:p>
          <a:p>
            <a:pPr defTabSz="914400" eaLnBrk="0" fontAlgn="base" hangingPunct="0" indent="0" latinLnBrk="0" lvl="0" marL="0" marR="0" rtl="0">
              <a:spcBef>
                <a:spcPct val="0"/>
              </a:spcBef>
              <a:spcAft>
                <a:spcPts val="600"/>
              </a:spcAft>
              <a:buClrTx/>
              <a:buSzTx/>
              <a:buNone/>
              <a:tabLst/>
            </a:pPr>
            <a:r>
              <a:rPr altLang="en-US" b="0" baseline="0" cap="none" dirty="0" i="0" kumimoji="0" lang="en-US" normalizeH="0" strike="noStrike" sz="1500" u="none">
                <a:ln>
                  <a:noFill/>
                </a:ln>
                <a:effectLst/>
                <a:latin charset="0" panose="020B0604020202020204" pitchFamily="34" typeface="Arial"/>
              </a:rPr>
              <a:t>	</a:t>
            </a:r>
            <a:r>
              <a:rPr altLang="en-US" b="1" baseline="0" cap="none" dirty="0" i="0" kumimoji="0" lang="en-US" normalizeH="0" strike="noStrike" sz="2000" u="none">
                <a:ln>
                  <a:noFill/>
                </a:ln>
                <a:solidFill>
                  <a:schemeClr val="tx2">
                    <a:lumMod val="90000"/>
                    <a:lumOff val="10000"/>
                  </a:schemeClr>
                </a:solidFill>
                <a:effectLst/>
                <a:latin charset="0" panose="020B0604020202020204" pitchFamily="34" typeface="Arial"/>
              </a:rPr>
              <a:t>Harsh Kumar &amp; Utpal Kumar</a:t>
            </a:r>
          </a:p>
          <a:p>
            <a:pPr defTabSz="914400" eaLnBrk="0" fontAlgn="base" hangingPunct="0" indent="0" latinLnBrk="0" lvl="0" marL="0" marR="0" rtl="0">
              <a:spcBef>
                <a:spcPct val="0"/>
              </a:spcBef>
              <a:spcAft>
                <a:spcPts val="600"/>
              </a:spcAft>
              <a:buClrTx/>
              <a:buSzTx/>
              <a:buNone/>
              <a:tabLst/>
            </a:pPr>
            <a:r>
              <a:rPr altLang="en-US" b="1" dirty="0" lang="en-US" sz="2000">
                <a:latin charset="0" panose="020B0604020202020204" pitchFamily="34" typeface="Arial"/>
              </a:rPr>
              <a:t>	       </a:t>
            </a:r>
            <a:r>
              <a:rPr altLang="en-US" b="1" dirty="0" lang="en-US" sz="1400">
                <a:latin charset="0" panose="020B0604020202020204" pitchFamily="34" typeface="Arial"/>
              </a:rPr>
              <a:t>Department of Economics</a:t>
            </a:r>
          </a:p>
          <a:p>
            <a:pPr defTabSz="914400" eaLnBrk="0" fontAlgn="base" hangingPunct="0" indent="0" latinLnBrk="0" lvl="0" marL="0" marR="0" rtl="0">
              <a:spcBef>
                <a:spcPct val="0"/>
              </a:spcBef>
              <a:spcAft>
                <a:spcPts val="600"/>
              </a:spcAft>
              <a:buClrTx/>
              <a:buSzTx/>
              <a:buNone/>
              <a:tabLst/>
            </a:pPr>
            <a:r>
              <a:rPr altLang="en-US" b="1" dirty="0" lang="en-US" sz="1600">
                <a:latin charset="0" panose="020B0604020202020204" pitchFamily="34" typeface="Arial"/>
              </a:rPr>
              <a:t>                    </a:t>
            </a:r>
            <a:endParaRPr altLang="en-US" b="1" baseline="0" cap="none" dirty="0" i="0" kumimoji="0" lang="en-US" normalizeH="0" strike="noStrike" sz="1600" u="none">
              <a:ln>
                <a:noFill/>
              </a:ln>
              <a:effectLst/>
              <a:latin charset="0" panose="020B0604020202020204" pitchFamily="34" typeface="Arial"/>
            </a:endParaRPr>
          </a:p>
          <a:p>
            <a:pPr defTabSz="914400" eaLnBrk="0" fontAlgn="base" hangingPunct="0" indent="0" latinLnBrk="0" lvl="0" marL="0" marR="0" rtl="0">
              <a:spcBef>
                <a:spcPct val="0"/>
              </a:spcBef>
              <a:spcAft>
                <a:spcPts val="600"/>
              </a:spcAft>
              <a:buClrTx/>
              <a:buSzTx/>
              <a:buNone/>
              <a:tabLst/>
            </a:pPr>
            <a:endParaRPr altLang="en-US" b="1" baseline="0" cap="none" dirty="0" i="0" kumimoji="0" lang="en-US" normalizeH="0" strike="noStrike" sz="1600" u="none">
              <a:ln>
                <a:noFill/>
              </a:ln>
              <a:effectLst/>
              <a:latin charset="0" panose="020B0604020202020204" pitchFamily="34" typeface="Arial"/>
            </a:endParaRPr>
          </a:p>
        </p:txBody>
      </p:sp>
      <p:pic>
        <p:nvPicPr>
          <p:cNvPr descr="A pink flowers on a leaf&#10;&#10;AI-generated content may be incorrect." id="7" name="Picture 6">
            <a:extLst>
              <a:ext uri="{FF2B5EF4-FFF2-40B4-BE49-F238E27FC236}">
                <a16:creationId xmlns:a16="http://schemas.microsoft.com/office/drawing/2014/main" id="{3CED0761-AFBD-A4E0-5830-E1CB5D1D4835}"/>
              </a:ext>
            </a:extLst>
          </p:cNvPr>
          <p:cNvPicPr>
            <a:picLocks noChangeAspect="1"/>
          </p:cNvPicPr>
          <p:nvPr/>
        </p:nvPicPr>
        <p:blipFill>
          <a:blip r:embed="rId2">
            <a:extLst>
              <a:ext uri="{28A0092B-C50C-407E-A947-70E740481C1C}">
                <a14:useLocalDpi xmlns:a14="http://schemas.microsoft.com/office/drawing/2010/main" val="0"/>
              </a:ext>
            </a:extLst>
          </a:blip>
          <a:srcRect l="23" r="41"/>
          <a:stretch/>
        </p:blipFill>
        <p:spPr>
          <a:xfrm>
            <a:off x="5950255" y="10"/>
            <a:ext cx="6240222" cy="6857990"/>
          </a:xfrm>
          <a:custGeom>
            <a:avLst/>
            <a:gdLst/>
            <a:ahLst/>
            <a:cxnLst/>
            <a:rect b="b" l="l" r="r" t="t"/>
            <a:pathLst>
              <a:path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9981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3.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0D1489BC-096B-F4F9-F7EE-A8BAB716EEE7}"/>
              </a:ext>
            </a:extLst>
          </p:cNvPr>
          <p:cNvSpPr>
            <a:spLocks noGrp="1"/>
          </p:cNvSpPr>
          <p:nvPr>
            <p:ph type="title"/>
          </p:nvPr>
        </p:nvSpPr>
        <p:spPr>
          <a:xfrm>
            <a:off x="5297762" y="329184"/>
            <a:ext cx="6251110" cy="1783080"/>
          </a:xfrm>
        </p:spPr>
        <p:txBody>
          <a:bodyPr anchor="b">
            <a:normAutofit/>
          </a:bodyPr>
          <a:lstStyle/>
          <a:p>
            <a:r>
              <a:rPr dirty="0" lang="en-US" sz="5400"/>
              <a:t>Introduction</a:t>
            </a:r>
          </a:p>
        </p:txBody>
      </p:sp>
      <p:pic>
        <p:nvPicPr>
          <p:cNvPr descr="A bowl of white round objects&#10;&#10;AI-generated content may be incorrect." id="19" name="Picture 18">
            <a:extLst>
              <a:ext uri="{FF2B5EF4-FFF2-40B4-BE49-F238E27FC236}">
                <a16:creationId xmlns:a16="http://schemas.microsoft.com/office/drawing/2014/main" id="{F881D7E7-A0C5-DF66-D148-0ECB14BA16B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1" r="-1" t="116"/>
          <a:stretch/>
        </p:blipFill>
        <p:spPr>
          <a:xfrm>
            <a:off x="1" y="10"/>
            <a:ext cx="4657344" cy="6857990"/>
          </a:xfrm>
          <a:custGeom>
            <a:avLst/>
            <a:gdLst/>
            <a:ahLst/>
            <a:cxnLst/>
            <a:rect b="b" l="l" r="r" t="t"/>
            <a:pathLst>
              <a:path h="6858000" w="4657344">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5297762" y="2374947"/>
            <a:ext cx="4243589" cy="18288"/>
          </a:xfrm>
          <a:custGeom>
            <a:avLst/>
            <a:gdLst>
              <a:gd fmla="*/ 0 w 4243589" name="connsiteX0"/>
              <a:gd fmla="*/ 0 h 18288" name="connsiteY0"/>
              <a:gd fmla="*/ 478919 w 4243589" name="connsiteX1"/>
              <a:gd fmla="*/ 0 h 18288" name="connsiteY1"/>
              <a:gd fmla="*/ 957839 w 4243589" name="connsiteX2"/>
              <a:gd fmla="*/ 0 h 18288" name="connsiteY2"/>
              <a:gd fmla="*/ 1521630 w 4243589" name="connsiteX3"/>
              <a:gd fmla="*/ 0 h 18288" name="connsiteY3"/>
              <a:gd fmla="*/ 2212729 w 4243589" name="connsiteX4"/>
              <a:gd fmla="*/ 0 h 18288" name="connsiteY4"/>
              <a:gd fmla="*/ 2734084 w 4243589" name="connsiteX5"/>
              <a:gd fmla="*/ 0 h 18288" name="connsiteY5"/>
              <a:gd fmla="*/ 3255439 w 4243589" name="connsiteX6"/>
              <a:gd fmla="*/ 0 h 18288" name="connsiteY6"/>
              <a:gd fmla="*/ 4243589 w 4243589" name="connsiteX7"/>
              <a:gd fmla="*/ 0 h 18288" name="connsiteY7"/>
              <a:gd fmla="*/ 4243589 w 4243589" name="connsiteX8"/>
              <a:gd fmla="*/ 18288 h 18288" name="connsiteY8"/>
              <a:gd fmla="*/ 3594926 w 4243589" name="connsiteX9"/>
              <a:gd fmla="*/ 18288 h 18288" name="connsiteY9"/>
              <a:gd fmla="*/ 3073571 w 4243589" name="connsiteX10"/>
              <a:gd fmla="*/ 18288 h 18288" name="connsiteY10"/>
              <a:gd fmla="*/ 2552216 w 4243589" name="connsiteX11"/>
              <a:gd fmla="*/ 18288 h 18288" name="connsiteY11"/>
              <a:gd fmla="*/ 1903553 w 4243589" name="connsiteX12"/>
              <a:gd fmla="*/ 18288 h 18288" name="connsiteY12"/>
              <a:gd fmla="*/ 1212454 w 4243589" name="connsiteX13"/>
              <a:gd fmla="*/ 18288 h 18288" name="connsiteY13"/>
              <a:gd fmla="*/ 733535 w 4243589" name="connsiteX14"/>
              <a:gd fmla="*/ 18288 h 18288" name="connsiteY14"/>
              <a:gd fmla="*/ 0 w 4243589" name="connsiteX15"/>
              <a:gd fmla="*/ 18288 h 18288" name="connsiteY15"/>
              <a:gd fmla="*/ 0 w 4243589" name="connsiteX16"/>
              <a:gd fmla="*/ 0 h 18288"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stroke="0"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cap="rnd" w="44450">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3" name="Content Placeholder 2">
            <a:extLst>
              <a:ext uri="{FF2B5EF4-FFF2-40B4-BE49-F238E27FC236}">
                <a16:creationId xmlns:a16="http://schemas.microsoft.com/office/drawing/2014/main" id="{6BAEF86C-ABBC-9AE8-F60C-86DD50B504B9}"/>
              </a:ext>
            </a:extLst>
          </p:cNvPr>
          <p:cNvSpPr>
            <a:spLocks noGrp="1"/>
          </p:cNvSpPr>
          <p:nvPr>
            <p:ph idx="1"/>
          </p:nvPr>
        </p:nvSpPr>
        <p:spPr>
          <a:xfrm>
            <a:off x="5297762" y="2459736"/>
            <a:ext cx="6251110" cy="4069080"/>
          </a:xfrm>
        </p:spPr>
        <p:txBody>
          <a:bodyPr>
            <a:normAutofit/>
          </a:bodyPr>
          <a:lstStyle/>
          <a:p>
            <a:pPr indent="0" marL="0">
              <a:buNone/>
            </a:pPr>
            <a:r>
              <a:rPr dirty="0" lang="en-US" sz="2200"/>
              <a:t> "</a:t>
            </a:r>
            <a:r>
              <a:rPr b="1" dirty="0" lang="en-US" sz="2200">
                <a:latin charset="0" panose="02020603050405020304" pitchFamily="18" typeface="Times New Roman"/>
                <a:cs charset="0" panose="02020603050405020304" pitchFamily="18" typeface="Times New Roman"/>
              </a:rPr>
              <a:t>Makhana</a:t>
            </a:r>
            <a:r>
              <a:rPr dirty="0" lang="en-US" sz="2200">
                <a:latin charset="0" panose="02020603050405020304" pitchFamily="18" typeface="Times New Roman"/>
                <a:cs charset="0" panose="02020603050405020304" pitchFamily="18" typeface="Times New Roman"/>
              </a:rPr>
              <a:t>, also known as </a:t>
            </a:r>
            <a:r>
              <a:rPr dirty="0" lang="en-US" sz="2200" u="sng">
                <a:latin charset="0" panose="02020603050405020304" pitchFamily="18" typeface="Times New Roman"/>
                <a:cs charset="0" panose="02020603050405020304" pitchFamily="18" typeface="Times New Roman"/>
              </a:rPr>
              <a:t>fox nuts </a:t>
            </a:r>
            <a:r>
              <a:rPr dirty="0" lang="en-US" sz="2200">
                <a:latin charset="0" panose="02020603050405020304" pitchFamily="18" typeface="Times New Roman"/>
                <a:cs charset="0" panose="02020603050405020304" pitchFamily="18" typeface="Times New Roman"/>
              </a:rPr>
              <a:t>or </a:t>
            </a:r>
            <a:r>
              <a:rPr dirty="0" lang="en-US" sz="2200" u="sng">
                <a:latin charset="0" panose="02020603050405020304" pitchFamily="18" typeface="Times New Roman"/>
                <a:cs charset="0" panose="02020603050405020304" pitchFamily="18" typeface="Times New Roman"/>
              </a:rPr>
              <a:t>lotus seeds</a:t>
            </a:r>
            <a:r>
              <a:rPr dirty="0" lang="en-US" sz="2200">
                <a:latin charset="0" panose="02020603050405020304" pitchFamily="18" typeface="Times New Roman"/>
                <a:cs charset="0" panose="02020603050405020304" pitchFamily="18" typeface="Times New Roman"/>
              </a:rPr>
              <a:t>, are the edible seeds. They are  a type of water lily plants. These small, round seeds are typically puffed or roasted before consumption.</a:t>
            </a:r>
          </a:p>
          <a:p>
            <a:r>
              <a:rPr altLang="en-US" b="0" baseline="0" cap="none" dirty="0" kumimoji="0" lang="en-US" normalizeH="0" strike="noStrike" sz="2200" u="none">
                <a:ln>
                  <a:noFill/>
                </a:ln>
                <a:effectLst/>
                <a:latin charset="0" panose="02020603050405020304" pitchFamily="18" typeface="Times New Roman"/>
                <a:cs charset="0" panose="02020603050405020304" pitchFamily="18" typeface="Times New Roman"/>
              </a:rPr>
              <a:t>Traditional cultivation is labor-intensive and inefficient.</a:t>
            </a:r>
          </a:p>
          <a:p>
            <a:r>
              <a:rPr altLang="en-US" b="0" baseline="0" cap="none" dirty="0" kumimoji="0" lang="en-US" normalizeH="0" strike="noStrike" sz="2200" u="none">
                <a:ln>
                  <a:noFill/>
                </a:ln>
                <a:effectLst/>
                <a:latin charset="0" panose="02020603050405020304" pitchFamily="18" typeface="Times New Roman"/>
                <a:cs charset="0" panose="02020603050405020304" pitchFamily="18" typeface="Times New Roman"/>
              </a:rPr>
              <a:t>Recent advancements, such as “IoT sensors”, </a:t>
            </a:r>
            <a:r>
              <a:rPr altLang="en-US" dirty="0" lang="en-US" sz="2200">
                <a:latin charset="0" panose="02020603050405020304" pitchFamily="18" typeface="Times New Roman"/>
                <a:cs charset="0" panose="02020603050405020304" pitchFamily="18" typeface="Times New Roman"/>
              </a:rPr>
              <a:t>“M</a:t>
            </a:r>
            <a:r>
              <a:rPr altLang="en-US" b="0" baseline="0" cap="none" dirty="0" kumimoji="0" lang="en-US" normalizeH="0" strike="noStrike" sz="2200" u="none">
                <a:ln>
                  <a:noFill/>
                </a:ln>
                <a:effectLst/>
                <a:latin charset="0" panose="02020603050405020304" pitchFamily="18" typeface="Times New Roman"/>
                <a:cs charset="0" panose="02020603050405020304" pitchFamily="18" typeface="Times New Roman"/>
              </a:rPr>
              <a:t>echanized weed removal”, and solar dryer, improve efficiency and sustainability</a:t>
            </a:r>
          </a:p>
          <a:p>
            <a:r>
              <a:rPr dirty="0" lang="en-US" sz="2200">
                <a:latin charset="0" panose="02020603050405020304" pitchFamily="18" typeface="Times New Roman"/>
                <a:cs charset="0" panose="02020603050405020304" pitchFamily="18" typeface="Times New Roman"/>
              </a:rPr>
              <a:t>Bihar Economy Boost </a:t>
            </a:r>
          </a:p>
          <a:p>
            <a:endParaRPr dirty="0" lang="en-US" sz="2200"/>
          </a:p>
        </p:txBody>
      </p:sp>
      <p:sp>
        <p:nvSpPr>
          <p:cNvPr id="20" name="TextBox 19">
            <a:extLst>
              <a:ext uri="{FF2B5EF4-FFF2-40B4-BE49-F238E27FC236}">
                <a16:creationId xmlns:a16="http://schemas.microsoft.com/office/drawing/2014/main" id="{47F0EB5C-49D4-D08B-6833-1303B31D3C45}"/>
              </a:ext>
            </a:extLst>
          </p:cNvPr>
          <p:cNvSpPr txBox="1"/>
          <p:nvPr/>
        </p:nvSpPr>
        <p:spPr>
          <a:xfrm>
            <a:off x="9581991" y="6657945"/>
            <a:ext cx="2610009" cy="200055"/>
          </a:xfrm>
          <a:prstGeom prst="rect">
            <a:avLst/>
          </a:prstGeom>
          <a:solidFill>
            <a:srgbClr val="000000"/>
          </a:solidFill>
        </p:spPr>
        <p:txBody>
          <a:bodyPr rtlCol="0" wrap="none">
            <a:spAutoFit/>
          </a:bodyPr>
          <a:lstStyle/>
          <a:p>
            <a:pPr algn="r">
              <a:spcAft>
                <a:spcPts val="600"/>
              </a:spcAft>
            </a:pPr>
            <a:r>
              <a:rPr lang="en-US" sz="700">
                <a:solidFill>
                  <a:srgbClr val="FFFFFF"/>
                </a:solidFill>
                <a:hlinkClick r:id="rId4" tooltip="http://www.mydiversekitchen.com/2015/01/phool-makhana-roasted-makhana-puffed.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394242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1C1DE-6A7C-C6CD-5C26-02BB914DA5EF}"/>
              </a:ext>
            </a:extLst>
          </p:cNvPr>
          <p:cNvSpPr>
            <a:spLocks noGrp="1"/>
          </p:cNvSpPr>
          <p:nvPr>
            <p:ph type="title"/>
          </p:nvPr>
        </p:nvSpPr>
        <p:spPr/>
        <p:txBody>
          <a:bodyPr/>
          <a:lstStyle/>
          <a:p>
            <a:endParaRPr lang="en-US" dirty="0"/>
          </a:p>
        </p:txBody>
      </p:sp>
      <p:pic>
        <p:nvPicPr>
          <p:cNvPr id="6" name="Content Placeholder 5" descr="A bowl of popcorn on a table&#10;&#10;AI-generated content may be incorrect.">
            <a:extLst>
              <a:ext uri="{FF2B5EF4-FFF2-40B4-BE49-F238E27FC236}">
                <a16:creationId xmlns:a16="http://schemas.microsoft.com/office/drawing/2014/main" id="{030AF3AE-7732-7251-AF0A-E5594965D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1" cy="4351338"/>
          </a:xfrm>
        </p:spPr>
      </p:pic>
      <p:sp>
        <p:nvSpPr>
          <p:cNvPr id="4" name="Rectangle 3">
            <a:extLst>
              <a:ext uri="{FF2B5EF4-FFF2-40B4-BE49-F238E27FC236}">
                <a16:creationId xmlns:a16="http://schemas.microsoft.com/office/drawing/2014/main" id="{70C7899B-54C3-5598-8303-EACF8A4E5FEE}"/>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owl of popcorn on a table&#10;&#10;AI-generated content may be incorrect.">
            <a:extLst>
              <a:ext uri="{FF2B5EF4-FFF2-40B4-BE49-F238E27FC236}">
                <a16:creationId xmlns:a16="http://schemas.microsoft.com/office/drawing/2014/main" id="{AC8E15B8-4B9A-0D50-2CA9-24186625D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738879"/>
            <a:ext cx="5988553" cy="3117787"/>
          </a:xfrm>
          <a:prstGeom prst="rect">
            <a:avLst/>
          </a:prstGeom>
        </p:spPr>
      </p:pic>
      <p:pic>
        <p:nvPicPr>
          <p:cNvPr id="10" name="Picture 9" descr="A newspaper with black text&#10;&#10;AI-generated content may be incorrect.">
            <a:extLst>
              <a:ext uri="{FF2B5EF4-FFF2-40B4-BE49-F238E27FC236}">
                <a16:creationId xmlns:a16="http://schemas.microsoft.com/office/drawing/2014/main" id="{1B0B68D0-345F-7345-7BF9-D07DD83D9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32"/>
            <a:ext cx="12192000" cy="3736213"/>
          </a:xfrm>
          <a:prstGeom prst="rect">
            <a:avLst/>
          </a:prstGeom>
        </p:spPr>
      </p:pic>
      <p:pic>
        <p:nvPicPr>
          <p:cNvPr id="12" name="Picture 11" descr="A text on a white background&#10;&#10;AI-generated content may be incorrect.">
            <a:extLst>
              <a:ext uri="{FF2B5EF4-FFF2-40B4-BE49-F238E27FC236}">
                <a16:creationId xmlns:a16="http://schemas.microsoft.com/office/drawing/2014/main" id="{2B559015-7742-1264-3092-4E9D9B0BB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8551" y="3738880"/>
            <a:ext cx="6203448" cy="3117787"/>
          </a:xfrm>
          <a:prstGeom prst="rect">
            <a:avLst/>
          </a:prstGeom>
        </p:spPr>
      </p:pic>
    </p:spTree>
    <p:extLst>
      <p:ext uri="{BB962C8B-B14F-4D97-AF65-F5344CB8AC3E}">
        <p14:creationId xmlns:p14="http://schemas.microsoft.com/office/powerpoint/2010/main" val="3685351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descr="A group of people cooking in a room" id="9" name="Picture 8">
            <a:extLst>
              <a:ext uri="{FF2B5EF4-FFF2-40B4-BE49-F238E27FC236}">
                <a16:creationId xmlns:a16="http://schemas.microsoft.com/office/drawing/2014/main" id="{06369064-21BB-5F37-A7CD-9BA3168251CF}"/>
              </a:ext>
            </a:extLst>
          </p:cNvPr>
          <p:cNvPicPr>
            <a:picLocks noChangeAspect="1"/>
          </p:cNvPicPr>
          <p:nvPr/>
        </p:nvPicPr>
        <p:blipFill>
          <a:blip r:embed="rId3">
            <a:extLst>
              <a:ext uri="{28A0092B-C50C-407E-A947-70E740481C1C}">
                <a14:useLocalDpi xmlns:a14="http://schemas.microsoft.com/office/drawing/2010/main" val="0"/>
              </a:ext>
            </a:extLst>
          </a:blip>
          <a:srcRect b="-1" r="27"/>
          <a:stretch/>
        </p:blipFill>
        <p:spPr>
          <a:xfrm>
            <a:off x="5421248" y="10"/>
            <a:ext cx="6770751" cy="6857990"/>
          </a:xfrm>
          <a:custGeom>
            <a:avLst/>
            <a:gdLst/>
            <a:ahLst/>
            <a:cxnLst/>
            <a:rect b="b" l="l" r="r" t="t"/>
            <a:pathLst>
              <a:path h="6858000" w="7308978">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1" name="Freeform: Shape 2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6096001" cy="6858000"/>
          </a:xfrm>
          <a:custGeom>
            <a:avLst/>
            <a:gdLst>
              <a:gd fmla="*/ 0 w 6096001" name="connsiteX0"/>
              <a:gd fmla="*/ 0 h 6858000" name="connsiteY0"/>
              <a:gd fmla="*/ 4883023 w 6096001" name="connsiteX1"/>
              <a:gd fmla="*/ 0 h 6858000" name="connsiteY1"/>
              <a:gd fmla="*/ 4946006 w 6096001" name="connsiteX2"/>
              <a:gd fmla="*/ 69271 h 6858000" name="connsiteY2"/>
              <a:gd fmla="*/ 6096001 w 6096001" name="connsiteX3"/>
              <a:gd fmla="*/ 3429000 h 6858000" name="connsiteY3"/>
              <a:gd fmla="*/ 4946006 w 6096001" name="connsiteX4"/>
              <a:gd fmla="*/ 6788730 h 6858000" name="connsiteY4"/>
              <a:gd fmla="*/ 4883023 w 6096001" name="connsiteX5"/>
              <a:gd fmla="*/ 6858000 h 6858000" name="connsiteY5"/>
              <a:gd fmla="*/ 0 w 6096001" name="connsiteX6"/>
              <a:gd fmla="*/ 6858000 h 6858000"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6858000" w="6096001">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algn="l" blurRad="50800" dist="3810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i="0" kern="1200" kumimoji="0" lang="en-US" noProof="0" normalizeH="0" spc="0" strike="noStrike" sz="1800" u="none">
              <a:ln>
                <a:noFill/>
              </a:ln>
              <a:solidFill>
                <a:prstClr val="white"/>
              </a:solidFill>
              <a:effectLst/>
              <a:uLnTx/>
              <a:uFillTx/>
              <a:latin panose="020F0502020204030204" typeface="Calibri"/>
              <a:ea typeface="+mn-ea"/>
              <a:cs typeface="+mn-cs"/>
            </a:endParaRPr>
          </a:p>
        </p:txBody>
      </p:sp>
      <p:sp useBgFill="1">
        <p:nvSpPr>
          <p:cNvPr id="23" name="Freeform: Shape 2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6086857" cy="6858000"/>
          </a:xfrm>
          <a:custGeom>
            <a:avLst/>
            <a:gdLst>
              <a:gd fmla="*/ 0 w 6086857" name="connsiteX0"/>
              <a:gd fmla="*/ 0 h 6858000" name="connsiteY0"/>
              <a:gd fmla="*/ 4873879 w 6086857" name="connsiteX1"/>
              <a:gd fmla="*/ 0 h 6858000" name="connsiteY1"/>
              <a:gd fmla="*/ 4936862 w 6086857" name="connsiteX2"/>
              <a:gd fmla="*/ 69271 h 6858000" name="connsiteY2"/>
              <a:gd fmla="*/ 6086857 w 6086857" name="connsiteX3"/>
              <a:gd fmla="*/ 3429000 h 6858000" name="connsiteY3"/>
              <a:gd fmla="*/ 4936862 w 6086857" name="connsiteX4"/>
              <a:gd fmla="*/ 6788730 h 6858000" name="connsiteY4"/>
              <a:gd fmla="*/ 4873879 w 6086857" name="connsiteX5"/>
              <a:gd fmla="*/ 6858000 h 6858000" name="connsiteY5"/>
              <a:gd fmla="*/ 0 w 6086857" name="connsiteX6"/>
              <a:gd fmla="*/ 6858000 h 6858000"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6858000" w="6086857">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i="0" kern="1200" kumimoji="0" lang="en-US" noProof="0" normalizeH="0" spc="0" strike="noStrike" sz="1800" u="none">
              <a:ln>
                <a:noFill/>
              </a:ln>
              <a:solidFill>
                <a:prstClr val="white"/>
              </a:solidFill>
              <a:effectLst/>
              <a:uLnTx/>
              <a:uFillTx/>
              <a:latin panose="020F0502020204030204" typeface="Calibri"/>
              <a:ea typeface="+mn-ea"/>
              <a:cs typeface="+mn-cs"/>
            </a:endParaRPr>
          </a:p>
        </p:txBody>
      </p:sp>
      <p:sp>
        <p:nvSpPr>
          <p:cNvPr id="2" name="Title 1">
            <a:extLst>
              <a:ext uri="{FF2B5EF4-FFF2-40B4-BE49-F238E27FC236}">
                <a16:creationId xmlns:a16="http://schemas.microsoft.com/office/drawing/2014/main" id="{5F0A195D-FB15-76F1-C0AF-76F916D2FBB6}"/>
              </a:ext>
            </a:extLst>
          </p:cNvPr>
          <p:cNvSpPr>
            <a:spLocks noGrp="1"/>
          </p:cNvSpPr>
          <p:nvPr>
            <p:ph type="title"/>
          </p:nvPr>
        </p:nvSpPr>
        <p:spPr>
          <a:xfrm>
            <a:off x="374904" y="856488"/>
            <a:ext cx="4992624" cy="1243584"/>
          </a:xfrm>
        </p:spPr>
        <p:txBody>
          <a:bodyPr anchor="ctr">
            <a:normAutofit/>
          </a:bodyPr>
          <a:lstStyle/>
          <a:p>
            <a:r>
              <a:rPr dirty="0" lang="en-US" sz="3400"/>
              <a:t>Challenges in Traditional Makhana Cultivation</a:t>
            </a:r>
          </a:p>
        </p:txBody>
      </p:sp>
      <p:sp>
        <p:nvSpPr>
          <p:cNvPr id="25" name="Rectangle 2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27" name="Rectangle 2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3" name="Content Placeholder 2">
            <a:extLst>
              <a:ext uri="{FF2B5EF4-FFF2-40B4-BE49-F238E27FC236}">
                <a16:creationId xmlns:a16="http://schemas.microsoft.com/office/drawing/2014/main" id="{44716743-95B6-7A7C-D8AE-3D32B58BA113}"/>
              </a:ext>
            </a:extLst>
          </p:cNvPr>
          <p:cNvSpPr>
            <a:spLocks noGrp="1"/>
          </p:cNvSpPr>
          <p:nvPr>
            <p:ph idx="1"/>
          </p:nvPr>
        </p:nvSpPr>
        <p:spPr>
          <a:xfrm>
            <a:off x="374903" y="2522949"/>
            <a:ext cx="5623125" cy="3913992"/>
          </a:xfrm>
        </p:spPr>
        <p:txBody>
          <a:bodyPr anchor="t">
            <a:normAutofit/>
          </a:bodyPr>
          <a:lstStyle/>
          <a:p>
            <a:pPr indent="0" marL="0">
              <a:buNone/>
            </a:pPr>
            <a:r>
              <a:rPr dirty="0" lang="en-US" sz="1600">
                <a:latin charset="0" panose="02020603050405020304" pitchFamily="18" typeface="Times New Roman"/>
                <a:cs charset="0" panose="02020603050405020304" pitchFamily="18" typeface="Times New Roman"/>
              </a:rPr>
              <a:t>Key Problems Farmers Face</a:t>
            </a:r>
          </a:p>
          <a:p>
            <a:r>
              <a:rPr b="1" dirty="0" lang="en-US" sz="1600">
                <a:latin charset="0" panose="02020603050405020304" pitchFamily="18" typeface="Times New Roman"/>
                <a:cs charset="0" panose="02020603050405020304" pitchFamily="18" typeface="Times New Roman"/>
              </a:rPr>
              <a:t>Labor-Intensive Harvesting</a:t>
            </a:r>
            <a:r>
              <a:rPr dirty="0" lang="en-US" sz="1600">
                <a:latin charset="0" panose="02020603050405020304" pitchFamily="18" typeface="Times New Roman"/>
                <a:cs charset="0" panose="02020603050405020304" pitchFamily="18" typeface="Times New Roman"/>
              </a:rPr>
              <a:t>:</a:t>
            </a:r>
          </a:p>
          <a:p>
            <a:pPr lvl="1">
              <a:buFont charset="2" panose="05000000000000000000" pitchFamily="2" typeface="Wingdings"/>
              <a:buChar char="Ø"/>
            </a:pPr>
            <a:r>
              <a:rPr dirty="0" lang="en-US" sz="1600">
                <a:latin charset="0" panose="02020603050405020304" pitchFamily="18" typeface="Times New Roman"/>
                <a:cs charset="0" panose="02020603050405020304" pitchFamily="18" typeface="Times New Roman"/>
              </a:rPr>
              <a:t>Farmers manually collect seeds from ponds, which is time-consuming and physically demanding.</a:t>
            </a:r>
          </a:p>
          <a:p>
            <a:r>
              <a:rPr b="1" dirty="0" lang="en-US" sz="1600">
                <a:latin charset="0" panose="02020603050405020304" pitchFamily="18" typeface="Times New Roman"/>
                <a:cs charset="0" panose="02020603050405020304" pitchFamily="18" typeface="Times New Roman"/>
              </a:rPr>
              <a:t>High Water Usage:</a:t>
            </a:r>
          </a:p>
          <a:p>
            <a:pPr lvl="1">
              <a:buFont charset="2" panose="05000000000000000000" pitchFamily="2" typeface="Wingdings"/>
              <a:buChar char="Ø"/>
            </a:pPr>
            <a:r>
              <a:rPr dirty="0" lang="en-US" sz="1600">
                <a:latin charset="0" panose="02020603050405020304" pitchFamily="18" typeface="Times New Roman"/>
                <a:cs charset="0" panose="02020603050405020304" pitchFamily="18" typeface="Times New Roman"/>
              </a:rPr>
              <a:t>Large-scale cultivation requires a continuous water supply, leading to wastage.</a:t>
            </a:r>
          </a:p>
          <a:p>
            <a:r>
              <a:rPr b="1" dirty="0" lang="en-US" sz="1600">
                <a:latin charset="0" panose="02020603050405020304" pitchFamily="18" typeface="Times New Roman"/>
                <a:cs charset="0" panose="02020603050405020304" pitchFamily="18" typeface="Times New Roman"/>
              </a:rPr>
              <a:t>Low Yield &amp; Inefficiency</a:t>
            </a:r>
            <a:r>
              <a:rPr dirty="0" lang="en-US" sz="1600">
                <a:latin charset="0" panose="02020603050405020304" pitchFamily="18" typeface="Times New Roman"/>
                <a:cs charset="0" panose="02020603050405020304" pitchFamily="18" typeface="Times New Roman"/>
              </a:rPr>
              <a:t>:</a:t>
            </a:r>
          </a:p>
          <a:p>
            <a:pPr lvl="1">
              <a:buFont charset="2" panose="05000000000000000000" pitchFamily="2" typeface="Wingdings"/>
              <a:buChar char="Ø"/>
            </a:pPr>
            <a:r>
              <a:rPr dirty="0" lang="en-US" sz="1600">
                <a:latin charset="0" panose="02020603050405020304" pitchFamily="18" typeface="Times New Roman"/>
                <a:cs charset="0" panose="02020603050405020304" pitchFamily="18" typeface="Times New Roman"/>
              </a:rPr>
              <a:t>Lack of scientific farming techniques results in low production per hectare.</a:t>
            </a:r>
          </a:p>
          <a:p>
            <a:r>
              <a:rPr b="1" dirty="0" lang="en-US" sz="1600">
                <a:latin charset="0" panose="02020603050405020304" pitchFamily="18" typeface="Times New Roman"/>
                <a:cs charset="0" panose="02020603050405020304" pitchFamily="18" typeface="Times New Roman"/>
              </a:rPr>
              <a:t>Long Drying Process</a:t>
            </a:r>
            <a:r>
              <a:rPr dirty="0" lang="en-US" sz="1600">
                <a:latin charset="0" panose="02020603050405020304" pitchFamily="18" typeface="Times New Roman"/>
                <a:cs charset="0" panose="02020603050405020304" pitchFamily="18" typeface="Times New Roman"/>
              </a:rPr>
              <a:t>:</a:t>
            </a:r>
          </a:p>
          <a:p>
            <a:pPr lvl="1">
              <a:buFont charset="2" panose="05000000000000000000" pitchFamily="2" typeface="Wingdings"/>
              <a:buChar char="Ø"/>
            </a:pPr>
            <a:r>
              <a:rPr dirty="0" lang="en-US" sz="1600">
                <a:latin charset="0" panose="02020603050405020304" pitchFamily="18" typeface="Times New Roman"/>
                <a:cs charset="0" panose="02020603050405020304" pitchFamily="18" typeface="Times New Roman"/>
              </a:rPr>
              <a:t>Traditional sun-drying is slow, unhygienic, and weather-dependent.</a:t>
            </a:r>
          </a:p>
          <a:p>
            <a:endParaRPr dirty="0" lang="en-US" sz="1600">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1317448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6.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A809D11C-8B40-8C40-E324-606E69C21654}"/>
              </a:ext>
            </a:extLst>
          </p:cNvPr>
          <p:cNvSpPr>
            <a:spLocks noGrp="1"/>
          </p:cNvSpPr>
          <p:nvPr>
            <p:ph type="title"/>
          </p:nvPr>
        </p:nvSpPr>
        <p:spPr>
          <a:xfrm>
            <a:off x="6955971" y="834888"/>
            <a:ext cx="4833257" cy="1268958"/>
          </a:xfrm>
        </p:spPr>
        <p:txBody>
          <a:bodyPr anchor="b">
            <a:normAutofit/>
          </a:bodyPr>
          <a:lstStyle/>
          <a:p>
            <a:r>
              <a:rPr b="1" dirty="0" lang="en-US" sz="2700"/>
              <a:t>Smart Farming: The Role of IoT Sensors</a:t>
            </a:r>
            <a:br>
              <a:rPr b="1" dirty="0" lang="en-US" sz="2700"/>
            </a:br>
            <a:endParaRPr b="1" dirty="0" lang="en-US" sz="2700"/>
          </a:p>
        </p:txBody>
      </p:sp>
      <p:pic>
        <p:nvPicPr>
          <p:cNvPr descr="A diagram of a farm" id="5" name="Picture 4">
            <a:extLst>
              <a:ext uri="{FF2B5EF4-FFF2-40B4-BE49-F238E27FC236}">
                <a16:creationId xmlns:a16="http://schemas.microsoft.com/office/drawing/2014/main" id="{1665B62A-7E23-726A-26A5-635BD7ECEF19}"/>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rcRect r="99"/>
          <a:stretch/>
        </p:blipFill>
        <p:spPr>
          <a:xfrm>
            <a:off x="20" y="10"/>
            <a:ext cx="6717436" cy="6857990"/>
          </a:xfrm>
          <a:custGeom>
            <a:avLst/>
            <a:gdLst/>
            <a:ahLst/>
            <a:cxnLst/>
            <a:rect b="b" l="l" r="r" t="t"/>
            <a:pathLst>
              <a:path h="6858000" w="6717456">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algn="l" blurRad="50800" dist="38100" rotWithShape="0">
              <a:schemeClr val="bg1">
                <a:lumMod val="85000"/>
                <a:alpha val="30000"/>
              </a:schemeClr>
            </a:outerShdw>
          </a:effectLst>
        </p:spPr>
      </p:pic>
      <p:sp>
        <p:nvSpPr>
          <p:cNvPr id="28" name="Rectangle 27">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30" name="Rectangle 29">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3" name="Content Placeholder 2">
            <a:extLst>
              <a:ext uri="{FF2B5EF4-FFF2-40B4-BE49-F238E27FC236}">
                <a16:creationId xmlns:a16="http://schemas.microsoft.com/office/drawing/2014/main" id="{D392FF30-7F54-5071-844A-FE858674B6A2}"/>
              </a:ext>
            </a:extLst>
          </p:cNvPr>
          <p:cNvSpPr>
            <a:spLocks noGrp="1"/>
          </p:cNvSpPr>
          <p:nvPr>
            <p:ph idx="1"/>
          </p:nvPr>
        </p:nvSpPr>
        <p:spPr>
          <a:xfrm>
            <a:off x="6955971" y="2258659"/>
            <a:ext cx="4833258" cy="4016245"/>
          </a:xfrm>
        </p:spPr>
        <p:txBody>
          <a:bodyPr anchor="t">
            <a:normAutofit/>
          </a:bodyPr>
          <a:lstStyle/>
          <a:p>
            <a:pPr indent="0" marL="0">
              <a:buNone/>
            </a:pPr>
            <a:r>
              <a:rPr b="1" dirty="0" lang="en-US" sz="1600"/>
              <a:t>What is IoT in Agriculture?</a:t>
            </a:r>
            <a:endParaRPr dirty="0" lang="en-US" sz="1600"/>
          </a:p>
          <a:p>
            <a:pPr lvl="1">
              <a:buFont charset="2" panose="05000000000000000000" pitchFamily="2" typeface="Wingdings"/>
              <a:buChar char="Ø"/>
            </a:pPr>
            <a:r>
              <a:rPr dirty="0" lang="en-US" sz="1600"/>
              <a:t>IoT (Internet of Things) is a system in which connected devices collect and analyze real-time data.</a:t>
            </a:r>
          </a:p>
          <a:p>
            <a:pPr indent="0" marL="0">
              <a:buNone/>
            </a:pPr>
            <a:r>
              <a:rPr b="1" dirty="0" lang="en-US" sz="1600"/>
              <a:t>How Does IoT Help in Makhana Farming?</a:t>
            </a:r>
            <a:endParaRPr dirty="0" lang="en-US" sz="1600"/>
          </a:p>
          <a:p>
            <a:pPr indent="-285750" lvl="1" marL="742950">
              <a:buFont charset="0" panose="020B0604020202020204" pitchFamily="34" typeface="Arial"/>
              <a:buChar char="•"/>
            </a:pPr>
            <a:r>
              <a:rPr b="1" dirty="0" lang="en-US" sz="1600"/>
              <a:t>Water Quality Monitoring:</a:t>
            </a:r>
            <a:endParaRPr dirty="0" lang="en-US" sz="1600"/>
          </a:p>
          <a:p>
            <a:pPr lvl="2">
              <a:buFont charset="2" panose="05000000000000000000" pitchFamily="2" typeface="Wingdings"/>
              <a:buChar char="Ø"/>
            </a:pPr>
            <a:r>
              <a:rPr dirty="0" lang="en-US" sz="1600"/>
              <a:t>Sensors track </a:t>
            </a:r>
            <a:r>
              <a:rPr b="1" dirty="0" lang="en-US" sz="1600"/>
              <a:t>temperature, pH levels, and nutrient content</a:t>
            </a:r>
            <a:r>
              <a:rPr dirty="0" lang="en-US" sz="1600"/>
              <a:t> in ponds.</a:t>
            </a:r>
          </a:p>
          <a:p>
            <a:pPr indent="-285750" lvl="1" marL="742950">
              <a:buFont charset="0" panose="020B0604020202020204" pitchFamily="34" typeface="Arial"/>
              <a:buChar char="•"/>
            </a:pPr>
            <a:r>
              <a:rPr b="1" dirty="0" lang="en-US" sz="1600"/>
              <a:t>Automated Data Collection:</a:t>
            </a:r>
            <a:endParaRPr dirty="0" lang="en-US" sz="1600"/>
          </a:p>
          <a:p>
            <a:pPr lvl="2">
              <a:buFont charset="2" panose="05000000000000000000" pitchFamily="2" typeface="Wingdings"/>
              <a:buChar char="Ø"/>
            </a:pPr>
            <a:r>
              <a:rPr dirty="0" lang="en-US" sz="1600"/>
              <a:t>Farmers receive real-time </a:t>
            </a:r>
            <a:r>
              <a:rPr b="1" dirty="0" lang="en-US" sz="1600"/>
              <a:t>alerts on mobile devices</a:t>
            </a:r>
            <a:r>
              <a:rPr dirty="0" lang="en-US" sz="1600"/>
              <a:t> about water conditions.</a:t>
            </a:r>
          </a:p>
          <a:p>
            <a:pPr indent="-285750" lvl="1" marL="742950">
              <a:buFont charset="0" panose="020B0604020202020204" pitchFamily="34" typeface="Arial"/>
              <a:buChar char="•"/>
            </a:pPr>
            <a:r>
              <a:rPr b="1" dirty="0" lang="en-US" sz="1600"/>
              <a:t>Better Decision-Making:</a:t>
            </a:r>
            <a:endParaRPr dirty="0" lang="en-US" sz="1600"/>
          </a:p>
          <a:p>
            <a:pPr lvl="2">
              <a:buFont charset="2" panose="05000000000000000000" pitchFamily="2" typeface="Wingdings"/>
              <a:buChar char="Ø"/>
            </a:pPr>
            <a:r>
              <a:rPr dirty="0" lang="en-US" sz="1600"/>
              <a:t>Helps </a:t>
            </a:r>
            <a:r>
              <a:rPr b="1" dirty="0" lang="en-US" sz="1600"/>
              <a:t>optimize fertilizer and water use</a:t>
            </a:r>
            <a:r>
              <a:rPr dirty="0" lang="en-US" sz="1600"/>
              <a:t> for higher yield.</a:t>
            </a:r>
          </a:p>
        </p:txBody>
      </p:sp>
    </p:spTree>
    <p:extLst>
      <p:ext uri="{BB962C8B-B14F-4D97-AF65-F5344CB8AC3E}">
        <p14:creationId xmlns:p14="http://schemas.microsoft.com/office/powerpoint/2010/main" val="1086421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7.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descr="A tank on a platform surrounded by water&#10;&#10;AI-generated content may be incorrect." id="8" name="Picture 7">
            <a:extLst>
              <a:ext uri="{FF2B5EF4-FFF2-40B4-BE49-F238E27FC236}">
                <a16:creationId xmlns:a16="http://schemas.microsoft.com/office/drawing/2014/main" id="{0D16D452-F5E0-51BB-23A6-FF438DBB1E97}"/>
              </a:ext>
            </a:extLst>
          </p:cNvPr>
          <p:cNvPicPr>
            <a:picLocks noChangeAspect="1"/>
          </p:cNvPicPr>
          <p:nvPr/>
        </p:nvPicPr>
        <p:blipFill>
          <a:blip r:embed="rId2">
            <a:extLst>
              <a:ext uri="{28A0092B-C50C-407E-A947-70E740481C1C}">
                <a14:useLocalDpi xmlns:a14="http://schemas.microsoft.com/office/drawing/2010/main" val="0"/>
              </a:ext>
            </a:extLst>
          </a:blip>
          <a:srcRect b="162" r="-2" t="166"/>
          <a:stretch/>
        </p:blipFill>
        <p:spPr>
          <a:xfrm>
            <a:off x="5280858" y="22967"/>
            <a:ext cx="7231182" cy="3364982"/>
          </a:xfrm>
          <a:custGeom>
            <a:avLst/>
            <a:gdLst/>
            <a:ahLst/>
            <a:cxnLst/>
            <a:rect b="b" l="l" r="r" t="t"/>
            <a:pathLst>
              <a:path h="3364992" w="7308975">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descr="A person on a machine in the water&#10;&#10;AI-generated content may be incorrect." id="6" name="Picture 5">
            <a:extLst>
              <a:ext uri="{FF2B5EF4-FFF2-40B4-BE49-F238E27FC236}">
                <a16:creationId xmlns:a16="http://schemas.microsoft.com/office/drawing/2014/main" id="{7D600425-06D8-8887-D0B0-A6F374B59B5D}"/>
              </a:ext>
            </a:extLst>
          </p:cNvPr>
          <p:cNvPicPr>
            <a:picLocks noChangeAspect="1"/>
          </p:cNvPicPr>
          <p:nvPr/>
        </p:nvPicPr>
        <p:blipFill>
          <a:blip r:embed="rId3">
            <a:extLst>
              <a:ext uri="{28A0092B-C50C-407E-A947-70E740481C1C}">
                <a14:useLocalDpi xmlns:a14="http://schemas.microsoft.com/office/drawing/2010/main" val="0"/>
              </a:ext>
            </a:extLst>
          </a:blip>
          <a:srcRect b="124" r="-2" t="80"/>
          <a:stretch/>
        </p:blipFill>
        <p:spPr>
          <a:xfrm>
            <a:off x="5340096" y="3493008"/>
            <a:ext cx="6851904" cy="3364992"/>
          </a:xfrm>
          <a:custGeom>
            <a:avLst/>
            <a:gdLst/>
            <a:ahLst/>
            <a:cxnLst/>
            <a:rect b="b" l="l" r="r" t="t"/>
            <a:pathLst>
              <a:path h="3364992" w="7308975">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22" name="Freeform: Shape 21">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6096001" cy="6858000"/>
          </a:xfrm>
          <a:custGeom>
            <a:avLst/>
            <a:gdLst>
              <a:gd fmla="*/ 0 w 6096001" name="connsiteX0"/>
              <a:gd fmla="*/ 0 h 6858000" name="connsiteY0"/>
              <a:gd fmla="*/ 4883024 w 6096001" name="connsiteX1"/>
              <a:gd fmla="*/ 0 h 6858000" name="connsiteY1"/>
              <a:gd fmla="*/ 4946006 w 6096001" name="connsiteX2"/>
              <a:gd fmla="*/ 69271 h 6858000" name="connsiteY2"/>
              <a:gd fmla="*/ 6096001 w 6096001" name="connsiteX3"/>
              <a:gd fmla="*/ 3429000 h 6858000" name="connsiteY3"/>
              <a:gd fmla="*/ 4946006 w 6096001" name="connsiteX4"/>
              <a:gd fmla="*/ 6788730 h 6858000" name="connsiteY4"/>
              <a:gd fmla="*/ 4883024 w 6096001" name="connsiteX5"/>
              <a:gd fmla="*/ 6858000 h 6858000" name="connsiteY5"/>
              <a:gd fmla="*/ 0 w 6096001" name="connsiteX6"/>
              <a:gd fmla="*/ 6858000 h 6858000"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6858000" w="6096001">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algn="l" blurRad="50800" dist="38100"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i="0" kern="1200" kumimoji="0" lang="en-US" noProof="0" normalizeH="0" spc="0" strike="noStrike" sz="1800" u="none">
              <a:ln>
                <a:noFill/>
              </a:ln>
              <a:solidFill>
                <a:prstClr val="white"/>
              </a:solidFill>
              <a:effectLst/>
              <a:uLnTx/>
              <a:uFillTx/>
              <a:latin panose="020F0502020204030204" typeface="Calibri"/>
              <a:ea typeface="+mn-ea"/>
              <a:cs typeface="+mn-cs"/>
            </a:endParaRPr>
          </a:p>
        </p:txBody>
      </p:sp>
      <p:sp useBgFill="1">
        <p:nvSpPr>
          <p:cNvPr id="24" name="Freeform: Shape 23">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0"/>
            <a:ext cx="6087332" cy="6858000"/>
          </a:xfrm>
          <a:custGeom>
            <a:avLst/>
            <a:gdLst>
              <a:gd fmla="*/ 0 w 6087332" name="connsiteX0"/>
              <a:gd fmla="*/ 0 h 6858000" name="connsiteY0"/>
              <a:gd fmla="*/ 4874355 w 6087332" name="connsiteX1"/>
              <a:gd fmla="*/ 0 h 6858000" name="connsiteY1"/>
              <a:gd fmla="*/ 4937337 w 6087332" name="connsiteX2"/>
              <a:gd fmla="*/ 69271 h 6858000" name="connsiteY2"/>
              <a:gd fmla="*/ 6087332 w 6087332" name="connsiteX3"/>
              <a:gd fmla="*/ 3429000 h 6858000" name="connsiteY3"/>
              <a:gd fmla="*/ 4937337 w 6087332" name="connsiteX4"/>
              <a:gd fmla="*/ 6788730 h 6858000" name="connsiteY4"/>
              <a:gd fmla="*/ 4874355 w 6087332" name="connsiteX5"/>
              <a:gd fmla="*/ 6858000 h 6858000" name="connsiteY5"/>
              <a:gd fmla="*/ 0 w 6087332" name="connsiteX6"/>
              <a:gd fmla="*/ 6858000 h 6858000" name="connsiteY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b="b" l="l" r="r" t="t"/>
            <a:pathLst>
              <a:path h="6858000" w="6087332">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2" name="Title 1">
            <a:extLst>
              <a:ext uri="{FF2B5EF4-FFF2-40B4-BE49-F238E27FC236}">
                <a16:creationId xmlns:a16="http://schemas.microsoft.com/office/drawing/2014/main" id="{5AB59D17-A398-1C1D-3172-BEB0CF8FFEFE}"/>
              </a:ext>
            </a:extLst>
          </p:cNvPr>
          <p:cNvSpPr>
            <a:spLocks noGrp="1"/>
          </p:cNvSpPr>
          <p:nvPr>
            <p:ph type="title"/>
          </p:nvPr>
        </p:nvSpPr>
        <p:spPr>
          <a:xfrm>
            <a:off x="448056" y="859536"/>
            <a:ext cx="4832802" cy="1243584"/>
          </a:xfrm>
        </p:spPr>
        <p:txBody>
          <a:bodyPr>
            <a:normAutofit/>
          </a:bodyPr>
          <a:lstStyle/>
          <a:p>
            <a:r>
              <a:rPr dirty="0" lang="en-US" sz="3400"/>
              <a:t>Using Mechanized Tools for Weed- Removal</a:t>
            </a:r>
          </a:p>
        </p:txBody>
      </p:sp>
      <p:sp>
        <p:nvSpPr>
          <p:cNvPr id="26" name="Rectangle 2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useBgFill="1">
        <p:nvSpPr>
          <p:cNvPr id="28" name="Rectangle 2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defTabSz="914400" eaLnBrk="1" fontAlgn="auto" hangingPunct="1" indent="0" latinLnBrk="0" lvl="0" marL="0" marR="0" rtl="0">
              <a:lnSpc>
                <a:spcPct val="100000"/>
              </a:lnSpc>
              <a:spcBef>
                <a:spcPts val="0"/>
              </a:spcBef>
              <a:spcAft>
                <a:spcPts val="0"/>
              </a:spcAft>
              <a:buClrTx/>
              <a:buSzTx/>
              <a:buFontTx/>
              <a:buNone/>
              <a:tabLst/>
              <a:defRPr/>
            </a:pPr>
            <a:endParaRPr b="0" baseline="0" cap="none" i="0" kern="1200" kumimoji="0" lang="en-US" noProof="0" normalizeH="0" spc="0" strike="noStrike" sz="1800" u="none">
              <a:ln>
                <a:noFill/>
              </a:ln>
              <a:solidFill>
                <a:prstClr val="white"/>
              </a:solidFill>
              <a:effectLst/>
              <a:uLnTx/>
              <a:uFillTx/>
              <a:latin panose="020F0502020204030204" typeface="Calibri"/>
              <a:ea typeface="+mn-ea"/>
              <a:cs typeface="+mn-cs"/>
            </a:endParaRPr>
          </a:p>
        </p:txBody>
      </p:sp>
      <p:sp>
        <p:nvSpPr>
          <p:cNvPr id="30" name="Rectangle 29">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4" name="Rectangle 1">
            <a:extLst>
              <a:ext uri="{FF2B5EF4-FFF2-40B4-BE49-F238E27FC236}">
                <a16:creationId xmlns:a16="http://schemas.microsoft.com/office/drawing/2014/main" id="{F98761AE-E8B7-5481-A9FA-17F5275B23EF}"/>
              </a:ext>
            </a:extLst>
          </p:cNvPr>
          <p:cNvSpPr>
            <a:spLocks noChangeArrowheads="1" noGrp="1"/>
          </p:cNvSpPr>
          <p:nvPr>
            <p:ph idx="1"/>
          </p:nvPr>
        </p:nvSpPr>
        <p:spPr bwMode="auto">
          <a:xfrm>
            <a:off x="448055" y="2512611"/>
            <a:ext cx="5656613" cy="404592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0" bIns="45720" compatLnSpc="1" lIns="91440" numCol="1" rIns="91440" tIns="45720" vert="horz">
            <a:prstTxWarp prst="textNoShape">
              <a:avLst/>
            </a:prstTxWarp>
            <a:normAutofit fontScale="92500" lnSpcReduction="10000"/>
          </a:bodyPr>
          <a:lstStyle/>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Traditional Weed- Removal Issues:</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Farmers manually remove weeds, which is slow and labor-intensive.</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How Mechanized Tools Help?</a:t>
            </a: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Faster &amp; More Efficient:</a:t>
            </a:r>
          </a:p>
          <a:p>
            <a:pPr defTabSz="914400" eaLnBrk="0" fontAlgn="base" hangingPunct="0" latinLnBrk="0" lvl="1"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Machines can remove weeds 3x faster than manual labor.</a:t>
            </a: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Lower Labor Costs</a:t>
            </a: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a:t>
            </a:r>
          </a:p>
          <a:p>
            <a:pPr defTabSz="914400" eaLnBrk="0" fontAlgn="base" hangingPunct="0" latinLnBrk="0" lvl="1"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Farmers don’t need as many workers, reducing costs.</a:t>
            </a: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Health Benefits:</a:t>
            </a:r>
          </a:p>
          <a:p>
            <a:pPr defTabSz="914400" eaLnBrk="0" fontAlgn="base" hangingPunct="0" latinLnBrk="0" lvl="1"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Farmers avoid long hours in the water, reducing the risk of infections.</a:t>
            </a: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Example of Modern Tools</a:t>
            </a: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Floating weed-cutting machines</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700" u="none">
                <a:ln>
                  <a:noFill/>
                </a:ln>
                <a:effectLst/>
                <a:latin charset="0" panose="02020603050405020304" pitchFamily="18" typeface="Times New Roman"/>
                <a:cs charset="0" panose="02020603050405020304" pitchFamily="18" typeface="Times New Roman"/>
              </a:rPr>
              <a:t>Automated water-cleaning devices</a:t>
            </a:r>
          </a:p>
          <a:p>
            <a:pPr defTabSz="914400" eaLnBrk="0" fontAlgn="base" hangingPunct="0" indent="0" latinLnBrk="0" lvl="0" marL="0" marR="0" rtl="0">
              <a:spcBef>
                <a:spcPct val="0"/>
              </a:spcBef>
              <a:spcAft>
                <a:spcPts val="600"/>
              </a:spcAft>
              <a:buClrTx/>
              <a:buSzTx/>
              <a:buFontTx/>
              <a:buNone/>
              <a:tabLst/>
            </a:pPr>
            <a:endParaRPr altLang="en-US" baseline="0" cap="none" dirty="0" i="0" kumimoji="0" lang="en-US" normalizeH="0" strike="noStrike" sz="1300" u="none">
              <a:ln>
                <a:noFill/>
              </a:ln>
              <a:effectLst/>
              <a:latin charset="0" panose="02020603050405020304" pitchFamily="18" typeface="Times New Roman"/>
              <a:cs charset="0" panose="02020603050405020304" pitchFamily="18" typeface="Times New Roman"/>
            </a:endParaRPr>
          </a:p>
        </p:txBody>
      </p:sp>
    </p:spTree>
    <p:extLst>
      <p:ext uri="{BB962C8B-B14F-4D97-AF65-F5344CB8AC3E}">
        <p14:creationId xmlns:p14="http://schemas.microsoft.com/office/powerpoint/2010/main" val="1192620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8.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518E687A-8189-D9CF-12CF-B207B06F4C95}"/>
              </a:ext>
            </a:extLst>
          </p:cNvPr>
          <p:cNvSpPr>
            <a:spLocks noGrp="1"/>
          </p:cNvSpPr>
          <p:nvPr>
            <p:ph type="title"/>
          </p:nvPr>
        </p:nvSpPr>
        <p:spPr>
          <a:xfrm>
            <a:off x="411478" y="901446"/>
            <a:ext cx="4815840" cy="886968"/>
          </a:xfrm>
        </p:spPr>
        <p:txBody>
          <a:bodyPr anchor="b">
            <a:normAutofit fontScale="90000"/>
          </a:bodyPr>
          <a:lstStyle/>
          <a:p>
            <a:r>
              <a:rPr dirty="0" lang="en-US" sz="2900"/>
              <a:t>Enhancing Makhana Processing with Solar Drying</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solidFill>
                <a:prstClr val="white"/>
              </a:solidFill>
              <a:latin panose="020F0502020204030204" typeface="Calibri"/>
            </a:endParaRPr>
          </a:p>
        </p:txBody>
      </p:sp>
      <p:sp>
        <p:nvSpPr>
          <p:cNvPr id="4" name="Rectangle 1">
            <a:extLst>
              <a:ext uri="{FF2B5EF4-FFF2-40B4-BE49-F238E27FC236}">
                <a16:creationId xmlns:a16="http://schemas.microsoft.com/office/drawing/2014/main" id="{524572A6-6F1F-EB47-4754-0A53B916F074}"/>
              </a:ext>
            </a:extLst>
          </p:cNvPr>
          <p:cNvSpPr>
            <a:spLocks noChangeArrowheads="1" noGrp="1"/>
          </p:cNvSpPr>
          <p:nvPr>
            <p:ph idx="1"/>
          </p:nvPr>
        </p:nvSpPr>
        <p:spPr bwMode="auto">
          <a:xfrm>
            <a:off x="411478" y="2286000"/>
            <a:ext cx="5684522" cy="40355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t" anchorCtr="0" bIns="45720" compatLnSpc="1" lIns="91440" numCol="1" rIns="91440" tIns="45720" vert="horz">
            <a:prstTxWarp prst="textNoShape">
              <a:avLst/>
            </a:prstTxWarp>
            <a:normAutofit lnSpcReduction="10000"/>
          </a:bodyPr>
          <a:lstStyle/>
          <a:p>
            <a:pPr defTabSz="914400" eaLnBrk="0" fontAlgn="base" hangingPunct="0" indent="0" latinLnBrk="0" lvl="0" marL="0" marR="0" rtl="0">
              <a:spcBef>
                <a:spcPct val="0"/>
              </a:spcBef>
              <a:spcAft>
                <a:spcPts val="600"/>
              </a:spcAft>
              <a:buClrTx/>
              <a:buSzTx/>
              <a:buNone/>
              <a:tabLst/>
            </a:pPr>
            <a:r>
              <a:rPr altLang="en-US" b="1" dirty="0" lang="en-US" sz="1800" u="sng">
                <a:latin charset="0" panose="02020603050405020304" pitchFamily="18" typeface="Times New Roman"/>
                <a:cs charset="0" panose="02020603050405020304" pitchFamily="18" typeface="Times New Roman"/>
              </a:rPr>
              <a:t>C</a:t>
            </a:r>
            <a:r>
              <a:rPr altLang="en-US" b="1" baseline="0" cap="none" dirty="0" i="0" kumimoji="0" lang="en-US" normalizeH="0" strike="noStrike" sz="1800" u="sng">
                <a:ln>
                  <a:noFill/>
                </a:ln>
                <a:effectLst/>
                <a:latin charset="0" panose="02020603050405020304" pitchFamily="18" typeface="Times New Roman"/>
                <a:cs charset="0" panose="02020603050405020304" pitchFamily="18" typeface="Times New Roman"/>
              </a:rPr>
              <a:t>hallenges of Traditional Drying</a:t>
            </a:r>
            <a:r>
              <a:rPr altLang="en-US" baseline="0" cap="none" dirty="0" i="0" kumimoji="0" lang="en-US" normalizeH="0" strike="noStrike" sz="1800" u="sng">
                <a:ln>
                  <a:noFill/>
                </a:ln>
                <a:effectLst/>
                <a:latin charset="0" panose="02020603050405020304" pitchFamily="18" typeface="Times New Roman"/>
                <a:cs charset="0" panose="02020603050405020304" pitchFamily="18" typeface="Times New Roman"/>
              </a:rPr>
              <a:t>:</a:t>
            </a: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Farmers use open-air sun drying, which is:</a:t>
            </a:r>
          </a:p>
          <a:p>
            <a:pPr defTabSz="914400" eaLnBrk="0" fontAlgn="base" hangingPunct="0" latinLnBrk="0" lvl="1"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Slow (takes several days).</a:t>
            </a:r>
          </a:p>
          <a:p>
            <a:pPr defTabSz="914400" eaLnBrk="0" fontAlgn="base" hangingPunct="0" latinLnBrk="0" lvl="1"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Unhygienic (exposure to dust, and insects).</a:t>
            </a:r>
          </a:p>
          <a:p>
            <a:pPr defTabSz="914400" eaLnBrk="0" fontAlgn="base" hangingPunct="0" latinLnBrk="0" lvl="1" marR="0" rtl="0">
              <a:spcBef>
                <a:spcPct val="0"/>
              </a:spcBef>
              <a:spcAft>
                <a:spcPts val="600"/>
              </a:spcAft>
              <a:buClrTx/>
              <a:buSzTx/>
              <a:buFont charset="2" panose="05000000000000000000" pitchFamily="2" typeface="Wingdings"/>
              <a:buChar char="Ø"/>
              <a:tabLst/>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Weather-dependent (rain disrupts drying).</a:t>
            </a:r>
          </a:p>
          <a:p>
            <a:pPr defTabSz="914400" eaLnBrk="0" fontAlgn="base" hangingPunct="0" indent="0" latinLnBrk="0" lvl="0" marL="0" marR="0" rtl="0">
              <a:spcBef>
                <a:spcPct val="0"/>
              </a:spcBef>
              <a:spcAft>
                <a:spcPts val="600"/>
              </a:spcAft>
              <a:buClrTx/>
              <a:buSzTx/>
              <a:buNone/>
              <a:tabLst/>
            </a:pPr>
            <a:r>
              <a:rPr altLang="en-US" b="1" baseline="0" cap="none" dirty="0" i="0" kumimoji="0" lang="en-US" normalizeH="0" strike="noStrike" sz="1800" u="sng">
                <a:ln>
                  <a:noFill/>
                </a:ln>
                <a:effectLst/>
                <a:latin charset="0" panose="02020603050405020304" pitchFamily="18" typeface="Times New Roman"/>
                <a:cs charset="0" panose="02020603050405020304" pitchFamily="18" typeface="Times New Roman"/>
              </a:rPr>
              <a:t>How Solar Drying Helps</a:t>
            </a:r>
            <a:r>
              <a:rPr altLang="en-US" b="1"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Faster drying process (reduces time from days to hours).</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Hygienic and controlled environment (no dust, pests).</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Eco-friendly and cost-effective (uses renewable solar energy instead of electricity).</a:t>
            </a: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Example of Technology Used:</a:t>
            </a:r>
          </a:p>
          <a:p>
            <a:pPr eaLnBrk="0" fontAlgn="base" hangingPunct="0" lvl="1">
              <a:spcBef>
                <a:spcPct val="0"/>
              </a:spcBef>
              <a:spcAft>
                <a:spcPts val="600"/>
              </a:spcAft>
              <a:buFont charset="2" panose="05000000000000000000" pitchFamily="2" typeface="Wingdings"/>
              <a:buChar char="Ø"/>
            </a:pPr>
            <a:r>
              <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rPr>
              <a:t>Solar-powered dryers with temperature control.</a:t>
            </a:r>
          </a:p>
          <a:p>
            <a:pPr defTabSz="914400" eaLnBrk="0" fontAlgn="base" hangingPunct="0" indent="0" latinLnBrk="0" lvl="0" marL="0" marR="0" rtl="0">
              <a:spcBef>
                <a:spcPct val="0"/>
              </a:spcBef>
              <a:spcAft>
                <a:spcPts val="600"/>
              </a:spcAft>
              <a:buClrTx/>
              <a:buSzTx/>
              <a:buFontTx/>
              <a:buNone/>
              <a:tabLst/>
            </a:pPr>
            <a:endParaRPr altLang="en-US" baseline="0" cap="none" dirty="0" i="0" kumimoji="0" lang="en-US" normalizeH="0" strike="noStrike" sz="1800" u="none">
              <a:ln>
                <a:noFill/>
              </a:ln>
              <a:effectLst/>
              <a:latin charset="0" panose="02020603050405020304" pitchFamily="18" typeface="Times New Roman"/>
              <a:cs charset="0" panose="02020603050405020304" pitchFamily="18" typeface="Times New Roman"/>
            </a:endParaRPr>
          </a:p>
        </p:txBody>
      </p:sp>
      <p:pic>
        <p:nvPicPr>
          <p:cNvPr descr="A building with solar panels and a field of trees&#10;&#10;AI-generated content may be incorrect." id="13" name="Picture 12">
            <a:extLst>
              <a:ext uri="{FF2B5EF4-FFF2-40B4-BE49-F238E27FC236}">
                <a16:creationId xmlns:a16="http://schemas.microsoft.com/office/drawing/2014/main" id="{670DDFDD-4EAD-7144-3260-8916A65DA3F3}"/>
              </a:ext>
            </a:extLst>
          </p:cNvPr>
          <p:cNvPicPr>
            <a:picLocks noChangeAspect="1"/>
          </p:cNvPicPr>
          <p:nvPr/>
        </p:nvPicPr>
        <p:blipFill>
          <a:blip r:embed="rId2">
            <a:extLst>
              <a:ext uri="{28A0092B-C50C-407E-A947-70E740481C1C}">
                <a14:useLocalDpi xmlns:a14="http://schemas.microsoft.com/office/drawing/2010/main" val="0"/>
              </a:ext>
            </a:extLst>
          </a:blip>
          <a:srcRect b="1" r="1" t="84"/>
          <a:stretch/>
        </p:blipFill>
        <p:spPr>
          <a:xfrm>
            <a:off x="6187438" y="10"/>
            <a:ext cx="6004562" cy="6857990"/>
          </a:xfrm>
          <a:custGeom>
            <a:avLst/>
            <a:gdLst/>
            <a:ahLst/>
            <a:cxnLst/>
            <a:rect b="b" l="l" r="r" t="t"/>
            <a:pathLst>
              <a:path h="6858000" w="6883948">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algn="r" blurRad="50800" dir="10800000" dist="38100" rotWithShape="0">
              <a:schemeClr val="bg1">
                <a:lumMod val="85000"/>
                <a:alpha val="30000"/>
              </a:schemeClr>
            </a:outerShdw>
          </a:effectLst>
        </p:spPr>
      </p:pic>
    </p:spTree>
    <p:extLst>
      <p:ext uri="{BB962C8B-B14F-4D97-AF65-F5344CB8AC3E}">
        <p14:creationId xmlns:p14="http://schemas.microsoft.com/office/powerpoint/2010/main" val="185431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1250" spd="slow">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F65A0-5CC4-A8D2-AEAE-D2B12922290B}"/>
              </a:ext>
            </a:extLst>
          </p:cNvPr>
          <p:cNvSpPr>
            <a:spLocks noGrp="1"/>
          </p:cNvSpPr>
          <p:nvPr>
            <p:ph type="title"/>
          </p:nvPr>
        </p:nvSpPr>
        <p:spPr>
          <a:xfrm>
            <a:off x="841248" y="548640"/>
            <a:ext cx="3600860" cy="5431536"/>
          </a:xfrm>
        </p:spPr>
        <p:txBody>
          <a:bodyPr>
            <a:normAutofit/>
          </a:bodyPr>
          <a:lstStyle/>
          <a:p>
            <a:r>
              <a:rPr lang="en-US" sz="5000"/>
              <a:t>Water Management &amp; Sustainable Farming</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5D453DB-87D6-7FF9-5E3C-AF2FD6BDFE01}"/>
              </a:ext>
            </a:extLst>
          </p:cNvPr>
          <p:cNvSpPr>
            <a:spLocks noGrp="1" noChangeArrowheads="1"/>
          </p:cNvSpPr>
          <p:nvPr>
            <p:ph idx="1"/>
          </p:nvPr>
        </p:nvSpPr>
        <p:spPr bwMode="auto">
          <a:xfrm>
            <a:off x="5126418" y="552091"/>
            <a:ext cx="6224335" cy="54315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900" b="1" i="0" u="sng" strike="noStrike" cap="none" normalizeH="0" baseline="0" dirty="0">
                <a:ln>
                  <a:noFill/>
                </a:ln>
                <a:effectLst/>
                <a:latin typeface="Times New Roman" panose="02020603050405020304" pitchFamily="18" charset="0"/>
                <a:cs typeface="Times New Roman" panose="02020603050405020304" pitchFamily="18" charset="0"/>
              </a:rPr>
              <a:t>Water Wastage in Traditional Farming:</a:t>
            </a:r>
            <a:endParaRPr kumimoji="0" lang="en-US" altLang="en-US" sz="1900" b="0" i="0" u="sng" strike="noStrike" cap="none" normalizeH="0" baseline="0" dirty="0">
              <a:ln>
                <a:noFill/>
              </a:ln>
              <a:effectLst/>
              <a:latin typeface="Times New Roman" panose="02020603050405020304" pitchFamily="18" charset="0"/>
              <a:cs typeface="Times New Roman" panose="02020603050405020304" pitchFamily="18" charset="0"/>
            </a:endParaRP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Makhana farming requires continuous water supply.</a:t>
            </a: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Unmanaged water usage leads to the </a:t>
            </a:r>
            <a:r>
              <a:rPr kumimoji="0" lang="en-US" altLang="en-US" sz="1900" i="0" u="sng" strike="noStrike" cap="none" normalizeH="0" baseline="0" dirty="0">
                <a:ln>
                  <a:noFill/>
                </a:ln>
                <a:effectLst/>
                <a:latin typeface="Times New Roman" panose="02020603050405020304" pitchFamily="18" charset="0"/>
                <a:cs typeface="Times New Roman" panose="02020603050405020304" pitchFamily="18" charset="0"/>
              </a:rPr>
              <a:t>depletion of natural resources.</a:t>
            </a:r>
          </a:p>
          <a:p>
            <a:pPr marL="0" marR="0" lvl="0" indent="0" defTabSz="914400" rtl="0" eaLnBrk="0" fontAlgn="base" latinLnBrk="0" hangingPunct="0">
              <a:spcBef>
                <a:spcPct val="0"/>
              </a:spcBef>
              <a:spcAft>
                <a:spcPts val="600"/>
              </a:spcAft>
              <a:buClrTx/>
              <a:buSzTx/>
              <a:buNone/>
              <a:tabLst/>
            </a:pPr>
            <a:r>
              <a:rPr kumimoji="0" lang="en-US" altLang="en-US" sz="1900" b="1" i="0" u="sng" strike="noStrike" cap="none" normalizeH="0" baseline="0" dirty="0">
                <a:ln>
                  <a:noFill/>
                </a:ln>
                <a:effectLst/>
                <a:latin typeface="Times New Roman" panose="02020603050405020304" pitchFamily="18" charset="0"/>
                <a:cs typeface="Times New Roman" panose="02020603050405020304" pitchFamily="18" charset="0"/>
              </a:rPr>
              <a:t>Modern Sustainable Water Practices</a:t>
            </a: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AutoNum type="arabicPeriod"/>
              <a:tabLst/>
            </a:pP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Water Recycling:</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Filtration systems clean and reuse pond </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water.</a:t>
            </a:r>
          </a:p>
          <a:p>
            <a:pPr marL="0" marR="0" lvl="0" indent="0" defTabSz="914400" rtl="0" eaLnBrk="0" fontAlgn="base" latinLnBrk="0" hangingPunct="0">
              <a:spcBef>
                <a:spcPct val="0"/>
              </a:spcBef>
              <a:spcAft>
                <a:spcPts val="600"/>
              </a:spcAft>
              <a:buClrTx/>
              <a:buSzTx/>
              <a:buFontTx/>
              <a:buAutoNum type="arabicPeriod" startAt="2"/>
              <a:tabLst/>
            </a:pP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Drip Irrigation for Controlled Water Use:</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Helps in efficient water distribution</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AutoNum type="arabicPeriod" startAt="3"/>
              <a:tabLst/>
            </a:pP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Rainwater Harvesting for Makhana Ponds:</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1"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Collects and stores rainwater, reducing dependency on groundwate</a:t>
            </a:r>
            <a:r>
              <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rPr>
              <a:t>r.</a:t>
            </a:r>
          </a:p>
          <a:p>
            <a:pPr marL="0" marR="0" lvl="0" indent="0" defTabSz="914400" rtl="0" eaLnBrk="0" fontAlgn="base" latinLnBrk="0" hangingPunct="0">
              <a:spcBef>
                <a:spcPct val="0"/>
              </a:spcBef>
              <a:spcAft>
                <a:spcPts val="600"/>
              </a:spcAft>
              <a:buClrTx/>
              <a:buSzTx/>
              <a:buNone/>
              <a:tabLst/>
            </a:pPr>
            <a:r>
              <a:rPr kumimoji="0" lang="en-US" altLang="en-US" sz="1900" b="1" i="0" u="none" strike="noStrike" cap="none" normalizeH="0" baseline="0" dirty="0">
                <a:ln>
                  <a:noFill/>
                </a:ln>
                <a:effectLst/>
                <a:latin typeface="Times New Roman" panose="02020603050405020304" pitchFamily="18" charset="0"/>
                <a:cs typeface="Times New Roman" panose="02020603050405020304" pitchFamily="18" charset="0"/>
              </a:rPr>
              <a:t>Benefits:</a:t>
            </a: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Conserves water resources.</a:t>
            </a: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Reduces farming costs.</a:t>
            </a:r>
          </a:p>
          <a:p>
            <a:pPr marR="0" lvl="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sz="1900" i="0" u="none" strike="noStrike" cap="none" normalizeH="0" baseline="0" dirty="0">
                <a:ln>
                  <a:noFill/>
                </a:ln>
                <a:effectLst/>
                <a:latin typeface="Times New Roman" panose="02020603050405020304" pitchFamily="18" charset="0"/>
                <a:cs typeface="Times New Roman" panose="02020603050405020304" pitchFamily="18" charset="0"/>
              </a:rPr>
              <a:t>Ensures long-term sustainability.</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809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730</TotalTime>
  <Words>1242</Words>
  <Application>Microsoft Office PowerPoint</Application>
  <PresentationFormat>Widescreen</PresentationFormat>
  <Paragraphs>115</Paragraphs>
  <Slides>16</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7" baseType="lpstr">
      <vt:lpstr>-apple-system</vt:lpstr>
      <vt:lpstr>Aptos</vt:lpstr>
      <vt:lpstr>Aptos Display</vt:lpstr>
      <vt:lpstr>Arial</vt:lpstr>
      <vt:lpstr>Calibri</vt:lpstr>
      <vt:lpstr>Comic Sans MS</vt:lpstr>
      <vt:lpstr>Faustina</vt:lpstr>
      <vt:lpstr>Times New Roman</vt:lpstr>
      <vt:lpstr>Wingdings</vt:lpstr>
      <vt:lpstr>Office Theme</vt:lpstr>
      <vt:lpstr>PowerPoint Presentation</vt:lpstr>
      <vt:lpstr>Revolutionizing Makhana Cultivation with Modern Technology "Leveraging Science and Technology for a Sustainable Future"</vt:lpstr>
      <vt:lpstr>Introduction</vt:lpstr>
      <vt:lpstr>PowerPoint Presentation</vt:lpstr>
      <vt:lpstr>Challenges in Traditional Makhana Cultivation</vt:lpstr>
      <vt:lpstr>Smart Farming: The Role of IoT Sensors </vt:lpstr>
      <vt:lpstr>Using Mechanized Tools for Weed- Removal</vt:lpstr>
      <vt:lpstr>Enhancing Makhana Processing with Solar Drying</vt:lpstr>
      <vt:lpstr>Water Management &amp; Sustainable Farming</vt:lpstr>
      <vt:lpstr>Economic Growth Through Smart Makhana Farming</vt:lpstr>
      <vt:lpstr>PowerPoint Presentation</vt:lpstr>
      <vt:lpstr>The market value of Fox nuts- </vt:lpstr>
      <vt:lpstr>Future Economic Prospects in Makhana Farming</vt:lpstr>
      <vt:lpstr>PowerPoint Presentation</vt:lpstr>
      <vt:lpstr>Conclusion </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Kumar</dc:creator>
  <cp:lastModifiedBy>Harsh Kumar</cp:lastModifiedBy>
  <cp:revision>12</cp:revision>
  <cp:lastPrinted>2025-02-26T14:22:11Z</cp:lastPrinted>
  <dcterms:created xsi:type="dcterms:W3CDTF">2025-02-09T15:45:36Z</dcterms:created>
  <dcterms:modified xsi:type="dcterms:W3CDTF">2025-07-17T04:58:04Z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1002558</vt:lpwstr>
  </property>
  <property fmtid="{D5CDD505-2E9C-101B-9397-08002B2CF9AE}" name="NXPowerLiteSettings" pid="3">
    <vt:lpwstr>F7000400038000</vt:lpwstr>
  </property>
  <property fmtid="{D5CDD505-2E9C-101B-9397-08002B2CF9AE}" name="NXPowerLiteVersion" pid="4">
    <vt:lpwstr>S10.3.1</vt:lpwstr>
  </property>
</Properties>
</file>