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2"/>
  </p:notesMasterIdLst>
  <p:sldIdLst>
    <p:sldId id="359" r:id="rId2"/>
    <p:sldId id="265" r:id="rId3"/>
    <p:sldId id="397" r:id="rId4"/>
    <p:sldId id="266" r:id="rId5"/>
    <p:sldId id="394" r:id="rId6"/>
    <p:sldId id="395" r:id="rId7"/>
    <p:sldId id="396" r:id="rId8"/>
    <p:sldId id="273" r:id="rId9"/>
    <p:sldId id="274" r:id="rId10"/>
    <p:sldId id="3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671" autoAdjust="0"/>
    <p:restoredTop sz="86788" autoAdjust="0"/>
  </p:normalViewPr>
  <p:slideViewPr>
    <p:cSldViewPr>
      <p:cViewPr>
        <p:scale>
          <a:sx n="60" d="100"/>
          <a:sy n="60" d="100"/>
        </p:scale>
        <p:origin x="-540" y="-15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4464"/>
    </p:cViewPr>
  </p:sorterViewPr>
  <p:notesViewPr>
    <p:cSldViewPr>
      <p:cViewPr>
        <p:scale>
          <a:sx n="89" d="100"/>
          <a:sy n="89" d="100"/>
        </p:scale>
        <p:origin x="-426" y="59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44983-F21F-4A2D-97DF-287DDDCCDC53}" type="datetimeFigureOut">
              <a:rPr lang="en-US" smtClean="0"/>
              <a:pPr/>
              <a:t>3/28/2019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6F95F-2460-4463-A008-8A129A4EC82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A2EAA4-D340-4C48-823E-4037B0467CB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root of the investment casting process, the </a:t>
            </a:r>
            <a:r>
              <a:rPr lang="en-US" sz="1400" kern="1200" dirty="0" err="1" smtClean="0">
                <a:solidFill>
                  <a:schemeClr val="tx1"/>
                </a:solidFill>
                <a:latin typeface="+mn-lt"/>
                <a:ea typeface="+mn-ea"/>
                <a:cs typeface="+mn-cs"/>
              </a:rPr>
              <a:t>cire</a:t>
            </a:r>
            <a:r>
              <a:rPr lang="en-US" sz="1400" kern="1200" dirty="0" smtClean="0">
                <a:solidFill>
                  <a:schemeClr val="tx1"/>
                </a:solidFill>
                <a:latin typeface="+mn-lt"/>
                <a:ea typeface="+mn-ea"/>
                <a:cs typeface="+mn-cs"/>
              </a:rPr>
              <a:t> Perdue or "lost wax" method dates back to at least the fourth millennium B.C. The artists and sculptors of ancient Egypt and Mesopotamia used the rudiments of the investment casting process to create intricately detailed jewelry, pectorals and idols. The investment casting process also called lost wax process begins with the production of wax replicas or patterns of the desired shape of the castings. A pattern is needed for every casting to be produced. The patterns are prepared by injecting wax or polystyrene in a metal dies. A number of patterns are attached to a central wax </a:t>
            </a:r>
            <a:r>
              <a:rPr lang="en-US" sz="1400" kern="1200" dirty="0" err="1" smtClean="0">
                <a:solidFill>
                  <a:schemeClr val="tx1"/>
                </a:solidFill>
                <a:latin typeface="+mn-lt"/>
                <a:ea typeface="+mn-ea"/>
                <a:cs typeface="+mn-cs"/>
              </a:rPr>
              <a:t>sprue</a:t>
            </a:r>
            <a:r>
              <a:rPr lang="en-US" sz="1400" kern="1200" dirty="0" smtClean="0">
                <a:solidFill>
                  <a:schemeClr val="tx1"/>
                </a:solidFill>
                <a:latin typeface="+mn-lt"/>
                <a:ea typeface="+mn-ea"/>
                <a:cs typeface="+mn-cs"/>
              </a:rPr>
              <a:t> to form a assembly. The mold is prepared by surrounding the pattern with refractory slurry that can set at room temperature. The mold is then heated so that pattern melts and flows out, leaving a clean cavity behind. The mould is further hardened by heating and the molten metal is poured while it is still hot. When the casting is solidified, the mold is broken and the casting taken out.</a:t>
            </a:r>
            <a:endParaRPr lang="en-IN" sz="1400" kern="1200" dirty="0" smtClean="0">
              <a:solidFill>
                <a:schemeClr val="tx1"/>
              </a:solidFill>
              <a:latin typeface="+mn-lt"/>
              <a:ea typeface="+mn-ea"/>
              <a:cs typeface="+mn-cs"/>
            </a:endParaRPr>
          </a:p>
          <a:p>
            <a:pPr algn="just"/>
            <a:endParaRPr lang="en-IN" sz="1400" dirty="0"/>
          </a:p>
        </p:txBody>
      </p:sp>
      <p:sp>
        <p:nvSpPr>
          <p:cNvPr id="4" name="Slide Number Placeholder 3"/>
          <p:cNvSpPr>
            <a:spLocks noGrp="1"/>
          </p:cNvSpPr>
          <p:nvPr>
            <p:ph type="sldNum" sz="quarter" idx="10"/>
          </p:nvPr>
        </p:nvSpPr>
        <p:spPr/>
        <p:txBody>
          <a:bodyPr/>
          <a:lstStyle/>
          <a:p>
            <a:fld id="{1FB6F95F-2460-4463-A008-8A129A4EC825}"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In all the above processes, a mold need to be prepared for each of the casting produced. For large-scale production, making a mold, for every casting to be produced, may be difficult and expensive. Therefore, a permanent mold, called the die may be made from which a large number of castings can be produced. , the molds are usually made of cast iron or steel, although graphite, copper and aluminum have been used as mold materials. The process in which we use a die to make the castings is called permanent mold casting or gravity die casting, since the metal enters the mold under gravity. Some time in die-casting we inject the molten metal with a high pressure. When we apply pressure in injecting the metal it is called pressure die casting process.</a:t>
            </a:r>
            <a:endParaRPr lang="en-IN" sz="1400" dirty="0" smtClean="0"/>
          </a:p>
          <a:p>
            <a:pPr algn="just"/>
            <a:endParaRPr lang="en-IN" sz="1400" dirty="0"/>
          </a:p>
        </p:txBody>
      </p:sp>
      <p:sp>
        <p:nvSpPr>
          <p:cNvPr id="4" name="Slide Number Placeholder 3"/>
          <p:cNvSpPr>
            <a:spLocks noGrp="1"/>
          </p:cNvSpPr>
          <p:nvPr>
            <p:ph type="sldNum" sz="quarter" idx="10"/>
          </p:nvPr>
        </p:nvSpPr>
        <p:spPr/>
        <p:txBody>
          <a:bodyPr/>
          <a:lstStyle/>
          <a:p>
            <a:fld id="{1FB6F95F-2460-4463-A008-8A129A4EC825}" type="slidenum">
              <a:rPr lang="en-IN" smtClean="0"/>
              <a:pPr/>
              <a:t>8</a:t>
            </a:fld>
            <a:endParaRPr lang="en-IN"/>
          </a:p>
        </p:txBody>
      </p:sp>
      <p:pic>
        <p:nvPicPr>
          <p:cNvPr id="53249" name="Picture 1"/>
          <p:cNvPicPr>
            <a:picLocks noChangeAspect="1" noChangeArrowheads="1"/>
          </p:cNvPicPr>
          <p:nvPr/>
        </p:nvPicPr>
        <p:blipFill>
          <a:blip r:embed="rId3"/>
          <a:srcRect/>
          <a:stretch>
            <a:fillRect/>
          </a:stretch>
        </p:blipFill>
        <p:spPr bwMode="auto">
          <a:xfrm>
            <a:off x="838200" y="6858000"/>
            <a:ext cx="5143500" cy="371475"/>
          </a:xfrm>
          <a:prstGeom prst="rect">
            <a:avLst/>
          </a:prstGeom>
          <a:noFill/>
          <a:ln w="9525">
            <a:noFill/>
            <a:miter lim="800000"/>
            <a:headEnd/>
            <a:tailEnd/>
          </a:ln>
          <a:effectLst/>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smtClean="0"/>
              <a:t>Permanent Molding produces a sound dense casting with superior mechanical properties.</a:t>
            </a:r>
            <a:endParaRPr lang="en-IN" sz="1200" dirty="0" smtClean="0"/>
          </a:p>
          <a:p>
            <a:pPr algn="just"/>
            <a:r>
              <a:rPr lang="en-US" sz="1200" dirty="0" smtClean="0"/>
              <a:t>The castings produced are quite uniform in shape have a higher degree of dimensional accuracy than Castings produced in sand</a:t>
            </a:r>
            <a:endParaRPr lang="en-IN" sz="1200" dirty="0" smtClean="0"/>
          </a:p>
          <a:p>
            <a:pPr algn="just"/>
            <a:r>
              <a:rPr lang="en-US" sz="1200" dirty="0" smtClean="0"/>
              <a:t>The permanent mold process is also capable of producing a consistent quality of finish on castings.</a:t>
            </a:r>
            <a:endParaRPr lang="en-IN" sz="1200" dirty="0" smtClean="0"/>
          </a:p>
          <a:p>
            <a:endParaRPr lang="en-US" dirty="0"/>
          </a:p>
        </p:txBody>
      </p:sp>
      <p:sp>
        <p:nvSpPr>
          <p:cNvPr id="4" name="Slide Number Placeholder 3"/>
          <p:cNvSpPr>
            <a:spLocks noGrp="1"/>
          </p:cNvSpPr>
          <p:nvPr>
            <p:ph type="sldNum" sz="quarter" idx="10"/>
          </p:nvPr>
        </p:nvSpPr>
        <p:spPr/>
        <p:txBody>
          <a:bodyPr/>
          <a:lstStyle/>
          <a:p>
            <a:fld id="{1FB6F95F-2460-4463-A008-8A129A4EC825}"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3.hubimg.com/u/2696522_f520.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3" name="TextBox 2"/>
          <p:cNvSpPr txBox="1"/>
          <p:nvPr/>
        </p:nvSpPr>
        <p:spPr>
          <a:xfrm>
            <a:off x="304800" y="609600"/>
            <a:ext cx="84582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800" b="1" dirty="0" smtClean="0">
                <a:solidFill>
                  <a:srgbClr val="FF0000"/>
                </a:solidFill>
              </a:rPr>
              <a:t>Special Casting</a:t>
            </a:r>
            <a:endParaRPr lang="en-US" sz="8800" b="1" dirty="0">
              <a:solidFill>
                <a:srgbClr val="FF0000"/>
              </a:solidFill>
            </a:endParaRPr>
          </a:p>
        </p:txBody>
      </p:sp>
      <p:sp>
        <p:nvSpPr>
          <p:cNvPr id="5" name="TextBox 4"/>
          <p:cNvSpPr txBox="1"/>
          <p:nvPr/>
        </p:nvSpPr>
        <p:spPr>
          <a:xfrm>
            <a:off x="838200" y="5257800"/>
            <a:ext cx="6172200"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4000" dirty="0" smtClean="0"/>
              <a:t>By  SUMER SINGH RAO</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1.imensagens.com/en/thank-you/33.gif"/>
          <p:cNvPicPr>
            <a:picLocks noChangeAspect="1" noChangeArrowheads="1" noCrop="1"/>
          </p:cNvPicPr>
          <p:nvPr/>
        </p:nvPicPr>
        <p:blipFill>
          <a:blip r:embed="rId2"/>
          <a:srcRect/>
          <a:stretch>
            <a:fillRect/>
          </a:stretch>
        </p:blipFill>
        <p:spPr bwMode="auto">
          <a:xfrm>
            <a:off x="2438400" y="2971800"/>
            <a:ext cx="4486275" cy="14668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688"/>
            <a:ext cx="8229600" cy="819912"/>
          </a:xfrm>
        </p:spPr>
        <p:txBody>
          <a:bodyPr>
            <a:normAutofit/>
          </a:bodyPr>
          <a:lstStyle/>
          <a:p>
            <a:pPr algn="ctr"/>
            <a:r>
              <a:rPr lang="en-IN" sz="4800" b="1" dirty="0" smtClean="0"/>
              <a:t>Investment Casting</a:t>
            </a:r>
            <a:endParaRPr lang="en-IN" sz="4800" dirty="0"/>
          </a:p>
        </p:txBody>
      </p:sp>
      <p:sp>
        <p:nvSpPr>
          <p:cNvPr id="3" name="Content Placeholder 2"/>
          <p:cNvSpPr>
            <a:spLocks noGrp="1"/>
          </p:cNvSpPr>
          <p:nvPr>
            <p:ph idx="1"/>
          </p:nvPr>
        </p:nvSpPr>
        <p:spPr>
          <a:xfrm>
            <a:off x="152400" y="1447800"/>
            <a:ext cx="8763000" cy="5257800"/>
          </a:xfrm>
        </p:spPr>
        <p:txBody>
          <a:bodyPr>
            <a:noAutofit/>
          </a:bodyPr>
          <a:lstStyle/>
          <a:p>
            <a:pPr algn="just">
              <a:buNone/>
            </a:pPr>
            <a:r>
              <a:rPr lang="en-US" sz="2400" dirty="0" smtClean="0"/>
              <a:t>Investment casting process or lost wax process	</a:t>
            </a:r>
          </a:p>
          <a:p>
            <a:pPr algn="just">
              <a:buNone/>
            </a:pPr>
            <a:r>
              <a:rPr lang="en-US" sz="2400" b="1" dirty="0" smtClean="0"/>
              <a:t>Basic steps:</a:t>
            </a:r>
            <a:endParaRPr lang="en-IN" sz="2400" dirty="0" smtClean="0"/>
          </a:p>
          <a:p>
            <a:pPr algn="just">
              <a:buNone/>
            </a:pPr>
            <a:r>
              <a:rPr lang="en-US" sz="2400" dirty="0" smtClean="0"/>
              <a:t>1.	Produce expendable wax, plastic, or polystyrene patterns.</a:t>
            </a:r>
            <a:endParaRPr lang="en-IN" sz="2400" dirty="0" smtClean="0"/>
          </a:p>
          <a:p>
            <a:pPr algn="just">
              <a:buNone/>
            </a:pPr>
            <a:r>
              <a:rPr lang="en-US" sz="2400" dirty="0" smtClean="0"/>
              <a:t>2.	Assemble these patterns onto a gating system</a:t>
            </a:r>
            <a:endParaRPr lang="en-IN" sz="2400" dirty="0" smtClean="0"/>
          </a:p>
          <a:p>
            <a:pPr algn="just">
              <a:buNone/>
            </a:pPr>
            <a:r>
              <a:rPr lang="en-US" sz="2400" dirty="0" smtClean="0"/>
              <a:t>3.	Investing or covering the pattern assembly with refractory slurry</a:t>
            </a:r>
            <a:endParaRPr lang="en-IN" sz="2400" dirty="0" smtClean="0"/>
          </a:p>
          <a:p>
            <a:pPr algn="just">
              <a:buNone/>
            </a:pPr>
            <a:r>
              <a:rPr lang="en-US" sz="2400" dirty="0" smtClean="0"/>
              <a:t>4.	Melting the pattern assembly to remove the pattern material</a:t>
            </a:r>
            <a:endParaRPr lang="en-IN" sz="2400" dirty="0" smtClean="0"/>
          </a:p>
          <a:p>
            <a:pPr algn="just">
              <a:buNone/>
            </a:pPr>
            <a:r>
              <a:rPr lang="en-US" sz="2400" dirty="0" smtClean="0"/>
              <a:t>5.	Firing the mould to remove the last traces of the pattern material</a:t>
            </a:r>
            <a:endParaRPr lang="en-IN" sz="2400" dirty="0" smtClean="0"/>
          </a:p>
          <a:p>
            <a:pPr algn="just">
              <a:buNone/>
            </a:pPr>
            <a:r>
              <a:rPr lang="en-US" sz="2400" dirty="0" smtClean="0"/>
              <a:t>6.	Pouring molten metal</a:t>
            </a:r>
            <a:endParaRPr lang="en-IN" sz="2400" dirty="0" smtClean="0"/>
          </a:p>
          <a:p>
            <a:pPr algn="just">
              <a:buNone/>
            </a:pPr>
            <a:r>
              <a:rPr lang="en-US" sz="2400" dirty="0" smtClean="0"/>
              <a:t>7.	Knockout, cutoff and finishing.</a:t>
            </a:r>
            <a:endParaRPr lang="en-IN"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p:cNvSpPr/>
          <p:nvPr/>
        </p:nvSpPr>
        <p:spPr>
          <a:xfrm>
            <a:off x="-1891284" y="0"/>
            <a:ext cx="11035284"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bright="-60000" contrast="76000"/>
          </a:blip>
          <a:srcRect/>
          <a:stretch>
            <a:fillRect/>
          </a:stretch>
        </p:blipFill>
        <p:spPr bwMode="auto">
          <a:xfrm>
            <a:off x="0" y="1066800"/>
            <a:ext cx="8984457" cy="4800600"/>
          </a:xfrm>
          <a:prstGeom prst="rect">
            <a:avLst/>
          </a:prstGeom>
          <a:noFill/>
          <a:ln w="9525">
            <a:noFill/>
            <a:miter lim="800000"/>
            <a:headEnd/>
            <a:tailEnd/>
          </a:ln>
        </p:spPr>
      </p:pic>
      <p:sp>
        <p:nvSpPr>
          <p:cNvPr id="5" name="TextBox 4"/>
          <p:cNvSpPr txBox="1"/>
          <p:nvPr/>
        </p:nvSpPr>
        <p:spPr>
          <a:xfrm>
            <a:off x="1600200" y="6248400"/>
            <a:ext cx="6400800" cy="461665"/>
          </a:xfrm>
          <a:prstGeom prst="rect">
            <a:avLst/>
          </a:prstGeom>
          <a:noFill/>
        </p:spPr>
        <p:txBody>
          <a:bodyPr wrap="square" rtlCol="0">
            <a:spAutoFit/>
          </a:bodyPr>
          <a:lstStyle/>
          <a:p>
            <a:r>
              <a:rPr lang="en-US" sz="2400" b="1" dirty="0" smtClean="0"/>
              <a:t>Fig. Investment flask-casting procedure</a:t>
            </a:r>
            <a:endParaRPr lang="en-IN"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800" b="1" dirty="0" smtClean="0"/>
              <a:t>Advantages</a:t>
            </a:r>
            <a:endParaRPr lang="en-IN" sz="4800" dirty="0"/>
          </a:p>
        </p:txBody>
      </p:sp>
      <p:sp>
        <p:nvSpPr>
          <p:cNvPr id="3" name="Content Placeholder 2"/>
          <p:cNvSpPr>
            <a:spLocks noGrp="1"/>
          </p:cNvSpPr>
          <p:nvPr>
            <p:ph idx="1"/>
          </p:nvPr>
        </p:nvSpPr>
        <p:spPr>
          <a:xfrm>
            <a:off x="0" y="1219200"/>
            <a:ext cx="9144000" cy="5638800"/>
          </a:xfrm>
        </p:spPr>
        <p:txBody>
          <a:bodyPr>
            <a:noAutofit/>
          </a:bodyPr>
          <a:lstStyle/>
          <a:p>
            <a:pPr algn="just"/>
            <a:r>
              <a:rPr lang="en-IN" sz="2800" dirty="0" smtClean="0"/>
              <a:t>Requires less time, no rapping and draft allowances are required on the pattern since it is not to be taken out of the mould.</a:t>
            </a:r>
          </a:p>
          <a:p>
            <a:pPr algn="just"/>
            <a:r>
              <a:rPr lang="en-IN" sz="2800" dirty="0" smtClean="0"/>
              <a:t>No need of cores, core boxes, parting lines or riser systems.</a:t>
            </a:r>
          </a:p>
          <a:p>
            <a:pPr algn="just"/>
            <a:r>
              <a:rPr lang="en-IN" sz="2800" dirty="0" smtClean="0"/>
              <a:t>Polystyrene is inexpensive and it can be easily fabricated into patterns having very complex shapes and fine surface details.</a:t>
            </a:r>
          </a:p>
          <a:p>
            <a:pPr algn="just"/>
            <a:r>
              <a:rPr lang="en-IN" sz="2800" dirty="0" smtClean="0"/>
              <a:t>Inexpensive moulding flasks are sufficient for the process.</a:t>
            </a:r>
          </a:p>
          <a:p>
            <a:pPr algn="just"/>
            <a:r>
              <a:rPr lang="en-IN" sz="2800" dirty="0" smtClean="0"/>
              <a:t>The product needs minimum cleaning and finishing operations.</a:t>
            </a:r>
          </a:p>
          <a:p>
            <a:pPr algn="just"/>
            <a:endParaRPr lang="en-IN" sz="2800" dirty="0" smtClean="0"/>
          </a:p>
          <a:p>
            <a:pPr algn="just"/>
            <a:endParaRPr lang="en-IN"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800" b="1" dirty="0" smtClean="0"/>
              <a:t>Limitations</a:t>
            </a:r>
            <a:endParaRPr lang="en-IN" sz="4800" dirty="0"/>
          </a:p>
        </p:txBody>
      </p:sp>
      <p:sp>
        <p:nvSpPr>
          <p:cNvPr id="3" name="Content Placeholder 2"/>
          <p:cNvSpPr>
            <a:spLocks noGrp="1"/>
          </p:cNvSpPr>
          <p:nvPr>
            <p:ph idx="1"/>
          </p:nvPr>
        </p:nvSpPr>
        <p:spPr/>
        <p:txBody>
          <a:bodyPr>
            <a:normAutofit/>
          </a:bodyPr>
          <a:lstStyle/>
          <a:p>
            <a:pPr algn="just"/>
            <a:r>
              <a:rPr lang="en-IN" sz="2800" dirty="0" smtClean="0"/>
              <a:t>The pattern being delicate, the process is not suitable for machine moulding.</a:t>
            </a:r>
          </a:p>
          <a:p>
            <a:pPr algn="just"/>
            <a:r>
              <a:rPr lang="en-IN" sz="2800" dirty="0" smtClean="0"/>
              <a:t>As the pattern gets destroyed in the process, the process is mainly used for product research in foundry industry.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800" b="1" dirty="0" smtClean="0"/>
              <a:t>Applications</a:t>
            </a:r>
            <a:endParaRPr lang="en-IN" sz="4800" dirty="0"/>
          </a:p>
        </p:txBody>
      </p:sp>
      <p:sp>
        <p:nvSpPr>
          <p:cNvPr id="3" name="Content Placeholder 2"/>
          <p:cNvSpPr>
            <a:spLocks noGrp="1"/>
          </p:cNvSpPr>
          <p:nvPr>
            <p:ph idx="1"/>
          </p:nvPr>
        </p:nvSpPr>
        <p:spPr/>
        <p:txBody>
          <a:bodyPr>
            <a:normAutofit/>
          </a:bodyPr>
          <a:lstStyle/>
          <a:p>
            <a:r>
              <a:rPr lang="en-IN" sz="2800" dirty="0" smtClean="0"/>
              <a:t>Cylinder heads, </a:t>
            </a:r>
          </a:p>
          <a:p>
            <a:r>
              <a:rPr lang="en-IN" sz="2800" dirty="0" smtClean="0"/>
              <a:t>Crankshafts</a:t>
            </a:r>
          </a:p>
          <a:p>
            <a:r>
              <a:rPr lang="en-IN" sz="2800" dirty="0" smtClean="0"/>
              <a:t>Brake components</a:t>
            </a:r>
          </a:p>
          <a:p>
            <a:r>
              <a:rPr lang="en-IN" sz="2800" dirty="0" smtClean="0"/>
              <a:t>Machine bases and manifolds for automobiles.</a:t>
            </a:r>
          </a:p>
          <a:p>
            <a:r>
              <a:rPr lang="en-IN" sz="2800" dirty="0" smtClean="0"/>
              <a:t>PMMA and </a:t>
            </a:r>
            <a:r>
              <a:rPr lang="en-IN" sz="2800" dirty="0" err="1" smtClean="0"/>
              <a:t>polyalkaline</a:t>
            </a:r>
            <a:r>
              <a:rPr lang="en-IN" sz="2800" dirty="0" smtClean="0"/>
              <a:t> carbonate have been used as the pattern materials for ferrous castings.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IN" sz="4800" b="1" dirty="0" smtClean="0"/>
              <a:t>Permanent Mould Casting</a:t>
            </a:r>
            <a:endParaRPr lang="en-IN" sz="4800" dirty="0"/>
          </a:p>
        </p:txBody>
      </p:sp>
      <p:sp>
        <p:nvSpPr>
          <p:cNvPr id="3" name="Content Placeholder 2"/>
          <p:cNvSpPr>
            <a:spLocks noGrp="1"/>
          </p:cNvSpPr>
          <p:nvPr>
            <p:ph idx="1"/>
          </p:nvPr>
        </p:nvSpPr>
        <p:spPr>
          <a:xfrm>
            <a:off x="152400" y="1828800"/>
            <a:ext cx="8610600" cy="4114800"/>
          </a:xfrm>
        </p:spPr>
        <p:txBody>
          <a:bodyPr>
            <a:normAutofit/>
          </a:bodyPr>
          <a:lstStyle/>
          <a:p>
            <a:pPr algn="just"/>
            <a:r>
              <a:rPr lang="en-US" sz="2800" dirty="0" smtClean="0"/>
              <a:t>The process in which we use a die to make the castings is called permanent mold casting or gravity die casting, since the metal enters the mold under gravity.</a:t>
            </a:r>
          </a:p>
          <a:p>
            <a:pPr algn="just"/>
            <a:r>
              <a:rPr lang="en-US" sz="2800" dirty="0" smtClean="0"/>
              <a:t>Some time in die-casting we inject the molten metal with a high pressure. When we apply pressure in injecting the metal it is called pressure die casting process.</a:t>
            </a:r>
          </a:p>
          <a:p>
            <a:pPr algn="just"/>
            <a:r>
              <a:rPr lang="en-US" sz="2800" dirty="0" smtClean="0"/>
              <a:t>Grey cast iron is used for mould material.</a:t>
            </a:r>
            <a:endParaRPr lang="en-IN"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800" b="1" dirty="0" smtClean="0"/>
              <a:t>Advantages</a:t>
            </a:r>
            <a:endParaRPr lang="en-IN" sz="4800" dirty="0"/>
          </a:p>
        </p:txBody>
      </p:sp>
      <p:sp>
        <p:nvSpPr>
          <p:cNvPr id="3" name="Content Placeholder 2"/>
          <p:cNvSpPr>
            <a:spLocks noGrp="1"/>
          </p:cNvSpPr>
          <p:nvPr>
            <p:ph idx="1"/>
          </p:nvPr>
        </p:nvSpPr>
        <p:spPr>
          <a:xfrm>
            <a:off x="304800" y="1905000"/>
            <a:ext cx="8458200" cy="4038600"/>
          </a:xfrm>
        </p:spPr>
        <p:txBody>
          <a:bodyPr>
            <a:normAutofit/>
          </a:bodyPr>
          <a:lstStyle/>
          <a:p>
            <a:pPr algn="just"/>
            <a:r>
              <a:rPr lang="en-US" sz="2800" dirty="0" smtClean="0"/>
              <a:t>Good surface finish and dimensional accuracy</a:t>
            </a:r>
          </a:p>
          <a:p>
            <a:pPr algn="just"/>
            <a:r>
              <a:rPr lang="en-US" sz="2800" dirty="0" smtClean="0"/>
              <a:t>Metal mold gives rapid cooling and fine-grain structure</a:t>
            </a:r>
          </a:p>
          <a:p>
            <a:pPr algn="just"/>
            <a:r>
              <a:rPr lang="en-US" sz="2800" dirty="0" smtClean="0"/>
              <a:t>Multiple-use molds.</a:t>
            </a:r>
          </a:p>
          <a:p>
            <a:pPr algn="just"/>
            <a:endParaRPr lang="en-IN" sz="2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1636</TotalTime>
  <Words>650</Words>
  <Application>Microsoft Office PowerPoint</Application>
  <PresentationFormat>On-screen Show (4:3)</PresentationFormat>
  <Paragraphs>45</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Investment Casting</vt:lpstr>
      <vt:lpstr>Slide 3</vt:lpstr>
      <vt:lpstr>Slide 4</vt:lpstr>
      <vt:lpstr>Advantages</vt:lpstr>
      <vt:lpstr>Limitations</vt:lpstr>
      <vt:lpstr>Applications</vt:lpstr>
      <vt:lpstr>Permanent Mould Casting</vt:lpstr>
      <vt:lpstr>Advantages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sumer singh</cp:lastModifiedBy>
  <cp:revision>165</cp:revision>
  <dcterms:created xsi:type="dcterms:W3CDTF">2006-08-16T00:00:00Z</dcterms:created>
  <dcterms:modified xsi:type="dcterms:W3CDTF">2019-03-28T14:49:18Z</dcterms:modified>
</cp:coreProperties>
</file>