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6" r:id="rId1"/>
  </p:sldMasterIdLst>
  <p:notesMasterIdLst>
    <p:notesMasterId r:id="rId69"/>
  </p:notesMasterIdLst>
  <p:sldIdLst>
    <p:sldId id="529" r:id="rId2"/>
    <p:sldId id="530" r:id="rId3"/>
    <p:sldId id="486" r:id="rId4"/>
    <p:sldId id="490" r:id="rId5"/>
    <p:sldId id="491" r:id="rId6"/>
    <p:sldId id="492" r:id="rId7"/>
    <p:sldId id="493" r:id="rId8"/>
    <p:sldId id="494" r:id="rId9"/>
    <p:sldId id="496" r:id="rId10"/>
    <p:sldId id="495" r:id="rId11"/>
    <p:sldId id="524" r:id="rId12"/>
    <p:sldId id="525" r:id="rId13"/>
    <p:sldId id="526" r:id="rId14"/>
    <p:sldId id="527" r:id="rId15"/>
    <p:sldId id="528" r:id="rId16"/>
    <p:sldId id="515" r:id="rId17"/>
    <p:sldId id="516" r:id="rId18"/>
    <p:sldId id="517" r:id="rId19"/>
    <p:sldId id="518" r:id="rId20"/>
    <p:sldId id="519" r:id="rId21"/>
    <p:sldId id="520" r:id="rId22"/>
    <p:sldId id="521" r:id="rId23"/>
    <p:sldId id="523" r:id="rId24"/>
    <p:sldId id="270" r:id="rId25"/>
    <p:sldId id="281" r:id="rId26"/>
    <p:sldId id="282" r:id="rId27"/>
    <p:sldId id="489" r:id="rId28"/>
    <p:sldId id="497" r:id="rId29"/>
    <p:sldId id="283" r:id="rId30"/>
    <p:sldId id="498" r:id="rId31"/>
    <p:sldId id="284" r:id="rId32"/>
    <p:sldId id="285" r:id="rId33"/>
    <p:sldId id="499" r:id="rId34"/>
    <p:sldId id="286" r:id="rId35"/>
    <p:sldId id="287" r:id="rId36"/>
    <p:sldId id="501" r:id="rId37"/>
    <p:sldId id="288" r:id="rId38"/>
    <p:sldId id="502" r:id="rId39"/>
    <p:sldId id="291" r:id="rId40"/>
    <p:sldId id="299" r:id="rId41"/>
    <p:sldId id="301" r:id="rId42"/>
    <p:sldId id="302" r:id="rId43"/>
    <p:sldId id="303" r:id="rId44"/>
    <p:sldId id="459" r:id="rId45"/>
    <p:sldId id="460" r:id="rId46"/>
    <p:sldId id="306" r:id="rId47"/>
    <p:sldId id="307" r:id="rId48"/>
    <p:sldId id="462" r:id="rId49"/>
    <p:sldId id="308" r:id="rId50"/>
    <p:sldId id="338" r:id="rId51"/>
    <p:sldId id="533" r:id="rId52"/>
    <p:sldId id="534" r:id="rId53"/>
    <p:sldId id="535" r:id="rId54"/>
    <p:sldId id="342" r:id="rId55"/>
    <p:sldId id="344" r:id="rId56"/>
    <p:sldId id="345" r:id="rId57"/>
    <p:sldId id="346" r:id="rId58"/>
    <p:sldId id="347" r:id="rId59"/>
    <p:sldId id="348" r:id="rId60"/>
    <p:sldId id="349" r:id="rId61"/>
    <p:sldId id="352" r:id="rId62"/>
    <p:sldId id="353" r:id="rId63"/>
    <p:sldId id="354" r:id="rId64"/>
    <p:sldId id="470" r:id="rId65"/>
    <p:sldId id="422" r:id="rId66"/>
    <p:sldId id="531" r:id="rId67"/>
    <p:sldId id="532"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809" autoAdjust="0"/>
    <p:restoredTop sz="90143" autoAdjust="0"/>
  </p:normalViewPr>
  <p:slideViewPr>
    <p:cSldViewPr>
      <p:cViewPr varScale="1">
        <p:scale>
          <a:sx n="78" d="100"/>
          <a:sy n="78" d="100"/>
        </p:scale>
        <p:origin x="1013"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11376"/>
    </p:cViewPr>
  </p:sorterViewPr>
  <p:notesViewPr>
    <p:cSldViewPr>
      <p:cViewPr>
        <p:scale>
          <a:sx n="90" d="100"/>
          <a:sy n="90" d="100"/>
        </p:scale>
        <p:origin x="-2106" y="185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4C9C35-260A-4EE9-9A3E-F0114E0739E6}" type="datetimeFigureOut">
              <a:rPr lang="en-US" smtClean="0"/>
              <a:pPr/>
              <a:t>5/1/2020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030213-4AF2-472F-B43C-3B15A291DB25}"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A2EAA4-D340-4C48-823E-4037B0467CB3}"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lgn="just"/>
            <a:r>
              <a:rPr lang="en-US" b="1" dirty="0"/>
              <a:t>Sand:</a:t>
            </a:r>
            <a:r>
              <a:rPr lang="en-US" dirty="0"/>
              <a:t> Ordinary silica (SiO</a:t>
            </a:r>
            <a:r>
              <a:rPr lang="en-US" baseline="-25000" dirty="0"/>
              <a:t>2</a:t>
            </a:r>
            <a:r>
              <a:rPr lang="en-US" dirty="0"/>
              <a:t>), zircon, or olivine (</a:t>
            </a:r>
            <a:r>
              <a:rPr lang="en-US" dirty="0" err="1"/>
              <a:t>forsterite</a:t>
            </a:r>
            <a:r>
              <a:rPr lang="en-US" dirty="0"/>
              <a:t> and </a:t>
            </a:r>
            <a:r>
              <a:rPr lang="en-US" dirty="0" err="1"/>
              <a:t>fayalite</a:t>
            </a:r>
            <a:r>
              <a:rPr lang="en-US" dirty="0"/>
              <a:t>) sands are compounded with additives to meet our requirement. </a:t>
            </a:r>
            <a:endParaRPr lang="en-IN" dirty="0"/>
          </a:p>
          <a:p>
            <a:pPr lvl="0" algn="just"/>
            <a:r>
              <a:rPr lang="en-US" b="1" dirty="0"/>
              <a:t>Clay:</a:t>
            </a:r>
            <a:r>
              <a:rPr lang="en-US" dirty="0"/>
              <a:t> Clays are the most generally used binding agents mixed to the moulding sands to provide strength, because of their low cost and wider utility</a:t>
            </a:r>
            <a:endParaRPr lang="en-IN" dirty="0"/>
          </a:p>
          <a:p>
            <a:pPr algn="just">
              <a:buNone/>
            </a:pPr>
            <a:r>
              <a:rPr lang="en-US" dirty="0"/>
              <a:t>           </a:t>
            </a:r>
            <a:r>
              <a:rPr lang="en-US" dirty="0" err="1"/>
              <a:t>Kaolinite</a:t>
            </a:r>
            <a:r>
              <a:rPr lang="en-US" dirty="0"/>
              <a:t> or fire clay (Al</a:t>
            </a:r>
            <a:r>
              <a:rPr lang="en-US" baseline="-25000" dirty="0"/>
              <a:t>2</a:t>
            </a:r>
            <a:r>
              <a:rPr lang="en-US" dirty="0"/>
              <a:t>O</a:t>
            </a:r>
            <a:r>
              <a:rPr lang="en-US" baseline="-25000" dirty="0"/>
              <a:t>3</a:t>
            </a:r>
            <a:r>
              <a:rPr lang="en-US" dirty="0"/>
              <a:t> 2SiO</a:t>
            </a:r>
            <a:r>
              <a:rPr lang="en-US" baseline="-25000" dirty="0"/>
              <a:t>2</a:t>
            </a:r>
            <a:r>
              <a:rPr lang="en-US" dirty="0"/>
              <a:t> 2H</a:t>
            </a:r>
            <a:r>
              <a:rPr lang="en-US" baseline="-25000" dirty="0"/>
              <a:t>2</a:t>
            </a:r>
            <a:r>
              <a:rPr lang="en-US" dirty="0"/>
              <a:t>O), and </a:t>
            </a:r>
            <a:endParaRPr lang="en-IN" dirty="0"/>
          </a:p>
          <a:p>
            <a:pPr algn="just">
              <a:buNone/>
            </a:pPr>
            <a:r>
              <a:rPr lang="en-US" dirty="0"/>
              <a:t>    	</a:t>
            </a:r>
            <a:r>
              <a:rPr lang="en-US" dirty="0" err="1"/>
              <a:t>Bentonite</a:t>
            </a:r>
            <a:r>
              <a:rPr lang="en-US" dirty="0"/>
              <a:t> (Al</a:t>
            </a:r>
            <a:r>
              <a:rPr lang="en-US" baseline="-25000" dirty="0"/>
              <a:t>2</a:t>
            </a:r>
            <a:r>
              <a:rPr lang="en-US" dirty="0"/>
              <a:t>O</a:t>
            </a:r>
            <a:r>
              <a:rPr lang="en-US" baseline="-25000" dirty="0"/>
              <a:t>3</a:t>
            </a:r>
            <a:r>
              <a:rPr lang="en-US" dirty="0"/>
              <a:t> 4SiO</a:t>
            </a:r>
            <a:r>
              <a:rPr lang="en-US" baseline="-25000" dirty="0"/>
              <a:t>2</a:t>
            </a:r>
            <a:r>
              <a:rPr lang="en-US" dirty="0"/>
              <a:t> H</a:t>
            </a:r>
            <a:r>
              <a:rPr lang="en-US" baseline="-25000" dirty="0"/>
              <a:t>2</a:t>
            </a:r>
            <a:r>
              <a:rPr lang="en-US" dirty="0"/>
              <a:t>O nH</a:t>
            </a:r>
            <a:r>
              <a:rPr lang="en-US" baseline="-25000" dirty="0"/>
              <a:t>2</a:t>
            </a:r>
            <a:r>
              <a:rPr lang="en-US" dirty="0"/>
              <a:t>O).</a:t>
            </a:r>
            <a:endParaRPr lang="en-IN" dirty="0"/>
          </a:p>
          <a:p>
            <a:pPr lvl="0" algn="just"/>
            <a:r>
              <a:rPr lang="en-US" b="1" dirty="0"/>
              <a:t>Water:</a:t>
            </a:r>
            <a:r>
              <a:rPr lang="en-US" dirty="0"/>
              <a:t> Clay is activated by water so that it develops the necessary plasticity and strength.</a:t>
            </a:r>
            <a:endParaRPr lang="en-IN" dirty="0"/>
          </a:p>
          <a:p>
            <a:endParaRPr lang="en-IN" dirty="0"/>
          </a:p>
        </p:txBody>
      </p:sp>
      <p:sp>
        <p:nvSpPr>
          <p:cNvPr id="4" name="Slide Number Placeholder 3"/>
          <p:cNvSpPr>
            <a:spLocks noGrp="1"/>
          </p:cNvSpPr>
          <p:nvPr>
            <p:ph type="sldNum" sz="quarter" idx="10"/>
          </p:nvPr>
        </p:nvSpPr>
        <p:spPr/>
        <p:txBody>
          <a:bodyPr/>
          <a:lstStyle/>
          <a:p>
            <a:fld id="{17030213-4AF2-472F-B43C-3B15A291DB25}" type="slidenum">
              <a:rPr lang="en-IN" smtClean="0"/>
              <a:pPr/>
              <a:t>40</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7030213-4AF2-472F-B43C-3B15A291DB25}" type="slidenum">
              <a:rPr lang="en-IN" smtClean="0"/>
              <a:pPr/>
              <a:t>46</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7030213-4AF2-472F-B43C-3B15A291DB25}" type="slidenum">
              <a:rPr lang="en-IN" smtClean="0"/>
              <a:pPr/>
              <a:t>47</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7030213-4AF2-472F-B43C-3B15A291DB25}" type="slidenum">
              <a:rPr lang="en-IN" smtClean="0"/>
              <a:pPr/>
              <a:t>48</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7030213-4AF2-472F-B43C-3B15A291DB25}" type="slidenum">
              <a:rPr lang="en-IN" smtClean="0"/>
              <a:pPr/>
              <a:t>49</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7030213-4AF2-472F-B43C-3B15A291DB25}" type="slidenum">
              <a:rPr lang="en-IN" smtClean="0"/>
              <a:pPr/>
              <a:t>50</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7030213-4AF2-472F-B43C-3B15A291DB25}" type="slidenum">
              <a:rPr lang="en-IN" smtClean="0"/>
              <a:pPr/>
              <a:t>54</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7030213-4AF2-472F-B43C-3B15A291DB25}" type="slidenum">
              <a:rPr lang="en-IN" smtClean="0"/>
              <a:pPr/>
              <a:t>55</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7030213-4AF2-472F-B43C-3B15A291DB25}" type="slidenum">
              <a:rPr lang="en-IN" smtClean="0"/>
              <a:pPr/>
              <a:t>56</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7030213-4AF2-472F-B43C-3B15A291DB25}" type="slidenum">
              <a:rPr lang="en-IN" smtClean="0"/>
              <a:pPr/>
              <a:t>57</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b="1" dirty="0"/>
              <a:t>Pattern: </a:t>
            </a:r>
            <a:r>
              <a:rPr lang="en-US" sz="1200" dirty="0"/>
              <a:t>Pattern is a replica of the final object to be made with some modifications. The mould cavity is made with the help of the pattern.</a:t>
            </a:r>
            <a:r>
              <a:rPr lang="en-US" sz="1200" b="1" dirty="0"/>
              <a:t> </a:t>
            </a:r>
            <a:endParaRPr lang="en-IN" sz="1200" dirty="0"/>
          </a:p>
          <a:p>
            <a:pPr algn="just"/>
            <a:r>
              <a:rPr lang="en-US" sz="1200" b="1" dirty="0"/>
              <a:t>Parting line:</a:t>
            </a:r>
            <a:r>
              <a:rPr lang="en-US" sz="1200" b="1" i="1" dirty="0"/>
              <a:t> </a:t>
            </a:r>
            <a:r>
              <a:rPr lang="en-US" sz="1200" dirty="0"/>
              <a:t>This is the dividing line between the two moulding flasks that makes up the sand mould. In split pattern it is also the dividing line between the two halves of the pattern.</a:t>
            </a:r>
            <a:r>
              <a:rPr lang="en-US" sz="1200" b="1" dirty="0"/>
              <a:t> </a:t>
            </a:r>
            <a:endParaRPr lang="en-IN" sz="1200" dirty="0"/>
          </a:p>
          <a:p>
            <a:pPr algn="just"/>
            <a:r>
              <a:rPr lang="en-US" sz="1200" b="1" dirty="0"/>
              <a:t>Bottom board:</a:t>
            </a:r>
            <a:r>
              <a:rPr lang="en-US" sz="1200" b="1" i="1" dirty="0"/>
              <a:t> </a:t>
            </a:r>
            <a:r>
              <a:rPr lang="en-US" sz="1200" dirty="0"/>
              <a:t>This is a board normally made of wood, which is used at the start of the mould making. The pattern is first kept on the bottom board, sand is sprinkled on it and then the ramming is done in the drag.</a:t>
            </a:r>
            <a:endParaRPr lang="en-IN" sz="1200" dirty="0"/>
          </a:p>
          <a:p>
            <a:endParaRPr lang="en-US" dirty="0"/>
          </a:p>
        </p:txBody>
      </p:sp>
      <p:sp>
        <p:nvSpPr>
          <p:cNvPr id="4" name="Slide Number Placeholder 3"/>
          <p:cNvSpPr>
            <a:spLocks noGrp="1"/>
          </p:cNvSpPr>
          <p:nvPr>
            <p:ph type="sldNum" sz="quarter" idx="10"/>
          </p:nvPr>
        </p:nvSpPr>
        <p:spPr/>
        <p:txBody>
          <a:bodyPr/>
          <a:lstStyle/>
          <a:p>
            <a:fld id="{17030213-4AF2-472F-B43C-3B15A291DB25}" type="slidenum">
              <a:rPr lang="en-IN" smtClean="0"/>
              <a:pPr/>
              <a:t>7</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 </a:t>
            </a:r>
            <a:r>
              <a:rPr lang="en-US" sz="1200" kern="1200" dirty="0" err="1">
                <a:solidFill>
                  <a:schemeClr val="tx1"/>
                </a:solidFill>
                <a:latin typeface="+mn-lt"/>
                <a:ea typeface="+mn-ea"/>
                <a:cs typeface="+mn-cs"/>
              </a:rPr>
              <a:t>mis</a:t>
            </a:r>
            <a:r>
              <a:rPr lang="en-US" sz="1200" kern="1200" dirty="0">
                <a:solidFill>
                  <a:schemeClr val="tx1"/>
                </a:solidFill>
                <a:latin typeface="+mn-lt"/>
                <a:ea typeface="+mn-ea"/>
                <a:cs typeface="+mn-cs"/>
              </a:rPr>
              <a:t>-run is caused when the metal is unable to fill the mold cavity completely and thus leaves unfilled cavities. A </a:t>
            </a:r>
            <a:r>
              <a:rPr lang="en-US" sz="1200" kern="1200" dirty="0" err="1">
                <a:solidFill>
                  <a:schemeClr val="tx1"/>
                </a:solidFill>
                <a:latin typeface="+mn-lt"/>
                <a:ea typeface="+mn-ea"/>
                <a:cs typeface="+mn-cs"/>
              </a:rPr>
              <a:t>mis</a:t>
            </a:r>
            <a:r>
              <a:rPr lang="en-US" sz="1200" kern="1200" dirty="0">
                <a:solidFill>
                  <a:schemeClr val="tx1"/>
                </a:solidFill>
                <a:latin typeface="+mn-lt"/>
                <a:ea typeface="+mn-ea"/>
                <a:cs typeface="+mn-cs"/>
              </a:rPr>
              <a:t>-run results when the metal is too cold to flow to the extremities of the mold cavity before freezing. Long, thin sections are subject to this defect and should be avoided in casting design. The </a:t>
            </a:r>
            <a:r>
              <a:rPr lang="en-US" sz="1200" kern="1200" dirty="0" err="1">
                <a:solidFill>
                  <a:schemeClr val="tx1"/>
                </a:solidFill>
                <a:latin typeface="+mn-lt"/>
                <a:ea typeface="+mn-ea"/>
                <a:cs typeface="+mn-cs"/>
              </a:rPr>
              <a:t>mis</a:t>
            </a:r>
            <a:r>
              <a:rPr lang="en-US" sz="1200" kern="1200" dirty="0">
                <a:solidFill>
                  <a:schemeClr val="tx1"/>
                </a:solidFill>
                <a:latin typeface="+mn-lt"/>
                <a:ea typeface="+mn-ea"/>
                <a:cs typeface="+mn-cs"/>
              </a:rPr>
              <a:t>-run defect is caused either by a lower fluidity of the mold or when the section thickness of the casting is very small. Fluidity can be improved by changing the composition of the metal and by increasing the pouring temperature of the metal.</a:t>
            </a:r>
            <a:endParaRPr lang="en-IN" sz="1200" kern="1200" dirty="0">
              <a:solidFill>
                <a:schemeClr val="tx1"/>
              </a:solidFill>
              <a:latin typeface="+mn-lt"/>
              <a:ea typeface="+mn-ea"/>
              <a:cs typeface="+mn-cs"/>
            </a:endParaRPr>
          </a:p>
          <a:p>
            <a:endParaRPr lang="en-IN" dirty="0"/>
          </a:p>
          <a:p>
            <a:endParaRPr lang="en-IN" dirty="0"/>
          </a:p>
        </p:txBody>
      </p:sp>
      <p:sp>
        <p:nvSpPr>
          <p:cNvPr id="4" name="Slide Number Placeholder 3"/>
          <p:cNvSpPr>
            <a:spLocks noGrp="1"/>
          </p:cNvSpPr>
          <p:nvPr>
            <p:ph type="sldNum" sz="quarter" idx="10"/>
          </p:nvPr>
        </p:nvSpPr>
        <p:spPr/>
        <p:txBody>
          <a:bodyPr/>
          <a:lstStyle/>
          <a:p>
            <a:fld id="{17030213-4AF2-472F-B43C-3B15A291DB25}" type="slidenum">
              <a:rPr lang="en-IN" smtClean="0"/>
              <a:pPr/>
              <a:t>61</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A cold shut is caused when two streams while meeting in the mold cavity, do not fuse together properly thus forming a discontinuity in the casting. When the molten metal is poured into the mold cavity through more than-one gate, multiple liquid fronts will have to flow together and become one solid. If the flowing metal fronts are too cool, they may not flow together, but will leave a seam in the part. Such a seam is called a cold shut, and can be prevented by assuring sufficient superheat in the poured metal and thick enough walls in the casting design.</a:t>
            </a:r>
            <a:endParaRPr lang="en-IN"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en-IN"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 </a:t>
            </a:r>
            <a:r>
              <a:rPr lang="en-US" sz="1200" kern="1200" dirty="0" err="1">
                <a:solidFill>
                  <a:schemeClr val="tx1"/>
                </a:solidFill>
                <a:latin typeface="+mn-lt"/>
                <a:ea typeface="+mn-ea"/>
                <a:cs typeface="+mn-cs"/>
              </a:rPr>
              <a:t>mis</a:t>
            </a:r>
            <a:r>
              <a:rPr lang="en-US" sz="1200" kern="1200" dirty="0">
                <a:solidFill>
                  <a:schemeClr val="tx1"/>
                </a:solidFill>
                <a:latin typeface="+mn-lt"/>
                <a:ea typeface="+mn-ea"/>
                <a:cs typeface="+mn-cs"/>
              </a:rPr>
              <a:t>-run and cold shut defects are caused either by a lower fluidity of the mold or when the section thickness of the casting is very small. Fluidity can be improved by changing the composition of the metal and by increasing the pouring temperature of the metal.</a:t>
            </a:r>
            <a:endParaRPr lang="en-IN" sz="1200" kern="1200" dirty="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17030213-4AF2-472F-B43C-3B15A291DB25}" type="slidenum">
              <a:rPr lang="en-IN" smtClean="0"/>
              <a:pPr/>
              <a:t>62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r>
              <a:rPr lang="en-US" sz="1400" b="1" dirty="0"/>
              <a:t>Moulding sand:</a:t>
            </a:r>
            <a:r>
              <a:rPr lang="en-US" sz="1400" b="1" i="1" dirty="0"/>
              <a:t> </a:t>
            </a:r>
            <a:r>
              <a:rPr lang="en-US" sz="1400" dirty="0"/>
              <a:t>It is the freshly prepared refractory material used for making the mould cavity. It is a mixture of silica, clay and moisture in appropriate proportions to get the desired results and it surrounds the pattern while making the mould.</a:t>
            </a:r>
            <a:r>
              <a:rPr lang="en-US" sz="1400" b="1" dirty="0"/>
              <a:t> </a:t>
            </a:r>
          </a:p>
          <a:p>
            <a:pPr algn="just"/>
            <a:endParaRPr lang="en-IN" sz="1400" dirty="0"/>
          </a:p>
          <a:p>
            <a:pPr algn="just">
              <a:buFont typeface="Arial" pitchFamily="34" charset="0"/>
              <a:buChar char="•"/>
            </a:pPr>
            <a:r>
              <a:rPr lang="en-US" sz="1400" b="1" dirty="0"/>
              <a:t>Backing sand:</a:t>
            </a:r>
            <a:r>
              <a:rPr lang="en-US" sz="1400" b="1" i="1" dirty="0"/>
              <a:t> </a:t>
            </a:r>
            <a:r>
              <a:rPr lang="en-US" sz="1400" dirty="0"/>
              <a:t>It is what constitutes most of the refractory material found in the mould. This is made up of used and burnt sand.</a:t>
            </a:r>
            <a:r>
              <a:rPr lang="en-US" sz="1400" b="1" dirty="0"/>
              <a:t> </a:t>
            </a:r>
          </a:p>
          <a:p>
            <a:pPr algn="just"/>
            <a:endParaRPr lang="en-IN" sz="1400" dirty="0"/>
          </a:p>
          <a:p>
            <a:pPr algn="just">
              <a:buFont typeface="Arial" pitchFamily="34" charset="0"/>
              <a:buChar char="•"/>
            </a:pPr>
            <a:r>
              <a:rPr lang="en-US" sz="1400" b="1" dirty="0"/>
              <a:t>Core:</a:t>
            </a:r>
            <a:r>
              <a:rPr lang="en-US" sz="1400" b="1" i="1" dirty="0"/>
              <a:t> </a:t>
            </a:r>
            <a:r>
              <a:rPr lang="en-US" sz="1400" dirty="0"/>
              <a:t>It is used for making hollow cavities in castings.</a:t>
            </a:r>
            <a:endParaRPr lang="en-IN" sz="1400" dirty="0"/>
          </a:p>
          <a:p>
            <a:pPr>
              <a:buFont typeface="Arial" pitchFamily="34" charset="0"/>
              <a:buChar char="•"/>
            </a:pPr>
            <a:endParaRPr lang="en-US" sz="1400" dirty="0"/>
          </a:p>
        </p:txBody>
      </p:sp>
      <p:sp>
        <p:nvSpPr>
          <p:cNvPr id="4" name="Slide Number Placeholder 3"/>
          <p:cNvSpPr>
            <a:spLocks noGrp="1"/>
          </p:cNvSpPr>
          <p:nvPr>
            <p:ph type="sldNum" sz="quarter" idx="10"/>
          </p:nvPr>
        </p:nvSpPr>
        <p:spPr/>
        <p:txBody>
          <a:bodyPr/>
          <a:lstStyle/>
          <a:p>
            <a:fld id="{17030213-4AF2-472F-B43C-3B15A291DB25}"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r>
              <a:rPr lang="en-US" sz="1600" b="1" dirty="0"/>
              <a:t>Pouring basin:</a:t>
            </a:r>
            <a:r>
              <a:rPr lang="en-US" sz="1600" b="1" i="1" dirty="0"/>
              <a:t> </a:t>
            </a:r>
            <a:r>
              <a:rPr lang="en-US" sz="1600" dirty="0"/>
              <a:t>A small funnel-shaped cavity at the top of the mould into which the molten metal is poured.</a:t>
            </a:r>
            <a:r>
              <a:rPr lang="en-US" sz="1600" b="1" dirty="0"/>
              <a:t> </a:t>
            </a:r>
            <a:endParaRPr lang="en-IN" sz="1600" dirty="0"/>
          </a:p>
          <a:p>
            <a:pPr algn="just">
              <a:buFont typeface="Arial" pitchFamily="34" charset="0"/>
              <a:buChar char="•"/>
            </a:pPr>
            <a:r>
              <a:rPr lang="en-US" sz="1600" b="1" dirty="0" err="1"/>
              <a:t>Sprue</a:t>
            </a:r>
            <a:r>
              <a:rPr lang="en-US" sz="1600" b="1" dirty="0"/>
              <a:t>:</a:t>
            </a:r>
            <a:r>
              <a:rPr lang="en-US" sz="1600" b="1" i="1" dirty="0"/>
              <a:t> </a:t>
            </a:r>
            <a:r>
              <a:rPr lang="en-US" sz="1600" dirty="0"/>
              <a:t>The passage through which the molten metal from the pouring basin reaches the mould cavity. In many cases it controls the flow of metal into the mould.</a:t>
            </a:r>
            <a:r>
              <a:rPr lang="en-US" sz="1600" b="1" dirty="0"/>
              <a:t> </a:t>
            </a:r>
            <a:endParaRPr lang="en-IN" sz="1600" dirty="0"/>
          </a:p>
          <a:p>
            <a:pPr algn="just">
              <a:buFont typeface="Arial" pitchFamily="34" charset="0"/>
              <a:buChar char="•"/>
            </a:pPr>
            <a:r>
              <a:rPr lang="en-US" sz="1600" b="1" dirty="0"/>
              <a:t>Runner:</a:t>
            </a:r>
            <a:r>
              <a:rPr lang="en-US" sz="1600" b="1" i="1" dirty="0"/>
              <a:t> </a:t>
            </a:r>
            <a:r>
              <a:rPr lang="en-US" sz="1600" dirty="0"/>
              <a:t>The passage ways in the parting plane through which molten metal flow is regulated before they reach the mould cavity.</a:t>
            </a:r>
            <a:r>
              <a:rPr lang="en-US" sz="1600" b="1" dirty="0"/>
              <a:t> </a:t>
            </a:r>
            <a:endParaRPr lang="en-IN" sz="1600" dirty="0"/>
          </a:p>
          <a:p>
            <a:pPr algn="just">
              <a:buFont typeface="Arial" pitchFamily="34" charset="0"/>
              <a:buChar char="•"/>
            </a:pPr>
            <a:r>
              <a:rPr lang="en-US" sz="1600" b="1" dirty="0"/>
              <a:t>Gate:</a:t>
            </a:r>
            <a:r>
              <a:rPr lang="en-US" sz="1600" b="1" i="1" dirty="0"/>
              <a:t> </a:t>
            </a:r>
            <a:r>
              <a:rPr lang="en-US" sz="1600" dirty="0"/>
              <a:t>The actual entry point through which molten metal enters the mould cavity in a controlled rate.</a:t>
            </a:r>
            <a:endParaRPr lang="en-IN" sz="1600" dirty="0"/>
          </a:p>
          <a:p>
            <a:pPr>
              <a:buFont typeface="Arial" pitchFamily="34" charset="0"/>
              <a:buChar char="•"/>
            </a:pPr>
            <a:endParaRPr lang="en-US" sz="1600" dirty="0"/>
          </a:p>
        </p:txBody>
      </p:sp>
      <p:sp>
        <p:nvSpPr>
          <p:cNvPr id="4" name="Slide Number Placeholder 3"/>
          <p:cNvSpPr>
            <a:spLocks noGrp="1"/>
          </p:cNvSpPr>
          <p:nvPr>
            <p:ph type="sldNum" sz="quarter" idx="10"/>
          </p:nvPr>
        </p:nvSpPr>
        <p:spPr/>
        <p:txBody>
          <a:bodyPr/>
          <a:lstStyle/>
          <a:p>
            <a:fld id="{17030213-4AF2-472F-B43C-3B15A291DB25}"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Arial" pitchFamily="34" charset="0"/>
              <a:buChar char="•"/>
            </a:pPr>
            <a:r>
              <a:rPr lang="en-US" sz="1600" b="1" dirty="0"/>
              <a:t>Chaplet:</a:t>
            </a:r>
            <a:r>
              <a:rPr lang="en-US" sz="1600" b="1" i="1" dirty="0"/>
              <a:t> </a:t>
            </a:r>
            <a:r>
              <a:rPr lang="en-US" sz="1600" dirty="0"/>
              <a:t>Chaplets are used to support cores inside the mould cavity to take care of its own weight and overcome the </a:t>
            </a:r>
            <a:r>
              <a:rPr lang="en-US" sz="1600" dirty="0" err="1"/>
              <a:t>metallostatic</a:t>
            </a:r>
            <a:r>
              <a:rPr lang="en-US" sz="1600" dirty="0"/>
              <a:t> forces.</a:t>
            </a:r>
            <a:r>
              <a:rPr lang="en-US" sz="1600" b="1" dirty="0"/>
              <a:t> </a:t>
            </a:r>
          </a:p>
          <a:p>
            <a:pPr algn="just"/>
            <a:endParaRPr lang="en-IN" sz="1600" dirty="0"/>
          </a:p>
          <a:p>
            <a:pPr algn="just">
              <a:buFont typeface="Arial" pitchFamily="34" charset="0"/>
              <a:buChar char="•"/>
            </a:pPr>
            <a:r>
              <a:rPr lang="en-US" sz="1600" b="1" dirty="0"/>
              <a:t>Chill:</a:t>
            </a:r>
            <a:r>
              <a:rPr lang="en-US" sz="1600" b="1" i="1" dirty="0"/>
              <a:t> </a:t>
            </a:r>
            <a:r>
              <a:rPr lang="en-US" sz="1600" dirty="0"/>
              <a:t>Chills are metallic objects, which are placed in the</a:t>
            </a:r>
            <a:r>
              <a:rPr lang="en-US" sz="1600" b="1" dirty="0"/>
              <a:t> </a:t>
            </a:r>
            <a:r>
              <a:rPr lang="en-US" sz="1600" dirty="0"/>
              <a:t>mould to increase the cooling rate of castings to provide uniform or desired cooling rate.</a:t>
            </a:r>
            <a:r>
              <a:rPr lang="en-US" sz="1600" b="1" dirty="0"/>
              <a:t> </a:t>
            </a:r>
          </a:p>
          <a:p>
            <a:pPr algn="just"/>
            <a:endParaRPr lang="en-IN" sz="1600" dirty="0"/>
          </a:p>
          <a:p>
            <a:pPr algn="just">
              <a:buFont typeface="Arial" pitchFamily="34" charset="0"/>
              <a:buChar char="•"/>
            </a:pPr>
            <a:r>
              <a:rPr lang="en-US" sz="1600" b="1" dirty="0"/>
              <a:t>Riser:</a:t>
            </a:r>
            <a:r>
              <a:rPr lang="en-US" sz="1600" b="1" i="1" dirty="0"/>
              <a:t> </a:t>
            </a:r>
            <a:r>
              <a:rPr lang="en-US" sz="1600" dirty="0"/>
              <a:t>It is a reservoir of molten metal provided in the casting so that hot metal can flow back into the mould cavity when there is a reduction in volume of metal due to solidification.</a:t>
            </a:r>
            <a:endParaRPr lang="en-IN" sz="1600" dirty="0"/>
          </a:p>
          <a:p>
            <a:pPr>
              <a:buFont typeface="Arial" pitchFamily="34" charset="0"/>
              <a:buChar char="•"/>
            </a:pPr>
            <a:endParaRPr lang="en-US" sz="1600" dirty="0"/>
          </a:p>
        </p:txBody>
      </p:sp>
      <p:sp>
        <p:nvSpPr>
          <p:cNvPr id="4" name="Slide Number Placeholder 3"/>
          <p:cNvSpPr>
            <a:spLocks noGrp="1"/>
          </p:cNvSpPr>
          <p:nvPr>
            <p:ph type="sldNum" sz="quarter" idx="10"/>
          </p:nvPr>
        </p:nvSpPr>
        <p:spPr/>
        <p:txBody>
          <a:bodyPr/>
          <a:lstStyle/>
          <a:p>
            <a:fld id="{17030213-4AF2-472F-B43C-3B15A291DB25}" type="slidenum">
              <a:rPr lang="en-IN" smtClean="0"/>
              <a:pPr/>
              <a:t>10</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Sand casting uses ordinary sand as the primary mold material. The sand grains are mixed with small mounts of other materials, such as clay and water, to improve </a:t>
            </a:r>
            <a:r>
              <a:rPr lang="en-US" dirty="0" err="1"/>
              <a:t>moldability</a:t>
            </a:r>
            <a:r>
              <a:rPr lang="en-US" dirty="0"/>
              <a:t> and cohesive strength, and are then packed around a pattern that has the shape of the desired casting. Because the grains will pack into thin sections and can be used economically in large quantities, products spanning a wide range of sizes and detail can be made by this method. If the pattern must be removed before pouring, the mold is usually made in two or more pieces. An opening called a </a:t>
            </a:r>
            <a:r>
              <a:rPr lang="en-US" i="1" dirty="0" err="1"/>
              <a:t>sprue</a:t>
            </a:r>
            <a:r>
              <a:rPr lang="en-US" i="1" dirty="0"/>
              <a:t> hole </a:t>
            </a:r>
            <a:r>
              <a:rPr lang="en-US" dirty="0"/>
              <a:t>is cut from the top of the mold through the sand and connected to a system of channels called </a:t>
            </a:r>
            <a:r>
              <a:rPr lang="en-US" i="1" dirty="0"/>
              <a:t>runners. </a:t>
            </a:r>
            <a:r>
              <a:rPr lang="en-US" dirty="0"/>
              <a:t>The molten metal is poured into the </a:t>
            </a:r>
            <a:r>
              <a:rPr lang="en-US" dirty="0" err="1"/>
              <a:t>sprue</a:t>
            </a:r>
            <a:r>
              <a:rPr lang="en-US" dirty="0"/>
              <a:t> hole, flows through the runners, and enters the mold cavity through an opening called a </a:t>
            </a:r>
            <a:r>
              <a:rPr lang="en-US" i="1" dirty="0"/>
              <a:t>gate. </a:t>
            </a:r>
            <a:r>
              <a:rPr lang="en-US" dirty="0"/>
              <a:t>Gravity flow is the most common means of introducing the metal into the mold. After solidification, the mold is broken and the finished casting is removed. Because the mold is destroyed, a new mold must be made for each casting. </a:t>
            </a:r>
            <a:endParaRPr lang="en-IN" dirty="0"/>
          </a:p>
          <a:p>
            <a:r>
              <a:rPr lang="en-US" dirty="0"/>
              <a:t> </a:t>
            </a:r>
            <a:endParaRPr lang="en-IN" dirty="0"/>
          </a:p>
          <a:p>
            <a:r>
              <a:rPr lang="en-US" dirty="0"/>
              <a:t>When the casting has solidified it is removed by destroying the sand mould. The casting is then “fettled” by cutting off the </a:t>
            </a:r>
            <a:r>
              <a:rPr lang="en-US" dirty="0" err="1"/>
              <a:t>ingate</a:t>
            </a:r>
            <a:r>
              <a:rPr lang="en-US" dirty="0"/>
              <a:t> and the feeder head.</a:t>
            </a:r>
            <a:endParaRPr lang="en-IN" dirty="0"/>
          </a:p>
          <a:p>
            <a:endParaRPr lang="en-IN" dirty="0"/>
          </a:p>
        </p:txBody>
      </p:sp>
      <p:sp>
        <p:nvSpPr>
          <p:cNvPr id="4" name="Slide Number Placeholder 3"/>
          <p:cNvSpPr>
            <a:spLocks noGrp="1"/>
          </p:cNvSpPr>
          <p:nvPr>
            <p:ph type="sldNum" sz="quarter" idx="10"/>
          </p:nvPr>
        </p:nvSpPr>
        <p:spPr/>
        <p:txBody>
          <a:bodyPr/>
          <a:lstStyle/>
          <a:p>
            <a:fld id="{17030213-4AF2-472F-B43C-3B15A291DB25}" type="slidenum">
              <a:rPr lang="en-IN" smtClean="0"/>
              <a:pPr/>
              <a:t>11</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type of pattern is adopted for those castings where there are some portions, which are structurally weak and if not supported properly are likely to break under the force of ramming.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Hence, the bottom board is modified as a follow board to closely fit the contour of the weak pattern and thus support it during the ramming of the drag. During the preparation of the cope, no follow board is necessary because the sand that is already compacted in the drag will support the fragile pattern. An example is shown in figure below.</a:t>
            </a:r>
            <a:endParaRPr lang="en-IN" dirty="0"/>
          </a:p>
          <a:p>
            <a:endParaRPr lang="en-IN" dirty="0"/>
          </a:p>
        </p:txBody>
      </p:sp>
      <p:sp>
        <p:nvSpPr>
          <p:cNvPr id="4" name="Slide Number Placeholder 3"/>
          <p:cNvSpPr>
            <a:spLocks noGrp="1"/>
          </p:cNvSpPr>
          <p:nvPr>
            <p:ph type="sldNum" sz="quarter" idx="10"/>
          </p:nvPr>
        </p:nvSpPr>
        <p:spPr/>
        <p:txBody>
          <a:bodyPr/>
          <a:lstStyle/>
          <a:p>
            <a:fld id="{17030213-4AF2-472F-B43C-3B15A291DB25}" type="slidenum">
              <a:rPr lang="en-IN" smtClean="0"/>
              <a:pPr/>
              <a:t>35</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7030213-4AF2-472F-B43C-3B15A291DB25}" type="slidenum">
              <a:rPr lang="en-IN" smtClean="0"/>
              <a:pPr/>
              <a:t>37</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kern="1200" dirty="0">
                <a:solidFill>
                  <a:schemeClr val="tx1"/>
                </a:solidFill>
                <a:latin typeface="+mn-lt"/>
                <a:ea typeface="+mn-ea"/>
                <a:cs typeface="+mn-cs"/>
              </a:rPr>
              <a:t>Pouring Temperature</a:t>
            </a:r>
          </a:p>
          <a:p>
            <a:r>
              <a:rPr lang="en-US" sz="1200" kern="1200" dirty="0">
                <a:solidFill>
                  <a:schemeClr val="tx1"/>
                </a:solidFill>
                <a:latin typeface="+mn-lt"/>
                <a:ea typeface="+mn-ea"/>
                <a:cs typeface="+mn-cs"/>
              </a:rPr>
              <a:t>Fluidity is dependent on the composition, freezing temperature, and freezing range of the metal or alloy, but the most important controlling factor is usually the pouring temperature or the amount of superheat. The higher the pouring temperature, the higher the fluidity. Excessive temperatures should be avoided, however. At high pouring temperatures, metal-mold reactions are accelerated and the fluidity may be so great as to permit penetration. Penetration is a defect where the metal not only fills the mold cavity but also fills the small voids between the sand particles in a sand mold. The product surface then contains small particles of embedded sand.</a:t>
            </a:r>
            <a:endParaRPr lang="en-IN" sz="1200" kern="1200" dirty="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17030213-4AF2-472F-B43C-3B15A291DB25}" type="slidenum">
              <a:rPr lang="en-IN" smtClean="0"/>
              <a:pPr/>
              <a:t>39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5/1/2020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5/1/2020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mechanicalinfo.files.wordpress.com/2011/10/4.jpg?w=27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228600"/>
            <a:ext cx="8275211" cy="7078861"/>
          </a:xfrm>
        </p:spPr>
        <p:txBody>
          <a:bodyPr/>
          <a:lstStyle/>
          <a:p>
            <a:r>
              <a:rPr lang="en-US" sz="3200" dirty="0"/>
              <a:t>ABOUT SUMER- ONLINE MENTOR, LIFE TIME LEARNER,TIRELESS SOUL</a:t>
            </a:r>
          </a:p>
          <a:p>
            <a:endParaRPr lang="en-US" sz="3200" dirty="0"/>
          </a:p>
          <a:p>
            <a:endParaRPr lang="en-US" sz="3200" dirty="0"/>
          </a:p>
          <a:p>
            <a:r>
              <a:rPr lang="en-US" sz="3200" dirty="0"/>
              <a:t>SHARING AND CARING (SPIRITUALITY)</a:t>
            </a:r>
          </a:p>
          <a:p>
            <a:r>
              <a:rPr lang="en-US" sz="3200" dirty="0"/>
              <a:t>STOP HATING ,START LOVING</a:t>
            </a:r>
          </a:p>
          <a:p>
            <a:r>
              <a:rPr lang="en-US" sz="3200" dirty="0"/>
              <a:t>ENTHUSIASM TO WORK ,AND ENTHUSIASM TO BE COMPASSIONATE</a:t>
            </a:r>
          </a:p>
          <a:p>
            <a:r>
              <a:rPr lang="en-US" sz="3200" dirty="0"/>
              <a:t>DO WHAT YOU LOVE TO DO?</a:t>
            </a:r>
          </a:p>
          <a:p>
            <a:r>
              <a:rPr lang="en-US" sz="3200" dirty="0"/>
              <a:t>NEVER UNDERESTIMATE YOURSELF </a:t>
            </a:r>
          </a:p>
          <a:p>
            <a:r>
              <a:rPr lang="en-US" sz="3200" dirty="0"/>
              <a:t>YOU ARE STRONGER THAN YOU THINK</a:t>
            </a:r>
          </a:p>
          <a:p>
            <a:endParaRPr lang="en-US" sz="3200" dirty="0">
              <a:solidFill>
                <a:schemeClr val="accent1"/>
              </a:solidFill>
            </a:endParaRPr>
          </a:p>
          <a:p>
            <a:endParaRPr lang="en-US" sz="3200" dirty="0">
              <a:solidFill>
                <a:schemeClr val="accent1"/>
              </a:solidFill>
            </a:endParaRPr>
          </a:p>
          <a:p>
            <a:endParaRPr lang="en-US" sz="32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8915400" cy="5334000"/>
          </a:xfrm>
        </p:spPr>
        <p:txBody>
          <a:bodyPr>
            <a:normAutofit lnSpcReduction="10000"/>
          </a:bodyPr>
          <a:lstStyle/>
          <a:p>
            <a:pPr algn="just">
              <a:lnSpc>
                <a:spcPct val="150000"/>
              </a:lnSpc>
            </a:pPr>
            <a:r>
              <a:rPr lang="en-US" sz="2800" b="1" dirty="0"/>
              <a:t>Chaplet:</a:t>
            </a:r>
            <a:r>
              <a:rPr lang="en-US" sz="2800" b="1" i="1" dirty="0"/>
              <a:t> </a:t>
            </a:r>
            <a:r>
              <a:rPr lang="en-US" sz="2800" dirty="0"/>
              <a:t>Chaplets are used to support cores inside the mould cavity.</a:t>
            </a:r>
            <a:endParaRPr lang="en-IN" sz="2800" dirty="0"/>
          </a:p>
          <a:p>
            <a:pPr algn="just">
              <a:lnSpc>
                <a:spcPct val="150000"/>
              </a:lnSpc>
            </a:pPr>
            <a:r>
              <a:rPr lang="en-US" sz="2800" b="1" dirty="0"/>
              <a:t>Chill:</a:t>
            </a:r>
            <a:r>
              <a:rPr lang="en-US" sz="2800" b="1" i="1" dirty="0"/>
              <a:t> </a:t>
            </a:r>
            <a:r>
              <a:rPr lang="en-US" sz="2800" dirty="0"/>
              <a:t>Chills are metallic objects, which are placed in the</a:t>
            </a:r>
            <a:r>
              <a:rPr lang="en-US" sz="2800" b="1" dirty="0"/>
              <a:t> </a:t>
            </a:r>
            <a:r>
              <a:rPr lang="en-US" sz="2800" dirty="0"/>
              <a:t>mould to increase the cooling rate of castings.</a:t>
            </a:r>
            <a:endParaRPr lang="en-IN" sz="2800" dirty="0"/>
          </a:p>
          <a:p>
            <a:pPr algn="just">
              <a:lnSpc>
                <a:spcPct val="150000"/>
              </a:lnSpc>
            </a:pPr>
            <a:r>
              <a:rPr lang="en-US" sz="2800" b="1" dirty="0"/>
              <a:t>Riser:</a:t>
            </a:r>
            <a:r>
              <a:rPr lang="en-US" sz="2800" b="1" i="1" dirty="0"/>
              <a:t> </a:t>
            </a:r>
            <a:r>
              <a:rPr lang="en-US" sz="2800" dirty="0"/>
              <a:t>It is a reservoir of molten metal provided in the casting so that hot metal can flow back into the mould cavity when there is a reduction in volume of metal due to solidification</a:t>
            </a:r>
            <a:endParaRPr lang="en-IN" sz="2800" dirty="0"/>
          </a:p>
        </p:txBody>
      </p:sp>
      <p:sp>
        <p:nvSpPr>
          <p:cNvPr id="4" name="TextBox 3"/>
          <p:cNvSpPr txBox="1"/>
          <p:nvPr/>
        </p:nvSpPr>
        <p:spPr>
          <a:xfrm>
            <a:off x="8077200" y="6400800"/>
            <a:ext cx="1066800" cy="369332"/>
          </a:xfrm>
          <a:prstGeom prst="rect">
            <a:avLst/>
          </a:prstGeom>
          <a:noFill/>
        </p:spPr>
        <p:txBody>
          <a:bodyPr wrap="square" rtlCol="0">
            <a:spAutoFit/>
          </a:bodyPr>
          <a:lstStyle/>
          <a:p>
            <a:r>
              <a:rPr lang="en-IN" dirty="0" err="1"/>
              <a:t>Contd</a:t>
            </a:r>
            <a:r>
              <a:rPr lang="en-IN"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sz="4400" b="1" dirty="0">
                <a:latin typeface="+mn-lt"/>
              </a:rPr>
              <a:t>Sand casting</a:t>
            </a:r>
            <a:endParaRPr lang="en-IN" sz="4400" dirty="0">
              <a:latin typeface="+mn-lt"/>
            </a:endParaRPr>
          </a:p>
        </p:txBody>
      </p:sp>
      <p:sp>
        <p:nvSpPr>
          <p:cNvPr id="3" name="Content Placeholder 2"/>
          <p:cNvSpPr>
            <a:spLocks noGrp="1"/>
          </p:cNvSpPr>
          <p:nvPr>
            <p:ph idx="1"/>
          </p:nvPr>
        </p:nvSpPr>
        <p:spPr>
          <a:xfrm>
            <a:off x="152400" y="1371600"/>
            <a:ext cx="8763000" cy="5486400"/>
          </a:xfrm>
        </p:spPr>
        <p:txBody>
          <a:bodyPr>
            <a:noAutofit/>
          </a:bodyPr>
          <a:lstStyle/>
          <a:p>
            <a:pPr marL="457200" indent="-457200" algn="just"/>
            <a:r>
              <a:rPr lang="en-US" sz="2800" dirty="0"/>
              <a:t>Sand casting uses ordinary sand as the primary mould material. </a:t>
            </a:r>
          </a:p>
          <a:p>
            <a:pPr marL="457200" indent="-457200" algn="just"/>
            <a:r>
              <a:rPr lang="en-US" sz="2800" dirty="0"/>
              <a:t>The sand grains are mixed with small amounts of other materials, such as clay and water, to improve </a:t>
            </a:r>
            <a:r>
              <a:rPr lang="en-US" sz="2800" dirty="0" err="1"/>
              <a:t>mouldability</a:t>
            </a:r>
            <a:r>
              <a:rPr lang="en-US" sz="2800" dirty="0"/>
              <a:t> and cohesive strength, and are then packed around a pattern that has the shape of the desired casting.</a:t>
            </a:r>
          </a:p>
          <a:p>
            <a:pPr marL="457200" indent="-457200" algn="just"/>
            <a:r>
              <a:rPr lang="en-US" sz="2800" dirty="0"/>
              <a:t>The pattern must be removed before pouring, the mold is usually made in two or more pieces.</a:t>
            </a:r>
          </a:p>
          <a:p>
            <a:pPr marL="457200" indent="-457200" algn="just"/>
            <a:r>
              <a:rPr lang="en-US" sz="2800" dirty="0"/>
              <a:t>An opening called a </a:t>
            </a:r>
            <a:r>
              <a:rPr lang="en-US" sz="2800" i="1" dirty="0" err="1"/>
              <a:t>sprue</a:t>
            </a:r>
            <a:r>
              <a:rPr lang="en-US" sz="2800" i="1" dirty="0"/>
              <a:t> hole </a:t>
            </a:r>
            <a:r>
              <a:rPr lang="en-US" sz="2800" dirty="0"/>
              <a:t>is cut from the top of the mold through the sand and connected to a system of channels called </a:t>
            </a:r>
            <a:r>
              <a:rPr lang="en-US" sz="2800" i="1" dirty="0"/>
              <a:t>runners.</a:t>
            </a:r>
          </a:p>
        </p:txBody>
      </p:sp>
      <p:sp>
        <p:nvSpPr>
          <p:cNvPr id="4" name="TextBox 3"/>
          <p:cNvSpPr txBox="1"/>
          <p:nvPr/>
        </p:nvSpPr>
        <p:spPr>
          <a:xfrm>
            <a:off x="8077200" y="6488668"/>
            <a:ext cx="1066800" cy="369332"/>
          </a:xfrm>
          <a:prstGeom prst="rect">
            <a:avLst/>
          </a:prstGeom>
          <a:noFill/>
        </p:spPr>
        <p:txBody>
          <a:bodyPr wrap="square" rtlCol="0">
            <a:spAutoFit/>
          </a:bodyPr>
          <a:lstStyle/>
          <a:p>
            <a:r>
              <a:rPr lang="en-IN" dirty="0" err="1"/>
              <a:t>Contd</a:t>
            </a:r>
            <a:r>
              <a:rPr lang="en-IN"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8991600" cy="5486400"/>
          </a:xfrm>
        </p:spPr>
        <p:txBody>
          <a:bodyPr>
            <a:noAutofit/>
          </a:bodyPr>
          <a:lstStyle/>
          <a:p>
            <a:pPr marL="457200" indent="-457200" algn="just"/>
            <a:r>
              <a:rPr lang="en-US" sz="2800" dirty="0"/>
              <a:t>The molten metal is poured into the </a:t>
            </a:r>
            <a:r>
              <a:rPr lang="en-US" sz="2800" dirty="0" err="1"/>
              <a:t>sprue</a:t>
            </a:r>
            <a:r>
              <a:rPr lang="en-US" sz="2800" dirty="0"/>
              <a:t> hole, flows through the runners, and enters the mold cavity through an opening called a </a:t>
            </a:r>
            <a:r>
              <a:rPr lang="en-US" sz="2800" i="1" dirty="0"/>
              <a:t>gate.</a:t>
            </a:r>
          </a:p>
          <a:p>
            <a:pPr marL="457200" indent="-457200" algn="just"/>
            <a:r>
              <a:rPr lang="en-US" sz="2800" dirty="0"/>
              <a:t>Gravity flow is the most common means of introducing the metal into the mold.</a:t>
            </a:r>
          </a:p>
          <a:p>
            <a:pPr marL="457200" indent="-457200" algn="just"/>
            <a:r>
              <a:rPr lang="en-US" sz="2800" dirty="0"/>
              <a:t>After solidification, the mold is broken and the finished casting is removed.</a:t>
            </a:r>
            <a:endParaRPr lang="en-IN" sz="2800" dirty="0"/>
          </a:p>
          <a:p>
            <a:pPr marL="457200" indent="-457200" algn="just"/>
            <a:r>
              <a:rPr lang="en-US" sz="2800" dirty="0"/>
              <a:t>The casting is then “fettled” by cutting off the </a:t>
            </a:r>
            <a:r>
              <a:rPr lang="en-US" sz="2800" dirty="0" err="1"/>
              <a:t>ingate</a:t>
            </a:r>
            <a:r>
              <a:rPr lang="en-US" sz="2800" dirty="0"/>
              <a:t> and the feeder head.</a:t>
            </a:r>
          </a:p>
          <a:p>
            <a:pPr marL="457200" indent="-457200" algn="just"/>
            <a:r>
              <a:rPr lang="en-US" sz="2800" dirty="0"/>
              <a:t>Because the mold is destroyed, a new mold must be made for each casting.</a:t>
            </a:r>
            <a:endParaRPr lang="en-IN" sz="2800" dirty="0"/>
          </a:p>
          <a:p>
            <a:pPr algn="just"/>
            <a:endParaRPr lang="en-IN" sz="2800" dirty="0"/>
          </a:p>
        </p:txBody>
      </p:sp>
      <p:sp>
        <p:nvSpPr>
          <p:cNvPr id="4" name="TextBox 3"/>
          <p:cNvSpPr txBox="1"/>
          <p:nvPr/>
        </p:nvSpPr>
        <p:spPr>
          <a:xfrm>
            <a:off x="7848600" y="6477000"/>
            <a:ext cx="1295400" cy="381000"/>
          </a:xfrm>
          <a:prstGeom prst="rect">
            <a:avLst/>
          </a:prstGeom>
          <a:noFill/>
        </p:spPr>
        <p:txBody>
          <a:bodyPr wrap="square" rtlCol="0">
            <a:spAutoFit/>
          </a:bodyPr>
          <a:lstStyle/>
          <a:p>
            <a:r>
              <a:rPr lang="en-IN" dirty="0" err="1"/>
              <a:t>Contd</a:t>
            </a:r>
            <a:r>
              <a:rPr lang="en-IN"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8994" name="Picture 2" descr="Figure 22- Gravity-die casting"/>
          <p:cNvPicPr>
            <a:picLocks noChangeAspect="1" noChangeArrowheads="1"/>
          </p:cNvPicPr>
          <p:nvPr/>
        </p:nvPicPr>
        <p:blipFill>
          <a:blip r:embed="rId2"/>
          <a:srcRect/>
          <a:stretch>
            <a:fillRect/>
          </a:stretch>
        </p:blipFill>
        <p:spPr bwMode="auto">
          <a:xfrm>
            <a:off x="0" y="162731"/>
            <a:ext cx="9144000" cy="6695269"/>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591312"/>
          </a:xfrm>
        </p:spPr>
        <p:txBody>
          <a:bodyPr>
            <a:noAutofit/>
          </a:bodyPr>
          <a:lstStyle/>
          <a:p>
            <a:pPr algn="ctr"/>
            <a:r>
              <a:rPr lang="en-US" sz="3600" b="1" dirty="0"/>
              <a:t>Sequential steps in making a sand casting</a:t>
            </a:r>
            <a:endParaRPr lang="en-IN" sz="3600" dirty="0"/>
          </a:p>
        </p:txBody>
      </p:sp>
      <p:sp>
        <p:nvSpPr>
          <p:cNvPr id="3" name="Content Placeholder 2"/>
          <p:cNvSpPr>
            <a:spLocks noGrp="1"/>
          </p:cNvSpPr>
          <p:nvPr>
            <p:ph idx="1"/>
          </p:nvPr>
        </p:nvSpPr>
        <p:spPr>
          <a:xfrm>
            <a:off x="0" y="1447800"/>
            <a:ext cx="9144000" cy="5257800"/>
          </a:xfrm>
        </p:spPr>
        <p:txBody>
          <a:bodyPr>
            <a:normAutofit/>
          </a:bodyPr>
          <a:lstStyle/>
          <a:p>
            <a:r>
              <a:rPr lang="en-US" sz="2800" dirty="0"/>
              <a:t>A pattern board is placed between the bottom (drag) and top (cope) halves of a flask, with the bottom side up.</a:t>
            </a:r>
          </a:p>
          <a:p>
            <a:pPr>
              <a:buNone/>
            </a:pPr>
            <a:r>
              <a:rPr lang="en-US" sz="2800" dirty="0"/>
              <a:t> </a:t>
            </a:r>
            <a:endParaRPr lang="en-IN" sz="2800" dirty="0"/>
          </a:p>
          <a:p>
            <a:r>
              <a:rPr lang="en-US" sz="2800" dirty="0"/>
              <a:t>Sand is then packed into the drag half of the mold. </a:t>
            </a:r>
          </a:p>
          <a:p>
            <a:pPr>
              <a:buNone/>
            </a:pPr>
            <a:endParaRPr lang="en-IN" sz="2800" dirty="0"/>
          </a:p>
          <a:p>
            <a:r>
              <a:rPr lang="en-US" sz="2800" dirty="0"/>
              <a:t>A bottom board is positioned on top of the packed sand, and the mold is turned over, showing the top (cope) half of pattern with </a:t>
            </a:r>
            <a:r>
              <a:rPr lang="en-US" sz="2800" dirty="0" err="1"/>
              <a:t>sprue</a:t>
            </a:r>
            <a:r>
              <a:rPr lang="en-US" sz="2800" dirty="0"/>
              <a:t> and riser pins in place. </a:t>
            </a:r>
          </a:p>
          <a:p>
            <a:pPr>
              <a:buNone/>
            </a:pPr>
            <a:endParaRPr lang="en-IN" sz="2800" dirty="0"/>
          </a:p>
          <a:p>
            <a:r>
              <a:rPr lang="en-US" sz="2800" dirty="0"/>
              <a:t>The cope half of the mold is then packed with sand. </a:t>
            </a:r>
            <a:endParaRPr lang="en-IN" sz="2800" dirty="0"/>
          </a:p>
          <a:p>
            <a:pPr>
              <a:buNone/>
            </a:pPr>
            <a:endParaRPr lang="en-IN" dirty="0"/>
          </a:p>
        </p:txBody>
      </p:sp>
      <p:sp>
        <p:nvSpPr>
          <p:cNvPr id="4" name="TextBox 3"/>
          <p:cNvSpPr txBox="1"/>
          <p:nvPr/>
        </p:nvSpPr>
        <p:spPr>
          <a:xfrm>
            <a:off x="8001000" y="6477000"/>
            <a:ext cx="1143000" cy="381000"/>
          </a:xfrm>
          <a:prstGeom prst="rect">
            <a:avLst/>
          </a:prstGeom>
          <a:noFill/>
        </p:spPr>
        <p:txBody>
          <a:bodyPr wrap="square" rtlCol="0">
            <a:spAutoFit/>
          </a:bodyPr>
          <a:lstStyle/>
          <a:p>
            <a:r>
              <a:rPr lang="en-IN" dirty="0" err="1"/>
              <a:t>Contd</a:t>
            </a:r>
            <a:r>
              <a:rPr lang="en-IN"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600"/>
            <a:ext cx="8763000" cy="5638800"/>
          </a:xfrm>
        </p:spPr>
        <p:txBody>
          <a:bodyPr>
            <a:normAutofit/>
          </a:bodyPr>
          <a:lstStyle/>
          <a:p>
            <a:pPr algn="just"/>
            <a:r>
              <a:rPr lang="en-US" sz="2800" dirty="0"/>
              <a:t>The mold is opened, the pattern board is drawn (removed), and the runner and gate are cut into the surface of the sand. </a:t>
            </a:r>
          </a:p>
          <a:p>
            <a:pPr algn="just">
              <a:buNone/>
            </a:pPr>
            <a:endParaRPr lang="en-IN" sz="2800" dirty="0"/>
          </a:p>
          <a:p>
            <a:pPr algn="just"/>
            <a:r>
              <a:rPr lang="en-US" sz="2800" dirty="0"/>
              <a:t>The mold is reassembled with the pattern board removed, and molten metal is poured through the </a:t>
            </a:r>
            <a:r>
              <a:rPr lang="en-US" sz="2800" dirty="0" err="1"/>
              <a:t>sprue</a:t>
            </a:r>
            <a:r>
              <a:rPr lang="en-US" sz="2800" dirty="0"/>
              <a:t>.</a:t>
            </a:r>
          </a:p>
          <a:p>
            <a:pPr algn="just">
              <a:buNone/>
            </a:pPr>
            <a:endParaRPr lang="en-IN" sz="2800" dirty="0"/>
          </a:p>
          <a:p>
            <a:pPr algn="just"/>
            <a:r>
              <a:rPr lang="en-US" sz="2800" dirty="0"/>
              <a:t>The contents are shaken from the flask and the metal segment is separated from the sand, ready for further processing.</a:t>
            </a:r>
            <a:endParaRPr lang="en-IN" sz="2800" dirty="0"/>
          </a:p>
          <a:p>
            <a:pPr algn="just"/>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b="1" u="sng" dirty="0"/>
              <a:t>FOUNDRY SHOP HAND TOOLS :</a:t>
            </a:r>
            <a:endParaRPr lang="en-US" dirty="0"/>
          </a:p>
          <a:p>
            <a:pPr fontAlgn="base">
              <a:buNone/>
            </a:pPr>
            <a:r>
              <a:rPr lang="en-US" b="1" u="sng" dirty="0"/>
              <a:t>1.Showel:</a:t>
            </a:r>
            <a:r>
              <a:rPr lang="en-US" dirty="0"/>
              <a:t> It consists of iron pan with a wooden handle. It can be used for mixing and conditioning the sand.</a:t>
            </a:r>
          </a:p>
          <a:p>
            <a:pPr fontAlgn="base">
              <a:buNone/>
            </a:pPr>
            <a:br>
              <a:rPr lang="en-US" dirty="0"/>
            </a:br>
            <a:endParaRPr lang="en-US" dirty="0"/>
          </a:p>
        </p:txBody>
      </p:sp>
      <p:pic>
        <p:nvPicPr>
          <p:cNvPr id="1026" name="Picture 2" descr="https://mechanicalinfo.files.wordpress.com/2011/10/1.jpg"/>
          <p:cNvPicPr>
            <a:picLocks noChangeAspect="1" noChangeArrowheads="1"/>
          </p:cNvPicPr>
          <p:nvPr/>
        </p:nvPicPr>
        <p:blipFill>
          <a:blip r:embed="rId2"/>
          <a:srcRect/>
          <a:stretch>
            <a:fillRect/>
          </a:stretch>
        </p:blipFill>
        <p:spPr bwMode="auto">
          <a:xfrm>
            <a:off x="1752600" y="3886200"/>
            <a:ext cx="4352925" cy="2000251"/>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b="1" u="sng" dirty="0"/>
              <a:t>2. Trowels:</a:t>
            </a:r>
            <a:r>
              <a:rPr lang="en-US" dirty="0"/>
              <a:t> These are used for finishing flat surfaces and corners inside a mould. Common shapes of trowels are shown as under. They are made of iron with a wooden handle.</a:t>
            </a:r>
          </a:p>
          <a:p>
            <a:pPr fontAlgn="base">
              <a:buNone/>
            </a:pPr>
            <a:endParaRPr lang="en-US" dirty="0"/>
          </a:p>
          <a:p>
            <a:pPr>
              <a:buNone/>
            </a:pPr>
            <a:br>
              <a:rPr lang="en-US" dirty="0"/>
            </a:br>
            <a:endParaRPr lang="en-US" dirty="0"/>
          </a:p>
        </p:txBody>
      </p:sp>
      <p:pic>
        <p:nvPicPr>
          <p:cNvPr id="142338" name="Picture 2" descr="https://mechanicalinfo.files.wordpress.com/2011/10/2.jpg"/>
          <p:cNvPicPr>
            <a:picLocks noChangeAspect="1" noChangeArrowheads="1"/>
          </p:cNvPicPr>
          <p:nvPr/>
        </p:nvPicPr>
        <p:blipFill>
          <a:blip r:embed="rId2"/>
          <a:srcRect/>
          <a:stretch>
            <a:fillRect/>
          </a:stretch>
        </p:blipFill>
        <p:spPr bwMode="auto">
          <a:xfrm>
            <a:off x="1828800" y="3810000"/>
            <a:ext cx="4724400" cy="1819276"/>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b="1" u="sng" dirty="0"/>
              <a:t>3. Lifter:</a:t>
            </a:r>
            <a:r>
              <a:rPr lang="en-US" dirty="0"/>
              <a:t> A lifter is a finishing tool used for repairing the mould and finishing the mould sand. Lifter is also used for removing loose sand from mould</a:t>
            </a:r>
            <a:r>
              <a:rPr lang="en-US" b="1" dirty="0"/>
              <a:t>.</a:t>
            </a:r>
            <a:endParaRPr lang="en-US" dirty="0"/>
          </a:p>
          <a:p>
            <a:pPr fontAlgn="base">
              <a:buNone/>
            </a:pPr>
            <a:r>
              <a:rPr lang="en-US" dirty="0"/>
              <a:t> </a:t>
            </a:r>
          </a:p>
          <a:p>
            <a:endParaRPr lang="en-US" dirty="0"/>
          </a:p>
        </p:txBody>
      </p:sp>
      <p:pic>
        <p:nvPicPr>
          <p:cNvPr id="143362" name="Picture 2" descr="https://mechanicalinfo.files.wordpress.com/2011/10/3.jpg"/>
          <p:cNvPicPr>
            <a:picLocks noChangeAspect="1" noChangeArrowheads="1"/>
          </p:cNvPicPr>
          <p:nvPr/>
        </p:nvPicPr>
        <p:blipFill>
          <a:blip r:embed="rId2"/>
          <a:srcRect/>
          <a:stretch>
            <a:fillRect/>
          </a:stretch>
        </p:blipFill>
        <p:spPr bwMode="auto">
          <a:xfrm>
            <a:off x="2133600" y="3657600"/>
            <a:ext cx="5029200" cy="19050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b="1" u="sng" dirty="0"/>
              <a:t>4. Hand riddle:</a:t>
            </a:r>
            <a:r>
              <a:rPr lang="en-US" dirty="0"/>
              <a:t> It is used for ridding of sand to remove foreign material from it. It consists of a wooden frame fitted with a screen of standard wire mesh at the bottom.</a:t>
            </a:r>
          </a:p>
          <a:p>
            <a:pPr fontAlgn="base">
              <a:buNone/>
            </a:pPr>
            <a:br>
              <a:rPr lang="en-US" dirty="0">
                <a:hlinkClick r:id="rId2"/>
              </a:rPr>
            </a:br>
            <a:endParaRPr lang="en-US" dirty="0"/>
          </a:p>
        </p:txBody>
      </p:sp>
      <p:pic>
        <p:nvPicPr>
          <p:cNvPr id="144386" name="Picture 2" descr="https://mechanicalinfo.files.wordpress.com/2011/10/4.jpg?w=271"/>
          <p:cNvPicPr>
            <a:picLocks noChangeAspect="1" noChangeArrowheads="1"/>
          </p:cNvPicPr>
          <p:nvPr/>
        </p:nvPicPr>
        <p:blipFill>
          <a:blip r:embed="rId3"/>
          <a:srcRect/>
          <a:stretch>
            <a:fillRect/>
          </a:stretch>
        </p:blipFill>
        <p:spPr bwMode="auto">
          <a:xfrm>
            <a:off x="2590800" y="4038600"/>
            <a:ext cx="3200400" cy="250507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kdmcasting.com/wp-content/uploads/2011/06/casting3.jpg"/>
          <p:cNvPicPr>
            <a:picLocks noChangeAspect="1" noChangeArrowheads="1"/>
          </p:cNvPicPr>
          <p:nvPr/>
        </p:nvPicPr>
        <p:blipFill>
          <a:blip r:embed="rId3"/>
          <a:srcRect/>
          <a:stretch>
            <a:fillRect/>
          </a:stretch>
        </p:blipFill>
        <p:spPr bwMode="auto">
          <a:xfrm>
            <a:off x="0" y="-136525"/>
            <a:ext cx="9144000" cy="7028307"/>
          </a:xfrm>
          <a:prstGeom prst="rect">
            <a:avLst/>
          </a:prstGeom>
          <a:noFill/>
        </p:spPr>
      </p:pic>
      <p:sp>
        <p:nvSpPr>
          <p:cNvPr id="3" name="TextBox 2"/>
          <p:cNvSpPr txBox="1"/>
          <p:nvPr/>
        </p:nvSpPr>
        <p:spPr>
          <a:xfrm>
            <a:off x="533400" y="304800"/>
            <a:ext cx="7924800" cy="144655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800" b="1" dirty="0">
                <a:solidFill>
                  <a:srgbClr val="7030A0"/>
                </a:solidFill>
              </a:rPr>
              <a:t>Metal Casting</a:t>
            </a:r>
          </a:p>
        </p:txBody>
      </p:sp>
      <p:sp>
        <p:nvSpPr>
          <p:cNvPr id="5" name="TextBox 4"/>
          <p:cNvSpPr txBox="1"/>
          <p:nvPr/>
        </p:nvSpPr>
        <p:spPr>
          <a:xfrm>
            <a:off x="1219200" y="5715000"/>
            <a:ext cx="7086600"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4000" dirty="0">
                <a:solidFill>
                  <a:srgbClr val="7030A0"/>
                </a:solidFill>
              </a:rPr>
              <a:t>By  SUMER SINGH RAO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b="1" u="sng" dirty="0"/>
              <a:t>5.Strike off bar:</a:t>
            </a:r>
            <a:r>
              <a:rPr lang="en-US" dirty="0"/>
              <a:t> It is a flat bar, made of wood or iron to strike off the excess sand from the top of a box after ramming.</a:t>
            </a:r>
          </a:p>
          <a:p>
            <a:pPr fontAlgn="base"/>
            <a:r>
              <a:rPr lang="en-US" dirty="0"/>
              <a:t>Its one edge made beveled and the surface perfectly smooth and plane.</a:t>
            </a:r>
          </a:p>
          <a:p>
            <a:pPr>
              <a:buNone/>
            </a:pPr>
            <a:endParaRPr lang="en-US" dirty="0"/>
          </a:p>
        </p:txBody>
      </p:sp>
      <p:pic>
        <p:nvPicPr>
          <p:cNvPr id="145410" name="Picture 2" descr="https://mechanicalinfo.files.wordpress.com/2011/10/5.jpg"/>
          <p:cNvPicPr>
            <a:picLocks noChangeAspect="1" noChangeArrowheads="1"/>
          </p:cNvPicPr>
          <p:nvPr/>
        </p:nvPicPr>
        <p:blipFill>
          <a:blip r:embed="rId2"/>
          <a:srcRect/>
          <a:stretch>
            <a:fillRect/>
          </a:stretch>
        </p:blipFill>
        <p:spPr bwMode="auto">
          <a:xfrm>
            <a:off x="2590800" y="4343400"/>
            <a:ext cx="4267200" cy="1552575"/>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u="sng" dirty="0"/>
              <a:t>6. Vent wire:</a:t>
            </a:r>
            <a:r>
              <a:rPr lang="en-US" dirty="0"/>
              <a:t> It is a thin steel rod or wire carrying a pointed edge at one end and a wooden handle or a bent loop at the other. After ramming and striking off the excess sand it is used to make small holes, called vents, in the sand mould to allow the exit of gases and steam during casting.</a:t>
            </a:r>
          </a:p>
        </p:txBody>
      </p:sp>
      <p:pic>
        <p:nvPicPr>
          <p:cNvPr id="146434" name="Picture 2" descr="https://mechanicalinfo.files.wordpress.com/2011/10/6.jpg"/>
          <p:cNvPicPr>
            <a:picLocks noChangeAspect="1" noChangeArrowheads="1"/>
          </p:cNvPicPr>
          <p:nvPr/>
        </p:nvPicPr>
        <p:blipFill>
          <a:blip r:embed="rId2"/>
          <a:srcRect/>
          <a:stretch>
            <a:fillRect/>
          </a:stretch>
        </p:blipFill>
        <p:spPr bwMode="auto">
          <a:xfrm>
            <a:off x="1752600" y="4953000"/>
            <a:ext cx="4391025" cy="14478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u="sng" dirty="0"/>
              <a:t>7. Rammers:</a:t>
            </a:r>
            <a:r>
              <a:rPr lang="en-US" dirty="0"/>
              <a:t> Rammers are used for striking the sand mass in the </a:t>
            </a:r>
            <a:r>
              <a:rPr lang="en-US" dirty="0" err="1"/>
              <a:t>moulding</a:t>
            </a:r>
            <a:r>
              <a:rPr lang="en-US" dirty="0"/>
              <a:t> box to pack it closely around one pattern. Common types of rammers are shown as under.</a:t>
            </a:r>
          </a:p>
        </p:txBody>
      </p:sp>
      <p:pic>
        <p:nvPicPr>
          <p:cNvPr id="147458" name="Picture 2" descr="https://mechanicalinfo.files.wordpress.com/2011/10/7.jpg"/>
          <p:cNvPicPr>
            <a:picLocks noChangeAspect="1" noChangeArrowheads="1"/>
          </p:cNvPicPr>
          <p:nvPr/>
        </p:nvPicPr>
        <p:blipFill>
          <a:blip r:embed="rId2"/>
          <a:srcRect/>
          <a:stretch>
            <a:fillRect/>
          </a:stretch>
        </p:blipFill>
        <p:spPr bwMode="auto">
          <a:xfrm>
            <a:off x="1828800" y="3810000"/>
            <a:ext cx="4343400" cy="2771776"/>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610600" cy="4267200"/>
          </a:xfrm>
        </p:spPr>
        <p:txBody>
          <a:bodyPr/>
          <a:lstStyle/>
          <a:p>
            <a:r>
              <a:rPr lang="en-US" b="1" u="sng" dirty="0"/>
              <a:t>8. </a:t>
            </a:r>
            <a:r>
              <a:rPr lang="en-US" b="1" u="sng" dirty="0" err="1"/>
              <a:t>Sprue</a:t>
            </a:r>
            <a:r>
              <a:rPr lang="en-US" b="1" u="sng" dirty="0"/>
              <a:t> pin:</a:t>
            </a:r>
            <a:r>
              <a:rPr lang="en-US" dirty="0"/>
              <a:t> It is a tapered rod of wood or iron, which is embedded in the sand and later withdrawn to produce a hole, called runner, through which the molten metal is poured into the mould.</a:t>
            </a:r>
          </a:p>
          <a:p>
            <a:r>
              <a:rPr lang="en-US" b="1" u="sng" dirty="0"/>
              <a:t>9. </a:t>
            </a:r>
            <a:r>
              <a:rPr lang="en-US" b="1" u="sng" dirty="0" err="1"/>
              <a:t>Sprue</a:t>
            </a:r>
            <a:r>
              <a:rPr lang="en-US" b="1" u="sng" dirty="0"/>
              <a:t> cutter:</a:t>
            </a:r>
            <a:r>
              <a:rPr lang="en-US" dirty="0"/>
              <a:t> It is also used for the same purpose as a </a:t>
            </a:r>
            <a:r>
              <a:rPr lang="en-US" dirty="0" err="1"/>
              <a:t>sprue</a:t>
            </a:r>
            <a:r>
              <a:rPr lang="en-US" dirty="0"/>
              <a:t> pin, but there is a marked difference between their use in that the cutter is used to produce the hole after ramming the mould. It is in the form of a tapered hollow tube, which is inserted in the sand to produce the hole.</a:t>
            </a:r>
          </a:p>
        </p:txBody>
      </p:sp>
      <p:pic>
        <p:nvPicPr>
          <p:cNvPr id="149506" name="Picture 2" descr="https://mechanicalinfo.files.wordpress.com/2011/10/9.jpg?w=282"/>
          <p:cNvPicPr>
            <a:picLocks noChangeAspect="1" noChangeArrowheads="1"/>
          </p:cNvPicPr>
          <p:nvPr/>
        </p:nvPicPr>
        <p:blipFill>
          <a:blip r:embed="rId2"/>
          <a:srcRect/>
          <a:stretch>
            <a:fillRect/>
          </a:stretch>
        </p:blipFill>
        <p:spPr bwMode="auto">
          <a:xfrm>
            <a:off x="2362200" y="4419600"/>
            <a:ext cx="3124200" cy="21336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38200"/>
          </a:xfrm>
        </p:spPr>
        <p:txBody>
          <a:bodyPr>
            <a:normAutofit/>
          </a:bodyPr>
          <a:lstStyle/>
          <a:p>
            <a:pPr algn="ctr"/>
            <a:r>
              <a:rPr lang="en-IN" b="1" dirty="0"/>
              <a:t>Pattern</a:t>
            </a:r>
            <a:endParaRPr lang="en-IN" dirty="0"/>
          </a:p>
        </p:txBody>
      </p:sp>
      <p:sp>
        <p:nvSpPr>
          <p:cNvPr id="3" name="Content Placeholder 2"/>
          <p:cNvSpPr>
            <a:spLocks noGrp="1"/>
          </p:cNvSpPr>
          <p:nvPr>
            <p:ph idx="1"/>
          </p:nvPr>
        </p:nvSpPr>
        <p:spPr>
          <a:xfrm>
            <a:off x="152400" y="1752600"/>
            <a:ext cx="8839200" cy="4953000"/>
          </a:xfrm>
        </p:spPr>
        <p:txBody>
          <a:bodyPr>
            <a:noAutofit/>
          </a:bodyPr>
          <a:lstStyle/>
          <a:p>
            <a:pPr algn="just">
              <a:buNone/>
            </a:pPr>
            <a:r>
              <a:rPr lang="en-US" sz="2800" dirty="0"/>
              <a:t>	A pattern is a replica of the object to be made by the casting process, with some modifications. </a:t>
            </a:r>
          </a:p>
          <a:p>
            <a:pPr algn="just">
              <a:buNone/>
            </a:pPr>
            <a:r>
              <a:rPr lang="en-US" sz="2800" b="1" dirty="0"/>
              <a:t>The main modifications are</a:t>
            </a:r>
            <a:endParaRPr lang="en-IN" sz="2800" b="1" dirty="0"/>
          </a:p>
          <a:p>
            <a:pPr algn="just"/>
            <a:r>
              <a:rPr lang="en-US" sz="2800" dirty="0"/>
              <a:t> The addition of pattern allowances,</a:t>
            </a:r>
            <a:endParaRPr lang="en-IN" sz="2800" dirty="0"/>
          </a:p>
          <a:p>
            <a:pPr algn="just"/>
            <a:r>
              <a:rPr lang="en-US" sz="2800" dirty="0"/>
              <a:t>The provision of core prints, and</a:t>
            </a:r>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62000"/>
          </a:xfrm>
        </p:spPr>
        <p:txBody>
          <a:bodyPr>
            <a:noAutofit/>
          </a:bodyPr>
          <a:lstStyle/>
          <a:p>
            <a:pPr algn="ctr"/>
            <a:r>
              <a:rPr lang="en-US" sz="4800" b="1" dirty="0"/>
              <a:t>The pattern material should be</a:t>
            </a:r>
            <a:endParaRPr lang="en-IN" sz="4800" dirty="0"/>
          </a:p>
        </p:txBody>
      </p:sp>
      <p:sp>
        <p:nvSpPr>
          <p:cNvPr id="3" name="Content Placeholder 2"/>
          <p:cNvSpPr>
            <a:spLocks noGrp="1"/>
          </p:cNvSpPr>
          <p:nvPr>
            <p:ph idx="1"/>
          </p:nvPr>
        </p:nvSpPr>
        <p:spPr>
          <a:xfrm>
            <a:off x="228600" y="1600200"/>
            <a:ext cx="8763000" cy="5105400"/>
          </a:xfrm>
        </p:spPr>
        <p:txBody>
          <a:bodyPr>
            <a:normAutofit fontScale="92500" lnSpcReduction="10000"/>
          </a:bodyPr>
          <a:lstStyle/>
          <a:p>
            <a:pPr>
              <a:lnSpc>
                <a:spcPct val="150000"/>
              </a:lnSpc>
            </a:pPr>
            <a:r>
              <a:rPr lang="en-US" sz="2800" dirty="0"/>
              <a:t>Easily worked, shaped and joined</a:t>
            </a:r>
            <a:endParaRPr lang="en-IN" sz="2800" dirty="0"/>
          </a:p>
          <a:p>
            <a:pPr>
              <a:lnSpc>
                <a:spcPct val="150000"/>
              </a:lnSpc>
            </a:pPr>
            <a:r>
              <a:rPr lang="en-US" sz="2800" dirty="0"/>
              <a:t>Light in weight</a:t>
            </a:r>
            <a:endParaRPr lang="en-IN" sz="2800" dirty="0"/>
          </a:p>
          <a:p>
            <a:pPr>
              <a:lnSpc>
                <a:spcPct val="150000"/>
              </a:lnSpc>
            </a:pPr>
            <a:r>
              <a:rPr lang="en-US" sz="2800" dirty="0"/>
              <a:t>Strong, hard and durable</a:t>
            </a:r>
            <a:endParaRPr lang="en-IN" sz="2800" dirty="0"/>
          </a:p>
          <a:p>
            <a:pPr>
              <a:lnSpc>
                <a:spcPct val="150000"/>
              </a:lnSpc>
            </a:pPr>
            <a:r>
              <a:rPr lang="en-US" sz="2800" dirty="0"/>
              <a:t>Resistant to wear and abrasion</a:t>
            </a:r>
            <a:endParaRPr lang="en-IN" sz="2800" dirty="0"/>
          </a:p>
          <a:p>
            <a:pPr>
              <a:lnSpc>
                <a:spcPct val="150000"/>
              </a:lnSpc>
            </a:pPr>
            <a:r>
              <a:rPr lang="en-US" sz="2800" dirty="0"/>
              <a:t>Resistant to corrosion, and to chemical reactions</a:t>
            </a:r>
            <a:endParaRPr lang="en-IN" sz="2800" dirty="0"/>
          </a:p>
          <a:p>
            <a:pPr>
              <a:lnSpc>
                <a:spcPct val="150000"/>
              </a:lnSpc>
            </a:pPr>
            <a:r>
              <a:rPr lang="en-US" sz="2800" dirty="0"/>
              <a:t>Dimensionally stable and unaffected by variations in     temperature and humidity.</a:t>
            </a:r>
            <a:endParaRPr lang="en-IN" sz="2800" dirty="0"/>
          </a:p>
          <a:p>
            <a:pPr>
              <a:lnSpc>
                <a:spcPct val="150000"/>
              </a:lnSpc>
            </a:pPr>
            <a:r>
              <a:rPr lang="en-US" sz="2800" dirty="0"/>
              <a:t>Available at low cost.</a:t>
            </a:r>
            <a:endParaRPr lang="en-IN" sz="2800" dirty="0"/>
          </a:p>
          <a:p>
            <a:pPr>
              <a:lnSpc>
                <a:spcPct val="150000"/>
              </a:lnSpc>
              <a:buNone/>
            </a:pPr>
            <a:endParaRPr lang="en-IN"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85800"/>
          </a:xfrm>
        </p:spPr>
        <p:txBody>
          <a:bodyPr>
            <a:noAutofit/>
          </a:bodyPr>
          <a:lstStyle/>
          <a:p>
            <a:pPr algn="ctr"/>
            <a:r>
              <a:rPr lang="en-IN" sz="4800" b="1" dirty="0"/>
              <a:t>Types of Pattern</a:t>
            </a:r>
            <a:endParaRPr lang="en-IN" sz="4800" dirty="0"/>
          </a:p>
        </p:txBody>
      </p:sp>
      <p:sp>
        <p:nvSpPr>
          <p:cNvPr id="3" name="Content Placeholder 2"/>
          <p:cNvSpPr>
            <a:spLocks noGrp="1"/>
          </p:cNvSpPr>
          <p:nvPr>
            <p:ph idx="1"/>
          </p:nvPr>
        </p:nvSpPr>
        <p:spPr>
          <a:xfrm>
            <a:off x="152400" y="1524000"/>
            <a:ext cx="8686800" cy="5105400"/>
          </a:xfrm>
        </p:spPr>
        <p:txBody>
          <a:bodyPr/>
          <a:lstStyle/>
          <a:p>
            <a:pPr marL="514350" indent="-514350" algn="just">
              <a:buNone/>
            </a:pPr>
            <a:r>
              <a:rPr lang="en-US" b="1" dirty="0"/>
              <a:t>Single Piece Pattern</a:t>
            </a:r>
            <a:endParaRPr lang="en-IN" b="1" dirty="0"/>
          </a:p>
          <a:p>
            <a:pPr algn="just">
              <a:buNone/>
            </a:pPr>
            <a:r>
              <a:rPr lang="en-US" dirty="0"/>
              <a:t>   		These are inexpensive and the simplest type of 	patterns.  As the name indicates, they are made of a 	single piece.</a:t>
            </a:r>
          </a:p>
          <a:p>
            <a:pPr algn="just">
              <a:buNone/>
            </a:pPr>
            <a:r>
              <a:rPr lang="en-US" dirty="0"/>
              <a:t> </a:t>
            </a:r>
            <a:endParaRPr lang="en-IN" dirty="0"/>
          </a:p>
          <a:p>
            <a:pPr marL="514350" indent="-514350" algn="just">
              <a:buNone/>
            </a:pPr>
            <a:r>
              <a:rPr lang="en-US" b="1" dirty="0"/>
              <a:t>Gated Pattern</a:t>
            </a:r>
            <a:endParaRPr lang="en-IN" b="1" dirty="0"/>
          </a:p>
          <a:p>
            <a:pPr lvl="2" algn="just">
              <a:buNone/>
            </a:pPr>
            <a:r>
              <a:rPr lang="en-US" sz="2800" dirty="0"/>
              <a:t>   Gating and runner system are integral with the pattern. This would eliminate the hand cutting of the runners and gates and help in improving the productivity of a moulding.</a:t>
            </a:r>
            <a:endParaRPr lang="en-IN" sz="2800" dirty="0"/>
          </a:p>
          <a:p>
            <a:pPr algn="just">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CTAE LECT\Screenshot_2019_0307_193248.png"/>
          <p:cNvPicPr>
            <a:picLocks noChangeAspect="1" noChangeArrowheads="1"/>
          </p:cNvPicPr>
          <p:nvPr/>
        </p:nvPicPr>
        <p:blipFill>
          <a:blip r:embed="rId2"/>
          <a:srcRect/>
          <a:stretch>
            <a:fillRect/>
          </a:stretch>
        </p:blipFill>
        <p:spPr bwMode="auto">
          <a:xfrm>
            <a:off x="0" y="533400"/>
            <a:ext cx="8839200" cy="60960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CTAE LECT\Screenshot_2019_0307_193628.png"/>
          <p:cNvPicPr>
            <a:picLocks noChangeAspect="1" noChangeArrowheads="1"/>
          </p:cNvPicPr>
          <p:nvPr/>
        </p:nvPicPr>
        <p:blipFill>
          <a:blip r:embed="rId2"/>
          <a:srcRect/>
          <a:stretch>
            <a:fillRect/>
          </a:stretch>
        </p:blipFill>
        <p:spPr bwMode="auto">
          <a:xfrm>
            <a:off x="290513" y="533400"/>
            <a:ext cx="8562975" cy="432435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762000"/>
          </a:xfrm>
        </p:spPr>
        <p:txBody>
          <a:bodyPr>
            <a:noAutofit/>
          </a:bodyPr>
          <a:lstStyle/>
          <a:p>
            <a:pPr algn="ctr"/>
            <a:r>
              <a:rPr lang="en-IN" sz="4800" b="1" dirty="0"/>
              <a:t>Types of Pattern</a:t>
            </a:r>
            <a:endParaRPr lang="en-IN" sz="4800" dirty="0"/>
          </a:p>
        </p:txBody>
      </p:sp>
      <p:sp>
        <p:nvSpPr>
          <p:cNvPr id="3" name="Content Placeholder 2"/>
          <p:cNvSpPr>
            <a:spLocks noGrp="1"/>
          </p:cNvSpPr>
          <p:nvPr>
            <p:ph idx="1"/>
          </p:nvPr>
        </p:nvSpPr>
        <p:spPr>
          <a:xfrm>
            <a:off x="228600" y="1447800"/>
            <a:ext cx="8686800" cy="3048000"/>
          </a:xfrm>
        </p:spPr>
        <p:txBody>
          <a:bodyPr/>
          <a:lstStyle/>
          <a:p>
            <a:pPr algn="just">
              <a:buNone/>
            </a:pPr>
            <a:r>
              <a:rPr lang="en-US" b="1" dirty="0"/>
              <a:t>Split Pattern or Two Piece Pattern</a:t>
            </a:r>
            <a:endParaRPr lang="en-IN" b="1" dirty="0"/>
          </a:p>
          <a:p>
            <a:pPr algn="just">
              <a:buNone/>
            </a:pPr>
            <a:r>
              <a:rPr lang="en-US" dirty="0"/>
              <a:t>   	This is the most widely used type of pattern for intricate        castings. When the contour of the casting makes its withdrawal from the mould difficult, or when the 	depth of the casting is too high, then the pattern is split into two parts so that one part is in the drag and the other in the cope. </a:t>
            </a:r>
            <a:endParaRPr lang="en-IN" dirty="0"/>
          </a:p>
        </p:txBody>
      </p:sp>
      <p:pic>
        <p:nvPicPr>
          <p:cNvPr id="4098" name="Picture 2"/>
          <p:cNvPicPr>
            <a:picLocks noChangeAspect="1" noChangeArrowheads="1"/>
          </p:cNvPicPr>
          <p:nvPr/>
        </p:nvPicPr>
        <p:blipFill>
          <a:blip r:embed="rId2"/>
          <a:srcRect/>
          <a:stretch>
            <a:fillRect/>
          </a:stretch>
        </p:blipFill>
        <p:spPr bwMode="auto">
          <a:xfrm>
            <a:off x="1752600" y="4114800"/>
            <a:ext cx="6717598" cy="27432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2359"/>
            <a:ext cx="8610600" cy="6124754"/>
          </a:xfrm>
          <a:prstGeom prst="rect">
            <a:avLst/>
          </a:prstGeom>
        </p:spPr>
        <p:txBody>
          <a:bodyPr wrap="square">
            <a:spAutoFit/>
          </a:bodyPr>
          <a:lstStyle/>
          <a:p>
            <a:r>
              <a:rPr lang="en-US" sz="2800" dirty="0">
                <a:latin typeface="Times New Roman" pitchFamily="18" charset="0"/>
                <a:cs typeface="Times New Roman" pitchFamily="18" charset="0"/>
              </a:rPr>
              <a:t>Casting means pouring molten metal into a mold with a cavity of the shape to be made, and allowing it to solidify. When solidified, the desired metal object is taken out from the mold either by breaking the mold or taking the mold apart. The solidified object is called the casting. By this process, intricate parts can be given strength and rigidity frequently not obtainable by any other manufacturing process.  The mold, into which the metal is poured, is made of some heat resisting material. Sand is most often used as it resists the high temperature of the molten metal. Permanent molds of metal can also be used to cast products.</a:t>
            </a:r>
          </a:p>
          <a:p>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CTAE LECT\Screenshot_2019_0307_193347.png"/>
          <p:cNvPicPr>
            <a:picLocks noGrp="1" noChangeAspect="1" noChangeArrowheads="1"/>
          </p:cNvPicPr>
          <p:nvPr>
            <p:ph idx="1"/>
          </p:nvPr>
        </p:nvPicPr>
        <p:blipFill>
          <a:blip r:embed="rId2"/>
          <a:srcRect/>
          <a:stretch>
            <a:fillRect/>
          </a:stretch>
        </p:blipFill>
        <p:spPr bwMode="auto">
          <a:xfrm>
            <a:off x="457200" y="228600"/>
            <a:ext cx="8382000" cy="6039645"/>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67512"/>
          </a:xfrm>
        </p:spPr>
        <p:txBody>
          <a:bodyPr>
            <a:noAutofit/>
          </a:bodyPr>
          <a:lstStyle/>
          <a:p>
            <a:pPr algn="ctr"/>
            <a:r>
              <a:rPr lang="en-IN" sz="4800" b="1" dirty="0">
                <a:latin typeface="+mn-lt"/>
              </a:rPr>
              <a:t>Types of Pattern</a:t>
            </a:r>
            <a:endParaRPr lang="en-IN" sz="4400" dirty="0">
              <a:latin typeface="+mn-lt"/>
            </a:endParaRPr>
          </a:p>
        </p:txBody>
      </p:sp>
      <p:sp>
        <p:nvSpPr>
          <p:cNvPr id="3" name="Content Placeholder 2"/>
          <p:cNvSpPr>
            <a:spLocks noGrp="1"/>
          </p:cNvSpPr>
          <p:nvPr>
            <p:ph idx="1"/>
          </p:nvPr>
        </p:nvSpPr>
        <p:spPr>
          <a:xfrm>
            <a:off x="152400" y="1676400"/>
            <a:ext cx="8534400" cy="4648200"/>
          </a:xfrm>
        </p:spPr>
        <p:txBody>
          <a:bodyPr>
            <a:normAutofit/>
          </a:bodyPr>
          <a:lstStyle/>
          <a:p>
            <a:pPr algn="just"/>
            <a:r>
              <a:rPr lang="en-US" sz="2800" b="1" dirty="0"/>
              <a:t>Cope and Drag Pattern</a:t>
            </a:r>
            <a:endParaRPr lang="en-IN" sz="2800" b="1" dirty="0"/>
          </a:p>
          <a:p>
            <a:pPr lvl="1" algn="just">
              <a:buNone/>
            </a:pPr>
            <a:r>
              <a:rPr lang="en-US" sz="2800" dirty="0"/>
              <a:t>   These are similar to split patterns. In addition to splitting the pattern, the cope and drag halves of the pattern along with the gating and riser systems are attached separately to the metal or wooden plates along with the alignment pins. They are called the cope and drag patterns.</a:t>
            </a:r>
          </a:p>
          <a:p>
            <a:pPr lvl="1" algn="just">
              <a:buNone/>
            </a:pPr>
            <a:endParaRPr lang="en-US" sz="2800" dirty="0"/>
          </a:p>
          <a:p>
            <a:pPr lvl="1" algn="just">
              <a:buNone/>
            </a:pPr>
            <a:endParaRPr lang="en-IN" sz="2800" dirty="0"/>
          </a:p>
          <a:p>
            <a:pPr algn="just">
              <a:buNone/>
            </a:pPr>
            <a:endParaRPr lang="en-IN"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IN" sz="4800" b="1" dirty="0"/>
              <a:t>Types of Pattern</a:t>
            </a:r>
            <a:endParaRPr lang="en-IN" sz="4800" dirty="0"/>
          </a:p>
        </p:txBody>
      </p:sp>
      <p:sp>
        <p:nvSpPr>
          <p:cNvPr id="3" name="Content Placeholder 2"/>
          <p:cNvSpPr>
            <a:spLocks noGrp="1"/>
          </p:cNvSpPr>
          <p:nvPr>
            <p:ph idx="1"/>
          </p:nvPr>
        </p:nvSpPr>
        <p:spPr>
          <a:xfrm>
            <a:off x="457200" y="1935480"/>
            <a:ext cx="8229600" cy="2103120"/>
          </a:xfrm>
        </p:spPr>
        <p:txBody>
          <a:bodyPr/>
          <a:lstStyle/>
          <a:p>
            <a:pPr algn="just"/>
            <a:r>
              <a:rPr lang="en-US" sz="2800" b="1" dirty="0"/>
              <a:t>Match Plate Pattern </a:t>
            </a:r>
            <a:endParaRPr lang="en-IN" sz="2800" b="1" dirty="0"/>
          </a:p>
          <a:p>
            <a:pPr lvl="1" algn="just">
              <a:buNone/>
            </a:pPr>
            <a:r>
              <a:rPr lang="en-US" dirty="0"/>
              <a:t>   </a:t>
            </a:r>
            <a:r>
              <a:rPr lang="en-US" sz="2800" dirty="0"/>
              <a:t>The cope and drag patterns along with the gating and the </a:t>
            </a:r>
            <a:r>
              <a:rPr lang="en-US" sz="2800" dirty="0" err="1"/>
              <a:t>risering</a:t>
            </a:r>
            <a:r>
              <a:rPr lang="en-US" sz="2800" dirty="0"/>
              <a:t> are mounted on a single matching metal or wooden plate on either side</a:t>
            </a:r>
            <a:r>
              <a:rPr lang="en-US" sz="3200" dirty="0"/>
              <a:t>. </a:t>
            </a:r>
            <a:endParaRPr lang="en-IN" sz="4000" dirty="0"/>
          </a:p>
          <a:p>
            <a:pPr algn="just"/>
            <a:endParaRPr lang="en-IN" dirty="0"/>
          </a:p>
        </p:txBody>
      </p:sp>
      <p:pic>
        <p:nvPicPr>
          <p:cNvPr id="4" name="Picture 2"/>
          <p:cNvPicPr>
            <a:picLocks noChangeAspect="1" noChangeArrowheads="1"/>
          </p:cNvPicPr>
          <p:nvPr/>
        </p:nvPicPr>
        <p:blipFill>
          <a:blip r:embed="rId2"/>
          <a:srcRect/>
          <a:stretch>
            <a:fillRect/>
          </a:stretch>
        </p:blipFill>
        <p:spPr bwMode="auto">
          <a:xfrm>
            <a:off x="1066800" y="4114800"/>
            <a:ext cx="7001436" cy="25146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CTAE LECT\Screenshot_2019_0307_194739.png"/>
          <p:cNvPicPr>
            <a:picLocks noChangeAspect="1" noChangeArrowheads="1"/>
          </p:cNvPicPr>
          <p:nvPr/>
        </p:nvPicPr>
        <p:blipFill>
          <a:blip r:embed="rId2"/>
          <a:srcRect/>
          <a:stretch>
            <a:fillRect/>
          </a:stretch>
        </p:blipFill>
        <p:spPr bwMode="auto">
          <a:xfrm>
            <a:off x="1066800" y="381000"/>
            <a:ext cx="6096000" cy="571500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85800"/>
          </a:xfrm>
        </p:spPr>
        <p:txBody>
          <a:bodyPr>
            <a:noAutofit/>
          </a:bodyPr>
          <a:lstStyle/>
          <a:p>
            <a:pPr algn="ctr"/>
            <a:r>
              <a:rPr lang="en-IN" sz="4800" b="1" dirty="0"/>
              <a:t>Types of Pattern</a:t>
            </a:r>
            <a:endParaRPr lang="en-IN" sz="4800" dirty="0"/>
          </a:p>
        </p:txBody>
      </p:sp>
      <p:sp>
        <p:nvSpPr>
          <p:cNvPr id="3" name="Content Placeholder 2"/>
          <p:cNvSpPr>
            <a:spLocks noGrp="1"/>
          </p:cNvSpPr>
          <p:nvPr>
            <p:ph idx="1"/>
          </p:nvPr>
        </p:nvSpPr>
        <p:spPr>
          <a:xfrm>
            <a:off x="457200" y="1828800"/>
            <a:ext cx="8229600" cy="1905000"/>
          </a:xfrm>
        </p:spPr>
        <p:txBody>
          <a:bodyPr/>
          <a:lstStyle/>
          <a:p>
            <a:pPr algn="just"/>
            <a:r>
              <a:rPr lang="en-US" sz="2800" b="1" dirty="0"/>
              <a:t>Loose Piece Pattern</a:t>
            </a:r>
            <a:endParaRPr lang="en-IN" sz="2800" b="1" dirty="0"/>
          </a:p>
          <a:p>
            <a:pPr lvl="1" algn="just">
              <a:buNone/>
            </a:pPr>
            <a:r>
              <a:rPr lang="en-US" sz="2800" dirty="0"/>
              <a:t>   This type of pattern is also used when the contour of the part is such that withdrawing the pattern from the mould is not possible. </a:t>
            </a:r>
            <a:endParaRPr lang="en-IN" sz="2800" dirty="0"/>
          </a:p>
          <a:p>
            <a:pPr algn="just"/>
            <a:endParaRPr lang="en-IN" dirty="0"/>
          </a:p>
        </p:txBody>
      </p:sp>
      <p:pic>
        <p:nvPicPr>
          <p:cNvPr id="6146" name="Picture 2"/>
          <p:cNvPicPr>
            <a:picLocks noChangeAspect="1" noChangeArrowheads="1"/>
          </p:cNvPicPr>
          <p:nvPr/>
        </p:nvPicPr>
        <p:blipFill>
          <a:blip r:embed="rId2"/>
          <a:srcRect/>
          <a:stretch>
            <a:fillRect/>
          </a:stretch>
        </p:blipFill>
        <p:spPr bwMode="auto">
          <a:xfrm>
            <a:off x="457200" y="3810000"/>
            <a:ext cx="4513913" cy="2514600"/>
          </a:xfrm>
          <a:prstGeom prst="rect">
            <a:avLst/>
          </a:prstGeom>
          <a:noFill/>
          <a:ln w="9525">
            <a:noFill/>
            <a:miter lim="800000"/>
            <a:headEnd/>
            <a:tailEnd/>
          </a:ln>
        </p:spPr>
      </p:pic>
      <p:pic>
        <p:nvPicPr>
          <p:cNvPr id="6147" name="Picture 3"/>
          <p:cNvPicPr>
            <a:picLocks noChangeAspect="1" noChangeArrowheads="1"/>
          </p:cNvPicPr>
          <p:nvPr/>
        </p:nvPicPr>
        <p:blipFill>
          <a:blip r:embed="rId3"/>
          <a:srcRect/>
          <a:stretch>
            <a:fillRect/>
          </a:stretch>
        </p:blipFill>
        <p:spPr bwMode="auto">
          <a:xfrm>
            <a:off x="4572000" y="4572000"/>
            <a:ext cx="3810000" cy="22860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62000"/>
          </a:xfrm>
        </p:spPr>
        <p:txBody>
          <a:bodyPr>
            <a:noAutofit/>
          </a:bodyPr>
          <a:lstStyle/>
          <a:p>
            <a:pPr algn="ctr"/>
            <a:r>
              <a:rPr lang="en-IN" sz="4800" b="1" dirty="0"/>
              <a:t>Types of Pattern</a:t>
            </a:r>
            <a:endParaRPr lang="en-IN" sz="4800" dirty="0"/>
          </a:p>
        </p:txBody>
      </p:sp>
      <p:sp>
        <p:nvSpPr>
          <p:cNvPr id="3" name="Content Placeholder 2"/>
          <p:cNvSpPr>
            <a:spLocks noGrp="1"/>
          </p:cNvSpPr>
          <p:nvPr>
            <p:ph idx="1"/>
          </p:nvPr>
        </p:nvSpPr>
        <p:spPr>
          <a:xfrm>
            <a:off x="152400" y="1371600"/>
            <a:ext cx="8229600" cy="3048000"/>
          </a:xfrm>
        </p:spPr>
        <p:txBody>
          <a:bodyPr>
            <a:noAutofit/>
          </a:bodyPr>
          <a:lstStyle/>
          <a:p>
            <a:pPr algn="just"/>
            <a:r>
              <a:rPr lang="en-US" sz="2800" b="1" dirty="0"/>
              <a:t>Follow Board Pattern</a:t>
            </a:r>
            <a:endParaRPr lang="en-IN" sz="2800" b="1" dirty="0"/>
          </a:p>
          <a:p>
            <a:pPr lvl="1" algn="just">
              <a:buNone/>
            </a:pPr>
            <a:r>
              <a:rPr lang="en-US" sz="2800" dirty="0"/>
              <a:t>   This type of pattern is adopted for those castings where there are some portions, which are structurally weak and if not supported properly are likely to break under the force of ramming. </a:t>
            </a:r>
            <a:endParaRPr lang="en-IN"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CTAE LECT\Screenshot_2019_0307_193925.png"/>
          <p:cNvPicPr>
            <a:picLocks noGrp="1" noChangeAspect="1" noChangeArrowheads="1"/>
          </p:cNvPicPr>
          <p:nvPr>
            <p:ph idx="1"/>
          </p:nvPr>
        </p:nvPicPr>
        <p:blipFill>
          <a:blip r:embed="rId2"/>
          <a:srcRect/>
          <a:stretch>
            <a:fillRect/>
          </a:stretch>
        </p:blipFill>
        <p:spPr bwMode="auto">
          <a:xfrm>
            <a:off x="762000" y="1143000"/>
            <a:ext cx="6324600" cy="4982369"/>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62000"/>
          </a:xfrm>
        </p:spPr>
        <p:txBody>
          <a:bodyPr>
            <a:noAutofit/>
          </a:bodyPr>
          <a:lstStyle/>
          <a:p>
            <a:pPr algn="ctr"/>
            <a:r>
              <a:rPr lang="en-IN" sz="4800" b="1" dirty="0"/>
              <a:t>Types of Pattern</a:t>
            </a:r>
            <a:endParaRPr lang="en-IN" sz="4800" dirty="0"/>
          </a:p>
        </p:txBody>
      </p:sp>
      <p:sp>
        <p:nvSpPr>
          <p:cNvPr id="3" name="Content Placeholder 2"/>
          <p:cNvSpPr>
            <a:spLocks noGrp="1"/>
          </p:cNvSpPr>
          <p:nvPr>
            <p:ph idx="1"/>
          </p:nvPr>
        </p:nvSpPr>
        <p:spPr>
          <a:xfrm>
            <a:off x="152400" y="1447800"/>
            <a:ext cx="8458200" cy="2743200"/>
          </a:xfrm>
        </p:spPr>
        <p:txBody>
          <a:bodyPr/>
          <a:lstStyle/>
          <a:p>
            <a:pPr algn="just"/>
            <a:r>
              <a:rPr lang="en-US" b="1" dirty="0"/>
              <a:t>Sweep Pattern</a:t>
            </a:r>
            <a:endParaRPr lang="en-IN" b="1" dirty="0"/>
          </a:p>
          <a:p>
            <a:pPr lvl="1" algn="just">
              <a:buNone/>
            </a:pPr>
            <a:r>
              <a:rPr lang="en-US" sz="2800" dirty="0"/>
              <a:t>   It is used to sweep the complete casting by means of a plane sweep. These are used for generating large shapes, which are </a:t>
            </a:r>
            <a:r>
              <a:rPr lang="en-US" sz="2800" dirty="0" err="1"/>
              <a:t>axi</a:t>
            </a:r>
            <a:r>
              <a:rPr lang="en-US" sz="2800" dirty="0"/>
              <a:t>-symmetrical or prismatic in nature such as bell-shaped or cylindrical.</a:t>
            </a:r>
            <a:endParaRPr lang="en-IN"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CTAE LECT\Screenshot_2019_0307_194805.png"/>
          <p:cNvPicPr>
            <a:picLocks noGrp="1" noChangeAspect="1" noChangeArrowheads="1"/>
          </p:cNvPicPr>
          <p:nvPr>
            <p:ph idx="1"/>
          </p:nvPr>
        </p:nvPicPr>
        <p:blipFill>
          <a:blip r:embed="rId2"/>
          <a:srcRect/>
          <a:stretch>
            <a:fillRect/>
          </a:stretch>
        </p:blipFill>
        <p:spPr bwMode="auto">
          <a:xfrm>
            <a:off x="1143000" y="381001"/>
            <a:ext cx="6553200" cy="594360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52400" y="990600"/>
            <a:ext cx="8763000" cy="5715000"/>
          </a:xfrm>
        </p:spPr>
        <p:txBody>
          <a:bodyPr>
            <a:normAutofit/>
          </a:bodyPr>
          <a:lstStyle/>
          <a:p>
            <a:pPr algn="just">
              <a:buNone/>
            </a:pPr>
            <a:r>
              <a:rPr lang="en-IN" sz="2800" b="1" dirty="0"/>
              <a:t>Fluidity</a:t>
            </a:r>
          </a:p>
          <a:p>
            <a:pPr algn="just">
              <a:buNone/>
            </a:pPr>
            <a:r>
              <a:rPr lang="en-IN" sz="2800" b="1" dirty="0"/>
              <a:t>   </a:t>
            </a:r>
            <a:r>
              <a:rPr lang="en-US" sz="2800" dirty="0"/>
              <a:t>The ability of a metal to flow and fill a mold is known as fluidity. </a:t>
            </a:r>
            <a:endParaRPr lang="en-IN" sz="2800" dirty="0"/>
          </a:p>
          <a:p>
            <a:pPr algn="just">
              <a:buNone/>
            </a:pPr>
            <a:r>
              <a:rPr lang="en-IN" b="1" dirty="0"/>
              <a:t>Pouring Temperature</a:t>
            </a:r>
          </a:p>
          <a:p>
            <a:pPr algn="just"/>
            <a:r>
              <a:rPr lang="en-US" dirty="0"/>
              <a:t>The most important controlling factor of fluidity is the pouring temperature or the amount of superheat.</a:t>
            </a:r>
          </a:p>
          <a:p>
            <a:pPr algn="just"/>
            <a:r>
              <a:rPr lang="en-US" dirty="0"/>
              <a:t>Higher the pouring temperature, the higher the fluidity.</a:t>
            </a:r>
          </a:p>
          <a:p>
            <a:pPr algn="just">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81000" y="990600"/>
            <a:ext cx="7977351" cy="50292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19912"/>
          </a:xfrm>
        </p:spPr>
        <p:txBody>
          <a:bodyPr>
            <a:normAutofit/>
          </a:bodyPr>
          <a:lstStyle/>
          <a:p>
            <a:pPr algn="ctr"/>
            <a:r>
              <a:rPr lang="en-IN" sz="4800" b="1" dirty="0"/>
              <a:t>Moulding Sand Composition</a:t>
            </a:r>
            <a:endParaRPr lang="en-IN" sz="4800" dirty="0"/>
          </a:p>
        </p:txBody>
      </p:sp>
      <p:sp>
        <p:nvSpPr>
          <p:cNvPr id="3" name="Content Placeholder 2"/>
          <p:cNvSpPr>
            <a:spLocks noGrp="1"/>
          </p:cNvSpPr>
          <p:nvPr>
            <p:ph idx="1"/>
          </p:nvPr>
        </p:nvSpPr>
        <p:spPr>
          <a:xfrm>
            <a:off x="152400" y="1371600"/>
            <a:ext cx="8839200" cy="5334000"/>
          </a:xfrm>
        </p:spPr>
        <p:txBody>
          <a:bodyPr>
            <a:normAutofit/>
          </a:bodyPr>
          <a:lstStyle/>
          <a:p>
            <a:pPr lvl="0" algn="just">
              <a:lnSpc>
                <a:spcPct val="150000"/>
              </a:lnSpc>
            </a:pPr>
            <a:r>
              <a:rPr lang="en-US" sz="2800" b="1" dirty="0"/>
              <a:t>Sand:</a:t>
            </a:r>
            <a:r>
              <a:rPr lang="en-US" sz="2800" dirty="0"/>
              <a:t> Ordinary silica Sand (SiO</a:t>
            </a:r>
            <a:r>
              <a:rPr lang="en-US" sz="2800" baseline="-25000" dirty="0"/>
              <a:t>2</a:t>
            </a:r>
            <a:r>
              <a:rPr lang="en-US" sz="2800" dirty="0"/>
              <a:t>), zircon, or olivine sands.</a:t>
            </a:r>
            <a:endParaRPr lang="en-IN" sz="2800" dirty="0"/>
          </a:p>
          <a:p>
            <a:pPr lvl="0" algn="just">
              <a:lnSpc>
                <a:spcPct val="150000"/>
              </a:lnSpc>
            </a:pPr>
            <a:r>
              <a:rPr lang="en-US" sz="2800" b="1" dirty="0"/>
              <a:t>Clay:</a:t>
            </a:r>
            <a:r>
              <a:rPr lang="en-US" sz="2800" dirty="0"/>
              <a:t> Acts as binding agents mixed to the moulding sands</a:t>
            </a:r>
            <a:endParaRPr lang="en-IN" sz="2800" dirty="0"/>
          </a:p>
          <a:p>
            <a:pPr algn="just">
              <a:lnSpc>
                <a:spcPct val="150000"/>
              </a:lnSpc>
              <a:buNone/>
            </a:pPr>
            <a:r>
              <a:rPr lang="en-US" sz="2800" dirty="0"/>
              <a:t>           fire clay (Al</a:t>
            </a:r>
            <a:r>
              <a:rPr lang="en-US" sz="2800" baseline="-25000" dirty="0"/>
              <a:t>2</a:t>
            </a:r>
            <a:r>
              <a:rPr lang="en-US" sz="2800" dirty="0"/>
              <a:t>O</a:t>
            </a:r>
            <a:r>
              <a:rPr lang="en-US" sz="2800" baseline="-25000" dirty="0"/>
              <a:t>3</a:t>
            </a:r>
            <a:r>
              <a:rPr lang="en-US" sz="2800" dirty="0"/>
              <a:t> 2SiO</a:t>
            </a:r>
            <a:r>
              <a:rPr lang="en-US" sz="2800" baseline="-25000" dirty="0"/>
              <a:t>2</a:t>
            </a:r>
            <a:r>
              <a:rPr lang="en-US" sz="2800" dirty="0"/>
              <a:t> 2H</a:t>
            </a:r>
            <a:r>
              <a:rPr lang="en-US" sz="2800" baseline="-25000" dirty="0"/>
              <a:t>2</a:t>
            </a:r>
            <a:r>
              <a:rPr lang="en-US" sz="2800" dirty="0"/>
              <a:t>O), and </a:t>
            </a:r>
            <a:endParaRPr lang="en-IN" sz="2800" dirty="0"/>
          </a:p>
          <a:p>
            <a:pPr algn="just">
              <a:lnSpc>
                <a:spcPct val="150000"/>
              </a:lnSpc>
              <a:buNone/>
            </a:pPr>
            <a:r>
              <a:rPr lang="en-US" sz="2800" dirty="0"/>
              <a:t>    	</a:t>
            </a:r>
            <a:r>
              <a:rPr lang="en-US" sz="2800" dirty="0" err="1"/>
              <a:t>Bentonite</a:t>
            </a:r>
            <a:r>
              <a:rPr lang="en-US" sz="2800" dirty="0"/>
              <a:t> (Al</a:t>
            </a:r>
            <a:r>
              <a:rPr lang="en-US" sz="2800" baseline="-25000" dirty="0"/>
              <a:t>2</a:t>
            </a:r>
            <a:r>
              <a:rPr lang="en-US" sz="2800" dirty="0"/>
              <a:t>O</a:t>
            </a:r>
            <a:r>
              <a:rPr lang="en-US" sz="2800" baseline="-25000" dirty="0"/>
              <a:t>3</a:t>
            </a:r>
            <a:r>
              <a:rPr lang="en-US" sz="2800" dirty="0"/>
              <a:t> 4SiO</a:t>
            </a:r>
            <a:r>
              <a:rPr lang="en-US" sz="2800" baseline="-25000" dirty="0"/>
              <a:t>2</a:t>
            </a:r>
            <a:r>
              <a:rPr lang="en-US" sz="2800" dirty="0"/>
              <a:t> H</a:t>
            </a:r>
            <a:r>
              <a:rPr lang="en-US" sz="2800" baseline="-25000" dirty="0"/>
              <a:t>2</a:t>
            </a:r>
            <a:r>
              <a:rPr lang="en-US" sz="2800" dirty="0"/>
              <a:t>O nH</a:t>
            </a:r>
            <a:r>
              <a:rPr lang="en-US" sz="2800" baseline="-25000" dirty="0"/>
              <a:t>2</a:t>
            </a:r>
            <a:r>
              <a:rPr lang="en-US" sz="2800" dirty="0"/>
              <a:t>O).</a:t>
            </a:r>
            <a:endParaRPr lang="en-IN" sz="2800" dirty="0"/>
          </a:p>
          <a:p>
            <a:pPr lvl="0" algn="just">
              <a:lnSpc>
                <a:spcPct val="150000"/>
              </a:lnSpc>
            </a:pPr>
            <a:r>
              <a:rPr lang="en-US" sz="2800" b="1" dirty="0"/>
              <a:t>Water:</a:t>
            </a:r>
            <a:r>
              <a:rPr lang="en-US" sz="2800" dirty="0"/>
              <a:t> Clay is activated by water.</a:t>
            </a:r>
            <a:endParaRPr lang="en-IN" sz="2800" dirty="0"/>
          </a:p>
          <a:p>
            <a:pPr algn="just">
              <a:lnSpc>
                <a:spcPct val="150000"/>
              </a:lnSpc>
            </a:pPr>
            <a:endParaRPr lang="en-IN"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19912"/>
          </a:xfrm>
        </p:spPr>
        <p:txBody>
          <a:bodyPr>
            <a:normAutofit/>
          </a:bodyPr>
          <a:lstStyle/>
          <a:p>
            <a:pPr algn="ctr"/>
            <a:r>
              <a:rPr lang="en-IN" sz="4800" b="1" dirty="0"/>
              <a:t>Moulding Sand Properties</a:t>
            </a:r>
            <a:endParaRPr lang="en-IN" sz="4800" dirty="0"/>
          </a:p>
        </p:txBody>
      </p:sp>
      <p:sp>
        <p:nvSpPr>
          <p:cNvPr id="3" name="Content Placeholder 2"/>
          <p:cNvSpPr>
            <a:spLocks noGrp="1"/>
          </p:cNvSpPr>
          <p:nvPr>
            <p:ph idx="1"/>
          </p:nvPr>
        </p:nvSpPr>
        <p:spPr>
          <a:xfrm>
            <a:off x="0" y="1447800"/>
            <a:ext cx="8991600" cy="5029200"/>
          </a:xfrm>
        </p:spPr>
        <p:txBody>
          <a:bodyPr>
            <a:noAutofit/>
          </a:bodyPr>
          <a:lstStyle/>
          <a:p>
            <a:pPr lvl="0" algn="just"/>
            <a:r>
              <a:rPr lang="en-US" sz="2800" b="1" dirty="0"/>
              <a:t>Porosity or Permeability:</a:t>
            </a:r>
            <a:r>
              <a:rPr lang="en-US" sz="2800" dirty="0"/>
              <a:t> Permeability or porosity of the moulding sand is the measure of its ability to permit air to flow through it.</a:t>
            </a:r>
            <a:endParaRPr lang="en-IN" sz="2800" dirty="0"/>
          </a:p>
          <a:p>
            <a:pPr lvl="0" algn="just"/>
            <a:r>
              <a:rPr lang="en-US" sz="2800" b="1" dirty="0"/>
              <a:t>Strength: </a:t>
            </a:r>
            <a:r>
              <a:rPr lang="en-US" sz="2800" dirty="0"/>
              <a:t>It is defined as the property of holding together of sand grains. A moulding sand should have ample strength so that the mould does not collapse or get partially destroyed during conveying, turning over or closing. </a:t>
            </a:r>
          </a:p>
          <a:p>
            <a:pPr algn="just"/>
            <a:r>
              <a:rPr lang="en-US" sz="2800" b="1" dirty="0"/>
              <a:t>Refractoriness:</a:t>
            </a:r>
            <a:r>
              <a:rPr lang="en-US" sz="2800" dirty="0"/>
              <a:t> It is the ability of the moulding sand mixture to withstand the heat of melt without showing any signs of softening or fusion.</a:t>
            </a:r>
            <a:endParaRPr lang="en-IN" sz="2800" dirty="0"/>
          </a:p>
        </p:txBody>
      </p:sp>
      <p:sp>
        <p:nvSpPr>
          <p:cNvPr id="4" name="TextBox 3"/>
          <p:cNvSpPr txBox="1"/>
          <p:nvPr/>
        </p:nvSpPr>
        <p:spPr>
          <a:xfrm>
            <a:off x="7924800" y="6477000"/>
            <a:ext cx="1219200" cy="381000"/>
          </a:xfrm>
          <a:prstGeom prst="rect">
            <a:avLst/>
          </a:prstGeom>
          <a:noFill/>
        </p:spPr>
        <p:txBody>
          <a:bodyPr wrap="square" rtlCol="0">
            <a:spAutoFit/>
          </a:bodyPr>
          <a:lstStyle/>
          <a:p>
            <a:r>
              <a:rPr lang="en-IN" dirty="0" err="1"/>
              <a:t>Contd</a:t>
            </a:r>
            <a:r>
              <a:rPr lang="en-IN" dirty="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8991600" cy="5715000"/>
          </a:xfrm>
        </p:spPr>
        <p:txBody>
          <a:bodyPr>
            <a:normAutofit/>
          </a:bodyPr>
          <a:lstStyle/>
          <a:p>
            <a:pPr lvl="0"/>
            <a:r>
              <a:rPr lang="en-US" b="1" dirty="0"/>
              <a:t>Plasticity:</a:t>
            </a:r>
            <a:r>
              <a:rPr lang="en-US" dirty="0"/>
              <a:t> It is the measure of the moulding sand to flow around and over a pattern during ramming and to uniformly fill the flask. </a:t>
            </a:r>
            <a:endParaRPr lang="en-IN" dirty="0"/>
          </a:p>
          <a:p>
            <a:pPr lvl="0"/>
            <a:r>
              <a:rPr lang="en-US" b="1" dirty="0"/>
              <a:t>Collapsibility: </a:t>
            </a:r>
            <a:r>
              <a:rPr lang="en-US" dirty="0"/>
              <a:t>This is the ability of the moulding sand to decrease in volume to some extent under the compressive forces developed by the shrinkage of metal during freezing and subsequent cooling. </a:t>
            </a:r>
            <a:endParaRPr lang="en-IN" dirty="0"/>
          </a:p>
          <a:p>
            <a:pPr lvl="0"/>
            <a:r>
              <a:rPr lang="en-US" b="1" dirty="0"/>
              <a:t>Adhesiveness: </a:t>
            </a:r>
            <a:r>
              <a:rPr lang="en-US" dirty="0"/>
              <a:t>This is the property of sand mixture to adhere to another body (here, the moulding flasks). The moulding sand should cling to the sides of the moulding boxes so that it does not fall out when the flasks are lifted and turned over. This property depends on the type and amount of binder used in the sand mix.</a:t>
            </a:r>
            <a:endParaRPr lang="en-IN" dirty="0"/>
          </a:p>
          <a:p>
            <a:pPr>
              <a:buNone/>
            </a:pP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19912"/>
          </a:xfrm>
        </p:spPr>
        <p:txBody>
          <a:bodyPr>
            <a:normAutofit/>
          </a:bodyPr>
          <a:lstStyle/>
          <a:p>
            <a:pPr algn="ctr"/>
            <a:r>
              <a:rPr lang="en-IN" sz="4800" b="1" dirty="0"/>
              <a:t>Other Sands</a:t>
            </a:r>
            <a:endParaRPr lang="en-IN" sz="4800" dirty="0"/>
          </a:p>
        </p:txBody>
      </p:sp>
      <p:sp>
        <p:nvSpPr>
          <p:cNvPr id="3" name="Content Placeholder 2"/>
          <p:cNvSpPr>
            <a:spLocks noGrp="1"/>
          </p:cNvSpPr>
          <p:nvPr>
            <p:ph idx="1"/>
          </p:nvPr>
        </p:nvSpPr>
        <p:spPr>
          <a:xfrm>
            <a:off x="0" y="1295400"/>
            <a:ext cx="8839200" cy="5562600"/>
          </a:xfrm>
        </p:spPr>
        <p:txBody>
          <a:bodyPr>
            <a:noAutofit/>
          </a:bodyPr>
          <a:lstStyle/>
          <a:p>
            <a:pPr algn="just"/>
            <a:r>
              <a:rPr lang="en-US" sz="2800" b="1" dirty="0"/>
              <a:t>Facing sand:</a:t>
            </a:r>
            <a:r>
              <a:rPr lang="en-US" sz="2800" dirty="0"/>
              <a:t> The small amount of carbonaceous material sprinkled on the inner surface of the mold cavity to give a better surface finish to the castings.</a:t>
            </a:r>
            <a:endParaRPr lang="en-IN" sz="2800" dirty="0"/>
          </a:p>
          <a:p>
            <a:pPr algn="just"/>
            <a:r>
              <a:rPr lang="en-US" sz="2800" b="1" dirty="0"/>
              <a:t>Backing sand:</a:t>
            </a:r>
            <a:r>
              <a:rPr lang="en-US" sz="2800" dirty="0"/>
              <a:t> It is what constitutes most of the refractory material found in the mould. This is made up of used and burnt sand.</a:t>
            </a:r>
            <a:endParaRPr lang="en-IN" sz="2800" dirty="0"/>
          </a:p>
          <a:p>
            <a:pPr algn="just"/>
            <a:r>
              <a:rPr lang="en-US" sz="2800" b="1" dirty="0"/>
              <a:t>Green Sand: </a:t>
            </a:r>
            <a:r>
              <a:rPr lang="en-US" sz="2800" dirty="0"/>
              <a:t>The molding sand that contains moisture is termed as green sand. The green sand should have enough strength so that the constructed mould retains its shape.</a:t>
            </a:r>
            <a:endParaRPr lang="en-IN" sz="2800" dirty="0"/>
          </a:p>
          <a:p>
            <a:pPr algn="just"/>
            <a:r>
              <a:rPr lang="en-US" sz="2800" b="1" dirty="0"/>
              <a:t>Dry sand:</a:t>
            </a:r>
            <a:r>
              <a:rPr lang="en-US" sz="2800" dirty="0"/>
              <a:t> When the moisture in the moulding sand is completely expelled, it is called dry sand.</a:t>
            </a:r>
            <a:endParaRPr lang="en-IN" sz="2800" dirty="0"/>
          </a:p>
          <a:p>
            <a:pPr algn="just"/>
            <a:endParaRPr lang="en-IN" sz="2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6659" name="Picture 3"/>
          <p:cNvPicPr>
            <a:picLocks noChangeAspect="1" noChangeArrowheads="1"/>
          </p:cNvPicPr>
          <p:nvPr/>
        </p:nvPicPr>
        <p:blipFill>
          <a:blip r:embed="rId2"/>
          <a:srcRect/>
          <a:stretch>
            <a:fillRect/>
          </a:stretch>
        </p:blipFill>
        <p:spPr bwMode="auto">
          <a:xfrm>
            <a:off x="2209800" y="0"/>
            <a:ext cx="5107781" cy="6053666"/>
          </a:xfrm>
          <a:prstGeom prst="rect">
            <a:avLst/>
          </a:prstGeom>
          <a:noFill/>
          <a:ln w="9525">
            <a:noFill/>
            <a:miter lim="800000"/>
            <a:headEnd/>
            <a:tailEnd/>
          </a:ln>
          <a:effectLst/>
        </p:spPr>
      </p:pic>
      <p:sp>
        <p:nvSpPr>
          <p:cNvPr id="4" name="TextBox 3"/>
          <p:cNvSpPr txBox="1"/>
          <p:nvPr/>
        </p:nvSpPr>
        <p:spPr>
          <a:xfrm>
            <a:off x="2971800" y="5791200"/>
            <a:ext cx="2743200" cy="584775"/>
          </a:xfrm>
          <a:prstGeom prst="rect">
            <a:avLst/>
          </a:prstGeom>
          <a:noFill/>
        </p:spPr>
        <p:txBody>
          <a:bodyPr wrap="square" rtlCol="0">
            <a:spAutoFit/>
          </a:bodyPr>
          <a:lstStyle/>
          <a:p>
            <a:r>
              <a:rPr lang="en-IN" sz="3200" dirty="0"/>
              <a:t>Sand </a:t>
            </a:r>
            <a:r>
              <a:rPr lang="en-IN" sz="3200" dirty="0" err="1"/>
              <a:t>Slinger</a:t>
            </a:r>
            <a:endParaRPr lang="en-IN" sz="3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7682" name="Picture 2"/>
          <p:cNvPicPr>
            <a:picLocks noChangeAspect="1" noChangeArrowheads="1"/>
          </p:cNvPicPr>
          <p:nvPr/>
        </p:nvPicPr>
        <p:blipFill>
          <a:blip r:embed="rId2"/>
          <a:srcRect/>
          <a:stretch>
            <a:fillRect/>
          </a:stretch>
        </p:blipFill>
        <p:spPr bwMode="auto">
          <a:xfrm>
            <a:off x="2209800" y="457200"/>
            <a:ext cx="4724400" cy="566928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normAutofit/>
          </a:bodyPr>
          <a:lstStyle/>
          <a:p>
            <a:pPr algn="ctr"/>
            <a:r>
              <a:rPr lang="en-IN" sz="4800" b="1" dirty="0"/>
              <a:t>Gating System</a:t>
            </a:r>
            <a:endParaRPr lang="en-IN" sz="4800" dirty="0"/>
          </a:p>
        </p:txBody>
      </p:sp>
      <p:sp>
        <p:nvSpPr>
          <p:cNvPr id="5" name="TextBox 4"/>
          <p:cNvSpPr txBox="1"/>
          <p:nvPr/>
        </p:nvSpPr>
        <p:spPr>
          <a:xfrm>
            <a:off x="7848600" y="6477000"/>
            <a:ext cx="1143000" cy="381000"/>
          </a:xfrm>
          <a:prstGeom prst="rect">
            <a:avLst/>
          </a:prstGeom>
          <a:noFill/>
        </p:spPr>
        <p:txBody>
          <a:bodyPr wrap="square" rtlCol="0">
            <a:spAutoFit/>
          </a:bodyPr>
          <a:lstStyle/>
          <a:p>
            <a:r>
              <a:rPr lang="en-IN" dirty="0" err="1"/>
              <a:t>Contd</a:t>
            </a:r>
            <a:r>
              <a:rPr lang="en-IN" dirty="0"/>
              <a:t>…</a:t>
            </a:r>
          </a:p>
        </p:txBody>
      </p:sp>
      <p:pic>
        <p:nvPicPr>
          <p:cNvPr id="6" name="Picture 2"/>
          <p:cNvPicPr>
            <a:picLocks noChangeAspect="1" noChangeArrowheads="1"/>
          </p:cNvPicPr>
          <p:nvPr/>
        </p:nvPicPr>
        <p:blipFill>
          <a:blip r:embed="rId3"/>
          <a:srcRect/>
          <a:stretch>
            <a:fillRect/>
          </a:stretch>
        </p:blipFill>
        <p:spPr bwMode="auto">
          <a:xfrm>
            <a:off x="304800" y="1905000"/>
            <a:ext cx="8305800" cy="48768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19912"/>
          </a:xfrm>
        </p:spPr>
        <p:txBody>
          <a:bodyPr>
            <a:normAutofit/>
          </a:bodyPr>
          <a:lstStyle/>
          <a:p>
            <a:pPr algn="ctr"/>
            <a:r>
              <a:rPr lang="en-IN" sz="4800" b="1" dirty="0"/>
              <a:t>Gating System</a:t>
            </a:r>
            <a:endParaRPr lang="en-IN" sz="4800" dirty="0"/>
          </a:p>
        </p:txBody>
      </p:sp>
      <p:sp>
        <p:nvSpPr>
          <p:cNvPr id="3" name="Content Placeholder 2"/>
          <p:cNvSpPr>
            <a:spLocks noGrp="1"/>
          </p:cNvSpPr>
          <p:nvPr>
            <p:ph idx="1"/>
          </p:nvPr>
        </p:nvSpPr>
        <p:spPr>
          <a:xfrm>
            <a:off x="76200" y="1371600"/>
            <a:ext cx="8839200" cy="5334000"/>
          </a:xfrm>
        </p:spPr>
        <p:txBody>
          <a:bodyPr>
            <a:normAutofit/>
          </a:bodyPr>
          <a:lstStyle/>
          <a:p>
            <a:pPr lvl="0" algn="just"/>
            <a:r>
              <a:rPr lang="en-IN" sz="2800" b="1" dirty="0"/>
              <a:t>Pouring basin:</a:t>
            </a:r>
            <a:r>
              <a:rPr lang="en-IN" sz="2800" dirty="0"/>
              <a:t> A small funnel shaped cavity at the top of the mould into which the molten metal is poured. </a:t>
            </a:r>
          </a:p>
          <a:p>
            <a:pPr algn="just">
              <a:buNone/>
            </a:pPr>
            <a:r>
              <a:rPr lang="en-IN" sz="2800" dirty="0"/>
              <a:t> </a:t>
            </a:r>
          </a:p>
          <a:p>
            <a:pPr lvl="0" algn="just"/>
            <a:r>
              <a:rPr lang="en-IN" sz="2800" b="1" dirty="0" err="1"/>
              <a:t>Sprue</a:t>
            </a:r>
            <a:r>
              <a:rPr lang="en-IN" sz="2800" b="1" dirty="0"/>
              <a:t>: </a:t>
            </a:r>
            <a:r>
              <a:rPr lang="en-IN" sz="2800" dirty="0"/>
              <a:t>The passage through which the molten metal, from the pouring basin, reaches the mould cavity. In many cases it controls the flow of metal into the mould. </a:t>
            </a:r>
          </a:p>
          <a:p>
            <a:pPr algn="just">
              <a:buNone/>
            </a:pPr>
            <a:r>
              <a:rPr lang="en-IN" sz="2800" dirty="0"/>
              <a:t> </a:t>
            </a:r>
          </a:p>
          <a:p>
            <a:pPr lvl="0" algn="just">
              <a:buNone/>
            </a:pPr>
            <a:endParaRPr lang="en-IN" sz="2800" dirty="0"/>
          </a:p>
          <a:p>
            <a:pPr algn="just"/>
            <a:endParaRPr lang="en-IN" sz="2800" dirty="0"/>
          </a:p>
        </p:txBody>
      </p:sp>
      <p:sp>
        <p:nvSpPr>
          <p:cNvPr id="4" name="TextBox 3"/>
          <p:cNvSpPr txBox="1"/>
          <p:nvPr/>
        </p:nvSpPr>
        <p:spPr>
          <a:xfrm>
            <a:off x="7848600" y="6477000"/>
            <a:ext cx="1143000" cy="381000"/>
          </a:xfrm>
          <a:prstGeom prst="rect">
            <a:avLst/>
          </a:prstGeom>
          <a:noFill/>
        </p:spPr>
        <p:txBody>
          <a:bodyPr wrap="square" rtlCol="0">
            <a:spAutoFit/>
          </a:bodyPr>
          <a:lstStyle/>
          <a:p>
            <a:r>
              <a:rPr lang="en-IN" dirty="0" err="1"/>
              <a:t>Contd</a:t>
            </a:r>
            <a:r>
              <a:rPr lang="en-IN" dirty="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838200"/>
            <a:ext cx="8839200" cy="5867400"/>
          </a:xfrm>
        </p:spPr>
        <p:txBody>
          <a:bodyPr>
            <a:normAutofit/>
          </a:bodyPr>
          <a:lstStyle/>
          <a:p>
            <a:pPr algn="just">
              <a:lnSpc>
                <a:spcPct val="150000"/>
              </a:lnSpc>
            </a:pPr>
            <a:r>
              <a:rPr lang="en-IN" sz="2800" b="1" dirty="0"/>
              <a:t>Runner:</a:t>
            </a:r>
            <a:r>
              <a:rPr lang="en-IN" sz="2800" dirty="0"/>
              <a:t> A runner is commonly a horizontal channel which connects the </a:t>
            </a:r>
            <a:r>
              <a:rPr lang="en-IN" sz="2800" dirty="0" err="1"/>
              <a:t>sprue</a:t>
            </a:r>
            <a:r>
              <a:rPr lang="en-IN" sz="2800" dirty="0"/>
              <a:t> with gates, thus allowing the molten metal to enter the mould cavity. The runners are of larger cross-section and often streamlined to slow down and smooth out the flow, and are designed to provide approximately uniform flow rates to the various parts of the mould cavity. Runners are commonly made trapezoidal in cross-section.</a:t>
            </a:r>
          </a:p>
        </p:txBody>
      </p:sp>
      <p:sp>
        <p:nvSpPr>
          <p:cNvPr id="4" name="TextBox 3"/>
          <p:cNvSpPr txBox="1"/>
          <p:nvPr/>
        </p:nvSpPr>
        <p:spPr>
          <a:xfrm>
            <a:off x="7848600" y="6477000"/>
            <a:ext cx="1143000" cy="381000"/>
          </a:xfrm>
          <a:prstGeom prst="rect">
            <a:avLst/>
          </a:prstGeom>
          <a:noFill/>
        </p:spPr>
        <p:txBody>
          <a:bodyPr wrap="square" rtlCol="0">
            <a:spAutoFit/>
          </a:bodyPr>
          <a:lstStyle/>
          <a:p>
            <a:r>
              <a:rPr lang="en-IN" dirty="0" err="1"/>
              <a:t>Contd</a:t>
            </a:r>
            <a:r>
              <a:rPr lang="en-IN" dirty="0"/>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173480"/>
            <a:ext cx="8839200" cy="2026920"/>
          </a:xfrm>
        </p:spPr>
        <p:txBody>
          <a:bodyPr>
            <a:normAutofit/>
          </a:bodyPr>
          <a:lstStyle/>
          <a:p>
            <a:pPr lvl="0"/>
            <a:r>
              <a:rPr lang="en-IN" sz="2800" b="1" dirty="0" err="1"/>
              <a:t>Ingate</a:t>
            </a:r>
            <a:r>
              <a:rPr lang="en-IN" sz="2800" b="1" dirty="0"/>
              <a:t>:</a:t>
            </a:r>
            <a:r>
              <a:rPr lang="en-IN" sz="2800" dirty="0"/>
              <a:t> A channel through which the molten metal enters the mould cavity.  </a:t>
            </a:r>
          </a:p>
          <a:p>
            <a:pPr lvl="0"/>
            <a:r>
              <a:rPr lang="en-IN" sz="2800" b="1" dirty="0"/>
              <a:t>Vent:</a:t>
            </a:r>
            <a:r>
              <a:rPr lang="en-IN" sz="2800" dirty="0"/>
              <a:t> Small opening in the mould to facilitate escape of air and gases.</a:t>
            </a:r>
          </a:p>
          <a:p>
            <a:endParaRPr lang="en-IN" sz="2800" dirty="0"/>
          </a:p>
        </p:txBody>
      </p:sp>
      <p:pic>
        <p:nvPicPr>
          <p:cNvPr id="2050" name="Picture 2"/>
          <p:cNvPicPr>
            <a:picLocks noChangeAspect="1" noChangeArrowheads="1"/>
          </p:cNvPicPr>
          <p:nvPr/>
        </p:nvPicPr>
        <p:blipFill>
          <a:blip r:embed="rId3"/>
          <a:srcRect/>
          <a:stretch>
            <a:fillRect/>
          </a:stretch>
        </p:blipFill>
        <p:spPr bwMode="auto">
          <a:xfrm>
            <a:off x="1371600" y="2971800"/>
            <a:ext cx="5894565" cy="37338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762000" y="974834"/>
            <a:ext cx="7010400" cy="5318235"/>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IN" sz="4800" b="1" dirty="0"/>
              <a:t>Ladles</a:t>
            </a:r>
            <a:endParaRPr lang="en-IN" sz="4800" dirty="0"/>
          </a:p>
        </p:txBody>
      </p:sp>
      <p:sp>
        <p:nvSpPr>
          <p:cNvPr id="3" name="Content Placeholder 2"/>
          <p:cNvSpPr>
            <a:spLocks noGrp="1"/>
          </p:cNvSpPr>
          <p:nvPr>
            <p:ph idx="1"/>
          </p:nvPr>
        </p:nvSpPr>
        <p:spPr>
          <a:xfrm>
            <a:off x="152400" y="1752600"/>
            <a:ext cx="8763000" cy="4876800"/>
          </a:xfrm>
        </p:spPr>
        <p:txBody>
          <a:bodyPr/>
          <a:lstStyle/>
          <a:p>
            <a:r>
              <a:rPr lang="en-US" dirty="0"/>
              <a:t>Two types of ladles used in the pouring of castings.</a:t>
            </a:r>
            <a:endParaRPr lang="en-IN" dirty="0"/>
          </a:p>
          <a:p>
            <a:pPr>
              <a:buNone/>
            </a:pPr>
            <a:endParaRPr lang="en-IN" dirty="0"/>
          </a:p>
        </p:txBody>
      </p:sp>
      <p:pic>
        <p:nvPicPr>
          <p:cNvPr id="8194" name="Picture 2"/>
          <p:cNvPicPr>
            <a:picLocks noChangeAspect="1" noChangeArrowheads="1"/>
          </p:cNvPicPr>
          <p:nvPr/>
        </p:nvPicPr>
        <p:blipFill>
          <a:blip r:embed="rId3">
            <a:lum bright="-20000" contrast="56000"/>
          </a:blip>
          <a:srcRect/>
          <a:stretch>
            <a:fillRect/>
          </a:stretch>
        </p:blipFill>
        <p:spPr bwMode="auto">
          <a:xfrm>
            <a:off x="1219200" y="2514600"/>
            <a:ext cx="6685280" cy="35814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19912"/>
          </a:xfrm>
        </p:spPr>
        <p:txBody>
          <a:bodyPr>
            <a:normAutofit/>
          </a:bodyPr>
          <a:lstStyle/>
          <a:p>
            <a:pPr algn="ctr"/>
            <a:r>
              <a:rPr lang="en-US" sz="4800" b="1" dirty="0"/>
              <a:t>Casting Defects </a:t>
            </a:r>
            <a:endParaRPr lang="en-IN" sz="4800" b="1" dirty="0"/>
          </a:p>
        </p:txBody>
      </p:sp>
      <p:sp>
        <p:nvSpPr>
          <p:cNvPr id="3" name="Content Placeholder 2"/>
          <p:cNvSpPr>
            <a:spLocks noGrp="1"/>
          </p:cNvSpPr>
          <p:nvPr>
            <p:ph idx="1"/>
          </p:nvPr>
        </p:nvSpPr>
        <p:spPr>
          <a:xfrm>
            <a:off x="76200" y="1371600"/>
            <a:ext cx="8915400" cy="5334000"/>
          </a:xfrm>
        </p:spPr>
        <p:txBody>
          <a:bodyPr>
            <a:normAutofit/>
          </a:bodyPr>
          <a:lstStyle/>
          <a:p>
            <a:pPr>
              <a:lnSpc>
                <a:spcPct val="150000"/>
              </a:lnSpc>
              <a:buNone/>
            </a:pPr>
            <a:r>
              <a:rPr lang="en-US" sz="2800" dirty="0"/>
              <a:t>   The following are the major defects, which are likely to occur in sand castings:</a:t>
            </a:r>
            <a:endParaRPr lang="en-IN" sz="2800" dirty="0"/>
          </a:p>
          <a:p>
            <a:pPr>
              <a:lnSpc>
                <a:spcPct val="150000"/>
              </a:lnSpc>
            </a:pPr>
            <a:r>
              <a:rPr lang="en-US" sz="2800" dirty="0"/>
              <a:t>Gas defects</a:t>
            </a:r>
            <a:endParaRPr lang="en-IN" sz="2800" dirty="0"/>
          </a:p>
          <a:p>
            <a:pPr>
              <a:lnSpc>
                <a:spcPct val="150000"/>
              </a:lnSpc>
            </a:pPr>
            <a:r>
              <a:rPr lang="en-US" sz="2800" dirty="0"/>
              <a:t>Shrinkage cavities</a:t>
            </a:r>
            <a:endParaRPr lang="en-IN" sz="2800" dirty="0"/>
          </a:p>
          <a:p>
            <a:pPr>
              <a:lnSpc>
                <a:spcPct val="150000"/>
              </a:lnSpc>
            </a:pPr>
            <a:r>
              <a:rPr lang="en-US" sz="2800" dirty="0"/>
              <a:t>Molding material defects</a:t>
            </a:r>
            <a:endParaRPr lang="en-IN" sz="2800" dirty="0"/>
          </a:p>
          <a:p>
            <a:pPr>
              <a:lnSpc>
                <a:spcPct val="150000"/>
              </a:lnSpc>
            </a:pPr>
            <a:r>
              <a:rPr lang="en-US" sz="2800" dirty="0"/>
              <a:t>Pouring metal defects</a:t>
            </a:r>
            <a:endParaRPr lang="en-IN" sz="2800" dirty="0"/>
          </a:p>
          <a:p>
            <a:pPr>
              <a:lnSpc>
                <a:spcPct val="150000"/>
              </a:lnSpc>
            </a:pPr>
            <a:r>
              <a:rPr lang="en-US" sz="2800" dirty="0"/>
              <a:t>Mold shift.</a:t>
            </a:r>
            <a:endParaRPr lang="en-IN" sz="2800" dirty="0"/>
          </a:p>
          <a:p>
            <a:pPr>
              <a:lnSpc>
                <a:spcPct val="150000"/>
              </a:lnSpc>
            </a:pPr>
            <a:endParaRPr lang="en-IN" sz="28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rmAutofit/>
          </a:bodyPr>
          <a:lstStyle/>
          <a:p>
            <a:pPr algn="ctr"/>
            <a:r>
              <a:rPr lang="en-US" sz="4800" b="1" dirty="0"/>
              <a:t>Gas Defects</a:t>
            </a:r>
            <a:endParaRPr lang="en-IN" sz="4800" dirty="0"/>
          </a:p>
        </p:txBody>
      </p:sp>
      <p:sp>
        <p:nvSpPr>
          <p:cNvPr id="3" name="Content Placeholder 2"/>
          <p:cNvSpPr>
            <a:spLocks noGrp="1"/>
          </p:cNvSpPr>
          <p:nvPr>
            <p:ph idx="1"/>
          </p:nvPr>
        </p:nvSpPr>
        <p:spPr>
          <a:xfrm>
            <a:off x="152400" y="1600200"/>
            <a:ext cx="8839200" cy="4953000"/>
          </a:xfrm>
        </p:spPr>
        <p:txBody>
          <a:bodyPr>
            <a:normAutofit/>
          </a:bodyPr>
          <a:lstStyle/>
          <a:p>
            <a:pPr lvl="0" algn="just"/>
            <a:r>
              <a:rPr lang="en-US" sz="2800" dirty="0"/>
              <a:t>A condition existing in a casting caused by the trapping of gas in the molten metal or by mold gases evolved during the pouring of the casting. </a:t>
            </a:r>
            <a:endParaRPr lang="en-IN" sz="2800" dirty="0"/>
          </a:p>
          <a:p>
            <a:pPr lvl="0" algn="just"/>
            <a:r>
              <a:rPr lang="en-US" sz="2800" dirty="0"/>
              <a:t>The defects in this category can be classified into blowholes and pinhole porosity. </a:t>
            </a:r>
            <a:endParaRPr lang="en-IN" sz="2800" dirty="0"/>
          </a:p>
          <a:p>
            <a:pPr lvl="0" algn="just"/>
            <a:r>
              <a:rPr lang="en-US" sz="2800" dirty="0"/>
              <a:t>Blowholes are spherical or elongated cavities present in the casting on the surface or inside the casting.</a:t>
            </a:r>
          </a:p>
          <a:p>
            <a:pPr lvl="0" algn="just"/>
            <a:r>
              <a:rPr lang="en-US" sz="2800" dirty="0"/>
              <a:t>Pinhole porosity occurs due to the dissolution of hydrogen gas, which gets entrapped during heating of molten metal.</a:t>
            </a:r>
            <a:endParaRPr lang="en-IN" sz="28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5488"/>
            <a:ext cx="8229600" cy="819912"/>
          </a:xfrm>
        </p:spPr>
        <p:txBody>
          <a:bodyPr>
            <a:normAutofit/>
          </a:bodyPr>
          <a:lstStyle/>
          <a:p>
            <a:pPr algn="ctr"/>
            <a:r>
              <a:rPr lang="en-US" sz="4800" b="1" dirty="0"/>
              <a:t>Shrinkage Cavities</a:t>
            </a:r>
            <a:endParaRPr lang="en-IN" sz="4800" dirty="0"/>
          </a:p>
        </p:txBody>
      </p:sp>
      <p:sp>
        <p:nvSpPr>
          <p:cNvPr id="3" name="Content Placeholder 2"/>
          <p:cNvSpPr>
            <a:spLocks noGrp="1"/>
          </p:cNvSpPr>
          <p:nvPr>
            <p:ph idx="1"/>
          </p:nvPr>
        </p:nvSpPr>
        <p:spPr>
          <a:xfrm>
            <a:off x="152400" y="1249680"/>
            <a:ext cx="8839200" cy="4846320"/>
          </a:xfrm>
        </p:spPr>
        <p:txBody>
          <a:bodyPr>
            <a:noAutofit/>
          </a:bodyPr>
          <a:lstStyle/>
          <a:p>
            <a:pPr algn="just"/>
            <a:r>
              <a:rPr lang="en-US" dirty="0"/>
              <a:t>These are caused by liquid shrinkage occurring during the solidification of the casting.</a:t>
            </a:r>
          </a:p>
          <a:p>
            <a:pPr algn="just"/>
            <a:r>
              <a:rPr lang="en-US" dirty="0"/>
              <a:t>To compensate for this, proper feeding of liquid metal is required. For this reason risers are placed at the appropriate places in the mold.</a:t>
            </a:r>
          </a:p>
          <a:p>
            <a:pPr algn="just"/>
            <a:r>
              <a:rPr lang="en-US" dirty="0" err="1"/>
              <a:t>Sprues</a:t>
            </a:r>
            <a:r>
              <a:rPr lang="en-US" dirty="0"/>
              <a:t> may be too thin, too long or not attached in the proper location, causing shrinkage cavities.</a:t>
            </a:r>
          </a:p>
          <a:p>
            <a:pPr algn="just"/>
            <a:r>
              <a:rPr lang="en-US" dirty="0"/>
              <a:t>It is recommended to use thick </a:t>
            </a:r>
            <a:r>
              <a:rPr lang="en-US" dirty="0" err="1"/>
              <a:t>sprues</a:t>
            </a:r>
            <a:r>
              <a:rPr lang="en-US" dirty="0"/>
              <a:t> to avoid shrinkage cavities.</a:t>
            </a:r>
            <a:endParaRPr lang="en-IN" dirty="0"/>
          </a:p>
        </p:txBody>
      </p:sp>
      <p:pic>
        <p:nvPicPr>
          <p:cNvPr id="110594" name="Picture 2"/>
          <p:cNvPicPr>
            <a:picLocks noChangeAspect="1" noChangeArrowheads="1"/>
          </p:cNvPicPr>
          <p:nvPr/>
        </p:nvPicPr>
        <p:blipFill>
          <a:blip r:embed="rId3"/>
          <a:srcRect/>
          <a:stretch>
            <a:fillRect/>
          </a:stretch>
        </p:blipFill>
        <p:spPr bwMode="auto">
          <a:xfrm>
            <a:off x="2514601" y="4673408"/>
            <a:ext cx="3505200" cy="2108391"/>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sz="4800" b="1" dirty="0"/>
              <a:t>Molding Material Defects</a:t>
            </a:r>
            <a:endParaRPr lang="en-IN" sz="4800" dirty="0"/>
          </a:p>
        </p:txBody>
      </p:sp>
      <p:sp>
        <p:nvSpPr>
          <p:cNvPr id="3" name="Content Placeholder 2"/>
          <p:cNvSpPr>
            <a:spLocks noGrp="1"/>
          </p:cNvSpPr>
          <p:nvPr>
            <p:ph idx="1"/>
          </p:nvPr>
        </p:nvSpPr>
        <p:spPr>
          <a:xfrm>
            <a:off x="533400" y="1905000"/>
            <a:ext cx="7848600" cy="4648200"/>
          </a:xfrm>
        </p:spPr>
        <p:txBody>
          <a:bodyPr>
            <a:normAutofit/>
          </a:bodyPr>
          <a:lstStyle/>
          <a:p>
            <a:pPr>
              <a:lnSpc>
                <a:spcPct val="150000"/>
              </a:lnSpc>
            </a:pPr>
            <a:r>
              <a:rPr lang="en-US" sz="2800" dirty="0"/>
              <a:t>Cuts and washes,</a:t>
            </a:r>
          </a:p>
          <a:p>
            <a:pPr>
              <a:lnSpc>
                <a:spcPct val="150000"/>
              </a:lnSpc>
            </a:pPr>
            <a:r>
              <a:rPr lang="en-US" sz="2800" dirty="0"/>
              <a:t>Scab</a:t>
            </a:r>
          </a:p>
          <a:p>
            <a:pPr>
              <a:lnSpc>
                <a:spcPct val="150000"/>
              </a:lnSpc>
            </a:pPr>
            <a:r>
              <a:rPr lang="en-US" sz="2800" dirty="0"/>
              <a:t>Metal penetration,</a:t>
            </a:r>
          </a:p>
          <a:p>
            <a:pPr>
              <a:lnSpc>
                <a:spcPct val="150000"/>
              </a:lnSpc>
            </a:pPr>
            <a:r>
              <a:rPr lang="en-US" sz="2800" dirty="0"/>
              <a:t>Fusion, and</a:t>
            </a:r>
          </a:p>
          <a:p>
            <a:pPr>
              <a:lnSpc>
                <a:spcPct val="150000"/>
              </a:lnSpc>
            </a:pPr>
            <a:r>
              <a:rPr lang="en-US" sz="2800" dirty="0"/>
              <a:t>Swell</a:t>
            </a:r>
            <a:endParaRPr lang="en-IN" sz="2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96112"/>
          </a:xfrm>
        </p:spPr>
        <p:txBody>
          <a:bodyPr>
            <a:normAutofit/>
          </a:bodyPr>
          <a:lstStyle/>
          <a:p>
            <a:pPr algn="ctr"/>
            <a:r>
              <a:rPr lang="en-US" sz="4800" b="1" dirty="0"/>
              <a:t>Cut and washes</a:t>
            </a:r>
            <a:endParaRPr lang="en-IN" sz="4800" dirty="0"/>
          </a:p>
        </p:txBody>
      </p:sp>
      <p:sp>
        <p:nvSpPr>
          <p:cNvPr id="3" name="Content Placeholder 2"/>
          <p:cNvSpPr>
            <a:spLocks noGrp="1"/>
          </p:cNvSpPr>
          <p:nvPr>
            <p:ph idx="1"/>
          </p:nvPr>
        </p:nvSpPr>
        <p:spPr>
          <a:xfrm>
            <a:off x="152400" y="1524000"/>
            <a:ext cx="8763000" cy="3429000"/>
          </a:xfrm>
        </p:spPr>
        <p:txBody>
          <a:bodyPr/>
          <a:lstStyle/>
          <a:p>
            <a:pPr algn="just"/>
            <a:r>
              <a:rPr lang="en-US" dirty="0"/>
              <a:t>These appear as rough spots and areas of excess metal, and are caused by erosion of molding sand by the flowing metal.</a:t>
            </a:r>
          </a:p>
          <a:p>
            <a:pPr algn="just"/>
            <a:r>
              <a:rPr lang="en-US" dirty="0"/>
              <a:t>This is caused by the molding sand not having enough strength and the molten metal flowing at high velocity.</a:t>
            </a:r>
          </a:p>
          <a:p>
            <a:pPr algn="just"/>
            <a:r>
              <a:rPr lang="en-US" dirty="0"/>
              <a:t>The former can be taken care of by the proper choice of molding sand and the latter can be overcome by the proper design of the gating system.</a:t>
            </a:r>
            <a:endParaRPr lang="en-IN" dirty="0"/>
          </a:p>
        </p:txBody>
      </p:sp>
      <p:pic>
        <p:nvPicPr>
          <p:cNvPr id="13314" name="Picture 2"/>
          <p:cNvPicPr>
            <a:picLocks noChangeAspect="1" noChangeArrowheads="1"/>
          </p:cNvPicPr>
          <p:nvPr/>
        </p:nvPicPr>
        <p:blipFill>
          <a:blip r:embed="rId2"/>
          <a:srcRect/>
          <a:stretch>
            <a:fillRect/>
          </a:stretch>
        </p:blipFill>
        <p:spPr bwMode="auto">
          <a:xfrm>
            <a:off x="2895600" y="5105400"/>
            <a:ext cx="3200400" cy="1600200"/>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19912"/>
          </a:xfrm>
        </p:spPr>
        <p:txBody>
          <a:bodyPr>
            <a:normAutofit/>
          </a:bodyPr>
          <a:lstStyle/>
          <a:p>
            <a:pPr algn="ctr"/>
            <a:r>
              <a:rPr lang="en-US" sz="4800" b="1" dirty="0"/>
              <a:t>Scab</a:t>
            </a:r>
            <a:endParaRPr lang="en-IN" sz="4800" dirty="0"/>
          </a:p>
        </p:txBody>
      </p:sp>
      <p:sp>
        <p:nvSpPr>
          <p:cNvPr id="3" name="Content Placeholder 2"/>
          <p:cNvSpPr>
            <a:spLocks noGrp="1"/>
          </p:cNvSpPr>
          <p:nvPr>
            <p:ph idx="1"/>
          </p:nvPr>
        </p:nvSpPr>
        <p:spPr>
          <a:xfrm>
            <a:off x="152400" y="1219200"/>
            <a:ext cx="8839200" cy="5105400"/>
          </a:xfrm>
        </p:spPr>
        <p:txBody>
          <a:bodyPr/>
          <a:lstStyle/>
          <a:p>
            <a:pPr algn="just"/>
            <a:r>
              <a:rPr lang="en-US" dirty="0"/>
              <a:t>This defect occurs when a portion of the face of a mould lifts or breaks down and the recess thus made is filled by metal</a:t>
            </a:r>
            <a:r>
              <a:rPr lang="en-US" i="1" dirty="0"/>
              <a:t>.</a:t>
            </a:r>
          </a:p>
          <a:p>
            <a:pPr algn="just"/>
            <a:r>
              <a:rPr lang="en-US" dirty="0"/>
              <a:t>When the metal is poured into the cavity, gas may be disengaged with such violence as to break up the sand, which is then washed away and the resulting cavity filled with metal.</a:t>
            </a:r>
          </a:p>
          <a:p>
            <a:pPr algn="just"/>
            <a:r>
              <a:rPr lang="en-US" dirty="0"/>
              <a:t>The reasons can be: - too fine sand, low permeability of sand, high moisture content of sand and uneven mould ramming.</a:t>
            </a:r>
            <a:endParaRPr lang="en-IN" dirty="0"/>
          </a:p>
        </p:txBody>
      </p:sp>
      <p:pic>
        <p:nvPicPr>
          <p:cNvPr id="14338" name="Picture 2"/>
          <p:cNvPicPr>
            <a:picLocks noChangeAspect="1" noChangeArrowheads="1"/>
          </p:cNvPicPr>
          <p:nvPr/>
        </p:nvPicPr>
        <p:blipFill>
          <a:blip r:embed="rId2"/>
          <a:srcRect/>
          <a:stretch>
            <a:fillRect/>
          </a:stretch>
        </p:blipFill>
        <p:spPr bwMode="auto">
          <a:xfrm>
            <a:off x="3276600" y="5029200"/>
            <a:ext cx="2979420" cy="17526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04088"/>
          </a:xfrm>
        </p:spPr>
        <p:txBody>
          <a:bodyPr>
            <a:normAutofit fontScale="90000"/>
          </a:bodyPr>
          <a:lstStyle/>
          <a:p>
            <a:pPr algn="ctr"/>
            <a:r>
              <a:rPr lang="en-IN" sz="4400" dirty="0">
                <a:latin typeface="+mn-lt"/>
              </a:rPr>
              <a:t>Casting Terms</a:t>
            </a:r>
          </a:p>
        </p:txBody>
      </p:sp>
      <p:sp>
        <p:nvSpPr>
          <p:cNvPr id="3" name="Content Placeholder 2"/>
          <p:cNvSpPr>
            <a:spLocks noGrp="1"/>
          </p:cNvSpPr>
          <p:nvPr>
            <p:ph idx="1"/>
          </p:nvPr>
        </p:nvSpPr>
        <p:spPr>
          <a:xfrm>
            <a:off x="152400" y="1600200"/>
            <a:ext cx="8839200" cy="5257800"/>
          </a:xfrm>
        </p:spPr>
        <p:txBody>
          <a:bodyPr>
            <a:noAutofit/>
          </a:bodyPr>
          <a:lstStyle/>
          <a:p>
            <a:pPr algn="just">
              <a:lnSpc>
                <a:spcPct val="150000"/>
              </a:lnSpc>
            </a:pPr>
            <a:r>
              <a:rPr lang="en-US" sz="2800" b="1" dirty="0"/>
              <a:t>Flask:</a:t>
            </a:r>
            <a:r>
              <a:rPr lang="en-US" sz="2800" b="1" i="1" dirty="0"/>
              <a:t> </a:t>
            </a:r>
            <a:r>
              <a:rPr lang="en-US" sz="2800" dirty="0"/>
              <a:t>A</a:t>
            </a:r>
            <a:r>
              <a:rPr lang="en-US" sz="2800" b="1" i="1" dirty="0"/>
              <a:t> </a:t>
            </a:r>
            <a:r>
              <a:rPr lang="en-US" sz="2800" dirty="0"/>
              <a:t>moulding flask is one which holds the sand mould intact. It is made up of wood</a:t>
            </a:r>
            <a:r>
              <a:rPr lang="en-US" sz="2800" b="1" dirty="0"/>
              <a:t> </a:t>
            </a:r>
            <a:r>
              <a:rPr lang="en-US" sz="2800" dirty="0"/>
              <a:t>for temporary applications or  metal for long-term use.</a:t>
            </a:r>
            <a:r>
              <a:rPr lang="en-US" sz="2800" b="1" dirty="0"/>
              <a:t> </a:t>
            </a:r>
            <a:endParaRPr lang="en-IN" sz="2800" dirty="0"/>
          </a:p>
          <a:p>
            <a:pPr algn="just">
              <a:lnSpc>
                <a:spcPct val="150000"/>
              </a:lnSpc>
            </a:pPr>
            <a:r>
              <a:rPr lang="en-US" sz="2800" b="1" dirty="0"/>
              <a:t>Drag:</a:t>
            </a:r>
            <a:r>
              <a:rPr lang="en-US" sz="2800" b="1" i="1" dirty="0"/>
              <a:t> </a:t>
            </a:r>
            <a:r>
              <a:rPr lang="en-US" sz="2800" dirty="0"/>
              <a:t>Lower moulding flask.</a:t>
            </a:r>
            <a:r>
              <a:rPr lang="en-US" sz="2800" b="1" dirty="0"/>
              <a:t> </a:t>
            </a:r>
            <a:endParaRPr lang="en-IN" sz="2800" dirty="0"/>
          </a:p>
          <a:p>
            <a:pPr algn="just">
              <a:lnSpc>
                <a:spcPct val="150000"/>
              </a:lnSpc>
            </a:pPr>
            <a:r>
              <a:rPr lang="en-US" sz="2800" b="1" dirty="0"/>
              <a:t>Cope:</a:t>
            </a:r>
            <a:r>
              <a:rPr lang="en-US" sz="2800" b="1" i="1" dirty="0"/>
              <a:t> </a:t>
            </a:r>
            <a:r>
              <a:rPr lang="en-US" sz="2800" dirty="0"/>
              <a:t>Upper moulding flask.</a:t>
            </a:r>
            <a:endParaRPr lang="en-IN" sz="2800" dirty="0"/>
          </a:p>
        </p:txBody>
      </p:sp>
      <p:sp>
        <p:nvSpPr>
          <p:cNvPr id="4" name="TextBox 3"/>
          <p:cNvSpPr txBox="1"/>
          <p:nvPr/>
        </p:nvSpPr>
        <p:spPr>
          <a:xfrm>
            <a:off x="7848600" y="6477000"/>
            <a:ext cx="1295400" cy="381000"/>
          </a:xfrm>
          <a:prstGeom prst="rect">
            <a:avLst/>
          </a:prstGeom>
          <a:noFill/>
        </p:spPr>
        <p:txBody>
          <a:bodyPr wrap="square" rtlCol="0">
            <a:spAutoFit/>
          </a:bodyPr>
          <a:lstStyle/>
          <a:p>
            <a:r>
              <a:rPr lang="en-IN" dirty="0" err="1"/>
              <a:t>Contd</a:t>
            </a:r>
            <a:r>
              <a:rPr lang="en-IN"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19912"/>
          </a:xfrm>
        </p:spPr>
        <p:txBody>
          <a:bodyPr>
            <a:normAutofit/>
          </a:bodyPr>
          <a:lstStyle/>
          <a:p>
            <a:pPr algn="ctr"/>
            <a:r>
              <a:rPr lang="en-US" sz="4800" b="1" dirty="0"/>
              <a:t>Metal penetration</a:t>
            </a:r>
            <a:endParaRPr lang="en-IN" sz="4800" dirty="0"/>
          </a:p>
        </p:txBody>
      </p:sp>
      <p:sp>
        <p:nvSpPr>
          <p:cNvPr id="3" name="Content Placeholder 2"/>
          <p:cNvSpPr>
            <a:spLocks noGrp="1"/>
          </p:cNvSpPr>
          <p:nvPr>
            <p:ph idx="1"/>
          </p:nvPr>
        </p:nvSpPr>
        <p:spPr>
          <a:xfrm>
            <a:off x="76200" y="1402080"/>
            <a:ext cx="8915400" cy="5303520"/>
          </a:xfrm>
        </p:spPr>
        <p:txBody>
          <a:bodyPr/>
          <a:lstStyle/>
          <a:p>
            <a:pPr algn="just"/>
            <a:r>
              <a:rPr lang="en-US" dirty="0"/>
              <a:t>When molten metal enters into the gaps between sand grains, the result is a rough casting surface.</a:t>
            </a:r>
          </a:p>
          <a:p>
            <a:pPr algn="just"/>
            <a:r>
              <a:rPr lang="en-US" dirty="0"/>
              <a:t>This occurs because the sand is coarse or no mold wash was applied on the surface of the mold. The coarser the sand grains more the metal penetration.</a:t>
            </a:r>
            <a:endParaRPr lang="en-IN" dirty="0"/>
          </a:p>
        </p:txBody>
      </p:sp>
      <p:pic>
        <p:nvPicPr>
          <p:cNvPr id="109570" name="Picture 2"/>
          <p:cNvPicPr>
            <a:picLocks noChangeAspect="1" noChangeArrowheads="1"/>
          </p:cNvPicPr>
          <p:nvPr/>
        </p:nvPicPr>
        <p:blipFill>
          <a:blip r:embed="rId2"/>
          <a:srcRect/>
          <a:stretch>
            <a:fillRect/>
          </a:stretch>
        </p:blipFill>
        <p:spPr bwMode="auto">
          <a:xfrm>
            <a:off x="2667000" y="3905250"/>
            <a:ext cx="3419475" cy="257175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19912"/>
          </a:xfrm>
        </p:spPr>
        <p:txBody>
          <a:bodyPr>
            <a:normAutofit/>
          </a:bodyPr>
          <a:lstStyle/>
          <a:p>
            <a:pPr algn="ctr"/>
            <a:r>
              <a:rPr lang="en-US" sz="4800" b="1" dirty="0"/>
              <a:t>Pouring Metal Defects</a:t>
            </a:r>
            <a:endParaRPr lang="en-IN" sz="4800" dirty="0"/>
          </a:p>
        </p:txBody>
      </p:sp>
      <p:sp>
        <p:nvSpPr>
          <p:cNvPr id="3" name="Content Placeholder 2"/>
          <p:cNvSpPr>
            <a:spLocks noGrp="1"/>
          </p:cNvSpPr>
          <p:nvPr>
            <p:ph idx="1"/>
          </p:nvPr>
        </p:nvSpPr>
        <p:spPr>
          <a:xfrm>
            <a:off x="76200" y="1447800"/>
            <a:ext cx="8915400" cy="5257800"/>
          </a:xfrm>
        </p:spPr>
        <p:txBody>
          <a:bodyPr>
            <a:normAutofit/>
          </a:bodyPr>
          <a:lstStyle/>
          <a:p>
            <a:pPr algn="just">
              <a:buNone/>
            </a:pPr>
            <a:r>
              <a:rPr lang="en-US" sz="2800" dirty="0"/>
              <a:t>The likely defects in this category are</a:t>
            </a:r>
            <a:endParaRPr lang="en-IN" sz="2800" dirty="0"/>
          </a:p>
          <a:p>
            <a:pPr lvl="1" algn="just"/>
            <a:r>
              <a:rPr lang="en-US" sz="2800" dirty="0" err="1"/>
              <a:t>Mis</a:t>
            </a:r>
            <a:r>
              <a:rPr lang="en-US" sz="2800" dirty="0"/>
              <a:t>-runs and</a:t>
            </a:r>
            <a:endParaRPr lang="en-IN" sz="2800" dirty="0"/>
          </a:p>
          <a:p>
            <a:pPr lvl="1" algn="just"/>
            <a:r>
              <a:rPr lang="en-US" sz="2800" dirty="0"/>
              <a:t>Cold shuts</a:t>
            </a:r>
          </a:p>
          <a:p>
            <a:pPr lvl="0" algn="just">
              <a:buNone/>
            </a:pPr>
            <a:endParaRPr lang="en-IN" sz="2800" dirty="0"/>
          </a:p>
          <a:p>
            <a:pPr algn="just"/>
            <a:r>
              <a:rPr lang="en-US" sz="2800" dirty="0"/>
              <a:t> A </a:t>
            </a:r>
            <a:r>
              <a:rPr lang="en-US" sz="2800" b="1" dirty="0" err="1"/>
              <a:t>mis</a:t>
            </a:r>
            <a:r>
              <a:rPr lang="en-US" sz="2800" b="1" dirty="0"/>
              <a:t>-run</a:t>
            </a:r>
            <a:r>
              <a:rPr lang="en-US" sz="2800" dirty="0"/>
              <a:t> is caused when the metal is unable to fill the mold cavity completely and thus leaves unfilled cavities.</a:t>
            </a:r>
          </a:p>
          <a:p>
            <a:pPr algn="just"/>
            <a:r>
              <a:rPr lang="en-US" sz="2800" dirty="0"/>
              <a:t>A </a:t>
            </a:r>
            <a:r>
              <a:rPr lang="en-US" sz="2800" b="1" dirty="0"/>
              <a:t>cold shut </a:t>
            </a:r>
            <a:r>
              <a:rPr lang="en-US" sz="2800" dirty="0"/>
              <a:t>is caused when two streams while meeting in the mold cavity, do not fuse together properly thus forming a discontinuity in the casting.</a:t>
            </a:r>
            <a:endParaRPr lang="en-IN" sz="2800" dirty="0"/>
          </a:p>
        </p:txBody>
      </p:sp>
      <p:sp>
        <p:nvSpPr>
          <p:cNvPr id="4" name="TextBox 3"/>
          <p:cNvSpPr txBox="1"/>
          <p:nvPr/>
        </p:nvSpPr>
        <p:spPr>
          <a:xfrm>
            <a:off x="7620000" y="6477000"/>
            <a:ext cx="1219200" cy="381000"/>
          </a:xfrm>
          <a:prstGeom prst="rect">
            <a:avLst/>
          </a:prstGeom>
          <a:noFill/>
        </p:spPr>
        <p:txBody>
          <a:bodyPr wrap="square" rtlCol="0">
            <a:spAutoFit/>
          </a:bodyPr>
          <a:lstStyle/>
          <a:p>
            <a:r>
              <a:rPr lang="en-IN" dirty="0" err="1"/>
              <a:t>Contd</a:t>
            </a:r>
            <a:r>
              <a:rPr lang="en-IN"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76200" y="1066800"/>
            <a:ext cx="8915400" cy="2667000"/>
          </a:xfrm>
        </p:spPr>
        <p:txBody>
          <a:bodyPr>
            <a:normAutofit/>
          </a:bodyPr>
          <a:lstStyle/>
          <a:p>
            <a:pPr algn="just"/>
            <a:r>
              <a:rPr lang="en-US" sz="2800" dirty="0"/>
              <a:t>The </a:t>
            </a:r>
            <a:r>
              <a:rPr lang="en-US" sz="2800" dirty="0" err="1"/>
              <a:t>mis</a:t>
            </a:r>
            <a:r>
              <a:rPr lang="en-US" sz="2800" dirty="0"/>
              <a:t>-run and cold shut defects are caused either by a lower fluidity of the mold or when the section thickness of the casting is very small. Fluidity can be improved by changing the composition of the metal and by increasing the pouring temperature of the metal.</a:t>
            </a:r>
            <a:endParaRPr lang="en-IN" sz="2800" dirty="0"/>
          </a:p>
        </p:txBody>
      </p:sp>
      <p:pic>
        <p:nvPicPr>
          <p:cNvPr id="109570" name="Picture 2"/>
          <p:cNvPicPr>
            <a:picLocks noChangeAspect="1" noChangeArrowheads="1"/>
          </p:cNvPicPr>
          <p:nvPr/>
        </p:nvPicPr>
        <p:blipFill>
          <a:blip r:embed="rId3"/>
          <a:srcRect/>
          <a:stretch>
            <a:fillRect/>
          </a:stretch>
        </p:blipFill>
        <p:spPr bwMode="auto">
          <a:xfrm>
            <a:off x="76200" y="4114800"/>
            <a:ext cx="8951495" cy="236220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normAutofit/>
          </a:bodyPr>
          <a:lstStyle/>
          <a:p>
            <a:pPr algn="ctr"/>
            <a:r>
              <a:rPr lang="en-US" sz="4800" b="1" dirty="0"/>
              <a:t>Mold Shift</a:t>
            </a:r>
            <a:endParaRPr lang="en-IN" sz="4800" dirty="0"/>
          </a:p>
        </p:txBody>
      </p:sp>
      <p:sp>
        <p:nvSpPr>
          <p:cNvPr id="3" name="Content Placeholder 2"/>
          <p:cNvSpPr>
            <a:spLocks noGrp="1"/>
          </p:cNvSpPr>
          <p:nvPr>
            <p:ph idx="1"/>
          </p:nvPr>
        </p:nvSpPr>
        <p:spPr>
          <a:xfrm>
            <a:off x="304800" y="1600200"/>
            <a:ext cx="8229600" cy="1600200"/>
          </a:xfrm>
        </p:spPr>
        <p:txBody>
          <a:bodyPr>
            <a:normAutofit/>
          </a:bodyPr>
          <a:lstStyle/>
          <a:p>
            <a:pPr algn="just">
              <a:lnSpc>
                <a:spcPct val="150000"/>
              </a:lnSpc>
              <a:buNone/>
            </a:pPr>
            <a:r>
              <a:rPr lang="en-US" sz="2800" dirty="0"/>
              <a:t>   The mold shift defect occurs when cope and drag or molding boxes have not been properly aligned.</a:t>
            </a:r>
            <a:endParaRPr lang="en-IN" sz="2800" dirty="0"/>
          </a:p>
          <a:p>
            <a:pPr algn="just">
              <a:lnSpc>
                <a:spcPct val="150000"/>
              </a:lnSpc>
              <a:buNone/>
            </a:pPr>
            <a:endParaRPr lang="en-IN" sz="2800" dirty="0"/>
          </a:p>
        </p:txBody>
      </p:sp>
      <p:pic>
        <p:nvPicPr>
          <p:cNvPr id="110594" name="Picture 2"/>
          <p:cNvPicPr>
            <a:picLocks noChangeAspect="1" noChangeArrowheads="1"/>
          </p:cNvPicPr>
          <p:nvPr/>
        </p:nvPicPr>
        <p:blipFill>
          <a:blip r:embed="rId2"/>
          <a:srcRect/>
          <a:stretch>
            <a:fillRect/>
          </a:stretch>
        </p:blipFill>
        <p:spPr bwMode="auto">
          <a:xfrm>
            <a:off x="2519452" y="3048000"/>
            <a:ext cx="4109948" cy="3667125"/>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normAutofit fontScale="90000"/>
          </a:bodyPr>
          <a:lstStyle/>
          <a:p>
            <a:pPr algn="ctr"/>
            <a:r>
              <a:rPr lang="en-IN" b="1" dirty="0"/>
              <a:t>Metallurgical defects</a:t>
            </a:r>
            <a:endParaRPr lang="en-IN" dirty="0"/>
          </a:p>
        </p:txBody>
      </p:sp>
      <p:sp>
        <p:nvSpPr>
          <p:cNvPr id="3" name="Content Placeholder 2"/>
          <p:cNvSpPr>
            <a:spLocks noGrp="1"/>
          </p:cNvSpPr>
          <p:nvPr>
            <p:ph idx="1"/>
          </p:nvPr>
        </p:nvSpPr>
        <p:spPr>
          <a:xfrm>
            <a:off x="0" y="1219200"/>
            <a:ext cx="9144000" cy="5638800"/>
          </a:xfrm>
        </p:spPr>
        <p:txBody>
          <a:bodyPr>
            <a:normAutofit/>
          </a:bodyPr>
          <a:lstStyle/>
          <a:p>
            <a:pPr algn="just"/>
            <a:r>
              <a:rPr lang="en-IN" sz="2800" b="1" dirty="0"/>
              <a:t>Hot tears or hot cracking, </a:t>
            </a:r>
            <a:r>
              <a:rPr lang="en-IN" sz="2800" dirty="0"/>
              <a:t>cause of this defect is that stresses and strains built up during solidification are too high compared to the actual strength of the semisolid material. This type of defects occurs in the lower part of the solidification range, close to the solidus, when the alloy has a wide solidification temperature range and a small amount of liquid, when the solid fraction is more than 0.9, the hot tearing is easy to occur. Proper mould design prevents this type of defect.</a:t>
            </a:r>
          </a:p>
          <a:p>
            <a:pPr algn="just"/>
            <a:r>
              <a:rPr lang="en-IN" sz="2800" b="1" dirty="0"/>
              <a:t>Hot spots </a:t>
            </a:r>
            <a:r>
              <a:rPr lang="en-IN" sz="2800" dirty="0"/>
              <a:t>are areas on the surface of casting that become very hard because they cooled more quickly than the surrounding material.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http://vespanvesh.in/wp-content/uploads/2011/01/thank-you.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8305800" cy="488822"/>
          </a:xfrm>
        </p:spPr>
        <p:txBody>
          <a:bodyPr tIns="40087">
            <a:normAutofit fontScale="90000"/>
          </a:bodyPr>
          <a:lstStyle/>
          <a:p>
            <a:r>
              <a:rPr lang="en-US" sz="4000" dirty="0"/>
              <a:t>IMPORTANT QUESTIONS(UNIT 2 &amp; 3)</a:t>
            </a:r>
          </a:p>
        </p:txBody>
      </p:sp>
      <p:sp>
        <p:nvSpPr>
          <p:cNvPr id="3" name="Text Placeholder 2"/>
          <p:cNvSpPr>
            <a:spLocks noGrp="1"/>
          </p:cNvSpPr>
          <p:nvPr>
            <p:ph type="body" idx="1"/>
          </p:nvPr>
        </p:nvSpPr>
        <p:spPr>
          <a:xfrm>
            <a:off x="336656" y="662748"/>
            <a:ext cx="8535848" cy="6326748"/>
          </a:xfrm>
        </p:spPr>
        <p:txBody>
          <a:bodyPr lIns="80175" tIns="40087" rIns="80175" bIns="40087">
            <a:normAutofit fontScale="92500"/>
          </a:bodyPr>
          <a:lstStyle/>
          <a:p>
            <a:r>
              <a:rPr lang="en-US" sz="2100" dirty="0"/>
              <a:t>Q1.EXPLAIN THE CONSTRUCTIONAL DETAILS OF CENTRE LATHE MACHINE.</a:t>
            </a:r>
          </a:p>
          <a:p>
            <a:r>
              <a:rPr lang="en-US" sz="2100" dirty="0"/>
              <a:t>Q2.EXPLAIN DIFFERENT LATHE MACHINE OPERATIONS.</a:t>
            </a:r>
          </a:p>
          <a:p>
            <a:r>
              <a:rPr lang="en-US" sz="2100" dirty="0"/>
              <a:t>Q3.EXPLAIN DIFFERENT CUTTING TOOLS USED ON LATHE MACHINE.</a:t>
            </a:r>
          </a:p>
          <a:p>
            <a:r>
              <a:rPr lang="en-US" sz="2100" dirty="0"/>
              <a:t>Q4.WRITE DIFFERENCE BETWEEN CAPSTAN AND TURRET LATHE.</a:t>
            </a:r>
          </a:p>
          <a:p>
            <a:r>
              <a:rPr lang="en-US" sz="2100" dirty="0"/>
              <a:t>Q5.EXPLAIN TAPER TURNING METHOD ON LATHE MACHINE.</a:t>
            </a:r>
          </a:p>
          <a:p>
            <a:r>
              <a:rPr lang="en-US" sz="2100" dirty="0"/>
              <a:t>Q6.EXPLAIN CONSTRUCTIONAL DETAILS OF SHAPER MACHINE.</a:t>
            </a:r>
          </a:p>
          <a:p>
            <a:r>
              <a:rPr lang="en-US" sz="2100" dirty="0"/>
              <a:t>Q7.EXPLAIN DIFFERENT TYPES OF SHAPER MACHINE.</a:t>
            </a:r>
          </a:p>
          <a:p>
            <a:r>
              <a:rPr lang="en-US" sz="2100" dirty="0"/>
              <a:t>Q8.EXPLAIN CRANK AND SLOTTED LEVER MECHANISM.</a:t>
            </a:r>
          </a:p>
          <a:p>
            <a:r>
              <a:rPr lang="en-US" sz="2100" dirty="0"/>
              <a:t>Q9.EXPLAIN DIFFERENT OPERATIONS PERFORMED ON SHAPER MACHINE.</a:t>
            </a:r>
          </a:p>
          <a:p>
            <a:r>
              <a:rPr lang="en-US" sz="2100" dirty="0"/>
              <a:t>Q10. EXPLAIN RADIAL AND PILLAR TYPE DRILLING MACHINE.</a:t>
            </a:r>
          </a:p>
          <a:p>
            <a:r>
              <a:rPr lang="en-US" sz="2100" dirty="0"/>
              <a:t>Q11.EXPLAIN DIFFERENT DRILLING OPERATIONS.</a:t>
            </a:r>
          </a:p>
          <a:p>
            <a:r>
              <a:rPr lang="en-US" sz="2100" dirty="0"/>
              <a:t>Q12.EXPLAIN GEOMETRY OF TWIST DRILL.</a:t>
            </a:r>
          </a:p>
          <a:p>
            <a:r>
              <a:rPr lang="en-US" sz="2100" dirty="0"/>
              <a:t>Q13.EXPLAIN DIFFERENCE B/W HOT AND COLD WORKING PROCESS</a:t>
            </a:r>
          </a:p>
          <a:p>
            <a:r>
              <a:rPr lang="en-US" sz="2100" dirty="0"/>
              <a:t>Q14.EXPLAIN FOLLOWING PROCESS- 1.ROLLING 2.FORGING        3.EXTRUSION 4. WIRE DRAWING 5.SHEET METAL PROCESS </a:t>
            </a:r>
          </a:p>
          <a:p>
            <a:endParaRPr lang="en-US" sz="21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1178" y="801062"/>
            <a:ext cx="9002822" cy="5027879"/>
          </a:xfrm>
        </p:spPr>
        <p:txBody>
          <a:bodyPr lIns="80175" tIns="40087" rIns="80175" bIns="40087">
            <a:normAutofit fontScale="92500"/>
          </a:bodyPr>
          <a:lstStyle/>
          <a:p>
            <a:r>
              <a:rPr lang="en-US" sz="2100" b="1" dirty="0"/>
              <a:t>Q1.EXPLAIN FOLLOWING</a:t>
            </a:r>
            <a:r>
              <a:rPr lang="en-US" sz="2100" dirty="0"/>
              <a:t>:- </a:t>
            </a:r>
            <a:r>
              <a:rPr lang="en-US" sz="2100" dirty="0">
                <a:solidFill>
                  <a:srgbClr val="7030A0"/>
                </a:solidFill>
              </a:rPr>
              <a:t>1</a:t>
            </a:r>
            <a:r>
              <a:rPr lang="en-US" sz="2100" dirty="0"/>
              <a:t>.TYPES OF PATTERN </a:t>
            </a:r>
            <a:r>
              <a:rPr lang="en-US" sz="2100" dirty="0">
                <a:solidFill>
                  <a:srgbClr val="7030A0"/>
                </a:solidFill>
              </a:rPr>
              <a:t>2</a:t>
            </a:r>
            <a:r>
              <a:rPr lang="en-US" sz="2100" dirty="0"/>
              <a:t>.TOOLS AND EQUIPMENT UESD IN MOULDING </a:t>
            </a:r>
            <a:r>
              <a:rPr lang="en-US" sz="2100" dirty="0">
                <a:solidFill>
                  <a:srgbClr val="7030A0"/>
                </a:solidFill>
              </a:rPr>
              <a:t>3</a:t>
            </a:r>
            <a:r>
              <a:rPr lang="en-US" sz="2100" dirty="0"/>
              <a:t>.CORE &amp;TYPES OF CORE</a:t>
            </a:r>
          </a:p>
          <a:p>
            <a:r>
              <a:rPr lang="en-US" sz="2100" dirty="0">
                <a:solidFill>
                  <a:srgbClr val="7030A0"/>
                </a:solidFill>
              </a:rPr>
              <a:t>4</a:t>
            </a:r>
            <a:r>
              <a:rPr lang="en-US" sz="2100" dirty="0"/>
              <a:t>.CASTING DEFECTS </a:t>
            </a:r>
            <a:r>
              <a:rPr lang="en-US" sz="2100" dirty="0">
                <a:solidFill>
                  <a:srgbClr val="7030A0"/>
                </a:solidFill>
              </a:rPr>
              <a:t>5</a:t>
            </a:r>
            <a:r>
              <a:rPr lang="en-US" sz="2100" dirty="0"/>
              <a:t>.SAND CASTING PROCESS WITH DIAGRAM</a:t>
            </a:r>
          </a:p>
          <a:p>
            <a:r>
              <a:rPr lang="en-US" sz="2100" b="1" dirty="0"/>
              <a:t>Q2</a:t>
            </a:r>
            <a:r>
              <a:rPr lang="en-US" sz="2100" dirty="0"/>
              <a:t>.EXPLAIN TYPES OF MOULDING SAND AND ITS PROPERTIES</a:t>
            </a:r>
          </a:p>
          <a:p>
            <a:r>
              <a:rPr lang="en-US" sz="2100" b="1" dirty="0"/>
              <a:t>Q3</a:t>
            </a:r>
            <a:r>
              <a:rPr lang="en-US" sz="2100" dirty="0"/>
              <a:t>.WHAT IS CASTING? EXPLAIN INVESTMENT CASTING</a:t>
            </a:r>
          </a:p>
          <a:p>
            <a:r>
              <a:rPr lang="en-US" sz="2100" b="1" dirty="0"/>
              <a:t>Q4</a:t>
            </a:r>
            <a:r>
              <a:rPr lang="en-US" sz="2100" dirty="0"/>
              <a:t>.WHAT IS WELDING ? EXPLAIN ELECTRIC ARC WELDING</a:t>
            </a:r>
          </a:p>
          <a:p>
            <a:r>
              <a:rPr lang="en-US" sz="2100" b="1" dirty="0"/>
              <a:t>Q5.EXPLAIN FOLLOWING:-</a:t>
            </a:r>
            <a:r>
              <a:rPr lang="en-US" sz="2100" dirty="0">
                <a:solidFill>
                  <a:srgbClr val="7030A0"/>
                </a:solidFill>
              </a:rPr>
              <a:t>1</a:t>
            </a:r>
            <a:r>
              <a:rPr lang="en-US" sz="2100" dirty="0"/>
              <a:t>.WELDIND &amp;TYPES OF WELDING </a:t>
            </a:r>
            <a:r>
              <a:rPr lang="en-US" sz="2100" dirty="0">
                <a:solidFill>
                  <a:srgbClr val="7030A0"/>
                </a:solidFill>
              </a:rPr>
              <a:t>2</a:t>
            </a:r>
            <a:r>
              <a:rPr lang="en-US" sz="2100" dirty="0"/>
              <a:t>. WELDING TOOLS AND SAFETY DEVICES</a:t>
            </a:r>
          </a:p>
          <a:p>
            <a:r>
              <a:rPr lang="en-US" sz="2100" dirty="0">
                <a:solidFill>
                  <a:srgbClr val="7030A0"/>
                </a:solidFill>
              </a:rPr>
              <a:t>3</a:t>
            </a:r>
            <a:r>
              <a:rPr lang="en-US" sz="2100" dirty="0"/>
              <a:t>.TYPES OF WELD AND WELDING JOINT </a:t>
            </a:r>
            <a:r>
              <a:rPr lang="en-US" sz="2100" dirty="0">
                <a:solidFill>
                  <a:srgbClr val="7030A0"/>
                </a:solidFill>
              </a:rPr>
              <a:t>4</a:t>
            </a:r>
            <a:r>
              <a:rPr lang="en-US" sz="2100" dirty="0"/>
              <a:t>.SOLDERING AND BRAZING </a:t>
            </a:r>
          </a:p>
          <a:p>
            <a:r>
              <a:rPr lang="en-US" sz="2100" b="1" dirty="0">
                <a:solidFill>
                  <a:srgbClr val="7030A0"/>
                </a:solidFill>
              </a:rPr>
              <a:t>5</a:t>
            </a:r>
            <a:r>
              <a:rPr lang="en-US" sz="2100" dirty="0"/>
              <a:t>.WELDING DEFECTS </a:t>
            </a:r>
            <a:r>
              <a:rPr lang="en-US" sz="2100" dirty="0">
                <a:solidFill>
                  <a:srgbClr val="7030A0"/>
                </a:solidFill>
              </a:rPr>
              <a:t>6</a:t>
            </a:r>
            <a:r>
              <a:rPr lang="en-US" sz="2100" dirty="0"/>
              <a:t>.TYPES OF ELECTRODES</a:t>
            </a:r>
          </a:p>
          <a:p>
            <a:r>
              <a:rPr lang="en-US" sz="2100" b="1" dirty="0"/>
              <a:t>Q6</a:t>
            </a:r>
            <a:r>
              <a:rPr lang="en-US" sz="2100" dirty="0"/>
              <a:t>.WHAT IS PRINCIPLE OF RESISTANCE WELDING?EXPLAIN BUTT WELDING WITH NEAT SKETCH.</a:t>
            </a:r>
          </a:p>
          <a:p>
            <a:r>
              <a:rPr lang="en-US" sz="2100" b="1" dirty="0"/>
              <a:t>Q7</a:t>
            </a:r>
            <a:r>
              <a:rPr lang="en-US" sz="2100" dirty="0"/>
              <a:t>.WHAT IS PRINCIPLE OF OXYACETYLENE GAS WELDING ?EXPLAIN TYPES OF FLAMES</a:t>
            </a:r>
          </a:p>
          <a:p>
            <a:r>
              <a:rPr lang="en-US" sz="2100" b="1" dirty="0"/>
              <a:t>Q8</a:t>
            </a:r>
            <a:r>
              <a:rPr lang="en-US" sz="2100" dirty="0"/>
              <a:t>.EXPLAIN </a:t>
            </a:r>
            <a:r>
              <a:rPr lang="en-US" sz="2100" b="1" dirty="0"/>
              <a:t>TIG</a:t>
            </a:r>
            <a:r>
              <a:rPr lang="en-US" sz="2100" dirty="0"/>
              <a:t> AND </a:t>
            </a:r>
            <a:r>
              <a:rPr lang="en-US" sz="2100" b="1" dirty="0"/>
              <a:t>MIG</a:t>
            </a:r>
            <a:r>
              <a:rPr lang="en-US" sz="2100" dirty="0"/>
              <a:t> WELDING.</a:t>
            </a:r>
          </a:p>
        </p:txBody>
      </p:sp>
      <p:sp>
        <p:nvSpPr>
          <p:cNvPr id="4" name="Title 1"/>
          <p:cNvSpPr>
            <a:spLocks noGrp="1"/>
          </p:cNvSpPr>
          <p:nvPr>
            <p:ph type="title"/>
          </p:nvPr>
        </p:nvSpPr>
        <p:spPr>
          <a:xfrm>
            <a:off x="466974" y="-533400"/>
            <a:ext cx="7949416" cy="1200876"/>
          </a:xfrm>
        </p:spPr>
        <p:txBody>
          <a:bodyPr tIns="40087">
            <a:normAutofit/>
          </a:bodyPr>
          <a:lstStyle/>
          <a:p>
            <a:r>
              <a:rPr lang="en-US" sz="3600" dirty="0"/>
              <a:t>IMPORTANT QUESTIONS(UNIT 1&amp;4)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8991600" cy="5715000"/>
          </a:xfrm>
        </p:spPr>
        <p:txBody>
          <a:bodyPr>
            <a:noAutofit/>
          </a:bodyPr>
          <a:lstStyle/>
          <a:p>
            <a:pPr algn="just">
              <a:lnSpc>
                <a:spcPct val="150000"/>
              </a:lnSpc>
            </a:pPr>
            <a:r>
              <a:rPr lang="en-US" sz="2800" b="1" dirty="0"/>
              <a:t>Pattern: </a:t>
            </a:r>
            <a:r>
              <a:rPr lang="en-US" sz="2800" dirty="0"/>
              <a:t>Pattern is a replica of the final object to be made with some modifications. </a:t>
            </a:r>
            <a:endParaRPr lang="en-IN" sz="2800" dirty="0"/>
          </a:p>
          <a:p>
            <a:pPr algn="just">
              <a:lnSpc>
                <a:spcPct val="150000"/>
              </a:lnSpc>
            </a:pPr>
            <a:r>
              <a:rPr lang="en-US" sz="2800" b="1" dirty="0"/>
              <a:t>Parting line:</a:t>
            </a:r>
            <a:r>
              <a:rPr lang="en-US" sz="2800" b="1" i="1" dirty="0"/>
              <a:t> </a:t>
            </a:r>
            <a:r>
              <a:rPr lang="en-US" sz="2800" dirty="0"/>
              <a:t>This is the dividing line between the two moulding flasks that makes up the sand mould. </a:t>
            </a:r>
            <a:endParaRPr lang="en-IN" sz="2800" dirty="0"/>
          </a:p>
          <a:p>
            <a:pPr algn="just">
              <a:lnSpc>
                <a:spcPct val="150000"/>
              </a:lnSpc>
            </a:pPr>
            <a:r>
              <a:rPr lang="en-US" sz="2800" b="1" dirty="0"/>
              <a:t>Bottom board:</a:t>
            </a:r>
            <a:r>
              <a:rPr lang="en-US" sz="2800" b="1" i="1" dirty="0"/>
              <a:t> </a:t>
            </a:r>
            <a:r>
              <a:rPr lang="en-US" sz="2800" dirty="0"/>
              <a:t>This is a board normally made of wood, which is used at the start of the mould making.</a:t>
            </a:r>
            <a:endParaRPr lang="en-IN" sz="2800" dirty="0"/>
          </a:p>
        </p:txBody>
      </p:sp>
      <p:sp>
        <p:nvSpPr>
          <p:cNvPr id="4" name="TextBox 3"/>
          <p:cNvSpPr txBox="1"/>
          <p:nvPr/>
        </p:nvSpPr>
        <p:spPr>
          <a:xfrm>
            <a:off x="7924800" y="6400800"/>
            <a:ext cx="1219200" cy="369332"/>
          </a:xfrm>
          <a:prstGeom prst="rect">
            <a:avLst/>
          </a:prstGeom>
          <a:noFill/>
        </p:spPr>
        <p:txBody>
          <a:bodyPr wrap="square" rtlCol="0">
            <a:spAutoFit/>
          </a:bodyPr>
          <a:lstStyle/>
          <a:p>
            <a:r>
              <a:rPr lang="en-IN" dirty="0" err="1"/>
              <a:t>Contd</a:t>
            </a:r>
            <a:r>
              <a:rPr lang="en-IN"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8915400" cy="6019800"/>
          </a:xfrm>
        </p:spPr>
        <p:txBody>
          <a:bodyPr>
            <a:normAutofit/>
          </a:bodyPr>
          <a:lstStyle/>
          <a:p>
            <a:pPr algn="just">
              <a:lnSpc>
                <a:spcPct val="150000"/>
              </a:lnSpc>
            </a:pPr>
            <a:r>
              <a:rPr lang="en-US" sz="2800" b="1" dirty="0"/>
              <a:t>Moulding sand: </a:t>
            </a:r>
            <a:r>
              <a:rPr lang="en-US" sz="2800" dirty="0"/>
              <a:t>The freshly prepared refractory material used for making the mould cavity. It is a mixture of silica, clay and moisture in appropriate proportions.</a:t>
            </a:r>
            <a:endParaRPr lang="en-IN" sz="2800" dirty="0"/>
          </a:p>
          <a:p>
            <a:pPr algn="just">
              <a:lnSpc>
                <a:spcPct val="150000"/>
              </a:lnSpc>
            </a:pPr>
            <a:r>
              <a:rPr lang="en-US" sz="2800" b="1" dirty="0"/>
              <a:t>Backing sand:</a:t>
            </a:r>
            <a:r>
              <a:rPr lang="en-US" sz="2800" b="1" i="1" dirty="0"/>
              <a:t> </a:t>
            </a:r>
            <a:r>
              <a:rPr lang="en-US" sz="2800" dirty="0"/>
              <a:t>This is made up of used and burnt sand.</a:t>
            </a:r>
            <a:r>
              <a:rPr lang="en-US" sz="2800" b="1" dirty="0"/>
              <a:t> </a:t>
            </a:r>
            <a:endParaRPr lang="en-IN" sz="2800" dirty="0"/>
          </a:p>
          <a:p>
            <a:pPr algn="just">
              <a:lnSpc>
                <a:spcPct val="150000"/>
              </a:lnSpc>
            </a:pPr>
            <a:r>
              <a:rPr lang="en-US" sz="2800" b="1" dirty="0"/>
              <a:t>Core:</a:t>
            </a:r>
            <a:r>
              <a:rPr lang="en-US" sz="2800" b="1" i="1" dirty="0"/>
              <a:t> </a:t>
            </a:r>
            <a:r>
              <a:rPr lang="en-US" sz="2800" dirty="0"/>
              <a:t>Used for making hollow cavities in castings.</a:t>
            </a:r>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8991600" cy="6019800"/>
          </a:xfrm>
        </p:spPr>
        <p:txBody>
          <a:bodyPr>
            <a:normAutofit lnSpcReduction="10000"/>
          </a:bodyPr>
          <a:lstStyle/>
          <a:p>
            <a:pPr algn="just">
              <a:lnSpc>
                <a:spcPct val="150000"/>
              </a:lnSpc>
            </a:pPr>
            <a:r>
              <a:rPr lang="en-US" sz="2800" b="1" dirty="0"/>
              <a:t>Pouring basin:</a:t>
            </a:r>
            <a:r>
              <a:rPr lang="en-US" sz="2800" b="1" i="1" dirty="0"/>
              <a:t> </a:t>
            </a:r>
            <a:r>
              <a:rPr lang="en-US" sz="2800" dirty="0"/>
              <a:t>A small funnel-shaped cavity at the top of the mould into which the molten metal is poured.</a:t>
            </a:r>
            <a:r>
              <a:rPr lang="en-US" sz="2800" b="1" dirty="0"/>
              <a:t> </a:t>
            </a:r>
            <a:endParaRPr lang="en-IN" sz="2800" dirty="0"/>
          </a:p>
          <a:p>
            <a:pPr algn="just">
              <a:lnSpc>
                <a:spcPct val="150000"/>
              </a:lnSpc>
            </a:pPr>
            <a:r>
              <a:rPr lang="en-US" sz="2800" b="1" dirty="0" err="1"/>
              <a:t>Sprue</a:t>
            </a:r>
            <a:r>
              <a:rPr lang="en-US" sz="2800" b="1" dirty="0"/>
              <a:t>:</a:t>
            </a:r>
            <a:r>
              <a:rPr lang="en-US" sz="2800" b="1" i="1" dirty="0"/>
              <a:t> </a:t>
            </a:r>
            <a:r>
              <a:rPr lang="en-US" sz="2800" dirty="0"/>
              <a:t>The passage through which the molten metal from the pouring basin reaches the mould cavity.</a:t>
            </a:r>
            <a:endParaRPr lang="en-IN" sz="2800" dirty="0"/>
          </a:p>
          <a:p>
            <a:pPr algn="just">
              <a:lnSpc>
                <a:spcPct val="150000"/>
              </a:lnSpc>
            </a:pPr>
            <a:r>
              <a:rPr lang="en-US" sz="2800" b="1" dirty="0"/>
              <a:t>Runner:</a:t>
            </a:r>
            <a:r>
              <a:rPr lang="en-US" sz="2800" b="1" i="1" dirty="0"/>
              <a:t> </a:t>
            </a:r>
            <a:r>
              <a:rPr lang="en-US" sz="2800" dirty="0"/>
              <a:t>The passage ways in the parting plane through which molten metal flow is regulated before they reach the mould cavity.</a:t>
            </a:r>
            <a:r>
              <a:rPr lang="en-US" sz="2800" b="1" dirty="0"/>
              <a:t> </a:t>
            </a:r>
            <a:endParaRPr lang="en-IN" sz="2800" dirty="0"/>
          </a:p>
          <a:p>
            <a:pPr algn="just">
              <a:lnSpc>
                <a:spcPct val="150000"/>
              </a:lnSpc>
            </a:pPr>
            <a:r>
              <a:rPr lang="en-US" sz="2800" b="1" dirty="0"/>
              <a:t>Gate:</a:t>
            </a:r>
            <a:r>
              <a:rPr lang="en-US" sz="2800" b="1" i="1" dirty="0"/>
              <a:t> </a:t>
            </a:r>
            <a:r>
              <a:rPr lang="en-US" sz="2800" dirty="0"/>
              <a:t>The actual entry point through which molten metal enters the mould cavity in a controlled rate.</a:t>
            </a:r>
            <a:endParaRPr lang="en-IN" sz="2800" dirty="0"/>
          </a:p>
          <a:p>
            <a:pPr algn="just">
              <a:lnSpc>
                <a:spcPct val="150000"/>
              </a:lnSpc>
              <a:buNone/>
            </a:pPr>
            <a:endParaRPr lang="en-IN" sz="2800" dirty="0"/>
          </a:p>
        </p:txBody>
      </p:sp>
      <p:sp>
        <p:nvSpPr>
          <p:cNvPr id="4" name="TextBox 3"/>
          <p:cNvSpPr txBox="1"/>
          <p:nvPr/>
        </p:nvSpPr>
        <p:spPr>
          <a:xfrm>
            <a:off x="7924800" y="6477000"/>
            <a:ext cx="1219200" cy="381000"/>
          </a:xfrm>
          <a:prstGeom prst="rect">
            <a:avLst/>
          </a:prstGeom>
          <a:noFill/>
        </p:spPr>
        <p:txBody>
          <a:bodyPr wrap="square" rtlCol="0">
            <a:spAutoFit/>
          </a:bodyPr>
          <a:lstStyle/>
          <a:p>
            <a:r>
              <a:rPr lang="en-IN" dirty="0" err="1"/>
              <a:t>Contd</a:t>
            </a:r>
            <a:r>
              <a:rPr lang="en-IN"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4752</TotalTime>
  <Words>4481</Words>
  <Application>Microsoft Office PowerPoint</Application>
  <PresentationFormat>On-screen Show (4:3)</PresentationFormat>
  <Paragraphs>284</Paragraphs>
  <Slides>67</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Calibri</vt:lpstr>
      <vt:lpstr>Constantia</vt:lpstr>
      <vt:lpstr>Times New Roman</vt:lpstr>
      <vt:lpstr>Wingdings 2</vt:lpstr>
      <vt:lpstr>Flow</vt:lpstr>
      <vt:lpstr>PowerPoint Presentation</vt:lpstr>
      <vt:lpstr>PowerPoint Presentation</vt:lpstr>
      <vt:lpstr>PowerPoint Presentation</vt:lpstr>
      <vt:lpstr>PowerPoint Presentation</vt:lpstr>
      <vt:lpstr>PowerPoint Presentation</vt:lpstr>
      <vt:lpstr>Casting Terms</vt:lpstr>
      <vt:lpstr>PowerPoint Presentation</vt:lpstr>
      <vt:lpstr>PowerPoint Presentation</vt:lpstr>
      <vt:lpstr>PowerPoint Presentation</vt:lpstr>
      <vt:lpstr>PowerPoint Presentation</vt:lpstr>
      <vt:lpstr>Sand casting</vt:lpstr>
      <vt:lpstr>PowerPoint Presentation</vt:lpstr>
      <vt:lpstr>PowerPoint Presentation</vt:lpstr>
      <vt:lpstr>Sequential steps in making a sand casting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Pattern</vt:lpstr>
      <vt:lpstr>The pattern material should be</vt:lpstr>
      <vt:lpstr>Types of Pattern</vt:lpstr>
      <vt:lpstr>PowerPoint Presentation</vt:lpstr>
      <vt:lpstr>PowerPoint Presentation</vt:lpstr>
      <vt:lpstr>Types of Pattern</vt:lpstr>
      <vt:lpstr>PowerPoint Presentation</vt:lpstr>
      <vt:lpstr>Types of Pattern</vt:lpstr>
      <vt:lpstr>Types of Pattern</vt:lpstr>
      <vt:lpstr>PowerPoint Presentation</vt:lpstr>
      <vt:lpstr>Types of Pattern</vt:lpstr>
      <vt:lpstr>Types of Pattern</vt:lpstr>
      <vt:lpstr>PowerPoint Presentation</vt:lpstr>
      <vt:lpstr>Types of Pattern</vt:lpstr>
      <vt:lpstr>PowerPoint Presentation</vt:lpstr>
      <vt:lpstr>PowerPoint Presentation</vt:lpstr>
      <vt:lpstr>Moulding Sand Composition</vt:lpstr>
      <vt:lpstr>Moulding Sand Properties</vt:lpstr>
      <vt:lpstr>PowerPoint Presentation</vt:lpstr>
      <vt:lpstr>Other Sands</vt:lpstr>
      <vt:lpstr>PowerPoint Presentation</vt:lpstr>
      <vt:lpstr>PowerPoint Presentation</vt:lpstr>
      <vt:lpstr>Gating System</vt:lpstr>
      <vt:lpstr>Gating System</vt:lpstr>
      <vt:lpstr>PowerPoint Presentation</vt:lpstr>
      <vt:lpstr>PowerPoint Presentation</vt:lpstr>
      <vt:lpstr>Ladles</vt:lpstr>
      <vt:lpstr>PowerPoint Presentation</vt:lpstr>
      <vt:lpstr>PowerPoint Presentation</vt:lpstr>
      <vt:lpstr>PowerPoint Presentation</vt:lpstr>
      <vt:lpstr>Casting Defects </vt:lpstr>
      <vt:lpstr>Gas Defects</vt:lpstr>
      <vt:lpstr>Shrinkage Cavities</vt:lpstr>
      <vt:lpstr>Molding Material Defects</vt:lpstr>
      <vt:lpstr>Cut and washes</vt:lpstr>
      <vt:lpstr>Scab</vt:lpstr>
      <vt:lpstr>Metal penetration</vt:lpstr>
      <vt:lpstr>Pouring Metal Defects</vt:lpstr>
      <vt:lpstr>PowerPoint Presentation</vt:lpstr>
      <vt:lpstr>Mold Shift</vt:lpstr>
      <vt:lpstr>Metallurgical defects</vt:lpstr>
      <vt:lpstr>PowerPoint Presentation</vt:lpstr>
      <vt:lpstr>IMPORTANT QUESTIONS(UNIT 2 &amp; 3)</vt:lpstr>
      <vt:lpstr>IMPORTANT QUESTIONS(UNIT 1&amp;4)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MANISH</dc:creator>
  <cp:lastModifiedBy>harsh chandravanshi</cp:lastModifiedBy>
  <cp:revision>460</cp:revision>
  <dcterms:created xsi:type="dcterms:W3CDTF">2006-08-16T00:00:00Z</dcterms:created>
  <dcterms:modified xsi:type="dcterms:W3CDTF">2020-05-01T14:45:49Z</dcterms:modified>
</cp:coreProperties>
</file>