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533"/>
    <a:srgbClr val="CF7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0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357854982822483"/>
          <c:y val="5.2397298625775447E-2"/>
          <c:w val="0.89642144654076761"/>
          <c:h val="0.61880675222851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8.9422165833691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588558611994098E-16"/>
                  <c:y val="-2.9807388611230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0"/>
                  <c:y val="0.102196760952790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&lt;100</c:v>
                </c:pt>
                <c:pt idx="1">
                  <c:v>101-110</c:v>
                </c:pt>
                <c:pt idx="2">
                  <c:v>111-120</c:v>
                </c:pt>
                <c:pt idx="3">
                  <c:v>121-130</c:v>
                </c:pt>
                <c:pt idx="4">
                  <c:v>131-140</c:v>
                </c:pt>
                <c:pt idx="5">
                  <c:v>141-150</c:v>
                </c:pt>
                <c:pt idx="6">
                  <c:v>151-160</c:v>
                </c:pt>
                <c:pt idx="7">
                  <c:v>161-170</c:v>
                </c:pt>
                <c:pt idx="8">
                  <c:v>171-180</c:v>
                </c:pt>
                <c:pt idx="9">
                  <c:v>181-190</c:v>
                </c:pt>
                <c:pt idx="10">
                  <c:v>191-200</c:v>
                </c:pt>
                <c:pt idx="11">
                  <c:v>&gt;200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0.01</c:v>
                </c:pt>
                <c:pt idx="1">
                  <c:v>0.18421052631578946</c:v>
                </c:pt>
                <c:pt idx="2">
                  <c:v>0.24352331606217617</c:v>
                </c:pt>
                <c:pt idx="3">
                  <c:v>0.34265734265734266</c:v>
                </c:pt>
                <c:pt idx="4">
                  <c:v>0.39160839160839161</c:v>
                </c:pt>
                <c:pt idx="5">
                  <c:v>0.32500000000000001</c:v>
                </c:pt>
                <c:pt idx="6">
                  <c:v>0.3925233644859813</c:v>
                </c:pt>
                <c:pt idx="7">
                  <c:v>0.52325581395348841</c:v>
                </c:pt>
                <c:pt idx="8">
                  <c:v>0.53535353535353536</c:v>
                </c:pt>
                <c:pt idx="9">
                  <c:v>0.66233766233766234</c:v>
                </c:pt>
                <c:pt idx="10">
                  <c:v>0.42105263157894735</c:v>
                </c:pt>
                <c:pt idx="11">
                  <c:v>0.1875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"/>
                  <c:y val="-8.51639674606586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3588558611994098E-16"/>
                  <c:y val="5.9614777222461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layout>
                <c:manualLayout>
                  <c:x val="0"/>
                  <c:y val="2.55491902381975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&lt;100</c:v>
                </c:pt>
                <c:pt idx="1">
                  <c:v>101-110</c:v>
                </c:pt>
                <c:pt idx="2">
                  <c:v>111-120</c:v>
                </c:pt>
                <c:pt idx="3">
                  <c:v>121-130</c:v>
                </c:pt>
                <c:pt idx="4">
                  <c:v>131-140</c:v>
                </c:pt>
                <c:pt idx="5">
                  <c:v>141-150</c:v>
                </c:pt>
                <c:pt idx="6">
                  <c:v>151-160</c:v>
                </c:pt>
                <c:pt idx="7">
                  <c:v>161-170</c:v>
                </c:pt>
                <c:pt idx="8">
                  <c:v>171-180</c:v>
                </c:pt>
                <c:pt idx="9">
                  <c:v>181-190</c:v>
                </c:pt>
                <c:pt idx="10">
                  <c:v>191-200</c:v>
                </c:pt>
                <c:pt idx="11">
                  <c:v>&gt;200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0.99</c:v>
                </c:pt>
                <c:pt idx="1">
                  <c:v>0.81578947368421051</c:v>
                </c:pt>
                <c:pt idx="2">
                  <c:v>0.75647668393782386</c:v>
                </c:pt>
                <c:pt idx="3">
                  <c:v>0.65734265734265729</c:v>
                </c:pt>
                <c:pt idx="4">
                  <c:v>0.60839160839160844</c:v>
                </c:pt>
                <c:pt idx="5">
                  <c:v>0.67500000000000004</c:v>
                </c:pt>
                <c:pt idx="6">
                  <c:v>0.60747663551401865</c:v>
                </c:pt>
                <c:pt idx="7">
                  <c:v>0.47674418604651164</c:v>
                </c:pt>
                <c:pt idx="8">
                  <c:v>0.46464646464646464</c:v>
                </c:pt>
                <c:pt idx="9">
                  <c:v>0.33766233766233766</c:v>
                </c:pt>
                <c:pt idx="10">
                  <c:v>0.57894736842105265</c:v>
                </c:pt>
                <c:pt idx="11">
                  <c:v>0.8125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gapDepth val="1"/>
        <c:shape val="cylinder"/>
        <c:axId val="274798488"/>
        <c:axId val="274796920"/>
        <c:axId val="0"/>
      </c:bar3DChart>
      <c:catAx>
        <c:axId val="274798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6920"/>
        <c:crosses val="autoZero"/>
        <c:auto val="1"/>
        <c:lblAlgn val="ctr"/>
        <c:lblOffset val="100"/>
        <c:noMultiLvlLbl val="0"/>
      </c:catAx>
      <c:valAx>
        <c:axId val="27479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8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7085106699626"/>
          <c:y val="0.84472932275869561"/>
          <c:w val="0.53755402535788577"/>
          <c:h val="0.155270677241304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Availed Online Banking</c:v>
                </c:pt>
                <c:pt idx="1">
                  <c:v>Availed Online Banking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9.375E-2</c:v>
                </c:pt>
                <c:pt idx="1">
                  <c:v>9.7520107238605894E-2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Availed Online Banking</c:v>
                </c:pt>
                <c:pt idx="1">
                  <c:v>Availed Online Banking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0.90625</c:v>
                </c:pt>
                <c:pt idx="1">
                  <c:v>0.90247989276139406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4536144"/>
        <c:axId val="274536536"/>
        <c:axId val="0"/>
      </c:bar3DChart>
      <c:catAx>
        <c:axId val="27453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36536"/>
        <c:crosses val="autoZero"/>
        <c:auto val="1"/>
        <c:lblAlgn val="ctr"/>
        <c:lblOffset val="100"/>
        <c:noMultiLvlLbl val="0"/>
      </c:catAx>
      <c:valAx>
        <c:axId val="27453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53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customers with online banking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7357186270735023"/>
                  <c:y val="3.12286660780015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20158284039115379"/>
                  <c:y val="-0.1335275458999078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with no online banking</c:v>
                </c:pt>
                <c:pt idx="1">
                  <c:v>With Online Banking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0.39374999999999999</c:v>
                </c:pt>
                <c:pt idx="1">
                  <c:v>0.60624999999999996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Family Size 1</c:v>
                </c:pt>
                <c:pt idx="1">
                  <c:v>Family Size 2</c:v>
                </c:pt>
                <c:pt idx="2">
                  <c:v>Family Size 3</c:v>
                </c:pt>
                <c:pt idx="3">
                  <c:v>Family Size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7.2690217391304351E-2</c:v>
                </c:pt>
                <c:pt idx="1">
                  <c:v>8.1790123456790126E-2</c:v>
                </c:pt>
                <c:pt idx="2">
                  <c:v>0.13168316831683169</c:v>
                </c:pt>
                <c:pt idx="3">
                  <c:v>0.10965630114566285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Family Size 1</c:v>
                </c:pt>
                <c:pt idx="1">
                  <c:v>Family Size 2</c:v>
                </c:pt>
                <c:pt idx="2">
                  <c:v>Family Size 3</c:v>
                </c:pt>
                <c:pt idx="3">
                  <c:v>Family Size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0.92730978260869568</c:v>
                </c:pt>
                <c:pt idx="1">
                  <c:v>0.91820987654320985</c:v>
                </c:pt>
                <c:pt idx="2">
                  <c:v>0.86831683168316831</c:v>
                </c:pt>
                <c:pt idx="3">
                  <c:v>0.89034369885433717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6789200"/>
        <c:axId val="326787632"/>
        <c:axId val="0"/>
      </c:bar3DChart>
      <c:catAx>
        <c:axId val="32678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87632"/>
        <c:crosses val="autoZero"/>
        <c:auto val="1"/>
        <c:lblAlgn val="ctr"/>
        <c:lblOffset val="100"/>
        <c:noMultiLvlLbl val="0"/>
      </c:catAx>
      <c:valAx>
        <c:axId val="3267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6789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Family Size distribution for the people who have availed the loan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3378761334295663"/>
                  <c:y val="8.442802545029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6354705793248189"/>
                  <c:y val="-0.135831483122413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956741699721103"/>
                  <c:y val="-0.2249159687868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16216422074125555"/>
                  <c:y val="6.45159389682726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Family Size 1</c:v>
                </c:pt>
                <c:pt idx="1">
                  <c:v>Family Size 2</c:v>
                </c:pt>
                <c:pt idx="2">
                  <c:v>Family Size 3</c:v>
                </c:pt>
                <c:pt idx="3">
                  <c:v>Family Size 4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0.22291666666666668</c:v>
                </c:pt>
                <c:pt idx="1">
                  <c:v>0.22083333333333333</c:v>
                </c:pt>
                <c:pt idx="2">
                  <c:v>0.27708333333333335</c:v>
                </c:pt>
                <c:pt idx="3">
                  <c:v>0.27916666666666667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 Security account</c:v>
                </c:pt>
                <c:pt idx="1">
                  <c:v>Having Security Account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9.3791871371147834E-2</c:v>
                </c:pt>
                <c:pt idx="1">
                  <c:v>0.11494252873563218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 Security account</c:v>
                </c:pt>
                <c:pt idx="1">
                  <c:v>Having Security Account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0.90620812862885214</c:v>
                </c:pt>
                <c:pt idx="1">
                  <c:v>0.88505747126436785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4793784"/>
        <c:axId val="332104872"/>
        <c:axId val="0"/>
      </c:bar3DChart>
      <c:catAx>
        <c:axId val="27479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04872"/>
        <c:crosses val="autoZero"/>
        <c:auto val="1"/>
        <c:lblAlgn val="ctr"/>
        <c:lblOffset val="100"/>
        <c:noMultiLvlLbl val="0"/>
      </c:catAx>
      <c:valAx>
        <c:axId val="33210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Disctribution of Customers with security account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22592595641418847"/>
                  <c:y val="-0.272858347404832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 Security Account</c:v>
                </c:pt>
                <c:pt idx="1">
                  <c:v>Having Security Account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0.875</c:v>
                </c:pt>
                <c:pt idx="1">
                  <c:v>0.125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5617886381506345E-2"/>
          <c:y val="4.9610714903627139E-2"/>
          <c:w val="0.90431003423827194"/>
          <c:h val="0.81262188472716712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Sheet1!$A$2:$A$46</c:f>
              <c:numCache>
                <c:formatCode>General</c:formatCode>
                <c:ptCount val="45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37</c:v>
                </c:pt>
                <c:pt idx="15">
                  <c:v>38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  <c:pt idx="20">
                  <c:v>43</c:v>
                </c:pt>
                <c:pt idx="21">
                  <c:v>44</c:v>
                </c:pt>
                <c:pt idx="22">
                  <c:v>45</c:v>
                </c:pt>
                <c:pt idx="23">
                  <c:v>46</c:v>
                </c:pt>
                <c:pt idx="24">
                  <c:v>47</c:v>
                </c:pt>
                <c:pt idx="25">
                  <c:v>48</c:v>
                </c:pt>
                <c:pt idx="26">
                  <c:v>49</c:v>
                </c:pt>
                <c:pt idx="27">
                  <c:v>50</c:v>
                </c:pt>
                <c:pt idx="28">
                  <c:v>51</c:v>
                </c:pt>
                <c:pt idx="29">
                  <c:v>52</c:v>
                </c:pt>
                <c:pt idx="30">
                  <c:v>53</c:v>
                </c:pt>
                <c:pt idx="31">
                  <c:v>54</c:v>
                </c:pt>
                <c:pt idx="32">
                  <c:v>55</c:v>
                </c:pt>
                <c:pt idx="33">
                  <c:v>56</c:v>
                </c:pt>
                <c:pt idx="34">
                  <c:v>57</c:v>
                </c:pt>
                <c:pt idx="35">
                  <c:v>58</c:v>
                </c:pt>
                <c:pt idx="36">
                  <c:v>59</c:v>
                </c:pt>
                <c:pt idx="37">
                  <c:v>60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</c:numCache>
            </c:numRef>
          </c:cat>
          <c:val>
            <c:numRef>
              <c:f>Sheet1!$B$2:$B$46</c:f>
              <c:numCache>
                <c:formatCode>0.00%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0.16666666666666666</c:v>
                </c:pt>
                <c:pt idx="4">
                  <c:v>0.13186813186813187</c:v>
                </c:pt>
                <c:pt idx="5">
                  <c:v>8.7378640776699032E-2</c:v>
                </c:pt>
                <c:pt idx="6">
                  <c:v>0.12195121951219512</c:v>
                </c:pt>
                <c:pt idx="7">
                  <c:v>0.125</c:v>
                </c:pt>
                <c:pt idx="8">
                  <c:v>5.6000000000000001E-2</c:v>
                </c:pt>
                <c:pt idx="9">
                  <c:v>0.1</c:v>
                </c:pt>
                <c:pt idx="10">
                  <c:v>0.125</c:v>
                </c:pt>
                <c:pt idx="11">
                  <c:v>0.13432835820895522</c:v>
                </c:pt>
                <c:pt idx="12">
                  <c:v>0.10596026490066225</c:v>
                </c:pt>
                <c:pt idx="13">
                  <c:v>0.14953271028037382</c:v>
                </c:pt>
                <c:pt idx="14">
                  <c:v>7.5471698113207544E-2</c:v>
                </c:pt>
                <c:pt idx="15">
                  <c:v>0.10434782608695652</c:v>
                </c:pt>
                <c:pt idx="16">
                  <c:v>4.5112781954887216E-2</c:v>
                </c:pt>
                <c:pt idx="17">
                  <c:v>6.4000000000000001E-2</c:v>
                </c:pt>
                <c:pt idx="18">
                  <c:v>5.8823529411764705E-2</c:v>
                </c:pt>
                <c:pt idx="19">
                  <c:v>0.1111111111111111</c:v>
                </c:pt>
                <c:pt idx="20">
                  <c:v>0.10067114093959731</c:v>
                </c:pt>
                <c:pt idx="21">
                  <c:v>0.11570247933884298</c:v>
                </c:pt>
                <c:pt idx="22">
                  <c:v>0.10236220472440945</c:v>
                </c:pt>
                <c:pt idx="23">
                  <c:v>0.10236220472440945</c:v>
                </c:pt>
                <c:pt idx="24">
                  <c:v>8.8495575221238937E-2</c:v>
                </c:pt>
                <c:pt idx="25">
                  <c:v>0.10169491525423729</c:v>
                </c:pt>
                <c:pt idx="26">
                  <c:v>8.6956521739130432E-2</c:v>
                </c:pt>
                <c:pt idx="27">
                  <c:v>9.420289855072464E-2</c:v>
                </c:pt>
                <c:pt idx="28">
                  <c:v>7.7519379844961239E-2</c:v>
                </c:pt>
                <c:pt idx="29">
                  <c:v>0.10344827586206896</c:v>
                </c:pt>
                <c:pt idx="30">
                  <c:v>9.8214285714285712E-2</c:v>
                </c:pt>
                <c:pt idx="31">
                  <c:v>0.1048951048951049</c:v>
                </c:pt>
                <c:pt idx="32">
                  <c:v>7.1999999999999995E-2</c:v>
                </c:pt>
                <c:pt idx="33">
                  <c:v>0.1037037037037037</c:v>
                </c:pt>
                <c:pt idx="34">
                  <c:v>9.0909090909090912E-2</c:v>
                </c:pt>
                <c:pt idx="35">
                  <c:v>6.9930069930069935E-2</c:v>
                </c:pt>
                <c:pt idx="36">
                  <c:v>6.8181818181818177E-2</c:v>
                </c:pt>
                <c:pt idx="37">
                  <c:v>7.874015748031496E-2</c:v>
                </c:pt>
                <c:pt idx="38">
                  <c:v>9.8360655737704916E-2</c:v>
                </c:pt>
                <c:pt idx="39">
                  <c:v>7.3170731707317069E-2</c:v>
                </c:pt>
                <c:pt idx="40">
                  <c:v>0.14814814814814814</c:v>
                </c:pt>
                <c:pt idx="41">
                  <c:v>0.10256410256410256</c:v>
                </c:pt>
                <c:pt idx="42">
                  <c:v>0.17499999999999999</c:v>
                </c:pt>
                <c:pt idx="43">
                  <c:v>0</c:v>
                </c:pt>
                <c:pt idx="4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Sheet1!$A$2:$A$46</c:f>
              <c:numCache>
                <c:formatCode>General</c:formatCode>
                <c:ptCount val="45"/>
                <c:pt idx="0">
                  <c:v>23</c:v>
                </c:pt>
                <c:pt idx="1">
                  <c:v>24</c:v>
                </c:pt>
                <c:pt idx="2">
                  <c:v>25</c:v>
                </c:pt>
                <c:pt idx="3">
                  <c:v>26</c:v>
                </c:pt>
                <c:pt idx="4">
                  <c:v>27</c:v>
                </c:pt>
                <c:pt idx="5">
                  <c:v>28</c:v>
                </c:pt>
                <c:pt idx="6">
                  <c:v>29</c:v>
                </c:pt>
                <c:pt idx="7">
                  <c:v>30</c:v>
                </c:pt>
                <c:pt idx="8">
                  <c:v>31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37</c:v>
                </c:pt>
                <c:pt idx="15">
                  <c:v>38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  <c:pt idx="20">
                  <c:v>43</c:v>
                </c:pt>
                <c:pt idx="21">
                  <c:v>44</c:v>
                </c:pt>
                <c:pt idx="22">
                  <c:v>45</c:v>
                </c:pt>
                <c:pt idx="23">
                  <c:v>46</c:v>
                </c:pt>
                <c:pt idx="24">
                  <c:v>47</c:v>
                </c:pt>
                <c:pt idx="25">
                  <c:v>48</c:v>
                </c:pt>
                <c:pt idx="26">
                  <c:v>49</c:v>
                </c:pt>
                <c:pt idx="27">
                  <c:v>50</c:v>
                </c:pt>
                <c:pt idx="28">
                  <c:v>51</c:v>
                </c:pt>
                <c:pt idx="29">
                  <c:v>52</c:v>
                </c:pt>
                <c:pt idx="30">
                  <c:v>53</c:v>
                </c:pt>
                <c:pt idx="31">
                  <c:v>54</c:v>
                </c:pt>
                <c:pt idx="32">
                  <c:v>55</c:v>
                </c:pt>
                <c:pt idx="33">
                  <c:v>56</c:v>
                </c:pt>
                <c:pt idx="34">
                  <c:v>57</c:v>
                </c:pt>
                <c:pt idx="35">
                  <c:v>58</c:v>
                </c:pt>
                <c:pt idx="36">
                  <c:v>59</c:v>
                </c:pt>
                <c:pt idx="37">
                  <c:v>60</c:v>
                </c:pt>
                <c:pt idx="38">
                  <c:v>61</c:v>
                </c:pt>
                <c:pt idx="39">
                  <c:v>62</c:v>
                </c:pt>
                <c:pt idx="40">
                  <c:v>63</c:v>
                </c:pt>
                <c:pt idx="41">
                  <c:v>64</c:v>
                </c:pt>
                <c:pt idx="42">
                  <c:v>65</c:v>
                </c:pt>
                <c:pt idx="43">
                  <c:v>66</c:v>
                </c:pt>
                <c:pt idx="44">
                  <c:v>67</c:v>
                </c:pt>
              </c:numCache>
            </c:numRef>
          </c:cat>
          <c:val>
            <c:numRef>
              <c:f>Sheet1!$C$2:$C$46</c:f>
              <c:numCache>
                <c:formatCode>0.00%</c:formatCode>
                <c:ptCount val="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0.83333333333333337</c:v>
                </c:pt>
                <c:pt idx="4">
                  <c:v>0.86813186813186816</c:v>
                </c:pt>
                <c:pt idx="5">
                  <c:v>0.91262135922330101</c:v>
                </c:pt>
                <c:pt idx="6">
                  <c:v>0.87804878048780488</c:v>
                </c:pt>
                <c:pt idx="7">
                  <c:v>0.875</c:v>
                </c:pt>
                <c:pt idx="8">
                  <c:v>0.94399999999999995</c:v>
                </c:pt>
                <c:pt idx="9">
                  <c:v>0.9</c:v>
                </c:pt>
                <c:pt idx="10">
                  <c:v>0.875</c:v>
                </c:pt>
                <c:pt idx="11">
                  <c:v>0.86567164179104472</c:v>
                </c:pt>
                <c:pt idx="12">
                  <c:v>0.89403973509933776</c:v>
                </c:pt>
                <c:pt idx="13">
                  <c:v>0.85046728971962615</c:v>
                </c:pt>
                <c:pt idx="14">
                  <c:v>0.92452830188679247</c:v>
                </c:pt>
                <c:pt idx="15">
                  <c:v>0.89565217391304353</c:v>
                </c:pt>
                <c:pt idx="16">
                  <c:v>0.95488721804511278</c:v>
                </c:pt>
                <c:pt idx="17">
                  <c:v>0.93600000000000005</c:v>
                </c:pt>
                <c:pt idx="18">
                  <c:v>0.94117647058823528</c:v>
                </c:pt>
                <c:pt idx="19">
                  <c:v>0.88888888888888884</c:v>
                </c:pt>
                <c:pt idx="20">
                  <c:v>0.89932885906040272</c:v>
                </c:pt>
                <c:pt idx="21">
                  <c:v>0.88429752066115708</c:v>
                </c:pt>
                <c:pt idx="22">
                  <c:v>0.89763779527559051</c:v>
                </c:pt>
                <c:pt idx="23">
                  <c:v>0.89763779527559051</c:v>
                </c:pt>
                <c:pt idx="24">
                  <c:v>0.91150442477876104</c:v>
                </c:pt>
                <c:pt idx="25">
                  <c:v>0.89830508474576276</c:v>
                </c:pt>
                <c:pt idx="26">
                  <c:v>0.91304347826086951</c:v>
                </c:pt>
                <c:pt idx="27">
                  <c:v>0.90579710144927539</c:v>
                </c:pt>
                <c:pt idx="28">
                  <c:v>0.92248062015503873</c:v>
                </c:pt>
                <c:pt idx="29">
                  <c:v>0.89655172413793105</c:v>
                </c:pt>
                <c:pt idx="30">
                  <c:v>0.9017857142857143</c:v>
                </c:pt>
                <c:pt idx="31">
                  <c:v>0.8951048951048951</c:v>
                </c:pt>
                <c:pt idx="32">
                  <c:v>0.92800000000000005</c:v>
                </c:pt>
                <c:pt idx="33">
                  <c:v>0.89629629629629626</c:v>
                </c:pt>
                <c:pt idx="34">
                  <c:v>0.90909090909090906</c:v>
                </c:pt>
                <c:pt idx="35">
                  <c:v>0.93006993006993011</c:v>
                </c:pt>
                <c:pt idx="36">
                  <c:v>0.93181818181818177</c:v>
                </c:pt>
                <c:pt idx="37">
                  <c:v>0.92125984251968507</c:v>
                </c:pt>
                <c:pt idx="38">
                  <c:v>0.90163934426229508</c:v>
                </c:pt>
                <c:pt idx="39">
                  <c:v>0.92682926829268297</c:v>
                </c:pt>
                <c:pt idx="40">
                  <c:v>0.85185185185185186</c:v>
                </c:pt>
                <c:pt idx="41">
                  <c:v>0.89743589743589747</c:v>
                </c:pt>
                <c:pt idx="42">
                  <c:v>0.82499999999999996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2106440"/>
        <c:axId val="332102520"/>
        <c:axId val="0"/>
      </c:bar3DChart>
      <c:catAx>
        <c:axId val="33210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02520"/>
        <c:crosses val="autoZero"/>
        <c:auto val="1"/>
        <c:lblAlgn val="ctr"/>
        <c:lblOffset val="100"/>
        <c:noMultiLvlLbl val="0"/>
      </c:catAx>
      <c:valAx>
        <c:axId val="33210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0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18525375068825"/>
          <c:y val="0.91749473413534266"/>
          <c:w val="0.43899628160129073"/>
          <c:h val="8.25052658646573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5148269420150399E-2"/>
          <c:y val="5.1523085226371682E-2"/>
          <c:w val="0.89338708696053881"/>
          <c:h val="0.7802760026336205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Sheet1!$A$2:$A$48</c:f>
              <c:numCache>
                <c:formatCode>General</c:formatCode>
                <c:ptCount val="4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  <c:pt idx="34">
                  <c:v>31</c:v>
                </c:pt>
                <c:pt idx="35">
                  <c:v>32</c:v>
                </c:pt>
                <c:pt idx="36">
                  <c:v>33</c:v>
                </c:pt>
                <c:pt idx="37">
                  <c:v>34</c:v>
                </c:pt>
                <c:pt idx="38">
                  <c:v>35</c:v>
                </c:pt>
                <c:pt idx="39">
                  <c:v>36</c:v>
                </c:pt>
                <c:pt idx="40">
                  <c:v>37</c:v>
                </c:pt>
                <c:pt idx="41">
                  <c:v>38</c:v>
                </c:pt>
                <c:pt idx="42">
                  <c:v>39</c:v>
                </c:pt>
                <c:pt idx="43">
                  <c:v>40</c:v>
                </c:pt>
                <c:pt idx="44">
                  <c:v>41</c:v>
                </c:pt>
                <c:pt idx="45">
                  <c:v>42</c:v>
                </c:pt>
                <c:pt idx="46">
                  <c:v>43</c:v>
                </c:pt>
              </c:numCache>
            </c:numRef>
          </c:cat>
          <c:val>
            <c:numRef>
              <c:f>Sheet1!$B$2:$B$48</c:f>
              <c:numCache>
                <c:formatCode>0.00%</c:formatCode>
                <c:ptCount val="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0.10606060606060606</c:v>
                </c:pt>
                <c:pt idx="4">
                  <c:v>0.10810810810810811</c:v>
                </c:pt>
                <c:pt idx="5">
                  <c:v>0.10588235294117647</c:v>
                </c:pt>
                <c:pt idx="6">
                  <c:v>0.13178294573643412</c:v>
                </c:pt>
                <c:pt idx="7">
                  <c:v>7.9646017699115043E-2</c:v>
                </c:pt>
                <c:pt idx="8">
                  <c:v>9.5890410958904104E-2</c:v>
                </c:pt>
                <c:pt idx="9">
                  <c:v>0.10084033613445378</c:v>
                </c:pt>
                <c:pt idx="10">
                  <c:v>9.9173553719008267E-2</c:v>
                </c:pt>
                <c:pt idx="11">
                  <c:v>0.15126050420168066</c:v>
                </c:pt>
                <c:pt idx="12">
                  <c:v>0.1360544217687075</c:v>
                </c:pt>
                <c:pt idx="13">
                  <c:v>5.9322033898305086E-2</c:v>
                </c:pt>
                <c:pt idx="14">
                  <c:v>0.11206896551724138</c:v>
                </c:pt>
                <c:pt idx="15">
                  <c:v>0.15686274509803921</c:v>
                </c:pt>
                <c:pt idx="16">
                  <c:v>9.4017094017094016E-2</c:v>
                </c:pt>
                <c:pt idx="17">
                  <c:v>4.7244094488188976E-2</c:v>
                </c:pt>
                <c:pt idx="18">
                  <c:v>4.2016806722689079E-2</c:v>
                </c:pt>
                <c:pt idx="19">
                  <c:v>0.10236220472440945</c:v>
                </c:pt>
                <c:pt idx="20">
                  <c:v>8.7999999999999995E-2</c:v>
                </c:pt>
                <c:pt idx="21">
                  <c:v>8.7591240875912413E-2</c:v>
                </c:pt>
                <c:pt idx="22">
                  <c:v>0.1037037037037037</c:v>
                </c:pt>
                <c:pt idx="23">
                  <c:v>0.11486486486486487</c:v>
                </c:pt>
                <c:pt idx="24">
                  <c:v>9.7345132743362831E-2</c:v>
                </c:pt>
                <c:pt idx="25">
                  <c:v>0.10483870967741936</c:v>
                </c:pt>
                <c:pt idx="26">
                  <c:v>9.0277777777777776E-2</c:v>
                </c:pt>
                <c:pt idx="27">
                  <c:v>6.1068702290076333E-2</c:v>
                </c:pt>
                <c:pt idx="28">
                  <c:v>9.8591549295774641E-2</c:v>
                </c:pt>
                <c:pt idx="29">
                  <c:v>0.1044776119402985</c:v>
                </c:pt>
                <c:pt idx="30">
                  <c:v>0.08</c:v>
                </c:pt>
                <c:pt idx="31">
                  <c:v>7.9710144927536225E-2</c:v>
                </c:pt>
                <c:pt idx="32">
                  <c:v>9.6774193548387094E-2</c:v>
                </c:pt>
                <c:pt idx="33">
                  <c:v>0.10317460317460317</c:v>
                </c:pt>
                <c:pt idx="34">
                  <c:v>0.11538461538461539</c:v>
                </c:pt>
                <c:pt idx="35">
                  <c:v>9.0909090909090912E-2</c:v>
                </c:pt>
                <c:pt idx="36">
                  <c:v>5.9829059829059832E-2</c:v>
                </c:pt>
                <c:pt idx="37">
                  <c:v>0.08</c:v>
                </c:pt>
                <c:pt idx="38">
                  <c:v>9.0909090909090912E-2</c:v>
                </c:pt>
                <c:pt idx="39">
                  <c:v>0.10526315789473684</c:v>
                </c:pt>
                <c:pt idx="40">
                  <c:v>0.11206896551724138</c:v>
                </c:pt>
                <c:pt idx="41">
                  <c:v>9.0909090909090912E-2</c:v>
                </c:pt>
                <c:pt idx="42">
                  <c:v>0.11764705882352941</c:v>
                </c:pt>
                <c:pt idx="43">
                  <c:v>7.0175438596491224E-2</c:v>
                </c:pt>
                <c:pt idx="44">
                  <c:v>0.16279069767441862</c:v>
                </c:pt>
                <c:pt idx="45">
                  <c:v>0</c:v>
                </c:pt>
                <c:pt idx="46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Sheet1!$A$2:$A$48</c:f>
              <c:numCache>
                <c:formatCode>General</c:formatCode>
                <c:ptCount val="4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9</c:v>
                </c:pt>
                <c:pt idx="13">
                  <c:v>10</c:v>
                </c:pt>
                <c:pt idx="14">
                  <c:v>11</c:v>
                </c:pt>
                <c:pt idx="15">
                  <c:v>12</c:v>
                </c:pt>
                <c:pt idx="16">
                  <c:v>13</c:v>
                </c:pt>
                <c:pt idx="17">
                  <c:v>14</c:v>
                </c:pt>
                <c:pt idx="18">
                  <c:v>15</c:v>
                </c:pt>
                <c:pt idx="19">
                  <c:v>16</c:v>
                </c:pt>
                <c:pt idx="20">
                  <c:v>17</c:v>
                </c:pt>
                <c:pt idx="21">
                  <c:v>18</c:v>
                </c:pt>
                <c:pt idx="22">
                  <c:v>19</c:v>
                </c:pt>
                <c:pt idx="23">
                  <c:v>20</c:v>
                </c:pt>
                <c:pt idx="24">
                  <c:v>21</c:v>
                </c:pt>
                <c:pt idx="25">
                  <c:v>22</c:v>
                </c:pt>
                <c:pt idx="26">
                  <c:v>23</c:v>
                </c:pt>
                <c:pt idx="27">
                  <c:v>24</c:v>
                </c:pt>
                <c:pt idx="28">
                  <c:v>25</c:v>
                </c:pt>
                <c:pt idx="29">
                  <c:v>26</c:v>
                </c:pt>
                <c:pt idx="30">
                  <c:v>27</c:v>
                </c:pt>
                <c:pt idx="31">
                  <c:v>28</c:v>
                </c:pt>
                <c:pt idx="32">
                  <c:v>29</c:v>
                </c:pt>
                <c:pt idx="33">
                  <c:v>30</c:v>
                </c:pt>
                <c:pt idx="34">
                  <c:v>31</c:v>
                </c:pt>
                <c:pt idx="35">
                  <c:v>32</c:v>
                </c:pt>
                <c:pt idx="36">
                  <c:v>33</c:v>
                </c:pt>
                <c:pt idx="37">
                  <c:v>34</c:v>
                </c:pt>
                <c:pt idx="38">
                  <c:v>35</c:v>
                </c:pt>
                <c:pt idx="39">
                  <c:v>36</c:v>
                </c:pt>
                <c:pt idx="40">
                  <c:v>37</c:v>
                </c:pt>
                <c:pt idx="41">
                  <c:v>38</c:v>
                </c:pt>
                <c:pt idx="42">
                  <c:v>39</c:v>
                </c:pt>
                <c:pt idx="43">
                  <c:v>40</c:v>
                </c:pt>
                <c:pt idx="44">
                  <c:v>41</c:v>
                </c:pt>
                <c:pt idx="45">
                  <c:v>42</c:v>
                </c:pt>
                <c:pt idx="46">
                  <c:v>43</c:v>
                </c:pt>
              </c:numCache>
            </c:numRef>
          </c:cat>
          <c:val>
            <c:numRef>
              <c:f>Sheet1!$C$2:$C$48</c:f>
              <c:numCache>
                <c:formatCode>0.00%</c:formatCode>
                <c:ptCount val="4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0.89393939393939392</c:v>
                </c:pt>
                <c:pt idx="4">
                  <c:v>0.89189189189189189</c:v>
                </c:pt>
                <c:pt idx="5">
                  <c:v>0.89411764705882357</c:v>
                </c:pt>
                <c:pt idx="6">
                  <c:v>0.86821705426356588</c:v>
                </c:pt>
                <c:pt idx="7">
                  <c:v>0.92035398230088494</c:v>
                </c:pt>
                <c:pt idx="8">
                  <c:v>0.90410958904109584</c:v>
                </c:pt>
                <c:pt idx="9">
                  <c:v>0.89915966386554624</c:v>
                </c:pt>
                <c:pt idx="10">
                  <c:v>0.90082644628099173</c:v>
                </c:pt>
                <c:pt idx="11">
                  <c:v>0.84873949579831931</c:v>
                </c:pt>
                <c:pt idx="12">
                  <c:v>0.86394557823129248</c:v>
                </c:pt>
                <c:pt idx="13">
                  <c:v>0.94067796610169496</c:v>
                </c:pt>
                <c:pt idx="14">
                  <c:v>0.88793103448275867</c:v>
                </c:pt>
                <c:pt idx="15">
                  <c:v>0.84313725490196079</c:v>
                </c:pt>
                <c:pt idx="16">
                  <c:v>0.90598290598290598</c:v>
                </c:pt>
                <c:pt idx="17">
                  <c:v>0.952755905511811</c:v>
                </c:pt>
                <c:pt idx="18">
                  <c:v>0.95798319327731096</c:v>
                </c:pt>
                <c:pt idx="19">
                  <c:v>0.89763779527559051</c:v>
                </c:pt>
                <c:pt idx="20">
                  <c:v>0.91200000000000003</c:v>
                </c:pt>
                <c:pt idx="21">
                  <c:v>0.91240875912408759</c:v>
                </c:pt>
                <c:pt idx="22">
                  <c:v>0.89629629629629626</c:v>
                </c:pt>
                <c:pt idx="23">
                  <c:v>0.88513513513513509</c:v>
                </c:pt>
                <c:pt idx="24">
                  <c:v>0.90265486725663713</c:v>
                </c:pt>
                <c:pt idx="25">
                  <c:v>0.89516129032258063</c:v>
                </c:pt>
                <c:pt idx="26">
                  <c:v>0.90972222222222221</c:v>
                </c:pt>
                <c:pt idx="27">
                  <c:v>0.93893129770992367</c:v>
                </c:pt>
                <c:pt idx="28">
                  <c:v>0.90140845070422537</c:v>
                </c:pt>
                <c:pt idx="29">
                  <c:v>0.89552238805970152</c:v>
                </c:pt>
                <c:pt idx="30">
                  <c:v>0.92</c:v>
                </c:pt>
                <c:pt idx="31">
                  <c:v>0.92028985507246375</c:v>
                </c:pt>
                <c:pt idx="32">
                  <c:v>0.90322580645161288</c:v>
                </c:pt>
                <c:pt idx="33">
                  <c:v>0.89682539682539686</c:v>
                </c:pt>
                <c:pt idx="34">
                  <c:v>0.88461538461538458</c:v>
                </c:pt>
                <c:pt idx="35">
                  <c:v>0.90909090909090906</c:v>
                </c:pt>
                <c:pt idx="36">
                  <c:v>0.94017094017094016</c:v>
                </c:pt>
                <c:pt idx="37">
                  <c:v>0.92</c:v>
                </c:pt>
                <c:pt idx="38">
                  <c:v>0.90909090909090906</c:v>
                </c:pt>
                <c:pt idx="39">
                  <c:v>0.89473684210526316</c:v>
                </c:pt>
                <c:pt idx="40">
                  <c:v>0.88793103448275867</c:v>
                </c:pt>
                <c:pt idx="41">
                  <c:v>0.90909090909090906</c:v>
                </c:pt>
                <c:pt idx="42">
                  <c:v>0.88235294117647056</c:v>
                </c:pt>
                <c:pt idx="43">
                  <c:v>0.92982456140350878</c:v>
                </c:pt>
                <c:pt idx="44">
                  <c:v>0.83720930232558144</c:v>
                </c:pt>
                <c:pt idx="45">
                  <c:v>1</c:v>
                </c:pt>
                <c:pt idx="4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2101736"/>
        <c:axId val="332099384"/>
        <c:axId val="0"/>
      </c:bar3DChart>
      <c:catAx>
        <c:axId val="33210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99384"/>
        <c:crosses val="autoZero"/>
        <c:auto val="1"/>
        <c:lblAlgn val="ctr"/>
        <c:lblOffset val="100"/>
        <c:noMultiLvlLbl val="0"/>
      </c:catAx>
      <c:valAx>
        <c:axId val="33209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10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44655247401142"/>
          <c:y val="0.91431436025409085"/>
          <c:w val="0.39222810888039078"/>
          <c:h val="8.5685639745909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605718273469344E-2"/>
          <c:y val="5.1523085226371682E-2"/>
          <c:w val="0.95273670483004014"/>
          <c:h val="0.7568905870487724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People who have availed the loan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Sheet1!$A$2:$A$141</c:f>
              <c:numCache>
                <c:formatCode>General</c:formatCode>
                <c:ptCount val="140"/>
                <c:pt idx="0">
                  <c:v>75</c:v>
                </c:pt>
                <c:pt idx="1">
                  <c:v>76</c:v>
                </c:pt>
                <c:pt idx="2">
                  <c:v>81</c:v>
                </c:pt>
                <c:pt idx="3">
                  <c:v>82</c:v>
                </c:pt>
                <c:pt idx="4">
                  <c:v>84</c:v>
                </c:pt>
                <c:pt idx="5">
                  <c:v>86</c:v>
                </c:pt>
                <c:pt idx="6">
                  <c:v>88</c:v>
                </c:pt>
                <c:pt idx="7">
                  <c:v>91</c:v>
                </c:pt>
                <c:pt idx="8">
                  <c:v>94</c:v>
                </c:pt>
                <c:pt idx="9">
                  <c:v>97</c:v>
                </c:pt>
                <c:pt idx="10">
                  <c:v>99</c:v>
                </c:pt>
                <c:pt idx="11">
                  <c:v>106</c:v>
                </c:pt>
                <c:pt idx="12">
                  <c:v>111</c:v>
                </c:pt>
                <c:pt idx="13">
                  <c:v>115</c:v>
                </c:pt>
                <c:pt idx="14">
                  <c:v>118</c:v>
                </c:pt>
                <c:pt idx="15">
                  <c:v>119</c:v>
                </c:pt>
                <c:pt idx="16">
                  <c:v>120</c:v>
                </c:pt>
                <c:pt idx="17">
                  <c:v>121</c:v>
                </c:pt>
                <c:pt idx="18">
                  <c:v>123</c:v>
                </c:pt>
                <c:pt idx="19">
                  <c:v>132</c:v>
                </c:pt>
                <c:pt idx="20">
                  <c:v>134</c:v>
                </c:pt>
                <c:pt idx="21">
                  <c:v>138</c:v>
                </c:pt>
                <c:pt idx="22">
                  <c:v>140</c:v>
                </c:pt>
                <c:pt idx="23">
                  <c:v>142</c:v>
                </c:pt>
                <c:pt idx="24">
                  <c:v>144</c:v>
                </c:pt>
                <c:pt idx="25">
                  <c:v>146</c:v>
                </c:pt>
                <c:pt idx="26">
                  <c:v>147</c:v>
                </c:pt>
                <c:pt idx="27">
                  <c:v>149</c:v>
                </c:pt>
                <c:pt idx="28">
                  <c:v>150</c:v>
                </c:pt>
                <c:pt idx="29">
                  <c:v>158</c:v>
                </c:pt>
                <c:pt idx="30">
                  <c:v>161</c:v>
                </c:pt>
                <c:pt idx="31">
                  <c:v>163</c:v>
                </c:pt>
                <c:pt idx="32">
                  <c:v>167</c:v>
                </c:pt>
                <c:pt idx="33">
                  <c:v>170</c:v>
                </c:pt>
                <c:pt idx="34">
                  <c:v>171</c:v>
                </c:pt>
                <c:pt idx="35">
                  <c:v>175</c:v>
                </c:pt>
                <c:pt idx="36">
                  <c:v>176</c:v>
                </c:pt>
                <c:pt idx="37">
                  <c:v>183</c:v>
                </c:pt>
                <c:pt idx="38">
                  <c:v>184</c:v>
                </c:pt>
                <c:pt idx="39">
                  <c:v>192</c:v>
                </c:pt>
                <c:pt idx="40">
                  <c:v>194</c:v>
                </c:pt>
                <c:pt idx="41">
                  <c:v>197</c:v>
                </c:pt>
                <c:pt idx="42">
                  <c:v>198</c:v>
                </c:pt>
                <c:pt idx="43">
                  <c:v>203</c:v>
                </c:pt>
                <c:pt idx="44">
                  <c:v>204</c:v>
                </c:pt>
                <c:pt idx="45">
                  <c:v>205</c:v>
                </c:pt>
                <c:pt idx="46">
                  <c:v>209</c:v>
                </c:pt>
                <c:pt idx="47">
                  <c:v>210</c:v>
                </c:pt>
                <c:pt idx="48">
                  <c:v>211</c:v>
                </c:pt>
                <c:pt idx="49">
                  <c:v>212</c:v>
                </c:pt>
                <c:pt idx="50">
                  <c:v>213</c:v>
                </c:pt>
                <c:pt idx="51">
                  <c:v>216</c:v>
                </c:pt>
                <c:pt idx="52">
                  <c:v>221</c:v>
                </c:pt>
                <c:pt idx="53">
                  <c:v>227</c:v>
                </c:pt>
                <c:pt idx="54">
                  <c:v>229</c:v>
                </c:pt>
                <c:pt idx="55">
                  <c:v>231</c:v>
                </c:pt>
                <c:pt idx="56">
                  <c:v>234</c:v>
                </c:pt>
                <c:pt idx="57">
                  <c:v>237</c:v>
                </c:pt>
                <c:pt idx="58">
                  <c:v>240</c:v>
                </c:pt>
                <c:pt idx="59">
                  <c:v>246</c:v>
                </c:pt>
                <c:pt idx="60">
                  <c:v>249</c:v>
                </c:pt>
                <c:pt idx="61">
                  <c:v>251</c:v>
                </c:pt>
                <c:pt idx="62">
                  <c:v>253</c:v>
                </c:pt>
                <c:pt idx="63">
                  <c:v>255</c:v>
                </c:pt>
                <c:pt idx="64">
                  <c:v>259</c:v>
                </c:pt>
                <c:pt idx="65">
                  <c:v>260</c:v>
                </c:pt>
                <c:pt idx="66">
                  <c:v>266</c:v>
                </c:pt>
                <c:pt idx="67">
                  <c:v>272</c:v>
                </c:pt>
                <c:pt idx="68">
                  <c:v>277</c:v>
                </c:pt>
                <c:pt idx="69">
                  <c:v>281</c:v>
                </c:pt>
                <c:pt idx="70">
                  <c:v>282</c:v>
                </c:pt>
                <c:pt idx="71">
                  <c:v>292</c:v>
                </c:pt>
                <c:pt idx="72">
                  <c:v>294</c:v>
                </c:pt>
                <c:pt idx="73">
                  <c:v>295</c:v>
                </c:pt>
                <c:pt idx="74">
                  <c:v>297</c:v>
                </c:pt>
                <c:pt idx="75">
                  <c:v>299</c:v>
                </c:pt>
                <c:pt idx="76">
                  <c:v>301</c:v>
                </c:pt>
                <c:pt idx="77">
                  <c:v>304</c:v>
                </c:pt>
                <c:pt idx="78">
                  <c:v>305</c:v>
                </c:pt>
                <c:pt idx="79">
                  <c:v>307</c:v>
                </c:pt>
                <c:pt idx="80">
                  <c:v>308</c:v>
                </c:pt>
                <c:pt idx="81">
                  <c:v>310</c:v>
                </c:pt>
                <c:pt idx="82">
                  <c:v>312</c:v>
                </c:pt>
                <c:pt idx="83">
                  <c:v>315</c:v>
                </c:pt>
                <c:pt idx="84">
                  <c:v>318</c:v>
                </c:pt>
                <c:pt idx="85">
                  <c:v>319</c:v>
                </c:pt>
                <c:pt idx="86">
                  <c:v>325</c:v>
                </c:pt>
                <c:pt idx="87">
                  <c:v>327</c:v>
                </c:pt>
                <c:pt idx="88">
                  <c:v>329</c:v>
                </c:pt>
                <c:pt idx="89">
                  <c:v>342</c:v>
                </c:pt>
                <c:pt idx="90">
                  <c:v>343</c:v>
                </c:pt>
                <c:pt idx="91">
                  <c:v>351</c:v>
                </c:pt>
                <c:pt idx="92">
                  <c:v>352</c:v>
                </c:pt>
                <c:pt idx="93">
                  <c:v>354</c:v>
                </c:pt>
                <c:pt idx="94">
                  <c:v>357</c:v>
                </c:pt>
                <c:pt idx="95">
                  <c:v>358</c:v>
                </c:pt>
                <c:pt idx="96">
                  <c:v>359</c:v>
                </c:pt>
                <c:pt idx="97">
                  <c:v>364</c:v>
                </c:pt>
                <c:pt idx="98">
                  <c:v>368</c:v>
                </c:pt>
                <c:pt idx="99">
                  <c:v>372</c:v>
                </c:pt>
                <c:pt idx="100">
                  <c:v>373</c:v>
                </c:pt>
                <c:pt idx="101">
                  <c:v>374</c:v>
                </c:pt>
                <c:pt idx="102">
                  <c:v>378</c:v>
                </c:pt>
                <c:pt idx="103">
                  <c:v>380</c:v>
                </c:pt>
                <c:pt idx="104">
                  <c:v>391</c:v>
                </c:pt>
                <c:pt idx="105">
                  <c:v>400</c:v>
                </c:pt>
                <c:pt idx="106">
                  <c:v>410</c:v>
                </c:pt>
                <c:pt idx="107">
                  <c:v>412</c:v>
                </c:pt>
                <c:pt idx="108">
                  <c:v>416</c:v>
                </c:pt>
                <c:pt idx="109">
                  <c:v>421</c:v>
                </c:pt>
                <c:pt idx="110">
                  <c:v>422</c:v>
                </c:pt>
                <c:pt idx="111">
                  <c:v>427</c:v>
                </c:pt>
                <c:pt idx="112">
                  <c:v>428</c:v>
                </c:pt>
                <c:pt idx="113">
                  <c:v>431</c:v>
                </c:pt>
                <c:pt idx="114">
                  <c:v>432</c:v>
                </c:pt>
                <c:pt idx="115">
                  <c:v>437</c:v>
                </c:pt>
                <c:pt idx="116">
                  <c:v>442</c:v>
                </c:pt>
                <c:pt idx="117">
                  <c:v>446</c:v>
                </c:pt>
                <c:pt idx="118">
                  <c:v>449</c:v>
                </c:pt>
                <c:pt idx="119">
                  <c:v>466</c:v>
                </c:pt>
                <c:pt idx="120">
                  <c:v>467</c:v>
                </c:pt>
                <c:pt idx="121">
                  <c:v>477</c:v>
                </c:pt>
                <c:pt idx="122">
                  <c:v>483</c:v>
                </c:pt>
                <c:pt idx="123">
                  <c:v>485</c:v>
                </c:pt>
                <c:pt idx="124">
                  <c:v>522</c:v>
                </c:pt>
                <c:pt idx="125">
                  <c:v>535</c:v>
                </c:pt>
                <c:pt idx="126">
                  <c:v>541</c:v>
                </c:pt>
                <c:pt idx="127">
                  <c:v>547</c:v>
                </c:pt>
                <c:pt idx="128">
                  <c:v>565</c:v>
                </c:pt>
                <c:pt idx="129">
                  <c:v>567</c:v>
                </c:pt>
                <c:pt idx="130">
                  <c:v>569</c:v>
                </c:pt>
                <c:pt idx="131">
                  <c:v>571</c:v>
                </c:pt>
                <c:pt idx="132">
                  <c:v>577</c:v>
                </c:pt>
                <c:pt idx="133">
                  <c:v>581</c:v>
                </c:pt>
                <c:pt idx="134">
                  <c:v>582</c:v>
                </c:pt>
                <c:pt idx="135">
                  <c:v>587</c:v>
                </c:pt>
                <c:pt idx="136">
                  <c:v>589</c:v>
                </c:pt>
                <c:pt idx="137">
                  <c:v>590</c:v>
                </c:pt>
                <c:pt idx="138">
                  <c:v>612</c:v>
                </c:pt>
                <c:pt idx="139">
                  <c:v>617</c:v>
                </c:pt>
              </c:numCache>
            </c:numRef>
          </c:cat>
          <c:val>
            <c:numRef>
              <c:f>Sheet1!$B$2:$B$141</c:f>
              <c:numCache>
                <c:formatCode>General</c:formatCode>
                <c:ptCount val="1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3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5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3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2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2</c:v>
                </c:pt>
                <c:pt idx="111">
                  <c:v>1</c:v>
                </c:pt>
                <c:pt idx="112">
                  <c:v>2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061680"/>
        <c:axId val="275059720"/>
        <c:axId val="0"/>
      </c:bar3DChart>
      <c:catAx>
        <c:axId val="27506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059720"/>
        <c:crosses val="autoZero"/>
        <c:auto val="1"/>
        <c:lblAlgn val="ctr"/>
        <c:lblOffset val="100"/>
        <c:noMultiLvlLbl val="0"/>
      </c:catAx>
      <c:valAx>
        <c:axId val="27505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06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68091686529002"/>
          <c:y val="0.91431436025409085"/>
          <c:w val="0.43162581825873786"/>
          <c:h val="8.5685639745909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1265944430264271E-3"/>
          <c:y val="0.1012466946534606"/>
          <c:w val="0.90983100604317768"/>
          <c:h val="0.643540363080611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customers with income group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Sheet1!$A$2:$A$13</c:f>
              <c:strCache>
                <c:ptCount val="12"/>
                <c:pt idx="0">
                  <c:v>&lt;100</c:v>
                </c:pt>
                <c:pt idx="1">
                  <c:v>101-110</c:v>
                </c:pt>
                <c:pt idx="2">
                  <c:v>111-120</c:v>
                </c:pt>
                <c:pt idx="3">
                  <c:v>121-130</c:v>
                </c:pt>
                <c:pt idx="4">
                  <c:v>131-140</c:v>
                </c:pt>
                <c:pt idx="5">
                  <c:v>141-150</c:v>
                </c:pt>
                <c:pt idx="6">
                  <c:v>151-160</c:v>
                </c:pt>
                <c:pt idx="7">
                  <c:v>161-170</c:v>
                </c:pt>
                <c:pt idx="8">
                  <c:v>171-180</c:v>
                </c:pt>
                <c:pt idx="9">
                  <c:v>181-190</c:v>
                </c:pt>
                <c:pt idx="10">
                  <c:v>191-200</c:v>
                </c:pt>
                <c:pt idx="11">
                  <c:v>&gt;200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8.7500000000000008E-2</c:v>
                </c:pt>
                <c:pt idx="1">
                  <c:v>5.6249999999999994E-2</c:v>
                </c:pt>
                <c:pt idx="2">
                  <c:v>9.7916666666666666E-2</c:v>
                </c:pt>
                <c:pt idx="3">
                  <c:v>0.10625</c:v>
                </c:pt>
                <c:pt idx="4">
                  <c:v>0.11666666666666667</c:v>
                </c:pt>
                <c:pt idx="5">
                  <c:v>8.1249999999999989E-2</c:v>
                </c:pt>
                <c:pt idx="6">
                  <c:v>8.7499999999999994E-2</c:v>
                </c:pt>
                <c:pt idx="7">
                  <c:v>9.3749999999999986E-2</c:v>
                </c:pt>
                <c:pt idx="8">
                  <c:v>0.11041666666666666</c:v>
                </c:pt>
                <c:pt idx="9">
                  <c:v>0.10625000000000001</c:v>
                </c:pt>
                <c:pt idx="10">
                  <c:v>4.9999999999999996E-2</c:v>
                </c:pt>
                <c:pt idx="11">
                  <c:v>6.2500000000000003E-3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7308661482564156"/>
          <c:w val="0.92005606559367292"/>
          <c:h val="0.198267145538052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3"/>
              <c:layout>
                <c:manualLayout>
                  <c:x val="0"/>
                  <c:y val="-2.5478022196640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2374945715466309E-16"/>
                  <c:y val="3.82170332949601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2.1231685163866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0-1000</c:v>
                </c:pt>
                <c:pt idx="1">
                  <c:v>1000-2000</c:v>
                </c:pt>
                <c:pt idx="2">
                  <c:v>2000-3000</c:v>
                </c:pt>
                <c:pt idx="3">
                  <c:v>3000-4000</c:v>
                </c:pt>
                <c:pt idx="4">
                  <c:v>4000-5000</c:v>
                </c:pt>
                <c:pt idx="5">
                  <c:v>5000-6000</c:v>
                </c:pt>
                <c:pt idx="6">
                  <c:v>6000-7000</c:v>
                </c:pt>
                <c:pt idx="7">
                  <c:v>7000-8000</c:v>
                </c:pt>
                <c:pt idx="8">
                  <c:v>8000-9000</c:v>
                </c:pt>
                <c:pt idx="9">
                  <c:v>9000-10000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2.7926322043969103E-2</c:v>
                </c:pt>
                <c:pt idx="1">
                  <c:v>3.2703488372093026E-2</c:v>
                </c:pt>
                <c:pt idx="2">
                  <c:v>5.389797882579403E-2</c:v>
                </c:pt>
                <c:pt idx="3">
                  <c:v>0.32601880877742945</c:v>
                </c:pt>
                <c:pt idx="4">
                  <c:v>0.36986301369863012</c:v>
                </c:pt>
                <c:pt idx="5">
                  <c:v>0.64948453608247425</c:v>
                </c:pt>
                <c:pt idx="6">
                  <c:v>0.34848484848484851</c:v>
                </c:pt>
                <c:pt idx="7">
                  <c:v>0.25</c:v>
                </c:pt>
                <c:pt idx="8">
                  <c:v>0.24444444444444444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"/>
                  <c:y val="-0.106158425819334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6.36950554916004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8.06804036226938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8.9173077688240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1.698534813109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0"/>
                  <c:y val="-8.9173077688240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0-1000</c:v>
                </c:pt>
                <c:pt idx="1">
                  <c:v>1000-2000</c:v>
                </c:pt>
                <c:pt idx="2">
                  <c:v>2000-3000</c:v>
                </c:pt>
                <c:pt idx="3">
                  <c:v>3000-4000</c:v>
                </c:pt>
                <c:pt idx="4">
                  <c:v>4000-5000</c:v>
                </c:pt>
                <c:pt idx="5">
                  <c:v>5000-6000</c:v>
                </c:pt>
                <c:pt idx="6">
                  <c:v>6000-7000</c:v>
                </c:pt>
                <c:pt idx="7">
                  <c:v>7000-8000</c:v>
                </c:pt>
                <c:pt idx="8">
                  <c:v>8000-9000</c:v>
                </c:pt>
                <c:pt idx="9">
                  <c:v>9000-10000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0.97207367795603095</c:v>
                </c:pt>
                <c:pt idx="1">
                  <c:v>0.96729651162790697</c:v>
                </c:pt>
                <c:pt idx="2">
                  <c:v>0.94610202117420594</c:v>
                </c:pt>
                <c:pt idx="3">
                  <c:v>0.67398119122257061</c:v>
                </c:pt>
                <c:pt idx="4">
                  <c:v>0.63013698630136994</c:v>
                </c:pt>
                <c:pt idx="5">
                  <c:v>0.35051546391752575</c:v>
                </c:pt>
                <c:pt idx="6">
                  <c:v>0.65151515151515149</c:v>
                </c:pt>
                <c:pt idx="7">
                  <c:v>0.75</c:v>
                </c:pt>
                <c:pt idx="8">
                  <c:v>0.75555555555555554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gapDepth val="130"/>
        <c:shape val="cylinder"/>
        <c:axId val="274794568"/>
        <c:axId val="274792608"/>
        <c:axId val="0"/>
      </c:bar3DChart>
      <c:catAx>
        <c:axId val="274794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2608"/>
        <c:crosses val="autoZero"/>
        <c:auto val="1"/>
        <c:lblAlgn val="ctr"/>
        <c:lblOffset val="100"/>
        <c:noMultiLvlLbl val="0"/>
      </c:catAx>
      <c:valAx>
        <c:axId val="27479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4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05496473956409"/>
          <c:y val="0.85790084502106956"/>
          <c:w val="0.32657609966988149"/>
          <c:h val="8.6896773552876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customers with their average credit card spending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6"/>
              <c:layout>
                <c:manualLayout>
                  <c:x val="-4.5274855000634086E-2"/>
                  <c:y val="-6.31612166119723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4.7427684720521973E-2"/>
                  <c:y val="-4.29773860151269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0-1000</c:v>
                </c:pt>
                <c:pt idx="1">
                  <c:v>1000-2000</c:v>
                </c:pt>
                <c:pt idx="2">
                  <c:v>2000-3000</c:v>
                </c:pt>
                <c:pt idx="3">
                  <c:v>3000-4000</c:v>
                </c:pt>
                <c:pt idx="4">
                  <c:v>4000-5000</c:v>
                </c:pt>
                <c:pt idx="5">
                  <c:v>5000-6000</c:v>
                </c:pt>
                <c:pt idx="6">
                  <c:v>6000-7000</c:v>
                </c:pt>
                <c:pt idx="7">
                  <c:v>7000-8000</c:v>
                </c:pt>
                <c:pt idx="8">
                  <c:v>8000-9000</c:v>
                </c:pt>
                <c:pt idx="9">
                  <c:v>9000-10000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0</c:v>
                </c:pt>
                <c:pt idx="1">
                  <c:v>9.375E-2</c:v>
                </c:pt>
                <c:pt idx="2">
                  <c:v>0.11666666666666667</c:v>
                </c:pt>
                <c:pt idx="3">
                  <c:v>0.21666666666666667</c:v>
                </c:pt>
                <c:pt idx="4">
                  <c:v>0.16875000000000001</c:v>
                </c:pt>
                <c:pt idx="5">
                  <c:v>0.13125000000000001</c:v>
                </c:pt>
                <c:pt idx="6">
                  <c:v>9.583333333333334E-2</c:v>
                </c:pt>
                <c:pt idx="7">
                  <c:v>4.3749999999999997E-2</c:v>
                </c:pt>
                <c:pt idx="8">
                  <c:v>2.2916666666666665E-2</c:v>
                </c:pt>
                <c:pt idx="9">
                  <c:v>1.2500000000000001E-2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400373667358153E-2"/>
          <c:y val="0.71974743562026577"/>
          <c:w val="0.84773922749443853"/>
          <c:h val="0.16888463773551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400373667358153E-2"/>
          <c:y val="0.71974743562026577"/>
          <c:w val="0.84773922749443853"/>
          <c:h val="0.168884637735514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687499999999994E-2"/>
          <c:y val="9.1512349600204351E-2"/>
          <c:w val="0.92031243619300063"/>
          <c:h val="0.7427015059705225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165100" prst="coolSlant"/>
                <a:bevelB/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1"/>
              <c:layout>
                <c:manualLayout>
                  <c:x val="-0.15610768950910833"/>
                  <c:y val="-0.23791886936531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5796225966803654"/>
                  <c:y val="9.14611966186876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UnderGrad</c:v>
                </c:pt>
                <c:pt idx="1">
                  <c:v>Graduate</c:v>
                </c:pt>
                <c:pt idx="2">
                  <c:v>Advanced/Professional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0.11764705882352941</c:v>
                </c:pt>
                <c:pt idx="1">
                  <c:v>0.50980392156862742</c:v>
                </c:pt>
                <c:pt idx="2">
                  <c:v>0.37254901960784315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379070190483616E-2"/>
          <c:y val="0.84092693214506853"/>
          <c:w val="0.7989467158189385"/>
          <c:h val="0.13359687706032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4.0116637948989835E-2"/>
          <c:w val="0.97192031520130084"/>
          <c:h val="0.7780622195292825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Disctribution of the Customers with income from 180000 to 190000 and the credit card spending of 5000-6000 monthly with their 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Undergrad</c:v>
                </c:pt>
                <c:pt idx="1">
                  <c:v>Graduated</c:v>
                </c:pt>
                <c:pt idx="2">
                  <c:v>Professional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General">
                  <c:v>0</c:v>
                </c:pt>
                <c:pt idx="1">
                  <c:v>0.25</c:v>
                </c:pt>
                <c:pt idx="2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088880779041106"/>
          <c:y val="7.9169143960767241E-2"/>
          <c:w val="0.18837660959007982"/>
          <c:h val="0.685169181830231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Loan Accepted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having CD Account</c:v>
                </c:pt>
                <c:pt idx="1">
                  <c:v>Having CD Account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7.7307867212369263E-2</c:v>
                </c:pt>
                <c:pt idx="1">
                  <c:v>0.23255813953488372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Loan rejected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Not having CD Account</c:v>
                </c:pt>
                <c:pt idx="1">
                  <c:v>Having CD Account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0.92269213278763074</c:v>
                </c:pt>
                <c:pt idx="1">
                  <c:v>0.76744186046511631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5601936"/>
        <c:axId val="274792216"/>
        <c:axId val="0"/>
      </c:bar3DChart>
      <c:catAx>
        <c:axId val="27560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92216"/>
        <c:crosses val="autoZero"/>
        <c:auto val="1"/>
        <c:lblAlgn val="ctr"/>
        <c:lblOffset val="100"/>
        <c:noMultiLvlLbl val="0"/>
      </c:catAx>
      <c:valAx>
        <c:axId val="274792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60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6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Disctribution of custmers having CD accounts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1.7741434664416949E-2"/>
                  <c:y val="-0.324635146447681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9145751312335907E-2"/>
                  <c:y val="0.134237391478995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Having CD Accounts</c:v>
                </c:pt>
                <c:pt idx="1">
                  <c:v>Not Having CD accounts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0.70833333333333337</c:v>
                </c:pt>
                <c:pt idx="1">
                  <c:v>0.29166666666666669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88147-1042-44E6-9C05-E2B4E4AA9D5E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50BEBDA-A9ED-417E-9EEA-8DF9362DB6D5}">
      <dgm:prSet phldrT="[Text]" custT="1"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sz="1700" dirty="0" smtClean="0"/>
            <a:t>People having their Income from 160000-200000 dollars</a:t>
          </a:r>
          <a:endParaRPr lang="en-IN" sz="1700" dirty="0"/>
        </a:p>
      </dgm:t>
    </dgm:pt>
    <dgm:pt modelId="{A1012F34-01BB-4DA4-AAE0-BD6682C96C8D}" type="parTrans" cxnId="{B57BEA32-2C69-4CF5-B37D-A270B113BE33}">
      <dgm:prSet/>
      <dgm:spPr/>
      <dgm:t>
        <a:bodyPr/>
        <a:lstStyle/>
        <a:p>
          <a:endParaRPr lang="en-IN"/>
        </a:p>
      </dgm:t>
    </dgm:pt>
    <dgm:pt modelId="{02CDDED3-38A3-42A1-B817-905F23C67DDE}" type="sibTrans" cxnId="{B57BEA32-2C69-4CF5-B37D-A270B113BE33}">
      <dgm:prSet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People whose Credit Card spending above 3000$ per month </a:t>
          </a:r>
          <a:endParaRPr lang="en-IN" dirty="0"/>
        </a:p>
      </dgm:t>
    </dgm:pt>
    <dgm:pt modelId="{F3423698-8684-431A-A9BD-46A05CA1C0E9}">
      <dgm:prSet phldrT="[Text]"/>
      <dgm:spPr/>
      <dgm:t>
        <a:bodyPr/>
        <a:lstStyle/>
        <a:p>
          <a:endParaRPr lang="en-IN" dirty="0"/>
        </a:p>
      </dgm:t>
    </dgm:pt>
    <dgm:pt modelId="{9BB6B8AD-8CE7-45AA-A309-F26CD5E7E9F7}" type="parTrans" cxnId="{6FB3B0B1-1CF2-42B4-8834-B8EA5526DC3D}">
      <dgm:prSet/>
      <dgm:spPr/>
      <dgm:t>
        <a:bodyPr/>
        <a:lstStyle/>
        <a:p>
          <a:endParaRPr lang="en-IN"/>
        </a:p>
      </dgm:t>
    </dgm:pt>
    <dgm:pt modelId="{1C2A1B80-2A71-4FE4-921E-3A37BFCC2747}" type="sibTrans" cxnId="{6FB3B0B1-1CF2-42B4-8834-B8EA5526DC3D}">
      <dgm:prSet/>
      <dgm:spPr/>
      <dgm:t>
        <a:bodyPr/>
        <a:lstStyle/>
        <a:p>
          <a:endParaRPr lang="en-IN"/>
        </a:p>
      </dgm:t>
    </dgm:pt>
    <dgm:pt modelId="{82CFCE56-0375-4225-91DF-C046071D08FD}">
      <dgm:prSet phldrT="[Text]" custT="1"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sz="1700" dirty="0" smtClean="0"/>
            <a:t>People who either graduates or professionals</a:t>
          </a:r>
          <a:endParaRPr lang="en-IN" sz="1700" dirty="0"/>
        </a:p>
      </dgm:t>
    </dgm:pt>
    <dgm:pt modelId="{C55284FC-A29E-4721-A14D-2F9752EF54BB}" type="parTrans" cxnId="{3E32EF87-FCD9-4A7F-A461-DAB0AE103AC2}">
      <dgm:prSet/>
      <dgm:spPr/>
      <dgm:t>
        <a:bodyPr/>
        <a:lstStyle/>
        <a:p>
          <a:endParaRPr lang="en-IN"/>
        </a:p>
      </dgm:t>
    </dgm:pt>
    <dgm:pt modelId="{C6CD9B8F-16D8-453B-99CD-A23471F9673F}" type="sibTrans" cxnId="{3E32EF87-FCD9-4A7F-A461-DAB0AE103AC2}">
      <dgm:prSet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People having Certificate of Deposit Account</a:t>
          </a:r>
          <a:endParaRPr lang="en-IN" dirty="0"/>
        </a:p>
      </dgm:t>
    </dgm:pt>
    <dgm:pt modelId="{399E5600-3F2A-4FD8-AAC6-B319AAB774D4}">
      <dgm:prSet phldrT="[Text]" custT="1"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sz="1700" dirty="0" smtClean="0"/>
            <a:t>People from the Age range of 26-65 years</a:t>
          </a:r>
          <a:endParaRPr lang="en-IN" sz="1700" dirty="0"/>
        </a:p>
      </dgm:t>
    </dgm:pt>
    <dgm:pt modelId="{8ECEDE03-E98D-48C9-A2F9-EA930347DD42}" type="parTrans" cxnId="{2E0D9B95-10AD-4D86-A2C1-9D202F767CCF}">
      <dgm:prSet/>
      <dgm:spPr/>
      <dgm:t>
        <a:bodyPr/>
        <a:lstStyle/>
        <a:p>
          <a:endParaRPr lang="en-IN"/>
        </a:p>
      </dgm:t>
    </dgm:pt>
    <dgm:pt modelId="{2DFC38BF-040D-499D-81A1-41D27420F76F}" type="sibTrans" cxnId="{2E0D9B95-10AD-4D86-A2C1-9D202F767CCF}">
      <dgm:prSet/>
      <dgm:spPr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dirty="0" smtClean="0"/>
            <a:t>People who have availed to Online Banking </a:t>
          </a:r>
          <a:endParaRPr lang="en-IN" dirty="0"/>
        </a:p>
      </dgm:t>
    </dgm:pt>
    <dgm:pt modelId="{3B0FB3FC-5C1D-49C2-919F-B232B83C0D2F}" type="pres">
      <dgm:prSet presAssocID="{1CD88147-1042-44E6-9C05-E2B4E4AA9D5E}" presName="Name0" presStyleCnt="0">
        <dgm:presLayoutVars>
          <dgm:chMax/>
          <dgm:chPref/>
          <dgm:dir/>
          <dgm:animLvl val="lvl"/>
        </dgm:presLayoutVars>
      </dgm:prSet>
      <dgm:spPr/>
    </dgm:pt>
    <dgm:pt modelId="{3FD3E3B6-AD02-466E-8AA9-BB99DB42B440}" type="pres">
      <dgm:prSet presAssocID="{750BEBDA-A9ED-417E-9EEA-8DF9362DB6D5}" presName="composite" presStyleCnt="0"/>
      <dgm:spPr/>
    </dgm:pt>
    <dgm:pt modelId="{2B1FB726-2816-4893-B18D-1F58D3FE9484}" type="pres">
      <dgm:prSet presAssocID="{750BEBDA-A9ED-417E-9EEA-8DF9362DB6D5}" presName="Parent1" presStyleLbl="node1" presStyleIdx="0" presStyleCnt="6" custScaleX="133079" custScaleY="115957" custLinFactY="54350" custLinFactNeighborX="-34176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20CB80-C170-4A0B-AD88-C9DA0F0B8F76}" type="pres">
      <dgm:prSet presAssocID="{750BEBDA-A9ED-417E-9EEA-8DF9362DB6D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CE8819-C349-4C2F-8E6E-7AD6D1420368}" type="pres">
      <dgm:prSet presAssocID="{750BEBDA-A9ED-417E-9EEA-8DF9362DB6D5}" presName="BalanceSpacing" presStyleCnt="0"/>
      <dgm:spPr/>
    </dgm:pt>
    <dgm:pt modelId="{05D87DFC-47DA-4160-81AB-E694FC854E47}" type="pres">
      <dgm:prSet presAssocID="{750BEBDA-A9ED-417E-9EEA-8DF9362DB6D5}" presName="BalanceSpacing1" presStyleCnt="0"/>
      <dgm:spPr/>
    </dgm:pt>
    <dgm:pt modelId="{B84D8C50-8869-4FD7-9E1F-834C54E1CE3A}" type="pres">
      <dgm:prSet presAssocID="{02CDDED3-38A3-42A1-B817-905F23C67DDE}" presName="Accent1Text" presStyleLbl="node1" presStyleIdx="1" presStyleCnt="6" custScaleX="125877" custScaleY="115777" custLinFactX="-100000" custLinFactNeighborX="-191551" custLinFactNeighborY="49646"/>
      <dgm:spPr/>
      <dgm:t>
        <a:bodyPr/>
        <a:lstStyle/>
        <a:p>
          <a:endParaRPr lang="en-IN"/>
        </a:p>
      </dgm:t>
    </dgm:pt>
    <dgm:pt modelId="{260AB12D-5067-4AD8-B317-F711DDE1ACDF}" type="pres">
      <dgm:prSet presAssocID="{02CDDED3-38A3-42A1-B817-905F23C67DDE}" presName="spaceBetweenRectangles" presStyleCnt="0"/>
      <dgm:spPr/>
    </dgm:pt>
    <dgm:pt modelId="{17D9210B-8863-4F2C-A023-06E015735018}" type="pres">
      <dgm:prSet presAssocID="{82CFCE56-0375-4225-91DF-C046071D08FD}" presName="composite" presStyleCnt="0"/>
      <dgm:spPr/>
    </dgm:pt>
    <dgm:pt modelId="{EF7CD481-7408-4FEA-B394-0BF3BE322E30}" type="pres">
      <dgm:prSet presAssocID="{82CFCE56-0375-4225-91DF-C046071D08FD}" presName="Parent1" presStyleLbl="node1" presStyleIdx="2" presStyleCnt="6" custScaleX="128464" custScaleY="111473" custLinFactX="-99501" custLinFactNeighborX="-100000" custLinFactNeighborY="-5010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CA3E28-0891-4374-A916-E54B5692B5D1}" type="pres">
      <dgm:prSet presAssocID="{82CFCE56-0375-4225-91DF-C046071D08FD}" presName="Childtext1" presStyleLbl="revTx" presStyleIdx="1" presStyleCnt="3" custScaleX="89519" custScaleY="542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48E679-841D-4F5D-8AB9-7DDA95FAC22E}" type="pres">
      <dgm:prSet presAssocID="{82CFCE56-0375-4225-91DF-C046071D08FD}" presName="BalanceSpacing" presStyleCnt="0"/>
      <dgm:spPr/>
    </dgm:pt>
    <dgm:pt modelId="{0C6DBAD7-8128-423F-A8BF-86718E299C03}" type="pres">
      <dgm:prSet presAssocID="{82CFCE56-0375-4225-91DF-C046071D08FD}" presName="BalanceSpacing1" presStyleCnt="0"/>
      <dgm:spPr/>
    </dgm:pt>
    <dgm:pt modelId="{F99AFA8F-2B2C-44AB-AA13-FB33196CA6AB}" type="pres">
      <dgm:prSet presAssocID="{C6CD9B8F-16D8-453B-99CD-A23471F9673F}" presName="Accent1Text" presStyleLbl="node1" presStyleIdx="3" presStyleCnt="6" custScaleX="132233" custScaleY="112716" custLinFactX="-63076" custLinFactNeighborX="-100000" custLinFactNeighborY="-47898"/>
      <dgm:spPr/>
      <dgm:t>
        <a:bodyPr/>
        <a:lstStyle/>
        <a:p>
          <a:endParaRPr lang="en-IN"/>
        </a:p>
      </dgm:t>
    </dgm:pt>
    <dgm:pt modelId="{3EA40130-7284-4C77-B379-839B066A56F0}" type="pres">
      <dgm:prSet presAssocID="{C6CD9B8F-16D8-453B-99CD-A23471F9673F}" presName="spaceBetweenRectangles" presStyleCnt="0"/>
      <dgm:spPr/>
    </dgm:pt>
    <dgm:pt modelId="{BCDF8F62-D80B-454B-A553-ADCFDD7B7716}" type="pres">
      <dgm:prSet presAssocID="{399E5600-3F2A-4FD8-AAC6-B319AAB774D4}" presName="composite" presStyleCnt="0"/>
      <dgm:spPr/>
    </dgm:pt>
    <dgm:pt modelId="{7CAB21AE-3E21-4E9D-80AC-E3BEE1960AF2}" type="pres">
      <dgm:prSet presAssocID="{399E5600-3F2A-4FD8-AAC6-B319AAB774D4}" presName="Parent1" presStyleLbl="node1" presStyleIdx="4" presStyleCnt="6" custScaleX="125399" custScaleY="121505" custLinFactX="-82206" custLinFactNeighborX="-100000" custLinFactNeighborY="-479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747CE4-6603-4E43-BBDB-A3A50819E61A}" type="pres">
      <dgm:prSet presAssocID="{399E5600-3F2A-4FD8-AAC6-B319AAB774D4}" presName="Childtext1" presStyleLbl="revTx" presStyleIdx="2" presStyleCnt="3" custScaleX="72646" custScaleY="483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EFD65F-F415-4808-A473-154EF06AB970}" type="pres">
      <dgm:prSet presAssocID="{399E5600-3F2A-4FD8-AAC6-B319AAB774D4}" presName="BalanceSpacing" presStyleCnt="0"/>
      <dgm:spPr/>
    </dgm:pt>
    <dgm:pt modelId="{F10DB5EC-F736-4110-8DC8-BA1E23828F7C}" type="pres">
      <dgm:prSet presAssocID="{399E5600-3F2A-4FD8-AAC6-B319AAB774D4}" presName="BalanceSpacing1" presStyleCnt="0"/>
      <dgm:spPr/>
    </dgm:pt>
    <dgm:pt modelId="{33F66F86-3355-4AAE-9C19-5668610DB494}" type="pres">
      <dgm:prSet presAssocID="{2DFC38BF-040D-499D-81A1-41D27420F76F}" presName="Accent1Text" presStyleLbl="node1" presStyleIdx="5" presStyleCnt="6" custScaleX="122493" custScaleY="111827" custLinFactX="-100000" custLinFactNeighborX="-115759" custLinFactNeighborY="-49685"/>
      <dgm:spPr/>
      <dgm:t>
        <a:bodyPr/>
        <a:lstStyle/>
        <a:p>
          <a:endParaRPr lang="en-IN"/>
        </a:p>
      </dgm:t>
    </dgm:pt>
  </dgm:ptLst>
  <dgm:cxnLst>
    <dgm:cxn modelId="{EACDCECF-CDC6-4CD4-94A1-BA9097489CDC}" type="presOf" srcId="{750BEBDA-A9ED-417E-9EEA-8DF9362DB6D5}" destId="{2B1FB726-2816-4893-B18D-1F58D3FE9484}" srcOrd="0" destOrd="0" presId="urn:microsoft.com/office/officeart/2008/layout/AlternatingHexagons"/>
    <dgm:cxn modelId="{2E0D9B95-10AD-4D86-A2C1-9D202F767CCF}" srcId="{1CD88147-1042-44E6-9C05-E2B4E4AA9D5E}" destId="{399E5600-3F2A-4FD8-AAC6-B319AAB774D4}" srcOrd="2" destOrd="0" parTransId="{8ECEDE03-E98D-48C9-A2F9-EA930347DD42}" sibTransId="{2DFC38BF-040D-499D-81A1-41D27420F76F}"/>
    <dgm:cxn modelId="{6FB3B0B1-1CF2-42B4-8834-B8EA5526DC3D}" srcId="{750BEBDA-A9ED-417E-9EEA-8DF9362DB6D5}" destId="{F3423698-8684-431A-A9BD-46A05CA1C0E9}" srcOrd="0" destOrd="0" parTransId="{9BB6B8AD-8CE7-45AA-A309-F26CD5E7E9F7}" sibTransId="{1C2A1B80-2A71-4FE4-921E-3A37BFCC2747}"/>
    <dgm:cxn modelId="{F1BDA39D-E4E6-4E1C-9DCD-343252BF2DAF}" type="presOf" srcId="{02CDDED3-38A3-42A1-B817-905F23C67DDE}" destId="{B84D8C50-8869-4FD7-9E1F-834C54E1CE3A}" srcOrd="0" destOrd="0" presId="urn:microsoft.com/office/officeart/2008/layout/AlternatingHexagons"/>
    <dgm:cxn modelId="{16590E3E-FE40-44A8-8FB0-546CCBDB77A3}" type="presOf" srcId="{2DFC38BF-040D-499D-81A1-41D27420F76F}" destId="{33F66F86-3355-4AAE-9C19-5668610DB494}" srcOrd="0" destOrd="0" presId="urn:microsoft.com/office/officeart/2008/layout/AlternatingHexagons"/>
    <dgm:cxn modelId="{3E32EF87-FCD9-4A7F-A461-DAB0AE103AC2}" srcId="{1CD88147-1042-44E6-9C05-E2B4E4AA9D5E}" destId="{82CFCE56-0375-4225-91DF-C046071D08FD}" srcOrd="1" destOrd="0" parTransId="{C55284FC-A29E-4721-A14D-2F9752EF54BB}" sibTransId="{C6CD9B8F-16D8-453B-99CD-A23471F9673F}"/>
    <dgm:cxn modelId="{B57BEA32-2C69-4CF5-B37D-A270B113BE33}" srcId="{1CD88147-1042-44E6-9C05-E2B4E4AA9D5E}" destId="{750BEBDA-A9ED-417E-9EEA-8DF9362DB6D5}" srcOrd="0" destOrd="0" parTransId="{A1012F34-01BB-4DA4-AAE0-BD6682C96C8D}" sibTransId="{02CDDED3-38A3-42A1-B817-905F23C67DDE}"/>
    <dgm:cxn modelId="{8470015D-97AF-446D-AE97-6E47CDD9E855}" type="presOf" srcId="{1CD88147-1042-44E6-9C05-E2B4E4AA9D5E}" destId="{3B0FB3FC-5C1D-49C2-919F-B232B83C0D2F}" srcOrd="0" destOrd="0" presId="urn:microsoft.com/office/officeart/2008/layout/AlternatingHexagons"/>
    <dgm:cxn modelId="{83D0CB24-E648-48F3-9EA8-09690C1E0CCE}" type="presOf" srcId="{82CFCE56-0375-4225-91DF-C046071D08FD}" destId="{EF7CD481-7408-4FEA-B394-0BF3BE322E30}" srcOrd="0" destOrd="0" presId="urn:microsoft.com/office/officeart/2008/layout/AlternatingHexagons"/>
    <dgm:cxn modelId="{D89E9AC9-3626-44BE-8C31-867B0F9E4DAF}" type="presOf" srcId="{F3423698-8684-431A-A9BD-46A05CA1C0E9}" destId="{8E20CB80-C170-4A0B-AD88-C9DA0F0B8F76}" srcOrd="0" destOrd="0" presId="urn:microsoft.com/office/officeart/2008/layout/AlternatingHexagons"/>
    <dgm:cxn modelId="{5ADDEF97-8BC1-4AEA-A5DA-E481AE898E96}" type="presOf" srcId="{C6CD9B8F-16D8-453B-99CD-A23471F9673F}" destId="{F99AFA8F-2B2C-44AB-AA13-FB33196CA6AB}" srcOrd="0" destOrd="0" presId="urn:microsoft.com/office/officeart/2008/layout/AlternatingHexagons"/>
    <dgm:cxn modelId="{57AE3613-24DD-4C9C-817D-404829BB48B1}" type="presOf" srcId="{399E5600-3F2A-4FD8-AAC6-B319AAB774D4}" destId="{7CAB21AE-3E21-4E9D-80AC-E3BEE1960AF2}" srcOrd="0" destOrd="0" presId="urn:microsoft.com/office/officeart/2008/layout/AlternatingHexagons"/>
    <dgm:cxn modelId="{F01AD8F0-51C3-4A54-ADCC-C60E7291E69D}" type="presParOf" srcId="{3B0FB3FC-5C1D-49C2-919F-B232B83C0D2F}" destId="{3FD3E3B6-AD02-466E-8AA9-BB99DB42B440}" srcOrd="0" destOrd="0" presId="urn:microsoft.com/office/officeart/2008/layout/AlternatingHexagons"/>
    <dgm:cxn modelId="{DA7225A9-DDDC-47C4-A3BF-31B06143D919}" type="presParOf" srcId="{3FD3E3B6-AD02-466E-8AA9-BB99DB42B440}" destId="{2B1FB726-2816-4893-B18D-1F58D3FE9484}" srcOrd="0" destOrd="0" presId="urn:microsoft.com/office/officeart/2008/layout/AlternatingHexagons"/>
    <dgm:cxn modelId="{6F8D6488-3E7F-4AB2-953E-3963649CD595}" type="presParOf" srcId="{3FD3E3B6-AD02-466E-8AA9-BB99DB42B440}" destId="{8E20CB80-C170-4A0B-AD88-C9DA0F0B8F76}" srcOrd="1" destOrd="0" presId="urn:microsoft.com/office/officeart/2008/layout/AlternatingHexagons"/>
    <dgm:cxn modelId="{F8596036-C609-4ED8-B5D2-1D78DA82A269}" type="presParOf" srcId="{3FD3E3B6-AD02-466E-8AA9-BB99DB42B440}" destId="{68CE8819-C349-4C2F-8E6E-7AD6D1420368}" srcOrd="2" destOrd="0" presId="urn:microsoft.com/office/officeart/2008/layout/AlternatingHexagons"/>
    <dgm:cxn modelId="{C96D2A6A-B8CB-4B72-B553-422DCC8443B7}" type="presParOf" srcId="{3FD3E3B6-AD02-466E-8AA9-BB99DB42B440}" destId="{05D87DFC-47DA-4160-81AB-E694FC854E47}" srcOrd="3" destOrd="0" presId="urn:microsoft.com/office/officeart/2008/layout/AlternatingHexagons"/>
    <dgm:cxn modelId="{A192DB08-D634-4786-9AD8-648B1430DA1E}" type="presParOf" srcId="{3FD3E3B6-AD02-466E-8AA9-BB99DB42B440}" destId="{B84D8C50-8869-4FD7-9E1F-834C54E1CE3A}" srcOrd="4" destOrd="0" presId="urn:microsoft.com/office/officeart/2008/layout/AlternatingHexagons"/>
    <dgm:cxn modelId="{3DE07DEF-2341-45EA-A553-AB872053C18C}" type="presParOf" srcId="{3B0FB3FC-5C1D-49C2-919F-B232B83C0D2F}" destId="{260AB12D-5067-4AD8-B317-F711DDE1ACDF}" srcOrd="1" destOrd="0" presId="urn:microsoft.com/office/officeart/2008/layout/AlternatingHexagons"/>
    <dgm:cxn modelId="{3559B6E6-712E-4CDE-949B-A1AD4AA7D513}" type="presParOf" srcId="{3B0FB3FC-5C1D-49C2-919F-B232B83C0D2F}" destId="{17D9210B-8863-4F2C-A023-06E015735018}" srcOrd="2" destOrd="0" presId="urn:microsoft.com/office/officeart/2008/layout/AlternatingHexagons"/>
    <dgm:cxn modelId="{C54E7F1D-4AED-40D9-8485-26609F26B71C}" type="presParOf" srcId="{17D9210B-8863-4F2C-A023-06E015735018}" destId="{EF7CD481-7408-4FEA-B394-0BF3BE322E30}" srcOrd="0" destOrd="0" presId="urn:microsoft.com/office/officeart/2008/layout/AlternatingHexagons"/>
    <dgm:cxn modelId="{60802B34-1C8B-4991-A63F-44E83E0556CB}" type="presParOf" srcId="{17D9210B-8863-4F2C-A023-06E015735018}" destId="{05CA3E28-0891-4374-A916-E54B5692B5D1}" srcOrd="1" destOrd="0" presId="urn:microsoft.com/office/officeart/2008/layout/AlternatingHexagons"/>
    <dgm:cxn modelId="{784361CC-E93E-4A3D-8D98-195D0BEA5EC0}" type="presParOf" srcId="{17D9210B-8863-4F2C-A023-06E015735018}" destId="{D748E679-841D-4F5D-8AB9-7DDA95FAC22E}" srcOrd="2" destOrd="0" presId="urn:microsoft.com/office/officeart/2008/layout/AlternatingHexagons"/>
    <dgm:cxn modelId="{E02E9AD5-D330-4D6D-948F-ECC50534B7DD}" type="presParOf" srcId="{17D9210B-8863-4F2C-A023-06E015735018}" destId="{0C6DBAD7-8128-423F-A8BF-86718E299C03}" srcOrd="3" destOrd="0" presId="urn:microsoft.com/office/officeart/2008/layout/AlternatingHexagons"/>
    <dgm:cxn modelId="{324E7F2F-4236-406B-8DB8-6A31671A628F}" type="presParOf" srcId="{17D9210B-8863-4F2C-A023-06E015735018}" destId="{F99AFA8F-2B2C-44AB-AA13-FB33196CA6AB}" srcOrd="4" destOrd="0" presId="urn:microsoft.com/office/officeart/2008/layout/AlternatingHexagons"/>
    <dgm:cxn modelId="{A8766F9C-4AEF-4DA3-8C3E-418D01799830}" type="presParOf" srcId="{3B0FB3FC-5C1D-49C2-919F-B232B83C0D2F}" destId="{3EA40130-7284-4C77-B379-839B066A56F0}" srcOrd="3" destOrd="0" presId="urn:microsoft.com/office/officeart/2008/layout/AlternatingHexagons"/>
    <dgm:cxn modelId="{BCF55F48-60CF-41B0-B16E-4615D5F5F583}" type="presParOf" srcId="{3B0FB3FC-5C1D-49C2-919F-B232B83C0D2F}" destId="{BCDF8F62-D80B-454B-A553-ADCFDD7B7716}" srcOrd="4" destOrd="0" presId="urn:microsoft.com/office/officeart/2008/layout/AlternatingHexagons"/>
    <dgm:cxn modelId="{C0F228E6-8273-4374-A197-B4179A1558AC}" type="presParOf" srcId="{BCDF8F62-D80B-454B-A553-ADCFDD7B7716}" destId="{7CAB21AE-3E21-4E9D-80AC-E3BEE1960AF2}" srcOrd="0" destOrd="0" presId="urn:microsoft.com/office/officeart/2008/layout/AlternatingHexagons"/>
    <dgm:cxn modelId="{E76250C3-03D2-4175-9319-0334392790EE}" type="presParOf" srcId="{BCDF8F62-D80B-454B-A553-ADCFDD7B7716}" destId="{C4747CE4-6603-4E43-BBDB-A3A50819E61A}" srcOrd="1" destOrd="0" presId="urn:microsoft.com/office/officeart/2008/layout/AlternatingHexagons"/>
    <dgm:cxn modelId="{20DEE201-C203-464F-A181-E17CA1F7BC1D}" type="presParOf" srcId="{BCDF8F62-D80B-454B-A553-ADCFDD7B7716}" destId="{1CEFD65F-F415-4808-A473-154EF06AB970}" srcOrd="2" destOrd="0" presId="urn:microsoft.com/office/officeart/2008/layout/AlternatingHexagons"/>
    <dgm:cxn modelId="{391CE00C-3B56-4EC1-8EED-CA0AD819B5D8}" type="presParOf" srcId="{BCDF8F62-D80B-454B-A553-ADCFDD7B7716}" destId="{F10DB5EC-F736-4110-8DC8-BA1E23828F7C}" srcOrd="3" destOrd="0" presId="urn:microsoft.com/office/officeart/2008/layout/AlternatingHexagons"/>
    <dgm:cxn modelId="{77E78C14-FB8B-40B8-BD53-C5DFEAF1C30C}" type="presParOf" srcId="{BCDF8F62-D80B-454B-A553-ADCFDD7B7716}" destId="{33F66F86-3355-4AAE-9C19-5668610DB49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FB726-2816-4893-B18D-1F58D3FE9484}">
      <dsp:nvSpPr>
        <dsp:cNvPr id="0" name=""/>
        <dsp:cNvSpPr/>
      </dsp:nvSpPr>
      <dsp:spPr>
        <a:xfrm rot="5400000">
          <a:off x="5060202" y="2444179"/>
          <a:ext cx="1835064" cy="183224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People having their Income from 160000-200000 dollars</a:t>
          </a:r>
          <a:endParaRPr lang="en-IN" sz="1700" kern="1200" dirty="0"/>
        </a:p>
      </dsp:txBody>
      <dsp:txXfrm rot="-5400000">
        <a:off x="5366751" y="2748378"/>
        <a:ext cx="1221965" cy="1223846"/>
      </dsp:txXfrm>
    </dsp:sp>
    <dsp:sp modelId="{8E20CB80-C170-4A0B-AD88-C9DA0F0B8F76}">
      <dsp:nvSpPr>
        <dsp:cNvPr id="0" name=""/>
        <dsp:cNvSpPr/>
      </dsp:nvSpPr>
      <dsp:spPr>
        <a:xfrm>
          <a:off x="7178456" y="442890"/>
          <a:ext cx="1766113" cy="9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 dirty="0"/>
        </a:p>
      </dsp:txBody>
      <dsp:txXfrm>
        <a:off x="7178456" y="442890"/>
        <a:ext cx="1766113" cy="949523"/>
      </dsp:txXfrm>
    </dsp:sp>
    <dsp:sp modelId="{B84D8C50-8869-4FD7-9E1F-834C54E1CE3A}">
      <dsp:nvSpPr>
        <dsp:cNvPr id="0" name=""/>
        <dsp:cNvSpPr/>
      </dsp:nvSpPr>
      <dsp:spPr>
        <a:xfrm rot="5400000">
          <a:off x="31111" y="836776"/>
          <a:ext cx="1832216" cy="1733085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People whose Credit Card spending above 3000$ per month </a:t>
          </a:r>
          <a:endParaRPr lang="en-IN" sz="1600" kern="1200" dirty="0"/>
        </a:p>
      </dsp:txBody>
      <dsp:txXfrm rot="-5400000">
        <a:off x="361710" y="1084319"/>
        <a:ext cx="1171017" cy="1238000"/>
      </dsp:txXfrm>
    </dsp:sp>
    <dsp:sp modelId="{EF7CD481-7408-4FEA-B394-0BF3BE322E30}">
      <dsp:nvSpPr>
        <dsp:cNvPr id="0" name=""/>
        <dsp:cNvSpPr/>
      </dsp:nvSpPr>
      <dsp:spPr>
        <a:xfrm rot="5400000">
          <a:off x="2073148" y="810493"/>
          <a:ext cx="1764103" cy="1768703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People who either graduates or professionals</a:t>
          </a:r>
          <a:endParaRPr lang="en-IN" sz="1700" kern="1200" dirty="0"/>
        </a:p>
      </dsp:txBody>
      <dsp:txXfrm rot="-5400000">
        <a:off x="2365632" y="1106810"/>
        <a:ext cx="1179135" cy="1176069"/>
      </dsp:txXfrm>
    </dsp:sp>
    <dsp:sp modelId="{05CA3E28-0891-4374-A916-E54B5692B5D1}">
      <dsp:nvSpPr>
        <dsp:cNvPr id="0" name=""/>
        <dsp:cNvSpPr/>
      </dsp:nvSpPr>
      <dsp:spPr>
        <a:xfrm>
          <a:off x="3336997" y="2230105"/>
          <a:ext cx="1530006" cy="51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AFA8F-2B2C-44AB-AA13-FB33196CA6AB}">
      <dsp:nvSpPr>
        <dsp:cNvPr id="0" name=""/>
        <dsp:cNvSpPr/>
      </dsp:nvSpPr>
      <dsp:spPr>
        <a:xfrm rot="5400000">
          <a:off x="4051769" y="819489"/>
          <a:ext cx="1783774" cy="1820595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People having Certificate of Deposit Account</a:t>
          </a:r>
          <a:endParaRPr lang="en-IN" sz="1700" kern="1200" dirty="0"/>
        </a:p>
      </dsp:txBody>
      <dsp:txXfrm rot="-5400000">
        <a:off x="4336791" y="1135196"/>
        <a:ext cx="1213730" cy="1189182"/>
      </dsp:txXfrm>
    </dsp:sp>
    <dsp:sp modelId="{7CAB21AE-3E21-4E9D-80AC-E3BEE1960AF2}">
      <dsp:nvSpPr>
        <dsp:cNvPr id="0" name=""/>
        <dsp:cNvSpPr/>
      </dsp:nvSpPr>
      <dsp:spPr>
        <a:xfrm rot="5400000">
          <a:off x="2978212" y="2480195"/>
          <a:ext cx="1922864" cy="1726504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People from the Age range of 26-65 years</a:t>
          </a:r>
          <a:endParaRPr lang="en-IN" sz="1700" kern="1200" dirty="0"/>
        </a:p>
      </dsp:txBody>
      <dsp:txXfrm rot="-5400000">
        <a:off x="3349450" y="2686129"/>
        <a:ext cx="1180388" cy="1314636"/>
      </dsp:txXfrm>
    </dsp:sp>
    <dsp:sp modelId="{C4747CE4-6603-4E43-BBDB-A3A50819E61A}">
      <dsp:nvSpPr>
        <dsp:cNvPr id="0" name=""/>
        <dsp:cNvSpPr/>
      </dsp:nvSpPr>
      <dsp:spPr>
        <a:xfrm>
          <a:off x="7420008" y="3872464"/>
          <a:ext cx="1283010" cy="458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66F86-3355-4AAE-9C19-5668610DB494}">
      <dsp:nvSpPr>
        <dsp:cNvPr id="0" name=""/>
        <dsp:cNvSpPr/>
      </dsp:nvSpPr>
      <dsp:spPr>
        <a:xfrm rot="5400000">
          <a:off x="1105877" y="2472300"/>
          <a:ext cx="1769705" cy="1686494"/>
        </a:xfrm>
        <a:prstGeom prst="hexagon">
          <a:avLst>
            <a:gd name="adj" fmla="val 25000"/>
            <a:gd name="vf" fmla="val 115470"/>
          </a:avLst>
        </a:prstGeom>
        <a:solidFill>
          <a:schemeClr val="tx2">
            <a:lumMod val="50000"/>
          </a:schemeClr>
        </a:soli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People who have availed to Online Banking </a:t>
          </a:r>
          <a:endParaRPr lang="en-IN" sz="1700" kern="1200" dirty="0"/>
        </a:p>
      </dsp:txBody>
      <dsp:txXfrm rot="-5400000">
        <a:off x="1421956" y="2718712"/>
        <a:ext cx="1137546" cy="119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78339-33EA-4B28-B1FC-C3D3575492A0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2ED8C-D58F-450B-B620-77F94578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2ED8C-D58F-450B-B620-77F9457835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0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2ED8C-D58F-450B-B620-77F9457835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3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9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0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0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2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8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8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BDAC-707F-40CB-B724-A0B8B5F670DA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57DF-FFA0-4FE2-A10F-2FF4D8243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7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2452644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Survey strategy for PERSONAL loan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5725" y="3908706"/>
            <a:ext cx="1419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lt1"/>
                </a:solidFill>
                <a:latin typeface="Algerian" panose="04020705040A02060702" pitchFamily="82" charset="0"/>
              </a:rPr>
              <a:t>OCT</a:t>
            </a:r>
            <a:r>
              <a:rPr lang="en-IN" sz="1600" dirty="0" smtClean="0">
                <a:latin typeface="Algerian" panose="04020705040A02060702" pitchFamily="82" charset="0"/>
              </a:rPr>
              <a:t> </a:t>
            </a:r>
            <a:r>
              <a:rPr lang="en-IN" sz="1600" dirty="0" smtClean="0">
                <a:solidFill>
                  <a:schemeClr val="lt1"/>
                </a:solidFill>
                <a:latin typeface="Algerian" panose="04020705040A02060702" pitchFamily="82" charset="0"/>
              </a:rPr>
              <a:t>2020</a:t>
            </a:r>
            <a:endParaRPr lang="en-IN" sz="1600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b="1" dirty="0">
                <a:latin typeface="Algerian" panose="04020705040A02060702" pitchFamily="82" charset="0"/>
              </a:rPr>
              <a:t>RELATION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OF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AGE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FOR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GETTING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LOAN</a:t>
            </a:r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383371"/>
              </p:ext>
            </p:extLst>
          </p:nvPr>
        </p:nvGraphicFramePr>
        <p:xfrm>
          <a:off x="-177369" y="2136488"/>
          <a:ext cx="8826380" cy="315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entagon 4"/>
          <p:cNvSpPr/>
          <p:nvPr/>
        </p:nvSpPr>
        <p:spPr>
          <a:xfrm rot="10800000">
            <a:off x="5342964" y="5810218"/>
            <a:ext cx="6849032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-2" y="1871110"/>
            <a:ext cx="8471647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AGE WITH LOAN ACCEPTANCE OR REJECTION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1" y="5280211"/>
            <a:ext cx="8471647" cy="4535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People who have got the personal loan are distributed almost evenly from the age of 26 to 65 years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82235" y="5810218"/>
            <a:ext cx="6409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lt1"/>
                </a:solidFill>
                <a:latin typeface="Algerian" panose="04020705040A02060702" pitchFamily="82" charset="0"/>
              </a:rPr>
              <a:t>PERSONAL NEEDS CAN BE DIFFERENT FOR DIFFERENT AGE GROUPS. HENCE PEOPLE FROM THE AGE OF 26 YEARS TO 65 YEARS SHOULD ONLY BE CONSIDERED FOR LOANS</a:t>
            </a:r>
            <a:r>
              <a:rPr lang="en-IN" sz="2000" b="1" dirty="0">
                <a:solidFill>
                  <a:schemeClr val="lt1"/>
                </a:solidFill>
                <a:latin typeface="Algerian" panose="04020705040A02060702" pitchFamily="82" charset="0"/>
              </a:rPr>
              <a:t>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471645" y="2247125"/>
            <a:ext cx="0" cy="303308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b="1" dirty="0">
                <a:latin typeface="Algerian" panose="04020705040A02060702" pitchFamily="82" charset="0"/>
              </a:rPr>
              <a:t>RELATION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OF</a:t>
            </a:r>
            <a:r>
              <a:rPr lang="en-IN" sz="2000" dirty="0" smtClean="0"/>
              <a:t> </a:t>
            </a:r>
            <a:r>
              <a:rPr lang="en-IN" sz="2000" b="1" dirty="0" smtClean="0">
                <a:latin typeface="Algerian" panose="04020705040A02060702" pitchFamily="82" charset="0"/>
              </a:rPr>
              <a:t>EXPERIENCE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FOR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GETTING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LOAN</a:t>
            </a:r>
          </a:p>
        </p:txBody>
      </p:sp>
      <p:sp>
        <p:nvSpPr>
          <p:cNvPr id="5" name="Pentagon 4"/>
          <p:cNvSpPr/>
          <p:nvPr/>
        </p:nvSpPr>
        <p:spPr>
          <a:xfrm rot="10800000">
            <a:off x="5342964" y="5810218"/>
            <a:ext cx="6849032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-2" y="1871110"/>
            <a:ext cx="8471647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EXPERIENCE WITH LOAN ACCEPTANCE OR REJECTION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1" y="5280211"/>
            <a:ext cx="8471647" cy="4535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People who have got the personal loan are distributed almost evenly having the experience from 0 years to 41 years.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82234" y="5867710"/>
            <a:ext cx="640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Experience should not be considered as a factor for sanctioning the loan if they have enough security with us in terms of accounts or deposits</a:t>
            </a:r>
            <a:endParaRPr lang="en-IN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471645" y="2247125"/>
            <a:ext cx="0" cy="303308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309536"/>
              </p:ext>
            </p:extLst>
          </p:nvPr>
        </p:nvGraphicFramePr>
        <p:xfrm>
          <a:off x="-215154" y="2247124"/>
          <a:ext cx="8875060" cy="3033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92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b="1" dirty="0">
                <a:latin typeface="Algerian" panose="04020705040A02060702" pitchFamily="82" charset="0"/>
              </a:rPr>
              <a:t>RELATION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OF</a:t>
            </a:r>
            <a:r>
              <a:rPr lang="en-IN" sz="2000" dirty="0" smtClean="0"/>
              <a:t> </a:t>
            </a:r>
            <a:r>
              <a:rPr lang="en-IN" sz="2000" b="1" dirty="0" smtClean="0">
                <a:latin typeface="Algerian" panose="04020705040A02060702" pitchFamily="82" charset="0"/>
              </a:rPr>
              <a:t> MORTGAGE VALUE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FOR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GETTING</a:t>
            </a:r>
            <a:r>
              <a:rPr lang="en-IN" sz="2000" dirty="0" smtClean="0"/>
              <a:t> </a:t>
            </a:r>
            <a:r>
              <a:rPr lang="en-IN" sz="2000" b="1" dirty="0">
                <a:latin typeface="Algerian" panose="04020705040A02060702" pitchFamily="82" charset="0"/>
              </a:rPr>
              <a:t>LOAN</a:t>
            </a:r>
          </a:p>
        </p:txBody>
      </p:sp>
      <p:sp>
        <p:nvSpPr>
          <p:cNvPr id="5" name="Pentagon 4"/>
          <p:cNvSpPr/>
          <p:nvPr/>
        </p:nvSpPr>
        <p:spPr>
          <a:xfrm rot="10800000">
            <a:off x="5342964" y="5810218"/>
            <a:ext cx="6849032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-2" y="1871110"/>
            <a:ext cx="8471647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NO. PEOPLE WITH THEIR MORTGAGE VALUE WHO HAVE AVAILED THE LOAN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1" y="5280211"/>
            <a:ext cx="8471647" cy="4535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People have got the loan even when their mortgage value is as high as 59000 dollars. 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82234" y="5810218"/>
            <a:ext cx="6409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MORTGAGE IS A SAFETY THEY HAVE PUT AGAINST A LOAN AND HENCE IDEALLY THE FINANCIAL INSTITUTION IS SECURITY.ALSO, MORTGAGE IS TAKEN BY PEOPLE HAING HIGHER INCOMES AND HENCE IT SHOULD NOT BE A FACTOR FOR LOANS.</a:t>
            </a:r>
            <a:endParaRPr lang="en-IN" sz="16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471645" y="2247125"/>
            <a:ext cx="0" cy="303308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597082"/>
              </p:ext>
            </p:extLst>
          </p:nvPr>
        </p:nvGraphicFramePr>
        <p:xfrm>
          <a:off x="-2" y="2247124"/>
          <a:ext cx="8471648" cy="3033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7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lgerian" panose="04020705040A02060702" pitchFamily="82" charset="0"/>
              </a:rPr>
              <a:t>FINAL STRATEGY</a:t>
            </a:r>
            <a:endParaRPr lang="en-IN" sz="2000" b="1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2234" y="5810218"/>
            <a:ext cx="6409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MORTGAGE IS A SAFETY THEY HAVE PUT AGAINST A LOAN AND HENCE IDEALLY THE FINANCIAL INSTITUTION IS SECURITY.ALSO, MORTGAGE IS TAKEN BY PEOPLE HAING HIGHER INCOMES AND HENCE IT SHOULD NOT BE A </a:t>
            </a:r>
            <a:r>
              <a:rPr lang="en-IN" sz="16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FACTO </a:t>
            </a:r>
            <a:r>
              <a:rPr lang="en-IN" sz="16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FOR LOANS.</a:t>
            </a:r>
            <a:endParaRPr lang="en-IN" sz="16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8758313"/>
              </p:ext>
            </p:extLst>
          </p:nvPr>
        </p:nvGraphicFramePr>
        <p:xfrm>
          <a:off x="0" y="1794616"/>
          <a:ext cx="12192000" cy="50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/>
          <p:cNvSpPr/>
          <p:nvPr/>
        </p:nvSpPr>
        <p:spPr>
          <a:xfrm>
            <a:off x="0" y="1981199"/>
            <a:ext cx="6813176" cy="40341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Factors that can be considered for considering people to avail loan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813176" y="2384611"/>
            <a:ext cx="5378824" cy="4034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Factors that are not related for availing loan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7673787" y="3056964"/>
            <a:ext cx="1658471" cy="14702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Mortgage Values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9762564" y="3035098"/>
            <a:ext cx="1712260" cy="14920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Experience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7673787" y="4743420"/>
            <a:ext cx="1658471" cy="14702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Security Account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9789458" y="4774250"/>
            <a:ext cx="1658471" cy="14702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Family Size</a:t>
            </a:r>
            <a:endParaRPr lang="en-IN" dirty="0"/>
          </a:p>
        </p:txBody>
      </p:sp>
      <p:cxnSp>
        <p:nvCxnSpPr>
          <p:cNvPr id="31" name="Straight Connector 30"/>
          <p:cNvCxnSpPr>
            <a:endCxn id="28" idx="0"/>
          </p:cNvCxnSpPr>
          <p:nvPr/>
        </p:nvCxnSpPr>
        <p:spPr>
          <a:xfrm>
            <a:off x="8503022" y="4527175"/>
            <a:ext cx="1" cy="2162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32258" y="3781137"/>
            <a:ext cx="672354" cy="109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9" idx="0"/>
          </p:cNvCxnSpPr>
          <p:nvPr/>
        </p:nvCxnSpPr>
        <p:spPr>
          <a:xfrm>
            <a:off x="10618693" y="4527175"/>
            <a:ext cx="1" cy="2470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6"/>
          </p:cNvCxnSpPr>
          <p:nvPr/>
        </p:nvCxnSpPr>
        <p:spPr>
          <a:xfrm>
            <a:off x="9332258" y="5478526"/>
            <a:ext cx="672354" cy="308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08846" y="4168588"/>
            <a:ext cx="252000" cy="26894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312894" y="4150659"/>
            <a:ext cx="251012" cy="25101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52800" y="4078941"/>
            <a:ext cx="215153" cy="26894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47882" y="4168588"/>
            <a:ext cx="116542" cy="23308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05718" y="4168588"/>
            <a:ext cx="156881" cy="26894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2452644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>
                <a:latin typeface="Algerian" panose="04020705040A02060702" pitchFamily="82" charset="0"/>
              </a:rPr>
              <a:t>		</a:t>
            </a:r>
            <a:r>
              <a:rPr lang="en-IN" sz="3000" dirty="0" smtClean="0">
                <a:latin typeface="Algerian" panose="04020705040A02060702" pitchFamily="82" charset="0"/>
              </a:rPr>
              <a:t>THANK YOU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67207" y="3908706"/>
            <a:ext cx="173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lt1"/>
                </a:solidFill>
                <a:latin typeface="Algerian" panose="04020705040A02060702" pitchFamily="82" charset="0"/>
              </a:rPr>
              <a:t>HARSH PAREKH</a:t>
            </a:r>
            <a:endParaRPr lang="en-IN" sz="1600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KEY HIGHLIGHTS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90558" y="2350093"/>
            <a:ext cx="8955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survey was conducted for 5000 people who were willing to take the personal </a:t>
            </a:r>
            <a:r>
              <a:rPr lang="en-IN" dirty="0" smtClean="0"/>
              <a:t>loan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14 different factors were considered for the right suitable people for the loan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From these 14 factors only 480 people were sanctioned the loan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age group for this survey ranged from 25 years to 67 years.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05" y="3587989"/>
            <a:ext cx="1612307" cy="1209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95" y="4613697"/>
            <a:ext cx="2217545" cy="1267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" y="4613697"/>
            <a:ext cx="2625692" cy="2036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23" y="3403212"/>
            <a:ext cx="2330153" cy="1405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64" y="4808586"/>
            <a:ext cx="2651688" cy="16499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8874311" y="468762"/>
            <a:ext cx="3123398" cy="20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RELATION </a:t>
            </a:r>
            <a:r>
              <a:rPr lang="en-IN" sz="2000" dirty="0">
                <a:latin typeface="Algerian" panose="04020705040A02060702" pitchFamily="82" charset="0"/>
              </a:rPr>
              <a:t>OF INCOME FOR 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0074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INCOME WITH LOAN ACCEPTANCE OR REJECTION</a:t>
            </a:r>
            <a:endParaRPr lang="en-IN" dirty="0"/>
          </a:p>
        </p:txBody>
      </p:sp>
      <p:graphicFrame>
        <p:nvGraphicFramePr>
          <p:cNvPr id="5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792856"/>
              </p:ext>
            </p:extLst>
          </p:nvPr>
        </p:nvGraphicFramePr>
        <p:xfrm>
          <a:off x="-162370" y="2333002"/>
          <a:ext cx="6785359" cy="2982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WITH DIFFERENT INCOME GROUP</a:t>
            </a:r>
          </a:p>
          <a:p>
            <a:pPr algn="ctr"/>
            <a:endParaRPr lang="en-IN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893019167"/>
              </p:ext>
            </p:extLst>
          </p:nvPr>
        </p:nvGraphicFramePr>
        <p:xfrm>
          <a:off x="7050280" y="2521009"/>
          <a:ext cx="5469308" cy="2674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5238571"/>
            <a:ext cx="6622991" cy="4700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People with income of 160000-200000 dollars have more than 50% of </a:t>
            </a:r>
            <a:r>
              <a:rPr lang="en-IN" dirty="0" smtClean="0"/>
              <a:t>converting </a:t>
            </a:r>
            <a:r>
              <a:rPr lang="en-IN" dirty="0" smtClean="0"/>
              <a:t>rate.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Customers with different groups are equally distributed when it comes to loan sanctions</a:t>
            </a:r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5512038" y="5771258"/>
            <a:ext cx="6679962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0752" y="5908294"/>
            <a:ext cx="6355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lt1"/>
                </a:solidFill>
                <a:latin typeface="Algerian" panose="04020705040A02060702" pitchFamily="82" charset="0"/>
              </a:rPr>
              <a:t>People whose income is between 160000-20000 should be targeted as they have good </a:t>
            </a:r>
            <a:r>
              <a:rPr lang="en-IN" sz="2000" dirty="0" smtClean="0">
                <a:solidFill>
                  <a:schemeClr val="lt1"/>
                </a:solidFill>
                <a:latin typeface="Algerian" panose="04020705040A02060702" pitchFamily="82" charset="0"/>
              </a:rPr>
              <a:t>converting </a:t>
            </a:r>
            <a:r>
              <a:rPr lang="en-IN" sz="2000" dirty="0">
                <a:solidFill>
                  <a:schemeClr val="lt1"/>
                </a:solidFill>
                <a:latin typeface="Algerian" panose="04020705040A02060702" pitchFamily="82" charset="0"/>
              </a:rPr>
              <a:t>rate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0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RELATION </a:t>
            </a:r>
            <a:r>
              <a:rPr lang="en-IN" sz="2000" dirty="0">
                <a:latin typeface="Algerian" panose="04020705040A02060702" pitchFamily="82" charset="0"/>
              </a:rPr>
              <a:t>OF </a:t>
            </a:r>
            <a:r>
              <a:rPr lang="en-IN" sz="2000" dirty="0" smtClean="0">
                <a:latin typeface="Algerian" panose="04020705040A02060702" pitchFamily="82" charset="0"/>
              </a:rPr>
              <a:t>CREDIT CARD </a:t>
            </a:r>
            <a:r>
              <a:rPr lang="en-IN" sz="2000" dirty="0">
                <a:latin typeface="Algerian" panose="04020705040A02060702" pitchFamily="82" charset="0"/>
              </a:rPr>
              <a:t>FOR 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1864706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AVERAGE CREDIT CARD SPENDING PER MONTH</a:t>
            </a: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WITH DIFFERENT INCOME GROUP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7946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People with credit card spending between 5000-6000 dollars have higher chances of getting loan. Also people whose spending is greater than 9000 dollars have the maximum chances 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/>
          </a:p>
          <a:p>
            <a:r>
              <a:rPr lang="en-IN" dirty="0" smtClean="0"/>
              <a:t>There are more customers with their credit card spending from 3000 dollars to 5000 dollars</a:t>
            </a:r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6391835" y="5771258"/>
            <a:ext cx="5800165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0775" y="5876478"/>
            <a:ext cx="6202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lt1"/>
                </a:solidFill>
                <a:latin typeface="Algerian" panose="04020705040A02060702" pitchFamily="82" charset="0"/>
              </a:rPr>
              <a:t>     People with credit card spending from 3000 to  6000 dollars and above 9000 dollars should be targeted</a:t>
            </a:r>
          </a:p>
          <a:p>
            <a:endParaRPr lang="en-IN" dirty="0"/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529327"/>
              </p:ext>
            </p:extLst>
          </p:nvPr>
        </p:nvGraphicFramePr>
        <p:xfrm>
          <a:off x="-439271" y="2388011"/>
          <a:ext cx="7525872" cy="2990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5699524"/>
              </p:ext>
            </p:extLst>
          </p:nvPr>
        </p:nvGraphicFramePr>
        <p:xfrm>
          <a:off x="6839039" y="2529555"/>
          <a:ext cx="5647804" cy="296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16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atin typeface="Algerian" panose="04020705040A02060702" pitchFamily="82" charset="0"/>
              </a:rPr>
              <a:t>RELATION OF EDUCATION WITH INOME AND CREDIT CARD FOR THE CUSTOMERS WHO HAVE AVAILED THE LOAN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1864706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EDUCATION OF CUSTOMERS WITH INCOME FROM 18000-19000 $ </a:t>
            </a:r>
          </a:p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864706"/>
            <a:ext cx="5110385" cy="1038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IN" dirty="0" smtClean="0"/>
          </a:p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Customers </a:t>
            </a:r>
            <a:r>
              <a:rPr lang="en-IN" dirty="0"/>
              <a:t>with </a:t>
            </a:r>
            <a:r>
              <a:rPr lang="en-IN" dirty="0" smtClean="0"/>
              <a:t>same income range and with </a:t>
            </a:r>
            <a:r>
              <a:rPr lang="en-IN" dirty="0"/>
              <a:t>credit card spending of </a:t>
            </a:r>
            <a:r>
              <a:rPr lang="en-IN" dirty="0" smtClean="0"/>
              <a:t>5000-6000 $ </a:t>
            </a:r>
            <a:r>
              <a:rPr lang="en-IN" dirty="0"/>
              <a:t>monthly with their </a:t>
            </a:r>
            <a:r>
              <a:rPr lang="en-IN" dirty="0" smtClean="0"/>
              <a:t>education</a:t>
            </a:r>
          </a:p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5042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Customers with income ranging from 180000-190000 are mostly graduated or professionals. 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247116"/>
            <a:ext cx="5110385" cy="4956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There are no Undergraduates in these category </a:t>
            </a:r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6391835" y="5771258"/>
            <a:ext cx="5800165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0775" y="5876478"/>
            <a:ext cx="620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lt1"/>
                </a:solidFill>
                <a:latin typeface="Algerian" panose="04020705040A02060702" pitchFamily="82" charset="0"/>
              </a:rPr>
              <a:t>     </a:t>
            </a:r>
            <a:endParaRPr lang="en-IN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85699524"/>
              </p:ext>
            </p:extLst>
          </p:nvPr>
        </p:nvGraphicFramePr>
        <p:xfrm>
          <a:off x="6839039" y="2529555"/>
          <a:ext cx="5647804" cy="296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55696138"/>
              </p:ext>
            </p:extLst>
          </p:nvPr>
        </p:nvGraphicFramePr>
        <p:xfrm>
          <a:off x="0" y="2256089"/>
          <a:ext cx="6734175" cy="299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77307"/>
              </p:ext>
            </p:extLst>
          </p:nvPr>
        </p:nvGraphicFramePr>
        <p:xfrm>
          <a:off x="6622990" y="2948655"/>
          <a:ext cx="5110385" cy="264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89666" y="5862413"/>
            <a:ext cx="5569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lt1"/>
                </a:solidFill>
                <a:latin typeface="Algerian" panose="04020705040A02060702" pitchFamily="82" charset="0"/>
              </a:rPr>
              <a:t>Education should be considered while </a:t>
            </a:r>
            <a:r>
              <a:rPr lang="en-IN" dirty="0" smtClean="0">
                <a:solidFill>
                  <a:schemeClr val="lt1"/>
                </a:solidFill>
                <a:latin typeface="Algerian" panose="04020705040A02060702" pitchFamily="82" charset="0"/>
              </a:rPr>
              <a:t>sanctioning </a:t>
            </a:r>
            <a:r>
              <a:rPr lang="en-IN" dirty="0">
                <a:solidFill>
                  <a:schemeClr val="lt1"/>
                </a:solidFill>
                <a:latin typeface="Algerian" panose="04020705040A02060702" pitchFamily="82" charset="0"/>
              </a:rPr>
              <a:t>the </a:t>
            </a:r>
            <a:r>
              <a:rPr lang="en-IN" dirty="0" smtClean="0">
                <a:solidFill>
                  <a:schemeClr val="lt1"/>
                </a:solidFill>
                <a:latin typeface="Algerian" panose="04020705040A02060702" pitchFamily="82" charset="0"/>
              </a:rPr>
              <a:t>loan as </a:t>
            </a:r>
            <a:r>
              <a:rPr lang="en-IN" dirty="0">
                <a:solidFill>
                  <a:schemeClr val="lt1"/>
                </a:solidFill>
                <a:latin typeface="Algerian" panose="04020705040A02060702" pitchFamily="82" charset="0"/>
              </a:rPr>
              <a:t>educated people are more aware of repaying the loans.</a:t>
            </a:r>
          </a:p>
        </p:txBody>
      </p:sp>
    </p:spTree>
    <p:extLst>
      <p:ext uri="{BB962C8B-B14F-4D97-AF65-F5344CB8AC3E}">
        <p14:creationId xmlns:p14="http://schemas.microsoft.com/office/powerpoint/2010/main" val="6253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lgerian" panose="04020705040A02060702" pitchFamily="82" charset="0"/>
              </a:rPr>
              <a:t>RELATION </a:t>
            </a:r>
            <a:r>
              <a:rPr lang="en-IN" sz="2000" b="1" dirty="0">
                <a:latin typeface="Algerian" panose="04020705040A02060702" pitchFamily="82" charset="0"/>
              </a:rPr>
              <a:t>OF </a:t>
            </a:r>
            <a:r>
              <a:rPr lang="en-IN" sz="2000" b="1" dirty="0" smtClean="0">
                <a:latin typeface="Algerian" panose="04020705040A02060702" pitchFamily="82" charset="0"/>
              </a:rPr>
              <a:t>Certificate of deposit(CD) ACCOUNTS </a:t>
            </a:r>
            <a:r>
              <a:rPr lang="en-IN" sz="2000" b="1" dirty="0">
                <a:latin typeface="Algerian" panose="04020705040A02060702" pitchFamily="82" charset="0"/>
              </a:rPr>
              <a:t>FOR 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0074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CD ACCOUNTS WITH LOAN ACCEPTANCE OR REJECTION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HAVING THE CD ACCOUNT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4700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/>
          </a:p>
          <a:p>
            <a:r>
              <a:rPr lang="en-IN" dirty="0" smtClean="0"/>
              <a:t>There are 23% people whose loan has been accepted and have CD accounts. </a:t>
            </a:r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r>
              <a:rPr lang="en-IN" dirty="0" smtClean="0"/>
              <a:t>    There 70% of customers who have CD accounts. </a:t>
            </a:r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5271247" y="5804730"/>
            <a:ext cx="6920753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83624" y="5804730"/>
            <a:ext cx="6508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  <a:r>
              <a:rPr lang="en-IN" sz="17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CD account should be considered as a factor for sanctioning the loan as certificate of deposit shows that there are deposits as a mode of security with the bank</a:t>
            </a:r>
            <a:endParaRPr lang="en-IN" sz="17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769298556"/>
              </p:ext>
            </p:extLst>
          </p:nvPr>
        </p:nvGraphicFramePr>
        <p:xfrm>
          <a:off x="0" y="2256089"/>
          <a:ext cx="6535271" cy="288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675125"/>
              </p:ext>
            </p:extLst>
          </p:nvPr>
        </p:nvGraphicFramePr>
        <p:xfrm>
          <a:off x="6981914" y="2529556"/>
          <a:ext cx="5110385" cy="264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lgerian" panose="04020705040A02060702" pitchFamily="82" charset="0"/>
              </a:rPr>
              <a:t>RELATION </a:t>
            </a:r>
            <a:r>
              <a:rPr lang="en-IN" sz="2000" b="1" dirty="0">
                <a:latin typeface="Algerian" panose="04020705040A02060702" pitchFamily="82" charset="0"/>
              </a:rPr>
              <a:t>OF </a:t>
            </a:r>
            <a:r>
              <a:rPr lang="en-IN" sz="2000" b="1" dirty="0" smtClean="0">
                <a:latin typeface="Algerian" panose="04020705040A02060702" pitchFamily="82" charset="0"/>
              </a:rPr>
              <a:t>online banking FOR </a:t>
            </a:r>
            <a:r>
              <a:rPr lang="en-IN" sz="2000" b="1" dirty="0">
                <a:latin typeface="Algerian" panose="04020705040A02060702" pitchFamily="82" charset="0"/>
              </a:rPr>
              <a:t>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0074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ONLINE BANKING WITH LOAN ACCEPTANCE OR REJECTION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HAVING THE ONLINE BANKING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4700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/>
          </a:p>
          <a:p>
            <a:r>
              <a:rPr lang="en-IN" dirty="0" smtClean="0"/>
              <a:t>There are only 10% people whose loan has been accepted and have availed to Online banking. </a:t>
            </a:r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r>
              <a:rPr lang="en-IN" dirty="0" smtClean="0"/>
              <a:t>   </a:t>
            </a:r>
          </a:p>
          <a:p>
            <a:r>
              <a:rPr lang="en-IN" dirty="0" smtClean="0"/>
              <a:t>There are 60% of customers who have Online Banking facility </a:t>
            </a:r>
          </a:p>
          <a:p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5271247" y="5804730"/>
            <a:ext cx="6920753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83923" y="5838911"/>
            <a:ext cx="650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  <a:r>
              <a:rPr lang="en-IN" sz="20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people with online banking are a plus point to the bank as we can track the status of their banking activity.</a:t>
            </a:r>
            <a:endParaRPr lang="en-IN" sz="20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800484"/>
              </p:ext>
            </p:extLst>
          </p:nvPr>
        </p:nvGraphicFramePr>
        <p:xfrm>
          <a:off x="0" y="2256089"/>
          <a:ext cx="6622992" cy="294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165226956"/>
              </p:ext>
            </p:extLst>
          </p:nvPr>
        </p:nvGraphicFramePr>
        <p:xfrm>
          <a:off x="6981913" y="2529554"/>
          <a:ext cx="5110385" cy="264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20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lgerian" panose="04020705040A02060702" pitchFamily="82" charset="0"/>
              </a:rPr>
              <a:t>RELATION </a:t>
            </a:r>
            <a:r>
              <a:rPr lang="en-IN" sz="2000" b="1" dirty="0">
                <a:latin typeface="Algerian" panose="04020705040A02060702" pitchFamily="82" charset="0"/>
              </a:rPr>
              <a:t>OF </a:t>
            </a:r>
            <a:r>
              <a:rPr lang="en-IN" sz="2000" b="1" dirty="0" smtClean="0">
                <a:latin typeface="Algerian" panose="04020705040A02060702" pitchFamily="82" charset="0"/>
              </a:rPr>
              <a:t>family size FOR </a:t>
            </a:r>
            <a:r>
              <a:rPr lang="en-IN" sz="2000" b="1" dirty="0">
                <a:latin typeface="Algerian" panose="04020705040A02060702" pitchFamily="82" charset="0"/>
              </a:rPr>
              <a:t>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0074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FAMILY SIZE WITH LOAN ACCEPTANCE OR REJECTION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WITH THEIR FAMILY SIZES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4700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/>
          </a:p>
          <a:p>
            <a:r>
              <a:rPr lang="en-IN" dirty="0" smtClean="0"/>
              <a:t>Less 10% of all the family sizes have been sanctioned the loan. </a:t>
            </a:r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r>
              <a:rPr lang="en-IN" dirty="0" smtClean="0"/>
              <a:t> All the family sizes are almost equally distributed amongst the customers who have availed the loans.</a:t>
            </a:r>
          </a:p>
          <a:p>
            <a:r>
              <a:rPr lang="en-IN" dirty="0" smtClean="0"/>
              <a:t>  </a:t>
            </a:r>
          </a:p>
          <a:p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5271247" y="5804730"/>
            <a:ext cx="6920753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83624" y="5946442"/>
            <a:ext cx="650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FAMILY SIZE SHOULD NOT A CONSIDERABLE FACTOR WHILE SANCTIONING THE PERSONAL LOAN</a:t>
            </a:r>
            <a:endParaRPr lang="en-IN" sz="20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604748"/>
              </p:ext>
            </p:extLst>
          </p:nvPr>
        </p:nvGraphicFramePr>
        <p:xfrm>
          <a:off x="0" y="2256089"/>
          <a:ext cx="6622991" cy="294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38663784"/>
              </p:ext>
            </p:extLst>
          </p:nvPr>
        </p:nvGraphicFramePr>
        <p:xfrm>
          <a:off x="6981914" y="2529555"/>
          <a:ext cx="5110384" cy="2640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265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0"/>
            <a:ext cx="9118363" cy="1794616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Algerian" panose="04020705040A02060702" pitchFamily="82" charset="0"/>
              </a:rPr>
              <a:t>RELATION </a:t>
            </a:r>
            <a:r>
              <a:rPr lang="en-IN" sz="2000" b="1" dirty="0">
                <a:latin typeface="Algerian" panose="04020705040A02060702" pitchFamily="82" charset="0"/>
              </a:rPr>
              <a:t>OF </a:t>
            </a:r>
            <a:r>
              <a:rPr lang="en-IN" sz="2000" b="1" dirty="0" smtClean="0">
                <a:latin typeface="Algerian" panose="04020705040A02060702" pitchFamily="82" charset="0"/>
              </a:rPr>
              <a:t>SECURITY ACCOUNT FOR </a:t>
            </a:r>
            <a:r>
              <a:rPr lang="en-IN" sz="2000" b="1" dirty="0">
                <a:latin typeface="Algerian" panose="04020705040A02060702" pitchFamily="82" charset="0"/>
              </a:rPr>
              <a:t>GETTING LOAN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80074"/>
            <a:ext cx="6622991" cy="3760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SECURITY ACCOUNT WITH LOAN ACCEPTANCE OR REJECTION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81914" y="1914258"/>
            <a:ext cx="5110385" cy="6152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DISTIRBUTION OF CUSTOMERS HAVING SECURITY ACCOUNT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5238571"/>
            <a:ext cx="6622991" cy="4700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 smtClean="0"/>
          </a:p>
          <a:p>
            <a:r>
              <a:rPr lang="en-IN" dirty="0" smtClean="0"/>
              <a:t>There are around 10% people whose loan has been accepted and have security accounts in the bank</a:t>
            </a:r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622991" y="2256089"/>
            <a:ext cx="0" cy="299102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981914" y="5170206"/>
            <a:ext cx="5110385" cy="5725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r>
              <a:rPr lang="en-IN" dirty="0" smtClean="0"/>
              <a:t> There 88% of customers who do not Security accounts. </a:t>
            </a:r>
          </a:p>
          <a:p>
            <a:r>
              <a:rPr lang="en-IN" dirty="0" smtClean="0"/>
              <a:t>  </a:t>
            </a:r>
          </a:p>
          <a:p>
            <a:endParaRPr lang="en-IN" dirty="0" smtClean="0"/>
          </a:p>
          <a:p>
            <a:pPr algn="ctr"/>
            <a:endParaRPr lang="en-I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81914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092299" y="2529555"/>
            <a:ext cx="0" cy="267483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 rot="10800000">
            <a:off x="5271247" y="5810218"/>
            <a:ext cx="6920753" cy="1038314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smtClean="0">
                <a:latin typeface="Algerian" panose="04020705040A02060702" pitchFamily="82" charset="0"/>
              </a:rPr>
              <a:t>	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83624" y="5862414"/>
            <a:ext cx="6508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lt1"/>
                </a:solidFill>
                <a:latin typeface="Algerian" panose="04020705040A02060702" pitchFamily="82" charset="0"/>
              </a:rPr>
              <a:t>SECURITY ACCOUNT IS SOMETHING THAT DOES NOT GURENTEE A LOAN REPAYMENT AND HENCE IT SHOULD NOT BE CONSIDERED.</a:t>
            </a:r>
            <a:endParaRPr lang="en-IN" sz="2000" b="1" dirty="0">
              <a:solidFill>
                <a:schemeClr val="lt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623766"/>
              </p:ext>
            </p:extLst>
          </p:nvPr>
        </p:nvGraphicFramePr>
        <p:xfrm>
          <a:off x="-1" y="2221906"/>
          <a:ext cx="6622992" cy="298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739051497"/>
              </p:ext>
            </p:extLst>
          </p:nvPr>
        </p:nvGraphicFramePr>
        <p:xfrm>
          <a:off x="6989711" y="2529555"/>
          <a:ext cx="5102587" cy="259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01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884</Words>
  <Application>Microsoft Office PowerPoint</Application>
  <PresentationFormat>Widescreen</PresentationFormat>
  <Paragraphs>144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hp-pc</dc:creator>
  <cp:lastModifiedBy>hp-pc</cp:lastModifiedBy>
  <cp:revision>22</cp:revision>
  <dcterms:created xsi:type="dcterms:W3CDTF">2020-11-01T05:16:58Z</dcterms:created>
  <dcterms:modified xsi:type="dcterms:W3CDTF">2020-11-02T06:13:48Z</dcterms:modified>
</cp:coreProperties>
</file>