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318" r:id="rId9"/>
    <p:sldId id="265" r:id="rId10"/>
    <p:sldId id="319" r:id="rId11"/>
    <p:sldId id="320" r:id="rId12"/>
    <p:sldId id="316" r:id="rId13"/>
    <p:sldId id="31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1669" y="4"/>
            <a:ext cx="9144095"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defTabSz="609410"/>
            <a:endParaRPr lang="en-US" sz="2400" dirty="0">
              <a:solidFill>
                <a:prstClr val="white"/>
              </a:solidFill>
            </a:endParaRPr>
          </a:p>
        </p:txBody>
      </p:sp>
      <p:sp>
        <p:nvSpPr>
          <p:cNvPr id="39" name="Rectangle 38"/>
          <p:cNvSpPr/>
          <p:nvPr userDrawn="1"/>
        </p:nvSpPr>
        <p:spPr>
          <a:xfrm>
            <a:off x="1669" y="4"/>
            <a:ext cx="9144095"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defTabSz="609410"/>
            <a:endParaRPr lang="en-US" sz="2400" dirty="0">
              <a:solidFill>
                <a:prstClr val="white"/>
              </a:solidFill>
            </a:endParaRPr>
          </a:p>
        </p:txBody>
      </p:sp>
      <p:pic>
        <p:nvPicPr>
          <p:cNvPr id="40" name="Picture 3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669" y="2314673"/>
            <a:ext cx="9144095" cy="4540384"/>
          </a:xfrm>
          <a:prstGeom prst="rect">
            <a:avLst/>
          </a:prstGeom>
        </p:spPr>
      </p:pic>
      <p:cxnSp>
        <p:nvCxnSpPr>
          <p:cNvPr id="50" name="Straight Connector 49"/>
          <p:cNvCxnSpPr/>
          <p:nvPr/>
        </p:nvCxnSpPr>
        <p:spPr>
          <a:xfrm>
            <a:off x="4044416" y="877891"/>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4325374" y="877888"/>
            <a:ext cx="3761793"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TITLE</a:t>
            </a:r>
            <a:endParaRPr lang="en-IN" dirty="0"/>
          </a:p>
        </p:txBody>
      </p:sp>
      <p:sp>
        <p:nvSpPr>
          <p:cNvPr id="36" name="Text Placeholder 34"/>
          <p:cNvSpPr>
            <a:spLocks noGrp="1"/>
          </p:cNvSpPr>
          <p:nvPr>
            <p:ph type="body" sz="quarter" idx="14" hasCustomPrompt="1"/>
          </p:nvPr>
        </p:nvSpPr>
        <p:spPr>
          <a:xfrm>
            <a:off x="4325374" y="1798977"/>
            <a:ext cx="3757865"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Presenter Name and Designation</a:t>
            </a:r>
            <a:endParaRPr lang="en-IN" dirty="0"/>
          </a:p>
        </p:txBody>
      </p:sp>
      <p:sp>
        <p:nvSpPr>
          <p:cNvPr id="53" name="Text Placeholder 34"/>
          <p:cNvSpPr>
            <a:spLocks noGrp="1"/>
          </p:cNvSpPr>
          <p:nvPr>
            <p:ph type="body" sz="quarter" idx="15" hasCustomPrompt="1"/>
          </p:nvPr>
        </p:nvSpPr>
        <p:spPr>
          <a:xfrm>
            <a:off x="4325374" y="2701925"/>
            <a:ext cx="3757865"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Time and Date</a:t>
            </a:r>
            <a:endParaRPr lang="en-IN" dirty="0"/>
          </a:p>
        </p:txBody>
      </p:sp>
      <p:cxnSp>
        <p:nvCxnSpPr>
          <p:cNvPr id="71" name="Straight Connector 70"/>
          <p:cNvCxnSpPr/>
          <p:nvPr userDrawn="1"/>
        </p:nvCxnSpPr>
        <p:spPr>
          <a:xfrm>
            <a:off x="4044416" y="877891"/>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156416" y="514215"/>
            <a:ext cx="3046095" cy="27818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281789" y="6489811"/>
            <a:ext cx="6096000" cy="276987"/>
          </a:xfrm>
          <a:prstGeom prst="rect">
            <a:avLst/>
          </a:prstGeom>
        </p:spPr>
        <p:txBody>
          <a:bodyPr lIns="91427" tIns="45714" rIns="91427" bIns="45714">
            <a:spAutoFit/>
          </a:bodyPr>
          <a:lstStyle/>
          <a:p>
            <a:pPr defTabSz="609410"/>
            <a:r>
              <a:rPr lang="en-US" sz="1200" dirty="0">
                <a:solidFill>
                  <a:srgbClr val="4F4F4F">
                    <a:lumMod val="75000"/>
                  </a:srgbClr>
                </a:solidFill>
              </a:rPr>
              <a:t>© 2018  YASH Technologies | www.yash.com | Confidential</a:t>
            </a:r>
            <a:endParaRPr lang="en-IN" sz="1200" dirty="0">
              <a:solidFill>
                <a:srgbClr val="4F4F4F">
                  <a:lumMod val="75000"/>
                </a:srgbClr>
              </a:solidFill>
            </a:endParaRPr>
          </a:p>
        </p:txBody>
      </p:sp>
    </p:spTree>
    <p:extLst>
      <p:ext uri="{BB962C8B-B14F-4D97-AF65-F5344CB8AC3E}">
        <p14:creationId xmlns:p14="http://schemas.microsoft.com/office/powerpoint/2010/main" val="65233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8" name="Rectangle 17"/>
          <p:cNvSpPr/>
          <p:nvPr userDrawn="1"/>
        </p:nvSpPr>
        <p:spPr>
          <a:xfrm>
            <a:off x="1669" y="2"/>
            <a:ext cx="9144095"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defTabSz="609410"/>
            <a:endParaRPr lang="en-US" sz="2400" dirty="0">
              <a:solidFill>
                <a:prstClr val="white"/>
              </a:solidFill>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68" y="2336292"/>
            <a:ext cx="9141294" cy="4521708"/>
          </a:xfrm>
          <a:prstGeom prst="rect">
            <a:avLst/>
          </a:prstGeom>
        </p:spPr>
      </p:pic>
      <p:sp>
        <p:nvSpPr>
          <p:cNvPr id="35" name="Text Placeholder 34"/>
          <p:cNvSpPr>
            <a:spLocks noGrp="1"/>
          </p:cNvSpPr>
          <p:nvPr>
            <p:ph type="body" sz="quarter" idx="13" hasCustomPrompt="1"/>
          </p:nvPr>
        </p:nvSpPr>
        <p:spPr>
          <a:xfrm>
            <a:off x="4206384" y="1372341"/>
            <a:ext cx="4354140"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THANK YOU</a:t>
            </a:r>
            <a:endParaRPr lang="en-IN" dirty="0"/>
          </a:p>
        </p:txBody>
      </p:sp>
      <p:sp>
        <p:nvSpPr>
          <p:cNvPr id="36" name="Text Placeholder 34"/>
          <p:cNvSpPr>
            <a:spLocks noGrp="1"/>
          </p:cNvSpPr>
          <p:nvPr>
            <p:ph type="body" sz="quarter" idx="14" hasCustomPrompt="1"/>
          </p:nvPr>
        </p:nvSpPr>
        <p:spPr>
          <a:xfrm>
            <a:off x="4211915" y="2293426"/>
            <a:ext cx="4349594"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Name &amp; Designation</a:t>
            </a:r>
            <a:endParaRPr lang="en-IN" dirty="0"/>
          </a:p>
        </p:txBody>
      </p:sp>
      <p:grpSp>
        <p:nvGrpSpPr>
          <p:cNvPr id="14" name="Group 13"/>
          <p:cNvGrpSpPr/>
          <p:nvPr userDrawn="1"/>
        </p:nvGrpSpPr>
        <p:grpSpPr>
          <a:xfrm>
            <a:off x="4883694" y="4529507"/>
            <a:ext cx="1321939"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10"/>
              <a:endParaRPr lang="en-IN" sz="2400" dirty="0">
                <a:solidFill>
                  <a:srgbClr val="4F4F4F"/>
                </a:solidFill>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10"/>
              <a:endParaRPr lang="en-IN" sz="2400" dirty="0">
                <a:solidFill>
                  <a:srgbClr val="4F4F4F"/>
                </a:solidFill>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10"/>
              <a:endParaRPr lang="en-IN" sz="2400" dirty="0">
                <a:solidFill>
                  <a:srgbClr val="4F4F4F"/>
                </a:solidFill>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10"/>
              <a:endParaRPr lang="en-IN" sz="2400" dirty="0">
                <a:solidFill>
                  <a:srgbClr val="4F4F4F"/>
                </a:solidFill>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10"/>
              <a:endParaRPr lang="en-IN" sz="2400" dirty="0">
                <a:solidFill>
                  <a:srgbClr val="4F4F4F"/>
                </a:solidFill>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09410"/>
              <a:endParaRPr lang="en-IN" sz="2400" dirty="0">
                <a:solidFill>
                  <a:srgbClr val="4F4F4F"/>
                </a:solidFill>
              </a:endParaRPr>
            </a:p>
          </p:txBody>
        </p:sp>
      </p:grpSp>
      <p:sp>
        <p:nvSpPr>
          <p:cNvPr id="17" name="Rectangle 16"/>
          <p:cNvSpPr/>
          <p:nvPr userDrawn="1"/>
        </p:nvSpPr>
        <p:spPr>
          <a:xfrm>
            <a:off x="281789" y="6489811"/>
            <a:ext cx="6096000" cy="276987"/>
          </a:xfrm>
          <a:prstGeom prst="rect">
            <a:avLst/>
          </a:prstGeom>
        </p:spPr>
        <p:txBody>
          <a:bodyPr lIns="91427" tIns="45714" rIns="91427" bIns="45714">
            <a:spAutoFit/>
          </a:bodyPr>
          <a:lstStyle/>
          <a:p>
            <a:pPr defTabSz="609410"/>
            <a:r>
              <a:rPr lang="en-US" sz="1200" dirty="0">
                <a:solidFill>
                  <a:srgbClr val="4F4F4F">
                    <a:lumMod val="75000"/>
                  </a:srgbClr>
                </a:solidFill>
              </a:rPr>
              <a:t>© 2018  YASH Technologies | www.yash.com | Confidential</a:t>
            </a:r>
            <a:endParaRPr lang="en-IN" sz="1200" dirty="0">
              <a:solidFill>
                <a:srgbClr val="4F4F4F">
                  <a:lumMod val="75000"/>
                </a:srgbClr>
              </a:solidFill>
            </a:endParaRPr>
          </a:p>
        </p:txBody>
      </p:sp>
      <p:cxnSp>
        <p:nvCxnSpPr>
          <p:cNvPr id="54" name="Straight Connector 53"/>
          <p:cNvCxnSpPr/>
          <p:nvPr userDrawn="1"/>
        </p:nvCxnSpPr>
        <p:spPr>
          <a:xfrm>
            <a:off x="4044416" y="877891"/>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279279" y="664402"/>
            <a:ext cx="2836808" cy="2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9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4900" y="736599"/>
            <a:ext cx="8440158" cy="4832350"/>
          </a:xfrm>
        </p:spPr>
        <p:txBody>
          <a:bodyPr>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22164440"/>
      </p:ext>
    </p:extLst>
  </p:cSld>
  <p:clrMapOvr>
    <a:masterClrMapping/>
  </p:clrMapOvr>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426359" y="928687"/>
            <a:ext cx="8229361" cy="5008562"/>
          </a:xfrm>
        </p:spPr>
        <p:txBody>
          <a:bodyPr/>
          <a:lstStyle>
            <a:lvl1pPr>
              <a:buClr>
                <a:srgbClr val="E23827"/>
              </a:buClr>
              <a:defRPr>
                <a:solidFill>
                  <a:schemeClr val="tx1">
                    <a:lumMod val="50000"/>
                  </a:schemeClr>
                </a:solidFill>
              </a:defRPr>
            </a:lvl1pPr>
            <a:lvl2pPr>
              <a:buClr>
                <a:srgbClr val="E23827"/>
              </a:buClr>
              <a:defRPr>
                <a:solidFill>
                  <a:schemeClr val="tx1">
                    <a:lumMod val="50000"/>
                  </a:schemeClr>
                </a:solidFill>
              </a:defRPr>
            </a:lvl2pPr>
            <a:lvl3pPr>
              <a:buClr>
                <a:srgbClr val="E23827"/>
              </a:buClr>
              <a:defRPr>
                <a:solidFill>
                  <a:schemeClr val="tx1">
                    <a:lumMod val="50000"/>
                  </a:schemeClr>
                </a:solidFill>
              </a:defRPr>
            </a:lvl3pPr>
            <a:lvl4pPr>
              <a:buClr>
                <a:srgbClr val="E23827"/>
              </a:buClr>
              <a:defRPr>
                <a:solidFill>
                  <a:schemeClr val="tx1">
                    <a:lumMod val="50000"/>
                  </a:schemeClr>
                </a:solidFill>
              </a:defRPr>
            </a:lvl4pPr>
            <a:lvl5pPr>
              <a:buClr>
                <a:srgbClr val="E23827"/>
              </a:buClr>
              <a:defRPr>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13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507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59" y="831850"/>
            <a:ext cx="8229361" cy="4941888"/>
          </a:xfrm>
        </p:spPr>
        <p:txBody>
          <a:bodyPr/>
          <a:lstStyle/>
          <a:p>
            <a:r>
              <a:rPr lang="en-US" dirty="0"/>
              <a:t>Click icon to add table</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782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26359" y="804863"/>
            <a:ext cx="8229361" cy="4818062"/>
          </a:xfrm>
        </p:spPr>
        <p:txBody>
          <a:bodyPr/>
          <a:lstStyle>
            <a:lvl1pPr>
              <a:buClr>
                <a:srgbClr val="C00000"/>
              </a:buClr>
              <a:defRPr>
                <a:solidFill>
                  <a:srgbClr val="3B3B3B"/>
                </a:solidFill>
              </a:defRPr>
            </a:lvl1pPr>
            <a:lvl2pPr>
              <a:buClr>
                <a:srgbClr val="C00000"/>
              </a:buClr>
              <a:defRPr>
                <a:solidFill>
                  <a:srgbClr val="3B3B3B"/>
                </a:solidFill>
              </a:defRPr>
            </a:lvl2pPr>
            <a:lvl3pPr>
              <a:buClr>
                <a:srgbClr val="C00000"/>
              </a:buClr>
              <a:defRPr>
                <a:solidFill>
                  <a:srgbClr val="3B3B3B"/>
                </a:solidFill>
              </a:defRPr>
            </a:lvl3pPr>
            <a:lvl4pPr>
              <a:buClr>
                <a:srgbClr val="C00000"/>
              </a:buClr>
              <a:defRPr>
                <a:solidFill>
                  <a:srgbClr val="3B3B3B"/>
                </a:solidFill>
              </a:defRPr>
            </a:lvl4pPr>
            <a:lvl5pPr>
              <a:buClr>
                <a:srgbClr val="C00000"/>
              </a:buClr>
              <a:defRPr>
                <a:solidFill>
                  <a:srgbClr val="3B3B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5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4572004" y="792165"/>
            <a:ext cx="4212337" cy="4884737"/>
          </a:xfrm>
        </p:spPr>
        <p:txBody>
          <a:bodyPr/>
          <a:lstStyle/>
          <a:p>
            <a:r>
              <a:rPr lang="en-US" dirty="0"/>
              <a:t>Click icon to add picture</a:t>
            </a:r>
          </a:p>
        </p:txBody>
      </p:sp>
      <p:sp>
        <p:nvSpPr>
          <p:cNvPr id="6" name="Text Placeholder 5"/>
          <p:cNvSpPr>
            <a:spLocks noGrp="1"/>
          </p:cNvSpPr>
          <p:nvPr>
            <p:ph type="body" sz="quarter" idx="11"/>
          </p:nvPr>
        </p:nvSpPr>
        <p:spPr>
          <a:xfrm>
            <a:off x="426355" y="792165"/>
            <a:ext cx="4017024" cy="488473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56647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426355" y="792163"/>
            <a:ext cx="4017024" cy="5008562"/>
          </a:xfrm>
        </p:spPr>
        <p:txBody>
          <a:bodyPr>
            <a:normAutofit/>
          </a:bodyPr>
          <a:lstStyle>
            <a:lvl1pPr marL="0" indent="0">
              <a:buNone/>
              <a:defRPr sz="1800"/>
            </a:lvl1pPr>
          </a:lstStyle>
          <a:p>
            <a:pPr lvl="0"/>
            <a:r>
              <a:rPr lang="en-US"/>
              <a:t>Click to edit Master text styles</a:t>
            </a:r>
          </a:p>
        </p:txBody>
      </p:sp>
      <p:sp>
        <p:nvSpPr>
          <p:cNvPr id="5" name="Text Placeholder 4"/>
          <p:cNvSpPr>
            <a:spLocks noGrp="1"/>
          </p:cNvSpPr>
          <p:nvPr>
            <p:ph type="body" sz="quarter" idx="12"/>
          </p:nvPr>
        </p:nvSpPr>
        <p:spPr>
          <a:xfrm>
            <a:off x="4571999" y="792163"/>
            <a:ext cx="4243302" cy="5008562"/>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95590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8" name="Straight Connector 7"/>
          <p:cNvCxnSpPr/>
          <p:nvPr userDrawn="1"/>
        </p:nvCxnSpPr>
        <p:spPr>
          <a:xfrm>
            <a:off x="426604" y="687394"/>
            <a:ext cx="8573026"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34"/>
          <p:cNvSpPr>
            <a:spLocks noGrp="1"/>
          </p:cNvSpPr>
          <p:nvPr>
            <p:ph type="body" sz="quarter" idx="14" hasCustomPrompt="1"/>
          </p:nvPr>
        </p:nvSpPr>
        <p:spPr>
          <a:xfrm>
            <a:off x="460733" y="1102937"/>
            <a:ext cx="3757865" cy="339388"/>
          </a:xfrm>
          <a:prstGeom prst="rect">
            <a:avLst/>
          </a:prstGeom>
        </p:spPr>
        <p:txBody>
          <a:bodyPr anchor="ctr">
            <a:noAutofit/>
          </a:bodyPr>
          <a:lstStyle>
            <a:lvl1pPr marL="0" indent="0">
              <a:buNone/>
              <a:defRPr sz="24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Put Great Subtitle Here</a:t>
            </a:r>
            <a:endParaRPr lang="en-IN" dirty="0"/>
          </a:p>
        </p:txBody>
      </p:sp>
    </p:spTree>
    <p:extLst>
      <p:ext uri="{BB962C8B-B14F-4D97-AF65-F5344CB8AC3E}">
        <p14:creationId xmlns:p14="http://schemas.microsoft.com/office/powerpoint/2010/main" val="92660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8325834" y="185084"/>
            <a:ext cx="1136772" cy="323153"/>
          </a:xfrm>
          <a:prstGeom prst="rect">
            <a:avLst/>
          </a:prstGeom>
        </p:spPr>
        <p:txBody>
          <a:bodyPr wrap="square" lIns="91427" tIns="45714" rIns="91427" bIns="45714">
            <a:spAutoFit/>
          </a:bodyPr>
          <a:lstStyle/>
          <a:p>
            <a:pPr algn="ctr" defTabSz="609410"/>
            <a:fld id="{74838859-96C6-4195-B61C-5C9EE7AAD6E5}" type="slidenum">
              <a:rPr lang="en-US" sz="1500">
                <a:solidFill>
                  <a:srgbClr val="4F4F4F"/>
                </a:solidFill>
              </a:rPr>
              <a:pPr algn="ctr" defTabSz="609410"/>
              <a:t>‹#›</a:t>
            </a:fld>
            <a:endParaRPr lang="en-IN" sz="1500" dirty="0">
              <a:solidFill>
                <a:srgbClr val="4F4F4F">
                  <a:lumMod val="75000"/>
                </a:srgbClr>
              </a:solidFill>
            </a:endParaRPr>
          </a:p>
        </p:txBody>
      </p:sp>
      <p:pic>
        <p:nvPicPr>
          <p:cNvPr id="2" name="Picture 1"/>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433" y="571232"/>
            <a:ext cx="9132232" cy="6285620"/>
          </a:xfrm>
          <a:prstGeom prst="rect">
            <a:avLst/>
          </a:prstGeom>
        </p:spPr>
      </p:pic>
      <p:sp>
        <p:nvSpPr>
          <p:cNvPr id="3" name="Title Placeholder 2"/>
          <p:cNvSpPr>
            <a:spLocks noGrp="1"/>
          </p:cNvSpPr>
          <p:nvPr>
            <p:ph type="title"/>
          </p:nvPr>
        </p:nvSpPr>
        <p:spPr>
          <a:xfrm>
            <a:off x="426605" y="56271"/>
            <a:ext cx="8229361" cy="516932"/>
          </a:xfrm>
          <a:prstGeom prst="rect">
            <a:avLst/>
          </a:prstGeom>
        </p:spPr>
        <p:txBody>
          <a:bodyPr vert="horz" lIns="91427" tIns="45714" rIns="91427" bIns="45714" rtlCol="0" anchor="ctr">
            <a:normAutofit/>
          </a:bodyPr>
          <a:lstStyle/>
          <a:p>
            <a:r>
              <a:rPr lang="en-US"/>
              <a:t>Click to edit Master title style</a:t>
            </a:r>
            <a:endParaRPr lang="en-US" dirty="0"/>
          </a:p>
        </p:txBody>
      </p:sp>
      <p:sp>
        <p:nvSpPr>
          <p:cNvPr id="5" name="Text Placeholder 4"/>
          <p:cNvSpPr>
            <a:spLocks noGrp="1"/>
          </p:cNvSpPr>
          <p:nvPr>
            <p:ph type="body" idx="1"/>
          </p:nvPr>
        </p:nvSpPr>
        <p:spPr>
          <a:xfrm>
            <a:off x="457321" y="1108874"/>
            <a:ext cx="8229361" cy="4525963"/>
          </a:xfrm>
          <a:prstGeom prst="rect">
            <a:avLst/>
          </a:prstGeom>
        </p:spPr>
        <p:txBody>
          <a:bodyPr vert="horz" lIns="91427" tIns="45714" rIns="91427"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13">
            <a:extLst>
              <a:ext uri="{28A0092B-C50C-407E-A947-70E740481C1C}">
                <a14:useLocalDpi xmlns:a14="http://schemas.microsoft.com/office/drawing/2010/main"/>
              </a:ext>
            </a:extLst>
          </a:blip>
          <a:stretch>
            <a:fillRect/>
          </a:stretch>
        </p:blipFill>
        <p:spPr>
          <a:xfrm rot="10800000">
            <a:off x="76728" y="129327"/>
            <a:ext cx="353836" cy="389905"/>
          </a:xfrm>
          <a:prstGeom prst="rect">
            <a:avLst/>
          </a:prstGeom>
        </p:spPr>
      </p:pic>
      <p:pic>
        <p:nvPicPr>
          <p:cNvPr id="9" name="Picture 3" descr="J:\yash-branding\logo\YASH-SM-logo\yash-tagline-SM-logo.png"/>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741091" y="5816229"/>
            <a:ext cx="1402910" cy="128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084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st.github.com/chantastic/fc9e3853464dffdb1e3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388725" y="1472352"/>
            <a:ext cx="3939071" cy="825836"/>
          </a:xfrm>
        </p:spPr>
        <p:txBody>
          <a:bodyPr>
            <a:noAutofit/>
          </a:bodyPr>
          <a:lstStyle/>
          <a:p>
            <a:r>
              <a:rPr lang="en-IN" sz="2800" b="0" dirty="0"/>
              <a:t>React JS</a:t>
            </a:r>
            <a:endParaRPr lang="en-US" sz="3000" dirty="0">
              <a:solidFill>
                <a:srgbClr val="005BA1"/>
              </a:solidFill>
            </a:endParaRPr>
          </a:p>
        </p:txBody>
      </p:sp>
      <p:sp>
        <p:nvSpPr>
          <p:cNvPr id="3" name="TextBox 2"/>
          <p:cNvSpPr txBox="1"/>
          <p:nvPr/>
        </p:nvSpPr>
        <p:spPr>
          <a:xfrm>
            <a:off x="4972053" y="2295767"/>
            <a:ext cx="3543228" cy="338554"/>
          </a:xfrm>
          <a:prstGeom prst="rect">
            <a:avLst/>
          </a:prstGeom>
          <a:noFill/>
        </p:spPr>
        <p:txBody>
          <a:bodyPr wrap="square" rtlCol="0">
            <a:spAutoFit/>
          </a:bodyPr>
          <a:lstStyle/>
          <a:p>
            <a:pPr defTabSz="609410"/>
            <a:r>
              <a:rPr lang="en-IN" sz="1600" b="1" dirty="0">
                <a:solidFill>
                  <a:srgbClr val="005BA1"/>
                </a:solidFill>
              </a:rPr>
              <a:t>Prepared by: </a:t>
            </a:r>
            <a:r>
              <a:rPr lang="en-IN" sz="1600" b="1" dirty="0" smtClean="0">
                <a:solidFill>
                  <a:srgbClr val="005BA1"/>
                </a:solidFill>
              </a:rPr>
              <a:t>Vijaya Tiple</a:t>
            </a:r>
            <a:endParaRPr lang="en-IN" sz="1600" b="1" dirty="0">
              <a:solidFill>
                <a:srgbClr val="005BA1"/>
              </a:solidFill>
            </a:endParaRPr>
          </a:p>
        </p:txBody>
      </p:sp>
    </p:spTree>
    <p:extLst>
      <p:ext uri="{BB962C8B-B14F-4D97-AF65-F5344CB8AC3E}">
        <p14:creationId xmlns:p14="http://schemas.microsoft.com/office/powerpoint/2010/main" val="4235756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b="1" dirty="0" smtClean="0"/>
              <a:t>2. Stateless functional component: </a:t>
            </a:r>
          </a:p>
          <a:p>
            <a:pPr marL="285750" indent="-285750">
              <a:buFont typeface="Wingdings" pitchFamily="2" charset="2"/>
              <a:buChar char="Ø"/>
            </a:pPr>
            <a:r>
              <a:rPr lang="en-US" dirty="0"/>
              <a:t>React </a:t>
            </a:r>
            <a:r>
              <a:rPr lang="en-US" dirty="0" smtClean="0"/>
              <a:t>introduced </a:t>
            </a:r>
            <a:r>
              <a:rPr lang="en-US" dirty="0"/>
              <a:t>a simpler way to define components called stateless functional components. </a:t>
            </a:r>
          </a:p>
          <a:p>
            <a:pPr marL="285750" indent="-285750">
              <a:buFont typeface="Wingdings" pitchFamily="2" charset="2"/>
              <a:buChar char="Ø"/>
            </a:pPr>
            <a:r>
              <a:rPr lang="en-US" dirty="0"/>
              <a:t>Stateless functional components are useful for </a:t>
            </a:r>
            <a:r>
              <a:rPr lang="en-US" dirty="0">
                <a:hlinkClick r:id="rId2"/>
              </a:rPr>
              <a:t>dumb/presentational components</a:t>
            </a:r>
            <a:r>
              <a:rPr lang="en-US" dirty="0"/>
              <a:t>. </a:t>
            </a:r>
          </a:p>
          <a:p>
            <a:pPr marL="285750" indent="-285750">
              <a:buFont typeface="Wingdings" pitchFamily="2" charset="2"/>
              <a:buChar char="Ø"/>
            </a:pPr>
            <a:r>
              <a:rPr lang="en-US" dirty="0"/>
              <a:t>Presentational components focus on the UI rather than behavior, so it’s important to avoid using state in presentational components. Instead, </a:t>
            </a:r>
            <a:r>
              <a:rPr lang="en-US" b="1" dirty="0"/>
              <a:t>state should be managed by higher-level “container” components, or via Flux/</a:t>
            </a:r>
            <a:r>
              <a:rPr lang="en-US" b="1" dirty="0" err="1"/>
              <a:t>Redux</a:t>
            </a:r>
            <a:r>
              <a:rPr lang="en-US" b="1" dirty="0"/>
              <a:t>/etc. </a:t>
            </a:r>
          </a:p>
          <a:p>
            <a:pPr marL="285750" indent="-285750">
              <a:buFont typeface="Wingdings" pitchFamily="2" charset="2"/>
              <a:buChar char="Ø"/>
            </a:pPr>
            <a:r>
              <a:rPr lang="en-US" dirty="0"/>
              <a:t>Stateless functional components don’t support state or lifecycle methods. This is a good thing. Why? Because it protects from laziness.</a:t>
            </a:r>
          </a:p>
          <a:p>
            <a:pPr marL="285750" indent="-285750">
              <a:buFont typeface="Wingdings" pitchFamily="2" charset="2"/>
              <a:buChar char="Ø"/>
            </a:pPr>
            <a:r>
              <a:rPr lang="en-US" dirty="0"/>
              <a:t>These components use plain JavaScript functions. Here’s the before and after in ES6</a:t>
            </a:r>
            <a:r>
              <a:rPr lang="en-US" dirty="0" smtClean="0"/>
              <a:t>:</a:t>
            </a:r>
            <a:endParaRPr lang="en-US" dirty="0"/>
          </a:p>
          <a:p>
            <a:endParaRPr lang="en-IN" b="1" dirty="0"/>
          </a:p>
        </p:txBody>
      </p:sp>
    </p:spTree>
    <p:extLst>
      <p:ext uri="{BB962C8B-B14F-4D97-AF65-F5344CB8AC3E}">
        <p14:creationId xmlns:p14="http://schemas.microsoft.com/office/powerpoint/2010/main" val="919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Stateless functional component example</a:t>
            </a:r>
            <a:endParaRPr lang="en-IN" dirty="0"/>
          </a:p>
        </p:txBody>
      </p:sp>
      <p:pic>
        <p:nvPicPr>
          <p:cNvPr id="4" name="Picture 2" descr="C:\Users\chandrashekhar.j\Desktop\demo\Captur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6115311" cy="18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03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285750" indent="-285750">
              <a:buFont typeface="Wingdings" panose="05000000000000000000" pitchFamily="2" charset="2"/>
              <a:buChar char="Ø"/>
            </a:pPr>
            <a:r>
              <a:rPr lang="en-US" dirty="0"/>
              <a:t>C</a:t>
            </a:r>
            <a:r>
              <a:rPr lang="en-US" dirty="0" smtClean="0"/>
              <a:t>reate </a:t>
            </a:r>
            <a:r>
              <a:rPr lang="en-US" dirty="0"/>
              <a:t>any 6 class based components of </a:t>
            </a:r>
            <a:r>
              <a:rPr lang="en-US" dirty="0" smtClean="0"/>
              <a:t>animals.</a:t>
            </a:r>
          </a:p>
          <a:p>
            <a:pPr marL="285750" indent="-285750">
              <a:buFont typeface="Wingdings" panose="05000000000000000000" pitchFamily="2" charset="2"/>
              <a:buChar char="Ø"/>
            </a:pPr>
            <a:r>
              <a:rPr lang="en-US" dirty="0" smtClean="0"/>
              <a:t>Each </a:t>
            </a:r>
            <a:r>
              <a:rPr lang="en-US" dirty="0"/>
              <a:t>component must contain an animal name wrapped in h3 and its description in p tag</a:t>
            </a:r>
          </a:p>
          <a:p>
            <a:pPr marL="285750" indent="-285750">
              <a:buFont typeface="Wingdings" panose="05000000000000000000" pitchFamily="2" charset="2"/>
              <a:buChar char="Ø"/>
            </a:pPr>
            <a:r>
              <a:rPr lang="en-US" dirty="0"/>
              <a:t>C</a:t>
            </a:r>
            <a:r>
              <a:rPr lang="en-US" dirty="0" smtClean="0"/>
              <a:t>reate </a:t>
            </a:r>
            <a:r>
              <a:rPr lang="en-US" dirty="0"/>
              <a:t>any 6 functional components of </a:t>
            </a:r>
            <a:r>
              <a:rPr lang="en-US" dirty="0" smtClean="0"/>
              <a:t>birds</a:t>
            </a:r>
          </a:p>
          <a:p>
            <a:pPr marL="285750" indent="-285750">
              <a:buFont typeface="Wingdings" panose="05000000000000000000" pitchFamily="2" charset="2"/>
              <a:buChar char="Ø"/>
            </a:pPr>
            <a:r>
              <a:rPr lang="en-US" dirty="0" smtClean="0"/>
              <a:t>Each </a:t>
            </a:r>
            <a:r>
              <a:rPr lang="en-US" dirty="0"/>
              <a:t>component must contain the bird name wrapped in h3 and its description in p tag</a:t>
            </a:r>
          </a:p>
          <a:p>
            <a:pPr marL="285750" indent="-285750">
              <a:buFont typeface="Wingdings" panose="05000000000000000000" pitchFamily="2" charset="2"/>
              <a:buChar char="Ø"/>
            </a:pPr>
            <a:r>
              <a:rPr lang="en-US" dirty="0" smtClean="0"/>
              <a:t>Display </a:t>
            </a:r>
            <a:r>
              <a:rPr lang="en-US" dirty="0"/>
              <a:t>them in a class based component </a:t>
            </a:r>
            <a:r>
              <a:rPr lang="en-US" dirty="0" smtClean="0"/>
              <a:t> Kingdom</a:t>
            </a:r>
            <a:endParaRPr lang="en-IN" dirty="0"/>
          </a:p>
        </p:txBody>
      </p:sp>
      <p:sp>
        <p:nvSpPr>
          <p:cNvPr id="3" name="Title 2"/>
          <p:cNvSpPr>
            <a:spLocks noGrp="1"/>
          </p:cNvSpPr>
          <p:nvPr>
            <p:ph type="title"/>
          </p:nvPr>
        </p:nvSpPr>
        <p:spPr/>
        <p:txBody>
          <a:bodyPr>
            <a:normAutofit fontScale="90000"/>
          </a:bodyPr>
          <a:lstStyle/>
          <a:p>
            <a:r>
              <a:rPr lang="en-IN" dirty="0" smtClean="0"/>
              <a:t>Assignment</a:t>
            </a:r>
            <a:endParaRPr lang="en-IN" dirty="0"/>
          </a:p>
        </p:txBody>
      </p:sp>
    </p:spTree>
    <p:extLst>
      <p:ext uri="{BB962C8B-B14F-4D97-AF65-F5344CB8AC3E}">
        <p14:creationId xmlns:p14="http://schemas.microsoft.com/office/powerpoint/2010/main" val="1177714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3507" y="1648499"/>
            <a:ext cx="3371923" cy="584775"/>
          </a:xfrm>
          <a:prstGeom prst="rect">
            <a:avLst/>
          </a:prstGeom>
          <a:noFill/>
        </p:spPr>
        <p:txBody>
          <a:bodyPr wrap="square" rtlCol="0">
            <a:spAutoFit/>
          </a:bodyPr>
          <a:lstStyle/>
          <a:p>
            <a:pPr defTabSz="609410"/>
            <a:r>
              <a:rPr lang="en-IN" sz="3200" b="1" dirty="0">
                <a:solidFill>
                  <a:srgbClr val="005BA1"/>
                </a:solidFill>
              </a:rPr>
              <a:t>Thank you!</a:t>
            </a:r>
          </a:p>
        </p:txBody>
      </p:sp>
    </p:spTree>
    <p:extLst>
      <p:ext uri="{BB962C8B-B14F-4D97-AF65-F5344CB8AC3E}">
        <p14:creationId xmlns:p14="http://schemas.microsoft.com/office/powerpoint/2010/main" val="3852915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342900" indent="-342900">
              <a:buFont typeface="Wingdings" pitchFamily="2" charset="2"/>
              <a:buChar char="Ø"/>
            </a:pPr>
            <a:r>
              <a:rPr lang="en-US" dirty="0"/>
              <a:t>React is a front-end library developed by Facebook. It is used for handling the view layer for web and mobile apps. React JS allows us to create reusable UI components. It is currently one of the most popular JavaScript libraries and has a strong foundation and large community behind it</a:t>
            </a:r>
            <a:r>
              <a:rPr lang="en-US" dirty="0" smtClean="0"/>
              <a:t>.</a:t>
            </a:r>
          </a:p>
          <a:p>
            <a:pPr marL="342900" indent="-342900">
              <a:buFont typeface="Wingdings" pitchFamily="2" charset="2"/>
              <a:buChar char="Ø"/>
            </a:pPr>
            <a:r>
              <a:rPr lang="en-US" dirty="0"/>
              <a:t>It encourages the creation of reusable UI components, which present data that changes over time. Lots of people use React as the V in MVC</a:t>
            </a:r>
            <a:r>
              <a:rPr lang="en-US" dirty="0" smtClean="0"/>
              <a:t>.</a:t>
            </a:r>
          </a:p>
          <a:p>
            <a:pPr marL="342900" indent="-342900">
              <a:buFont typeface="Wingdings" pitchFamily="2" charset="2"/>
              <a:buChar char="Ø"/>
            </a:pPr>
            <a:r>
              <a:rPr lang="en-US" dirty="0"/>
              <a:t>React abstracts away the DOM from you, offering a simpler programming model and better performance.</a:t>
            </a:r>
            <a:endParaRPr lang="en-US" dirty="0" smtClean="0"/>
          </a:p>
          <a:p>
            <a:pPr marL="342900" indent="-342900">
              <a:buFont typeface="Arial" panose="020B0604020202020204" pitchFamily="34" charset="0"/>
              <a:buChar char="•"/>
            </a:pPr>
            <a:endParaRPr lang="en-IN" dirty="0"/>
          </a:p>
        </p:txBody>
      </p:sp>
      <p:sp>
        <p:nvSpPr>
          <p:cNvPr id="3" name="Title 2"/>
          <p:cNvSpPr>
            <a:spLocks noGrp="1"/>
          </p:cNvSpPr>
          <p:nvPr>
            <p:ph type="title"/>
          </p:nvPr>
        </p:nvSpPr>
        <p:spPr/>
        <p:txBody>
          <a:bodyPr>
            <a:normAutofit fontScale="90000"/>
          </a:bodyPr>
          <a:lstStyle/>
          <a:p>
            <a:r>
              <a:rPr lang="en-IN" dirty="0"/>
              <a:t>Introduction</a:t>
            </a:r>
          </a:p>
        </p:txBody>
      </p:sp>
    </p:spTree>
    <p:extLst>
      <p:ext uri="{BB962C8B-B14F-4D97-AF65-F5344CB8AC3E}">
        <p14:creationId xmlns:p14="http://schemas.microsoft.com/office/powerpoint/2010/main" val="267223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React </a:t>
            </a:r>
            <a:r>
              <a:rPr lang="en-IN" dirty="0" err="1" smtClean="0"/>
              <a:t>vs</a:t>
            </a:r>
            <a:r>
              <a:rPr lang="en-IN" dirty="0" smtClean="0"/>
              <a:t> Angular</a:t>
            </a:r>
            <a:endParaRPr lang="en-IN" dirty="0"/>
          </a:p>
        </p:txBody>
      </p:sp>
      <p:pic>
        <p:nvPicPr>
          <p:cNvPr id="1026"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8201943"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78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285750" indent="-285750">
              <a:buFont typeface="Wingdings" pitchFamily="2" charset="2"/>
              <a:buChar char="Ø"/>
            </a:pPr>
            <a:r>
              <a:rPr lang="en-US" dirty="0"/>
              <a:t>If you want to work with </a:t>
            </a:r>
            <a:r>
              <a:rPr lang="en-US" dirty="0" smtClean="0"/>
              <a:t>React JS</a:t>
            </a:r>
            <a:r>
              <a:rPr lang="en-US" dirty="0"/>
              <a:t>, you need to have solid knowledge of JavaScript, HTML5, and CSS</a:t>
            </a:r>
            <a:r>
              <a:rPr lang="en-US" dirty="0" smtClean="0"/>
              <a:t>.</a:t>
            </a:r>
          </a:p>
          <a:p>
            <a:pPr marL="285750" indent="-285750">
              <a:buFont typeface="Wingdings" pitchFamily="2" charset="2"/>
              <a:buChar char="Ø"/>
            </a:pPr>
            <a:r>
              <a:rPr lang="en-US" dirty="0"/>
              <a:t>Even though </a:t>
            </a:r>
            <a:r>
              <a:rPr lang="en-US" dirty="0" smtClean="0"/>
              <a:t>React JS </a:t>
            </a:r>
            <a:r>
              <a:rPr lang="en-US" dirty="0"/>
              <a:t>doesn't use HTML, the JSX is similar so your HTML knowledge will be very helpful</a:t>
            </a:r>
            <a:r>
              <a:rPr lang="en-US" dirty="0" smtClean="0"/>
              <a:t>.</a:t>
            </a:r>
          </a:p>
          <a:p>
            <a:pPr marL="285750" indent="-285750">
              <a:buFont typeface="Wingdings" pitchFamily="2" charset="2"/>
              <a:buChar char="Ø"/>
            </a:pPr>
            <a:r>
              <a:rPr lang="en-US" dirty="0" smtClean="0"/>
              <a:t>Node should be installed on your machine.</a:t>
            </a:r>
          </a:p>
          <a:p>
            <a:pPr marL="285750" indent="-285750">
              <a:buFont typeface="Wingdings" pitchFamily="2" charset="2"/>
              <a:buChar char="Ø"/>
            </a:pPr>
            <a:r>
              <a:rPr lang="en-US" dirty="0" err="1" smtClean="0"/>
              <a:t>Gitbash</a:t>
            </a:r>
            <a:r>
              <a:rPr lang="en-US" dirty="0" smtClean="0"/>
              <a:t> should be installed on your machine.</a:t>
            </a:r>
          </a:p>
          <a:p>
            <a:pPr marL="285750" indent="-285750">
              <a:buFont typeface="Wingdings" pitchFamily="2" charset="2"/>
              <a:buChar char="Ø"/>
            </a:pPr>
            <a:r>
              <a:rPr lang="en-US" dirty="0" smtClean="0"/>
              <a:t>Visual studio code should be installed on your machine.</a:t>
            </a:r>
            <a:endParaRPr lang="en-IN" dirty="0"/>
          </a:p>
        </p:txBody>
      </p:sp>
      <p:sp>
        <p:nvSpPr>
          <p:cNvPr id="3" name="Title 2"/>
          <p:cNvSpPr>
            <a:spLocks noGrp="1"/>
          </p:cNvSpPr>
          <p:nvPr>
            <p:ph type="title"/>
          </p:nvPr>
        </p:nvSpPr>
        <p:spPr/>
        <p:txBody>
          <a:bodyPr>
            <a:normAutofit fontScale="90000"/>
          </a:bodyPr>
          <a:lstStyle/>
          <a:p>
            <a:r>
              <a:rPr lang="en-IN" dirty="0"/>
              <a:t>Prerequisites</a:t>
            </a:r>
          </a:p>
        </p:txBody>
      </p:sp>
    </p:spTree>
    <p:extLst>
      <p:ext uri="{BB962C8B-B14F-4D97-AF65-F5344CB8AC3E}">
        <p14:creationId xmlns:p14="http://schemas.microsoft.com/office/powerpoint/2010/main" val="292996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285750" indent="-285750">
              <a:buFont typeface="Wingdings" pitchFamily="2" charset="2"/>
              <a:buChar char="Ø"/>
            </a:pPr>
            <a:r>
              <a:rPr lang="en-US" dirty="0"/>
              <a:t>Create React App is an officially supported way to create single-page React applications. It offers a modern build setup with no configuration</a:t>
            </a:r>
            <a:r>
              <a:rPr lang="en-US" dirty="0" smtClean="0"/>
              <a:t>.</a:t>
            </a:r>
          </a:p>
          <a:p>
            <a:pPr marL="952265" lvl="1" indent="-342900">
              <a:buFont typeface="Courier New" pitchFamily="49" charset="0"/>
              <a:buChar char="o"/>
            </a:pPr>
            <a:r>
              <a:rPr lang="en-IN" dirty="0" err="1"/>
              <a:t>npx</a:t>
            </a:r>
            <a:r>
              <a:rPr lang="en-IN" dirty="0"/>
              <a:t> create-react-app </a:t>
            </a:r>
            <a:r>
              <a:rPr lang="en-IN" dirty="0" smtClean="0"/>
              <a:t>my-app</a:t>
            </a:r>
          </a:p>
          <a:p>
            <a:pPr marL="952265" lvl="1" indent="-342900">
              <a:buFont typeface="Courier New" pitchFamily="49" charset="0"/>
              <a:buChar char="o"/>
            </a:pPr>
            <a:r>
              <a:rPr lang="en-IN" dirty="0"/>
              <a:t>cd my-app</a:t>
            </a:r>
          </a:p>
          <a:p>
            <a:pPr marL="952265" lvl="1" indent="-342900">
              <a:buFont typeface="Courier New" pitchFamily="49" charset="0"/>
              <a:buChar char="o"/>
            </a:pPr>
            <a:r>
              <a:rPr lang="en-IN" dirty="0" err="1"/>
              <a:t>npm</a:t>
            </a:r>
            <a:r>
              <a:rPr lang="en-IN" dirty="0"/>
              <a:t> </a:t>
            </a:r>
            <a:r>
              <a:rPr lang="en-IN" dirty="0" smtClean="0"/>
              <a:t>start</a:t>
            </a:r>
          </a:p>
          <a:p>
            <a:pPr marL="285750" indent="-285750">
              <a:buFont typeface="Wingdings" pitchFamily="2" charset="2"/>
              <a:buChar char="Ø"/>
            </a:pPr>
            <a:r>
              <a:rPr lang="en-US" dirty="0">
                <a:solidFill>
                  <a:srgbClr val="C00000"/>
                </a:solidFill>
              </a:rPr>
              <a:t>If you've previously installed create-react-app globally via </a:t>
            </a:r>
            <a:r>
              <a:rPr lang="en-US" dirty="0" err="1">
                <a:solidFill>
                  <a:srgbClr val="C00000"/>
                </a:solidFill>
              </a:rPr>
              <a:t>npm</a:t>
            </a:r>
            <a:r>
              <a:rPr lang="en-US" dirty="0">
                <a:solidFill>
                  <a:srgbClr val="C00000"/>
                </a:solidFill>
              </a:rPr>
              <a:t> install -g create-react-app, we recommend you uninstall the package using </a:t>
            </a:r>
            <a:r>
              <a:rPr lang="en-US" dirty="0" err="1">
                <a:solidFill>
                  <a:srgbClr val="C00000"/>
                </a:solidFill>
              </a:rPr>
              <a:t>npm</a:t>
            </a:r>
            <a:r>
              <a:rPr lang="en-US" dirty="0">
                <a:solidFill>
                  <a:srgbClr val="C00000"/>
                </a:solidFill>
              </a:rPr>
              <a:t> uninstall -g create-react-app to ensure that </a:t>
            </a:r>
            <a:r>
              <a:rPr lang="en-US" dirty="0" err="1">
                <a:solidFill>
                  <a:srgbClr val="C00000"/>
                </a:solidFill>
              </a:rPr>
              <a:t>npx</a:t>
            </a:r>
            <a:r>
              <a:rPr lang="en-US" dirty="0">
                <a:solidFill>
                  <a:srgbClr val="C00000"/>
                </a:solidFill>
              </a:rPr>
              <a:t> always uses the latest version.</a:t>
            </a:r>
            <a:endParaRPr lang="en-IN" dirty="0">
              <a:solidFill>
                <a:srgbClr val="C00000"/>
              </a:solidFill>
            </a:endParaRPr>
          </a:p>
          <a:p>
            <a:pPr marL="285750" indent="-285750">
              <a:buFont typeface="Wingdings" pitchFamily="2" charset="2"/>
              <a:buChar char="Ø"/>
            </a:pPr>
            <a:r>
              <a:rPr lang="en-US" dirty="0"/>
              <a:t>Then open </a:t>
            </a:r>
            <a:r>
              <a:rPr lang="en-US" u="sng" dirty="0">
                <a:hlinkClick r:id="rId2"/>
              </a:rPr>
              <a:t>http://localhost:3000/</a:t>
            </a:r>
            <a:r>
              <a:rPr lang="en-US" dirty="0"/>
              <a:t> to see your app</a:t>
            </a:r>
            <a:r>
              <a:rPr lang="en-US" dirty="0" smtClean="0"/>
              <a:t>.</a:t>
            </a:r>
          </a:p>
          <a:p>
            <a:pPr marL="285750" indent="-285750">
              <a:buFont typeface="Wingdings" pitchFamily="2" charset="2"/>
              <a:buChar char="Ø"/>
            </a:pPr>
            <a:r>
              <a:rPr lang="en-US" dirty="0"/>
              <a:t>When you’re ready to deploy to production, create a minified bundle with </a:t>
            </a:r>
            <a:r>
              <a:rPr lang="en-US" dirty="0" err="1"/>
              <a:t>npm</a:t>
            </a:r>
            <a:r>
              <a:rPr lang="en-US" dirty="0"/>
              <a:t> run build.</a:t>
            </a:r>
          </a:p>
          <a:p>
            <a:endParaRPr lang="en-IN" dirty="0"/>
          </a:p>
          <a:p>
            <a:endParaRPr lang="en-IN" dirty="0"/>
          </a:p>
        </p:txBody>
      </p:sp>
      <p:sp>
        <p:nvSpPr>
          <p:cNvPr id="3" name="Title 2"/>
          <p:cNvSpPr>
            <a:spLocks noGrp="1"/>
          </p:cNvSpPr>
          <p:nvPr>
            <p:ph type="title"/>
          </p:nvPr>
        </p:nvSpPr>
        <p:spPr/>
        <p:txBody>
          <a:bodyPr>
            <a:normAutofit fontScale="90000"/>
          </a:bodyPr>
          <a:lstStyle/>
          <a:p>
            <a:r>
              <a:rPr lang="en-IN" dirty="0"/>
              <a:t>Getting Started</a:t>
            </a:r>
          </a:p>
        </p:txBody>
      </p:sp>
    </p:spTree>
    <p:extLst>
      <p:ext uri="{BB962C8B-B14F-4D97-AF65-F5344CB8AC3E}">
        <p14:creationId xmlns:p14="http://schemas.microsoft.com/office/powerpoint/2010/main" val="99485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285750" indent="-285750">
              <a:buFont typeface="Wingdings" pitchFamily="2" charset="2"/>
              <a:buChar char="Ø"/>
            </a:pPr>
            <a:r>
              <a:rPr lang="en-US" b="1" dirty="0"/>
              <a:t>JSX</a:t>
            </a:r>
            <a:r>
              <a:rPr lang="en-US" dirty="0"/>
              <a:t> − JSX is JavaScript syntax extension. It isn't necessary to use JSX in React development, but it is recommended</a:t>
            </a:r>
            <a:r>
              <a:rPr lang="en-US" dirty="0" smtClean="0"/>
              <a:t>.</a:t>
            </a:r>
            <a:endParaRPr lang="en-US" dirty="0"/>
          </a:p>
          <a:p>
            <a:pPr marL="285750" indent="-285750">
              <a:buFont typeface="Wingdings" pitchFamily="2" charset="2"/>
              <a:buChar char="Ø"/>
            </a:pPr>
            <a:r>
              <a:rPr lang="en-US" b="1" dirty="0"/>
              <a:t>Components</a:t>
            </a:r>
            <a:r>
              <a:rPr lang="en-US" dirty="0"/>
              <a:t> − React is all about components. You need to think of everything as a component. This will help you maintain the code when working on larger scale projects</a:t>
            </a:r>
            <a:r>
              <a:rPr lang="en-US" dirty="0" smtClean="0"/>
              <a:t>.</a:t>
            </a:r>
            <a:endParaRPr lang="en-US" dirty="0"/>
          </a:p>
          <a:p>
            <a:pPr marL="285750" indent="-285750">
              <a:buFont typeface="Wingdings" pitchFamily="2" charset="2"/>
              <a:buChar char="Ø"/>
            </a:pPr>
            <a:r>
              <a:rPr lang="en-US" b="1" dirty="0"/>
              <a:t>Unidirectional data flow and Flux</a:t>
            </a:r>
            <a:r>
              <a:rPr lang="en-US" dirty="0"/>
              <a:t> − React implements one-way data flow which makes it easy to reason about your app. Flux is a pattern that helps keeping your data unidirectional</a:t>
            </a:r>
            <a:r>
              <a:rPr lang="en-US" dirty="0" smtClean="0"/>
              <a:t>.</a:t>
            </a:r>
          </a:p>
          <a:p>
            <a:endParaRPr lang="en-IN" dirty="0"/>
          </a:p>
        </p:txBody>
      </p:sp>
      <p:sp>
        <p:nvSpPr>
          <p:cNvPr id="3" name="Title 2"/>
          <p:cNvSpPr>
            <a:spLocks noGrp="1"/>
          </p:cNvSpPr>
          <p:nvPr>
            <p:ph type="title"/>
          </p:nvPr>
        </p:nvSpPr>
        <p:spPr/>
        <p:txBody>
          <a:bodyPr>
            <a:normAutofit fontScale="90000"/>
          </a:bodyPr>
          <a:lstStyle/>
          <a:p>
            <a:r>
              <a:rPr lang="en-IN" dirty="0"/>
              <a:t>React Features</a:t>
            </a:r>
          </a:p>
        </p:txBody>
      </p:sp>
    </p:spTree>
    <p:extLst>
      <p:ext uri="{BB962C8B-B14F-4D97-AF65-F5344CB8AC3E}">
        <p14:creationId xmlns:p14="http://schemas.microsoft.com/office/powerpoint/2010/main" val="20228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285750" indent="-285750">
              <a:buFont typeface="Wingdings" pitchFamily="2" charset="2"/>
              <a:buChar char="Ø"/>
            </a:pPr>
            <a:r>
              <a:rPr lang="en-US" dirty="0"/>
              <a:t>Covers only the view layer of the app, hence you still need to choose other technologies to get a complete tooling set for development.</a:t>
            </a:r>
          </a:p>
          <a:p>
            <a:pPr marL="285750" indent="-285750">
              <a:buFont typeface="Wingdings" pitchFamily="2" charset="2"/>
              <a:buChar char="Ø"/>
            </a:pPr>
            <a:r>
              <a:rPr lang="en-US" dirty="0"/>
              <a:t>Uses inline </a:t>
            </a:r>
            <a:r>
              <a:rPr lang="en-US" dirty="0" err="1"/>
              <a:t>templating</a:t>
            </a:r>
            <a:r>
              <a:rPr lang="en-US" dirty="0"/>
              <a:t> and JSX, which might seem awkward to some developers.</a:t>
            </a:r>
            <a:endParaRPr lang="en-IN" dirty="0"/>
          </a:p>
          <a:p>
            <a:pPr marL="285750" indent="-285750">
              <a:buFont typeface="Wingdings" pitchFamily="2" charset="2"/>
              <a:buChar char="Ø"/>
            </a:pPr>
            <a:endParaRPr lang="en-US" dirty="0"/>
          </a:p>
        </p:txBody>
      </p:sp>
      <p:sp>
        <p:nvSpPr>
          <p:cNvPr id="3" name="Title 2"/>
          <p:cNvSpPr>
            <a:spLocks noGrp="1"/>
          </p:cNvSpPr>
          <p:nvPr>
            <p:ph type="title"/>
          </p:nvPr>
        </p:nvSpPr>
        <p:spPr/>
        <p:txBody>
          <a:bodyPr>
            <a:normAutofit fontScale="90000"/>
          </a:bodyPr>
          <a:lstStyle/>
          <a:p>
            <a:r>
              <a:rPr lang="en-IN" dirty="0"/>
              <a:t>React Limitations</a:t>
            </a:r>
          </a:p>
        </p:txBody>
      </p:sp>
    </p:spTree>
    <p:extLst>
      <p:ext uri="{BB962C8B-B14F-4D97-AF65-F5344CB8AC3E}">
        <p14:creationId xmlns:p14="http://schemas.microsoft.com/office/powerpoint/2010/main" val="293408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10000"/>
          </a:bodyPr>
          <a:lstStyle/>
          <a:p>
            <a:r>
              <a:rPr lang="en-US" sz="2100" b="1" dirty="0" smtClean="0"/>
              <a:t>1. Class based component:</a:t>
            </a:r>
          </a:p>
          <a:p>
            <a:pPr marL="285750" indent="-285750">
              <a:buFont typeface="Wingdings" pitchFamily="2" charset="2"/>
              <a:buChar char="Ø"/>
            </a:pPr>
            <a:r>
              <a:rPr lang="en-US" dirty="0"/>
              <a:t>To create a class component, we will have to give it a name. In the code below, we will call our class component "Example". All of our code for the component will go where the ellipsis ("...") is.</a:t>
            </a:r>
          </a:p>
          <a:p>
            <a:endParaRPr lang="en-IN" dirty="0"/>
          </a:p>
          <a:p>
            <a:endParaRPr lang="en-IN" dirty="0"/>
          </a:p>
          <a:p>
            <a:endParaRPr lang="en-IN" dirty="0"/>
          </a:p>
          <a:p>
            <a:endParaRPr lang="en-IN" dirty="0"/>
          </a:p>
          <a:p>
            <a:endParaRPr lang="en-IN" dirty="0"/>
          </a:p>
          <a:p>
            <a:endParaRPr lang="en-IN" dirty="0"/>
          </a:p>
          <a:p>
            <a:endParaRPr lang="en-IN" dirty="0"/>
          </a:p>
          <a:p>
            <a:pPr marL="285750" indent="-285750">
              <a:buFont typeface="Wingdings" pitchFamily="2" charset="2"/>
              <a:buChar char="Ø"/>
            </a:pPr>
            <a:r>
              <a:rPr lang="en-US" dirty="0"/>
              <a:t>It should be noted that if this is a component in a file of it's own, it will have to be exported.</a:t>
            </a: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IN" dirty="0" smtClean="0"/>
              <a:t>Types </a:t>
            </a:r>
            <a:r>
              <a:rPr lang="en-IN" dirty="0"/>
              <a:t>of component</a:t>
            </a:r>
          </a:p>
        </p:txBody>
      </p:sp>
      <p:pic>
        <p:nvPicPr>
          <p:cNvPr id="4" name="Picture 2" descr="C:\Users\chandrashekhar.j\Desktop\demo\compon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172" y="2045735"/>
            <a:ext cx="6608943" cy="279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15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285750" indent="-285750">
              <a:buFont typeface="Wingdings" pitchFamily="2" charset="2"/>
              <a:buChar char="Ø"/>
            </a:pPr>
            <a:r>
              <a:rPr lang="en-US" dirty="0"/>
              <a:t>There are two ways to do this. We can either include "export default" before our class instantiation or we can simply put a line after the class that exports it. The examples of this are below:</a:t>
            </a:r>
          </a:p>
          <a:p>
            <a:endParaRPr lang="en-IN" dirty="0"/>
          </a:p>
        </p:txBody>
      </p:sp>
      <p:sp>
        <p:nvSpPr>
          <p:cNvPr id="3" name="Title 2"/>
          <p:cNvSpPr>
            <a:spLocks noGrp="1"/>
          </p:cNvSpPr>
          <p:nvPr>
            <p:ph type="title"/>
          </p:nvPr>
        </p:nvSpPr>
        <p:spPr/>
        <p:txBody>
          <a:bodyPr>
            <a:normAutofit fontScale="90000"/>
          </a:bodyPr>
          <a:lstStyle/>
          <a:p>
            <a:r>
              <a:rPr lang="en-US" dirty="0" smtClean="0"/>
              <a:t>Exporting a class based component</a:t>
            </a:r>
            <a:endParaRPr lang="en-IN" dirty="0"/>
          </a:p>
        </p:txBody>
      </p:sp>
      <p:pic>
        <p:nvPicPr>
          <p:cNvPr id="4" name="Picture 2" descr="C:\Users\chandrashekhar.j\Desktop\demo\componen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704" y="2162711"/>
            <a:ext cx="7069675" cy="361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701109"/>
      </p:ext>
    </p:extLst>
  </p:cSld>
  <p:clrMapOvr>
    <a:masterClrMapping/>
  </p:clrMapOvr>
</p:sld>
</file>

<file path=ppt/theme/theme1.xml><?xml version="1.0" encoding="utf-8"?>
<a:theme xmlns:a="http://schemas.openxmlformats.org/drawingml/2006/main" name="Corporate-PPT-Template-12-07-final">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docProps/app.xml><?xml version="1.0" encoding="utf-8"?>
<Properties xmlns="http://schemas.openxmlformats.org/officeDocument/2006/extended-properties" xmlns:vt="http://schemas.openxmlformats.org/officeDocument/2006/docPropsVTypes">
  <TotalTime>1505</TotalTime>
  <Words>403</Words>
  <Application>Microsoft Office PowerPoint</Application>
  <PresentationFormat>On-screen Show (4:3)</PresentationFormat>
  <Paragraphs>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Corporate-PPT-Template-12-07-final</vt:lpstr>
      <vt:lpstr>PowerPoint Presentation</vt:lpstr>
      <vt:lpstr>Introduction</vt:lpstr>
      <vt:lpstr>React vs Angular</vt:lpstr>
      <vt:lpstr>Prerequisites</vt:lpstr>
      <vt:lpstr>Getting Started</vt:lpstr>
      <vt:lpstr>React Features</vt:lpstr>
      <vt:lpstr>React Limitations</vt:lpstr>
      <vt:lpstr>Types of component</vt:lpstr>
      <vt:lpstr>Exporting a class based component</vt:lpstr>
      <vt:lpstr>PowerPoint Presentation</vt:lpstr>
      <vt:lpstr>Stateless functional component example</vt:lpstr>
      <vt:lpstr>Assignment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 Tiple</dc:creator>
  <cp:lastModifiedBy>Vijaya Tiple</cp:lastModifiedBy>
  <cp:revision>10</cp:revision>
  <dcterms:created xsi:type="dcterms:W3CDTF">2020-07-19T05:16:55Z</dcterms:created>
  <dcterms:modified xsi:type="dcterms:W3CDTF">2020-08-28T07:35:55Z</dcterms:modified>
</cp:coreProperties>
</file>