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92" r:id="rId5"/>
    <p:sldId id="276" r:id="rId6"/>
    <p:sldId id="277" r:id="rId7"/>
    <p:sldId id="278" r:id="rId8"/>
    <p:sldId id="296" r:id="rId9"/>
    <p:sldId id="297" r:id="rId10"/>
    <p:sldId id="298" r:id="rId11"/>
    <p:sldId id="293" r:id="rId12"/>
    <p:sldId id="288" r:id="rId13"/>
    <p:sldId id="28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varScale="1">
        <p:scale>
          <a:sx n="77" d="100"/>
          <a:sy n="77" d="100"/>
        </p:scale>
        <p:origin x="82" y="230"/>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5/27/2025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5/27/2025</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5</a:t>
            </a:fld>
            <a:endParaRPr lang="en-US" altLang="zh-CN" dirty="0"/>
          </a:p>
        </p:txBody>
      </p:sp>
    </p:spTree>
    <p:extLst>
      <p:ext uri="{BB962C8B-B14F-4D97-AF65-F5344CB8AC3E}">
        <p14:creationId xmlns:p14="http://schemas.microsoft.com/office/powerpoint/2010/main" val="654097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3261087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7</a:t>
            </a:fld>
            <a:endParaRPr lang="en-US" altLang="zh-CN" dirty="0"/>
          </a:p>
        </p:txBody>
      </p:sp>
    </p:spTree>
    <p:extLst>
      <p:ext uri="{BB962C8B-B14F-4D97-AF65-F5344CB8AC3E}">
        <p14:creationId xmlns:p14="http://schemas.microsoft.com/office/powerpoint/2010/main" val="2754288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1889056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IN" dirty="0"/>
              <a:t>Sales Overview Report</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p:txBody>
          <a:bodyPr/>
          <a:lstStyle/>
          <a:p>
            <a:r>
              <a:rPr lang="en-US" dirty="0"/>
              <a:t>Harsh Kumar Srivastav</a:t>
            </a:r>
          </a:p>
          <a:p>
            <a:endParaRPr lang="en-US" dirty="0"/>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extLst>
              <a:ext uri="{28A0092B-C50C-407E-A947-70E740481C1C}">
                <a14:useLocalDpi xmlns:a14="http://schemas.microsoft.com/office/drawing/2010/main"/>
              </a:ext>
            </a:extLst>
          </a:blip>
          <a:srcRect t="1875" r="1875"/>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96000" y="3093990"/>
            <a:ext cx="3425687" cy="1879791"/>
          </a:xfrm>
        </p:spPr>
        <p:txBody>
          <a:bodyPr/>
          <a:lstStyle/>
          <a:p>
            <a:r>
              <a:rPr lang="en-US" dirty="0"/>
              <a:t>Harsh Kumar Srivastav</a:t>
            </a:r>
          </a:p>
          <a:p>
            <a:pPr lvl="0"/>
            <a:r>
              <a:rPr lang="en-US" dirty="0"/>
              <a:t>harshkumar88629@gmail.com</a:t>
            </a:r>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r>
              <a:rPr lang="en-US" dirty="0"/>
              <a:t>This report provides a comprehensive analysis of recent sales performance, highlighting key insights into profitability, segment contributions, discount impacts, and regional trends. By evaluating these factors, we aim to identify patterns that influence revenue generation and operational efficiency. The findings will enable stakeholders to make data-driven decisions, optimize pricing strategies, and enhance business growth through informed planning and execution.</a:t>
            </a: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0E570B1-2C10-4EE5-A69B-2D7B77470745}"/>
              </a:ext>
            </a:extLst>
          </p:cNvPr>
          <p:cNvPicPr>
            <a:picLocks noChangeAspect="1"/>
          </p:cNvPicPr>
          <p:nvPr/>
        </p:nvPicPr>
        <p:blipFill>
          <a:blip r:embed="rId3"/>
          <a:stretch>
            <a:fillRect/>
          </a:stretch>
        </p:blipFill>
        <p:spPr>
          <a:xfrm>
            <a:off x="2213569" y="2975732"/>
            <a:ext cx="1746754" cy="860720"/>
          </a:xfrm>
          <a:prstGeom prst="rect">
            <a:avLst/>
          </a:prstGeom>
        </p:spPr>
      </p:pic>
      <p:pic>
        <p:nvPicPr>
          <p:cNvPr id="11" name="Picture 10">
            <a:extLst>
              <a:ext uri="{FF2B5EF4-FFF2-40B4-BE49-F238E27FC236}">
                <a16:creationId xmlns:a16="http://schemas.microsoft.com/office/drawing/2014/main" id="{F27A4A22-BBA1-49BA-9E0A-743F70633BC2}"/>
              </a:ext>
            </a:extLst>
          </p:cNvPr>
          <p:cNvPicPr>
            <a:picLocks noChangeAspect="1"/>
          </p:cNvPicPr>
          <p:nvPr/>
        </p:nvPicPr>
        <p:blipFill>
          <a:blip r:embed="rId4"/>
          <a:stretch>
            <a:fillRect/>
          </a:stretch>
        </p:blipFill>
        <p:spPr>
          <a:xfrm>
            <a:off x="2437837" y="3836452"/>
            <a:ext cx="1452248" cy="959364"/>
          </a:xfrm>
          <a:prstGeom prst="rect">
            <a:avLst/>
          </a:prstGeom>
        </p:spPr>
      </p:pic>
      <p:pic>
        <p:nvPicPr>
          <p:cNvPr id="15" name="Picture 14">
            <a:extLst>
              <a:ext uri="{FF2B5EF4-FFF2-40B4-BE49-F238E27FC236}">
                <a16:creationId xmlns:a16="http://schemas.microsoft.com/office/drawing/2014/main" id="{F7BD7154-BA35-4D07-B07B-F0DD9A82CB9E}"/>
              </a:ext>
            </a:extLst>
          </p:cNvPr>
          <p:cNvPicPr>
            <a:picLocks noChangeAspect="1"/>
          </p:cNvPicPr>
          <p:nvPr/>
        </p:nvPicPr>
        <p:blipFill>
          <a:blip r:embed="rId5"/>
          <a:stretch>
            <a:fillRect/>
          </a:stretch>
        </p:blipFill>
        <p:spPr>
          <a:xfrm>
            <a:off x="2283807" y="2259221"/>
            <a:ext cx="1606278" cy="762327"/>
          </a:xfrm>
          <a:prstGeom prst="rect">
            <a:avLst/>
          </a:prstGeom>
        </p:spPr>
      </p:pic>
      <p:sp>
        <p:nvSpPr>
          <p:cNvPr id="18" name="Rectangle 3">
            <a:extLst>
              <a:ext uri="{FF2B5EF4-FFF2-40B4-BE49-F238E27FC236}">
                <a16:creationId xmlns:a16="http://schemas.microsoft.com/office/drawing/2014/main" id="{97A19D35-B926-4397-A17F-F784099D3A86}"/>
              </a:ext>
            </a:extLst>
          </p:cNvPr>
          <p:cNvSpPr>
            <a:spLocks noGrp="1" noChangeArrowheads="1"/>
          </p:cNvSpPr>
          <p:nvPr>
            <p:ph type="title"/>
          </p:nvPr>
        </p:nvSpPr>
        <p:spPr bwMode="auto">
          <a:xfrm>
            <a:off x="6237882" y="2551837"/>
            <a:ext cx="412806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Primary Goals</a:t>
            </a:r>
            <a:br>
              <a:rPr kumimoji="0" lang="en-US" altLang="en-US" sz="1800" b="1"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Assess Business Performance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Identify Trends &amp; Patterns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Optimize Decision-Making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Enhance Profitability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Improve Market Position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807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838200" y="532510"/>
            <a:ext cx="10515600" cy="1115434"/>
          </a:xfrm>
        </p:spPr>
        <p:txBody>
          <a:bodyPr/>
          <a:lstStyle/>
          <a:p>
            <a:pPr algn="ctr"/>
            <a:r>
              <a:rPr lang="en-US" dirty="0"/>
              <a:t>Segment Wise Performance</a:t>
            </a:r>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4</a:t>
            </a:fld>
            <a:endParaRPr lang="en-US" altLang="zh-CN" dirty="0"/>
          </a:p>
        </p:txBody>
      </p:sp>
      <p:pic>
        <p:nvPicPr>
          <p:cNvPr id="7" name="Picture 6">
            <a:extLst>
              <a:ext uri="{FF2B5EF4-FFF2-40B4-BE49-F238E27FC236}">
                <a16:creationId xmlns:a16="http://schemas.microsoft.com/office/drawing/2014/main" id="{74365FF0-76EA-4FD7-BFD7-29FF898B0115}"/>
              </a:ext>
            </a:extLst>
          </p:cNvPr>
          <p:cNvPicPr>
            <a:picLocks noChangeAspect="1"/>
          </p:cNvPicPr>
          <p:nvPr/>
        </p:nvPicPr>
        <p:blipFill>
          <a:blip r:embed="rId3"/>
          <a:stretch>
            <a:fillRect/>
          </a:stretch>
        </p:blipFill>
        <p:spPr>
          <a:xfrm>
            <a:off x="1757980" y="1831668"/>
            <a:ext cx="3882476" cy="3512716"/>
          </a:xfrm>
          <a:prstGeom prst="rect">
            <a:avLst/>
          </a:prstGeom>
        </p:spPr>
      </p:pic>
      <p:pic>
        <p:nvPicPr>
          <p:cNvPr id="9" name="Picture 8">
            <a:extLst>
              <a:ext uri="{FF2B5EF4-FFF2-40B4-BE49-F238E27FC236}">
                <a16:creationId xmlns:a16="http://schemas.microsoft.com/office/drawing/2014/main" id="{690CF348-09C6-4E7B-A9F5-9CF2CA8AE396}"/>
              </a:ext>
            </a:extLst>
          </p:cNvPr>
          <p:cNvPicPr>
            <a:picLocks noChangeAspect="1"/>
          </p:cNvPicPr>
          <p:nvPr/>
        </p:nvPicPr>
        <p:blipFill>
          <a:blip r:embed="rId4"/>
          <a:stretch>
            <a:fillRect/>
          </a:stretch>
        </p:blipFill>
        <p:spPr>
          <a:xfrm>
            <a:off x="6334539" y="1890154"/>
            <a:ext cx="4099481" cy="3395744"/>
          </a:xfrm>
          <a:prstGeom prst="rect">
            <a:avLst/>
          </a:prstGeom>
        </p:spPr>
      </p:pic>
      <p:sp>
        <p:nvSpPr>
          <p:cNvPr id="22" name="TextBox 21">
            <a:extLst>
              <a:ext uri="{FF2B5EF4-FFF2-40B4-BE49-F238E27FC236}">
                <a16:creationId xmlns:a16="http://schemas.microsoft.com/office/drawing/2014/main" id="{6D32897B-D5C4-4629-89D7-50B2DCB83286}"/>
              </a:ext>
            </a:extLst>
          </p:cNvPr>
          <p:cNvSpPr txBox="1"/>
          <p:nvPr/>
        </p:nvSpPr>
        <p:spPr>
          <a:xfrm>
            <a:off x="5640456" y="2971800"/>
            <a:ext cx="914400" cy="914400"/>
          </a:xfrm>
          <a:prstGeom prst="rect">
            <a:avLst/>
          </a:prstGeom>
        </p:spPr>
        <p:txBody>
          <a:bodyPr wrap="square" rtlCol="0">
            <a:spAutoFit/>
          </a:bodyPr>
          <a:lstStyle/>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26" name="Title 2">
            <a:extLst>
              <a:ext uri="{FF2B5EF4-FFF2-40B4-BE49-F238E27FC236}">
                <a16:creationId xmlns:a16="http://schemas.microsoft.com/office/drawing/2014/main" id="{1C7697D7-A513-49F6-8F71-8A05F3664A90}"/>
              </a:ext>
            </a:extLst>
          </p:cNvPr>
          <p:cNvSpPr txBox="1">
            <a:spLocks/>
          </p:cNvSpPr>
          <p:nvPr/>
        </p:nvSpPr>
        <p:spPr>
          <a:xfrm>
            <a:off x="879613" y="4980269"/>
            <a:ext cx="10909852" cy="14312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br>
              <a:rPr lang="en-US" sz="1800" dirty="0"/>
            </a:br>
            <a:r>
              <a:rPr lang="en-US" sz="1800" dirty="0"/>
              <a:t>1. Consumer segment contributes the highest sales (46.83%) and profit (50.56%).</a:t>
            </a:r>
            <a:br>
              <a:rPr lang="en-US" sz="1800" dirty="0"/>
            </a:br>
            <a:br>
              <a:rPr lang="en-US" sz="1800" dirty="0"/>
            </a:br>
            <a:r>
              <a:rPr lang="en-US" sz="1800" dirty="0"/>
              <a:t>2. The Corporate and Home Office segments generate substantial revenue but have lower profit margins.</a:t>
            </a:r>
          </a:p>
        </p:txBody>
      </p:sp>
    </p:spTree>
    <p:extLst>
      <p:ext uri="{BB962C8B-B14F-4D97-AF65-F5344CB8AC3E}">
        <p14:creationId xmlns:p14="http://schemas.microsoft.com/office/powerpoint/2010/main" val="1640288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
        <p:nvSpPr>
          <p:cNvPr id="2" name="Title 1">
            <a:extLst>
              <a:ext uri="{FF2B5EF4-FFF2-40B4-BE49-F238E27FC236}">
                <a16:creationId xmlns:a16="http://schemas.microsoft.com/office/drawing/2014/main" id="{A7079AD2-7146-41FF-A9B2-A49AE20F4314}"/>
              </a:ext>
            </a:extLst>
          </p:cNvPr>
          <p:cNvSpPr>
            <a:spLocks noGrp="1" noChangeArrowheads="1"/>
          </p:cNvSpPr>
          <p:nvPr>
            <p:ph type="title"/>
          </p:nvPr>
        </p:nvSpPr>
        <p:spPr bwMode="auto">
          <a:xfrm>
            <a:off x="6384235" y="2300805"/>
            <a:ext cx="366894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Arial" panose="020B0604020202020204" pitchFamily="34" charset="0"/>
              </a:rPr>
              <a:t>1. </a:t>
            </a:r>
            <a:r>
              <a:rPr kumimoji="0" lang="en-US" altLang="en-US" sz="1800" i="0" u="none" strike="noStrike" cap="none" normalizeH="0" baseline="0" dirty="0">
                <a:ln>
                  <a:noFill/>
                </a:ln>
                <a:solidFill>
                  <a:schemeClr val="tx1"/>
                </a:solidFill>
                <a:effectLst/>
                <a:latin typeface="Arial" panose="020B0604020202020204" pitchFamily="34" charset="0"/>
              </a:rPr>
              <a:t>Phones, Chairs, and Storage are the highest revenue-generating sub-categories.</a:t>
            </a:r>
          </a:p>
          <a:p>
            <a:pPr marL="0" marR="0" lvl="0" indent="0" algn="l" defTabSz="914400" rtl="0" eaLnBrk="0" fontAlgn="base" latinLnBrk="0" hangingPunct="0">
              <a:lnSpc>
                <a:spcPct val="100000"/>
              </a:lnSpc>
              <a:spcBef>
                <a:spcPct val="0"/>
              </a:spcBef>
              <a:spcAft>
                <a:spcPct val="0"/>
              </a:spcAft>
              <a:buClrTx/>
              <a:buSzTx/>
              <a:tabLst/>
            </a:pPr>
            <a:br>
              <a:rPr lang="en-US" altLang="en-US" sz="1800" dirty="0">
                <a:solidFill>
                  <a:schemeClr val="tx1"/>
                </a:solidFill>
                <a:latin typeface="Arial" panose="020B0604020202020204" pitchFamily="34" charset="0"/>
              </a:rPr>
            </a:br>
            <a:r>
              <a:rPr lang="en-US" altLang="en-US" sz="1800" dirty="0">
                <a:solidFill>
                  <a:schemeClr val="tx1"/>
                </a:solidFill>
                <a:latin typeface="Arial" panose="020B0604020202020204" pitchFamily="34" charset="0"/>
              </a:rPr>
              <a:t>2. </a:t>
            </a:r>
            <a:r>
              <a:rPr kumimoji="0" lang="en-US" altLang="en-US" sz="1800" i="0" u="none" strike="noStrike" cap="none" normalizeH="0" baseline="0" dirty="0">
                <a:ln>
                  <a:noFill/>
                </a:ln>
                <a:solidFill>
                  <a:schemeClr val="tx1"/>
                </a:solidFill>
                <a:effectLst/>
                <a:latin typeface="Arial" panose="020B0604020202020204" pitchFamily="34" charset="0"/>
              </a:rPr>
              <a:t>Fasteners, Labels, and Envelopes contribute the least in sales.</a:t>
            </a:r>
          </a:p>
        </p:txBody>
      </p:sp>
      <p:pic>
        <p:nvPicPr>
          <p:cNvPr id="6" name="Picture 5">
            <a:extLst>
              <a:ext uri="{FF2B5EF4-FFF2-40B4-BE49-F238E27FC236}">
                <a16:creationId xmlns:a16="http://schemas.microsoft.com/office/drawing/2014/main" id="{968AE7CC-4FE6-4A45-A0B6-19B67A0B42D7}"/>
              </a:ext>
            </a:extLst>
          </p:cNvPr>
          <p:cNvPicPr>
            <a:picLocks noChangeAspect="1"/>
          </p:cNvPicPr>
          <p:nvPr/>
        </p:nvPicPr>
        <p:blipFill>
          <a:blip r:embed="rId3"/>
          <a:stretch>
            <a:fillRect/>
          </a:stretch>
        </p:blipFill>
        <p:spPr>
          <a:xfrm>
            <a:off x="996439" y="349685"/>
            <a:ext cx="3764404" cy="6158630"/>
          </a:xfrm>
          <a:prstGeom prst="rect">
            <a:avLst/>
          </a:prstGeom>
        </p:spPr>
      </p:pic>
      <p:sp>
        <p:nvSpPr>
          <p:cNvPr id="8" name="Title 2">
            <a:extLst>
              <a:ext uri="{FF2B5EF4-FFF2-40B4-BE49-F238E27FC236}">
                <a16:creationId xmlns:a16="http://schemas.microsoft.com/office/drawing/2014/main" id="{3EEC1773-79C9-4FAB-8019-5982BB926272}"/>
              </a:ext>
            </a:extLst>
          </p:cNvPr>
          <p:cNvSpPr txBox="1">
            <a:spLocks/>
          </p:cNvSpPr>
          <p:nvPr/>
        </p:nvSpPr>
        <p:spPr>
          <a:xfrm>
            <a:off x="5305110" y="830869"/>
            <a:ext cx="5538481" cy="79914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IN"/>
              <a:t>Sub-Category Analysis</a:t>
            </a:r>
            <a:endParaRPr lang="en-US" dirty="0"/>
          </a:p>
        </p:txBody>
      </p:sp>
    </p:spTree>
    <p:extLst>
      <p:ext uri="{BB962C8B-B14F-4D97-AF65-F5344CB8AC3E}">
        <p14:creationId xmlns:p14="http://schemas.microsoft.com/office/powerpoint/2010/main" val="3360868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sp>
        <p:nvSpPr>
          <p:cNvPr id="8" name="Title 2">
            <a:extLst>
              <a:ext uri="{FF2B5EF4-FFF2-40B4-BE49-F238E27FC236}">
                <a16:creationId xmlns:a16="http://schemas.microsoft.com/office/drawing/2014/main" id="{3EEC1773-79C9-4FAB-8019-5982BB926272}"/>
              </a:ext>
            </a:extLst>
          </p:cNvPr>
          <p:cNvSpPr txBox="1">
            <a:spLocks/>
          </p:cNvSpPr>
          <p:nvPr/>
        </p:nvSpPr>
        <p:spPr>
          <a:xfrm>
            <a:off x="0" y="671843"/>
            <a:ext cx="12191999" cy="79914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ctr"/>
            <a:r>
              <a:rPr lang="en-IN" dirty="0"/>
              <a:t>Profit vs. Discount Relationship</a:t>
            </a:r>
            <a:endParaRPr lang="en-US" dirty="0"/>
          </a:p>
        </p:txBody>
      </p:sp>
      <p:sp>
        <p:nvSpPr>
          <p:cNvPr id="3" name="Rectangle 1">
            <a:extLst>
              <a:ext uri="{FF2B5EF4-FFF2-40B4-BE49-F238E27FC236}">
                <a16:creationId xmlns:a16="http://schemas.microsoft.com/office/drawing/2014/main" id="{168986BA-FF36-4996-A224-4A3EE2436C3F}"/>
              </a:ext>
            </a:extLst>
          </p:cNvPr>
          <p:cNvSpPr>
            <a:spLocks noGrp="1" noChangeArrowheads="1"/>
          </p:cNvSpPr>
          <p:nvPr>
            <p:ph type="title"/>
          </p:nvPr>
        </p:nvSpPr>
        <p:spPr bwMode="auto">
          <a:xfrm>
            <a:off x="1623390" y="5253398"/>
            <a:ext cx="852777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1. Discounts impact profits significantly, especially in Furniture, Office Supplies, and Technology categories.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2. Higher discounts seem to correlate with lower profitability.</a:t>
            </a:r>
          </a:p>
        </p:txBody>
      </p:sp>
      <p:pic>
        <p:nvPicPr>
          <p:cNvPr id="5" name="Picture 4">
            <a:extLst>
              <a:ext uri="{FF2B5EF4-FFF2-40B4-BE49-F238E27FC236}">
                <a16:creationId xmlns:a16="http://schemas.microsoft.com/office/drawing/2014/main" id="{907B7335-9893-436D-8919-659A589CB7E6}"/>
              </a:ext>
            </a:extLst>
          </p:cNvPr>
          <p:cNvPicPr>
            <a:picLocks noChangeAspect="1"/>
          </p:cNvPicPr>
          <p:nvPr/>
        </p:nvPicPr>
        <p:blipFill>
          <a:blip r:embed="rId3"/>
          <a:stretch>
            <a:fillRect/>
          </a:stretch>
        </p:blipFill>
        <p:spPr>
          <a:xfrm>
            <a:off x="3761213" y="1604602"/>
            <a:ext cx="4252129" cy="3059733"/>
          </a:xfrm>
          <a:prstGeom prst="rect">
            <a:avLst/>
          </a:prstGeom>
        </p:spPr>
      </p:pic>
    </p:spTree>
    <p:extLst>
      <p:ext uri="{BB962C8B-B14F-4D97-AF65-F5344CB8AC3E}">
        <p14:creationId xmlns:p14="http://schemas.microsoft.com/office/powerpoint/2010/main" val="319380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
        <p:nvSpPr>
          <p:cNvPr id="8" name="Title 2">
            <a:extLst>
              <a:ext uri="{FF2B5EF4-FFF2-40B4-BE49-F238E27FC236}">
                <a16:creationId xmlns:a16="http://schemas.microsoft.com/office/drawing/2014/main" id="{3EEC1773-79C9-4FAB-8019-5982BB926272}"/>
              </a:ext>
            </a:extLst>
          </p:cNvPr>
          <p:cNvSpPr txBox="1">
            <a:spLocks/>
          </p:cNvSpPr>
          <p:nvPr/>
        </p:nvSpPr>
        <p:spPr>
          <a:xfrm>
            <a:off x="0" y="539865"/>
            <a:ext cx="12191999" cy="79914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ctr"/>
            <a:r>
              <a:rPr lang="en-IN" b="1" dirty="0"/>
              <a:t>Regional Sales &amp; Profit Trends</a:t>
            </a:r>
            <a:endParaRPr lang="en-US" dirty="0"/>
          </a:p>
        </p:txBody>
      </p:sp>
      <p:sp>
        <p:nvSpPr>
          <p:cNvPr id="2" name="Title 1">
            <a:extLst>
              <a:ext uri="{FF2B5EF4-FFF2-40B4-BE49-F238E27FC236}">
                <a16:creationId xmlns:a16="http://schemas.microsoft.com/office/drawing/2014/main" id="{98726DF8-0305-45CB-87B8-F979192C8E5F}"/>
              </a:ext>
            </a:extLst>
          </p:cNvPr>
          <p:cNvSpPr>
            <a:spLocks noGrp="1" noChangeArrowheads="1"/>
          </p:cNvSpPr>
          <p:nvPr>
            <p:ph type="title"/>
          </p:nvPr>
        </p:nvSpPr>
        <p:spPr bwMode="auto">
          <a:xfrm>
            <a:off x="928273" y="5253398"/>
            <a:ext cx="914006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West region leads with the highest sales ($725K) and profit ($108K).</a:t>
            </a:r>
            <a:br>
              <a:rPr kumimoji="0" lang="en-US" altLang="en-US" sz="1800" i="0" u="none" strike="noStrike" cap="none" normalizeH="0" baseline="0" dirty="0">
                <a:ln>
                  <a:noFill/>
                </a:ln>
                <a:solidFill>
                  <a:schemeClr val="tx1"/>
                </a:solidFill>
                <a:effectLst/>
                <a:latin typeface="Arial" panose="020B0604020202020204" pitchFamily="34" charset="0"/>
              </a:rPr>
            </a:b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South region has the lowest sales ($392K) but maintains a decent profit margin.</a:t>
            </a:r>
          </a:p>
        </p:txBody>
      </p:sp>
      <p:pic>
        <p:nvPicPr>
          <p:cNvPr id="6" name="Picture 5">
            <a:extLst>
              <a:ext uri="{FF2B5EF4-FFF2-40B4-BE49-F238E27FC236}">
                <a16:creationId xmlns:a16="http://schemas.microsoft.com/office/drawing/2014/main" id="{CC4C18C0-5748-41CF-9F17-8408ED344761}"/>
              </a:ext>
            </a:extLst>
          </p:cNvPr>
          <p:cNvPicPr>
            <a:picLocks noChangeAspect="1"/>
          </p:cNvPicPr>
          <p:nvPr/>
        </p:nvPicPr>
        <p:blipFill>
          <a:blip r:embed="rId3"/>
          <a:stretch>
            <a:fillRect/>
          </a:stretch>
        </p:blipFill>
        <p:spPr>
          <a:xfrm>
            <a:off x="3704756" y="1470992"/>
            <a:ext cx="4782487" cy="3518451"/>
          </a:xfrm>
          <a:prstGeom prst="rect">
            <a:avLst/>
          </a:prstGeom>
        </p:spPr>
      </p:pic>
    </p:spTree>
    <p:extLst>
      <p:ext uri="{BB962C8B-B14F-4D97-AF65-F5344CB8AC3E}">
        <p14:creationId xmlns:p14="http://schemas.microsoft.com/office/powerpoint/2010/main" val="772936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5614192" y="1083365"/>
            <a:ext cx="3629200" cy="859649"/>
          </a:xfrm>
        </p:spPr>
        <p:txBody>
          <a:bodyPr/>
          <a:lstStyle/>
          <a:p>
            <a:r>
              <a:rPr lang="en-US" dirty="0"/>
              <a:t>Areas of focus</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8</a:t>
            </a:fld>
            <a:endParaRPr lang="en-US" altLang="zh-CN" dirty="0"/>
          </a:p>
        </p:txBody>
      </p:sp>
      <p:sp>
        <p:nvSpPr>
          <p:cNvPr id="9" name="Rectangle 1">
            <a:extLst>
              <a:ext uri="{FF2B5EF4-FFF2-40B4-BE49-F238E27FC236}">
                <a16:creationId xmlns:a16="http://schemas.microsoft.com/office/drawing/2014/main" id="{34F4CBD7-9B09-4BB5-BC68-E06117D10EE5}"/>
              </a:ext>
            </a:extLst>
          </p:cNvPr>
          <p:cNvSpPr>
            <a:spLocks noGrp="1" noChangeArrowheads="1"/>
          </p:cNvSpPr>
          <p:nvPr>
            <p:ph type="body" sz="quarter" idx="27"/>
          </p:nvPr>
        </p:nvSpPr>
        <p:spPr bwMode="auto">
          <a:xfrm>
            <a:off x="4124739" y="2542346"/>
            <a:ext cx="706943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cs typeface="Arial" panose="020B0604020202020204" pitchFamily="34" charset="0"/>
              </a:rPr>
              <a:t>Profit Optimization – Adjust discount strategies to improve profit margins while maintaining competitiveness.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cs typeface="Arial" panose="020B0604020202020204" pitchFamily="34" charset="0"/>
              </a:rPr>
              <a:t>Segment-Specific Strategies – Develop targeted pricing and marketing approaches based on segment profitability.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cs typeface="Arial" panose="020B0604020202020204" pitchFamily="34" charset="0"/>
              </a:rPr>
              <a:t>High-Performing vs. Underperforming Categories – Invest in top-performing products and address inefficiencies in weaker categories.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cs typeface="Arial" panose="020B0604020202020204" pitchFamily="34" charset="0"/>
              </a:rPr>
              <a:t>Regional Growth Opportunities – Strengthen presence in regions with lower sales and leverage high-performing areas for expansion.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cs typeface="Arial" panose="020B0604020202020204" pitchFamily="34" charset="0"/>
              </a:rPr>
              <a:t>Operational Efficiency </a:t>
            </a:r>
            <a:r>
              <a:rPr lang="en-US" sz="1600" dirty="0">
                <a:latin typeface="Arial" panose="020B0604020202020204" pitchFamily="34" charset="0"/>
                <a:cs typeface="Arial" panose="020B0604020202020204" pitchFamily="34" charset="0"/>
              </a:rPr>
              <a:t>– Streamline processes to reduce costs and enhance overall business effectiveness.</a:t>
            </a:r>
            <a:endParaRPr kumimoji="0" lang="en-US" altLang="en-US" sz="16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2148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r>
              <a:rPr lang="en-US" dirty="0"/>
              <a:t>This report analyzes sales performance, focusing on profitability, segment contributions, discount impacts, and regional trends. Key findings highlight areas for improvement, such as optimizing discount strategies, refining segment-specific approaches, investing in high-performing product categories, and expanding in underperforming regions. By implementing data-driven strategies, businesses can enhance operational efficiency, maximize revenue, and strengthen market positioning for sustained growth.</a:t>
            </a:r>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9</a:t>
            </a:fld>
            <a:endParaRPr lang="en-US" altLang="zh-CN" dirty="0"/>
          </a:p>
        </p:txBody>
      </p:sp>
    </p:spTree>
    <p:extLst>
      <p:ext uri="{BB962C8B-B14F-4D97-AF65-F5344CB8AC3E}">
        <p14:creationId xmlns:p14="http://schemas.microsoft.com/office/powerpoint/2010/main" val="4157533387"/>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5515263-A3DE-4193-B6AA-5C449C94519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48</TotalTime>
  <Words>413</Words>
  <Application>Microsoft Office PowerPoint</Application>
  <PresentationFormat>Widescreen</PresentationFormat>
  <Paragraphs>52</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等线</vt:lpstr>
      <vt:lpstr>Abadi</vt:lpstr>
      <vt:lpstr>Arial</vt:lpstr>
      <vt:lpstr>Calibri</vt:lpstr>
      <vt:lpstr>Posterama</vt:lpstr>
      <vt:lpstr>Posterama Text Black</vt:lpstr>
      <vt:lpstr>Posterama Text SemiBold</vt:lpstr>
      <vt:lpstr>Custom​​</vt:lpstr>
      <vt:lpstr>Sales Overview Report</vt:lpstr>
      <vt:lpstr>Introduction</vt:lpstr>
      <vt:lpstr>Primary Goals Assess Business Performance Identify Trends &amp; Patterns Optimize Decision-Making Enhance Profitability Improve Market Position</vt:lpstr>
      <vt:lpstr>Segment Wise Performance</vt:lpstr>
      <vt:lpstr>1. Phones, Chairs, and Storage are the highest revenue-generating sub-categories.  2. Fasteners, Labels, and Envelopes contribute the least in sales.</vt:lpstr>
      <vt:lpstr>1. Discounts impact profits significantly, especially in Furniture, Office Supplies, and Technology categories. 2. Higher discounts seem to correlate with lower profitability.</vt:lpstr>
      <vt:lpstr>West region leads with the highest sales ($725K) and profit ($108K).  South region has the lowest sales ($392K) but maintains a decent profit margin.</vt:lpstr>
      <vt:lpstr>Areas of focus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Overview Report</dc:title>
  <dc:creator>harsh srivastav</dc:creator>
  <cp:lastModifiedBy>harsh srivastav</cp:lastModifiedBy>
  <cp:revision>6</cp:revision>
  <dcterms:created xsi:type="dcterms:W3CDTF">2025-05-27T12:58:15Z</dcterms:created>
  <dcterms:modified xsi:type="dcterms:W3CDTF">2025-05-27T13:46:20Z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