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70" r:id="rId2"/>
    <p:sldId id="271" r:id="rId3"/>
    <p:sldId id="273" r:id="rId4"/>
    <p:sldId id="275" r:id="rId5"/>
    <p:sldId id="257" r:id="rId6"/>
    <p:sldId id="258" r:id="rId7"/>
    <p:sldId id="267" r:id="rId8"/>
    <p:sldId id="266" r:id="rId9"/>
    <p:sldId id="268" r:id="rId10"/>
    <p:sldId id="269" r:id="rId11"/>
    <p:sldId id="259" r:id="rId12"/>
    <p:sldId id="263" r:id="rId13"/>
    <p:sldId id="260" r:id="rId14"/>
    <p:sldId id="264" r:id="rId15"/>
    <p:sldId id="261" r:id="rId16"/>
    <p:sldId id="265" r:id="rId17"/>
    <p:sldId id="262" r:id="rId18"/>
  </p:sldIdLst>
  <p:sldSz cx="9144000" cy="5143500" type="screen16x9"/>
  <p:notesSz cx="6858000" cy="9144000"/>
  <p:embeddedFontLst>
    <p:embeddedFont>
      <p:font typeface="Nunito" charset="0"/>
      <p:regular r:id="rId20"/>
      <p:bold r:id="rId21"/>
      <p:italic r:id="rId22"/>
      <p:boldItalic r:id="rId23"/>
    </p:embeddedFont>
    <p:embeddedFont>
      <p:font typeface="Montserrat SemiBold" charset="0"/>
      <p:regular r:id="rId24"/>
      <p:bold r:id="rId25"/>
      <p:italic r:id="rId26"/>
      <p:boldItalic r:id="rId27"/>
    </p:embeddedFont>
    <p:embeddedFont>
      <p:font typeface="Calibri" pitchFamily="34" charset="0"/>
      <p:regular r:id="rId28"/>
      <p:bold r:id="rId29"/>
      <p:italic r:id="rId30"/>
      <p:boldItalic r:id="rId31"/>
    </p:embeddedFont>
    <p:embeddedFont>
      <p:font typeface="Lato" charset="0"/>
      <p:regular r:id="rId32"/>
      <p:bold r:id="rId33"/>
      <p:italic r:id="rId34"/>
      <p:boldItalic r:id="rId35"/>
    </p:embeddedFont>
    <p:embeddedFont>
      <p:font typeface="Comfortaa" charset="0"/>
      <p:regular r:id="rId36"/>
      <p:bold r:id="rId37"/>
    </p:embeddedFont>
    <p:embeddedFont>
      <p:font typeface="Raleway"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B711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0" autoAdjust="0"/>
    <p:restoredTop sz="94660"/>
  </p:normalViewPr>
  <p:slideViewPr>
    <p:cSldViewPr snapToGrid="0">
      <p:cViewPr varScale="1">
        <p:scale>
          <a:sx n="111" d="100"/>
          <a:sy n="111" d="100"/>
        </p:scale>
        <p:origin x="-667" y="-8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f6852285a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f6852285a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0b8eb270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0b8eb270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f7678e93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f7678e93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f7678e93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f7678e93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f7678e93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f7678e93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5e296047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5e29604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5e296047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5e296047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5e296047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5e296047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0b8eb26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0b8eb26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0b8eb26b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0b8eb26b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4343/"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main-online--hi060ej25v2vkuak-gtw.qovery.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34437" y="636139"/>
            <a:ext cx="5085810" cy="955500"/>
          </a:xfrm>
          <a:prstGeom prst="rect">
            <a:avLst/>
          </a:prstGeom>
        </p:spPr>
        <p:txBody>
          <a:bodyPr spcFirstLastPara="1" wrap="square" lIns="91425" tIns="91425" rIns="91425" bIns="91425" anchor="b" anchorCtr="0">
            <a:noAutofit/>
          </a:bodyPr>
          <a:lstStyle/>
          <a:p>
            <a:pPr lvl="0"/>
            <a:r>
              <a:rPr lang="en" dirty="0" smtClean="0">
                <a:solidFill>
                  <a:srgbClr val="00B050"/>
                </a:solidFill>
              </a:rPr>
              <a:t>Canteen</a:t>
            </a:r>
            <a:r>
              <a:rPr lang="en" dirty="0" smtClean="0"/>
              <a:t> </a:t>
            </a:r>
            <a:r>
              <a:rPr lang="en" dirty="0" smtClean="0">
                <a:solidFill>
                  <a:srgbClr val="FFFF00"/>
                </a:solidFill>
              </a:rPr>
              <a:t>Management</a:t>
            </a:r>
            <a:r>
              <a:rPr lang="en" dirty="0" smtClean="0"/>
              <a:t> </a:t>
            </a:r>
            <a:r>
              <a:rPr lang="en" dirty="0" smtClean="0">
                <a:solidFill>
                  <a:srgbClr val="FF0000"/>
                </a:solidFill>
              </a:rPr>
              <a:t>System</a:t>
            </a:r>
            <a:endParaRPr>
              <a:solidFill>
                <a:srgbClr val="FF0000"/>
              </a:solidFill>
              <a:latin typeface="Montserrat SemiBold"/>
              <a:ea typeface="Montserrat SemiBold"/>
              <a:cs typeface="Montserrat SemiBold"/>
              <a:sym typeface="Montserrat SemiBold"/>
            </a:endParaRPr>
          </a:p>
        </p:txBody>
      </p:sp>
      <p:sp>
        <p:nvSpPr>
          <p:cNvPr id="55" name="Google Shape;55;p13"/>
          <p:cNvSpPr txBox="1">
            <a:spLocks noGrp="1"/>
          </p:cNvSpPr>
          <p:nvPr>
            <p:ph type="subTitle" idx="1"/>
          </p:nvPr>
        </p:nvSpPr>
        <p:spPr>
          <a:xfrm>
            <a:off x="197775" y="3130900"/>
            <a:ext cx="3426600" cy="1081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u="sng" dirty="0"/>
              <a:t>Submitted To:</a:t>
            </a:r>
            <a:endParaRPr sz="2400" u="sng"/>
          </a:p>
          <a:p>
            <a:pPr marL="0" lvl="0" indent="0" algn="ctr" rtl="0">
              <a:lnSpc>
                <a:spcPct val="115000"/>
              </a:lnSpc>
              <a:spcBef>
                <a:spcPts val="0"/>
              </a:spcBef>
              <a:spcAft>
                <a:spcPts val="0"/>
              </a:spcAft>
              <a:buNone/>
            </a:pPr>
            <a:r>
              <a:rPr lang="en" sz="2000" b="1" dirty="0" smtClean="0"/>
              <a:t>Prof. Akash Kumar Choudhary</a:t>
            </a:r>
            <a:endParaRPr sz="2000" b="1"/>
          </a:p>
        </p:txBody>
      </p:sp>
      <p:sp>
        <p:nvSpPr>
          <p:cNvPr id="56" name="Google Shape;56;p13"/>
          <p:cNvSpPr txBox="1">
            <a:spLocks noGrp="1"/>
          </p:cNvSpPr>
          <p:nvPr>
            <p:ph type="subTitle" idx="1"/>
          </p:nvPr>
        </p:nvSpPr>
        <p:spPr>
          <a:xfrm>
            <a:off x="5591875" y="2637100"/>
            <a:ext cx="3426600" cy="206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2400" u="sng" dirty="0" smtClean="0"/>
          </a:p>
          <a:p>
            <a:pPr marL="0" lvl="0" indent="0" algn="ctr" rtl="0">
              <a:spcBef>
                <a:spcPts val="0"/>
              </a:spcBef>
              <a:spcAft>
                <a:spcPts val="0"/>
              </a:spcAft>
              <a:buNone/>
            </a:pPr>
            <a:r>
              <a:rPr lang="en" sz="2400" u="sng" dirty="0" smtClean="0"/>
              <a:t>Team</a:t>
            </a:r>
            <a:r>
              <a:rPr lang="en" sz="2400" u="sng" dirty="0"/>
              <a:t>:</a:t>
            </a:r>
            <a:endParaRPr sz="2400" u="sng"/>
          </a:p>
          <a:p>
            <a:pPr marL="0" lvl="0" indent="0" algn="ctr" rtl="0">
              <a:spcBef>
                <a:spcPts val="0"/>
              </a:spcBef>
              <a:spcAft>
                <a:spcPts val="0"/>
              </a:spcAft>
              <a:buNone/>
            </a:pPr>
            <a:endParaRPr sz="1600">
              <a:latin typeface="Lato"/>
              <a:ea typeface="Lato"/>
              <a:cs typeface="Lato"/>
              <a:sym typeface="Lato"/>
            </a:endParaRPr>
          </a:p>
          <a:p>
            <a:pPr marL="0" lvl="0" indent="0" algn="ctr" rtl="0">
              <a:spcBef>
                <a:spcPts val="0"/>
              </a:spcBef>
              <a:spcAft>
                <a:spcPts val="0"/>
              </a:spcAft>
              <a:buNone/>
            </a:pPr>
            <a:r>
              <a:rPr lang="en-US" b="1" dirty="0" smtClean="0">
                <a:latin typeface="Lato"/>
                <a:ea typeface="Lato"/>
                <a:cs typeface="Lato"/>
                <a:sym typeface="Lato"/>
              </a:rPr>
              <a:t>Harsh Agarwal</a:t>
            </a:r>
          </a:p>
          <a:p>
            <a:pPr marL="0" lvl="0" indent="0" algn="ctr" rtl="0">
              <a:spcBef>
                <a:spcPts val="0"/>
              </a:spcBef>
              <a:spcAft>
                <a:spcPts val="0"/>
              </a:spcAft>
              <a:buNone/>
            </a:pPr>
            <a:r>
              <a:rPr lang="en-US" sz="1600" b="1" dirty="0" smtClean="0">
                <a:latin typeface="Lato"/>
                <a:ea typeface="Lato"/>
                <a:cs typeface="Lato"/>
                <a:sym typeface="Lato"/>
              </a:rPr>
              <a:t>Prakhar Agarwal</a:t>
            </a:r>
            <a:endParaRPr sz="1600" b="1">
              <a:latin typeface="Lato"/>
              <a:ea typeface="Lato"/>
              <a:cs typeface="Lato"/>
              <a:sym typeface="Lato"/>
            </a:endParaRPr>
          </a:p>
        </p:txBody>
      </p:sp>
      <p:pic>
        <p:nvPicPr>
          <p:cNvPr id="57" name="Google Shape;57;p13"/>
          <p:cNvPicPr preferRelativeResize="0"/>
          <p:nvPr/>
        </p:nvPicPr>
        <p:blipFill>
          <a:blip r:embed="rId3">
            <a:alphaModFix/>
          </a:blip>
          <a:stretch>
            <a:fillRect/>
          </a:stretch>
        </p:blipFill>
        <p:spPr>
          <a:xfrm>
            <a:off x="2844954" y="1536641"/>
            <a:ext cx="3426601" cy="18677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612894" y="350587"/>
            <a:ext cx="7505700" cy="954600"/>
          </a:xfrm>
        </p:spPr>
        <p:txBody>
          <a:bodyPr/>
          <a:lstStyle/>
          <a:p>
            <a:r>
              <a:rPr lang="en-US" b="1" dirty="0" smtClean="0">
                <a:solidFill>
                  <a:schemeClr val="bg2"/>
                </a:solidFill>
              </a:rPr>
              <a:t>2 Level DFD</a:t>
            </a:r>
            <a:endParaRPr lang="en-US" b="1" dirty="0">
              <a:solidFill>
                <a:schemeClr val="bg2"/>
              </a:solidFill>
            </a:endParaRPr>
          </a:p>
        </p:txBody>
      </p:sp>
      <p:pic>
        <p:nvPicPr>
          <p:cNvPr id="3074" name="Picture 2" descr="C:\Users\harsh\OneDrive\Desktop\DataOnlineCanteen\2Level.jpeg"/>
          <p:cNvPicPr>
            <a:picLocks noChangeAspect="1" noChangeArrowheads="1"/>
          </p:cNvPicPr>
          <p:nvPr/>
        </p:nvPicPr>
        <p:blipFill>
          <a:blip r:embed="rId2"/>
          <a:srcRect/>
          <a:stretch>
            <a:fillRect/>
          </a:stretch>
        </p:blipFill>
        <p:spPr bwMode="auto">
          <a:xfrm>
            <a:off x="1146209" y="1196283"/>
            <a:ext cx="7201415" cy="339110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3" name="Rectangle 12"/>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3" name="Google Shape;153;p16"/>
          <p:cNvSpPr txBox="1">
            <a:spLocks noGrp="1"/>
          </p:cNvSpPr>
          <p:nvPr>
            <p:ph type="title"/>
          </p:nvPr>
        </p:nvSpPr>
        <p:spPr>
          <a:xfrm>
            <a:off x="832900" y="294928"/>
            <a:ext cx="75057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b="1" dirty="0">
                <a:solidFill>
                  <a:schemeClr val="bg2"/>
                </a:solidFill>
              </a:rPr>
              <a:t>Pictures of the Various Functionalities</a:t>
            </a:r>
            <a:endParaRPr sz="2200" b="1">
              <a:solidFill>
                <a:schemeClr val="bg2"/>
              </a:solidFill>
            </a:endParaRPr>
          </a:p>
        </p:txBody>
      </p:sp>
      <p:sp>
        <p:nvSpPr>
          <p:cNvPr id="154" name="Google Shape;154;p16"/>
          <p:cNvSpPr txBox="1">
            <a:spLocks noGrp="1"/>
          </p:cNvSpPr>
          <p:nvPr>
            <p:ph type="body" idx="1"/>
          </p:nvPr>
        </p:nvSpPr>
        <p:spPr>
          <a:xfrm>
            <a:off x="991030" y="1285643"/>
            <a:ext cx="3753000" cy="22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SignUp, SignIn options for Admin and Customers</a:t>
            </a:r>
            <a:endParaRPr sz="1400" b="1"/>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
        <p:nvSpPr>
          <p:cNvPr id="155" name="Google Shape;155;p16"/>
          <p:cNvSpPr txBox="1">
            <a:spLocks noGrp="1"/>
          </p:cNvSpPr>
          <p:nvPr>
            <p:ph type="body" idx="1"/>
          </p:nvPr>
        </p:nvSpPr>
        <p:spPr>
          <a:xfrm>
            <a:off x="4774603" y="1313144"/>
            <a:ext cx="3753000" cy="225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b="1" dirty="0"/>
              <a:t>Details of Customers and Options to separate customers with and without Subscription </a:t>
            </a:r>
            <a:endParaRPr sz="1400" b="1"/>
          </a:p>
        </p:txBody>
      </p:sp>
      <p:pic>
        <p:nvPicPr>
          <p:cNvPr id="158" name="Google Shape;158;p16"/>
          <p:cNvPicPr preferRelativeResize="0"/>
          <p:nvPr/>
        </p:nvPicPr>
        <p:blipFill>
          <a:blip r:embed="rId3">
            <a:alphaModFix/>
          </a:blip>
          <a:stretch>
            <a:fillRect/>
          </a:stretch>
        </p:blipFill>
        <p:spPr>
          <a:xfrm>
            <a:off x="715019" y="2213811"/>
            <a:ext cx="3511408" cy="2018925"/>
          </a:xfrm>
          <a:prstGeom prst="rect">
            <a:avLst/>
          </a:prstGeom>
          <a:noFill/>
          <a:ln w="9525" cap="flat" cmpd="sng">
            <a:solidFill>
              <a:srgbClr val="000000"/>
            </a:solidFill>
            <a:prstDash val="solid"/>
            <a:round/>
            <a:headEnd type="none" w="sm" len="sm"/>
            <a:tailEnd type="none" w="sm" len="sm"/>
          </a:ln>
        </p:spPr>
      </p:pic>
      <p:pic>
        <p:nvPicPr>
          <p:cNvPr id="159" name="Google Shape;159;p16"/>
          <p:cNvPicPr preferRelativeResize="0"/>
          <p:nvPr/>
        </p:nvPicPr>
        <p:blipFill>
          <a:blip r:embed="rId4">
            <a:alphaModFix/>
          </a:blip>
          <a:stretch>
            <a:fillRect/>
          </a:stretch>
        </p:blipFill>
        <p:spPr>
          <a:xfrm>
            <a:off x="4822730" y="2261955"/>
            <a:ext cx="3752999" cy="17026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Google Shape;160;p16"/>
          <p:cNvPicPr preferRelativeResize="0"/>
          <p:nvPr/>
        </p:nvPicPr>
        <p:blipFill>
          <a:blip r:embed="rId2">
            <a:alphaModFix/>
          </a:blip>
          <a:stretch>
            <a:fillRect/>
          </a:stretch>
        </p:blipFill>
        <p:spPr>
          <a:xfrm>
            <a:off x="922216" y="1268290"/>
            <a:ext cx="3615408" cy="2671193"/>
          </a:xfrm>
          <a:prstGeom prst="rect">
            <a:avLst/>
          </a:prstGeom>
          <a:noFill/>
          <a:ln w="9525" cap="flat" cmpd="sng">
            <a:solidFill>
              <a:srgbClr val="000000"/>
            </a:solidFill>
            <a:prstDash val="solid"/>
            <a:round/>
            <a:headEnd type="none" w="sm" len="sm"/>
            <a:tailEnd type="none" w="sm" len="sm"/>
          </a:ln>
        </p:spPr>
      </p:pic>
      <p:pic>
        <p:nvPicPr>
          <p:cNvPr id="5" name="Google Shape;161;p16"/>
          <p:cNvPicPr preferRelativeResize="0"/>
          <p:nvPr/>
        </p:nvPicPr>
        <p:blipFill>
          <a:blip r:embed="rId3">
            <a:alphaModFix/>
          </a:blip>
          <a:stretch>
            <a:fillRect/>
          </a:stretch>
        </p:blipFill>
        <p:spPr>
          <a:xfrm>
            <a:off x="4777824" y="1275054"/>
            <a:ext cx="3871161" cy="2657552"/>
          </a:xfrm>
          <a:prstGeom prst="rect">
            <a:avLst/>
          </a:prstGeom>
          <a:noFill/>
          <a:ln w="9525" cap="flat" cmpd="sng">
            <a:solidFill>
              <a:srgbClr val="000000"/>
            </a:solidFill>
            <a:prstDash val="solid"/>
            <a:round/>
            <a:headEnd type="none" w="sm" len="sm"/>
            <a:tailEnd type="none" w="sm" len="sm"/>
          </a:ln>
        </p:spPr>
      </p:pic>
      <p:sp>
        <p:nvSpPr>
          <p:cNvPr id="6" name="Google Shape;157;p16"/>
          <p:cNvSpPr txBox="1">
            <a:spLocks noGrp="1"/>
          </p:cNvSpPr>
          <p:nvPr>
            <p:ph type="body" idx="1"/>
          </p:nvPr>
        </p:nvSpPr>
        <p:spPr>
          <a:xfrm>
            <a:off x="743523" y="571913"/>
            <a:ext cx="3753000" cy="225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b="1" dirty="0"/>
              <a:t>Feature to delete items from menu </a:t>
            </a:r>
            <a:endParaRPr sz="1400" b="1"/>
          </a:p>
        </p:txBody>
      </p:sp>
      <p:sp>
        <p:nvSpPr>
          <p:cNvPr id="7" name="Google Shape;156;p16"/>
          <p:cNvSpPr txBox="1">
            <a:spLocks/>
          </p:cNvSpPr>
          <p:nvPr/>
        </p:nvSpPr>
        <p:spPr>
          <a:xfrm>
            <a:off x="4705851" y="469358"/>
            <a:ext cx="3753000" cy="2252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2"/>
              </a:buClr>
              <a:buSzPts val="1300"/>
              <a:buFont typeface="Calibri"/>
              <a:buNone/>
              <a:tabLst/>
              <a:defRPr/>
            </a:pPr>
            <a:r>
              <a:rPr kumimoji="0" lang="en-US" sz="1400" b="1" i="0" u="none" strike="noStrike" kern="0" cap="none" spc="0" normalizeH="0" baseline="0" noProof="0" dirty="0" smtClean="0">
                <a:ln>
                  <a:noFill/>
                </a:ln>
                <a:solidFill>
                  <a:schemeClr val="dk2"/>
                </a:solidFill>
                <a:effectLst/>
                <a:uLnTx/>
                <a:uFillTx/>
                <a:latin typeface="Calibri"/>
                <a:ea typeface="Calibri"/>
                <a:cs typeface="Calibri"/>
                <a:sym typeface="Calibri"/>
              </a:rPr>
              <a:t>Feature to add items to the Menu</a:t>
            </a:r>
            <a:endParaRPr kumimoji="0" lang="en-US" sz="1400" b="1" i="0" u="none" strike="noStrike" kern="0" cap="none" spc="0" normalizeH="0" baseline="0" noProof="0" dirty="0">
              <a:ln>
                <a:noFill/>
              </a:ln>
              <a:solidFill>
                <a:schemeClr val="dk2"/>
              </a:solidFill>
              <a:effectLst/>
              <a:uLnTx/>
              <a:uFillTx/>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0" name="Rectangle 9"/>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6" name="Google Shape;166;p17"/>
          <p:cNvSpPr txBox="1">
            <a:spLocks noGrp="1"/>
          </p:cNvSpPr>
          <p:nvPr>
            <p:ph type="body" idx="1"/>
          </p:nvPr>
        </p:nvSpPr>
        <p:spPr>
          <a:xfrm>
            <a:off x="812275" y="1772062"/>
            <a:ext cx="3753000" cy="22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       Feature to Cancel Premium Subscription</a:t>
            </a: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pic>
        <p:nvPicPr>
          <p:cNvPr id="169" name="Google Shape;169;p17"/>
          <p:cNvPicPr preferRelativeResize="0"/>
          <p:nvPr/>
        </p:nvPicPr>
        <p:blipFill>
          <a:blip r:embed="rId3">
            <a:alphaModFix/>
          </a:blip>
          <a:stretch>
            <a:fillRect/>
          </a:stretch>
        </p:blipFill>
        <p:spPr>
          <a:xfrm>
            <a:off x="536976" y="2238394"/>
            <a:ext cx="4035025" cy="921225"/>
          </a:xfrm>
          <a:prstGeom prst="rect">
            <a:avLst/>
          </a:prstGeom>
          <a:noFill/>
          <a:ln w="9525" cap="flat" cmpd="sng">
            <a:solidFill>
              <a:srgbClr val="000000"/>
            </a:solidFill>
            <a:prstDash val="solid"/>
            <a:round/>
            <a:headEnd type="none" w="sm" len="sm"/>
            <a:tailEnd type="none" w="sm" len="sm"/>
          </a:ln>
        </p:spPr>
      </p:pic>
      <p:pic>
        <p:nvPicPr>
          <p:cNvPr id="170" name="Google Shape;170;p17"/>
          <p:cNvPicPr preferRelativeResize="0"/>
          <p:nvPr/>
        </p:nvPicPr>
        <p:blipFill>
          <a:blip r:embed="rId4">
            <a:alphaModFix/>
          </a:blip>
          <a:stretch>
            <a:fillRect/>
          </a:stretch>
        </p:blipFill>
        <p:spPr>
          <a:xfrm>
            <a:off x="5420130" y="1832431"/>
            <a:ext cx="2845275" cy="2051475"/>
          </a:xfrm>
          <a:prstGeom prst="rect">
            <a:avLst/>
          </a:prstGeom>
          <a:noFill/>
          <a:ln w="9525" cap="flat" cmpd="sng">
            <a:solidFill>
              <a:srgbClr val="000000"/>
            </a:solidFill>
            <a:prstDash val="solid"/>
            <a:round/>
            <a:headEnd type="none" w="sm" len="sm"/>
            <a:tailEnd type="none" w="sm" len="sm"/>
          </a:ln>
        </p:spPr>
      </p:pic>
      <p:sp>
        <p:nvSpPr>
          <p:cNvPr id="172" name="Google Shape;172;p17"/>
          <p:cNvSpPr txBox="1"/>
          <p:nvPr/>
        </p:nvSpPr>
        <p:spPr>
          <a:xfrm>
            <a:off x="4721183" y="1040749"/>
            <a:ext cx="4586400" cy="31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300" b="1" dirty="0">
                <a:solidFill>
                  <a:schemeClr val="dk2"/>
                </a:solidFill>
                <a:latin typeface="Calibri"/>
                <a:ea typeface="Calibri"/>
                <a:cs typeface="Calibri"/>
                <a:sym typeface="Calibri"/>
              </a:rPr>
              <a:t>Feature to assign priorities to orders and accept the order by clicking on deliver</a:t>
            </a:r>
            <a:endParaRPr sz="1300" b="1">
              <a:solidFill>
                <a:schemeClr val="dk2"/>
              </a:solidFill>
              <a:latin typeface="Calibri"/>
              <a:ea typeface="Calibri"/>
              <a:cs typeface="Calibri"/>
              <a:sym typeface="Calibri"/>
            </a:endParaRPr>
          </a:p>
          <a:p>
            <a:pPr marL="0" lvl="0" indent="0" algn="l" rtl="0">
              <a:spcBef>
                <a:spcPts val="1600"/>
              </a:spcBef>
              <a:spcAft>
                <a:spcPts val="0"/>
              </a:spcAft>
              <a:buNone/>
            </a:pPr>
            <a:endParaRPr sz="1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Google Shape;167;p17"/>
          <p:cNvSpPr txBox="1">
            <a:spLocks noGrp="1"/>
          </p:cNvSpPr>
          <p:nvPr>
            <p:ph type="body" idx="1"/>
          </p:nvPr>
        </p:nvSpPr>
        <p:spPr>
          <a:xfrm>
            <a:off x="4588973" y="990143"/>
            <a:ext cx="3753000" cy="225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t>Ability to views orders placed and also cancel them using delete option</a:t>
            </a:r>
            <a:endParaRPr sz="1400" b="1"/>
          </a:p>
          <a:p>
            <a:pPr marL="0" lvl="0" indent="0" algn="ctr" rtl="0">
              <a:spcBef>
                <a:spcPts val="1600"/>
              </a:spcBef>
              <a:spcAft>
                <a:spcPts val="1600"/>
              </a:spcAft>
              <a:buNone/>
            </a:pPr>
            <a:endParaRPr sz="1400" b="1"/>
          </a:p>
        </p:txBody>
      </p:sp>
      <p:pic>
        <p:nvPicPr>
          <p:cNvPr id="5" name="Google Shape;168;p17"/>
          <p:cNvPicPr preferRelativeResize="0"/>
          <p:nvPr/>
        </p:nvPicPr>
        <p:blipFill>
          <a:blip r:embed="rId2">
            <a:alphaModFix/>
          </a:blip>
          <a:stretch>
            <a:fillRect/>
          </a:stretch>
        </p:blipFill>
        <p:spPr>
          <a:xfrm>
            <a:off x="4630463" y="1923896"/>
            <a:ext cx="3848775" cy="1428180"/>
          </a:xfrm>
          <a:prstGeom prst="rect">
            <a:avLst/>
          </a:prstGeom>
          <a:noFill/>
          <a:ln w="9525" cap="flat" cmpd="sng">
            <a:solidFill>
              <a:srgbClr val="000000"/>
            </a:solidFill>
            <a:prstDash val="solid"/>
            <a:round/>
            <a:headEnd type="none" w="sm" len="sm"/>
            <a:tailEnd type="none" w="sm" len="sm"/>
          </a:ln>
        </p:spPr>
      </p:pic>
      <p:pic>
        <p:nvPicPr>
          <p:cNvPr id="6" name="Google Shape;171;p17"/>
          <p:cNvPicPr preferRelativeResize="0"/>
          <p:nvPr/>
        </p:nvPicPr>
        <p:blipFill>
          <a:blip r:embed="rId3">
            <a:alphaModFix/>
          </a:blip>
          <a:stretch>
            <a:fillRect/>
          </a:stretch>
        </p:blipFill>
        <p:spPr>
          <a:xfrm>
            <a:off x="923543" y="1920825"/>
            <a:ext cx="3220650" cy="1986400"/>
          </a:xfrm>
          <a:prstGeom prst="rect">
            <a:avLst/>
          </a:prstGeom>
          <a:noFill/>
          <a:ln w="9525" cap="flat" cmpd="sng">
            <a:solidFill>
              <a:srgbClr val="000000"/>
            </a:solidFill>
            <a:prstDash val="solid"/>
            <a:round/>
            <a:headEnd type="none" w="sm" len="sm"/>
            <a:tailEnd type="none" w="sm" len="sm"/>
          </a:ln>
        </p:spPr>
      </p:pic>
      <p:sp>
        <p:nvSpPr>
          <p:cNvPr id="7" name="Rectangle 6"/>
          <p:cNvSpPr/>
          <p:nvPr/>
        </p:nvSpPr>
        <p:spPr>
          <a:xfrm>
            <a:off x="913187" y="1070325"/>
            <a:ext cx="2683748" cy="307777"/>
          </a:xfrm>
          <a:prstGeom prst="rect">
            <a:avLst/>
          </a:prstGeom>
        </p:spPr>
        <p:txBody>
          <a:bodyPr wrap="none">
            <a:spAutoFit/>
          </a:bodyPr>
          <a:lstStyle/>
          <a:p>
            <a:r>
              <a:rPr lang="en" b="1" dirty="0" smtClean="0"/>
              <a:t> Customers can Place Orders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9" name="Rectangle 8"/>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7" name="Google Shape;177;p18"/>
          <p:cNvSpPr txBox="1">
            <a:spLocks noGrp="1"/>
          </p:cNvSpPr>
          <p:nvPr>
            <p:ph type="body" idx="1"/>
          </p:nvPr>
        </p:nvSpPr>
        <p:spPr>
          <a:xfrm>
            <a:off x="819150" y="410775"/>
            <a:ext cx="3753000" cy="22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       Customers can add Money in E- Wallet</a:t>
            </a: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
        <p:nvSpPr>
          <p:cNvPr id="178" name="Google Shape;178;p18"/>
          <p:cNvSpPr txBox="1">
            <a:spLocks noGrp="1"/>
          </p:cNvSpPr>
          <p:nvPr>
            <p:ph type="body" idx="1"/>
          </p:nvPr>
        </p:nvSpPr>
        <p:spPr>
          <a:xfrm>
            <a:off x="4458344" y="2218950"/>
            <a:ext cx="3753000" cy="225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b="1"/>
              <a:t>Premium Memberships!!</a:t>
            </a:r>
            <a:endParaRPr sz="1400" b="1"/>
          </a:p>
        </p:txBody>
      </p:sp>
      <p:pic>
        <p:nvPicPr>
          <p:cNvPr id="179" name="Google Shape;179;p18"/>
          <p:cNvPicPr preferRelativeResize="0"/>
          <p:nvPr/>
        </p:nvPicPr>
        <p:blipFill>
          <a:blip r:embed="rId3">
            <a:alphaModFix/>
          </a:blip>
          <a:stretch>
            <a:fillRect/>
          </a:stretch>
        </p:blipFill>
        <p:spPr>
          <a:xfrm>
            <a:off x="862033" y="800975"/>
            <a:ext cx="3537066" cy="1786299"/>
          </a:xfrm>
          <a:prstGeom prst="rect">
            <a:avLst/>
          </a:prstGeom>
          <a:noFill/>
          <a:ln w="9525" cap="flat" cmpd="sng">
            <a:solidFill>
              <a:srgbClr val="000000"/>
            </a:solidFill>
            <a:prstDash val="solid"/>
            <a:round/>
            <a:headEnd type="none" w="sm" len="sm"/>
            <a:tailEnd type="none" w="sm" len="sm"/>
          </a:ln>
        </p:spPr>
      </p:pic>
      <p:pic>
        <p:nvPicPr>
          <p:cNvPr id="180" name="Google Shape;180;p18"/>
          <p:cNvPicPr preferRelativeResize="0"/>
          <p:nvPr/>
        </p:nvPicPr>
        <p:blipFill>
          <a:blip r:embed="rId4">
            <a:alphaModFix/>
          </a:blip>
          <a:stretch>
            <a:fillRect/>
          </a:stretch>
        </p:blipFill>
        <p:spPr>
          <a:xfrm>
            <a:off x="4483069" y="2609150"/>
            <a:ext cx="3703546" cy="1786300"/>
          </a:xfrm>
          <a:prstGeom prst="rect">
            <a:avLst/>
          </a:prstGeom>
          <a:noFill/>
          <a:ln w="9525" cap="flat" cmpd="sng">
            <a:solidFill>
              <a:srgbClr val="000000"/>
            </a:solidFill>
            <a:prstDash val="solid"/>
            <a:round/>
            <a:headEnd type="none" w="sm" len="sm"/>
            <a:tailEnd type="none" w="sm" len="sm"/>
          </a:ln>
        </p:spPr>
      </p:pic>
      <p:sp>
        <p:nvSpPr>
          <p:cNvPr id="8" name="Text Placeholder 7"/>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Google Shape;181;p18"/>
          <p:cNvSpPr txBox="1">
            <a:spLocks noGrp="1"/>
          </p:cNvSpPr>
          <p:nvPr>
            <p:ph type="body" idx="1"/>
          </p:nvPr>
        </p:nvSpPr>
        <p:spPr>
          <a:xfrm>
            <a:off x="2524197" y="1194063"/>
            <a:ext cx="3753000" cy="2330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b="1"/>
              <a:t>Customers can pre-place their orders</a:t>
            </a:r>
            <a:endParaRPr sz="1400" b="1"/>
          </a:p>
        </p:txBody>
      </p:sp>
      <p:pic>
        <p:nvPicPr>
          <p:cNvPr id="5" name="Google Shape;182;p18"/>
          <p:cNvPicPr preferRelativeResize="0"/>
          <p:nvPr/>
        </p:nvPicPr>
        <p:blipFill>
          <a:blip r:embed="rId2">
            <a:alphaModFix/>
          </a:blip>
          <a:stretch>
            <a:fillRect/>
          </a:stretch>
        </p:blipFill>
        <p:spPr>
          <a:xfrm>
            <a:off x="2813384" y="1543437"/>
            <a:ext cx="3197100" cy="200334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4" name="Rectangle 3"/>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7" name="Google Shape;187;p19"/>
          <p:cNvSpPr txBox="1">
            <a:spLocks noGrp="1"/>
          </p:cNvSpPr>
          <p:nvPr>
            <p:ph type="title"/>
          </p:nvPr>
        </p:nvSpPr>
        <p:spPr>
          <a:xfrm>
            <a:off x="819150" y="374125"/>
            <a:ext cx="75057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Steps to run the project</a:t>
            </a:r>
            <a:endParaRPr>
              <a:solidFill>
                <a:schemeClr val="bg2"/>
              </a:solidFill>
            </a:endParaRPr>
          </a:p>
        </p:txBody>
      </p:sp>
      <p:sp>
        <p:nvSpPr>
          <p:cNvPr id="188" name="Google Shape;188;p19"/>
          <p:cNvSpPr txBox="1">
            <a:spLocks noGrp="1"/>
          </p:cNvSpPr>
          <p:nvPr>
            <p:ph type="body" idx="1"/>
          </p:nvPr>
        </p:nvSpPr>
        <p:spPr>
          <a:xfrm>
            <a:off x="685800" y="1146575"/>
            <a:ext cx="7638900" cy="3292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solidFill>
                  <a:schemeClr val="tx1"/>
                </a:solidFill>
              </a:rPr>
              <a:t>Open the project and type</a:t>
            </a:r>
            <a:r>
              <a:rPr lang="en" b="1" dirty="0">
                <a:solidFill>
                  <a:schemeClr val="tx1"/>
                </a:solidFill>
              </a:rPr>
              <a:t> nodemon server.js</a:t>
            </a:r>
            <a:r>
              <a:rPr lang="en" dirty="0">
                <a:solidFill>
                  <a:schemeClr val="tx1"/>
                </a:solidFill>
              </a:rPr>
              <a:t> or </a:t>
            </a:r>
            <a:r>
              <a:rPr lang="en" b="1" dirty="0">
                <a:solidFill>
                  <a:schemeClr val="tx1"/>
                </a:solidFill>
              </a:rPr>
              <a:t>node server.js</a:t>
            </a:r>
            <a:r>
              <a:rPr lang="en" dirty="0">
                <a:solidFill>
                  <a:schemeClr val="tx1"/>
                </a:solidFill>
              </a:rPr>
              <a:t> in the terminal.</a:t>
            </a:r>
            <a:endParaRPr dirty="0">
              <a:solidFill>
                <a:schemeClr val="tx1"/>
              </a:solidFill>
            </a:endParaRPr>
          </a:p>
          <a:p>
            <a:pPr marL="457200" lvl="0" indent="-311150" algn="l" rtl="0">
              <a:spcBef>
                <a:spcPts val="0"/>
              </a:spcBef>
              <a:spcAft>
                <a:spcPts val="0"/>
              </a:spcAft>
              <a:buSzPts val="1300"/>
              <a:buChar char="●"/>
            </a:pPr>
            <a:r>
              <a:rPr lang="en" dirty="0">
                <a:solidFill>
                  <a:schemeClr val="tx1"/>
                </a:solidFill>
              </a:rPr>
              <a:t>After successfully running the above command open browser and type</a:t>
            </a:r>
            <a:endParaRPr dirty="0">
              <a:solidFill>
                <a:schemeClr val="tx1"/>
              </a:solidFill>
            </a:endParaRPr>
          </a:p>
          <a:p>
            <a:pPr marL="457200" lvl="0" indent="0" algn="l" rtl="0">
              <a:spcBef>
                <a:spcPts val="1600"/>
              </a:spcBef>
              <a:spcAft>
                <a:spcPts val="0"/>
              </a:spcAft>
              <a:buNone/>
            </a:pPr>
            <a:r>
              <a:rPr lang="en" u="sng" dirty="0">
                <a:solidFill>
                  <a:schemeClr val="tx1"/>
                </a:solidFill>
                <a:hlinkClick r:id="rId3"/>
              </a:rPr>
              <a:t>http://</a:t>
            </a:r>
            <a:r>
              <a:rPr lang="en" u="sng" dirty="0" smtClean="0">
                <a:solidFill>
                  <a:schemeClr val="tx1"/>
                </a:solidFill>
                <a:hlinkClick r:id="rId3"/>
              </a:rPr>
              <a:t>localhost:4341/</a:t>
            </a:r>
            <a:endParaRPr dirty="0">
              <a:solidFill>
                <a:schemeClr val="tx1"/>
              </a:solidFill>
            </a:endParaRPr>
          </a:p>
          <a:p>
            <a:pPr marL="457200" lvl="0" indent="0" algn="l" rtl="0">
              <a:spcBef>
                <a:spcPts val="1600"/>
              </a:spcBef>
              <a:spcAft>
                <a:spcPts val="0"/>
              </a:spcAft>
              <a:buNone/>
            </a:pPr>
            <a:r>
              <a:rPr lang="en" dirty="0">
                <a:solidFill>
                  <a:schemeClr val="tx1"/>
                </a:solidFill>
              </a:rPr>
              <a:t>And project will be running</a:t>
            </a:r>
            <a:r>
              <a:rPr lang="en" dirty="0" smtClean="0">
                <a:solidFill>
                  <a:schemeClr val="tx1"/>
                </a:solidFill>
              </a:rPr>
              <a:t>.</a:t>
            </a:r>
          </a:p>
          <a:p>
            <a:pPr marL="457200" lvl="0" indent="0" algn="l" rtl="0">
              <a:spcBef>
                <a:spcPts val="1600"/>
              </a:spcBef>
              <a:spcAft>
                <a:spcPts val="0"/>
              </a:spcAft>
              <a:buNone/>
            </a:pPr>
            <a:r>
              <a:rPr lang="en" dirty="0" smtClean="0">
                <a:solidFill>
                  <a:schemeClr val="tx1"/>
                </a:solidFill>
              </a:rPr>
              <a:t>OR</a:t>
            </a:r>
          </a:p>
          <a:p>
            <a:pPr lvl="0" indent="0">
              <a:spcBef>
                <a:spcPts val="1600"/>
              </a:spcBef>
              <a:buNone/>
            </a:pPr>
            <a:r>
              <a:rPr lang="en" dirty="0" smtClean="0">
                <a:solidFill>
                  <a:schemeClr val="tx1"/>
                </a:solidFill>
              </a:rPr>
              <a:t>Open your Web browser and type </a:t>
            </a:r>
            <a:r>
              <a:rPr lang="en-US" dirty="0" smtClean="0">
                <a:solidFill>
                  <a:schemeClr val="tx1"/>
                </a:solidFill>
                <a:hlinkClick r:id="rId4"/>
              </a:rPr>
              <a:t>https://main-online--hi060ej25v2vkuak-gtw.qovery.io</a:t>
            </a:r>
            <a:r>
              <a:rPr lang="en-US" dirty="0" smtClean="0">
                <a:solidFill>
                  <a:schemeClr val="tx1"/>
                </a:solidFill>
                <a:hlinkClick r:id="rId4"/>
              </a:rPr>
              <a:t>/</a:t>
            </a:r>
            <a:endParaRPr lang="en-US" dirty="0" smtClean="0">
              <a:solidFill>
                <a:schemeClr val="tx1"/>
              </a:solidFill>
            </a:endParaRPr>
          </a:p>
          <a:p>
            <a:pPr lvl="0" indent="0">
              <a:spcBef>
                <a:spcPts val="1600"/>
              </a:spcBef>
              <a:buNone/>
            </a:pPr>
            <a:r>
              <a:rPr lang="en-US" dirty="0" smtClean="0">
                <a:solidFill>
                  <a:schemeClr val="tx1"/>
                </a:solidFill>
              </a:rPr>
              <a:t>Project will be running successfully on your machine</a:t>
            </a:r>
          </a:p>
          <a:p>
            <a:pPr lvl="0" indent="0">
              <a:spcBef>
                <a:spcPts val="1600"/>
              </a:spcBef>
              <a:buNone/>
            </a:pPr>
            <a:endParaRPr dirty="0">
              <a:solidFill>
                <a:schemeClr val="tx1"/>
              </a:solidFill>
            </a:endParaRPr>
          </a:p>
          <a:p>
            <a:pPr marL="914400" lvl="0" indent="-342900" algn="l" rtl="0">
              <a:spcBef>
                <a:spcPts val="1600"/>
              </a:spcBef>
              <a:spcAft>
                <a:spcPts val="0"/>
              </a:spcAft>
              <a:buNone/>
            </a:pPr>
            <a:endParaRPr dirty="0">
              <a:solidFill>
                <a:schemeClr val="tx1"/>
              </a:solidFill>
            </a:endParaRPr>
          </a:p>
          <a:p>
            <a:pPr marL="914400" lvl="0" indent="0" algn="l" rtl="0">
              <a:spcBef>
                <a:spcPts val="1600"/>
              </a:spcBef>
              <a:spcAft>
                <a:spcPts val="1600"/>
              </a:spcAft>
              <a:buNone/>
            </a:pP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5" name="Rectangle 4"/>
          <p:cNvSpPr/>
          <p:nvPr/>
        </p:nvSpPr>
        <p:spPr>
          <a:xfrm>
            <a:off x="247500"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Google Shape;62;p14"/>
          <p:cNvSpPr txBox="1"/>
          <p:nvPr/>
        </p:nvSpPr>
        <p:spPr>
          <a:xfrm>
            <a:off x="4343300" y="1675050"/>
            <a:ext cx="4728600" cy="15723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5000" dirty="0">
                <a:solidFill>
                  <a:schemeClr val="tx1"/>
                </a:solidFill>
                <a:latin typeface="Comfortaa"/>
                <a:ea typeface="Comfortaa"/>
                <a:cs typeface="Comfortaa"/>
                <a:sym typeface="Comfortaa"/>
              </a:rPr>
              <a:t>Web</a:t>
            </a:r>
            <a:endParaRPr sz="5000">
              <a:solidFill>
                <a:schemeClr val="tx1"/>
              </a:solidFill>
              <a:latin typeface="Comfortaa"/>
              <a:ea typeface="Comfortaa"/>
              <a:cs typeface="Comfortaa"/>
              <a:sym typeface="Comfortaa"/>
            </a:endParaRPr>
          </a:p>
          <a:p>
            <a:pPr marL="0" lvl="0" indent="0" algn="ctr" rtl="0">
              <a:lnSpc>
                <a:spcPct val="80000"/>
              </a:lnSpc>
              <a:spcBef>
                <a:spcPts val="0"/>
              </a:spcBef>
              <a:spcAft>
                <a:spcPts val="0"/>
              </a:spcAft>
              <a:buNone/>
            </a:pPr>
            <a:r>
              <a:rPr lang="en" sz="5000" dirty="0">
                <a:solidFill>
                  <a:schemeClr val="tx1"/>
                </a:solidFill>
                <a:latin typeface="Comfortaa"/>
                <a:ea typeface="Comfortaa"/>
                <a:cs typeface="Comfortaa"/>
                <a:sym typeface="Comfortaa"/>
              </a:rPr>
              <a:t>Development</a:t>
            </a:r>
            <a:endParaRPr sz="5000">
              <a:solidFill>
                <a:schemeClr val="tx1"/>
              </a:solidFill>
              <a:latin typeface="Comfortaa"/>
              <a:ea typeface="Comfortaa"/>
              <a:cs typeface="Comfortaa"/>
              <a:sym typeface="Comfortaa"/>
            </a:endParaRPr>
          </a:p>
        </p:txBody>
      </p:sp>
      <p:sp>
        <p:nvSpPr>
          <p:cNvPr id="63" name="Google Shape;63;p14"/>
          <p:cNvSpPr/>
          <p:nvPr/>
        </p:nvSpPr>
        <p:spPr>
          <a:xfrm>
            <a:off x="192525" y="875"/>
            <a:ext cx="3496800" cy="5143500"/>
          </a:xfrm>
          <a:prstGeom prst="rect">
            <a:avLst/>
          </a:prstGeom>
          <a:solidFill>
            <a:srgbClr val="3A29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4"/>
          <p:cNvPicPr preferRelativeResize="0"/>
          <p:nvPr/>
        </p:nvPicPr>
        <p:blipFill rotWithShape="1">
          <a:blip r:embed="rId3">
            <a:alphaModFix/>
          </a:blip>
          <a:srcRect t="8882" b="10368"/>
          <a:stretch/>
        </p:blipFill>
        <p:spPr>
          <a:xfrm>
            <a:off x="192525" y="773825"/>
            <a:ext cx="3496800" cy="337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5" name="Rectangle 4"/>
          <p:cNvSpPr/>
          <p:nvPr/>
        </p:nvSpPr>
        <p:spPr>
          <a:xfrm>
            <a:off x="247500"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Google Shape;63;p14"/>
          <p:cNvSpPr/>
          <p:nvPr/>
        </p:nvSpPr>
        <p:spPr>
          <a:xfrm>
            <a:off x="192525" y="875"/>
            <a:ext cx="1993785" cy="5143500"/>
          </a:xfrm>
          <a:prstGeom prst="rect">
            <a:avLst/>
          </a:prstGeom>
          <a:solidFill>
            <a:srgbClr val="3A29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p15"/>
          <p:cNvSpPr txBox="1"/>
          <p:nvPr/>
        </p:nvSpPr>
        <p:spPr>
          <a:xfrm>
            <a:off x="2591125" y="585100"/>
            <a:ext cx="6331500" cy="15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dirty="0">
                <a:solidFill>
                  <a:srgbClr val="FFFFFF"/>
                </a:solidFill>
                <a:latin typeface="Raleway"/>
                <a:ea typeface="Raleway"/>
                <a:cs typeface="Raleway"/>
                <a:sym typeface="Raleway"/>
              </a:rPr>
              <a:t>Deploying Website</a:t>
            </a:r>
            <a:endParaRPr sz="4800">
              <a:solidFill>
                <a:srgbClr val="FFFFFF"/>
              </a:solidFill>
              <a:latin typeface="Raleway"/>
              <a:ea typeface="Raleway"/>
              <a:cs typeface="Raleway"/>
              <a:sym typeface="Raleway"/>
            </a:endParaRPr>
          </a:p>
        </p:txBody>
      </p:sp>
      <p:sp>
        <p:nvSpPr>
          <p:cNvPr id="8" name="Google Shape;69;p15"/>
          <p:cNvSpPr txBox="1">
            <a:spLocks/>
          </p:cNvSpPr>
          <p:nvPr/>
        </p:nvSpPr>
        <p:spPr>
          <a:xfrm>
            <a:off x="2718225" y="2795375"/>
            <a:ext cx="6331500" cy="1542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2"/>
              </a:buClr>
              <a:buSzPts val="1300"/>
              <a:buFont typeface="Calibri"/>
              <a:buNone/>
              <a:tabLst/>
              <a:defRPr/>
            </a:pPr>
            <a:r>
              <a:rPr kumimoji="0" lang="en-US" sz="2300" b="0" i="0" u="none" strike="noStrike" kern="0" cap="none" spc="0" normalizeH="0" baseline="0" noProof="0" dirty="0" smtClean="0">
                <a:ln>
                  <a:noFill/>
                </a:ln>
                <a:solidFill>
                  <a:srgbClr val="F3F3F3"/>
                </a:solidFill>
                <a:effectLst/>
                <a:uLnTx/>
                <a:uFillTx/>
                <a:latin typeface="Calibri"/>
                <a:ea typeface="Calibri"/>
                <a:cs typeface="Calibri"/>
                <a:sym typeface="Calibri"/>
              </a:rPr>
              <a:t>QOVERY</a:t>
            </a:r>
          </a:p>
          <a:p>
            <a:pPr marL="0" marR="0" lvl="0" indent="0" algn="l" defTabSz="914400" rtl="0" eaLnBrk="1" fontAlgn="auto" latinLnBrk="0" hangingPunct="1">
              <a:lnSpc>
                <a:spcPct val="115000"/>
              </a:lnSpc>
              <a:spcBef>
                <a:spcPts val="0"/>
              </a:spcBef>
              <a:spcAft>
                <a:spcPts val="0"/>
              </a:spcAft>
              <a:buClr>
                <a:schemeClr val="dk2"/>
              </a:buClr>
              <a:buSzPts val="1300"/>
              <a:buFont typeface="Calibri"/>
              <a:buNone/>
              <a:tabLst/>
              <a:defRPr/>
            </a:pPr>
            <a:endParaRPr lang="en-US" sz="2300" dirty="0" smtClean="0">
              <a:solidFill>
                <a:srgbClr val="F3F3F3"/>
              </a:solidFill>
              <a:latin typeface="Calibri"/>
              <a:ea typeface="Calibri"/>
              <a:cs typeface="Calibri"/>
              <a:sym typeface="Calibri"/>
            </a:endParaRPr>
          </a:p>
          <a:p>
            <a:pPr lvl="0">
              <a:lnSpc>
                <a:spcPct val="115000"/>
              </a:lnSpc>
              <a:buClr>
                <a:schemeClr val="dk2"/>
              </a:buClr>
              <a:buSzPts val="1300"/>
            </a:pPr>
            <a:r>
              <a:rPr lang="en-US" b="1" dirty="0" smtClean="0">
                <a:solidFill>
                  <a:schemeClr val="tx1"/>
                </a:solidFill>
              </a:rPr>
              <a:t>Qovery</a:t>
            </a:r>
            <a:r>
              <a:rPr lang="en-US" dirty="0" smtClean="0">
                <a:solidFill>
                  <a:schemeClr val="tx1"/>
                </a:solidFill>
              </a:rPr>
              <a:t> helps tech companies to deploy their apps on AWS in just a few seconds. </a:t>
            </a:r>
            <a:r>
              <a:rPr lang="en-US" b="1" dirty="0" smtClean="0">
                <a:solidFill>
                  <a:schemeClr val="tx1"/>
                </a:solidFill>
              </a:rPr>
              <a:t>Qovery</a:t>
            </a:r>
            <a:r>
              <a:rPr lang="en-US" dirty="0" smtClean="0">
                <a:solidFill>
                  <a:schemeClr val="tx1"/>
                </a:solidFill>
              </a:rPr>
              <a:t> is the simplest way to deploy your full-stack </a:t>
            </a:r>
            <a:r>
              <a:rPr lang="en-US" dirty="0" smtClean="0">
                <a:solidFill>
                  <a:schemeClr val="tx1"/>
                </a:solidFill>
              </a:rPr>
              <a:t>apps.</a:t>
            </a:r>
          </a:p>
          <a:p>
            <a:pPr marL="0" marR="0" lvl="0" indent="0" algn="l" defTabSz="914400" rtl="0" eaLnBrk="1" fontAlgn="auto" latinLnBrk="0" hangingPunct="1">
              <a:lnSpc>
                <a:spcPct val="115000"/>
              </a:lnSpc>
              <a:spcBef>
                <a:spcPts val="1600"/>
              </a:spcBef>
              <a:spcAft>
                <a:spcPts val="1600"/>
              </a:spcAft>
              <a:buClr>
                <a:schemeClr val="dk2"/>
              </a:buClr>
              <a:buSzPts val="1300"/>
              <a:buFont typeface="Calibri"/>
              <a:buNone/>
              <a:tabLst/>
              <a:defRPr/>
            </a:pPr>
            <a:endParaRPr kumimoji="0" lang="en-US" sz="1400" b="0" i="0" u="none" strike="noStrike" kern="0" cap="none" spc="0" normalizeH="0" baseline="0" noProof="0" dirty="0">
              <a:ln>
                <a:noFill/>
              </a:ln>
              <a:solidFill>
                <a:srgbClr val="F3F3F3"/>
              </a:solidFill>
              <a:effectLst/>
              <a:uLnTx/>
              <a:uFillTx/>
              <a:latin typeface="Calibri"/>
              <a:ea typeface="Calibri"/>
              <a:cs typeface="Calibri"/>
              <a:sym typeface="Calibri"/>
            </a:endParaRPr>
          </a:p>
        </p:txBody>
      </p:sp>
      <p:pic>
        <p:nvPicPr>
          <p:cNvPr id="4098" name="Picture 2" descr="C:\Users\harsh\OneDrive\Desktop\download.png"/>
          <p:cNvPicPr>
            <a:picLocks noChangeAspect="1" noChangeArrowheads="1"/>
          </p:cNvPicPr>
          <p:nvPr/>
        </p:nvPicPr>
        <p:blipFill>
          <a:blip r:embed="rId3"/>
          <a:srcRect/>
          <a:stretch>
            <a:fillRect/>
          </a:stretch>
        </p:blipFill>
        <p:spPr bwMode="auto">
          <a:xfrm>
            <a:off x="215108" y="1804049"/>
            <a:ext cx="1964328" cy="185166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5" name="Rectangle 4"/>
          <p:cNvSpPr/>
          <p:nvPr/>
        </p:nvSpPr>
        <p:spPr>
          <a:xfrm>
            <a:off x="220000"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Google Shape;77;p16"/>
          <p:cNvSpPr txBox="1"/>
          <p:nvPr/>
        </p:nvSpPr>
        <p:spPr>
          <a:xfrm>
            <a:off x="311700" y="191575"/>
            <a:ext cx="8520600" cy="6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Raleway"/>
                <a:ea typeface="Raleway"/>
                <a:cs typeface="Raleway"/>
                <a:sym typeface="Raleway"/>
              </a:rPr>
              <a:t>Benefits</a:t>
            </a:r>
            <a:endParaRPr sz="3000" b="1">
              <a:solidFill>
                <a:srgbClr val="FFFFFF"/>
              </a:solidFill>
              <a:latin typeface="Raleway"/>
              <a:ea typeface="Raleway"/>
              <a:cs typeface="Raleway"/>
              <a:sym typeface="Raleway"/>
            </a:endParaRPr>
          </a:p>
        </p:txBody>
      </p:sp>
      <p:graphicFrame>
        <p:nvGraphicFramePr>
          <p:cNvPr id="10" name="Google Shape;78;p16"/>
          <p:cNvGraphicFramePr/>
          <p:nvPr/>
        </p:nvGraphicFramePr>
        <p:xfrm>
          <a:off x="323100" y="2173975"/>
          <a:ext cx="8275225" cy="719125"/>
        </p:xfrm>
        <a:graphic>
          <a:graphicData uri="http://schemas.openxmlformats.org/drawingml/2006/table">
            <a:tbl>
              <a:tblPr>
                <a:noFill/>
              </a:tblPr>
              <a:tblGrid>
                <a:gridCol w="1428875"/>
                <a:gridCol w="978050"/>
                <a:gridCol w="978050"/>
                <a:gridCol w="978050"/>
                <a:gridCol w="978050"/>
                <a:gridCol w="978050"/>
                <a:gridCol w="978050"/>
                <a:gridCol w="978050"/>
              </a:tblGrid>
              <a:tr h="719125">
                <a:tc gridSpan="8">
                  <a:txBody>
                    <a:bodyPr/>
                    <a:lstStyle/>
                    <a:p>
                      <a:pPr marL="0" lvl="0" indent="0" algn="ctr" rtl="0">
                        <a:spcBef>
                          <a:spcPts val="0"/>
                        </a:spcBef>
                        <a:spcAft>
                          <a:spcPts val="0"/>
                        </a:spcAft>
                        <a:buNone/>
                      </a:pPr>
                      <a:r>
                        <a:rPr lang="en" sz="3200" dirty="0" smtClean="0">
                          <a:solidFill>
                            <a:srgbClr val="FFFFFF"/>
                          </a:solidFill>
                        </a:rPr>
                        <a:t>QOVERY</a:t>
                      </a:r>
                      <a:endParaRPr sz="320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cxnSp>
        <p:nvCxnSpPr>
          <p:cNvPr id="11" name="Google Shape;79;p16"/>
          <p:cNvCxnSpPr/>
          <p:nvPr/>
        </p:nvCxnSpPr>
        <p:spPr>
          <a:xfrm rot="10800000">
            <a:off x="569975" y="1219375"/>
            <a:ext cx="0" cy="954600"/>
          </a:xfrm>
          <a:prstGeom prst="straightConnector1">
            <a:avLst/>
          </a:prstGeom>
          <a:noFill/>
          <a:ln w="9525" cap="flat" cmpd="sng">
            <a:solidFill>
              <a:srgbClr val="000000"/>
            </a:solidFill>
            <a:prstDash val="solid"/>
            <a:round/>
            <a:headEnd type="none" w="med" len="med"/>
            <a:tailEnd type="oval" w="med" len="med"/>
          </a:ln>
        </p:spPr>
      </p:cxnSp>
      <p:sp>
        <p:nvSpPr>
          <p:cNvPr id="12" name="Google Shape;80;p16"/>
          <p:cNvSpPr txBox="1"/>
          <p:nvPr/>
        </p:nvSpPr>
        <p:spPr>
          <a:xfrm>
            <a:off x="646175" y="1340476"/>
            <a:ext cx="2315700" cy="57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dirty="0">
                <a:latin typeface="Lato"/>
                <a:ea typeface="Lato"/>
                <a:cs typeface="Lato"/>
                <a:sym typeface="Lato"/>
              </a:rPr>
              <a:t>Use the </a:t>
            </a:r>
            <a:r>
              <a:rPr lang="en" dirty="0" smtClean="0">
                <a:latin typeface="Lato"/>
                <a:ea typeface="Lato"/>
                <a:cs typeface="Lato"/>
                <a:sym typeface="Lato"/>
              </a:rPr>
              <a:t>QOVERY admin </a:t>
            </a:r>
            <a:r>
              <a:rPr lang="en" dirty="0">
                <a:latin typeface="Lato"/>
                <a:ea typeface="Lato"/>
                <a:cs typeface="Lato"/>
                <a:sym typeface="Lato"/>
              </a:rPr>
              <a:t>UI and CLI's </a:t>
            </a:r>
            <a:endParaRPr>
              <a:latin typeface="Lato"/>
              <a:ea typeface="Lato"/>
              <a:cs typeface="Lato"/>
              <a:sym typeface="Lato"/>
            </a:endParaRPr>
          </a:p>
        </p:txBody>
      </p:sp>
      <p:sp>
        <p:nvSpPr>
          <p:cNvPr id="13" name="Google Shape;81;p16"/>
          <p:cNvSpPr txBox="1"/>
          <p:nvPr/>
        </p:nvSpPr>
        <p:spPr>
          <a:xfrm>
            <a:off x="3251009" y="3381662"/>
            <a:ext cx="2315700" cy="39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3F3F3"/>
                </a:solidFill>
                <a:latin typeface="Raleway"/>
                <a:ea typeface="Raleway"/>
                <a:cs typeface="Raleway"/>
                <a:sym typeface="Raleway"/>
              </a:rPr>
              <a:t>Deploy in few Clicks</a:t>
            </a:r>
            <a:endParaRPr sz="1800" b="1">
              <a:solidFill>
                <a:srgbClr val="F3F3F3"/>
              </a:solidFill>
              <a:latin typeface="Raleway"/>
              <a:ea typeface="Raleway"/>
              <a:cs typeface="Raleway"/>
              <a:sym typeface="Raleway"/>
            </a:endParaRPr>
          </a:p>
        </p:txBody>
      </p:sp>
      <p:sp>
        <p:nvSpPr>
          <p:cNvPr id="14" name="Google Shape;82;p16"/>
          <p:cNvSpPr txBox="1"/>
          <p:nvPr/>
        </p:nvSpPr>
        <p:spPr>
          <a:xfrm>
            <a:off x="3132200" y="3824650"/>
            <a:ext cx="2553300" cy="114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dirty="0">
                <a:latin typeface="Lato"/>
                <a:ea typeface="Lato"/>
                <a:cs typeface="Lato"/>
                <a:sym typeface="Lato"/>
              </a:rPr>
              <a:t>Use the </a:t>
            </a:r>
            <a:r>
              <a:rPr lang="en" dirty="0" smtClean="0">
                <a:latin typeface="Lato"/>
                <a:ea typeface="Lato"/>
                <a:cs typeface="Lato"/>
                <a:sym typeface="Lato"/>
              </a:rPr>
              <a:t>QOVERY console </a:t>
            </a:r>
            <a:r>
              <a:rPr lang="en" dirty="0">
                <a:latin typeface="Lato"/>
                <a:ea typeface="Lato"/>
                <a:cs typeface="Lato"/>
                <a:sym typeface="Lato"/>
              </a:rPr>
              <a:t>to host static websites and single page web apps with a Git-based workflow</a:t>
            </a:r>
            <a:endParaRPr>
              <a:latin typeface="Lato"/>
              <a:ea typeface="Lato"/>
              <a:cs typeface="Lato"/>
              <a:sym typeface="Lato"/>
            </a:endParaRPr>
          </a:p>
        </p:txBody>
      </p:sp>
      <p:sp>
        <p:nvSpPr>
          <p:cNvPr id="15" name="Google Shape;83;p16"/>
          <p:cNvSpPr txBox="1"/>
          <p:nvPr/>
        </p:nvSpPr>
        <p:spPr>
          <a:xfrm>
            <a:off x="4997757" y="889787"/>
            <a:ext cx="2353200" cy="39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3F3F3"/>
                </a:solidFill>
                <a:latin typeface="Raleway"/>
                <a:ea typeface="Raleway"/>
                <a:cs typeface="Raleway"/>
                <a:sym typeface="Raleway"/>
              </a:rPr>
              <a:t>Seamlessly Connect Frontend</a:t>
            </a:r>
            <a:endParaRPr sz="1800" b="1">
              <a:solidFill>
                <a:srgbClr val="F3F3F3"/>
              </a:solidFill>
              <a:latin typeface="Raleway"/>
              <a:ea typeface="Raleway"/>
              <a:cs typeface="Raleway"/>
              <a:sym typeface="Raleway"/>
            </a:endParaRPr>
          </a:p>
        </p:txBody>
      </p:sp>
      <p:sp>
        <p:nvSpPr>
          <p:cNvPr id="16" name="Google Shape;84;p16"/>
          <p:cNvSpPr txBox="1"/>
          <p:nvPr/>
        </p:nvSpPr>
        <p:spPr>
          <a:xfrm>
            <a:off x="5091049" y="1340476"/>
            <a:ext cx="2353200" cy="57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dirty="0">
                <a:solidFill>
                  <a:srgbClr val="333333"/>
                </a:solidFill>
              </a:rPr>
              <a:t>Use the </a:t>
            </a:r>
            <a:r>
              <a:rPr lang="en" dirty="0" smtClean="0">
                <a:solidFill>
                  <a:srgbClr val="333333"/>
                </a:solidFill>
              </a:rPr>
              <a:t>QOVERY libraries </a:t>
            </a:r>
            <a:r>
              <a:rPr lang="en" dirty="0">
                <a:solidFill>
                  <a:srgbClr val="333333"/>
                </a:solidFill>
              </a:rPr>
              <a:t>in your web</a:t>
            </a:r>
            <a:endParaRPr>
              <a:latin typeface="Lato"/>
              <a:ea typeface="Lato"/>
              <a:cs typeface="Lato"/>
              <a:sym typeface="Lato"/>
            </a:endParaRPr>
          </a:p>
        </p:txBody>
      </p:sp>
      <p:sp>
        <p:nvSpPr>
          <p:cNvPr id="17" name="Google Shape;85;p16"/>
          <p:cNvSpPr txBox="1"/>
          <p:nvPr/>
        </p:nvSpPr>
        <p:spPr>
          <a:xfrm>
            <a:off x="6245122" y="3448337"/>
            <a:ext cx="2353200" cy="39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3F3F3"/>
                </a:solidFill>
                <a:latin typeface="Raleway"/>
                <a:ea typeface="Raleway"/>
                <a:cs typeface="Raleway"/>
                <a:sym typeface="Raleway"/>
              </a:rPr>
              <a:t>Easily manage content</a:t>
            </a:r>
            <a:endParaRPr sz="1800" b="1">
              <a:solidFill>
                <a:srgbClr val="F3F3F3"/>
              </a:solidFill>
              <a:latin typeface="Raleway"/>
              <a:ea typeface="Raleway"/>
              <a:cs typeface="Raleway"/>
              <a:sym typeface="Raleway"/>
            </a:endParaRPr>
          </a:p>
        </p:txBody>
      </p:sp>
      <p:sp>
        <p:nvSpPr>
          <p:cNvPr id="18" name="Google Shape;86;p16"/>
          <p:cNvSpPr txBox="1"/>
          <p:nvPr/>
        </p:nvSpPr>
        <p:spPr>
          <a:xfrm>
            <a:off x="6245125" y="3861400"/>
            <a:ext cx="2353200" cy="82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dirty="0">
                <a:latin typeface="Lato"/>
                <a:ea typeface="Lato"/>
                <a:cs typeface="Lato"/>
                <a:sym typeface="Lato"/>
              </a:rPr>
              <a:t>Use the </a:t>
            </a:r>
            <a:r>
              <a:rPr lang="en" dirty="0" smtClean="0">
                <a:latin typeface="Lato"/>
                <a:ea typeface="Lato"/>
                <a:cs typeface="Lato"/>
                <a:sym typeface="Lato"/>
              </a:rPr>
              <a:t>QOVERY admin </a:t>
            </a:r>
            <a:r>
              <a:rPr lang="en" dirty="0">
                <a:latin typeface="Lato"/>
                <a:ea typeface="Lato"/>
                <a:cs typeface="Lato"/>
                <a:sym typeface="Lato"/>
              </a:rPr>
              <a:t>UI to provide non-developers with administrative access</a:t>
            </a:r>
            <a:endParaRPr>
              <a:latin typeface="Lato"/>
              <a:ea typeface="Lato"/>
              <a:cs typeface="Lato"/>
              <a:sym typeface="Lato"/>
            </a:endParaRPr>
          </a:p>
        </p:txBody>
      </p:sp>
      <p:cxnSp>
        <p:nvCxnSpPr>
          <p:cNvPr id="19" name="Google Shape;87;p16"/>
          <p:cNvCxnSpPr/>
          <p:nvPr/>
        </p:nvCxnSpPr>
        <p:spPr>
          <a:xfrm>
            <a:off x="3174800" y="2893100"/>
            <a:ext cx="0" cy="828000"/>
          </a:xfrm>
          <a:prstGeom prst="straightConnector1">
            <a:avLst/>
          </a:prstGeom>
          <a:noFill/>
          <a:ln w="9525" cap="flat" cmpd="sng">
            <a:solidFill>
              <a:srgbClr val="000000"/>
            </a:solidFill>
            <a:prstDash val="solid"/>
            <a:round/>
            <a:headEnd type="none" w="med" len="med"/>
            <a:tailEnd type="oval" w="med" len="med"/>
          </a:ln>
        </p:spPr>
      </p:cxnSp>
      <p:cxnSp>
        <p:nvCxnSpPr>
          <p:cNvPr id="20" name="Google Shape;88;p16"/>
          <p:cNvCxnSpPr/>
          <p:nvPr/>
        </p:nvCxnSpPr>
        <p:spPr>
          <a:xfrm rot="10800000">
            <a:off x="4997750" y="1219375"/>
            <a:ext cx="0" cy="954600"/>
          </a:xfrm>
          <a:prstGeom prst="straightConnector1">
            <a:avLst/>
          </a:prstGeom>
          <a:noFill/>
          <a:ln w="9525" cap="flat" cmpd="sng">
            <a:solidFill>
              <a:srgbClr val="000000"/>
            </a:solidFill>
            <a:prstDash val="solid"/>
            <a:round/>
            <a:headEnd type="none" w="med" len="med"/>
            <a:tailEnd type="oval" w="med" len="med"/>
          </a:ln>
        </p:spPr>
      </p:cxnSp>
      <p:cxnSp>
        <p:nvCxnSpPr>
          <p:cNvPr id="21" name="Google Shape;89;p16"/>
          <p:cNvCxnSpPr/>
          <p:nvPr/>
        </p:nvCxnSpPr>
        <p:spPr>
          <a:xfrm>
            <a:off x="6168925" y="2893100"/>
            <a:ext cx="0" cy="828000"/>
          </a:xfrm>
          <a:prstGeom prst="straightConnector1">
            <a:avLst/>
          </a:prstGeom>
          <a:noFill/>
          <a:ln w="9525" cap="flat" cmpd="sng">
            <a:solidFill>
              <a:srgbClr val="000000"/>
            </a:solidFill>
            <a:prstDash val="solid"/>
            <a:round/>
            <a:headEnd type="none" w="med" len="med"/>
            <a:tailEnd type="oval" w="med" len="med"/>
          </a:ln>
        </p:spPr>
      </p:cxnSp>
      <p:sp>
        <p:nvSpPr>
          <p:cNvPr id="22" name="Google Shape;90;p16"/>
          <p:cNvSpPr txBox="1"/>
          <p:nvPr/>
        </p:nvSpPr>
        <p:spPr>
          <a:xfrm>
            <a:off x="569975" y="929225"/>
            <a:ext cx="3111600" cy="3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3F3F3"/>
                </a:solidFill>
                <a:latin typeface="Raleway"/>
                <a:ea typeface="Raleway"/>
                <a:cs typeface="Raleway"/>
                <a:sym typeface="Raleway"/>
              </a:rPr>
              <a:t>Configure Backend Fast</a:t>
            </a:r>
            <a:endParaRPr sz="1800" b="1">
              <a:solidFill>
                <a:srgbClr val="F3F3F3"/>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4" name="Rectangle 3"/>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5" name="Google Shape;135;p14"/>
          <p:cNvSpPr txBox="1">
            <a:spLocks noGrp="1"/>
          </p:cNvSpPr>
          <p:nvPr>
            <p:ph type="title"/>
          </p:nvPr>
        </p:nvSpPr>
        <p:spPr>
          <a:xfrm>
            <a:off x="742950" y="1598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solidFill>
              </a:rPr>
              <a:t>INTRODUCTION</a:t>
            </a:r>
            <a:endParaRPr b="1">
              <a:solidFill>
                <a:schemeClr val="bg2"/>
              </a:solidFill>
            </a:endParaRPr>
          </a:p>
        </p:txBody>
      </p:sp>
      <p:sp>
        <p:nvSpPr>
          <p:cNvPr id="136" name="Google Shape;136;p14"/>
          <p:cNvSpPr txBox="1">
            <a:spLocks noGrp="1"/>
          </p:cNvSpPr>
          <p:nvPr>
            <p:ph type="body" idx="1"/>
          </p:nvPr>
        </p:nvSpPr>
        <p:spPr>
          <a:xfrm>
            <a:off x="819150" y="617925"/>
            <a:ext cx="7505700" cy="417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solidFill>
                  <a:schemeClr val="tx1"/>
                </a:solidFill>
              </a:rPr>
              <a:t>This is a Canteen Management System. We have used Html,CSS, Javascript and Nodejs(for making the routes). We have used MongoDB Database. The OOPS concepts have been implemented in Javascript Language. The project has the following functionality:-</a:t>
            </a:r>
            <a:endParaRPr>
              <a:solidFill>
                <a:schemeClr val="tx1"/>
              </a:solidFill>
            </a:endParaRPr>
          </a:p>
          <a:p>
            <a:pPr marL="457200" lvl="0" indent="-311150" algn="l" rtl="0">
              <a:lnSpc>
                <a:spcPct val="100000"/>
              </a:lnSpc>
              <a:spcBef>
                <a:spcPts val="1600"/>
              </a:spcBef>
              <a:spcAft>
                <a:spcPts val="0"/>
              </a:spcAft>
              <a:buSzPts val="1300"/>
              <a:buChar char="●"/>
            </a:pPr>
            <a:r>
              <a:rPr lang="en" dirty="0">
                <a:solidFill>
                  <a:schemeClr val="tx1"/>
                </a:solidFill>
              </a:rPr>
              <a:t>User</a:t>
            </a:r>
            <a:endParaRPr>
              <a:solidFill>
                <a:schemeClr val="tx1"/>
              </a:solidFill>
            </a:endParaRPr>
          </a:p>
          <a:p>
            <a:pPr marL="914400" lvl="1" indent="-311150" algn="l" rtl="0">
              <a:lnSpc>
                <a:spcPct val="100000"/>
              </a:lnSpc>
              <a:spcBef>
                <a:spcPts val="0"/>
              </a:spcBef>
              <a:spcAft>
                <a:spcPts val="0"/>
              </a:spcAft>
              <a:buSzPts val="1300"/>
              <a:buChar char="○"/>
            </a:pPr>
            <a:r>
              <a:rPr lang="en" sz="1300" dirty="0">
                <a:solidFill>
                  <a:schemeClr val="tx1"/>
                </a:solidFill>
              </a:rPr>
              <a:t>The user can register, login and place an order and delete those orders whose status is not accepted.</a:t>
            </a:r>
            <a:endParaRPr sz="1300">
              <a:solidFill>
                <a:schemeClr val="tx1"/>
              </a:solidFill>
            </a:endParaRPr>
          </a:p>
          <a:p>
            <a:pPr marL="914400" lvl="1" indent="-311150" algn="l" rtl="0">
              <a:lnSpc>
                <a:spcPct val="100000"/>
              </a:lnSpc>
              <a:spcBef>
                <a:spcPts val="0"/>
              </a:spcBef>
              <a:spcAft>
                <a:spcPts val="0"/>
              </a:spcAft>
              <a:buSzPts val="1300"/>
              <a:buChar char="○"/>
            </a:pPr>
            <a:r>
              <a:rPr lang="en" sz="1300" dirty="0">
                <a:solidFill>
                  <a:schemeClr val="tx1"/>
                </a:solidFill>
              </a:rPr>
              <a:t>An E-Wallet has been introduced and the customer can add money to it using their debit or credit card. This money can then be used to place orders.</a:t>
            </a:r>
            <a:endParaRPr sz="1300">
              <a:solidFill>
                <a:schemeClr val="tx1"/>
              </a:solidFill>
            </a:endParaRPr>
          </a:p>
          <a:p>
            <a:pPr marL="914400" lvl="1" indent="-311150" algn="l" rtl="0">
              <a:lnSpc>
                <a:spcPct val="100000"/>
              </a:lnSpc>
              <a:spcBef>
                <a:spcPts val="0"/>
              </a:spcBef>
              <a:spcAft>
                <a:spcPts val="0"/>
              </a:spcAft>
              <a:buSzPts val="1300"/>
              <a:buChar char="○"/>
            </a:pPr>
            <a:r>
              <a:rPr lang="en" sz="1300" b="1" dirty="0">
                <a:solidFill>
                  <a:schemeClr val="tx1"/>
                </a:solidFill>
              </a:rPr>
              <a:t>A new feature that we have added is that the user can purchase a Premium Subscription and his/her order will have a higher priority as compared to users who do not a Premium Subscription.</a:t>
            </a:r>
            <a:endParaRPr sz="1300" b="1">
              <a:solidFill>
                <a:schemeClr val="tx1"/>
              </a:solidFill>
            </a:endParaRPr>
          </a:p>
          <a:p>
            <a:pPr marL="914400" lvl="1" indent="-311150" algn="l" rtl="0">
              <a:lnSpc>
                <a:spcPct val="100000"/>
              </a:lnSpc>
              <a:spcBef>
                <a:spcPts val="0"/>
              </a:spcBef>
              <a:spcAft>
                <a:spcPts val="0"/>
              </a:spcAft>
              <a:buSzPts val="1300"/>
              <a:buChar char="○"/>
            </a:pPr>
            <a:r>
              <a:rPr lang="en" sz="1300" b="1" dirty="0">
                <a:solidFill>
                  <a:schemeClr val="tx1"/>
                </a:solidFill>
              </a:rPr>
              <a:t>Another feature which has been introduced is that a User with Premium Subscription can pre book order for any time of the day.</a:t>
            </a:r>
            <a:endParaRPr sz="1300" b="1">
              <a:solidFill>
                <a:schemeClr val="tx1"/>
              </a:solidFill>
            </a:endParaRPr>
          </a:p>
          <a:p>
            <a:pPr marL="457200" lvl="0" indent="-311150" algn="l" rtl="0">
              <a:lnSpc>
                <a:spcPct val="100000"/>
              </a:lnSpc>
              <a:spcBef>
                <a:spcPts val="0"/>
              </a:spcBef>
              <a:spcAft>
                <a:spcPts val="0"/>
              </a:spcAft>
              <a:buSzPts val="1300"/>
              <a:buChar char="●"/>
            </a:pPr>
            <a:r>
              <a:rPr lang="en" dirty="0">
                <a:solidFill>
                  <a:schemeClr val="tx1"/>
                </a:solidFill>
              </a:rPr>
              <a:t>Admin</a:t>
            </a:r>
            <a:endParaRPr>
              <a:solidFill>
                <a:schemeClr val="tx1"/>
              </a:solidFill>
            </a:endParaRPr>
          </a:p>
          <a:p>
            <a:pPr marL="914400" lvl="1" indent="-311150" algn="l" rtl="0">
              <a:lnSpc>
                <a:spcPct val="100000"/>
              </a:lnSpc>
              <a:spcBef>
                <a:spcPts val="0"/>
              </a:spcBef>
              <a:spcAft>
                <a:spcPts val="0"/>
              </a:spcAft>
              <a:buSzPts val="1300"/>
              <a:buChar char="○"/>
            </a:pPr>
            <a:r>
              <a:rPr lang="en" sz="1300" dirty="0">
                <a:solidFill>
                  <a:schemeClr val="tx1"/>
                </a:solidFill>
              </a:rPr>
              <a:t>Can view the details of the users.</a:t>
            </a:r>
            <a:endParaRPr sz="1300">
              <a:solidFill>
                <a:schemeClr val="tx1"/>
              </a:solidFill>
            </a:endParaRPr>
          </a:p>
          <a:p>
            <a:pPr marL="914400" lvl="1" indent="-311150" algn="l" rtl="0">
              <a:lnSpc>
                <a:spcPct val="100000"/>
              </a:lnSpc>
              <a:spcBef>
                <a:spcPts val="0"/>
              </a:spcBef>
              <a:spcAft>
                <a:spcPts val="0"/>
              </a:spcAft>
              <a:buSzPts val="1300"/>
              <a:buChar char="○"/>
            </a:pPr>
            <a:r>
              <a:rPr lang="en" sz="1300" dirty="0">
                <a:solidFill>
                  <a:schemeClr val="tx1"/>
                </a:solidFill>
              </a:rPr>
              <a:t>Can see the details of Premium and Non Premium users.</a:t>
            </a:r>
            <a:endParaRPr sz="1300">
              <a:solidFill>
                <a:schemeClr val="tx1"/>
              </a:solidFill>
            </a:endParaRPr>
          </a:p>
          <a:p>
            <a:pPr marL="914400" lvl="1" indent="-311150" algn="l" rtl="0">
              <a:lnSpc>
                <a:spcPct val="100000"/>
              </a:lnSpc>
              <a:spcBef>
                <a:spcPts val="0"/>
              </a:spcBef>
              <a:spcAft>
                <a:spcPts val="0"/>
              </a:spcAft>
              <a:buSzPts val="1300"/>
              <a:buChar char="○"/>
            </a:pPr>
            <a:r>
              <a:rPr lang="en" sz="1300" dirty="0">
                <a:solidFill>
                  <a:schemeClr val="tx1"/>
                </a:solidFill>
              </a:rPr>
              <a:t>Can cancel Premium Subscription of a user after the expiry date.</a:t>
            </a:r>
            <a:endParaRPr sz="1300">
              <a:solidFill>
                <a:schemeClr val="tx1"/>
              </a:solidFill>
            </a:endParaRPr>
          </a:p>
          <a:p>
            <a:pPr marL="914400" lvl="1" indent="-311150" algn="l" rtl="0">
              <a:lnSpc>
                <a:spcPct val="100000"/>
              </a:lnSpc>
              <a:spcBef>
                <a:spcPts val="0"/>
              </a:spcBef>
              <a:spcAft>
                <a:spcPts val="0"/>
              </a:spcAft>
              <a:buSzPts val="1300"/>
              <a:buChar char="○"/>
            </a:pPr>
            <a:r>
              <a:rPr lang="en" sz="1300" dirty="0">
                <a:solidFill>
                  <a:schemeClr val="tx1"/>
                </a:solidFill>
              </a:rPr>
              <a:t>Can see the list of orders which were placed on a particular date and can accept the order by clicking on deliver.</a:t>
            </a:r>
            <a:endParaRPr sz="1300">
              <a:solidFill>
                <a:schemeClr val="tx1"/>
              </a:solidFill>
            </a:endParaRPr>
          </a:p>
          <a:p>
            <a:pPr marL="914400" lvl="1" indent="-311150" algn="l" rtl="0">
              <a:lnSpc>
                <a:spcPct val="100000"/>
              </a:lnSpc>
              <a:spcBef>
                <a:spcPts val="0"/>
              </a:spcBef>
              <a:spcAft>
                <a:spcPts val="0"/>
              </a:spcAft>
              <a:buSzPts val="1300"/>
              <a:buChar char="○"/>
            </a:pPr>
            <a:r>
              <a:rPr lang="en" sz="1300" dirty="0">
                <a:solidFill>
                  <a:schemeClr val="tx1"/>
                </a:solidFill>
              </a:rPr>
              <a:t>Can add or remove food items from the menu.</a:t>
            </a:r>
            <a:endParaRPr sz="1300">
              <a:solidFill>
                <a:schemeClr val="tx1"/>
              </a:solidFill>
            </a:endParaRPr>
          </a:p>
          <a:p>
            <a:pPr marL="457200" lvl="0" indent="0" algn="l" rtl="0">
              <a:spcBef>
                <a:spcPts val="1600"/>
              </a:spcBef>
              <a:spcAft>
                <a:spcPts val="1600"/>
              </a:spcAft>
              <a:buNone/>
            </a:pPr>
            <a:endParaRPr>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0" name="Rectangle 9"/>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Google Shape;141;p15"/>
          <p:cNvSpPr txBox="1">
            <a:spLocks noGrp="1"/>
          </p:cNvSpPr>
          <p:nvPr>
            <p:ph type="title"/>
          </p:nvPr>
        </p:nvSpPr>
        <p:spPr>
          <a:xfrm>
            <a:off x="819150" y="2645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dirty="0">
                <a:solidFill>
                  <a:schemeClr val="bg2"/>
                </a:solidFill>
              </a:rPr>
              <a:t>We have implemented following Classes</a:t>
            </a:r>
            <a:endParaRPr sz="2600" b="1">
              <a:solidFill>
                <a:schemeClr val="bg2"/>
              </a:solidFill>
            </a:endParaRPr>
          </a:p>
        </p:txBody>
      </p:sp>
      <p:pic>
        <p:nvPicPr>
          <p:cNvPr id="142" name="Google Shape;142;p15"/>
          <p:cNvPicPr preferRelativeResize="0"/>
          <p:nvPr/>
        </p:nvPicPr>
        <p:blipFill>
          <a:blip r:embed="rId3">
            <a:alphaModFix/>
          </a:blip>
          <a:stretch>
            <a:fillRect/>
          </a:stretch>
        </p:blipFill>
        <p:spPr>
          <a:xfrm>
            <a:off x="230725" y="811763"/>
            <a:ext cx="4280549" cy="3767174"/>
          </a:xfrm>
          <a:prstGeom prst="rect">
            <a:avLst/>
          </a:prstGeom>
          <a:noFill/>
          <a:ln>
            <a:noFill/>
          </a:ln>
        </p:spPr>
      </p:pic>
      <p:pic>
        <p:nvPicPr>
          <p:cNvPr id="143" name="Google Shape;143;p15"/>
          <p:cNvPicPr preferRelativeResize="0"/>
          <p:nvPr/>
        </p:nvPicPr>
        <p:blipFill rotWithShape="1">
          <a:blip r:embed="rId4">
            <a:alphaModFix/>
          </a:blip>
          <a:srcRect l="5646" t="3522" r="4149" b="4030"/>
          <a:stretch/>
        </p:blipFill>
        <p:spPr>
          <a:xfrm>
            <a:off x="4508763" y="879425"/>
            <a:ext cx="1996675" cy="3631851"/>
          </a:xfrm>
          <a:prstGeom prst="rect">
            <a:avLst/>
          </a:prstGeom>
          <a:noFill/>
          <a:ln>
            <a:noFill/>
          </a:ln>
        </p:spPr>
      </p:pic>
      <p:pic>
        <p:nvPicPr>
          <p:cNvPr id="144" name="Google Shape;144;p15"/>
          <p:cNvPicPr preferRelativeResize="0"/>
          <p:nvPr/>
        </p:nvPicPr>
        <p:blipFill>
          <a:blip r:embed="rId5">
            <a:alphaModFix/>
          </a:blip>
          <a:stretch>
            <a:fillRect/>
          </a:stretch>
        </p:blipFill>
        <p:spPr>
          <a:xfrm>
            <a:off x="6737175" y="1025125"/>
            <a:ext cx="2043166" cy="3571900"/>
          </a:xfrm>
          <a:prstGeom prst="rect">
            <a:avLst/>
          </a:prstGeom>
          <a:noFill/>
          <a:ln>
            <a:noFill/>
          </a:ln>
        </p:spPr>
      </p:pic>
      <p:sp>
        <p:nvSpPr>
          <p:cNvPr id="145" name="Google Shape;145;p15"/>
          <p:cNvSpPr txBox="1"/>
          <p:nvPr/>
        </p:nvSpPr>
        <p:spPr>
          <a:xfrm>
            <a:off x="385775" y="4425550"/>
            <a:ext cx="39648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Calibri"/>
                <a:ea typeface="Calibri"/>
                <a:cs typeface="Calibri"/>
                <a:sym typeface="Calibri"/>
              </a:rPr>
              <a:t>Here home is the base class for three classes Admin , Customer and loginCustomer</a:t>
            </a:r>
            <a:endParaRPr sz="1200" b="1">
              <a:latin typeface="Calibri"/>
              <a:ea typeface="Calibri"/>
              <a:cs typeface="Calibri"/>
              <a:sym typeface="Calibri"/>
            </a:endParaRPr>
          </a:p>
        </p:txBody>
      </p:sp>
      <p:sp>
        <p:nvSpPr>
          <p:cNvPr id="146" name="Google Shape;146;p15"/>
          <p:cNvSpPr txBox="1"/>
          <p:nvPr/>
        </p:nvSpPr>
        <p:spPr>
          <a:xfrm>
            <a:off x="835825" y="4747025"/>
            <a:ext cx="61722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7" name="Google Shape;147;p15"/>
          <p:cNvSpPr txBox="1"/>
          <p:nvPr/>
        </p:nvSpPr>
        <p:spPr>
          <a:xfrm>
            <a:off x="4265925" y="4425550"/>
            <a:ext cx="22395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Calibri"/>
                <a:ea typeface="Calibri"/>
                <a:cs typeface="Calibri"/>
                <a:sym typeface="Calibri"/>
              </a:rPr>
              <a:t>Class menu is superclass for orders</a:t>
            </a:r>
            <a:endParaRPr sz="1200" b="1">
              <a:latin typeface="Calibri"/>
              <a:ea typeface="Calibri"/>
              <a:cs typeface="Calibri"/>
              <a:sym typeface="Calibri"/>
            </a:endParaRPr>
          </a:p>
        </p:txBody>
      </p:sp>
      <p:sp>
        <p:nvSpPr>
          <p:cNvPr id="148" name="Google Shape;148;p15"/>
          <p:cNvSpPr txBox="1"/>
          <p:nvPr/>
        </p:nvSpPr>
        <p:spPr>
          <a:xfrm>
            <a:off x="6505425" y="4350425"/>
            <a:ext cx="2638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Calibri"/>
                <a:ea typeface="Calibri"/>
                <a:cs typeface="Calibri"/>
                <a:sym typeface="Calibri"/>
              </a:rPr>
              <a:t>Subscription is separate class and no class is inherited from it  </a:t>
            </a:r>
            <a:endParaRPr sz="12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3131" y="1835675"/>
            <a:ext cx="8731489" cy="3121335"/>
          </a:xfrm>
        </p:spPr>
        <p:txBody>
          <a:bodyPr/>
          <a:lstStyle/>
          <a:p>
            <a:pPr algn="ctr"/>
            <a:r>
              <a:rPr lang="en-US" sz="6600" dirty="0" smtClean="0">
                <a:solidFill>
                  <a:schemeClr val="bg2"/>
                </a:solidFill>
              </a:rPr>
              <a:t>DFD</a:t>
            </a:r>
            <a:endParaRPr lang="en-US" sz="6600" dirty="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26" name="Picture 2" descr="C:\Users\harsh\OneDrive\Desktop\DataOnlineCanteen\0Level.jpeg"/>
          <p:cNvPicPr>
            <a:picLocks noChangeAspect="1" noChangeArrowheads="1"/>
          </p:cNvPicPr>
          <p:nvPr/>
        </p:nvPicPr>
        <p:blipFill>
          <a:blip r:embed="rId2"/>
          <a:srcRect/>
          <a:stretch>
            <a:fillRect/>
          </a:stretch>
        </p:blipFill>
        <p:spPr bwMode="auto">
          <a:xfrm>
            <a:off x="1161906" y="1005537"/>
            <a:ext cx="6085425" cy="3760949"/>
          </a:xfrm>
          <a:prstGeom prst="rect">
            <a:avLst/>
          </a:prstGeom>
          <a:noFill/>
        </p:spPr>
      </p:pic>
      <p:sp>
        <p:nvSpPr>
          <p:cNvPr id="6" name="Title 1"/>
          <p:cNvSpPr>
            <a:spLocks noGrp="1"/>
          </p:cNvSpPr>
          <p:nvPr>
            <p:ph type="title"/>
          </p:nvPr>
        </p:nvSpPr>
        <p:spPr>
          <a:xfrm>
            <a:off x="709147" y="460590"/>
            <a:ext cx="7505700" cy="954600"/>
          </a:xfrm>
        </p:spPr>
        <p:txBody>
          <a:bodyPr/>
          <a:lstStyle/>
          <a:p>
            <a:r>
              <a:rPr lang="en-US" b="1" dirty="0" smtClean="0">
                <a:solidFill>
                  <a:schemeClr val="bg2"/>
                </a:solidFill>
              </a:rPr>
              <a:t>0</a:t>
            </a:r>
            <a:r>
              <a:rPr lang="en-US" b="1" dirty="0" smtClean="0">
                <a:solidFill>
                  <a:schemeClr val="bg2"/>
                </a:solidFill>
              </a:rPr>
              <a:t> Level DFD</a:t>
            </a:r>
            <a:endParaRPr lang="en-US" b="1"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125" y="220000"/>
            <a:ext cx="8738364" cy="4723254"/>
          </a:xfrm>
          <a:prstGeom prst="rect">
            <a:avLst/>
          </a:prstGeom>
          <a:solidFill>
            <a:schemeClr val="tx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050" name="Picture 2" descr="C:\Users\harsh\OneDrive\Desktop\DataOnlineCanteen\1Level.jpeg"/>
          <p:cNvPicPr>
            <a:picLocks noChangeAspect="1" noChangeArrowheads="1"/>
          </p:cNvPicPr>
          <p:nvPr/>
        </p:nvPicPr>
        <p:blipFill>
          <a:blip r:embed="rId2"/>
          <a:srcRect/>
          <a:stretch>
            <a:fillRect/>
          </a:stretch>
        </p:blipFill>
        <p:spPr bwMode="auto">
          <a:xfrm>
            <a:off x="1207921" y="648751"/>
            <a:ext cx="7305675" cy="4286250"/>
          </a:xfrm>
          <a:prstGeom prst="rect">
            <a:avLst/>
          </a:prstGeom>
          <a:noFill/>
        </p:spPr>
      </p:pic>
      <p:sp>
        <p:nvSpPr>
          <p:cNvPr id="2" name="Title 1"/>
          <p:cNvSpPr>
            <a:spLocks noGrp="1"/>
          </p:cNvSpPr>
          <p:nvPr>
            <p:ph type="title"/>
          </p:nvPr>
        </p:nvSpPr>
        <p:spPr>
          <a:xfrm>
            <a:off x="654145" y="164960"/>
            <a:ext cx="7505700" cy="954600"/>
          </a:xfrm>
        </p:spPr>
        <p:txBody>
          <a:bodyPr/>
          <a:lstStyle/>
          <a:p>
            <a:r>
              <a:rPr lang="en-US" b="1" dirty="0" smtClean="0">
                <a:solidFill>
                  <a:schemeClr val="bg2"/>
                </a:solidFill>
              </a:rPr>
              <a:t>1 Level DFD</a:t>
            </a:r>
            <a:endParaRPr lang="en-US" b="1" dirty="0">
              <a:solidFill>
                <a:schemeClr val="bg2"/>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495</Words>
  <Application>Microsoft Office PowerPoint</Application>
  <PresentationFormat>On-screen Show (16:9)</PresentationFormat>
  <Paragraphs>84</Paragraphs>
  <Slides>17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Nunito</vt:lpstr>
      <vt:lpstr>Montserrat SemiBold</vt:lpstr>
      <vt:lpstr>Calibri</vt:lpstr>
      <vt:lpstr>Lato</vt:lpstr>
      <vt:lpstr>Comfortaa</vt:lpstr>
      <vt:lpstr>Raleway</vt:lpstr>
      <vt:lpstr>Shift</vt:lpstr>
      <vt:lpstr>Canteen Management System</vt:lpstr>
      <vt:lpstr>Slide 2</vt:lpstr>
      <vt:lpstr>Slide 3</vt:lpstr>
      <vt:lpstr>Slide 4</vt:lpstr>
      <vt:lpstr>INTRODUCTION</vt:lpstr>
      <vt:lpstr>We have implemented following Classes</vt:lpstr>
      <vt:lpstr>DFD</vt:lpstr>
      <vt:lpstr>0 Level DFD</vt:lpstr>
      <vt:lpstr>1 Level DFD</vt:lpstr>
      <vt:lpstr>2 Level DFD</vt:lpstr>
      <vt:lpstr>Pictures of the Various Functionalities</vt:lpstr>
      <vt:lpstr>Slide 12</vt:lpstr>
      <vt:lpstr>Slide 13</vt:lpstr>
      <vt:lpstr>Slide 14</vt:lpstr>
      <vt:lpstr>Slide 15</vt:lpstr>
      <vt:lpstr>Slide 16</vt:lpstr>
      <vt:lpstr>Steps to run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Management System</dc:title>
  <cp:lastModifiedBy>harsh agarwal</cp:lastModifiedBy>
  <cp:revision>8</cp:revision>
  <dcterms:modified xsi:type="dcterms:W3CDTF">2021-04-22T14:48:58Z</dcterms:modified>
</cp:coreProperties>
</file>