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6" r:id="rId3"/>
    <p:sldId id="267" r:id="rId4"/>
    <p:sldId id="257" r:id="rId5"/>
    <p:sldId id="258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wshik Chilamkurthy" initials="KC" lastIdx="1" clrIdx="0">
    <p:extLst>
      <p:ext uri="{19B8F6BF-5375-455C-9EA6-DF929625EA0E}">
        <p15:presenceInfo xmlns:p15="http://schemas.microsoft.com/office/powerpoint/2012/main" userId="c4048ec7fcf968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Missingval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EXL_EQ2017_Telecom_Case_Solution_Set%20Ver6.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NLP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wshik\Desktop\Comps\EXL\EXL_EQ2017_Telecom_Case_Solution_Set%20Ver6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Missingval!$C$1</c:f>
              <c:strCache>
                <c:ptCount val="1"/>
                <c:pt idx="0">
                  <c:v>Missing values</c:v>
                </c:pt>
              </c:strCache>
            </c:strRef>
          </c:tx>
          <c:explosion val="25"/>
          <c:cat>
            <c:strRef>
              <c:f>Missingval!$B$2:$B$12</c:f>
              <c:strCache>
                <c:ptCount val="11"/>
                <c:pt idx="0">
                  <c:v>Age</c:v>
                </c:pt>
                <c:pt idx="1">
                  <c:v>Gender</c:v>
                </c:pt>
                <c:pt idx="2">
                  <c:v>Professional Info</c:v>
                </c:pt>
                <c:pt idx="3">
                  <c:v>Salary Slab</c:v>
                </c:pt>
                <c:pt idx="4">
                  <c:v>Age of Home</c:v>
                </c:pt>
                <c:pt idx="5">
                  <c:v>Equipment Warranty</c:v>
                </c:pt>
                <c:pt idx="6">
                  <c:v>Equipment Warranty Expiry Date</c:v>
                </c:pt>
                <c:pt idx="7">
                  <c:v>Warrenty_day</c:v>
                </c:pt>
                <c:pt idx="8">
                  <c:v>Warrenty_month</c:v>
                </c:pt>
                <c:pt idx="9">
                  <c:v>Warrenty_year</c:v>
                </c:pt>
                <c:pt idx="10">
                  <c:v>Address</c:v>
                </c:pt>
              </c:strCache>
            </c:strRef>
          </c:cat>
          <c:val>
            <c:numRef>
              <c:f>Missingval!$C$2:$C$12</c:f>
              <c:numCache>
                <c:formatCode>General</c:formatCode>
                <c:ptCount val="11"/>
                <c:pt idx="0">
                  <c:v>2013</c:v>
                </c:pt>
                <c:pt idx="1">
                  <c:v>1368</c:v>
                </c:pt>
                <c:pt idx="2">
                  <c:v>1351</c:v>
                </c:pt>
                <c:pt idx="3">
                  <c:v>1351</c:v>
                </c:pt>
                <c:pt idx="4">
                  <c:v>1351</c:v>
                </c:pt>
                <c:pt idx="5">
                  <c:v>408</c:v>
                </c:pt>
                <c:pt idx="6">
                  <c:v>408</c:v>
                </c:pt>
                <c:pt idx="7">
                  <c:v>408</c:v>
                </c:pt>
                <c:pt idx="8">
                  <c:v>408</c:v>
                </c:pt>
                <c:pt idx="9">
                  <c:v>408</c:v>
                </c:pt>
                <c:pt idx="10">
                  <c:v>386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rgbClr val="0070C0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'Solution 3-Methodology'!$B$175:$B$176</c:f>
              <c:numCache>
                <c:formatCode>General</c:formatCode>
                <c:ptCount val="2"/>
                <c:pt idx="0">
                  <c:v>9640</c:v>
                </c:pt>
                <c:pt idx="1">
                  <c:v>506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Most</a:t>
            </a:r>
            <a:r>
              <a:rPr lang="en-IN" baseline="0" dirty="0" smtClean="0"/>
              <a:t> Important Features</a:t>
            </a:r>
            <a:endParaRPr lang="en-IN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NLP!$K$9</c:f>
              <c:strCache>
                <c:ptCount val="1"/>
                <c:pt idx="0">
                  <c:v>relative_importance</c:v>
                </c:pt>
              </c:strCache>
            </c:strRef>
          </c:tx>
          <c:explosion val="25"/>
          <c:cat>
            <c:strRef>
              <c:f>NLP!$J$10:$J$23</c:f>
              <c:strCache>
                <c:ptCount val="14"/>
                <c:pt idx="0">
                  <c:v>Scheme</c:v>
                </c:pt>
                <c:pt idx="1">
                  <c:v>Staus</c:v>
                </c:pt>
                <c:pt idx="2">
                  <c:v>Hours</c:v>
                </c:pt>
                <c:pt idx="3">
                  <c:v>Age</c:v>
                </c:pt>
                <c:pt idx="4">
                  <c:v>Warrenty_day</c:v>
                </c:pt>
                <c:pt idx="5">
                  <c:v>CommenceDays</c:v>
                </c:pt>
                <c:pt idx="6">
                  <c:v>daraGB</c:v>
                </c:pt>
                <c:pt idx="7">
                  <c:v>Realization_monnos</c:v>
                </c:pt>
                <c:pt idx="8">
                  <c:v>Salary.Slab</c:v>
                </c:pt>
                <c:pt idx="9">
                  <c:v>Warrentydays</c:v>
                </c:pt>
                <c:pt idx="10">
                  <c:v>Age.of.Home</c:v>
                </c:pt>
                <c:pt idx="11">
                  <c:v>schemecost</c:v>
                </c:pt>
                <c:pt idx="12">
                  <c:v>Default_number</c:v>
                </c:pt>
                <c:pt idx="13">
                  <c:v>defaultsum</c:v>
                </c:pt>
              </c:strCache>
            </c:strRef>
          </c:cat>
          <c:val>
            <c:numRef>
              <c:f>NLP!$K$10:$K$23</c:f>
              <c:numCache>
                <c:formatCode>General</c:formatCode>
                <c:ptCount val="14"/>
                <c:pt idx="0">
                  <c:v>16529.96484375</c:v>
                </c:pt>
                <c:pt idx="1">
                  <c:v>13898.4619140625</c:v>
                </c:pt>
                <c:pt idx="2">
                  <c:v>13502.3154296875</c:v>
                </c:pt>
                <c:pt idx="3">
                  <c:v>12348.193359375</c:v>
                </c:pt>
                <c:pt idx="4">
                  <c:v>11736.8017578125</c:v>
                </c:pt>
                <c:pt idx="5">
                  <c:v>10695.55859375</c:v>
                </c:pt>
                <c:pt idx="6">
                  <c:v>9958.29296875</c:v>
                </c:pt>
                <c:pt idx="7">
                  <c:v>9713.7783203125</c:v>
                </c:pt>
                <c:pt idx="8">
                  <c:v>8758.5458984375</c:v>
                </c:pt>
                <c:pt idx="9">
                  <c:v>8530.201171875</c:v>
                </c:pt>
                <c:pt idx="10">
                  <c:v>8273.3603515625</c:v>
                </c:pt>
                <c:pt idx="11">
                  <c:v>7603.2314453125</c:v>
                </c:pt>
                <c:pt idx="12">
                  <c:v>7499.55615234375</c:v>
                </c:pt>
                <c:pt idx="13">
                  <c:v>7479.91357421875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17104111986"/>
          <c:y val="7.407407407407407E-2"/>
          <c:w val="0.38546784776902887"/>
          <c:h val="0.83387394284047822"/>
        </c:manualLayout>
      </c:layout>
      <c:bubbleChart>
        <c:varyColors val="0"/>
        <c:ser>
          <c:idx val="0"/>
          <c:order val="0"/>
          <c:tx>
            <c:strRef>
              <c:f>'Solution 3-Methodology'!$A$100</c:f>
              <c:strCache>
                <c:ptCount val="1"/>
                <c:pt idx="0">
                  <c:v>LevelPaymentSettlement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3-Methodology'!$B$100</c:f>
              <c:numCache>
                <c:formatCode>General</c:formatCode>
                <c:ptCount val="1"/>
                <c:pt idx="0">
                  <c:v>4252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"/>
          <c:order val="1"/>
          <c:tx>
            <c:strRef>
              <c:f>'Solution 3-Methodology'!$A$101</c:f>
              <c:strCache>
                <c:ptCount val="1"/>
                <c:pt idx="0">
                  <c:v>LevelTech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3-Methodology'!$B$101</c:f>
              <c:numCache>
                <c:formatCode>General</c:formatCode>
                <c:ptCount val="1"/>
                <c:pt idx="0">
                  <c:v>3474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2"/>
          <c:order val="2"/>
          <c:tx>
            <c:strRef>
              <c:f>'Solution 3-Methodology'!$A$102</c:f>
              <c:strCache>
                <c:ptCount val="1"/>
                <c:pt idx="0">
                  <c:v>Account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3-Methodology'!$B$102</c:f>
              <c:numCache>
                <c:formatCode>General</c:formatCode>
                <c:ptCount val="1"/>
                <c:pt idx="0">
                  <c:v>2174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3"/>
          <c:order val="3"/>
          <c:tx>
            <c:strRef>
              <c:f>'Solution 3-Methodology'!$A$103</c:f>
              <c:strCache>
                <c:ptCount val="1"/>
                <c:pt idx="0">
                  <c:v>PaymentSettlement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3-Methodology'!$B$103</c:f>
              <c:numCache>
                <c:formatCode>General</c:formatCode>
                <c:ptCount val="1"/>
                <c:pt idx="0">
                  <c:v>2059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4"/>
          <c:order val="4"/>
          <c:tx>
            <c:strRef>
              <c:f>'Solution 3-Methodology'!$A$104</c:f>
              <c:strCache>
                <c:ptCount val="1"/>
                <c:pt idx="0">
                  <c:v>Browsing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3-Methodology'!$B$104</c:f>
              <c:numCache>
                <c:formatCode>General</c:formatCode>
                <c:ptCount val="1"/>
                <c:pt idx="0">
                  <c:v>1949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5"/>
          <c:order val="5"/>
          <c:tx>
            <c:strRef>
              <c:f>'Solution 3-Methodology'!$A$105</c:f>
              <c:strCache>
                <c:ptCount val="1"/>
                <c:pt idx="0">
                  <c:v>OperationalCapabilities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3-Methodology'!$B$105</c:f>
              <c:numCache>
                <c:formatCode>General</c:formatCode>
                <c:ptCount val="1"/>
                <c:pt idx="0">
                  <c:v>1948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6"/>
          <c:order val="6"/>
          <c:tx>
            <c:strRef>
              <c:f>'Solution 3-Methodology'!$A$106</c:f>
              <c:strCache>
                <c:ptCount val="1"/>
                <c:pt idx="0">
                  <c:v>GeneralInformation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3-Methodology'!$B$106</c:f>
              <c:numCache>
                <c:formatCode>General</c:formatCode>
                <c:ptCount val="1"/>
                <c:pt idx="0">
                  <c:v>1230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7"/>
          <c:order val="7"/>
          <c:tx>
            <c:strRef>
              <c:f>'Solution 3-Methodology'!$A$107</c:f>
              <c:strCache>
                <c:ptCount val="1"/>
                <c:pt idx="0">
                  <c:v>NoBrowse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3-Methodology'!$B$107</c:f>
              <c:numCache>
                <c:formatCode>General</c:formatCode>
                <c:ptCount val="1"/>
                <c:pt idx="0">
                  <c:v>1128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8"/>
          <c:order val="8"/>
          <c:tx>
            <c:strRef>
              <c:f>'Solution 3-Methodology'!$A$108</c:f>
              <c:strCache>
                <c:ptCount val="1"/>
                <c:pt idx="0">
                  <c:v>Payment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3-Methodology'!$B$108</c:f>
              <c:numCache>
                <c:formatCode>General</c:formatCode>
                <c:ptCount val="1"/>
                <c:pt idx="0">
                  <c:v>912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9"/>
          <c:order val="9"/>
          <c:tx>
            <c:strRef>
              <c:f>'Solution 3-Methodology'!$A$109</c:f>
              <c:strCache>
                <c:ptCount val="1"/>
                <c:pt idx="0">
                  <c:v>FullPayment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3-Methodology'!$B$109</c:f>
              <c:numCache>
                <c:formatCode>General</c:formatCode>
                <c:ptCount val="1"/>
                <c:pt idx="0">
                  <c:v>701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0"/>
          <c:order val="10"/>
          <c:tx>
            <c:strRef>
              <c:f>'Solution 3-Methodology'!$A$110</c:f>
              <c:strCache>
                <c:ptCount val="1"/>
                <c:pt idx="0">
                  <c:v>Redirected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3-Methodology'!$B$110</c:f>
              <c:numCache>
                <c:formatCode>General</c:formatCode>
                <c:ptCount val="1"/>
                <c:pt idx="0">
                  <c:v>642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1"/>
          <c:order val="11"/>
          <c:tx>
            <c:strRef>
              <c:f>'Solution 3-Methodology'!$A$111</c:f>
              <c:strCache>
                <c:ptCount val="1"/>
                <c:pt idx="0">
                  <c:v>Nosupport/ThirdParty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3-Methodology'!$B$111</c:f>
              <c:numCache>
                <c:formatCode>General</c:formatCode>
                <c:ptCount val="1"/>
                <c:pt idx="0">
                  <c:v>642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2"/>
          <c:order val="12"/>
          <c:tx>
            <c:strRef>
              <c:f>'Solution 3-Methodology'!$A$112</c:f>
              <c:strCache>
                <c:ptCount val="1"/>
                <c:pt idx="0">
                  <c:v>SlowBrowse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3-Methodology'!$B$112</c:f>
              <c:numCache>
                <c:formatCode>General</c:formatCode>
                <c:ptCount val="1"/>
                <c:pt idx="0">
                  <c:v>560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3"/>
          <c:order val="13"/>
          <c:tx>
            <c:strRef>
              <c:f>'Solution 3-Methodology'!$A$113</c:f>
              <c:strCache>
                <c:ptCount val="1"/>
                <c:pt idx="0">
                  <c:v>Utilities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3-Methodology'!$B$113</c:f>
              <c:numCache>
                <c:formatCode>General</c:formatCode>
                <c:ptCount val="1"/>
                <c:pt idx="0">
                  <c:v>522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4"/>
          <c:order val="14"/>
          <c:tx>
            <c:strRef>
              <c:f>'Solution 3-Methodology'!$A$114</c:f>
              <c:strCache>
                <c:ptCount val="1"/>
                <c:pt idx="0">
                  <c:v>ExplanationofCharges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3-Methodology'!$B$114</c:f>
              <c:numCache>
                <c:formatCode>General</c:formatCode>
                <c:ptCount val="1"/>
                <c:pt idx="0">
                  <c:v>501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5"/>
          <c:order val="15"/>
          <c:tx>
            <c:strRef>
              <c:f>'Solution 3-Methodology'!$A$115</c:f>
              <c:strCache>
                <c:ptCount val="1"/>
                <c:pt idx="0">
                  <c:v>Change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3-Methodology'!$B$115</c:f>
              <c:numCache>
                <c:formatCode>General</c:formatCode>
                <c:ptCount val="1"/>
                <c:pt idx="0">
                  <c:v>458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6"/>
          <c:order val="16"/>
          <c:tx>
            <c:strRef>
              <c:f>'Solution 3-Methodology'!$A$116</c:f>
              <c:strCache>
                <c:ptCount val="1"/>
                <c:pt idx="0">
                  <c:v>MultipleItems/EntireBill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3-Methodology'!$B$116</c:f>
              <c:numCache>
                <c:formatCode>General</c:formatCode>
                <c:ptCount val="1"/>
                <c:pt idx="0">
                  <c:v>442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7"/>
          <c:order val="17"/>
          <c:tx>
            <c:strRef>
              <c:f>'Solution 3-Methodology'!$A$117</c:f>
              <c:strCache>
                <c:ptCount val="1"/>
                <c:pt idx="0">
                  <c:v>UpdatePaymentInformation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3-Methodology'!$B$117</c:f>
              <c:numCache>
                <c:formatCode>General</c:formatCode>
                <c:ptCount val="1"/>
                <c:pt idx="0">
                  <c:v>405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8"/>
          <c:order val="18"/>
          <c:tx>
            <c:strRef>
              <c:f>'Solution 3-Methodology'!$A$118</c:f>
              <c:strCache>
                <c:ptCount val="1"/>
                <c:pt idx="0">
                  <c:v>GeneralInquiry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3-Methodology'!$B$118</c:f>
              <c:numCache>
                <c:formatCode>General</c:formatCode>
                <c:ptCount val="1"/>
                <c:pt idx="0">
                  <c:v>320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ser>
          <c:idx val="19"/>
          <c:order val="19"/>
          <c:tx>
            <c:strRef>
              <c:f>'Solution 3-Methodology'!$A$119</c:f>
              <c:strCache>
                <c:ptCount val="1"/>
                <c:pt idx="0">
                  <c:v>Retention</c:v>
                </c:pt>
              </c:strCache>
            </c:strRef>
          </c:tx>
          <c:invertIfNegative val="0"/>
          <c:xVal>
            <c:strRef>
              <c:f>'Solution 3-Methodology'!$B$99</c:f>
              <c:strCache>
                <c:ptCount val="1"/>
                <c:pt idx="0">
                  <c:v>Frequency</c:v>
                </c:pt>
              </c:strCache>
            </c:strRef>
          </c:xVal>
          <c:yVal>
            <c:numRef>
              <c:f>'Solution 3-Methodology'!$B$119</c:f>
              <c:numCache>
                <c:formatCode>General</c:formatCode>
                <c:ptCount val="1"/>
                <c:pt idx="0">
                  <c:v>316</c:v>
                </c:pt>
              </c:numCache>
            </c:numRef>
          </c:yVal>
          <c:bubbleSize>
            <c:numLit>
              <c:formatCode>General</c:formatCode>
              <c:ptCount val="1"/>
              <c:pt idx="0">
                <c:v>1</c:v>
              </c:pt>
            </c:numLit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310892576"/>
        <c:axId val="-1310890944"/>
      </c:bubbleChart>
      <c:valAx>
        <c:axId val="-131089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310890944"/>
        <c:crosses val="autoZero"/>
        <c:crossBetween val="midCat"/>
      </c:valAx>
      <c:valAx>
        <c:axId val="-131089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108925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4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1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3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3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9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8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68ADC0-2D2B-4D68-9A5E-44C1F82E4529}" type="datetimeFigureOut">
              <a:rPr lang="en-IN" smtClean="0"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3E03D0-3643-4EBC-B616-6B80B867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54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325" y="2146851"/>
            <a:ext cx="644118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owshik</a:t>
            </a:r>
            <a:r>
              <a:rPr lang="en-IN" sz="4400" dirty="0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Chilamkurthy</a:t>
            </a:r>
            <a:endParaRPr lang="en-IN" sz="4400" dirty="0" smtClean="0">
              <a:solidFill>
                <a:srgbClr val="FFFF00"/>
              </a:solidFill>
              <a:latin typeface="Century Schoolbook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Harshit</a:t>
            </a:r>
            <a:r>
              <a:rPr lang="en-IN" sz="4400" dirty="0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Saxena</a:t>
            </a:r>
            <a:endParaRPr lang="en-IN" sz="4400" dirty="0" smtClean="0">
              <a:solidFill>
                <a:srgbClr val="FFFF00"/>
              </a:solidFill>
              <a:latin typeface="Century Schoolbook" panose="02040604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 smtClean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IIT MADRAS </a:t>
            </a:r>
            <a:endParaRPr lang="en-IN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iit madr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672" y="4889779"/>
            <a:ext cx="117157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17" y="397565"/>
            <a:ext cx="60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Overview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17" y="1043896"/>
            <a:ext cx="120859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Develop a model to predict the churners/its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Based on the modelling data set(</a:t>
            </a:r>
            <a:r>
              <a:rPr lang="en-IN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9966 </a:t>
            </a:r>
            <a:r>
              <a:rPr lang="en-IN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r>
              <a:rPr lang="en-I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We should be able to predict the churners in the validating data set(</a:t>
            </a:r>
            <a:r>
              <a:rPr lang="en-IN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4896 </a:t>
            </a:r>
            <a:r>
              <a:rPr lang="en-IN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r>
              <a:rPr lang="en-I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IN" sz="2000" dirty="0" smtClean="0">
              <a:solidFill>
                <a:schemeClr val="tx1">
                  <a:lumMod val="9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1391" y="4978207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Storing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792894" y="4978207"/>
            <a:ext cx="20275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</a:p>
          <a:p>
            <a:pPr algn="ctr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NLP, Sampling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48470" y="4978207"/>
            <a:ext cx="168965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Engineering</a:t>
            </a:r>
          </a:p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192618" y="4978207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Parametric Tuning 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9097619" y="4978207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and predicting 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411895" y="5435407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7471" y="5459946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38121" y="5459946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43122" y="5420190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7967870" y="4615125"/>
            <a:ext cx="0" cy="36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 flipV="1">
            <a:off x="7967870" y="3607960"/>
            <a:ext cx="1303683" cy="503583"/>
          </a:xfrm>
          <a:prstGeom prst="bentConnector4">
            <a:avLst>
              <a:gd name="adj1" fmla="val -17535"/>
              <a:gd name="adj2" fmla="val 1453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664186" y="3607960"/>
            <a:ext cx="2607367" cy="10071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Cross validation</a:t>
            </a:r>
          </a:p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6017" y="2842367"/>
            <a:ext cx="3797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Followed </a:t>
            </a:r>
          </a:p>
        </p:txBody>
      </p:sp>
    </p:spTree>
    <p:extLst>
      <p:ext uri="{BB962C8B-B14F-4D97-AF65-F5344CB8AC3E}">
        <p14:creationId xmlns:p14="http://schemas.microsoft.com/office/powerpoint/2010/main" val="21595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089" y="1362461"/>
            <a:ext cx="11720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Imbalanced classes,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Missing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values,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Feature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extraction, Accuracy paradox,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Handling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outliers, Natural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language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processing, </a:t>
            </a:r>
            <a:r>
              <a:rPr lang="en-I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over </a:t>
            </a:r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fitting</a:t>
            </a:r>
            <a:endParaRPr lang="en-IN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89" y="381715"/>
            <a:ext cx="6684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Challenges To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089" y="2875002"/>
            <a:ext cx="2855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Imbalanced </a:t>
            </a:r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0571" y="2875002"/>
            <a:ext cx="2808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Over sampling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Under Sampling??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Right Metrics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Decision tree models</a:t>
            </a:r>
            <a:endParaRPr lang="en-IN" dirty="0"/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281721"/>
              </p:ext>
            </p:extLst>
          </p:nvPr>
        </p:nvGraphicFramePr>
        <p:xfrm>
          <a:off x="6889831" y="4289713"/>
          <a:ext cx="4915482" cy="257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ectangle 24"/>
          <p:cNvSpPr/>
          <p:nvPr/>
        </p:nvSpPr>
        <p:spPr>
          <a:xfrm>
            <a:off x="467445" y="5116718"/>
            <a:ext cx="2128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Missing values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20571" y="5141628"/>
            <a:ext cx="3021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Removing is not a better option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Filled </a:t>
            </a: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by random forest </a:t>
            </a: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tree model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3171808" y="3022869"/>
            <a:ext cx="84876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716427" y="5326839"/>
            <a:ext cx="120019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36003"/>
              </p:ext>
            </p:extLst>
          </p:nvPr>
        </p:nvGraphicFramePr>
        <p:xfrm>
          <a:off x="7575174" y="2497224"/>
          <a:ext cx="2696784" cy="167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0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296" y="5936974"/>
            <a:ext cx="117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25" y="651257"/>
            <a:ext cx="2748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 Extraction </a:t>
            </a:r>
            <a:endParaRPr lang="en-IN" sz="2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026805" y="799126"/>
            <a:ext cx="84876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875567" y="668656"/>
            <a:ext cx="83164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New features have been introduced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Query frequency, Realization months, Default number, Default sum, Card type, Scheme </a:t>
            </a:r>
            <a:r>
              <a:rPr lang="en-IN" dirty="0"/>
              <a:t>cost, </a:t>
            </a:r>
            <a:r>
              <a:rPr lang="en-IN" dirty="0" smtClean="0"/>
              <a:t> </a:t>
            </a:r>
            <a:r>
              <a:rPr lang="en-IN" dirty="0" err="1" smtClean="0"/>
              <a:t>DataGB</a:t>
            </a:r>
            <a:r>
              <a:rPr lang="en-IN" dirty="0" smtClean="0"/>
              <a:t>, Query days, Usage Number, Commence </a:t>
            </a:r>
            <a:r>
              <a:rPr lang="en-IN" dirty="0"/>
              <a:t>days, Warranty </a:t>
            </a:r>
            <a:r>
              <a:rPr lang="en-IN" dirty="0" smtClean="0"/>
              <a:t>days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20 more NLP features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219101" y="5289012"/>
            <a:ext cx="3427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Handling outliers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078002" y="5445858"/>
            <a:ext cx="848763" cy="165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345329" y="5345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Unsupervised model to handle outlier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Inlier data is used for sampling.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Assumed Gaussian mixture models</a:t>
            </a:r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913232"/>
              </p:ext>
            </p:extLst>
          </p:nvPr>
        </p:nvGraphicFramePr>
        <p:xfrm>
          <a:off x="52893" y="22757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31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988" y="419248"/>
            <a:ext cx="4033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Natural language processing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99633" y="532157"/>
            <a:ext cx="800666" cy="23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77113" y="419248"/>
            <a:ext cx="5882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20 most common tokens are used for processing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I</a:t>
            </a:r>
            <a:r>
              <a:rPr lang="en-IN" dirty="0" smtClean="0"/>
              <a:t>gnoring </a:t>
            </a:r>
            <a:r>
              <a:rPr lang="en-IN" dirty="0"/>
              <a:t>stop words, lemmatizing etc</a:t>
            </a:r>
            <a:r>
              <a:rPr lang="en-IN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Each user is being assigned a vector similar to one hot encoding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785061"/>
              </p:ext>
            </p:extLst>
          </p:nvPr>
        </p:nvGraphicFramePr>
        <p:xfrm>
          <a:off x="-275468" y="13881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1024065" y="1111745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NLP Features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97988" y="4909361"/>
            <a:ext cx="17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 Fitting</a:t>
            </a:r>
            <a:endParaRPr lang="en-IN" sz="2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631143" y="5035812"/>
            <a:ext cx="800666" cy="23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27238" y="4909361"/>
            <a:ext cx="5882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Too </a:t>
            </a:r>
            <a:r>
              <a:rPr lang="en-IN" dirty="0"/>
              <a:t>m</a:t>
            </a:r>
            <a:r>
              <a:rPr lang="en-IN" dirty="0" smtClean="0"/>
              <a:t>any  features leads to over fitting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Correlation matrix, </a:t>
            </a:r>
            <a:r>
              <a:rPr lang="en-IN" dirty="0"/>
              <a:t>Feature importance </a:t>
            </a:r>
            <a:r>
              <a:rPr lang="en-IN" dirty="0" smtClean="0"/>
              <a:t>is used to drop features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AUC, ROC is maximized in each iteration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323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289" y="798730"/>
            <a:ext cx="257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Accuracy </a:t>
            </a:r>
            <a:r>
              <a:rPr lang="en-IN" sz="2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paradox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280015" y="911639"/>
            <a:ext cx="800666" cy="23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84791" y="798730"/>
            <a:ext cx="5882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Precision makes  no sense in this highly imbalance dataset.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AUC, ROC, Sensitivity metrics are used for modelling </a:t>
            </a:r>
          </a:p>
        </p:txBody>
      </p:sp>
      <p:pic>
        <p:nvPicPr>
          <p:cNvPr id="1026" name="Picture 2" descr="C:\Users\Kowshik\Desktop\Comps\EXL\BEST_AU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" y="2121888"/>
            <a:ext cx="57912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59553" y="2970661"/>
            <a:ext cx="58827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Threshold is calculated using this curve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M</a:t>
            </a:r>
            <a:r>
              <a:rPr lang="en-IN" dirty="0" smtClean="0"/>
              <a:t>aximises </a:t>
            </a:r>
            <a:r>
              <a:rPr lang="en-IN" dirty="0"/>
              <a:t>the true positives, while minimising the false positives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Confusion matrix</a:t>
            </a: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25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08" y="378305"/>
            <a:ext cx="6034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 and performance</a:t>
            </a:r>
            <a:endParaRPr lang="en-IN" sz="3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137" y="963080"/>
            <a:ext cx="1073082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10 fold cross validation (AUC) is adopted for  assessing the  goodness of classification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Random forest tress algorithm is used for this problem.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Boosting is not </a:t>
            </a:r>
            <a:r>
              <a:rPr lang="en-IN" dirty="0" smtClean="0"/>
              <a:t>working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Over 9 features out of 54 features are dropped, 5 out of 9 are NLP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Over sampling is done using the inlier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Threshold = 0.17 , which is selected using the ROC curve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4255"/>
              </p:ext>
            </p:extLst>
          </p:nvPr>
        </p:nvGraphicFramePr>
        <p:xfrm>
          <a:off x="640213" y="3568605"/>
          <a:ext cx="8318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758"/>
                <a:gridCol w="1208291"/>
                <a:gridCol w="2045533"/>
                <a:gridCol w="1018009"/>
                <a:gridCol w="1471515"/>
                <a:gridCol w="183939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Column1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correct_zeros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Incorrect Zeros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Correct Ones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Incorrect Ones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AUC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73.62047823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77.7475283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72.50664894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76.42944357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75.29220469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72.66078991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79.70457079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76.63056611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75.90806613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74.68093419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1444" y="5842069"/>
            <a:ext cx="577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Average </a:t>
            </a:r>
            <a:r>
              <a:rPr lang="en-IN" dirty="0" smtClean="0"/>
              <a:t>AUC </a:t>
            </a:r>
            <a:r>
              <a:rPr lang="en-IN" dirty="0" smtClean="0"/>
              <a:t>= </a:t>
            </a:r>
            <a:r>
              <a:rPr lang="en-IN" dirty="0" smtClean="0"/>
              <a:t>75.5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4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1214</TotalTime>
  <Words>417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Bell MT</vt:lpstr>
      <vt:lpstr>Calibri</vt:lpstr>
      <vt:lpstr>Century Gothic</vt:lpstr>
      <vt:lpstr>Century Schoolbook</vt:lpstr>
      <vt:lpstr>Tahoma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Kowshik Chilamkurthy</dc:creator>
  <cp:lastModifiedBy>Black_Viper</cp:lastModifiedBy>
  <cp:revision>71</cp:revision>
  <dcterms:created xsi:type="dcterms:W3CDTF">2016-09-04T16:43:33Z</dcterms:created>
  <dcterms:modified xsi:type="dcterms:W3CDTF">2017-01-26T20:36:26Z</dcterms:modified>
</cp:coreProperties>
</file>