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5" r:id="rId4"/>
    <p:sldId id="267" r:id="rId5"/>
    <p:sldId id="268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88" r:id="rId25"/>
    <p:sldId id="298" r:id="rId26"/>
    <p:sldId id="290" r:id="rId27"/>
    <p:sldId id="291" r:id="rId28"/>
    <p:sldId id="293" r:id="rId29"/>
    <p:sldId id="294" r:id="rId30"/>
    <p:sldId id="299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660"/>
  </p:normalViewPr>
  <p:slideViewPr>
    <p:cSldViewPr>
      <p:cViewPr varScale="1">
        <p:scale>
          <a:sx n="93" d="100"/>
          <a:sy n="93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\Desktop\EXL\outli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presentations\visualizat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\Desktop\EXL\outli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X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\Desktop\EXL\o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\Desktop\EXL\o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r>
                      <a:rPr lang="en-US"/>
                      <a:t>
95%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r>
                      <a:rPr lang="en-US"/>
                      <a:t>
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'Solution 3-Methodology'!$B$175:$B$176</c:f>
              <c:numCache>
                <c:formatCode>General</c:formatCode>
                <c:ptCount val="2"/>
                <c:pt idx="0">
                  <c:v>9640</c:v>
                </c:pt>
                <c:pt idx="1">
                  <c:v>506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outlist!$A$2</c:f>
              <c:strCache>
                <c:ptCount val="1"/>
                <c:pt idx="0">
                  <c:v>recall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outlist!$B$1:$I$1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</c:numCache>
            </c:numRef>
          </c:cat>
          <c:val>
            <c:numRef>
              <c:f>outlist!$B$2:$I$2</c:f>
              <c:numCache>
                <c:formatCode>General</c:formatCode>
                <c:ptCount val="8"/>
                <c:pt idx="0">
                  <c:v>0.23076923099999999</c:v>
                </c:pt>
                <c:pt idx="1">
                  <c:v>0.31730769199999997</c:v>
                </c:pt>
                <c:pt idx="2">
                  <c:v>0.34615384599999999</c:v>
                </c:pt>
                <c:pt idx="3">
                  <c:v>0.36538461500000002</c:v>
                </c:pt>
                <c:pt idx="4">
                  <c:v>0.375</c:v>
                </c:pt>
                <c:pt idx="5">
                  <c:v>0.35576923100000002</c:v>
                </c:pt>
                <c:pt idx="6">
                  <c:v>0.39423079999999999</c:v>
                </c:pt>
                <c:pt idx="7">
                  <c:v>0.39423076899999998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outlist!$A$3</c:f>
              <c:strCache>
                <c:ptCount val="1"/>
                <c:pt idx="0">
                  <c:v>precision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outlist!$B$1:$I$1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</c:numCache>
            </c:numRef>
          </c:cat>
          <c:val>
            <c:numRef>
              <c:f>outlist!$B$3:$I$3</c:f>
              <c:numCache>
                <c:formatCode>General</c:formatCode>
                <c:ptCount val="8"/>
                <c:pt idx="0">
                  <c:v>0.222222222</c:v>
                </c:pt>
                <c:pt idx="1">
                  <c:v>0.27500000000000002</c:v>
                </c:pt>
                <c:pt idx="2">
                  <c:v>0.28799999999999998</c:v>
                </c:pt>
                <c:pt idx="3">
                  <c:v>0.34234234200000002</c:v>
                </c:pt>
                <c:pt idx="4">
                  <c:v>0.327731092</c:v>
                </c:pt>
                <c:pt idx="5">
                  <c:v>0.31896551699999998</c:v>
                </c:pt>
                <c:pt idx="6">
                  <c:v>0.3203125</c:v>
                </c:pt>
                <c:pt idx="7">
                  <c:v>0.30827067699999999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outlist!$A$4</c:f>
              <c:strCache>
                <c:ptCount val="1"/>
                <c:pt idx="0">
                  <c:v>accuracy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outlist!$B$1:$I$1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</c:numCache>
            </c:numRef>
          </c:cat>
          <c:val>
            <c:numRef>
              <c:f>outlist!$B$4:$I$4</c:f>
              <c:numCache>
                <c:formatCode>General</c:formatCode>
                <c:ptCount val="8"/>
                <c:pt idx="0">
                  <c:v>0.91775326000000002</c:v>
                </c:pt>
                <c:pt idx="1">
                  <c:v>0.92076228699999996</c:v>
                </c:pt>
                <c:pt idx="2">
                  <c:v>0.921263791</c:v>
                </c:pt>
                <c:pt idx="3">
                  <c:v>0.93029087300000002</c:v>
                </c:pt>
                <c:pt idx="4">
                  <c:v>0.92728184599999997</c:v>
                </c:pt>
                <c:pt idx="5">
                  <c:v>0.92678034099999995</c:v>
                </c:pt>
                <c:pt idx="6">
                  <c:v>0.92226680000000005</c:v>
                </c:pt>
                <c:pt idx="7">
                  <c:v>0.92226680000000005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outlist!$A$5</c:f>
              <c:strCache>
                <c:ptCount val="1"/>
                <c:pt idx="0">
                  <c:v>AUC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outlist!$B$1:$I$1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</c:numCache>
            </c:numRef>
          </c:cat>
          <c:val>
            <c:numRef>
              <c:f>outlist!$B$5:$I$5</c:f>
              <c:numCache>
                <c:formatCode>General</c:formatCode>
                <c:ptCount val="8"/>
                <c:pt idx="0">
                  <c:v>0.627620065</c:v>
                </c:pt>
                <c:pt idx="1">
                  <c:v>0.68034696800000005</c:v>
                </c:pt>
                <c:pt idx="2">
                  <c:v>0.68126271900000002</c:v>
                </c:pt>
                <c:pt idx="3">
                  <c:v>0.72317358600000003</c:v>
                </c:pt>
                <c:pt idx="4">
                  <c:v>0.73900590200000005</c:v>
                </c:pt>
                <c:pt idx="5">
                  <c:v>0.73748473699999995</c:v>
                </c:pt>
                <c:pt idx="6">
                  <c:v>0.74737484700000001</c:v>
                </c:pt>
                <c:pt idx="7">
                  <c:v>0.75998677199999998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outlist!$A$6</c:f>
              <c:strCache>
                <c:ptCount val="1"/>
                <c:pt idx="0">
                  <c:v>F_score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outlist!$B$1:$I$1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</c:numCache>
            </c:numRef>
          </c:cat>
          <c:val>
            <c:numRef>
              <c:f>outlist!$B$6:$I$6</c:f>
              <c:numCache>
                <c:formatCode>General</c:formatCode>
                <c:ptCount val="8"/>
                <c:pt idx="0">
                  <c:v>0.22641509400000001</c:v>
                </c:pt>
                <c:pt idx="1">
                  <c:v>0.29464285699999998</c:v>
                </c:pt>
                <c:pt idx="2">
                  <c:v>0.31441047999999999</c:v>
                </c:pt>
                <c:pt idx="3">
                  <c:v>0.353488372</c:v>
                </c:pt>
                <c:pt idx="4">
                  <c:v>0.34977578500000001</c:v>
                </c:pt>
                <c:pt idx="5">
                  <c:v>0.33636363600000002</c:v>
                </c:pt>
                <c:pt idx="6">
                  <c:v>0.35344829999999999</c:v>
                </c:pt>
                <c:pt idx="7">
                  <c:v>0.345991561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4301808"/>
        <c:axId val="-1424289840"/>
      </c:lineChart>
      <c:catAx>
        <c:axId val="-142430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89840"/>
        <c:crosses val="autoZero"/>
        <c:auto val="1"/>
        <c:lblAlgn val="ctr"/>
        <c:lblOffset val="100"/>
        <c:noMultiLvlLbl val="0"/>
      </c:catAx>
      <c:valAx>
        <c:axId val="-142428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30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NLP</a:t>
            </a:r>
            <a:r>
              <a:rPr lang="en-US" baseline="0" dirty="0" smtClean="0"/>
              <a:t> Features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[visualization.xlsx]Sheet1!$M$20</c:f>
              <c:strCache>
                <c:ptCount val="1"/>
                <c:pt idx="0">
                  <c:v>Importance</c:v>
                </c:pt>
              </c:strCache>
            </c:strRef>
          </c:tx>
          <c:invertIfNegative val="0"/>
          <c:cat>
            <c:strRef>
              <c:f>[visualization.xlsx]Sheet1!$L$21:$L$25</c:f>
              <c:strCache>
                <c:ptCount val="5"/>
                <c:pt idx="0">
                  <c:v>Retention</c:v>
                </c:pt>
                <c:pt idx="1">
                  <c:v>LevelPaymentSettlement</c:v>
                </c:pt>
                <c:pt idx="2">
                  <c:v>Account</c:v>
                </c:pt>
                <c:pt idx="3">
                  <c:v>Nosupport.ThirdParty</c:v>
                </c:pt>
                <c:pt idx="4">
                  <c:v>Redirected</c:v>
                </c:pt>
              </c:strCache>
            </c:strRef>
          </c:cat>
          <c:val>
            <c:numRef>
              <c:f>[visualization.xlsx]Sheet1!$M$21:$M$25</c:f>
              <c:numCache>
                <c:formatCode>0.00%</c:formatCode>
                <c:ptCount val="5"/>
                <c:pt idx="0">
                  <c:v>1.6E-2</c:v>
                </c:pt>
                <c:pt idx="1">
                  <c:v>1.0999999999999999E-2</c:v>
                </c:pt>
                <c:pt idx="2">
                  <c:v>0.01</c:v>
                </c:pt>
                <c:pt idx="3">
                  <c:v>8.2000000000000007E-3</c:v>
                </c:pt>
                <c:pt idx="4">
                  <c:v>8.0999999999999996E-3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424299632"/>
        <c:axId val="-1424297456"/>
      </c:barChart>
      <c:catAx>
        <c:axId val="-1424299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1424297456"/>
        <c:crosses val="autoZero"/>
        <c:auto val="1"/>
        <c:lblAlgn val="ctr"/>
        <c:lblOffset val="100"/>
        <c:noMultiLvlLbl val="0"/>
      </c:catAx>
      <c:valAx>
        <c:axId val="-1424297456"/>
        <c:scaling>
          <c:orientation val="minMax"/>
        </c:scaling>
        <c:delete val="0"/>
        <c:axPos val="b"/>
        <c:majorGridlines/>
        <c:numFmt formatCode="0.00%" sourceLinked="1"/>
        <c:majorTickMark val="out"/>
        <c:minorTickMark val="none"/>
        <c:tickLblPos val="nextTo"/>
        <c:crossAx val="-1424299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outlist!$A$2</c:f>
              <c:strCache>
                <c:ptCount val="1"/>
                <c:pt idx="0">
                  <c:v>recall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outlist!$B$1:$J$1</c:f>
              <c:strCach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  <c:pt idx="8">
                  <c:v>Optimal</c:v>
                </c:pt>
              </c:strCache>
            </c:strRef>
          </c:cat>
          <c:val>
            <c:numRef>
              <c:f>outlist!$B$2:$J$2</c:f>
              <c:numCache>
                <c:formatCode>General</c:formatCode>
                <c:ptCount val="9"/>
                <c:pt idx="0">
                  <c:v>0.23076923099999999</c:v>
                </c:pt>
                <c:pt idx="1">
                  <c:v>0.31730769199999997</c:v>
                </c:pt>
                <c:pt idx="2">
                  <c:v>0.34615384599999999</c:v>
                </c:pt>
                <c:pt idx="3">
                  <c:v>0.36538461500000002</c:v>
                </c:pt>
                <c:pt idx="4">
                  <c:v>0.375</c:v>
                </c:pt>
                <c:pt idx="5">
                  <c:v>0.35576923100000002</c:v>
                </c:pt>
                <c:pt idx="6">
                  <c:v>0.39423079999999999</c:v>
                </c:pt>
                <c:pt idx="7">
                  <c:v>0.39423076899999998</c:v>
                </c:pt>
                <c:pt idx="8">
                  <c:v>0.41346153800000002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outlist!$A$3</c:f>
              <c:strCache>
                <c:ptCount val="1"/>
                <c:pt idx="0">
                  <c:v>precision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outlist!$B$1:$J$1</c:f>
              <c:strCach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  <c:pt idx="8">
                  <c:v>Optimal</c:v>
                </c:pt>
              </c:strCache>
            </c:strRef>
          </c:cat>
          <c:val>
            <c:numRef>
              <c:f>outlist!$B$3:$J$3</c:f>
              <c:numCache>
                <c:formatCode>General</c:formatCode>
                <c:ptCount val="9"/>
                <c:pt idx="0">
                  <c:v>0.222222222</c:v>
                </c:pt>
                <c:pt idx="1">
                  <c:v>0.27500000000000002</c:v>
                </c:pt>
                <c:pt idx="2">
                  <c:v>0.28799999999999998</c:v>
                </c:pt>
                <c:pt idx="3">
                  <c:v>0.34234234200000002</c:v>
                </c:pt>
                <c:pt idx="4">
                  <c:v>0.327731092</c:v>
                </c:pt>
                <c:pt idx="5">
                  <c:v>0.31896551699999998</c:v>
                </c:pt>
                <c:pt idx="6">
                  <c:v>0.3203125</c:v>
                </c:pt>
                <c:pt idx="7">
                  <c:v>0.30827067699999999</c:v>
                </c:pt>
                <c:pt idx="8">
                  <c:v>0.34677419399999998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outlist!$A$4</c:f>
              <c:strCache>
                <c:ptCount val="1"/>
                <c:pt idx="0">
                  <c:v>accuracy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outlist!$B$1:$J$1</c:f>
              <c:strCach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  <c:pt idx="8">
                  <c:v>Optimal</c:v>
                </c:pt>
              </c:strCache>
            </c:strRef>
          </c:cat>
          <c:val>
            <c:numRef>
              <c:f>outlist!$B$4:$J$4</c:f>
              <c:numCache>
                <c:formatCode>General</c:formatCode>
                <c:ptCount val="9"/>
                <c:pt idx="0">
                  <c:v>0.91775326000000002</c:v>
                </c:pt>
                <c:pt idx="1">
                  <c:v>0.92076228699999996</c:v>
                </c:pt>
                <c:pt idx="2">
                  <c:v>0.921263791</c:v>
                </c:pt>
                <c:pt idx="3">
                  <c:v>0.93029087300000002</c:v>
                </c:pt>
                <c:pt idx="4">
                  <c:v>0.92728184599999997</c:v>
                </c:pt>
                <c:pt idx="5">
                  <c:v>0.92678034099999995</c:v>
                </c:pt>
                <c:pt idx="6">
                  <c:v>0.92226680000000005</c:v>
                </c:pt>
                <c:pt idx="7">
                  <c:v>0.92226680000000005</c:v>
                </c:pt>
                <c:pt idx="8">
                  <c:v>0.92878635899999995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outlist!$A$5</c:f>
              <c:strCache>
                <c:ptCount val="1"/>
                <c:pt idx="0">
                  <c:v>AUC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outlist!$B$1:$J$1</c:f>
              <c:strCach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  <c:pt idx="8">
                  <c:v>Optimal</c:v>
                </c:pt>
              </c:strCache>
            </c:strRef>
          </c:cat>
          <c:val>
            <c:numRef>
              <c:f>outlist!$B$5:$J$5</c:f>
              <c:numCache>
                <c:formatCode>General</c:formatCode>
                <c:ptCount val="9"/>
                <c:pt idx="0">
                  <c:v>0.627620065</c:v>
                </c:pt>
                <c:pt idx="1">
                  <c:v>0.68034696800000005</c:v>
                </c:pt>
                <c:pt idx="2">
                  <c:v>0.68126271900000002</c:v>
                </c:pt>
                <c:pt idx="3">
                  <c:v>0.72317358600000003</c:v>
                </c:pt>
                <c:pt idx="4">
                  <c:v>0.73900590200000005</c:v>
                </c:pt>
                <c:pt idx="5">
                  <c:v>0.73748473699999995</c:v>
                </c:pt>
                <c:pt idx="6">
                  <c:v>0.74737484700000001</c:v>
                </c:pt>
                <c:pt idx="7">
                  <c:v>0.75998677199999998</c:v>
                </c:pt>
                <c:pt idx="8">
                  <c:v>0.76104850000000002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outlist!$A$6</c:f>
              <c:strCache>
                <c:ptCount val="1"/>
                <c:pt idx="0">
                  <c:v>F_score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outlist!$B$1:$J$1</c:f>
              <c:strCach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45</c:v>
                </c:pt>
                <c:pt idx="7">
                  <c:v>51</c:v>
                </c:pt>
                <c:pt idx="8">
                  <c:v>Optimal</c:v>
                </c:pt>
              </c:strCache>
            </c:strRef>
          </c:cat>
          <c:val>
            <c:numRef>
              <c:f>outlist!$B$6:$J$6</c:f>
              <c:numCache>
                <c:formatCode>General</c:formatCode>
                <c:ptCount val="9"/>
                <c:pt idx="0">
                  <c:v>0.22641509400000001</c:v>
                </c:pt>
                <c:pt idx="1">
                  <c:v>0.29464285699999998</c:v>
                </c:pt>
                <c:pt idx="2">
                  <c:v>0.31441047999999999</c:v>
                </c:pt>
                <c:pt idx="3">
                  <c:v>0.353488372</c:v>
                </c:pt>
                <c:pt idx="4">
                  <c:v>0.34977578500000001</c:v>
                </c:pt>
                <c:pt idx="5">
                  <c:v>0.33636363600000002</c:v>
                </c:pt>
                <c:pt idx="6">
                  <c:v>0.35344829999999999</c:v>
                </c:pt>
                <c:pt idx="7">
                  <c:v>0.345991561</c:v>
                </c:pt>
                <c:pt idx="8">
                  <c:v>0.37719298200000001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4303440"/>
        <c:axId val="-1424299088"/>
      </c:lineChart>
      <c:catAx>
        <c:axId val="-142430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299088"/>
        <c:crosses val="autoZero"/>
        <c:auto val="1"/>
        <c:lblAlgn val="ctr"/>
        <c:lblOffset val="100"/>
        <c:noMultiLvlLbl val="0"/>
      </c:catAx>
      <c:valAx>
        <c:axId val="-142429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30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r>
                      <a:rPr lang="en-US"/>
                      <a:t>
95%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r>
                      <a:rPr lang="en-US"/>
                      <a:t>
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'Solution 3-Methodology'!$B$175:$B$176</c:f>
              <c:numCache>
                <c:formatCode>General</c:formatCode>
                <c:ptCount val="2"/>
                <c:pt idx="0">
                  <c:v>9640</c:v>
                </c:pt>
                <c:pt idx="1">
                  <c:v>506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73.620478230000003</c:v>
                </c:pt>
                <c:pt idx="1">
                  <c:v>77.747528299999999</c:v>
                </c:pt>
                <c:pt idx="2">
                  <c:v>72.506648940000005</c:v>
                </c:pt>
                <c:pt idx="3">
                  <c:v>76.429443570000004</c:v>
                </c:pt>
                <c:pt idx="4">
                  <c:v>75.292204690000005</c:v>
                </c:pt>
                <c:pt idx="5">
                  <c:v>72.660789910000005</c:v>
                </c:pt>
                <c:pt idx="6">
                  <c:v>79.704570790000005</c:v>
                </c:pt>
                <c:pt idx="7">
                  <c:v>76.630566110000004</c:v>
                </c:pt>
                <c:pt idx="8">
                  <c:v>75.908066129999995</c:v>
                </c:pt>
                <c:pt idx="9">
                  <c:v>74.680934190000002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94070624"/>
        <c:axId val="-1394068448"/>
      </c:lineChart>
      <c:catAx>
        <c:axId val="-1394070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394068448"/>
        <c:crosses val="autoZero"/>
        <c:auto val="1"/>
        <c:lblAlgn val="ctr"/>
        <c:lblOffset val="100"/>
        <c:noMultiLvlLbl val="0"/>
      </c:catAx>
      <c:valAx>
        <c:axId val="-139406844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94070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out!$A$3</c:f>
              <c:strCache>
                <c:ptCount val="1"/>
                <c:pt idx="0">
                  <c:v>recall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out!$B$2:$N$2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0.13</c:v>
                </c:pt>
                <c:pt idx="3">
                  <c:v>0.15</c:v>
                </c:pt>
                <c:pt idx="4">
                  <c:v>0.17</c:v>
                </c:pt>
                <c:pt idx="5">
                  <c:v>0.19</c:v>
                </c:pt>
                <c:pt idx="6">
                  <c:v>0.21</c:v>
                </c:pt>
                <c:pt idx="7">
                  <c:v>0.25</c:v>
                </c:pt>
                <c:pt idx="8">
                  <c:v>0.3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</c:numCache>
            </c:numRef>
          </c:cat>
          <c:val>
            <c:numRef>
              <c:f>out!$B$3:$N$3</c:f>
              <c:numCache>
                <c:formatCode>General</c:formatCode>
                <c:ptCount val="13"/>
                <c:pt idx="0">
                  <c:v>0.50961538461538503</c:v>
                </c:pt>
                <c:pt idx="1">
                  <c:v>0.5</c:v>
                </c:pt>
                <c:pt idx="2">
                  <c:v>0.46153846153846201</c:v>
                </c:pt>
                <c:pt idx="3">
                  <c:v>0.43269230769230799</c:v>
                </c:pt>
                <c:pt idx="4">
                  <c:v>0.394230769230769</c:v>
                </c:pt>
                <c:pt idx="5">
                  <c:v>0.36538461538461497</c:v>
                </c:pt>
                <c:pt idx="6">
                  <c:v>0.34615384615384598</c:v>
                </c:pt>
                <c:pt idx="7">
                  <c:v>0.32692307692307698</c:v>
                </c:pt>
                <c:pt idx="8">
                  <c:v>0.29807692307692302</c:v>
                </c:pt>
                <c:pt idx="9">
                  <c:v>0.17307692307692299</c:v>
                </c:pt>
                <c:pt idx="10">
                  <c:v>9.6153846153846201E-2</c:v>
                </c:pt>
                <c:pt idx="11">
                  <c:v>5.7692307692307702E-2</c:v>
                </c:pt>
                <c:pt idx="12">
                  <c:v>1.9230769230769201E-2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out!$A$4</c:f>
              <c:strCache>
                <c:ptCount val="1"/>
                <c:pt idx="0">
                  <c:v>precision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out!$B$2:$N$2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0.13</c:v>
                </c:pt>
                <c:pt idx="3">
                  <c:v>0.15</c:v>
                </c:pt>
                <c:pt idx="4">
                  <c:v>0.17</c:v>
                </c:pt>
                <c:pt idx="5">
                  <c:v>0.19</c:v>
                </c:pt>
                <c:pt idx="6">
                  <c:v>0.21</c:v>
                </c:pt>
                <c:pt idx="7">
                  <c:v>0.25</c:v>
                </c:pt>
                <c:pt idx="8">
                  <c:v>0.3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</c:numCache>
            </c:numRef>
          </c:cat>
          <c:val>
            <c:numRef>
              <c:f>out!$B$4:$N$4</c:f>
              <c:numCache>
                <c:formatCode>General</c:formatCode>
                <c:ptCount val="13"/>
                <c:pt idx="0">
                  <c:v>0.204633204633205</c:v>
                </c:pt>
                <c:pt idx="1">
                  <c:v>0.22317596566523601</c:v>
                </c:pt>
                <c:pt idx="2">
                  <c:v>0.25945945945945897</c:v>
                </c:pt>
                <c:pt idx="3">
                  <c:v>0.3</c:v>
                </c:pt>
                <c:pt idx="4">
                  <c:v>0.3203125</c:v>
                </c:pt>
                <c:pt idx="5">
                  <c:v>0.35849056603773599</c:v>
                </c:pt>
                <c:pt idx="6">
                  <c:v>0.39560439560439598</c:v>
                </c:pt>
                <c:pt idx="7">
                  <c:v>0.47887323943662002</c:v>
                </c:pt>
                <c:pt idx="8">
                  <c:v>0.60784313725490202</c:v>
                </c:pt>
                <c:pt idx="9">
                  <c:v>0.62068965517241403</c:v>
                </c:pt>
                <c:pt idx="10">
                  <c:v>0.58823529411764697</c:v>
                </c:pt>
                <c:pt idx="11">
                  <c:v>0.66666666666666696</c:v>
                </c:pt>
                <c:pt idx="1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out!$A$5</c:f>
              <c:strCache>
                <c:ptCount val="1"/>
                <c:pt idx="0">
                  <c:v>F_Score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out!$B$2:$N$2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0.13</c:v>
                </c:pt>
                <c:pt idx="3">
                  <c:v>0.15</c:v>
                </c:pt>
                <c:pt idx="4">
                  <c:v>0.17</c:v>
                </c:pt>
                <c:pt idx="5">
                  <c:v>0.19</c:v>
                </c:pt>
                <c:pt idx="6">
                  <c:v>0.21</c:v>
                </c:pt>
                <c:pt idx="7">
                  <c:v>0.25</c:v>
                </c:pt>
                <c:pt idx="8">
                  <c:v>0.3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</c:numCache>
            </c:numRef>
          </c:cat>
          <c:val>
            <c:numRef>
              <c:f>out!$B$5:$N$5</c:f>
              <c:numCache>
                <c:formatCode>General</c:formatCode>
                <c:ptCount val="13"/>
                <c:pt idx="0">
                  <c:v>0.29201101928374701</c:v>
                </c:pt>
                <c:pt idx="1">
                  <c:v>0.30860534124629102</c:v>
                </c:pt>
                <c:pt idx="2">
                  <c:v>0.33217993079584801</c:v>
                </c:pt>
                <c:pt idx="3">
                  <c:v>0.35433070866141703</c:v>
                </c:pt>
                <c:pt idx="4">
                  <c:v>0.35344827586206901</c:v>
                </c:pt>
                <c:pt idx="5">
                  <c:v>0.36190476190476201</c:v>
                </c:pt>
                <c:pt idx="6">
                  <c:v>0.36923076923076897</c:v>
                </c:pt>
                <c:pt idx="7">
                  <c:v>0.38857142857142901</c:v>
                </c:pt>
                <c:pt idx="8">
                  <c:v>0.4</c:v>
                </c:pt>
                <c:pt idx="9">
                  <c:v>0.27067669172932302</c:v>
                </c:pt>
                <c:pt idx="10">
                  <c:v>0.165289256198347</c:v>
                </c:pt>
                <c:pt idx="11">
                  <c:v>0.106194690265487</c:v>
                </c:pt>
                <c:pt idx="12">
                  <c:v>3.77358490566038E-2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94075520"/>
        <c:axId val="-1394065728"/>
      </c:lineChart>
      <c:catAx>
        <c:axId val="-13940755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4065728"/>
        <c:crosses val="autoZero"/>
        <c:auto val="1"/>
        <c:lblAlgn val="ctr"/>
        <c:lblOffset val="100"/>
        <c:noMultiLvlLbl val="0"/>
      </c:catAx>
      <c:valAx>
        <c:axId val="-1394065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407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Precision vs 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55314960629925"/>
          <c:y val="0.15478349047954842"/>
          <c:w val="0.81407195975503077"/>
          <c:h val="0.67746163790015768"/>
        </c:manualLayout>
      </c:layout>
      <c:scatterChart>
        <c:scatterStyle val="lineMarker"/>
        <c:varyColors val="0"/>
        <c:ser>
          <c:idx val="1"/>
          <c:order val="0"/>
          <c:tx>
            <c:strRef>
              <c:f>out!$O$15</c:f>
              <c:strCache>
                <c:ptCount val="1"/>
                <c:pt idx="0">
                  <c:v>precision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out!$N$16:$N$28</c:f>
              <c:numCache>
                <c:formatCode>General</c:formatCode>
                <c:ptCount val="13"/>
                <c:pt idx="0">
                  <c:v>0.50961538461538503</c:v>
                </c:pt>
                <c:pt idx="1">
                  <c:v>0.5</c:v>
                </c:pt>
                <c:pt idx="2">
                  <c:v>0.46153846153846201</c:v>
                </c:pt>
                <c:pt idx="3">
                  <c:v>0.43269230769230799</c:v>
                </c:pt>
                <c:pt idx="4">
                  <c:v>0.394230769230769</c:v>
                </c:pt>
                <c:pt idx="5">
                  <c:v>0.36538461538461497</c:v>
                </c:pt>
                <c:pt idx="6">
                  <c:v>0.34615384615384598</c:v>
                </c:pt>
                <c:pt idx="7">
                  <c:v>0.32692307692307698</c:v>
                </c:pt>
                <c:pt idx="8">
                  <c:v>0.29807692307692302</c:v>
                </c:pt>
                <c:pt idx="9">
                  <c:v>0.17307692307692299</c:v>
                </c:pt>
                <c:pt idx="10">
                  <c:v>9.6153846153846201E-2</c:v>
                </c:pt>
                <c:pt idx="11">
                  <c:v>5.7692307692307702E-2</c:v>
                </c:pt>
                <c:pt idx="12">
                  <c:v>1.9230769230769201E-2</c:v>
                </c:pt>
              </c:numCache>
            </c:numRef>
          </c:xVal>
          <c:yVal>
            <c:numRef>
              <c:f>out!$O$16:$O$28</c:f>
              <c:numCache>
                <c:formatCode>General</c:formatCode>
                <c:ptCount val="13"/>
                <c:pt idx="0">
                  <c:v>0.204633204633205</c:v>
                </c:pt>
                <c:pt idx="1">
                  <c:v>0.22317596566523601</c:v>
                </c:pt>
                <c:pt idx="2">
                  <c:v>0.25945945945945897</c:v>
                </c:pt>
                <c:pt idx="3">
                  <c:v>0.3</c:v>
                </c:pt>
                <c:pt idx="4">
                  <c:v>0.3203125</c:v>
                </c:pt>
                <c:pt idx="5">
                  <c:v>0.35849056603773599</c:v>
                </c:pt>
                <c:pt idx="6">
                  <c:v>0.39560439560439598</c:v>
                </c:pt>
                <c:pt idx="7">
                  <c:v>0.47887323943662002</c:v>
                </c:pt>
                <c:pt idx="8">
                  <c:v>0.60784313725490202</c:v>
                </c:pt>
                <c:pt idx="9">
                  <c:v>0.62068965517241403</c:v>
                </c:pt>
                <c:pt idx="10">
                  <c:v>0.58823529411764697</c:v>
                </c:pt>
                <c:pt idx="11">
                  <c:v>0.66666666666666696</c:v>
                </c:pt>
                <c:pt idx="12">
                  <c:v>1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out!$O$15</c:f>
              <c:strCache>
                <c:ptCount val="1"/>
                <c:pt idx="0">
                  <c:v>precision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out!$N$16:$N$28</c:f>
              <c:numCache>
                <c:formatCode>General</c:formatCode>
                <c:ptCount val="13"/>
                <c:pt idx="0">
                  <c:v>0.50961538461538503</c:v>
                </c:pt>
                <c:pt idx="1">
                  <c:v>0.5</c:v>
                </c:pt>
                <c:pt idx="2">
                  <c:v>0.46153846153846201</c:v>
                </c:pt>
                <c:pt idx="3">
                  <c:v>0.43269230769230799</c:v>
                </c:pt>
                <c:pt idx="4">
                  <c:v>0.394230769230769</c:v>
                </c:pt>
                <c:pt idx="5">
                  <c:v>0.36538461538461497</c:v>
                </c:pt>
                <c:pt idx="6">
                  <c:v>0.34615384615384598</c:v>
                </c:pt>
                <c:pt idx="7">
                  <c:v>0.32692307692307698</c:v>
                </c:pt>
                <c:pt idx="8">
                  <c:v>0.29807692307692302</c:v>
                </c:pt>
                <c:pt idx="9">
                  <c:v>0.17307692307692299</c:v>
                </c:pt>
                <c:pt idx="10">
                  <c:v>9.6153846153846201E-2</c:v>
                </c:pt>
                <c:pt idx="11">
                  <c:v>5.7692307692307702E-2</c:v>
                </c:pt>
                <c:pt idx="12">
                  <c:v>1.9230769230769201E-2</c:v>
                </c:pt>
              </c:numCache>
            </c:numRef>
          </c:xVal>
          <c:yVal>
            <c:numRef>
              <c:f>out!$O$16:$O$28</c:f>
              <c:numCache>
                <c:formatCode>General</c:formatCode>
                <c:ptCount val="13"/>
                <c:pt idx="0">
                  <c:v>0.204633204633205</c:v>
                </c:pt>
                <c:pt idx="1">
                  <c:v>0.22317596566523601</c:v>
                </c:pt>
                <c:pt idx="2">
                  <c:v>0.25945945945945897</c:v>
                </c:pt>
                <c:pt idx="3">
                  <c:v>0.3</c:v>
                </c:pt>
                <c:pt idx="4">
                  <c:v>0.3203125</c:v>
                </c:pt>
                <c:pt idx="5">
                  <c:v>0.35849056603773599</c:v>
                </c:pt>
                <c:pt idx="6">
                  <c:v>0.39560439560439598</c:v>
                </c:pt>
                <c:pt idx="7">
                  <c:v>0.47887323943662002</c:v>
                </c:pt>
                <c:pt idx="8">
                  <c:v>0.60784313725490202</c:v>
                </c:pt>
                <c:pt idx="9">
                  <c:v>0.62068965517241403</c:v>
                </c:pt>
                <c:pt idx="10">
                  <c:v>0.58823529411764697</c:v>
                </c:pt>
                <c:pt idx="11">
                  <c:v>0.66666666666666696</c:v>
                </c:pt>
                <c:pt idx="12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4065184"/>
        <c:axId val="-1394067360"/>
      </c:scatterChart>
      <c:valAx>
        <c:axId val="-139406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4067360"/>
        <c:crosses val="autoZero"/>
        <c:crossBetween val="midCat"/>
      </c:valAx>
      <c:valAx>
        <c:axId val="-13940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406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88D0-A1F9-4D31-A251-49B572917494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7C019-D391-444E-8D47-C2C783CAB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7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3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0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38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4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05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9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87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5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3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44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8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3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710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5" y="-44121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598163" y="1657350"/>
            <a:ext cx="5947199" cy="22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INTELLIGENT ATTRITION </a:t>
            </a:r>
            <a:br>
              <a:rPr lang="en" sz="4400" dirty="0" smtClean="0"/>
            </a:br>
            <a:r>
              <a:rPr lang="en" sz="4400" dirty="0" smtClean="0"/>
              <a:t>MANAGEMENT 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/>
              <a:t/>
            </a:r>
            <a:br>
              <a:rPr lang="en" sz="4400" dirty="0"/>
            </a:br>
            <a:r>
              <a:rPr lang="en" sz="4400" dirty="0" smtClean="0"/>
              <a:t>METADATA.AI</a:t>
            </a:r>
            <a:endParaRPr lang="en" sz="4400" dirty="0"/>
          </a:p>
        </p:txBody>
      </p:sp>
      <p:grpSp>
        <p:nvGrpSpPr>
          <p:cNvPr id="52" name="Shape 52"/>
          <p:cNvGrpSpPr/>
          <p:nvPr/>
        </p:nvGrpSpPr>
        <p:grpSpPr>
          <a:xfrm>
            <a:off x="4411033" y="332491"/>
            <a:ext cx="321429" cy="523990"/>
            <a:chOff x="6730350" y="2315900"/>
            <a:chExt cx="257700" cy="420100"/>
          </a:xfrm>
        </p:grpSpPr>
        <p:sp>
          <p:nvSpPr>
            <p:cNvPr id="5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 descr="Image result for iit madra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124" y="3790950"/>
            <a:ext cx="88064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owshik\Desktop\Comps\EXL\PLOTS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" y="209336"/>
            <a:ext cx="6096000" cy="41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7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28894" y="1416428"/>
            <a:ext cx="248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Frequency of Queries asked is not a informative variable. </a:t>
            </a:r>
          </a:p>
        </p:txBody>
      </p:sp>
    </p:spTree>
    <p:extLst>
      <p:ext uri="{BB962C8B-B14F-4D97-AF65-F5344CB8AC3E}">
        <p14:creationId xmlns:p14="http://schemas.microsoft.com/office/powerpoint/2010/main" val="16976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3"/>
          <p:cNvSpPr txBox="1">
            <a:spLocks/>
          </p:cNvSpPr>
          <p:nvPr/>
        </p:nvSpPr>
        <p:spPr>
          <a:xfrm>
            <a:off x="2664292" y="666750"/>
            <a:ext cx="3584262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b="1" dirty="0" smtClean="0">
                <a:solidFill>
                  <a:srgbClr val="00B0F0"/>
                </a:solidFill>
              </a:rPr>
              <a:t>Imbalance</a:t>
            </a:r>
            <a:r>
              <a:rPr lang="en" sz="3200" b="1" dirty="0" smtClean="0">
                <a:solidFill>
                  <a:srgbClr val="0070C0"/>
                </a:solidFill>
              </a:rPr>
              <a:t> Data</a:t>
            </a:r>
            <a:endParaRPr lang="en" sz="32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1581149"/>
            <a:ext cx="5867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Accuracy Paradox 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Oversampling, Not Under-sampling !!</a:t>
            </a:r>
            <a:endParaRPr lang="en-IN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Too less data to go for under-sampling of modelling data</a:t>
            </a:r>
            <a:endParaRPr lang="en-IN" sz="1600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561531"/>
              </p:ext>
            </p:extLst>
          </p:nvPr>
        </p:nvGraphicFramePr>
        <p:xfrm>
          <a:off x="0" y="1387910"/>
          <a:ext cx="3352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9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2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3"/>
          <p:cNvSpPr txBox="1">
            <a:spLocks/>
          </p:cNvSpPr>
          <p:nvPr/>
        </p:nvSpPr>
        <p:spPr>
          <a:xfrm>
            <a:off x="2664292" y="666750"/>
            <a:ext cx="3584262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b="1" dirty="0" smtClean="0">
                <a:solidFill>
                  <a:srgbClr val="0070C0"/>
                </a:solidFill>
              </a:rPr>
              <a:t>Outliers</a:t>
            </a:r>
            <a:endParaRPr lang="en" sz="3200" b="1" dirty="0">
              <a:solidFill>
                <a:srgbClr val="0070C0"/>
              </a:solidFill>
            </a:endParaRPr>
          </a:p>
        </p:txBody>
      </p:sp>
      <p:grpSp>
        <p:nvGrpSpPr>
          <p:cNvPr id="6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7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193" name="Picture 1" descr="C:\Users\Kowshik\Desktop\Comps\EXL\PLOTS\Rplot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0" y="1428751"/>
            <a:ext cx="45850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35459" y="1704939"/>
            <a:ext cx="372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We applied Principle component analysis to visualize our data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Found Few Outlier like M135,M4091,M6011</a:t>
            </a:r>
          </a:p>
        </p:txBody>
      </p:sp>
    </p:spTree>
    <p:extLst>
      <p:ext uri="{BB962C8B-B14F-4D97-AF65-F5344CB8AC3E}">
        <p14:creationId xmlns:p14="http://schemas.microsoft.com/office/powerpoint/2010/main" val="11619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Feature Engineering</a:t>
            </a:r>
            <a:endParaRPr lang="en" sz="3200" dirty="0"/>
          </a:p>
        </p:txBody>
      </p:sp>
      <p:cxnSp>
        <p:nvCxnSpPr>
          <p:cNvPr id="5" name="Shape 233"/>
          <p:cNvCxnSpPr/>
          <p:nvPr/>
        </p:nvCxnSpPr>
        <p:spPr>
          <a:xfrm>
            <a:off x="10617" y="2438147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522"/>
          <p:cNvGrpSpPr/>
          <p:nvPr/>
        </p:nvGrpSpPr>
        <p:grpSpPr>
          <a:xfrm>
            <a:off x="2390059" y="2233247"/>
            <a:ext cx="325285" cy="308318"/>
            <a:chOff x="5300400" y="3670175"/>
            <a:chExt cx="421300" cy="399325"/>
          </a:xfrm>
        </p:grpSpPr>
        <p:sp>
          <p:nvSpPr>
            <p:cNvPr id="13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85"/>
          <p:cNvGrpSpPr/>
          <p:nvPr/>
        </p:nvGrpSpPr>
        <p:grpSpPr>
          <a:xfrm>
            <a:off x="3960726" y="1314786"/>
            <a:ext cx="1447800" cy="1063325"/>
            <a:chOff x="5255200" y="3006475"/>
            <a:chExt cx="511700" cy="378575"/>
          </a:xfrm>
        </p:grpSpPr>
        <p:sp>
          <p:nvSpPr>
            <p:cNvPr id="1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" name="Shape 588"/>
          <p:cNvGrpSpPr/>
          <p:nvPr/>
        </p:nvGrpSpPr>
        <p:grpSpPr>
          <a:xfrm>
            <a:off x="6093213" y="2232321"/>
            <a:ext cx="416760" cy="399774"/>
            <a:chOff x="5241175" y="4959100"/>
            <a:chExt cx="539775" cy="517775"/>
          </a:xfrm>
        </p:grpSpPr>
        <p:sp>
          <p:nvSpPr>
            <p:cNvPr id="22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519"/>
          <p:cNvGrpSpPr/>
          <p:nvPr/>
        </p:nvGrpSpPr>
        <p:grpSpPr>
          <a:xfrm>
            <a:off x="8255410" y="2333597"/>
            <a:ext cx="162643" cy="116452"/>
            <a:chOff x="4610450" y="3703750"/>
            <a:chExt cx="453050" cy="332175"/>
          </a:xfrm>
        </p:grpSpPr>
        <p:sp>
          <p:nvSpPr>
            <p:cNvPr id="2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476"/>
          <p:cNvSpPr/>
          <p:nvPr/>
        </p:nvSpPr>
        <p:spPr>
          <a:xfrm>
            <a:off x="8182099" y="2175947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467"/>
          <p:cNvGrpSpPr/>
          <p:nvPr/>
        </p:nvGrpSpPr>
        <p:grpSpPr>
          <a:xfrm>
            <a:off x="553341" y="2089313"/>
            <a:ext cx="270710" cy="427275"/>
            <a:chOff x="6730350" y="2315900"/>
            <a:chExt cx="257700" cy="420100"/>
          </a:xfrm>
        </p:grpSpPr>
        <p:sp>
          <p:nvSpPr>
            <p:cNvPr id="39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45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246"/>
          <p:cNvSpPr/>
          <p:nvPr/>
        </p:nvSpPr>
        <p:spPr>
          <a:xfrm>
            <a:off x="285830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248"/>
          <p:cNvSpPr/>
          <p:nvPr/>
        </p:nvSpPr>
        <p:spPr>
          <a:xfrm>
            <a:off x="2385516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Shape 249"/>
          <p:cNvSpPr/>
          <p:nvPr/>
        </p:nvSpPr>
        <p:spPr>
          <a:xfrm>
            <a:off x="4485202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249"/>
          <p:cNvSpPr/>
          <p:nvPr/>
        </p:nvSpPr>
        <p:spPr>
          <a:xfrm>
            <a:off x="6543364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34" y="23870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" dirty="0">
              <a:solidFill>
                <a:schemeClr val="accent6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19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45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303"/>
          <p:cNvSpPr txBox="1">
            <a:spLocks noGrp="1"/>
          </p:cNvSpPr>
          <p:nvPr>
            <p:ph type="title"/>
          </p:nvPr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Feature Extraction</a:t>
            </a:r>
            <a:br>
              <a:rPr lang="en" sz="3200" dirty="0" smtClean="0"/>
            </a:br>
            <a:endParaRPr lang="en" sz="3200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idx="1"/>
          </p:nvPr>
        </p:nvSpPr>
        <p:spPr>
          <a:xfrm>
            <a:off x="4665664" y="1962150"/>
            <a:ext cx="4459374" cy="2851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600" dirty="0" smtClean="0"/>
              <a:t>Total </a:t>
            </a:r>
            <a:r>
              <a:rPr lang="en-IN" sz="1600" b="1" dirty="0" smtClean="0">
                <a:solidFill>
                  <a:srgbClr val="C00000"/>
                </a:solidFill>
              </a:rPr>
              <a:t>53 features </a:t>
            </a:r>
            <a:r>
              <a:rPr lang="en-IN" sz="1600" dirty="0" smtClean="0"/>
              <a:t>are extracted from the different data sheets , NLP and among the features </a:t>
            </a:r>
          </a:p>
          <a:p>
            <a:pPr>
              <a:buFont typeface="Wingdings" pitchFamily="2" charset="2"/>
              <a:buChar char="§"/>
            </a:pPr>
            <a:r>
              <a:rPr lang="en-IN" sz="1600" dirty="0" smtClean="0"/>
              <a:t>Adding  new  features is making sense</a:t>
            </a:r>
          </a:p>
          <a:p>
            <a:pPr>
              <a:buFont typeface="Wingdings" pitchFamily="2" charset="2"/>
              <a:buChar char="§"/>
            </a:pPr>
            <a:r>
              <a:rPr lang="en-IN" sz="1600" dirty="0" smtClean="0"/>
              <a:t>Warrantee Days, Maturity of scheme, Realization months, Default number are the features which are performing  good relatively.</a:t>
            </a:r>
          </a:p>
          <a:p>
            <a:pPr marL="0" indent="0">
              <a:buNone/>
            </a:pPr>
            <a:endParaRPr lang="en-IN" sz="1600" dirty="0" smtClean="0"/>
          </a:p>
          <a:p>
            <a:pPr>
              <a:buFont typeface="Wingdings" pitchFamily="2" charset="2"/>
              <a:buChar char="§"/>
            </a:pPr>
            <a:endParaRPr lang="en-IN" sz="1600" dirty="0" smtClean="0"/>
          </a:p>
          <a:p>
            <a:pPr>
              <a:buFont typeface="Wingdings" pitchFamily="2" charset="2"/>
              <a:buChar char="§"/>
            </a:pPr>
            <a:endParaRPr lang="en-IN" sz="1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714040"/>
              </p:ext>
            </p:extLst>
          </p:nvPr>
        </p:nvGraphicFramePr>
        <p:xfrm>
          <a:off x="564856" y="1885950"/>
          <a:ext cx="3796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1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5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NLP Features</a:t>
            </a:r>
            <a:br>
              <a:rPr lang="en" sz="3200" dirty="0" smtClean="0"/>
            </a:br>
            <a:endParaRPr lang="en" sz="3200" dirty="0"/>
          </a:p>
        </p:txBody>
      </p:sp>
      <p:sp>
        <p:nvSpPr>
          <p:cNvPr id="8" name="Rectangle 7"/>
          <p:cNvSpPr/>
          <p:nvPr/>
        </p:nvSpPr>
        <p:spPr>
          <a:xfrm>
            <a:off x="4355064" y="1809750"/>
            <a:ext cx="48077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Turn </a:t>
            </a:r>
            <a:r>
              <a:rPr lang="en-IN" sz="1600" dirty="0"/>
              <a:t>the text content into numerical feature </a:t>
            </a:r>
            <a:r>
              <a:rPr lang="en-IN" sz="1600" dirty="0" smtClean="0"/>
              <a:t>vectors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The data is given in token </a:t>
            </a:r>
            <a:r>
              <a:rPr lang="en-IN" sz="1600" dirty="0" smtClean="0"/>
              <a:t>forms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U</a:t>
            </a:r>
            <a:r>
              <a:rPr lang="en-IN" sz="1600" dirty="0" smtClean="0"/>
              <a:t>nderstand </a:t>
            </a:r>
            <a:r>
              <a:rPr lang="en-IN" sz="1600" dirty="0"/>
              <a:t>the frequencies of these </a:t>
            </a:r>
            <a:r>
              <a:rPr lang="en-IN" sz="1600" dirty="0" smtClean="0"/>
              <a:t>keywords/Tokens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M</a:t>
            </a:r>
            <a:r>
              <a:rPr lang="en-IN" sz="1600" dirty="0" smtClean="0"/>
              <a:t>ore </a:t>
            </a:r>
            <a:r>
              <a:rPr lang="en-IN" sz="1600" dirty="0"/>
              <a:t>frequently in churning text data more </a:t>
            </a:r>
            <a:r>
              <a:rPr lang="en-IN" sz="1600" dirty="0" smtClean="0"/>
              <a:t>informative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T</a:t>
            </a:r>
            <a:r>
              <a:rPr lang="en-IN" sz="1600" dirty="0" smtClean="0"/>
              <a:t>op </a:t>
            </a:r>
            <a:r>
              <a:rPr lang="en-IN" sz="1600" b="1" dirty="0">
                <a:solidFill>
                  <a:srgbClr val="C00000"/>
                </a:solidFill>
              </a:rPr>
              <a:t>20 most frequent key-words 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Count </a:t>
            </a:r>
            <a:r>
              <a:rPr lang="en-IN" sz="1600" dirty="0"/>
              <a:t>the number of occurrences of each word in a particular user calling text </a:t>
            </a:r>
            <a:r>
              <a:rPr lang="en-IN" sz="1600" dirty="0" smtClean="0"/>
              <a:t>(</a:t>
            </a:r>
            <a:r>
              <a:rPr lang="en-IN" sz="1600" b="1" dirty="0">
                <a:solidFill>
                  <a:srgbClr val="C00000"/>
                </a:solidFill>
              </a:rPr>
              <a:t>bag – of –words </a:t>
            </a:r>
            <a:r>
              <a:rPr lang="en-IN" sz="1600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21510"/>
              </p:ext>
            </p:extLst>
          </p:nvPr>
        </p:nvGraphicFramePr>
        <p:xfrm>
          <a:off x="0" y="1657350"/>
          <a:ext cx="4038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5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NLP Features</a:t>
            </a:r>
            <a:br>
              <a:rPr lang="en" sz="3200" dirty="0" smtClean="0"/>
            </a:br>
            <a:endParaRPr lang="en" sz="3200" dirty="0"/>
          </a:p>
        </p:txBody>
      </p:sp>
      <p:sp>
        <p:nvSpPr>
          <p:cNvPr id="2" name="Rectangle 1"/>
          <p:cNvSpPr/>
          <p:nvPr/>
        </p:nvSpPr>
        <p:spPr>
          <a:xfrm>
            <a:off x="4355064" y="196215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The NLP tokens as features are performing relatively bad in this classification </a:t>
            </a:r>
            <a:r>
              <a:rPr lang="en-IN" sz="1600" dirty="0" smtClean="0"/>
              <a:t>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Still </a:t>
            </a:r>
            <a:r>
              <a:rPr lang="en-IN" sz="1600" dirty="0"/>
              <a:t>introducing some of these features gave a considerable hike in </a:t>
            </a:r>
            <a:r>
              <a:rPr lang="en-IN" sz="1600" b="1" dirty="0">
                <a:solidFill>
                  <a:srgbClr val="C00000"/>
                </a:solidFill>
              </a:rPr>
              <a:t>Average AUC 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These </a:t>
            </a:r>
            <a:r>
              <a:rPr lang="en-IN" sz="1600" dirty="0"/>
              <a:t>NLP Features are highly </a:t>
            </a:r>
            <a:r>
              <a:rPr lang="en-IN" sz="1600" b="1" dirty="0">
                <a:solidFill>
                  <a:srgbClr val="C00000"/>
                </a:solidFill>
              </a:rPr>
              <a:t>correlated</a:t>
            </a:r>
            <a:r>
              <a:rPr lang="en-IN" sz="1600" dirty="0"/>
              <a:t> among themselves, 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D</a:t>
            </a:r>
            <a:r>
              <a:rPr lang="en-IN" sz="1600" dirty="0" smtClean="0"/>
              <a:t>ropping </a:t>
            </a:r>
            <a:r>
              <a:rPr lang="en-IN" sz="1600" dirty="0"/>
              <a:t>of </a:t>
            </a:r>
            <a:r>
              <a:rPr lang="en-IN" sz="1600" b="1" dirty="0">
                <a:solidFill>
                  <a:srgbClr val="C00000"/>
                </a:solidFill>
              </a:rPr>
              <a:t>9 NLP Features </a:t>
            </a:r>
            <a:r>
              <a:rPr lang="en-IN" sz="1600" dirty="0"/>
              <a:t>to rule out the chances of over fitting.</a:t>
            </a:r>
          </a:p>
        </p:txBody>
      </p:sp>
      <p:pic>
        <p:nvPicPr>
          <p:cNvPr id="12290" name="Picture 2" descr="C:\Users\Kowshik\Desktop\Comps\EXL\PLOTS\CorrelationN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550"/>
            <a:ext cx="435506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Correlation</a:t>
            </a:r>
            <a:br>
              <a:rPr lang="en" sz="3200" dirty="0" smtClean="0"/>
            </a:br>
            <a:endParaRPr lang="en" sz="3200" dirty="0"/>
          </a:p>
        </p:txBody>
      </p:sp>
      <p:grpSp>
        <p:nvGrpSpPr>
          <p:cNvPr id="5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6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4494953" y="17335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The </a:t>
            </a:r>
            <a:r>
              <a:rPr lang="en-IN" sz="1600" dirty="0"/>
              <a:t>correlations between categorical data features are captured </a:t>
            </a:r>
            <a:r>
              <a:rPr lang="en-IN" sz="1600" dirty="0" smtClean="0"/>
              <a:t>by </a:t>
            </a:r>
            <a:r>
              <a:rPr lang="en-IN" sz="1600" b="1" dirty="0" smtClean="0">
                <a:solidFill>
                  <a:srgbClr val="C00000"/>
                </a:solidFill>
              </a:rPr>
              <a:t>chi-squared </a:t>
            </a:r>
            <a:r>
              <a:rPr lang="en-IN" sz="1600" b="1" dirty="0">
                <a:solidFill>
                  <a:srgbClr val="C00000"/>
                </a:solidFill>
              </a:rPr>
              <a:t>test. 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The </a:t>
            </a:r>
            <a:r>
              <a:rPr lang="en-IN" sz="1600" dirty="0"/>
              <a:t>correlations between continuous numerical data features are captured by </a:t>
            </a:r>
            <a:r>
              <a:rPr lang="en-IN" sz="1600" b="1" dirty="0">
                <a:solidFill>
                  <a:srgbClr val="C00000"/>
                </a:solidFill>
              </a:rPr>
              <a:t>one-Class </a:t>
            </a:r>
            <a:r>
              <a:rPr lang="en-IN" sz="1600" b="1" dirty="0" err="1">
                <a:solidFill>
                  <a:srgbClr val="C00000"/>
                </a:solidFill>
              </a:rPr>
              <a:t>anova</a:t>
            </a:r>
            <a:r>
              <a:rPr lang="en-IN" sz="1600" b="1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and </a:t>
            </a:r>
            <a:r>
              <a:rPr lang="en-IN" sz="1600" b="1" dirty="0">
                <a:solidFill>
                  <a:srgbClr val="C00000"/>
                </a:solidFill>
              </a:rPr>
              <a:t>T-test</a:t>
            </a:r>
            <a:r>
              <a:rPr lang="en-IN" sz="16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13314" name="Picture 2" descr="C:\Users\Kowshik\Desktop\Comps\EXL\PLOTS\AGE.CommencedaysPears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46" y="2770402"/>
            <a:ext cx="2023153" cy="16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Kowshik\Desktop\Comps\EXL\PLOTS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0580"/>
            <a:ext cx="3834950" cy="27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76400" y="4459032"/>
            <a:ext cx="182941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chi-squared </a:t>
            </a:r>
            <a:r>
              <a:rPr lang="en-IN" b="1" dirty="0" smtClean="0">
                <a:solidFill>
                  <a:srgbClr val="00B050"/>
                </a:solidFill>
              </a:rPr>
              <a:t>test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35200" y="4474268"/>
            <a:ext cx="151804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Pearson value</a:t>
            </a:r>
          </a:p>
        </p:txBody>
      </p:sp>
    </p:spTree>
    <p:extLst>
      <p:ext uri="{BB962C8B-B14F-4D97-AF65-F5344CB8AC3E}">
        <p14:creationId xmlns:p14="http://schemas.microsoft.com/office/powerpoint/2010/main" val="98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Correlation</a:t>
            </a:r>
            <a:br>
              <a:rPr lang="en" sz="3200" dirty="0" smtClean="0"/>
            </a:br>
            <a:endParaRPr lang="en" sz="3200" dirty="0"/>
          </a:p>
        </p:txBody>
      </p:sp>
      <p:grpSp>
        <p:nvGrpSpPr>
          <p:cNvPr id="5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6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338" name="Picture 2" descr="C:\Users\Kowshik\Desktop\Comps\EXL\PLOTS\PearsonAGE_PostHours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" y="1146181"/>
            <a:ext cx="3354427" cy="33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Kowshik\Desktop\Comps\EXL\PLOTS\PearsonAGE_Data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85" y="1205850"/>
            <a:ext cx="3276600" cy="32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6142" y="226695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among </a:t>
            </a:r>
          </a:p>
          <a:p>
            <a:r>
              <a:rPr lang="en-IN" dirty="0" smtClean="0"/>
              <a:t>Proven informative variables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Feature Selection</a:t>
            </a:r>
            <a:br>
              <a:rPr lang="en" sz="3200" dirty="0" smtClean="0"/>
            </a:br>
            <a:endParaRPr lang="en" sz="3200" dirty="0"/>
          </a:p>
        </p:txBody>
      </p:sp>
      <p:grpSp>
        <p:nvGrpSpPr>
          <p:cNvPr id="5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6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607491" y="1885950"/>
            <a:ext cx="4538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Including all these 53 features will either </a:t>
            </a:r>
            <a:r>
              <a:rPr lang="en-IN" sz="1600" b="1" dirty="0">
                <a:solidFill>
                  <a:srgbClr val="C00000"/>
                </a:solidFill>
              </a:rPr>
              <a:t>over-fit </a:t>
            </a:r>
            <a:r>
              <a:rPr lang="en-IN" sz="1600" dirty="0"/>
              <a:t>or introduce variance to our </a:t>
            </a:r>
            <a:r>
              <a:rPr lang="en-IN" sz="1600" dirty="0" smtClean="0"/>
              <a:t>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More features also increase the </a:t>
            </a:r>
            <a:r>
              <a:rPr lang="en-IN" sz="1600" b="1" dirty="0">
                <a:solidFill>
                  <a:srgbClr val="C00000"/>
                </a:solidFill>
              </a:rPr>
              <a:t>flexibility </a:t>
            </a:r>
            <a:r>
              <a:rPr lang="en-IN" sz="1600" dirty="0"/>
              <a:t>of the model, which might end up with bad results on validating data set. 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b="1" dirty="0" smtClean="0">
                <a:solidFill>
                  <a:srgbClr val="C00000"/>
                </a:solidFill>
              </a:rPr>
              <a:t>13  </a:t>
            </a:r>
            <a:r>
              <a:rPr lang="en-IN" sz="1600" b="1" dirty="0">
                <a:solidFill>
                  <a:srgbClr val="C00000"/>
                </a:solidFill>
              </a:rPr>
              <a:t>features </a:t>
            </a:r>
            <a:r>
              <a:rPr lang="en-IN" sz="1600" dirty="0"/>
              <a:t>are dropped based on the </a:t>
            </a:r>
            <a:r>
              <a:rPr lang="en-IN" sz="1600" b="1" dirty="0">
                <a:solidFill>
                  <a:srgbClr val="C00000"/>
                </a:solidFill>
              </a:rPr>
              <a:t>feature importance’s and </a:t>
            </a:r>
            <a:r>
              <a:rPr lang="en-IN" sz="1600" b="1" dirty="0" smtClean="0">
                <a:solidFill>
                  <a:srgbClr val="C00000"/>
                </a:solidFill>
              </a:rPr>
              <a:t>correlation </a:t>
            </a:r>
            <a:r>
              <a:rPr lang="en-IN" sz="1600" dirty="0" smtClean="0"/>
              <a:t>(both </a:t>
            </a:r>
            <a:r>
              <a:rPr lang="en-IN" sz="1600" dirty="0"/>
              <a:t>categorical and continuous) 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Reduce </a:t>
            </a:r>
            <a:r>
              <a:rPr lang="en-IN" sz="1600" dirty="0"/>
              <a:t>t</a:t>
            </a:r>
            <a:r>
              <a:rPr lang="en-IN" sz="1600" dirty="0" smtClean="0"/>
              <a:t>raining </a:t>
            </a:r>
            <a:r>
              <a:rPr lang="en-IN" sz="1600" b="1" dirty="0" smtClean="0">
                <a:solidFill>
                  <a:srgbClr val="C00000"/>
                </a:solidFill>
              </a:rPr>
              <a:t>time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Improved </a:t>
            </a:r>
            <a:r>
              <a:rPr lang="en-IN" sz="1600" b="1" dirty="0" smtClean="0">
                <a:solidFill>
                  <a:srgbClr val="C00000"/>
                </a:solidFill>
              </a:rPr>
              <a:t>Accuracies </a:t>
            </a:r>
            <a:endParaRPr lang="en-IN" sz="16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12944" r="31666" b="11462"/>
          <a:stretch/>
        </p:blipFill>
        <p:spPr>
          <a:xfrm>
            <a:off x="685800" y="1205850"/>
            <a:ext cx="304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4205079" y="751779"/>
            <a:ext cx="755273" cy="3735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FLOW</a:t>
            </a:r>
            <a:br>
              <a:rPr lang="e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</a:br>
            <a:endParaRPr lang="en" sz="900" dirty="0"/>
          </a:p>
        </p:txBody>
      </p:sp>
      <p:sp>
        <p:nvSpPr>
          <p:cNvPr id="85" name="Shape 85"/>
          <p:cNvSpPr txBox="1"/>
          <p:nvPr/>
        </p:nvSpPr>
        <p:spPr>
          <a:xfrm>
            <a:off x="3112997" y="365460"/>
            <a:ext cx="2834878" cy="824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hape 233"/>
          <p:cNvCxnSpPr/>
          <p:nvPr/>
        </p:nvCxnSpPr>
        <p:spPr>
          <a:xfrm>
            <a:off x="-43214" y="2703694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235"/>
          <p:cNvSpPr txBox="1"/>
          <p:nvPr/>
        </p:nvSpPr>
        <p:spPr>
          <a:xfrm>
            <a:off x="2087286" y="1201568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Shape 238"/>
          <p:cNvSpPr txBox="1"/>
          <p:nvPr/>
        </p:nvSpPr>
        <p:spPr>
          <a:xfrm>
            <a:off x="71418" y="1776411"/>
            <a:ext cx="1561108" cy="69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Understanding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Business Problem</a:t>
            </a:r>
            <a:endParaRPr lang="en" sz="1200" b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5" name="Shape 467"/>
          <p:cNvGrpSpPr/>
          <p:nvPr/>
        </p:nvGrpSpPr>
        <p:grpSpPr>
          <a:xfrm>
            <a:off x="653002" y="2494237"/>
            <a:ext cx="198970" cy="324359"/>
            <a:chOff x="6730350" y="2315900"/>
            <a:chExt cx="257700" cy="420100"/>
          </a:xfrm>
        </p:grpSpPr>
        <p:sp>
          <p:nvSpPr>
            <p:cNvPr id="26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522"/>
          <p:cNvGrpSpPr/>
          <p:nvPr/>
        </p:nvGrpSpPr>
        <p:grpSpPr>
          <a:xfrm>
            <a:off x="2336228" y="2498794"/>
            <a:ext cx="325285" cy="308318"/>
            <a:chOff x="5300400" y="3670175"/>
            <a:chExt cx="421300" cy="399325"/>
          </a:xfrm>
        </p:grpSpPr>
        <p:sp>
          <p:nvSpPr>
            <p:cNvPr id="32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85"/>
          <p:cNvGrpSpPr/>
          <p:nvPr/>
        </p:nvGrpSpPr>
        <p:grpSpPr>
          <a:xfrm>
            <a:off x="4500185" y="2518869"/>
            <a:ext cx="395083" cy="292297"/>
            <a:chOff x="5255200" y="3006475"/>
            <a:chExt cx="511700" cy="378575"/>
          </a:xfrm>
        </p:grpSpPr>
        <p:sp>
          <p:nvSpPr>
            <p:cNvPr id="38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588"/>
          <p:cNvGrpSpPr/>
          <p:nvPr/>
        </p:nvGrpSpPr>
        <p:grpSpPr>
          <a:xfrm>
            <a:off x="6039382" y="2497868"/>
            <a:ext cx="416760" cy="399774"/>
            <a:chOff x="5241175" y="4959100"/>
            <a:chExt cx="539775" cy="517775"/>
          </a:xfrm>
        </p:grpSpPr>
        <p:sp>
          <p:nvSpPr>
            <p:cNvPr id="41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8128269" y="2471855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" name="Shape 519"/>
          <p:cNvGrpSpPr/>
          <p:nvPr/>
        </p:nvGrpSpPr>
        <p:grpSpPr>
          <a:xfrm>
            <a:off x="8201579" y="2599144"/>
            <a:ext cx="162643" cy="116452"/>
            <a:chOff x="4610450" y="3703750"/>
            <a:chExt cx="453050" cy="332175"/>
          </a:xfrm>
        </p:grpSpPr>
        <p:sp>
          <p:nvSpPr>
            <p:cNvPr id="56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22"/>
          <p:cNvGrpSpPr/>
          <p:nvPr/>
        </p:nvGrpSpPr>
        <p:grpSpPr>
          <a:xfrm>
            <a:off x="4538417" y="365460"/>
            <a:ext cx="276257" cy="391300"/>
            <a:chOff x="3984000" y="1594200"/>
            <a:chExt cx="357800" cy="506800"/>
          </a:xfrm>
        </p:grpSpPr>
        <p:sp>
          <p:nvSpPr>
            <p:cNvPr id="59" name="Shape 42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2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" name="Shape 238"/>
          <p:cNvSpPr txBox="1"/>
          <p:nvPr/>
        </p:nvSpPr>
        <p:spPr>
          <a:xfrm>
            <a:off x="1812652" y="2804903"/>
            <a:ext cx="1561108" cy="69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Understanding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nd Cleaning Data</a:t>
            </a:r>
            <a:endParaRPr lang="en" sz="1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10716" y="1636864"/>
            <a:ext cx="1023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Missing Values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98435" y="1133803"/>
            <a:ext cx="1023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Imbalance data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91571" y="4170798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Correlation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1" name="Shape 239"/>
          <p:cNvCxnSpPr/>
          <p:nvPr/>
        </p:nvCxnSpPr>
        <p:spPr>
          <a:xfrm flipV="1">
            <a:off x="762736" y="3413252"/>
            <a:ext cx="0" cy="609601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82" name="Rectangle 81"/>
          <p:cNvSpPr/>
          <p:nvPr/>
        </p:nvSpPr>
        <p:spPr>
          <a:xfrm>
            <a:off x="780965" y="3197808"/>
            <a:ext cx="1023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Crude Way to solve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6" name="Shape 239"/>
          <p:cNvCxnSpPr/>
          <p:nvPr/>
        </p:nvCxnSpPr>
        <p:spPr>
          <a:xfrm flipV="1">
            <a:off x="762725" y="2997766"/>
            <a:ext cx="0" cy="40148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87" name="Rectangle 86"/>
          <p:cNvSpPr/>
          <p:nvPr/>
        </p:nvSpPr>
        <p:spPr>
          <a:xfrm>
            <a:off x="851972" y="3892048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Elegent way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Shape 238"/>
          <p:cNvSpPr txBox="1"/>
          <p:nvPr/>
        </p:nvSpPr>
        <p:spPr>
          <a:xfrm>
            <a:off x="3854709" y="1900710"/>
            <a:ext cx="1561108" cy="69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Feature Engineering</a:t>
            </a:r>
            <a:endParaRPr lang="en" sz="12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9" name="Shape 236"/>
          <p:cNvCxnSpPr/>
          <p:nvPr/>
        </p:nvCxnSpPr>
        <p:spPr>
          <a:xfrm flipV="1">
            <a:off x="4610104" y="3374806"/>
            <a:ext cx="0" cy="47978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0" name="Shape 236"/>
          <p:cNvCxnSpPr/>
          <p:nvPr/>
        </p:nvCxnSpPr>
        <p:spPr>
          <a:xfrm flipV="1">
            <a:off x="4600766" y="3854590"/>
            <a:ext cx="9338" cy="457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1" name="Shape 236"/>
          <p:cNvCxnSpPr/>
          <p:nvPr/>
        </p:nvCxnSpPr>
        <p:spPr>
          <a:xfrm flipV="1">
            <a:off x="4610104" y="2911065"/>
            <a:ext cx="0" cy="47978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2" name="Shape 236"/>
          <p:cNvCxnSpPr/>
          <p:nvPr/>
        </p:nvCxnSpPr>
        <p:spPr>
          <a:xfrm flipV="1">
            <a:off x="4610104" y="4311790"/>
            <a:ext cx="0" cy="47978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93" name="Rectangle 92"/>
          <p:cNvSpPr/>
          <p:nvPr/>
        </p:nvSpPr>
        <p:spPr>
          <a:xfrm>
            <a:off x="3547540" y="3029458"/>
            <a:ext cx="10233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Feature </a:t>
            </a:r>
          </a:p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Generation/Extraction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77465" y="3718053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NLP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8373" y="713145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Outlier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28387" y="4595660"/>
            <a:ext cx="10233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Optimal Features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Shape 238"/>
          <p:cNvSpPr txBox="1"/>
          <p:nvPr/>
        </p:nvSpPr>
        <p:spPr>
          <a:xfrm>
            <a:off x="5443613" y="2683596"/>
            <a:ext cx="1561108" cy="69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Model</a:t>
            </a:r>
            <a:endParaRPr lang="en" sz="1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78405" y="1769158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Sampling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16512" y="1171009"/>
            <a:ext cx="126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K-</a:t>
            </a:r>
            <a:r>
              <a:rPr lang="en-I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F</a:t>
            </a:r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old,best</a:t>
            </a:r>
          </a:p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Paramenters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52510" y="731231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Threshold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5" name="Shape 239"/>
          <p:cNvCxnSpPr/>
          <p:nvPr/>
        </p:nvCxnSpPr>
        <p:spPr>
          <a:xfrm flipV="1">
            <a:off x="2487109" y="1863504"/>
            <a:ext cx="0" cy="50529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26" name="Shape 239"/>
          <p:cNvCxnSpPr/>
          <p:nvPr/>
        </p:nvCxnSpPr>
        <p:spPr>
          <a:xfrm flipV="1">
            <a:off x="2487109" y="1349247"/>
            <a:ext cx="7307" cy="50306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27" name="Shape 239"/>
          <p:cNvCxnSpPr/>
          <p:nvPr/>
        </p:nvCxnSpPr>
        <p:spPr>
          <a:xfrm flipH="1" flipV="1">
            <a:off x="2472155" y="843950"/>
            <a:ext cx="7647" cy="50529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33" name="Rectangle 132"/>
          <p:cNvSpPr/>
          <p:nvPr/>
        </p:nvSpPr>
        <p:spPr>
          <a:xfrm>
            <a:off x="7329450" y="3353088"/>
            <a:ext cx="10233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Metrics 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Shape 238"/>
          <p:cNvSpPr txBox="1"/>
          <p:nvPr/>
        </p:nvSpPr>
        <p:spPr>
          <a:xfrm>
            <a:off x="7576373" y="1900710"/>
            <a:ext cx="1413054" cy="583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 smtClean="0">
                <a:latin typeface="Lora"/>
                <a:ea typeface="Lora"/>
                <a:cs typeface="Lora"/>
                <a:sym typeface="Lora"/>
              </a:rPr>
              <a:t>Results and Interpetations </a:t>
            </a:r>
            <a:endParaRPr lang="en" sz="12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8" name="Shape 239"/>
          <p:cNvCxnSpPr/>
          <p:nvPr/>
        </p:nvCxnSpPr>
        <p:spPr>
          <a:xfrm flipV="1">
            <a:off x="8305898" y="3447990"/>
            <a:ext cx="0" cy="609601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39" name="Shape 239"/>
          <p:cNvCxnSpPr/>
          <p:nvPr/>
        </p:nvCxnSpPr>
        <p:spPr>
          <a:xfrm flipV="1">
            <a:off x="8305887" y="3032504"/>
            <a:ext cx="0" cy="40148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40" name="Rectangle 139"/>
          <p:cNvSpPr/>
          <p:nvPr/>
        </p:nvSpPr>
        <p:spPr>
          <a:xfrm>
            <a:off x="6790092" y="3909188"/>
            <a:ext cx="14928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  <a:sym typeface="Lora"/>
              </a:rPr>
              <a:t>Accuracy interpretations </a:t>
            </a:r>
            <a:endParaRPr lang="en" sz="1100" b="1" dirty="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4" name="Shape 239"/>
          <p:cNvCxnSpPr/>
          <p:nvPr/>
        </p:nvCxnSpPr>
        <p:spPr>
          <a:xfrm flipV="1">
            <a:off x="6246936" y="1874701"/>
            <a:ext cx="0" cy="50529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45" name="Shape 239"/>
          <p:cNvCxnSpPr/>
          <p:nvPr/>
        </p:nvCxnSpPr>
        <p:spPr>
          <a:xfrm flipV="1">
            <a:off x="6246936" y="1360444"/>
            <a:ext cx="7307" cy="50306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46" name="Shape 239"/>
          <p:cNvCxnSpPr/>
          <p:nvPr/>
        </p:nvCxnSpPr>
        <p:spPr>
          <a:xfrm flipH="1" flipV="1">
            <a:off x="6231982" y="855147"/>
            <a:ext cx="7647" cy="505298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4273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1" grpId="0" animBg="1"/>
      <p:bldP spid="67" grpId="0"/>
      <p:bldP spid="77" grpId="0"/>
      <p:bldP spid="78" grpId="0"/>
      <p:bldP spid="80" grpId="0"/>
      <p:bldP spid="82" grpId="0"/>
      <p:bldP spid="87" grpId="0"/>
      <p:bldP spid="88" grpId="0"/>
      <p:bldP spid="93" grpId="0"/>
      <p:bldP spid="94" grpId="0"/>
      <p:bldP spid="95" grpId="0"/>
      <p:bldP spid="96" grpId="0"/>
      <p:bldP spid="109" grpId="0"/>
      <p:bldP spid="111" grpId="0"/>
      <p:bldP spid="112" grpId="0"/>
      <p:bldP spid="123" grpId="0"/>
      <p:bldP spid="133" grpId="0"/>
      <p:bldP spid="134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Feature Selection</a:t>
            </a:r>
            <a:br>
              <a:rPr lang="en" sz="3200" dirty="0" smtClean="0"/>
            </a:br>
            <a:endParaRPr lang="en" sz="3200" dirty="0"/>
          </a:p>
        </p:txBody>
      </p:sp>
      <p:grpSp>
        <p:nvGrpSpPr>
          <p:cNvPr id="5" name="Shape 485"/>
          <p:cNvGrpSpPr/>
          <p:nvPr/>
        </p:nvGrpSpPr>
        <p:grpSpPr>
          <a:xfrm>
            <a:off x="4355064" y="133350"/>
            <a:ext cx="409152" cy="336512"/>
            <a:chOff x="5255200" y="3006475"/>
            <a:chExt cx="511700" cy="378575"/>
          </a:xfrm>
        </p:grpSpPr>
        <p:sp>
          <p:nvSpPr>
            <p:cNvPr id="6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93252"/>
              </p:ext>
            </p:extLst>
          </p:nvPr>
        </p:nvGraphicFramePr>
        <p:xfrm>
          <a:off x="1332653" y="1428249"/>
          <a:ext cx="6324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6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Model</a:t>
            </a:r>
            <a:endParaRPr lang="en" sz="3200" dirty="0"/>
          </a:p>
        </p:txBody>
      </p:sp>
      <p:cxnSp>
        <p:nvCxnSpPr>
          <p:cNvPr id="5" name="Shape 233"/>
          <p:cNvCxnSpPr/>
          <p:nvPr/>
        </p:nvCxnSpPr>
        <p:spPr>
          <a:xfrm>
            <a:off x="10617" y="2438147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Shape 522"/>
          <p:cNvGrpSpPr/>
          <p:nvPr/>
        </p:nvGrpSpPr>
        <p:grpSpPr>
          <a:xfrm>
            <a:off x="2390059" y="2233247"/>
            <a:ext cx="325285" cy="308318"/>
            <a:chOff x="5300400" y="3670175"/>
            <a:chExt cx="421300" cy="399325"/>
          </a:xfrm>
        </p:grpSpPr>
        <p:sp>
          <p:nvSpPr>
            <p:cNvPr id="7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588"/>
          <p:cNvGrpSpPr/>
          <p:nvPr/>
        </p:nvGrpSpPr>
        <p:grpSpPr>
          <a:xfrm>
            <a:off x="6171854" y="1265624"/>
            <a:ext cx="1295746" cy="1256095"/>
            <a:chOff x="5241175" y="4959100"/>
            <a:chExt cx="539775" cy="517775"/>
          </a:xfrm>
        </p:grpSpPr>
        <p:sp>
          <p:nvSpPr>
            <p:cNvPr id="16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519"/>
          <p:cNvGrpSpPr/>
          <p:nvPr/>
        </p:nvGrpSpPr>
        <p:grpSpPr>
          <a:xfrm>
            <a:off x="8255410" y="2333597"/>
            <a:ext cx="162643" cy="116452"/>
            <a:chOff x="4610450" y="3703750"/>
            <a:chExt cx="453050" cy="332175"/>
          </a:xfrm>
        </p:grpSpPr>
        <p:sp>
          <p:nvSpPr>
            <p:cNvPr id="23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476"/>
          <p:cNvSpPr/>
          <p:nvPr/>
        </p:nvSpPr>
        <p:spPr>
          <a:xfrm>
            <a:off x="8182099" y="2175947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" name="Shape 467"/>
          <p:cNvGrpSpPr/>
          <p:nvPr/>
        </p:nvGrpSpPr>
        <p:grpSpPr>
          <a:xfrm>
            <a:off x="553341" y="2089313"/>
            <a:ext cx="270710" cy="427275"/>
            <a:chOff x="6730350" y="2315900"/>
            <a:chExt cx="257700" cy="420100"/>
          </a:xfrm>
        </p:grpSpPr>
        <p:sp>
          <p:nvSpPr>
            <p:cNvPr id="27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246"/>
          <p:cNvSpPr/>
          <p:nvPr/>
        </p:nvSpPr>
        <p:spPr>
          <a:xfrm>
            <a:off x="1444918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Sampling 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Shape 248"/>
          <p:cNvSpPr/>
          <p:nvPr/>
        </p:nvSpPr>
        <p:spPr>
          <a:xfrm>
            <a:off x="3544604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K-Fold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249"/>
          <p:cNvSpPr/>
          <p:nvPr/>
        </p:nvSpPr>
        <p:spPr>
          <a:xfrm>
            <a:off x="5644290" y="31813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Threshold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79634" y="23870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n" dirty="0">
              <a:solidFill>
                <a:schemeClr val="accent6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" name="Shape 485"/>
          <p:cNvGrpSpPr/>
          <p:nvPr/>
        </p:nvGrpSpPr>
        <p:grpSpPr>
          <a:xfrm>
            <a:off x="4427874" y="2089313"/>
            <a:ext cx="601326" cy="432406"/>
            <a:chOff x="5255200" y="3006475"/>
            <a:chExt cx="511700" cy="378575"/>
          </a:xfrm>
        </p:grpSpPr>
        <p:sp>
          <p:nvSpPr>
            <p:cNvPr id="41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588"/>
          <p:cNvGrpSpPr/>
          <p:nvPr/>
        </p:nvGrpSpPr>
        <p:grpSpPr>
          <a:xfrm>
            <a:off x="4368278" y="0"/>
            <a:ext cx="431977" cy="546331"/>
            <a:chOff x="5241175" y="4959100"/>
            <a:chExt cx="539775" cy="517775"/>
          </a:xfrm>
        </p:grpSpPr>
        <p:sp>
          <p:nvSpPr>
            <p:cNvPr id="44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3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Sampling</a:t>
            </a:r>
            <a:endParaRPr lang="en" sz="3200" dirty="0"/>
          </a:p>
        </p:txBody>
      </p:sp>
      <p:grpSp>
        <p:nvGrpSpPr>
          <p:cNvPr id="43" name="Shape 588"/>
          <p:cNvGrpSpPr/>
          <p:nvPr/>
        </p:nvGrpSpPr>
        <p:grpSpPr>
          <a:xfrm>
            <a:off x="4368278" y="0"/>
            <a:ext cx="431977" cy="546331"/>
            <a:chOff x="5241175" y="4959100"/>
            <a:chExt cx="539775" cy="517775"/>
          </a:xfrm>
        </p:grpSpPr>
        <p:sp>
          <p:nvSpPr>
            <p:cNvPr id="44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9747"/>
              </p:ext>
            </p:extLst>
          </p:nvPr>
        </p:nvGraphicFramePr>
        <p:xfrm>
          <a:off x="304800" y="1446490"/>
          <a:ext cx="3352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4512430" y="1657350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M</a:t>
            </a:r>
            <a:r>
              <a:rPr lang="en-IN" sz="1600" dirty="0" smtClean="0"/>
              <a:t>odelling </a:t>
            </a:r>
            <a:r>
              <a:rPr lang="en-IN" sz="1600" dirty="0"/>
              <a:t>dataset contains highly imbalance classes 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ML </a:t>
            </a:r>
            <a:r>
              <a:rPr lang="en-IN" sz="1600" dirty="0"/>
              <a:t>algorithms struggle with accuracy because of the </a:t>
            </a:r>
            <a:r>
              <a:rPr lang="en-IN" sz="1600" b="1" dirty="0">
                <a:solidFill>
                  <a:srgbClr val="C00000"/>
                </a:solidFill>
              </a:rPr>
              <a:t>unequal distribution </a:t>
            </a:r>
            <a:r>
              <a:rPr lang="en-IN" sz="1600" dirty="0"/>
              <a:t>in dependent variable.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This causes the performance of existing classifiers to </a:t>
            </a:r>
            <a:r>
              <a:rPr lang="en-IN" sz="1600" b="1" dirty="0">
                <a:solidFill>
                  <a:srgbClr val="C00000"/>
                </a:solidFill>
              </a:rPr>
              <a:t>get biased </a:t>
            </a:r>
            <a:r>
              <a:rPr lang="en-IN" sz="1600" dirty="0"/>
              <a:t>towards majority class</a:t>
            </a:r>
            <a:r>
              <a:rPr lang="en-IN" sz="16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Over Sampling 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Avoid discarding </a:t>
            </a:r>
            <a:r>
              <a:rPr lang="en-IN" sz="1600" b="1" dirty="0">
                <a:solidFill>
                  <a:srgbClr val="C00000"/>
                </a:solidFill>
              </a:rPr>
              <a:t>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K-Fold Evaluation</a:t>
            </a:r>
            <a:endParaRPr lang="en" sz="3200" dirty="0"/>
          </a:p>
        </p:txBody>
      </p:sp>
      <p:grpSp>
        <p:nvGrpSpPr>
          <p:cNvPr id="43" name="Shape 588"/>
          <p:cNvGrpSpPr/>
          <p:nvPr/>
        </p:nvGrpSpPr>
        <p:grpSpPr>
          <a:xfrm>
            <a:off x="4368278" y="0"/>
            <a:ext cx="431977" cy="546331"/>
            <a:chOff x="5241175" y="4959100"/>
            <a:chExt cx="539775" cy="517775"/>
          </a:xfrm>
        </p:grpSpPr>
        <p:sp>
          <p:nvSpPr>
            <p:cNvPr id="44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557505" y="180975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b="1" dirty="0">
                <a:solidFill>
                  <a:srgbClr val="C00000"/>
                </a:solidFill>
              </a:rPr>
              <a:t>Decision trees </a:t>
            </a:r>
            <a:r>
              <a:rPr lang="en-IN" sz="1600" dirty="0"/>
              <a:t>often perform well on imbalanced </a:t>
            </a:r>
            <a:r>
              <a:rPr lang="en-IN" sz="1600" dirty="0" smtClean="0"/>
              <a:t>datasets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 The </a:t>
            </a:r>
            <a:r>
              <a:rPr lang="en-IN" sz="1600" b="1" dirty="0">
                <a:solidFill>
                  <a:srgbClr val="C00000"/>
                </a:solidFill>
              </a:rPr>
              <a:t>splitting rules </a:t>
            </a:r>
            <a:r>
              <a:rPr lang="en-IN" sz="1600" dirty="0"/>
              <a:t>that look at the class variable used in the creation of the trees, can force both classes to be addressed.</a:t>
            </a: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Boosting is discarded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b="1" dirty="0" smtClean="0">
                <a:solidFill>
                  <a:srgbClr val="C00000"/>
                </a:solidFill>
              </a:rPr>
              <a:t>Random Forest </a:t>
            </a:r>
            <a:r>
              <a:rPr lang="en-IN" sz="1600" dirty="0" smtClean="0"/>
              <a:t>is chosen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10-Kfold model is ran to optimize the learning process.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Average AUC Is optimized in iteration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 smtClean="0"/>
              <a:t>Best Parameters are chosen based on the K-Fold CV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sz="16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sz="1600" dirty="0" smtClean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7305"/>
              </p:ext>
            </p:extLst>
          </p:nvPr>
        </p:nvGraphicFramePr>
        <p:xfrm>
          <a:off x="62841" y="1352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588"/>
          <p:cNvGrpSpPr/>
          <p:nvPr/>
        </p:nvGrpSpPr>
        <p:grpSpPr>
          <a:xfrm>
            <a:off x="4368278" y="0"/>
            <a:ext cx="431977" cy="546331"/>
            <a:chOff x="5241175" y="4959100"/>
            <a:chExt cx="539775" cy="517775"/>
          </a:xfrm>
        </p:grpSpPr>
        <p:sp>
          <p:nvSpPr>
            <p:cNvPr id="44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Threshold</a:t>
            </a:r>
            <a:endParaRPr lang="en" sz="3200" dirty="0"/>
          </a:p>
        </p:txBody>
      </p:sp>
      <p:pic>
        <p:nvPicPr>
          <p:cNvPr id="16386" name="Picture 2" descr="C:\Users\Kowshik\Desktop\Comps\EXL\PLOTS\BEST_AU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5850"/>
            <a:ext cx="3796301" cy="37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01780" y="1684467"/>
            <a:ext cx="4213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b="1" dirty="0">
                <a:solidFill>
                  <a:srgbClr val="C00000"/>
                </a:solidFill>
              </a:rPr>
              <a:t>Precision vs Recall  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Threshold from </a:t>
            </a:r>
            <a:r>
              <a:rPr lang="en-IN" b="1" dirty="0" smtClean="0">
                <a:solidFill>
                  <a:srgbClr val="C00000"/>
                </a:solidFill>
              </a:rPr>
              <a:t>ROC Curve </a:t>
            </a:r>
            <a:r>
              <a:rPr lang="en-IN" dirty="0" smtClean="0"/>
              <a:t>is taken as reference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C00000"/>
                </a:solidFill>
              </a:rPr>
              <a:t>10-Fold</a:t>
            </a:r>
            <a:r>
              <a:rPr lang="en-IN" dirty="0" smtClean="0"/>
              <a:t> CV is ran to optimize threshold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9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588"/>
          <p:cNvGrpSpPr/>
          <p:nvPr/>
        </p:nvGrpSpPr>
        <p:grpSpPr>
          <a:xfrm>
            <a:off x="4368278" y="0"/>
            <a:ext cx="431977" cy="546331"/>
            <a:chOff x="5241175" y="4959100"/>
            <a:chExt cx="539775" cy="517775"/>
          </a:xfrm>
        </p:grpSpPr>
        <p:sp>
          <p:nvSpPr>
            <p:cNvPr id="44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Threshold</a:t>
            </a:r>
            <a:endParaRPr lang="en" sz="32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489219"/>
              </p:ext>
            </p:extLst>
          </p:nvPr>
        </p:nvGraphicFramePr>
        <p:xfrm>
          <a:off x="1265645" y="1459614"/>
          <a:ext cx="6629400" cy="347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0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92624" y="7429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Results and Interpretation </a:t>
            </a:r>
            <a:endParaRPr lang="en" sz="3200" dirty="0"/>
          </a:p>
        </p:txBody>
      </p:sp>
      <p:cxnSp>
        <p:nvCxnSpPr>
          <p:cNvPr id="5" name="Shape 233"/>
          <p:cNvCxnSpPr/>
          <p:nvPr/>
        </p:nvCxnSpPr>
        <p:spPr>
          <a:xfrm>
            <a:off x="10617" y="2438147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522"/>
          <p:cNvGrpSpPr/>
          <p:nvPr/>
        </p:nvGrpSpPr>
        <p:grpSpPr>
          <a:xfrm>
            <a:off x="2390059" y="2233247"/>
            <a:ext cx="325285" cy="308318"/>
            <a:chOff x="5300400" y="3670175"/>
            <a:chExt cx="421300" cy="399325"/>
          </a:xfrm>
        </p:grpSpPr>
        <p:sp>
          <p:nvSpPr>
            <p:cNvPr id="13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85"/>
          <p:cNvGrpSpPr/>
          <p:nvPr/>
        </p:nvGrpSpPr>
        <p:grpSpPr>
          <a:xfrm>
            <a:off x="4554016" y="2253322"/>
            <a:ext cx="395083" cy="292297"/>
            <a:chOff x="5255200" y="3006475"/>
            <a:chExt cx="511700" cy="378575"/>
          </a:xfrm>
        </p:grpSpPr>
        <p:sp>
          <p:nvSpPr>
            <p:cNvPr id="1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" name="Shape 588"/>
          <p:cNvGrpSpPr/>
          <p:nvPr/>
        </p:nvGrpSpPr>
        <p:grpSpPr>
          <a:xfrm>
            <a:off x="6093213" y="2232321"/>
            <a:ext cx="416760" cy="399774"/>
            <a:chOff x="5241175" y="4959100"/>
            <a:chExt cx="539775" cy="517775"/>
          </a:xfrm>
        </p:grpSpPr>
        <p:sp>
          <p:nvSpPr>
            <p:cNvPr id="22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519"/>
          <p:cNvGrpSpPr/>
          <p:nvPr/>
        </p:nvGrpSpPr>
        <p:grpSpPr>
          <a:xfrm>
            <a:off x="8122978" y="1609461"/>
            <a:ext cx="512514" cy="530364"/>
            <a:chOff x="4610450" y="3703750"/>
            <a:chExt cx="453050" cy="332175"/>
          </a:xfrm>
        </p:grpSpPr>
        <p:sp>
          <p:nvSpPr>
            <p:cNvPr id="2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476"/>
          <p:cNvSpPr/>
          <p:nvPr/>
        </p:nvSpPr>
        <p:spPr>
          <a:xfrm>
            <a:off x="7924800" y="1200150"/>
            <a:ext cx="838199" cy="123840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467"/>
          <p:cNvGrpSpPr/>
          <p:nvPr/>
        </p:nvGrpSpPr>
        <p:grpSpPr>
          <a:xfrm>
            <a:off x="533400" y="2139825"/>
            <a:ext cx="270710" cy="427275"/>
            <a:chOff x="6730350" y="2315900"/>
            <a:chExt cx="257700" cy="420100"/>
          </a:xfrm>
        </p:grpSpPr>
        <p:sp>
          <p:nvSpPr>
            <p:cNvPr id="39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519"/>
          <p:cNvGrpSpPr/>
          <p:nvPr/>
        </p:nvGrpSpPr>
        <p:grpSpPr>
          <a:xfrm>
            <a:off x="4480480" y="220172"/>
            <a:ext cx="194321" cy="195802"/>
            <a:chOff x="4610450" y="3703750"/>
            <a:chExt cx="453050" cy="332175"/>
          </a:xfrm>
        </p:grpSpPr>
        <p:sp>
          <p:nvSpPr>
            <p:cNvPr id="4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4413274" y="57151"/>
            <a:ext cx="288468" cy="4572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46"/>
          <p:cNvSpPr/>
          <p:nvPr/>
        </p:nvSpPr>
        <p:spPr>
          <a:xfrm>
            <a:off x="1905000" y="3105150"/>
            <a:ext cx="2641214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Metrics Choosen 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Shape 248"/>
          <p:cNvSpPr/>
          <p:nvPr/>
        </p:nvSpPr>
        <p:spPr>
          <a:xfrm>
            <a:off x="4267200" y="3105150"/>
            <a:ext cx="26670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Interpretations</a:t>
            </a:r>
            <a:endParaRPr lang="en" sz="18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3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519"/>
          <p:cNvGrpSpPr/>
          <p:nvPr/>
        </p:nvGrpSpPr>
        <p:grpSpPr>
          <a:xfrm>
            <a:off x="4480480" y="220172"/>
            <a:ext cx="194321" cy="195802"/>
            <a:chOff x="4610450" y="3703750"/>
            <a:chExt cx="453050" cy="332175"/>
          </a:xfrm>
        </p:grpSpPr>
        <p:sp>
          <p:nvSpPr>
            <p:cNvPr id="4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4413274" y="57151"/>
            <a:ext cx="288468" cy="4572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03"/>
          <p:cNvSpPr txBox="1">
            <a:spLocks/>
          </p:cNvSpPr>
          <p:nvPr/>
        </p:nvSpPr>
        <p:spPr>
          <a:xfrm>
            <a:off x="2844863" y="666750"/>
            <a:ext cx="3579957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Metrics Chosen </a:t>
            </a:r>
            <a:endParaRPr lang="en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1417588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ROC</a:t>
            </a:r>
            <a:r>
              <a:rPr lang="en-IN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curve</a:t>
            </a:r>
            <a:r>
              <a:rPr lang="en-IN" dirty="0"/>
              <a:t>: It can be used to select a </a:t>
            </a:r>
            <a:r>
              <a:rPr lang="en-IN" b="1" dirty="0"/>
              <a:t>threshold</a:t>
            </a:r>
            <a:r>
              <a:rPr lang="en-IN" dirty="0"/>
              <a:t> for a classifier which maximises the true positives, while minimising the false positives.</a:t>
            </a:r>
          </a:p>
          <a:p>
            <a:r>
              <a:rPr lang="en-IN" b="1" dirty="0">
                <a:solidFill>
                  <a:srgbClr val="C00000"/>
                </a:solidFill>
              </a:rPr>
              <a:t>AUC</a:t>
            </a:r>
            <a:r>
              <a:rPr lang="en-IN" dirty="0"/>
              <a:t>: It can be used to compare the performance of two or more classifiers.</a:t>
            </a:r>
          </a:p>
          <a:p>
            <a:r>
              <a:rPr lang="en-IN" b="1" dirty="0">
                <a:solidFill>
                  <a:srgbClr val="C00000"/>
                </a:solidFill>
              </a:rPr>
              <a:t>Confusion matrix</a:t>
            </a:r>
            <a:r>
              <a:rPr lang="en-IN" dirty="0"/>
              <a:t>: It can be used to understand the TP,TN,FP,FN and it can be used to understand the model performance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Recall </a:t>
            </a:r>
            <a:r>
              <a:rPr lang="en-IN" b="1" dirty="0" smtClean="0"/>
              <a:t>: </a:t>
            </a:r>
            <a:r>
              <a:rPr lang="en-IN" dirty="0" smtClean="0"/>
              <a:t>TP </a:t>
            </a:r>
            <a:r>
              <a:rPr lang="en-IN" dirty="0"/>
              <a:t>/ (TP+FP)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Precision </a:t>
            </a:r>
            <a:r>
              <a:rPr lang="en-IN" b="1" dirty="0" smtClean="0"/>
              <a:t>: </a:t>
            </a:r>
            <a:r>
              <a:rPr lang="en-IN" dirty="0" smtClean="0"/>
              <a:t>TP </a:t>
            </a:r>
            <a:r>
              <a:rPr lang="en-IN" dirty="0"/>
              <a:t>/ (</a:t>
            </a:r>
            <a:r>
              <a:rPr lang="en-IN" dirty="0" smtClean="0"/>
              <a:t>TP+FN)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F-Score </a:t>
            </a:r>
            <a:r>
              <a:rPr lang="en-US" b="1" dirty="0" smtClean="0"/>
              <a:t>: </a:t>
            </a:r>
            <a:r>
              <a:rPr lang="en-US" dirty="0" smtClean="0"/>
              <a:t>(2*Recall*Precision) / (Recall +Precision)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519"/>
          <p:cNvGrpSpPr/>
          <p:nvPr/>
        </p:nvGrpSpPr>
        <p:grpSpPr>
          <a:xfrm>
            <a:off x="4480480" y="220172"/>
            <a:ext cx="194321" cy="195802"/>
            <a:chOff x="4610450" y="3703750"/>
            <a:chExt cx="453050" cy="332175"/>
          </a:xfrm>
        </p:grpSpPr>
        <p:sp>
          <p:nvSpPr>
            <p:cNvPr id="4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4413274" y="57151"/>
            <a:ext cx="288468" cy="4572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03"/>
          <p:cNvSpPr txBox="1">
            <a:spLocks/>
          </p:cNvSpPr>
          <p:nvPr/>
        </p:nvSpPr>
        <p:spPr>
          <a:xfrm>
            <a:off x="1661908" y="665680"/>
            <a:ext cx="5791200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>
                <a:solidFill>
                  <a:srgbClr val="C00000"/>
                </a:solidFill>
              </a:rPr>
              <a:t>Accuracies</a:t>
            </a:r>
            <a:r>
              <a:rPr lang="en" sz="3200" dirty="0" smtClean="0"/>
              <a:t> &amp; Interpretation</a:t>
            </a:r>
            <a:endParaRPr lang="e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1942" y="2042769"/>
            <a:ext cx="5492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Accuracies are presented for 10-Fold cross validation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rgbClr val="C00000"/>
                </a:solidFill>
              </a:rPr>
              <a:t>AUC = </a:t>
            </a:r>
            <a:r>
              <a:rPr lang="en-IN" dirty="0" smtClean="0"/>
              <a:t>79.7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rgbClr val="C00000"/>
                </a:solidFill>
              </a:rPr>
              <a:t>Recall = </a:t>
            </a:r>
            <a:r>
              <a:rPr lang="en-IN" dirty="0" smtClean="0"/>
              <a:t>0.512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rgbClr val="C00000"/>
                </a:solidFill>
              </a:rPr>
              <a:t>Precision = </a:t>
            </a:r>
            <a:r>
              <a:rPr lang="en-IN" dirty="0" smtClean="0"/>
              <a:t>0.33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rgbClr val="C00000"/>
                </a:solidFill>
              </a:rPr>
              <a:t>Accuracy = </a:t>
            </a:r>
            <a:r>
              <a:rPr lang="en-IN" dirty="0" smtClean="0"/>
              <a:t>0.938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rgbClr val="C00000"/>
                </a:solidFill>
              </a:rPr>
              <a:t>F-Score = </a:t>
            </a:r>
            <a:r>
              <a:rPr lang="en-IN" dirty="0" smtClean="0"/>
              <a:t>0.54</a:t>
            </a:r>
          </a:p>
        </p:txBody>
      </p:sp>
      <p:pic>
        <p:nvPicPr>
          <p:cNvPr id="9" name="Picture 2" descr="C:\Users\Kowshik\Desktop\Comps\EXL\PLOTS\BEST_AU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56" y="1657351"/>
            <a:ext cx="2585043" cy="22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0191" y="4112660"/>
            <a:ext cx="603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Confusion </a:t>
            </a:r>
            <a:r>
              <a:rPr lang="en-IN" dirty="0" smtClean="0">
                <a:solidFill>
                  <a:srgbClr val="C00000"/>
                </a:solidFill>
              </a:rPr>
              <a:t>matrix is presented for  </a:t>
            </a:r>
            <a:r>
              <a:rPr lang="en-IN" dirty="0">
                <a:solidFill>
                  <a:srgbClr val="00B050"/>
                </a:solidFill>
              </a:rPr>
              <a:t>Training : 80%,Testing:   20</a:t>
            </a:r>
            <a:r>
              <a:rPr lang="en-IN" dirty="0" smtClean="0">
                <a:solidFill>
                  <a:srgbClr val="00B050"/>
                </a:solidFill>
              </a:rPr>
              <a:t>%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9779" y="4112660"/>
            <a:ext cx="154665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bg1"/>
                </a:solidFill>
              </a:rPr>
              <a:t> 0         </a:t>
            </a:r>
            <a:r>
              <a:rPr lang="en-IN" dirty="0" smtClean="0">
                <a:solidFill>
                  <a:schemeClr val="bg1"/>
                </a:solidFill>
              </a:rPr>
              <a:t> 1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1801 </a:t>
            </a:r>
            <a:r>
              <a:rPr lang="en-IN" dirty="0"/>
              <a:t>  </a:t>
            </a:r>
            <a:r>
              <a:rPr lang="en-IN" dirty="0">
                <a:solidFill>
                  <a:srgbClr val="FF0000"/>
                </a:solidFill>
              </a:rPr>
              <a:t>93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1   </a:t>
            </a:r>
            <a:r>
              <a:rPr lang="en-IN" dirty="0">
                <a:solidFill>
                  <a:srgbClr val="FF0000"/>
                </a:solidFill>
              </a:rPr>
              <a:t>51 </a:t>
            </a:r>
            <a:r>
              <a:rPr lang="en-IN" dirty="0">
                <a:solidFill>
                  <a:schemeClr val="bg1"/>
                </a:solidFill>
              </a:rPr>
              <a:t>   </a:t>
            </a:r>
            <a:r>
              <a:rPr lang="en-IN" dirty="0"/>
              <a:t>   </a:t>
            </a:r>
            <a:r>
              <a:rPr lang="en-IN" dirty="0">
                <a:solidFill>
                  <a:srgbClr val="00B050"/>
                </a:solidFill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1742" y="4574325"/>
            <a:ext cx="177525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Threshold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bg1"/>
                </a:solidFill>
              </a:rPr>
              <a:t>0.17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519"/>
          <p:cNvGrpSpPr/>
          <p:nvPr/>
        </p:nvGrpSpPr>
        <p:grpSpPr>
          <a:xfrm>
            <a:off x="4480480" y="220172"/>
            <a:ext cx="194321" cy="195802"/>
            <a:chOff x="4610450" y="3703750"/>
            <a:chExt cx="453050" cy="332175"/>
          </a:xfrm>
        </p:grpSpPr>
        <p:sp>
          <p:nvSpPr>
            <p:cNvPr id="4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4413274" y="57151"/>
            <a:ext cx="288468" cy="4572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03"/>
          <p:cNvSpPr txBox="1">
            <a:spLocks/>
          </p:cNvSpPr>
          <p:nvPr/>
        </p:nvSpPr>
        <p:spPr>
          <a:xfrm>
            <a:off x="1661908" y="559390"/>
            <a:ext cx="5791200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Accuracies &amp; </a:t>
            </a:r>
            <a:r>
              <a:rPr lang="en" sz="3200" dirty="0" smtClean="0">
                <a:solidFill>
                  <a:srgbClr val="C00000"/>
                </a:solidFill>
              </a:rPr>
              <a:t>Interpretation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908" y="1121088"/>
            <a:ext cx="56889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 results shown here are for Training : 80%,Testing:   20%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2666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497654"/>
              </p:ext>
            </p:extLst>
          </p:nvPr>
        </p:nvGraphicFramePr>
        <p:xfrm>
          <a:off x="-148287" y="1717252"/>
          <a:ext cx="4572000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4423713" y="3035689"/>
            <a:ext cx="1443687" cy="9164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bg1"/>
                </a:solidFill>
              </a:rPr>
              <a:t> 0         </a:t>
            </a:r>
            <a:r>
              <a:rPr lang="en-IN" dirty="0" smtClean="0">
                <a:solidFill>
                  <a:schemeClr val="bg1"/>
                </a:solidFill>
              </a:rPr>
              <a:t> 1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1801 </a:t>
            </a:r>
            <a:r>
              <a:rPr lang="en-IN" dirty="0"/>
              <a:t>  </a:t>
            </a:r>
            <a:r>
              <a:rPr lang="en-IN" dirty="0">
                <a:solidFill>
                  <a:srgbClr val="FF0000"/>
                </a:solidFill>
              </a:rPr>
              <a:t>93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1   </a:t>
            </a:r>
            <a:r>
              <a:rPr lang="en-IN" dirty="0">
                <a:solidFill>
                  <a:srgbClr val="FF0000"/>
                </a:solidFill>
              </a:rPr>
              <a:t>51 </a:t>
            </a:r>
            <a:r>
              <a:rPr lang="en-IN" dirty="0">
                <a:solidFill>
                  <a:schemeClr val="bg1"/>
                </a:solidFill>
              </a:rPr>
              <a:t>   </a:t>
            </a:r>
            <a:r>
              <a:rPr lang="en-IN" dirty="0"/>
              <a:t>   </a:t>
            </a:r>
            <a:r>
              <a:rPr lang="en-IN" dirty="0">
                <a:solidFill>
                  <a:srgbClr val="00B050"/>
                </a:solidFill>
              </a:rPr>
              <a:t>49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3713" y="4220170"/>
            <a:ext cx="144368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</a:t>
            </a:r>
            <a:r>
              <a:rPr lang="en-IN" dirty="0">
                <a:solidFill>
                  <a:schemeClr val="bg1"/>
                </a:solidFill>
              </a:rPr>
              <a:t>  0          1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1874 </a:t>
            </a:r>
            <a:r>
              <a:rPr lang="en-IN" dirty="0"/>
              <a:t> 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rgbClr val="FF0000"/>
                </a:solidFill>
              </a:rPr>
              <a:t> 20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 1  </a:t>
            </a:r>
            <a:r>
              <a:rPr lang="en-IN" dirty="0"/>
              <a:t> </a:t>
            </a:r>
            <a:r>
              <a:rPr lang="en-IN" dirty="0" smtClean="0">
                <a:solidFill>
                  <a:srgbClr val="FF0000"/>
                </a:solidFill>
              </a:rPr>
              <a:t>71  </a:t>
            </a:r>
            <a:r>
              <a:rPr lang="en-IN" dirty="0" smtClean="0"/>
              <a:t> </a:t>
            </a:r>
            <a:r>
              <a:rPr lang="en-IN" dirty="0"/>
              <a:t>   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29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3713" y="1844077"/>
            <a:ext cx="1443686" cy="9220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bg1"/>
                </a:solidFill>
              </a:rPr>
              <a:t> 0         </a:t>
            </a:r>
            <a:r>
              <a:rPr lang="en-IN" dirty="0" smtClean="0">
                <a:solidFill>
                  <a:schemeClr val="bg1"/>
                </a:solidFill>
              </a:rPr>
              <a:t> 1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1688</a:t>
            </a:r>
            <a:r>
              <a:rPr lang="en-IN" dirty="0"/>
              <a:t>  </a:t>
            </a:r>
            <a:r>
              <a:rPr lang="en-IN" dirty="0" smtClean="0">
                <a:solidFill>
                  <a:srgbClr val="FF0000"/>
                </a:solidFill>
              </a:rPr>
              <a:t>206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1   </a:t>
            </a:r>
            <a:r>
              <a:rPr lang="en-IN" dirty="0" smtClean="0">
                <a:solidFill>
                  <a:srgbClr val="FF0000"/>
                </a:solidFill>
              </a:rPr>
              <a:t>49 </a:t>
            </a:r>
            <a:r>
              <a:rPr lang="en-IN" dirty="0" smtClean="0">
                <a:solidFill>
                  <a:schemeClr val="bg1"/>
                </a:solidFill>
              </a:rPr>
              <a:t>   </a:t>
            </a:r>
            <a:r>
              <a:rPr lang="en-IN" dirty="0"/>
              <a:t>   </a:t>
            </a:r>
            <a:r>
              <a:rPr lang="en-IN" dirty="0" smtClean="0">
                <a:solidFill>
                  <a:srgbClr val="00B050"/>
                </a:solidFill>
              </a:rPr>
              <a:t>51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2654" y="2188845"/>
            <a:ext cx="2923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Trade off between Precision and Recall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Accuracy Decided by business problem by allotting individual cost for classification (TP,FP,TN,FN costs)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9540" y="1534869"/>
            <a:ext cx="143785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0.1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04" y="2731651"/>
            <a:ext cx="143949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0.17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3713" y="3928384"/>
            <a:ext cx="144368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0.3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92624" y="7429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Understanding Business Problem</a:t>
            </a:r>
            <a:endParaRPr lang="en" sz="3200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0604" y="3181350"/>
            <a:ext cx="6557639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" sz="1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Company is </a:t>
            </a:r>
            <a:r>
              <a:rPr lang="en-IN" sz="1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experiencing high attrition rate of customers</a:t>
            </a:r>
          </a:p>
          <a:p>
            <a:pPr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Based on the data, find an elegant way to group these churners </a:t>
            </a:r>
          </a:p>
          <a:p>
            <a:pPr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Goal is to predict the group of customers with highest churning rate, so incentives provided can be optimized</a:t>
            </a:r>
          </a:p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" sz="14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hape 233"/>
          <p:cNvCxnSpPr/>
          <p:nvPr/>
        </p:nvCxnSpPr>
        <p:spPr>
          <a:xfrm>
            <a:off x="10617" y="2438147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Shape 467"/>
          <p:cNvGrpSpPr/>
          <p:nvPr/>
        </p:nvGrpSpPr>
        <p:grpSpPr>
          <a:xfrm>
            <a:off x="470854" y="1427507"/>
            <a:ext cx="600272" cy="918840"/>
            <a:chOff x="6730350" y="2315900"/>
            <a:chExt cx="257700" cy="420100"/>
          </a:xfrm>
        </p:grpSpPr>
        <p:sp>
          <p:nvSpPr>
            <p:cNvPr id="7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22"/>
          <p:cNvGrpSpPr/>
          <p:nvPr/>
        </p:nvGrpSpPr>
        <p:grpSpPr>
          <a:xfrm>
            <a:off x="2390059" y="2233247"/>
            <a:ext cx="325285" cy="308318"/>
            <a:chOff x="5300400" y="3670175"/>
            <a:chExt cx="421300" cy="399325"/>
          </a:xfrm>
        </p:grpSpPr>
        <p:sp>
          <p:nvSpPr>
            <p:cNvPr id="13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85"/>
          <p:cNvGrpSpPr/>
          <p:nvPr/>
        </p:nvGrpSpPr>
        <p:grpSpPr>
          <a:xfrm>
            <a:off x="4554016" y="2253322"/>
            <a:ext cx="395083" cy="292297"/>
            <a:chOff x="5255200" y="3006475"/>
            <a:chExt cx="511700" cy="378575"/>
          </a:xfrm>
        </p:grpSpPr>
        <p:sp>
          <p:nvSpPr>
            <p:cNvPr id="1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" name="Shape 588"/>
          <p:cNvGrpSpPr/>
          <p:nvPr/>
        </p:nvGrpSpPr>
        <p:grpSpPr>
          <a:xfrm>
            <a:off x="6093213" y="2232321"/>
            <a:ext cx="416760" cy="399774"/>
            <a:chOff x="5241175" y="4959100"/>
            <a:chExt cx="539775" cy="517775"/>
          </a:xfrm>
        </p:grpSpPr>
        <p:sp>
          <p:nvSpPr>
            <p:cNvPr id="22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519"/>
          <p:cNvGrpSpPr/>
          <p:nvPr/>
        </p:nvGrpSpPr>
        <p:grpSpPr>
          <a:xfrm>
            <a:off x="8255410" y="2333597"/>
            <a:ext cx="162643" cy="116452"/>
            <a:chOff x="4610450" y="3703750"/>
            <a:chExt cx="453050" cy="332175"/>
          </a:xfrm>
        </p:grpSpPr>
        <p:sp>
          <p:nvSpPr>
            <p:cNvPr id="2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476"/>
          <p:cNvSpPr/>
          <p:nvPr/>
        </p:nvSpPr>
        <p:spPr>
          <a:xfrm>
            <a:off x="8182099" y="2175947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" name="Shape 467"/>
          <p:cNvGrpSpPr/>
          <p:nvPr/>
        </p:nvGrpSpPr>
        <p:grpSpPr>
          <a:xfrm>
            <a:off x="4448899" y="87074"/>
            <a:ext cx="270710" cy="427275"/>
            <a:chOff x="6730350" y="2315900"/>
            <a:chExt cx="257700" cy="420100"/>
          </a:xfrm>
        </p:grpSpPr>
        <p:sp>
          <p:nvSpPr>
            <p:cNvPr id="33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519"/>
          <p:cNvGrpSpPr/>
          <p:nvPr/>
        </p:nvGrpSpPr>
        <p:grpSpPr>
          <a:xfrm>
            <a:off x="4480480" y="220172"/>
            <a:ext cx="194321" cy="195802"/>
            <a:chOff x="4610450" y="3703750"/>
            <a:chExt cx="453050" cy="332175"/>
          </a:xfrm>
        </p:grpSpPr>
        <p:sp>
          <p:nvSpPr>
            <p:cNvPr id="49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76"/>
          <p:cNvSpPr/>
          <p:nvPr/>
        </p:nvSpPr>
        <p:spPr>
          <a:xfrm>
            <a:off x="4413274" y="57151"/>
            <a:ext cx="288468" cy="4572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03"/>
          <p:cNvSpPr txBox="1">
            <a:spLocks/>
          </p:cNvSpPr>
          <p:nvPr/>
        </p:nvSpPr>
        <p:spPr>
          <a:xfrm>
            <a:off x="1661908" y="665680"/>
            <a:ext cx="5791200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dirty="0" smtClean="0"/>
              <a:t>Accuracies &amp; </a:t>
            </a:r>
            <a:r>
              <a:rPr lang="en" sz="3200" dirty="0" smtClean="0">
                <a:solidFill>
                  <a:srgbClr val="C00000"/>
                </a:solidFill>
              </a:rPr>
              <a:t>Interpretation</a:t>
            </a:r>
            <a:endParaRPr lang="en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2666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70513" y="1881527"/>
            <a:ext cx="676890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company wants to </a:t>
            </a:r>
            <a:r>
              <a:rPr lang="en-US" dirty="0" smtClean="0"/>
              <a:t>provide discounts to the group of predicted </a:t>
            </a:r>
          </a:p>
          <a:p>
            <a:r>
              <a:rPr lang="en-US" dirty="0" smtClean="0"/>
              <a:t>Churners, then in these 3 cases company have to allot discounts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For 257 customers to capture 51 true churners with threshold 0.1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For </a:t>
            </a:r>
            <a:r>
              <a:rPr lang="en-US" b="1" dirty="0" smtClean="0">
                <a:solidFill>
                  <a:srgbClr val="C00000"/>
                </a:solidFill>
              </a:rPr>
              <a:t>142 </a:t>
            </a:r>
            <a:r>
              <a:rPr lang="en-US" b="1" dirty="0">
                <a:solidFill>
                  <a:srgbClr val="C00000"/>
                </a:solidFill>
              </a:rPr>
              <a:t>customers to capture </a:t>
            </a:r>
            <a:r>
              <a:rPr lang="en-US" b="1" dirty="0" smtClean="0">
                <a:solidFill>
                  <a:srgbClr val="C00000"/>
                </a:solidFill>
              </a:rPr>
              <a:t>49 </a:t>
            </a:r>
            <a:r>
              <a:rPr lang="en-US" b="1" dirty="0">
                <a:solidFill>
                  <a:srgbClr val="C00000"/>
                </a:solidFill>
              </a:rPr>
              <a:t>true churners with threshold </a:t>
            </a:r>
            <a:r>
              <a:rPr lang="en-US" b="1" dirty="0" smtClean="0">
                <a:solidFill>
                  <a:srgbClr val="C00000"/>
                </a:solidFill>
              </a:rPr>
              <a:t>0.17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For </a:t>
            </a:r>
            <a:r>
              <a:rPr lang="en-US" dirty="0" smtClean="0"/>
              <a:t>49 </a:t>
            </a:r>
            <a:r>
              <a:rPr lang="en-US" dirty="0"/>
              <a:t>customers to capture </a:t>
            </a:r>
            <a:r>
              <a:rPr lang="en-US" dirty="0" smtClean="0"/>
              <a:t>29 </a:t>
            </a:r>
            <a:r>
              <a:rPr lang="en-US" dirty="0"/>
              <a:t>true churners with threshold </a:t>
            </a:r>
            <a:r>
              <a:rPr lang="en-US" dirty="0" smtClean="0"/>
              <a:t>0.3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66460" y="2487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27573" y="2856929"/>
            <a:ext cx="1443687" cy="9164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bg1"/>
                </a:solidFill>
              </a:rPr>
              <a:t> 0         </a:t>
            </a:r>
            <a:r>
              <a:rPr lang="en-IN" dirty="0" smtClean="0">
                <a:solidFill>
                  <a:schemeClr val="bg1"/>
                </a:solidFill>
              </a:rPr>
              <a:t> 1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1801 </a:t>
            </a:r>
            <a:r>
              <a:rPr lang="en-IN" dirty="0"/>
              <a:t>  </a:t>
            </a:r>
            <a:r>
              <a:rPr lang="en-IN" dirty="0">
                <a:solidFill>
                  <a:srgbClr val="FF0000"/>
                </a:solidFill>
              </a:rPr>
              <a:t>93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1   </a:t>
            </a:r>
            <a:r>
              <a:rPr lang="en-IN" dirty="0">
                <a:solidFill>
                  <a:srgbClr val="FF0000"/>
                </a:solidFill>
              </a:rPr>
              <a:t>51 </a:t>
            </a:r>
            <a:r>
              <a:rPr lang="en-IN" dirty="0">
                <a:solidFill>
                  <a:schemeClr val="bg1"/>
                </a:solidFill>
              </a:rPr>
              <a:t>   </a:t>
            </a:r>
            <a:r>
              <a:rPr lang="en-IN" dirty="0"/>
              <a:t>   </a:t>
            </a:r>
            <a:r>
              <a:rPr lang="en-IN" dirty="0">
                <a:solidFill>
                  <a:srgbClr val="00B050"/>
                </a:solidFill>
              </a:rPr>
              <a:t>49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573" y="4041410"/>
            <a:ext cx="144368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</a:t>
            </a:r>
            <a:r>
              <a:rPr lang="en-IN" dirty="0">
                <a:solidFill>
                  <a:schemeClr val="bg1"/>
                </a:solidFill>
              </a:rPr>
              <a:t>  0          1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1874 </a:t>
            </a:r>
            <a:r>
              <a:rPr lang="en-IN" dirty="0"/>
              <a:t> 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rgbClr val="FF0000"/>
                </a:solidFill>
              </a:rPr>
              <a:t> 20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 1  </a:t>
            </a:r>
            <a:r>
              <a:rPr lang="en-IN" dirty="0"/>
              <a:t> </a:t>
            </a:r>
            <a:r>
              <a:rPr lang="en-IN" dirty="0" smtClean="0">
                <a:solidFill>
                  <a:srgbClr val="FF0000"/>
                </a:solidFill>
              </a:rPr>
              <a:t>71  </a:t>
            </a:r>
            <a:r>
              <a:rPr lang="en-IN" dirty="0" smtClean="0"/>
              <a:t> </a:t>
            </a:r>
            <a:r>
              <a:rPr lang="en-IN" dirty="0"/>
              <a:t>   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29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7573" y="1665317"/>
            <a:ext cx="1443686" cy="9220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bg1"/>
                </a:solidFill>
              </a:rPr>
              <a:t> 0         </a:t>
            </a:r>
            <a:r>
              <a:rPr lang="en-IN" dirty="0" smtClean="0">
                <a:solidFill>
                  <a:schemeClr val="bg1"/>
                </a:solidFill>
              </a:rPr>
              <a:t> 1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0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1688</a:t>
            </a:r>
            <a:r>
              <a:rPr lang="en-IN" dirty="0"/>
              <a:t>  </a:t>
            </a:r>
            <a:r>
              <a:rPr lang="en-IN" dirty="0" smtClean="0">
                <a:solidFill>
                  <a:srgbClr val="FF0000"/>
                </a:solidFill>
              </a:rPr>
              <a:t>206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1   </a:t>
            </a:r>
            <a:r>
              <a:rPr lang="en-IN" dirty="0" smtClean="0">
                <a:solidFill>
                  <a:srgbClr val="FF0000"/>
                </a:solidFill>
              </a:rPr>
              <a:t>49 </a:t>
            </a:r>
            <a:r>
              <a:rPr lang="en-IN" dirty="0" smtClean="0">
                <a:solidFill>
                  <a:schemeClr val="bg1"/>
                </a:solidFill>
              </a:rPr>
              <a:t>   </a:t>
            </a:r>
            <a:r>
              <a:rPr lang="en-IN" dirty="0"/>
              <a:t>   </a:t>
            </a:r>
            <a:r>
              <a:rPr lang="en-IN" dirty="0" smtClean="0">
                <a:solidFill>
                  <a:srgbClr val="00B050"/>
                </a:solidFill>
              </a:rPr>
              <a:t>51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572" y="1356109"/>
            <a:ext cx="143785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0.1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935" y="2552866"/>
            <a:ext cx="143949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0.17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573" y="3749624"/>
            <a:ext cx="144368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Threshold</a:t>
            </a:r>
            <a:r>
              <a:rPr lang="en-US" sz="1400" dirty="0" smtClean="0"/>
              <a:t> : </a:t>
            </a:r>
            <a:r>
              <a:rPr lang="en-US" sz="1400" dirty="0" smtClean="0">
                <a:solidFill>
                  <a:schemeClr val="bg1"/>
                </a:solidFill>
              </a:rPr>
              <a:t>0.3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598163" y="1657350"/>
            <a:ext cx="5947199" cy="22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>
                <a:solidFill>
                  <a:srgbClr val="00B050"/>
                </a:solidFill>
              </a:rPr>
              <a:t>QUESTIONS ?</a:t>
            </a:r>
            <a:r>
              <a:rPr lang="en" sz="4400" dirty="0" smtClean="0"/>
              <a:t/>
            </a:r>
            <a:br>
              <a:rPr lang="en" sz="4400" dirty="0" smtClean="0"/>
            </a:br>
            <a:endParaRPr lang="en" sz="4400" dirty="0"/>
          </a:p>
        </p:txBody>
      </p:sp>
      <p:grpSp>
        <p:nvGrpSpPr>
          <p:cNvPr id="52" name="Shape 52"/>
          <p:cNvGrpSpPr/>
          <p:nvPr/>
        </p:nvGrpSpPr>
        <p:grpSpPr>
          <a:xfrm>
            <a:off x="4411033" y="332491"/>
            <a:ext cx="321429" cy="523990"/>
            <a:chOff x="6730350" y="2315900"/>
            <a:chExt cx="257700" cy="420100"/>
          </a:xfrm>
        </p:grpSpPr>
        <p:sp>
          <p:nvSpPr>
            <p:cNvPr id="5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 descr="Image result for iit madra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124" y="3790950"/>
            <a:ext cx="88064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355490" y="1733550"/>
            <a:ext cx="6557639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" sz="14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2" name="Shape 467"/>
          <p:cNvGrpSpPr/>
          <p:nvPr/>
        </p:nvGrpSpPr>
        <p:grpSpPr>
          <a:xfrm>
            <a:off x="4448899" y="87074"/>
            <a:ext cx="270710" cy="427275"/>
            <a:chOff x="6730350" y="2315900"/>
            <a:chExt cx="257700" cy="420100"/>
          </a:xfrm>
        </p:grpSpPr>
        <p:sp>
          <p:nvSpPr>
            <p:cNvPr id="33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457200" y="13525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There is always a crude way to solve this problem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Restricted to 5 basic variables on which we can tweak and visualize </a:t>
            </a:r>
          </a:p>
          <a:p>
            <a:endParaRPr lang="en-IN" dirty="0"/>
          </a:p>
        </p:txBody>
      </p:sp>
      <p:sp>
        <p:nvSpPr>
          <p:cNvPr id="289" name="Rectangle 288"/>
          <p:cNvSpPr/>
          <p:nvPr/>
        </p:nvSpPr>
        <p:spPr>
          <a:xfrm>
            <a:off x="3536255" y="805771"/>
            <a:ext cx="2096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latin typeface="+mj-lt"/>
              </a:rPr>
              <a:t>Crude Way </a:t>
            </a:r>
            <a:endParaRPr lang="en-IN" sz="3200" dirty="0">
              <a:latin typeface="+mj-lt"/>
            </a:endParaRPr>
          </a:p>
        </p:txBody>
      </p:sp>
      <p:pic>
        <p:nvPicPr>
          <p:cNvPr id="2" name="koushik modda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80531" y="2225151"/>
            <a:ext cx="5207446" cy="2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467"/>
          <p:cNvGrpSpPr/>
          <p:nvPr/>
        </p:nvGrpSpPr>
        <p:grpSpPr>
          <a:xfrm>
            <a:off x="4448899" y="87074"/>
            <a:ext cx="270710" cy="427275"/>
            <a:chOff x="6730350" y="2315900"/>
            <a:chExt cx="257700" cy="420100"/>
          </a:xfrm>
        </p:grpSpPr>
        <p:sp>
          <p:nvSpPr>
            <p:cNvPr id="33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9" name="Rectangle 288"/>
          <p:cNvSpPr/>
          <p:nvPr/>
        </p:nvSpPr>
        <p:spPr>
          <a:xfrm>
            <a:off x="3465807" y="805769"/>
            <a:ext cx="223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latin typeface="+mj-lt"/>
              </a:rPr>
              <a:t>Elegant Way</a:t>
            </a:r>
            <a:endParaRPr lang="en-IN" sz="32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4842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Find an elegant way to classify these Customers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The Variables may not be enough for grouping the existing churners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Generate more </a:t>
            </a:r>
            <a:r>
              <a:rPr lang="en-IN" b="1" dirty="0" smtClean="0">
                <a:solidFill>
                  <a:srgbClr val="C00000"/>
                </a:solidFill>
              </a:rPr>
              <a:t>informative </a:t>
            </a: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b="1" dirty="0" smtClean="0">
                <a:solidFill>
                  <a:srgbClr val="C00000"/>
                </a:solidFill>
              </a:rPr>
              <a:t>eatures </a:t>
            </a:r>
            <a:r>
              <a:rPr lang="en-IN" dirty="0" smtClean="0"/>
              <a:t>from the available variables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Create a model which learns on past 3-month data </a:t>
            </a: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Understand importance of Variables based on the learning and existing bias in our model 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07448" y="4162318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Speak to the Data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233"/>
          <p:cNvCxnSpPr/>
          <p:nvPr/>
        </p:nvCxnSpPr>
        <p:spPr>
          <a:xfrm>
            <a:off x="10617" y="2438147"/>
            <a:ext cx="9147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Shape 522"/>
          <p:cNvGrpSpPr/>
          <p:nvPr/>
        </p:nvGrpSpPr>
        <p:grpSpPr>
          <a:xfrm>
            <a:off x="2078140" y="1581150"/>
            <a:ext cx="1038941" cy="960415"/>
            <a:chOff x="5300400" y="3670175"/>
            <a:chExt cx="421300" cy="399325"/>
          </a:xfrm>
        </p:grpSpPr>
        <p:sp>
          <p:nvSpPr>
            <p:cNvPr id="10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485"/>
          <p:cNvGrpSpPr/>
          <p:nvPr/>
        </p:nvGrpSpPr>
        <p:grpSpPr>
          <a:xfrm>
            <a:off x="4554016" y="2253322"/>
            <a:ext cx="395083" cy="292297"/>
            <a:chOff x="5255200" y="3006475"/>
            <a:chExt cx="511700" cy="378575"/>
          </a:xfrm>
        </p:grpSpPr>
        <p:sp>
          <p:nvSpPr>
            <p:cNvPr id="16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588"/>
          <p:cNvGrpSpPr/>
          <p:nvPr/>
        </p:nvGrpSpPr>
        <p:grpSpPr>
          <a:xfrm>
            <a:off x="6093213" y="2232321"/>
            <a:ext cx="416760" cy="399774"/>
            <a:chOff x="5241175" y="4959100"/>
            <a:chExt cx="539775" cy="517775"/>
          </a:xfrm>
        </p:grpSpPr>
        <p:sp>
          <p:nvSpPr>
            <p:cNvPr id="19" name="Shape 5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476"/>
          <p:cNvSpPr/>
          <p:nvPr/>
        </p:nvSpPr>
        <p:spPr>
          <a:xfrm>
            <a:off x="8182099" y="2175947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" name="Shape 467"/>
          <p:cNvGrpSpPr/>
          <p:nvPr/>
        </p:nvGrpSpPr>
        <p:grpSpPr>
          <a:xfrm>
            <a:off x="613393" y="2167957"/>
            <a:ext cx="198970" cy="324359"/>
            <a:chOff x="6730350" y="2315900"/>
            <a:chExt cx="257700" cy="420100"/>
          </a:xfrm>
        </p:grpSpPr>
        <p:sp>
          <p:nvSpPr>
            <p:cNvPr id="27" name="Shape 46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6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7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7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03"/>
          <p:cNvSpPr txBox="1">
            <a:spLocks noGrp="1"/>
          </p:cNvSpPr>
          <p:nvPr>
            <p:ph type="title"/>
          </p:nvPr>
        </p:nvSpPr>
        <p:spPr>
          <a:xfrm>
            <a:off x="2664292" y="666750"/>
            <a:ext cx="3584262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00B0F0"/>
                </a:solidFill>
              </a:rPr>
              <a:t>Understanding</a:t>
            </a:r>
            <a:r>
              <a:rPr lang="en" sz="3200" dirty="0" smtClean="0"/>
              <a:t> </a:t>
            </a:r>
            <a:r>
              <a:rPr lang="en" sz="3200" b="1" dirty="0" smtClean="0">
                <a:solidFill>
                  <a:srgbClr val="0070C0"/>
                </a:solidFill>
              </a:rPr>
              <a:t>Data</a:t>
            </a:r>
            <a:endParaRPr lang="en" sz="3200" b="1" dirty="0">
              <a:solidFill>
                <a:srgbClr val="0070C0"/>
              </a:solidFill>
            </a:endParaRPr>
          </a:p>
        </p:txBody>
      </p:sp>
      <p:grpSp>
        <p:nvGrpSpPr>
          <p:cNvPr id="36" name="Shape 519"/>
          <p:cNvGrpSpPr/>
          <p:nvPr/>
        </p:nvGrpSpPr>
        <p:grpSpPr>
          <a:xfrm>
            <a:off x="8255410" y="2333597"/>
            <a:ext cx="162643" cy="116452"/>
            <a:chOff x="4610450" y="3703750"/>
            <a:chExt cx="453050" cy="332175"/>
          </a:xfrm>
        </p:grpSpPr>
        <p:sp>
          <p:nvSpPr>
            <p:cNvPr id="37" name="Shape 52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2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660"/>
          <p:cNvSpPr/>
          <p:nvPr/>
        </p:nvSpPr>
        <p:spPr>
          <a:xfrm>
            <a:off x="309930" y="2876550"/>
            <a:ext cx="2012113" cy="9906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Missing Values</a:t>
            </a:r>
            <a:endParaRPr lang="en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661"/>
          <p:cNvSpPr/>
          <p:nvPr/>
        </p:nvSpPr>
        <p:spPr>
          <a:xfrm>
            <a:off x="4212241" y="2876550"/>
            <a:ext cx="2235250" cy="9906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Imbalance Data</a:t>
            </a:r>
            <a:endParaRPr lang="en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662"/>
          <p:cNvSpPr/>
          <p:nvPr/>
        </p:nvSpPr>
        <p:spPr>
          <a:xfrm>
            <a:off x="6297810" y="2876550"/>
            <a:ext cx="2117125" cy="9906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Outliers</a:t>
            </a:r>
            <a:endParaRPr lang="en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661"/>
          <p:cNvSpPr/>
          <p:nvPr/>
        </p:nvSpPr>
        <p:spPr>
          <a:xfrm>
            <a:off x="2185462" y="2874624"/>
            <a:ext cx="2189060" cy="990600"/>
          </a:xfrm>
          <a:prstGeom prst="chevron">
            <a:avLst>
              <a:gd name="adj" fmla="val 29853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Distributions</a:t>
            </a:r>
            <a:endParaRPr lang="en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6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303"/>
          <p:cNvSpPr txBox="1">
            <a:spLocks/>
          </p:cNvSpPr>
          <p:nvPr/>
        </p:nvSpPr>
        <p:spPr>
          <a:xfrm>
            <a:off x="2664292" y="666750"/>
            <a:ext cx="3584262" cy="539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" sz="3200" b="1" dirty="0" smtClean="0">
                <a:solidFill>
                  <a:srgbClr val="00B0F0"/>
                </a:solidFill>
              </a:rPr>
              <a:t>Missing</a:t>
            </a:r>
            <a:r>
              <a:rPr lang="en" sz="3200" b="1" dirty="0" smtClean="0">
                <a:solidFill>
                  <a:srgbClr val="0070C0"/>
                </a:solidFill>
              </a:rPr>
              <a:t> Values</a:t>
            </a:r>
            <a:endParaRPr lang="en" sz="32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Kowshik\Desktop\Comps\EXL\PLOTS\Miss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5850"/>
            <a:ext cx="4366222" cy="31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53000" y="142875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Sets of missing values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M</a:t>
            </a:r>
            <a:r>
              <a:rPr lang="en-IN" dirty="0" smtClean="0"/>
              <a:t>ay </a:t>
            </a:r>
            <a:r>
              <a:rPr lang="en-IN" dirty="0"/>
              <a:t>lose information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forest trained on the observed values of a data matrix to predict the missing values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NRMSE imputation error = </a:t>
            </a:r>
            <a:r>
              <a:rPr lang="en-IN" dirty="0" smtClean="0">
                <a:solidFill>
                  <a:srgbClr val="0070C0"/>
                </a:solidFill>
              </a:rPr>
              <a:t>0.0023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9760" y="3790950"/>
            <a:ext cx="3736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Lets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Understand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the distributions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wshik\Desktop\Comps\EXL\PLOTS\figure_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8997"/>
            <a:ext cx="390020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wshik\Desktop\Comps\EXL\PLOT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8150"/>
            <a:ext cx="4429139" cy="30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40995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Close to Normal distribution with less variance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3469" y="350323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Not </a:t>
            </a:r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uch skewed, but </a:t>
            </a:r>
            <a:r>
              <a:rPr lang="en-IN" sz="1600" dirty="0" smtClean="0">
                <a:solidFill>
                  <a:srgbClr val="00B0F0"/>
                </a:solidFill>
              </a:rPr>
              <a:t>Outliers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do exist </a:t>
            </a:r>
          </a:p>
        </p:txBody>
      </p:sp>
      <p:grpSp>
        <p:nvGrpSpPr>
          <p:cNvPr id="10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11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Kowshik\Desktop\Comps\EXL\PLOTS\Hours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03" y="1123950"/>
            <a:ext cx="3408363" cy="23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owshik\Desktop\Comps\EXL\PLOTS\postHours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18" y="1123950"/>
            <a:ext cx="2895600" cy="23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Kowshik\Desktop\Comps\EXL\PLOTS\DataGBBOX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185595"/>
            <a:ext cx="3318213" cy="22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79095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Outliers!!</a:t>
            </a:r>
            <a:endParaRPr lang="en-IN" dirty="0"/>
          </a:p>
        </p:txBody>
      </p:sp>
      <p:grpSp>
        <p:nvGrpSpPr>
          <p:cNvPr id="10" name="Shape 522"/>
          <p:cNvGrpSpPr/>
          <p:nvPr/>
        </p:nvGrpSpPr>
        <p:grpSpPr>
          <a:xfrm>
            <a:off x="8418053" y="100779"/>
            <a:ext cx="636576" cy="606320"/>
            <a:chOff x="5300400" y="3670175"/>
            <a:chExt cx="421300" cy="399325"/>
          </a:xfrm>
        </p:grpSpPr>
        <p:sp>
          <p:nvSpPr>
            <p:cNvPr id="11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62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798</TotalTime>
  <Words>929</Words>
  <Application>Microsoft Office PowerPoint</Application>
  <PresentationFormat>On-screen Show (16:9)</PresentationFormat>
  <Paragraphs>195</Paragraphs>
  <Slides>31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Lora</vt:lpstr>
      <vt:lpstr>Playfair Display</vt:lpstr>
      <vt:lpstr>Roboto</vt:lpstr>
      <vt:lpstr>Source Sans Pro</vt:lpstr>
      <vt:lpstr>Tahoma</vt:lpstr>
      <vt:lpstr>Wingdings</vt:lpstr>
      <vt:lpstr>Office Theme</vt:lpstr>
      <vt:lpstr>INTELLIGENT ATTRITION  MANAGEMENT   METADATA.AI</vt:lpstr>
      <vt:lpstr>FLOW </vt:lpstr>
      <vt:lpstr>Understanding Business Problem</vt:lpstr>
      <vt:lpstr>PowerPoint Presentation</vt:lpstr>
      <vt:lpstr>PowerPoint Presentation</vt:lpstr>
      <vt:lpstr>Understanding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Feature Extraction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Interpretation </vt:lpstr>
      <vt:lpstr>PowerPoint Presentation</vt:lpstr>
      <vt:lpstr>PowerPoint Presentation</vt:lpstr>
      <vt:lpstr>PowerPoint Presentation</vt:lpstr>
      <vt:lpstr>PowerPoint Presentation</vt:lpstr>
      <vt:lpstr> 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ATTRITION  MANAGEMENT</dc:title>
  <dc:creator>Kowshik Chilamkurthy</dc:creator>
  <cp:lastModifiedBy>Black_Viper</cp:lastModifiedBy>
  <cp:revision>93</cp:revision>
  <dcterms:created xsi:type="dcterms:W3CDTF">2006-08-16T00:00:00Z</dcterms:created>
  <dcterms:modified xsi:type="dcterms:W3CDTF">2017-02-22T19:09:22Z</dcterms:modified>
</cp:coreProperties>
</file>