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uce" charset="1" panose="00000500000000000000"/>
      <p:regular r:id="rId17"/>
    </p:embeddedFont>
    <p:embeddedFont>
      <p:font typeface="Open Sauce Bold" charset="1" panose="00000800000000000000"/>
      <p:regular r:id="rId18"/>
    </p:embeddedFont>
    <p:embeddedFont>
      <p:font typeface="Open Sauce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2975" y="3549303"/>
            <a:ext cx="13622049" cy="2534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9608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PUBLIC TRANSPORT OPTIMIZATION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048009" y="-74189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18699" y="-1086910"/>
            <a:ext cx="2173821" cy="217382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-1631347" y="6083524"/>
            <a:ext cx="5874518" cy="5874518"/>
          </a:xfrm>
          <a:custGeom>
            <a:avLst/>
            <a:gdLst/>
            <a:ahLst/>
            <a:cxnLst/>
            <a:rect r="r" b="b" t="t" l="l"/>
            <a:pathLst>
              <a:path h="5874518" w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1123584" y="5143500"/>
            <a:ext cx="2598841" cy="259884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856863" y="-1795549"/>
            <a:ext cx="7315200" cy="3591098"/>
          </a:xfrm>
          <a:custGeom>
            <a:avLst/>
            <a:gdLst/>
            <a:ahLst/>
            <a:cxnLst/>
            <a:rect r="r" b="b" t="t" l="l"/>
            <a:pathLst>
              <a:path h="3591098" w="7315200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57184" y="6802788"/>
            <a:ext cx="10787645" cy="135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9"/>
              </a:lnSpc>
            </a:pPr>
            <a:r>
              <a:rPr lang="en-US" sz="4677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Enhancing Efficiency and Reducing Wait Times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26599" y="1066800"/>
            <a:ext cx="9261674" cy="128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5"/>
              </a:lnSpc>
              <a:spcBef>
                <a:spcPct val="0"/>
              </a:spcBef>
            </a:pPr>
            <a:r>
              <a:rPr lang="en-US" b="true" sz="8718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MAJOR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64042" y="808615"/>
            <a:ext cx="14359917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RECOMMENDATIONS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526159"/>
            <a:ext cx="16230600" cy="420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Adjust frequency of buses on high-demand routes during peak hours.</a:t>
            </a:r>
          </a:p>
          <a:p>
            <a:pPr algn="l">
              <a:lnSpc>
                <a:spcPts val="4131"/>
              </a:lnSpc>
            </a:pP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Reduce underutilized services during off-peak times.</a:t>
            </a:r>
          </a:p>
          <a:p>
            <a:pPr algn="l">
              <a:lnSpc>
                <a:spcPts val="4131"/>
              </a:lnSpc>
            </a:pP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Implement a phased rollout of optimized schedules.</a:t>
            </a:r>
          </a:p>
          <a:p>
            <a:pPr algn="l">
              <a:lnSpc>
                <a:spcPts val="4131"/>
              </a:lnSpc>
            </a:pP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Integrate real-time passenger data for continuous improvement.</a:t>
            </a:r>
          </a:p>
          <a:p>
            <a:pPr algn="ctr">
              <a:lnSpc>
                <a:spcPts val="4131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959854" y="3422440"/>
            <a:ext cx="10368293" cy="368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85"/>
              </a:lnSpc>
            </a:pPr>
            <a:r>
              <a:rPr lang="en-US" b="true" sz="13907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THANK</a:t>
            </a:r>
          </a:p>
          <a:p>
            <a:pPr algn="ctr">
              <a:lnSpc>
                <a:spcPts val="14185"/>
              </a:lnSpc>
            </a:pPr>
            <a:r>
              <a:rPr lang="en-US" b="true" sz="13907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92809" y="2674035"/>
            <a:ext cx="7702381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OUR TEAM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74169" y="4569498"/>
            <a:ext cx="5060023" cy="58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990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Kevin Gandhi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153807" y="4569498"/>
            <a:ext cx="920362" cy="58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990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74169" y="5448540"/>
            <a:ext cx="5060023" cy="58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990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Harsh Mishra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53807" y="5448540"/>
            <a:ext cx="920362" cy="58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3990" b="true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12637" y="1181100"/>
            <a:ext cx="14303056" cy="124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16"/>
              </a:lnSpc>
            </a:pPr>
            <a:r>
              <a:rPr lang="en-US" b="true" sz="92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 PROBLEM STATEMENT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707986" y="8535562"/>
            <a:ext cx="2836535" cy="2836535"/>
          </a:xfrm>
          <a:custGeom>
            <a:avLst/>
            <a:gdLst/>
            <a:ahLst/>
            <a:cxnLst/>
            <a:rect r="r" b="b" t="t" l="l"/>
            <a:pathLst>
              <a:path h="2836535" w="2836535">
                <a:moveTo>
                  <a:pt x="2836535" y="0"/>
                </a:moveTo>
                <a:lnTo>
                  <a:pt x="0" y="0"/>
                </a:lnTo>
                <a:lnTo>
                  <a:pt x="0" y="2836535"/>
                </a:lnTo>
                <a:lnTo>
                  <a:pt x="2836535" y="2836535"/>
                </a:lnTo>
                <a:lnTo>
                  <a:pt x="283653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15693" y="8757035"/>
            <a:ext cx="3201007" cy="3201007"/>
          </a:xfrm>
          <a:custGeom>
            <a:avLst/>
            <a:gdLst/>
            <a:ahLst/>
            <a:cxnLst/>
            <a:rect r="r" b="b" t="t" l="l"/>
            <a:pathLst>
              <a:path h="3201007" w="3201007">
                <a:moveTo>
                  <a:pt x="0" y="0"/>
                </a:moveTo>
                <a:lnTo>
                  <a:pt x="3201007" y="0"/>
                </a:lnTo>
                <a:lnTo>
                  <a:pt x="3201007" y="3201007"/>
                </a:lnTo>
                <a:lnTo>
                  <a:pt x="0" y="3201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716196" y="7890968"/>
            <a:ext cx="1596276" cy="1289188"/>
            <a:chOff x="0" y="0"/>
            <a:chExt cx="1006412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6412" cy="812800"/>
            </a:xfrm>
            <a:custGeom>
              <a:avLst/>
              <a:gdLst/>
              <a:ahLst/>
              <a:cxnLst/>
              <a:rect r="r" b="b" t="t" l="l"/>
              <a:pathLst>
                <a:path h="812800" w="1006412">
                  <a:moveTo>
                    <a:pt x="503206" y="0"/>
                  </a:moveTo>
                  <a:cubicBezTo>
                    <a:pt x="225293" y="0"/>
                    <a:pt x="0" y="181951"/>
                    <a:pt x="0" y="406400"/>
                  </a:cubicBezTo>
                  <a:cubicBezTo>
                    <a:pt x="0" y="630849"/>
                    <a:pt x="225293" y="812800"/>
                    <a:pt x="503206" y="812800"/>
                  </a:cubicBezTo>
                  <a:cubicBezTo>
                    <a:pt x="781119" y="812800"/>
                    <a:pt x="1006412" y="630849"/>
                    <a:pt x="1006412" y="406400"/>
                  </a:cubicBezTo>
                  <a:cubicBezTo>
                    <a:pt x="1006412" y="181951"/>
                    <a:pt x="781119" y="0"/>
                    <a:pt x="503206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4351" y="38100"/>
              <a:ext cx="81770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285545" y="-800100"/>
            <a:ext cx="5414094" cy="2657828"/>
          </a:xfrm>
          <a:custGeom>
            <a:avLst/>
            <a:gdLst/>
            <a:ahLst/>
            <a:cxnLst/>
            <a:rect r="r" b="b" t="t" l="l"/>
            <a:pathLst>
              <a:path h="2657828" w="5414094">
                <a:moveTo>
                  <a:pt x="0" y="0"/>
                </a:moveTo>
                <a:lnTo>
                  <a:pt x="5414094" y="0"/>
                </a:lnTo>
                <a:lnTo>
                  <a:pt x="5414094" y="2657828"/>
                </a:lnTo>
                <a:lnTo>
                  <a:pt x="0" y="26578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78054" y="2975240"/>
            <a:ext cx="16230600" cy="6978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1528" indent="-430764" lvl="1">
              <a:lnSpc>
                <a:spcPts val="4588"/>
              </a:lnSpc>
              <a:buFont typeface="Arial"/>
              <a:buChar char="•"/>
            </a:pPr>
            <a:r>
              <a:rPr lang="en-US" b="true" sz="399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Increas</a:t>
            </a:r>
            <a:r>
              <a:rPr lang="en-US" b="true" sz="399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ing commuter wait times and uneven passenger load across routes.</a:t>
            </a:r>
          </a:p>
          <a:p>
            <a:pPr algn="l">
              <a:lnSpc>
                <a:spcPts val="4588"/>
              </a:lnSpc>
            </a:pPr>
          </a:p>
          <a:p>
            <a:pPr algn="l" marL="861528" indent="-430764" lvl="1">
              <a:lnSpc>
                <a:spcPts val="4588"/>
              </a:lnSpc>
              <a:buFont typeface="Arial"/>
              <a:buChar char="•"/>
            </a:pPr>
            <a:r>
              <a:rPr lang="en-US" b="true" sz="399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Some routes are overcrowded, while others are underutilized.</a:t>
            </a:r>
          </a:p>
          <a:p>
            <a:pPr algn="l">
              <a:lnSpc>
                <a:spcPts val="4588"/>
              </a:lnSpc>
            </a:pPr>
          </a:p>
          <a:p>
            <a:pPr algn="l" marL="861528" indent="-430764" lvl="1">
              <a:lnSpc>
                <a:spcPts val="4588"/>
              </a:lnSpc>
              <a:buFont typeface="Arial"/>
              <a:buChar char="•"/>
            </a:pPr>
            <a:r>
              <a:rPr lang="en-US" b="true" sz="399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Current sch</a:t>
            </a:r>
            <a:r>
              <a:rPr lang="en-US" b="true" sz="399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edules don’t align well with actual passenger demand.</a:t>
            </a:r>
          </a:p>
          <a:p>
            <a:pPr algn="l">
              <a:lnSpc>
                <a:spcPts val="4588"/>
              </a:lnSpc>
            </a:pPr>
          </a:p>
          <a:p>
            <a:pPr algn="l" marL="861528" indent="-430764" lvl="1">
              <a:lnSpc>
                <a:spcPts val="4588"/>
              </a:lnSpc>
              <a:buFont typeface="Arial"/>
              <a:buChar char="•"/>
            </a:pPr>
            <a:r>
              <a:rPr lang="en-US" b="true" sz="3990">
                <a:solidFill>
                  <a:srgbClr val="007D9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Goal: Use data-driven optimization to improve scheduling and efficiency.</a:t>
            </a:r>
          </a:p>
          <a:p>
            <a:pPr algn="l">
              <a:lnSpc>
                <a:spcPts val="458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69191" y="422913"/>
            <a:ext cx="11749618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APPROACH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61217" y="2851640"/>
            <a:ext cx="16836654" cy="525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5697" indent="-387848" lvl="1">
              <a:lnSpc>
                <a:spcPts val="4131"/>
              </a:lnSpc>
              <a:buAutoNum type="arabicPeriod" startAt="1"/>
            </a:pPr>
            <a:r>
              <a:rPr lang="en-US" sz="35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Data Collection: </a:t>
            </a: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Gathered data on routes, schedules, and passenger load.</a:t>
            </a:r>
          </a:p>
          <a:p>
            <a:pPr algn="l" marL="775697" indent="-387848" lvl="1">
              <a:lnSpc>
                <a:spcPts val="4131"/>
              </a:lnSpc>
              <a:buAutoNum type="arabicPeriod" startAt="1"/>
            </a:pPr>
            <a:r>
              <a:rPr lang="en-US" sz="35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Data Cleaning:</a:t>
            </a: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Removed duplicates and formatted time and route details.</a:t>
            </a:r>
          </a:p>
          <a:p>
            <a:pPr algn="l" marL="775697" indent="-387848" lvl="1">
              <a:lnSpc>
                <a:spcPts val="4131"/>
              </a:lnSpc>
              <a:buAutoNum type="arabicPeriod" startAt="1"/>
            </a:pPr>
            <a:r>
              <a:rPr lang="en-US" sz="35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Analysis:</a:t>
            </a: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Identified peak hours and low-demand routes.</a:t>
            </a:r>
          </a:p>
          <a:p>
            <a:pPr algn="l" marL="775697" indent="-387848" lvl="1">
              <a:lnSpc>
                <a:spcPts val="4131"/>
              </a:lnSpc>
              <a:buAutoNum type="arabicPeriod" startAt="1"/>
            </a:pPr>
            <a:r>
              <a:rPr lang="en-US" sz="35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Optimization:</a:t>
            </a: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Used Excel Solver / Python to adjust departure times and fleet allocation.</a:t>
            </a:r>
          </a:p>
          <a:p>
            <a:pPr algn="l" marL="775697" indent="-387848" lvl="1">
              <a:lnSpc>
                <a:spcPts val="4131"/>
              </a:lnSpc>
              <a:buAutoNum type="arabicPeriod" startAt="1"/>
            </a:pPr>
            <a:r>
              <a:rPr lang="en-US" sz="35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Visualization</a:t>
            </a: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: Built Power BI / Tableau dashboards to compare current vs optimized schedules.</a:t>
            </a:r>
          </a:p>
          <a:p>
            <a:pPr algn="l">
              <a:lnSpc>
                <a:spcPts val="4131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5785" y="330203"/>
            <a:ext cx="14951323" cy="178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8"/>
              </a:lnSpc>
            </a:pPr>
            <a:r>
              <a:rPr lang="en-US" b="true" sz="6832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EDA (EXPLORATORY DATA ANALYSIS) HIGHLIGHTS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510835"/>
            <a:ext cx="13712086" cy="31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1"/>
              </a:lnSpc>
            </a:pPr>
            <a:r>
              <a:rPr lang="en-US" sz="35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Tools Us</a:t>
            </a:r>
            <a:r>
              <a:rPr lang="en-US" sz="35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ed: </a:t>
            </a: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Excel, SQL, Python,Power BI</a:t>
            </a:r>
          </a:p>
          <a:p>
            <a:pPr algn="l">
              <a:lnSpc>
                <a:spcPts val="4131"/>
              </a:lnSpc>
            </a:pPr>
            <a:r>
              <a:rPr lang="en-US" sz="35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Methodology:</a:t>
            </a: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Aggregated ridership data by route and time slot.</a:t>
            </a: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Analyzed average load and utilization rates.</a:t>
            </a:r>
          </a:p>
          <a:p>
            <a:pPr algn="l">
              <a:lnSpc>
                <a:spcPts val="4131"/>
              </a:lnSpc>
            </a:pPr>
          </a:p>
          <a:p>
            <a:pPr algn="l">
              <a:lnSpc>
                <a:spcPts val="4131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06891" y="5153025"/>
            <a:ext cx="15729110" cy="420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1"/>
              </a:lnSpc>
            </a:pPr>
            <a:r>
              <a:rPr lang="en-US" sz="35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Key Insights:</a:t>
            </a: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Peak demand observed in vishakapatnam.</a:t>
            </a: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Guntur-Hyderabad and Kadapa Hyderabad had maximum passenger load.</a:t>
            </a: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20% of routes showed below 40% utilization.</a:t>
            </a: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Potential to reduce total fleet usage by 10–15% through optimization.</a:t>
            </a:r>
          </a:p>
          <a:p>
            <a:pPr algn="l">
              <a:lnSpc>
                <a:spcPts val="413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990037" y="4304174"/>
            <a:ext cx="7299829" cy="5680658"/>
          </a:xfrm>
          <a:custGeom>
            <a:avLst/>
            <a:gdLst/>
            <a:ahLst/>
            <a:cxnLst/>
            <a:rect r="r" b="b" t="t" l="l"/>
            <a:pathLst>
              <a:path h="5680658" w="7299829">
                <a:moveTo>
                  <a:pt x="0" y="0"/>
                </a:moveTo>
                <a:lnTo>
                  <a:pt x="7299829" y="0"/>
                </a:lnTo>
                <a:lnTo>
                  <a:pt x="7299829" y="5680658"/>
                </a:lnTo>
                <a:lnTo>
                  <a:pt x="0" y="56806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151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92924" y="180975"/>
            <a:ext cx="1159660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MODEL RESULTS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789427"/>
            <a:ext cx="14414583" cy="108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6"/>
              </a:lnSpc>
            </a:pPr>
            <a:r>
              <a:rPr lang="en-US" sz="36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Optimization Method:</a:t>
            </a:r>
            <a:r>
              <a:rPr lang="en-US" sz="36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Python(Linear Optimization)</a:t>
            </a:r>
          </a:p>
          <a:p>
            <a:pPr algn="l">
              <a:lnSpc>
                <a:spcPts val="4246"/>
              </a:lnSpc>
            </a:pPr>
            <a:r>
              <a:rPr lang="en-US" sz="36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Objective:</a:t>
            </a:r>
            <a:r>
              <a:rPr lang="en-US" sz="36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To increase the profit.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632151"/>
            <a:ext cx="10951357" cy="64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3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Results:   Linear Progession Model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154073" y="2602224"/>
            <a:ext cx="8878148" cy="7684776"/>
          </a:xfrm>
          <a:custGeom>
            <a:avLst/>
            <a:gdLst/>
            <a:ahLst/>
            <a:cxnLst/>
            <a:rect r="r" b="b" t="t" l="l"/>
            <a:pathLst>
              <a:path h="7684776" w="8878148">
                <a:moveTo>
                  <a:pt x="0" y="0"/>
                </a:moveTo>
                <a:lnTo>
                  <a:pt x="8878147" y="0"/>
                </a:lnTo>
                <a:lnTo>
                  <a:pt x="8878147" y="7684776"/>
                </a:lnTo>
                <a:lnTo>
                  <a:pt x="0" y="76847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444" t="0" r="-1444" b="-42398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92924" y="180975"/>
            <a:ext cx="1159660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MODEL RESULTS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4682" y="1465917"/>
            <a:ext cx="10951357" cy="64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3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Results:   LPproblem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757939" y="1975535"/>
            <a:ext cx="8878148" cy="7684776"/>
          </a:xfrm>
          <a:custGeom>
            <a:avLst/>
            <a:gdLst/>
            <a:ahLst/>
            <a:cxnLst/>
            <a:rect r="r" b="b" t="t" l="l"/>
            <a:pathLst>
              <a:path h="7684776" w="8878148">
                <a:moveTo>
                  <a:pt x="0" y="0"/>
                </a:moveTo>
                <a:lnTo>
                  <a:pt x="8878148" y="0"/>
                </a:lnTo>
                <a:lnTo>
                  <a:pt x="8878148" y="7684776"/>
                </a:lnTo>
                <a:lnTo>
                  <a:pt x="0" y="76847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444" t="0" r="-1444" b="-42398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92924" y="180975"/>
            <a:ext cx="11596609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MODEL RESULTS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4682" y="1465917"/>
            <a:ext cx="10951357" cy="64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3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Compare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09663" y="2162584"/>
            <a:ext cx="7299829" cy="5680658"/>
          </a:xfrm>
          <a:custGeom>
            <a:avLst/>
            <a:gdLst/>
            <a:ahLst/>
            <a:cxnLst/>
            <a:rect r="r" b="b" t="t" l="l"/>
            <a:pathLst>
              <a:path h="5680658" w="7299829">
                <a:moveTo>
                  <a:pt x="0" y="0"/>
                </a:moveTo>
                <a:lnTo>
                  <a:pt x="7299830" y="0"/>
                </a:lnTo>
                <a:lnTo>
                  <a:pt x="7299830" y="5680658"/>
                </a:lnTo>
                <a:lnTo>
                  <a:pt x="0" y="56806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151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F2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3283" y="-800100"/>
            <a:ext cx="5160004" cy="2580002"/>
          </a:xfrm>
          <a:custGeom>
            <a:avLst/>
            <a:gdLst/>
            <a:ahLst/>
            <a:cxnLst/>
            <a:rect r="r" b="b" t="t" l="l"/>
            <a:pathLst>
              <a:path h="2580002" w="5160004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52580" y="7144503"/>
            <a:ext cx="4227594" cy="4227594"/>
          </a:xfrm>
          <a:custGeom>
            <a:avLst/>
            <a:gdLst/>
            <a:ahLst/>
            <a:cxnLst/>
            <a:rect r="r" b="b" t="t" l="l"/>
            <a:pathLst>
              <a:path h="4227594" w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1900" y="784324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6703862"/>
            <a:ext cx="2053173" cy="20531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285545" y="-800100"/>
            <a:ext cx="5816717" cy="2855479"/>
          </a:xfrm>
          <a:custGeom>
            <a:avLst/>
            <a:gdLst/>
            <a:ahLst/>
            <a:cxnLst/>
            <a:rect r="r" b="b" t="t" l="l"/>
            <a:pathLst>
              <a:path h="2855479" w="5816717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638476" y="1080055"/>
            <a:ext cx="1399693" cy="13996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238937" y="5601001"/>
            <a:ext cx="7656440" cy="4258895"/>
          </a:xfrm>
          <a:custGeom>
            <a:avLst/>
            <a:gdLst/>
            <a:ahLst/>
            <a:cxnLst/>
            <a:rect r="r" b="b" t="t" l="l"/>
            <a:pathLst>
              <a:path h="4258895" w="7656440">
                <a:moveTo>
                  <a:pt x="0" y="0"/>
                </a:moveTo>
                <a:lnTo>
                  <a:pt x="7656440" y="0"/>
                </a:lnTo>
                <a:lnTo>
                  <a:pt x="7656440" y="4258894"/>
                </a:lnTo>
                <a:lnTo>
                  <a:pt x="0" y="42588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33849" y="180975"/>
            <a:ext cx="13913604" cy="139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b="true" sz="1033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 DASHBOARD DEMO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4914" y="1897538"/>
            <a:ext cx="13251993" cy="31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1"/>
              </a:lnSpc>
            </a:pPr>
            <a:r>
              <a:rPr lang="en-US" sz="35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Dashboard Features:</a:t>
            </a: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Route utilization comparison (Before vs After)</a:t>
            </a: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Peak hour heatmaps</a:t>
            </a: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Passenger trend charts</a:t>
            </a:r>
          </a:p>
          <a:p>
            <a:pPr algn="l" marL="775697" indent="-387848" lvl="1">
              <a:lnSpc>
                <a:spcPts val="4131"/>
              </a:lnSpc>
              <a:buFont typeface="Arial"/>
              <a:buChar char="•"/>
            </a:pP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Bus allocation optimization summary</a:t>
            </a:r>
          </a:p>
          <a:p>
            <a:pPr algn="l">
              <a:lnSpc>
                <a:spcPts val="413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14914" y="4790258"/>
            <a:ext cx="10951357" cy="537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1"/>
              </a:lnSpc>
            </a:pPr>
            <a:r>
              <a:rPr lang="en-US" sz="3592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Tool Used:</a:t>
            </a:r>
            <a:r>
              <a:rPr lang="en-US" sz="3592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Power BI / Tableau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DAG2IjkY1ow</dc:identifier>
  <dcterms:modified xsi:type="dcterms:W3CDTF">2011-08-01T06:04:30Z</dcterms:modified>
  <cp:revision>1</cp:revision>
  <dc:title>Public Transport Optimization</dc:title>
</cp:coreProperties>
</file>