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8" r:id="rId2"/>
    <p:sldMasterId id="2147483820" r:id="rId3"/>
    <p:sldMasterId id="2147483918" r:id="rId4"/>
  </p:sldMasterIdLst>
  <p:notesMasterIdLst>
    <p:notesMasterId r:id="rId34"/>
  </p:notesMasterIdLst>
  <p:handoutMasterIdLst>
    <p:handoutMasterId r:id="rId35"/>
  </p:handoutMasterIdLst>
  <p:sldIdLst>
    <p:sldId id="1096" r:id="rId5"/>
    <p:sldId id="1017" r:id="rId6"/>
    <p:sldId id="1019" r:id="rId7"/>
    <p:sldId id="1018" r:id="rId8"/>
    <p:sldId id="1020" r:id="rId9"/>
    <p:sldId id="1022" r:id="rId10"/>
    <p:sldId id="1027" r:id="rId11"/>
    <p:sldId id="1021" r:id="rId12"/>
    <p:sldId id="1023" r:id="rId13"/>
    <p:sldId id="1024" r:id="rId14"/>
    <p:sldId id="1029" r:id="rId15"/>
    <p:sldId id="1030" r:id="rId16"/>
    <p:sldId id="1031" r:id="rId17"/>
    <p:sldId id="1032" r:id="rId18"/>
    <p:sldId id="1033" r:id="rId19"/>
    <p:sldId id="1034" r:id="rId20"/>
    <p:sldId id="1035" r:id="rId21"/>
    <p:sldId id="1036" r:id="rId22"/>
    <p:sldId id="1037" r:id="rId23"/>
    <p:sldId id="1038" r:id="rId24"/>
    <p:sldId id="1039" r:id="rId25"/>
    <p:sldId id="1040" r:id="rId26"/>
    <p:sldId id="1097" r:id="rId27"/>
    <p:sldId id="1041" r:id="rId28"/>
    <p:sldId id="1042" r:id="rId29"/>
    <p:sldId id="1043" r:id="rId30"/>
    <p:sldId id="1044" r:id="rId31"/>
    <p:sldId id="1045" r:id="rId32"/>
    <p:sldId id="1046" r:id="rId33"/>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9" autoAdjust="0"/>
    <p:restoredTop sz="90929"/>
  </p:normalViewPr>
  <p:slideViewPr>
    <p:cSldViewPr>
      <p:cViewPr varScale="1">
        <p:scale>
          <a:sx n="63" d="100"/>
          <a:sy n="63" d="100"/>
        </p:scale>
        <p:origin x="15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a:pPr>
                <a:defRPr/>
              </a:pPr>
              <a:t>4/18/2022</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a:pPr>
                <a:defRPr/>
              </a:pPr>
              <a:t>4/18/2022</a:t>
            </a:fld>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CC473-F67C-44D4-B1DF-AA882A928EA6}" type="slidenum">
              <a:rPr lang="en-US"/>
              <a:pPr/>
              <a:t>1</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10</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11</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12</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13</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14</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15</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16</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17</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18</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19</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20</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21</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22</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23</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24</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25</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26</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27</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28</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29</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3</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4</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5</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6</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7</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8</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FF3A8-051C-4B5B-B6F7-5869B5056B6B}" type="slidenum">
              <a:rPr lang="en-US"/>
              <a:pPr/>
              <a:t>9</a:t>
            </a:fld>
            <a:endParaRPr 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a:t>BITS C342, Object Oriented Programming</a:t>
            </a:r>
          </a:p>
        </p:txBody>
      </p:sp>
      <p:sp>
        <p:nvSpPr>
          <p:cNvPr id="6" name="Slide Number Placeholder 17"/>
          <p:cNvSpPr>
            <a:spLocks noGrp="1"/>
          </p:cNvSpPr>
          <p:nvPr>
            <p:ph type="sldNum" sz="quarter" idx="12"/>
          </p:nvPr>
        </p:nvSpPr>
        <p:spPr/>
        <p:txBody>
          <a:bodyPr/>
          <a:lstStyle>
            <a:lvl1pPr>
              <a:defRPr/>
            </a:lvl1pPr>
          </a:lstStyle>
          <a:p>
            <a:pPr>
              <a:defRPr/>
            </a:pPr>
            <a:fld id="{A6454866-EDF5-4B0D-B285-962BBE90B5B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a:t>BITS C342, Object Oriented Programming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a:t>BITS C342, Object Oriented Programming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BITS C342, Object Oriented Programming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BITS C342, Object Oriented Programming</a:t>
            </a:r>
          </a:p>
        </p:txBody>
      </p:sp>
      <p:sp>
        <p:nvSpPr>
          <p:cNvPr id="9" name="Slide Number Placeholder 8"/>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424309885"/>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4/18/2022</a:t>
            </a:fld>
            <a:endParaRPr lang="en-US" dirty="0"/>
          </a:p>
        </p:txBody>
      </p:sp>
      <p:sp>
        <p:nvSpPr>
          <p:cNvPr id="8" name="Footer Placeholder 7"/>
          <p:cNvSpPr>
            <a:spLocks noGrp="1"/>
          </p:cNvSpPr>
          <p:nvPr>
            <p:ph type="ftr" sz="quarter" idx="11"/>
          </p:nvPr>
        </p:nvSpPr>
        <p:spPr/>
        <p:txBody>
          <a:bodyPr/>
          <a:lstStyle/>
          <a:p>
            <a:pPr>
              <a:defRPr/>
            </a:pPr>
            <a:r>
              <a:rPr lang="en-US"/>
              <a:t>BITS C342, Object Oriented Programming</a:t>
            </a:r>
          </a:p>
        </p:txBody>
      </p:sp>
      <p:sp>
        <p:nvSpPr>
          <p:cNvPr id="9" name="Slide Number Placeholder 8"/>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24679760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BITS C342, Object Oriented Programming</a:t>
            </a:r>
          </a:p>
        </p:txBody>
      </p:sp>
      <p:sp>
        <p:nvSpPr>
          <p:cNvPr id="9" name="Slide Number Placeholder 8"/>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995701183"/>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p>
            <a:pPr>
              <a:defRPr/>
            </a:pPr>
            <a:r>
              <a:rPr lang="en-US"/>
              <a:t>BITS C342, Object Oriented Programming</a:t>
            </a:r>
          </a:p>
        </p:txBody>
      </p:sp>
      <p:sp>
        <p:nvSpPr>
          <p:cNvPr id="10" name="Slide Number Placeholder 9"/>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00386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123006"/>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BITS C342, Object Oriented Programming</a:t>
            </a:r>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3445398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BITS C342, Object Oriented Programming</a:t>
            </a:r>
          </a:p>
        </p:txBody>
      </p:sp>
      <p:sp>
        <p:nvSpPr>
          <p:cNvPr id="4" name="Slide Number Placeholder 3"/>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2935946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r>
              <a:rPr lang="en-US"/>
              <a:t>BITS C342, Object Oriented Programming</a:t>
            </a:r>
          </a:p>
        </p:txBody>
      </p:sp>
      <p:sp>
        <p:nvSpPr>
          <p:cNvPr id="11" name="Slide Number Placeholder 10"/>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299361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a:defRPr/>
            </a:pPr>
            <a:r>
              <a:rPr lang="en-US"/>
              <a:t>BITS C342, Object Oriented Programming</a:t>
            </a:r>
          </a:p>
        </p:txBody>
      </p:sp>
      <p:sp>
        <p:nvSpPr>
          <p:cNvPr id="10" name="Slide Number Placeholder 9"/>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3926812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BITS C342, Object Oriented Programming</a:t>
            </a:r>
          </a:p>
        </p:txBody>
      </p:sp>
      <p:sp>
        <p:nvSpPr>
          <p:cNvPr id="6" name="Slide Number Placeholder 5"/>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34985910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BITS C342, Object Oriented Programming</a:t>
            </a:r>
          </a:p>
        </p:txBody>
      </p:sp>
      <p:sp>
        <p:nvSpPr>
          <p:cNvPr id="6" name="Slide Number Placeholder 5"/>
          <p:cNvSpPr>
            <a:spLocks noGrp="1"/>
          </p:cNvSpPr>
          <p:nvPr>
            <p:ph type="sldNum" sz="quarter" idx="12"/>
          </p:nvPr>
        </p:nvSpPr>
        <p:spPr/>
        <p:txBody>
          <a:body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337497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a:t>BITS C342, Object Oriented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 id="2147483882" r:id="rId13"/>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r>
              <a:rPr lang="en-US"/>
              <a:t>BITS C342, Object Oriented Programming</a:t>
            </a:r>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60DB935C-A2BB-404C-A6C5-67E9068028EC}" type="slidenum">
              <a:rPr lang="en-US" smtClean="0"/>
              <a:pPr>
                <a:defRPr/>
              </a:pPr>
              <a:t>‹#›</a:t>
            </a:fld>
            <a:endParaRPr lang="en-US"/>
          </a:p>
        </p:txBody>
      </p:sp>
    </p:spTree>
    <p:extLst>
      <p:ext uri="{BB962C8B-B14F-4D97-AF65-F5344CB8AC3E}">
        <p14:creationId xmlns:p14="http://schemas.microsoft.com/office/powerpoint/2010/main" val="186179808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5" name="Rectangle 5"/>
          <p:cNvSpPr>
            <a:spLocks noChangeArrowheads="1"/>
          </p:cNvSpPr>
          <p:nvPr/>
        </p:nvSpPr>
        <p:spPr bwMode="auto">
          <a:xfrm>
            <a:off x="0" y="3022937"/>
            <a:ext cx="9144000" cy="1938992"/>
          </a:xfrm>
          <a:prstGeom prst="rect">
            <a:avLst/>
          </a:prstGeom>
          <a:noFill/>
          <a:ln w="9525">
            <a:noFill/>
            <a:miter lim="800000"/>
            <a:headEnd/>
            <a:tailEnd/>
          </a:ln>
          <a:effectLst/>
        </p:spPr>
        <p:txBody>
          <a:bodyPr wrap="square">
            <a:spAutoFit/>
          </a:bodyPr>
          <a:lstStyle/>
          <a:p>
            <a:pPr algn="ctr"/>
            <a:r>
              <a:rPr lang="en-US" sz="6000" b="1" dirty="0">
                <a:solidFill>
                  <a:srgbClr val="0033CC"/>
                </a:solidFill>
                <a:effectLst>
                  <a:outerShdw blurRad="38100" dist="38100" dir="2700000" algn="tl">
                    <a:srgbClr val="000000">
                      <a:alpha val="43137"/>
                    </a:srgbClr>
                  </a:outerShdw>
                </a:effectLst>
                <a:latin typeface="+mj-lt"/>
              </a:rPr>
              <a:t>Key Management and Distribution</a:t>
            </a:r>
          </a:p>
        </p:txBody>
      </p:sp>
      <p:sp>
        <p:nvSpPr>
          <p:cNvPr id="3" name="Slide Number Placeholder 3"/>
          <p:cNvSpPr>
            <a:spLocks noGrp="1"/>
          </p:cNvSpPr>
          <p:nvPr>
            <p:ph type="sldNum" sz="quarter" idx="12"/>
          </p:nvPr>
        </p:nvSpPr>
        <p:spPr>
          <a:xfrm>
            <a:off x="8532440" y="6237312"/>
            <a:ext cx="611560" cy="293117"/>
          </a:xfrm>
        </p:spPr>
        <p:txBody>
          <a:bodyPr/>
          <a:lstStyle/>
          <a:p>
            <a:pPr>
              <a:defRPr/>
            </a:pPr>
            <a:fld id="{60DB935C-A2BB-404C-A6C5-67E9068028EC}" type="slidenum">
              <a:rPr lang="en-US" b="1" smtClean="0"/>
              <a:pPr>
                <a:defRPr/>
              </a:pPr>
              <a:t>1</a:t>
            </a:fld>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
        <p:nvSpPr>
          <p:cNvPr id="6" name="Rectangle 5"/>
          <p:cNvSpPr/>
          <p:nvPr/>
        </p:nvSpPr>
        <p:spPr>
          <a:xfrm>
            <a:off x="228600" y="2116753"/>
            <a:ext cx="8763000" cy="4893647"/>
          </a:xfrm>
          <a:prstGeom prst="rect">
            <a:avLst/>
          </a:prstGeom>
        </p:spPr>
        <p:txBody>
          <a:bodyPr wrap="square">
            <a:spAutoFit/>
          </a:bodyPr>
          <a:lstStyle/>
          <a:p>
            <a:pPr marL="457200" indent="-457200" algn="just"/>
            <a:r>
              <a:rPr lang="en-IN" sz="2400" b="1" u="sng" dirty="0">
                <a:latin typeface="+mj-lt"/>
              </a:rPr>
              <a:t>Session Key Lifetime</a:t>
            </a:r>
          </a:p>
          <a:p>
            <a:pPr marL="457200" indent="-457200" algn="just">
              <a:buFontTx/>
              <a:buChar char="•"/>
            </a:pPr>
            <a:r>
              <a:rPr lang="en-IN" sz="2400" b="1" u="sng" dirty="0">
                <a:latin typeface="+mj-lt"/>
              </a:rPr>
              <a:t>Connection-oriented protocol</a:t>
            </a:r>
            <a:r>
              <a:rPr lang="en-IN" sz="2400" b="1" dirty="0">
                <a:latin typeface="+mj-lt"/>
              </a:rPr>
              <a:t>:</a:t>
            </a:r>
            <a:r>
              <a:rPr lang="en-IN" sz="2400" dirty="0">
                <a:latin typeface="+mj-lt"/>
              </a:rPr>
              <a:t> Use the same session key for the length of time that the connection is open, using a new session key for each new session. </a:t>
            </a:r>
          </a:p>
          <a:p>
            <a:pPr marL="914400" lvl="1" indent="-457200" algn="just">
              <a:buFontTx/>
              <a:buChar char="•"/>
            </a:pPr>
            <a:r>
              <a:rPr lang="en-IN" sz="2400" dirty="0">
                <a:latin typeface="+mj-lt"/>
              </a:rPr>
              <a:t>If a logical connection has a very long lifetime, then it would be prudent to change the session key periodically. </a:t>
            </a:r>
          </a:p>
          <a:p>
            <a:pPr marL="457200" indent="-457200" algn="just">
              <a:buFontTx/>
              <a:buChar char="•"/>
            </a:pPr>
            <a:r>
              <a:rPr lang="en-IN" sz="2400" b="1" u="sng" dirty="0">
                <a:latin typeface="+mj-lt"/>
              </a:rPr>
              <a:t>Connectionless protocol</a:t>
            </a:r>
            <a:r>
              <a:rPr lang="en-IN" sz="2400" b="1" dirty="0">
                <a:latin typeface="+mj-lt"/>
              </a:rPr>
              <a:t>:</a:t>
            </a:r>
            <a:r>
              <a:rPr lang="en-IN" sz="2400" dirty="0">
                <a:latin typeface="+mj-lt"/>
              </a:rPr>
              <a:t> The most secure approach is to use a new session key for each exchange. </a:t>
            </a:r>
          </a:p>
          <a:p>
            <a:pPr marL="914400" lvl="1" indent="-457200" algn="just">
              <a:buFontTx/>
              <a:buChar char="•"/>
            </a:pPr>
            <a:r>
              <a:rPr lang="en-IN" sz="2400" dirty="0">
                <a:latin typeface="+mj-lt"/>
              </a:rPr>
              <a:t>It negates one of the principal benefits of connectionless protocols, which is minimum overhead and delay for each transaction. </a:t>
            </a:r>
          </a:p>
          <a:p>
            <a:pPr marL="914400" lvl="1" indent="-457200" algn="just">
              <a:buFontTx/>
              <a:buChar char="•"/>
            </a:pPr>
            <a:r>
              <a:rPr lang="en-IN" sz="2400" dirty="0">
                <a:latin typeface="+mj-lt"/>
              </a:rPr>
              <a:t>A better strategy is to use a given session key for a certain fixed period only.</a:t>
            </a:r>
            <a:endParaRPr lang="en-IN" sz="2400" b="1"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Asymmetric Key Encryption Technique </a:t>
            </a:r>
          </a:p>
        </p:txBody>
      </p:sp>
      <p:sp>
        <p:nvSpPr>
          <p:cNvPr id="9" name="Rectangle 8"/>
          <p:cNvSpPr/>
          <p:nvPr/>
        </p:nvSpPr>
        <p:spPr>
          <a:xfrm>
            <a:off x="228600" y="2134612"/>
            <a:ext cx="8763000" cy="3046988"/>
          </a:xfrm>
          <a:prstGeom prst="rect">
            <a:avLst/>
          </a:prstGeom>
        </p:spPr>
        <p:txBody>
          <a:bodyPr wrap="square">
            <a:spAutoFit/>
          </a:bodyPr>
          <a:lstStyle/>
          <a:p>
            <a:pPr marL="457200" indent="-457200" algn="just"/>
            <a:r>
              <a:rPr lang="en-IN" sz="2400" b="1" u="sng" dirty="0" err="1">
                <a:latin typeface="+mj-lt"/>
              </a:rPr>
              <a:t>Merkle’s</a:t>
            </a:r>
            <a:r>
              <a:rPr lang="en-IN" sz="2400" b="1" u="sng" dirty="0">
                <a:latin typeface="+mj-lt"/>
              </a:rPr>
              <a:t> scheme</a:t>
            </a:r>
          </a:p>
          <a:p>
            <a:pPr marL="457200" indent="-457200" algn="just">
              <a:buFontTx/>
              <a:buChar char="•"/>
            </a:pPr>
            <a:r>
              <a:rPr lang="en-IN" sz="2400" dirty="0">
                <a:latin typeface="+mj-lt"/>
              </a:rPr>
              <a:t>A generates a public/private key pair {PU</a:t>
            </a:r>
            <a:r>
              <a:rPr lang="en-IN" sz="2400" baseline="-25000" dirty="0">
                <a:latin typeface="+mj-lt"/>
              </a:rPr>
              <a:t>a</a:t>
            </a:r>
            <a:r>
              <a:rPr lang="en-IN" sz="2400" dirty="0">
                <a:latin typeface="+mj-lt"/>
              </a:rPr>
              <a:t>, PR</a:t>
            </a:r>
            <a:r>
              <a:rPr lang="en-IN" sz="2400" baseline="-25000" dirty="0">
                <a:latin typeface="+mj-lt"/>
              </a:rPr>
              <a:t>a</a:t>
            </a:r>
            <a:r>
              <a:rPr lang="en-IN" sz="2400" dirty="0">
                <a:latin typeface="+mj-lt"/>
              </a:rPr>
              <a:t>} and transmits a message to B consisting of PU</a:t>
            </a:r>
            <a:r>
              <a:rPr lang="en-IN" sz="2400" baseline="-25000" dirty="0">
                <a:latin typeface="+mj-lt"/>
              </a:rPr>
              <a:t>a </a:t>
            </a:r>
            <a:r>
              <a:rPr lang="en-IN" sz="2400" dirty="0">
                <a:latin typeface="+mj-lt"/>
              </a:rPr>
              <a:t>and an identifier of A, ID</a:t>
            </a:r>
            <a:r>
              <a:rPr lang="en-IN" sz="2400" baseline="-25000" dirty="0">
                <a:latin typeface="+mj-lt"/>
              </a:rPr>
              <a:t>A</a:t>
            </a:r>
            <a:r>
              <a:rPr lang="en-IN" sz="2400" dirty="0">
                <a:latin typeface="+mj-lt"/>
              </a:rPr>
              <a:t>.</a:t>
            </a:r>
          </a:p>
          <a:p>
            <a:pPr marL="457200" indent="-457200" algn="just">
              <a:buFontTx/>
              <a:buChar char="•"/>
            </a:pPr>
            <a:r>
              <a:rPr lang="en-IN" sz="2400" dirty="0">
                <a:latin typeface="+mj-lt"/>
              </a:rPr>
              <a:t>B generates a secret key, Ks, and transmits it to A, which is encrypted with A’s public key.</a:t>
            </a:r>
          </a:p>
          <a:p>
            <a:pPr marL="457200" indent="-457200" algn="just">
              <a:buFontTx/>
              <a:buChar char="•"/>
            </a:pPr>
            <a:r>
              <a:rPr lang="en-IN" sz="2400" dirty="0">
                <a:latin typeface="+mj-lt"/>
              </a:rPr>
              <a:t>A computes D(PR</a:t>
            </a:r>
            <a:r>
              <a:rPr lang="en-IN" sz="2400" baseline="-25000" dirty="0">
                <a:latin typeface="+mj-lt"/>
              </a:rPr>
              <a:t>a</a:t>
            </a:r>
            <a:r>
              <a:rPr lang="en-IN" sz="2400" dirty="0">
                <a:latin typeface="+mj-lt"/>
              </a:rPr>
              <a:t>, E(PU</a:t>
            </a:r>
            <a:r>
              <a:rPr lang="en-IN" sz="2400" baseline="-25000" dirty="0">
                <a:latin typeface="+mj-lt"/>
              </a:rPr>
              <a:t>a</a:t>
            </a:r>
            <a:r>
              <a:rPr lang="en-IN" sz="2400" dirty="0">
                <a:latin typeface="+mj-lt"/>
              </a:rPr>
              <a:t>, Ks)) to recover the secret key Ks. Because only A can decrypt the message. </a:t>
            </a:r>
          </a:p>
          <a:p>
            <a:pPr marL="457200" indent="-457200" algn="just">
              <a:buFontTx/>
              <a:buChar char="•"/>
            </a:pPr>
            <a:r>
              <a:rPr lang="en-IN" sz="2400" dirty="0">
                <a:latin typeface="+mj-lt"/>
              </a:rPr>
              <a:t>A discards {PU</a:t>
            </a:r>
            <a:r>
              <a:rPr lang="en-IN" sz="2400" baseline="-25000" dirty="0">
                <a:latin typeface="+mj-lt"/>
              </a:rPr>
              <a:t>a</a:t>
            </a:r>
            <a:r>
              <a:rPr lang="en-IN" sz="2400" dirty="0">
                <a:latin typeface="+mj-lt"/>
              </a:rPr>
              <a:t>, PR</a:t>
            </a:r>
            <a:r>
              <a:rPr lang="en-IN" sz="2400" baseline="-25000" dirty="0">
                <a:latin typeface="+mj-lt"/>
              </a:rPr>
              <a:t>a</a:t>
            </a:r>
            <a:r>
              <a:rPr lang="en-IN" sz="2400" dirty="0">
                <a:latin typeface="+mj-lt"/>
              </a:rPr>
              <a:t>} and B discards PU</a:t>
            </a:r>
            <a:r>
              <a:rPr lang="en-IN" sz="2400" baseline="-25000" dirty="0">
                <a:latin typeface="+mj-lt"/>
              </a:rPr>
              <a:t>a</a:t>
            </a:r>
            <a:r>
              <a:rPr lang="en-IN" sz="2400" dirty="0">
                <a:latin typeface="+mj-lt"/>
              </a:rPr>
              <a:t>.</a:t>
            </a:r>
          </a:p>
        </p:txBody>
      </p:sp>
      <p:pic>
        <p:nvPicPr>
          <p:cNvPr id="1026" name="Picture 2"/>
          <p:cNvPicPr>
            <a:picLocks noChangeAspect="1" noChangeArrowheads="1"/>
          </p:cNvPicPr>
          <p:nvPr/>
        </p:nvPicPr>
        <p:blipFill>
          <a:blip r:embed="rId3"/>
          <a:srcRect/>
          <a:stretch>
            <a:fillRect/>
          </a:stretch>
        </p:blipFill>
        <p:spPr bwMode="auto">
          <a:xfrm>
            <a:off x="514183" y="5238750"/>
            <a:ext cx="8325017" cy="14668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Asymmetric Key Encryption Technique </a:t>
            </a:r>
          </a:p>
        </p:txBody>
      </p:sp>
      <p:sp>
        <p:nvSpPr>
          <p:cNvPr id="9" name="Rectangle 8"/>
          <p:cNvSpPr/>
          <p:nvPr/>
        </p:nvSpPr>
        <p:spPr>
          <a:xfrm>
            <a:off x="228600" y="2386548"/>
            <a:ext cx="8763000" cy="3785652"/>
          </a:xfrm>
          <a:prstGeom prst="rect">
            <a:avLst/>
          </a:prstGeom>
        </p:spPr>
        <p:txBody>
          <a:bodyPr wrap="square">
            <a:spAutoFit/>
          </a:bodyPr>
          <a:lstStyle/>
          <a:p>
            <a:pPr marL="457200" indent="-457200" algn="just"/>
            <a:r>
              <a:rPr lang="en-IN" sz="2400" b="1" u="sng" dirty="0" err="1">
                <a:latin typeface="+mj-lt"/>
              </a:rPr>
              <a:t>Merkle’s</a:t>
            </a:r>
            <a:r>
              <a:rPr lang="en-IN" sz="2400" b="1" u="sng" dirty="0">
                <a:latin typeface="+mj-lt"/>
              </a:rPr>
              <a:t> scheme</a:t>
            </a:r>
          </a:p>
          <a:p>
            <a:pPr marL="457200" indent="-457200" algn="just">
              <a:buFontTx/>
              <a:buChar char="•"/>
            </a:pPr>
            <a:r>
              <a:rPr lang="en-IN" sz="2400" dirty="0">
                <a:latin typeface="+mj-lt"/>
              </a:rPr>
              <a:t>Insecure against the </a:t>
            </a:r>
            <a:r>
              <a:rPr lang="en-IN" sz="2400" b="1" dirty="0">
                <a:latin typeface="+mj-lt"/>
              </a:rPr>
              <a:t>man-in-the-middle attack.</a:t>
            </a:r>
          </a:p>
          <a:p>
            <a:pPr marL="914400" lvl="1" indent="-457200" algn="just">
              <a:buFontTx/>
              <a:buChar char="•"/>
            </a:pPr>
            <a:r>
              <a:rPr lang="en-IN" sz="2400" dirty="0">
                <a:latin typeface="+mj-lt"/>
              </a:rPr>
              <a:t>A generates a public/private key pair {PU</a:t>
            </a:r>
            <a:r>
              <a:rPr lang="en-IN" sz="2400" baseline="-25000" dirty="0">
                <a:latin typeface="+mj-lt"/>
              </a:rPr>
              <a:t>a</a:t>
            </a:r>
            <a:r>
              <a:rPr lang="en-IN" sz="2400" dirty="0">
                <a:latin typeface="+mj-lt"/>
              </a:rPr>
              <a:t>, PR</a:t>
            </a:r>
            <a:r>
              <a:rPr lang="en-IN" sz="2400" baseline="-25000" dirty="0">
                <a:latin typeface="+mj-lt"/>
              </a:rPr>
              <a:t>a</a:t>
            </a:r>
            <a:r>
              <a:rPr lang="en-IN" sz="2400" dirty="0">
                <a:latin typeface="+mj-lt"/>
              </a:rPr>
              <a:t>} and transmits (PU</a:t>
            </a:r>
            <a:r>
              <a:rPr lang="en-IN" sz="2400" baseline="-25000" dirty="0">
                <a:latin typeface="+mj-lt"/>
              </a:rPr>
              <a:t>a</a:t>
            </a:r>
            <a:r>
              <a:rPr lang="en-IN" sz="2400" dirty="0">
                <a:latin typeface="+mj-lt"/>
              </a:rPr>
              <a:t>||ID</a:t>
            </a:r>
            <a:r>
              <a:rPr lang="en-IN" sz="2400" baseline="-25000" dirty="0">
                <a:latin typeface="+mj-lt"/>
              </a:rPr>
              <a:t>A</a:t>
            </a:r>
            <a:r>
              <a:rPr lang="en-IN" sz="2400" dirty="0">
                <a:latin typeface="+mj-lt"/>
              </a:rPr>
              <a:t>) intended for B.</a:t>
            </a:r>
          </a:p>
          <a:p>
            <a:pPr marL="914400" lvl="1" indent="-457200" algn="just">
              <a:buFontTx/>
              <a:buChar char="•"/>
            </a:pPr>
            <a:r>
              <a:rPr lang="en-IN" sz="2400" dirty="0">
                <a:latin typeface="+mj-lt"/>
              </a:rPr>
              <a:t>Eve intercepts (PU</a:t>
            </a:r>
            <a:r>
              <a:rPr lang="en-IN" sz="2400" baseline="-25000" dirty="0">
                <a:latin typeface="+mj-lt"/>
              </a:rPr>
              <a:t>a</a:t>
            </a:r>
            <a:r>
              <a:rPr lang="en-IN" sz="2400" dirty="0">
                <a:latin typeface="+mj-lt"/>
              </a:rPr>
              <a:t>||ID</a:t>
            </a:r>
            <a:r>
              <a:rPr lang="en-IN" sz="2400" baseline="-25000" dirty="0">
                <a:latin typeface="+mj-lt"/>
              </a:rPr>
              <a:t>A</a:t>
            </a:r>
            <a:r>
              <a:rPr lang="en-IN" sz="2400" dirty="0">
                <a:latin typeface="+mj-lt"/>
              </a:rPr>
              <a:t>), creates its own public/private key pair {</a:t>
            </a:r>
            <a:r>
              <a:rPr lang="en-IN" sz="2400" dirty="0" err="1">
                <a:latin typeface="+mj-lt"/>
              </a:rPr>
              <a:t>PU</a:t>
            </a:r>
            <a:r>
              <a:rPr lang="en-IN" sz="2400" baseline="-25000" dirty="0" err="1">
                <a:latin typeface="+mj-lt"/>
              </a:rPr>
              <a:t>e</a:t>
            </a:r>
            <a:r>
              <a:rPr lang="en-IN" sz="2400" dirty="0">
                <a:latin typeface="+mj-lt"/>
              </a:rPr>
              <a:t>, </a:t>
            </a:r>
            <a:r>
              <a:rPr lang="en-IN" sz="2400" dirty="0" err="1">
                <a:latin typeface="+mj-lt"/>
              </a:rPr>
              <a:t>PR</a:t>
            </a:r>
            <a:r>
              <a:rPr lang="en-IN" sz="2400" baseline="-25000" dirty="0" err="1">
                <a:latin typeface="+mj-lt"/>
              </a:rPr>
              <a:t>e</a:t>
            </a:r>
            <a:r>
              <a:rPr lang="en-IN" sz="2400" dirty="0">
                <a:latin typeface="+mj-lt"/>
              </a:rPr>
              <a:t>} and transmits (</a:t>
            </a:r>
            <a:r>
              <a:rPr lang="en-IN" sz="2400" dirty="0" err="1">
                <a:latin typeface="+mj-lt"/>
              </a:rPr>
              <a:t>PU</a:t>
            </a:r>
            <a:r>
              <a:rPr lang="en-IN" sz="2400" baseline="-25000" dirty="0" err="1">
                <a:latin typeface="+mj-lt"/>
              </a:rPr>
              <a:t>e</a:t>
            </a:r>
            <a:r>
              <a:rPr lang="en-IN" sz="2400" dirty="0">
                <a:latin typeface="+mj-lt"/>
              </a:rPr>
              <a:t>||ID</a:t>
            </a:r>
            <a:r>
              <a:rPr lang="en-IN" sz="2400" baseline="-25000" dirty="0">
                <a:latin typeface="+mj-lt"/>
              </a:rPr>
              <a:t>A</a:t>
            </a:r>
            <a:r>
              <a:rPr lang="en-IN" sz="2400" dirty="0">
                <a:latin typeface="+mj-lt"/>
              </a:rPr>
              <a:t>) to B.</a:t>
            </a:r>
          </a:p>
          <a:p>
            <a:pPr marL="914400" lvl="1" indent="-457200" algn="just">
              <a:buFontTx/>
              <a:buChar char="•"/>
            </a:pPr>
            <a:r>
              <a:rPr lang="en-IN" sz="2400" dirty="0">
                <a:latin typeface="+mj-lt"/>
              </a:rPr>
              <a:t>B generates a secret key, Ks, and transmits E(</a:t>
            </a:r>
            <a:r>
              <a:rPr lang="en-IN" sz="2400" dirty="0" err="1">
                <a:latin typeface="+mj-lt"/>
              </a:rPr>
              <a:t>PU</a:t>
            </a:r>
            <a:r>
              <a:rPr lang="en-IN" sz="2400" baseline="-25000" dirty="0" err="1">
                <a:latin typeface="+mj-lt"/>
              </a:rPr>
              <a:t>e</a:t>
            </a:r>
            <a:r>
              <a:rPr lang="en-IN" sz="2400" dirty="0">
                <a:latin typeface="+mj-lt"/>
              </a:rPr>
              <a:t>, Ks).</a:t>
            </a:r>
          </a:p>
          <a:p>
            <a:pPr marL="914400" lvl="1" indent="-457200" algn="just">
              <a:buFontTx/>
              <a:buChar char="•"/>
            </a:pPr>
            <a:r>
              <a:rPr lang="en-IN" sz="2400" dirty="0">
                <a:latin typeface="+mj-lt"/>
              </a:rPr>
              <a:t>Eve intercepts E(</a:t>
            </a:r>
            <a:r>
              <a:rPr lang="en-IN" sz="2400" dirty="0" err="1">
                <a:latin typeface="+mj-lt"/>
              </a:rPr>
              <a:t>PU</a:t>
            </a:r>
            <a:r>
              <a:rPr lang="en-IN" sz="2400" baseline="-25000" dirty="0" err="1">
                <a:latin typeface="+mj-lt"/>
              </a:rPr>
              <a:t>e</a:t>
            </a:r>
            <a:r>
              <a:rPr lang="en-IN" sz="2400" dirty="0">
                <a:latin typeface="+mj-lt"/>
              </a:rPr>
              <a:t>, Ks) and learns Ks by computing D(</a:t>
            </a:r>
            <a:r>
              <a:rPr lang="en-IN" sz="2400" dirty="0" err="1">
                <a:latin typeface="+mj-lt"/>
              </a:rPr>
              <a:t>PR</a:t>
            </a:r>
            <a:r>
              <a:rPr lang="en-IN" sz="2400" baseline="-25000" dirty="0" err="1">
                <a:latin typeface="+mj-lt"/>
              </a:rPr>
              <a:t>e</a:t>
            </a:r>
            <a:r>
              <a:rPr lang="en-IN" sz="2400" dirty="0">
                <a:latin typeface="+mj-lt"/>
              </a:rPr>
              <a:t>, E(</a:t>
            </a:r>
            <a:r>
              <a:rPr lang="en-IN" sz="2400" dirty="0" err="1">
                <a:latin typeface="+mj-lt"/>
              </a:rPr>
              <a:t>PU</a:t>
            </a:r>
            <a:r>
              <a:rPr lang="en-IN" sz="2400" baseline="-25000" dirty="0" err="1">
                <a:latin typeface="+mj-lt"/>
              </a:rPr>
              <a:t>e</a:t>
            </a:r>
            <a:r>
              <a:rPr lang="en-IN" sz="2400" dirty="0">
                <a:latin typeface="+mj-lt"/>
              </a:rPr>
              <a:t>, Ks)).</a:t>
            </a:r>
          </a:p>
          <a:p>
            <a:pPr marL="914400" lvl="1" indent="-457200" algn="just">
              <a:buFontTx/>
              <a:buChar char="•"/>
            </a:pPr>
            <a:r>
              <a:rPr lang="en-IN" sz="2400" dirty="0">
                <a:latin typeface="+mj-lt"/>
              </a:rPr>
              <a:t>E transmits E(PU</a:t>
            </a:r>
            <a:r>
              <a:rPr lang="en-IN" sz="2400" baseline="-25000" dirty="0">
                <a:latin typeface="+mj-lt"/>
              </a:rPr>
              <a:t>a</a:t>
            </a:r>
            <a:r>
              <a:rPr lang="en-IN" sz="2400" dirty="0">
                <a:latin typeface="+mj-lt"/>
              </a:rPr>
              <a:t>, Ks) to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228600"/>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Asymmetric Key Encryption Technique </a:t>
            </a:r>
          </a:p>
        </p:txBody>
      </p:sp>
      <p:sp>
        <p:nvSpPr>
          <p:cNvPr id="9" name="Rectangle 8"/>
          <p:cNvSpPr/>
          <p:nvPr/>
        </p:nvSpPr>
        <p:spPr>
          <a:xfrm>
            <a:off x="228600" y="1600200"/>
            <a:ext cx="8763000" cy="1938992"/>
          </a:xfrm>
          <a:prstGeom prst="rect">
            <a:avLst/>
          </a:prstGeom>
        </p:spPr>
        <p:txBody>
          <a:bodyPr wrap="square">
            <a:spAutoFit/>
          </a:bodyPr>
          <a:lstStyle/>
          <a:p>
            <a:pPr marL="457200" indent="-457200" algn="just"/>
            <a:r>
              <a:rPr lang="en-IN" sz="2400" b="1" u="sng" dirty="0">
                <a:latin typeface="+mj-lt"/>
              </a:rPr>
              <a:t>Secret Key Distribution with Confidentiality and Authentication</a:t>
            </a:r>
          </a:p>
          <a:p>
            <a:pPr marL="457200" indent="-457200" algn="just">
              <a:buFontTx/>
              <a:buChar char="•"/>
            </a:pPr>
            <a:r>
              <a:rPr lang="en-IN" sz="2400" dirty="0">
                <a:latin typeface="+mj-lt"/>
              </a:rPr>
              <a:t>It is designed to provide protection against both active and passive attacks.</a:t>
            </a:r>
          </a:p>
          <a:p>
            <a:pPr marL="457200" indent="-457200" algn="just">
              <a:buFontTx/>
              <a:buChar char="•"/>
            </a:pPr>
            <a:r>
              <a:rPr lang="en-IN" sz="2400" dirty="0">
                <a:latin typeface="+mj-lt"/>
              </a:rPr>
              <a:t>We begin at a point when it is assumed that A and B have exchanged public keys by the scheme discussed later.</a:t>
            </a:r>
          </a:p>
        </p:txBody>
      </p:sp>
      <p:pic>
        <p:nvPicPr>
          <p:cNvPr id="2050" name="Picture 2"/>
          <p:cNvPicPr>
            <a:picLocks noChangeAspect="1" noChangeArrowheads="1"/>
          </p:cNvPicPr>
          <p:nvPr/>
        </p:nvPicPr>
        <p:blipFill>
          <a:blip r:embed="rId3"/>
          <a:srcRect/>
          <a:stretch>
            <a:fillRect/>
          </a:stretch>
        </p:blipFill>
        <p:spPr bwMode="auto">
          <a:xfrm>
            <a:off x="680526" y="3886200"/>
            <a:ext cx="8082474" cy="2971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2677656"/>
          </a:xfrm>
          <a:prstGeom prst="rect">
            <a:avLst/>
          </a:prstGeom>
        </p:spPr>
        <p:txBody>
          <a:bodyPr wrap="square">
            <a:spAutoFit/>
          </a:bodyPr>
          <a:lstStyle/>
          <a:p>
            <a:pPr marL="457200" indent="-457200" algn="just">
              <a:buFontTx/>
              <a:buChar char="•"/>
            </a:pPr>
            <a:r>
              <a:rPr lang="en-IN" sz="2400" dirty="0">
                <a:latin typeface="+mj-lt"/>
              </a:rPr>
              <a:t>Several techniques have been proposed for the distribution of public keys. All these proposals can be grouped into the following general schemes:</a:t>
            </a:r>
          </a:p>
          <a:p>
            <a:pPr marL="914400" lvl="1" indent="-457200" algn="just">
              <a:buFont typeface="Wingdings" pitchFamily="2" charset="2"/>
              <a:buChar char="Ø"/>
            </a:pPr>
            <a:r>
              <a:rPr lang="en-IN" sz="2400" dirty="0">
                <a:latin typeface="+mj-lt"/>
              </a:rPr>
              <a:t>Public announcement</a:t>
            </a:r>
          </a:p>
          <a:p>
            <a:pPr marL="914400" lvl="1" indent="-457200" algn="just">
              <a:buFont typeface="Wingdings" pitchFamily="2" charset="2"/>
              <a:buChar char="Ø"/>
            </a:pPr>
            <a:r>
              <a:rPr lang="en-IN" sz="2400" dirty="0">
                <a:latin typeface="+mj-lt"/>
              </a:rPr>
              <a:t>Publicly available directory</a:t>
            </a:r>
          </a:p>
          <a:p>
            <a:pPr marL="914400" lvl="1" indent="-457200" algn="just">
              <a:buFont typeface="Wingdings" pitchFamily="2" charset="2"/>
              <a:buChar char="Ø"/>
            </a:pPr>
            <a:r>
              <a:rPr lang="en-IN" sz="2400" dirty="0">
                <a:latin typeface="+mj-lt"/>
              </a:rPr>
              <a:t>Public-key authority</a:t>
            </a:r>
          </a:p>
          <a:p>
            <a:pPr marL="914400" lvl="1" indent="-457200" algn="just">
              <a:buFont typeface="Wingdings" pitchFamily="2" charset="2"/>
              <a:buChar char="Ø"/>
            </a:pPr>
            <a:r>
              <a:rPr lang="en-IN" sz="2400" dirty="0">
                <a:latin typeface="+mj-lt"/>
              </a:rPr>
              <a:t>Public-key certificate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3785652"/>
          </a:xfrm>
          <a:prstGeom prst="rect">
            <a:avLst/>
          </a:prstGeom>
        </p:spPr>
        <p:txBody>
          <a:bodyPr wrap="square">
            <a:spAutoFit/>
          </a:bodyPr>
          <a:lstStyle/>
          <a:p>
            <a:pPr marL="457200" indent="-457200" algn="just"/>
            <a:r>
              <a:rPr lang="en-IN" sz="2400" b="1" u="sng" dirty="0">
                <a:latin typeface="+mj-lt"/>
              </a:rPr>
              <a:t>1. Public Announcement of Public Keys</a:t>
            </a:r>
          </a:p>
          <a:p>
            <a:pPr marL="457200" indent="-457200" algn="just">
              <a:buFontTx/>
              <a:buChar char="•"/>
            </a:pPr>
            <a:r>
              <a:rPr lang="en-IN" sz="2400" dirty="0">
                <a:latin typeface="+mj-lt"/>
              </a:rPr>
              <a:t>Any participant can send his or her public key to any other participant or broadcast the key to the community at large.</a:t>
            </a:r>
          </a:p>
          <a:p>
            <a:pPr marL="914400" lvl="1" indent="-457200" algn="just">
              <a:buFontTx/>
              <a:buChar char="•"/>
            </a:pPr>
            <a:r>
              <a:rPr lang="en-IN" sz="2400" dirty="0">
                <a:latin typeface="+mj-lt"/>
              </a:rPr>
              <a:t>it has a major weakness. Anyone can forge such a public announcement. </a:t>
            </a:r>
          </a:p>
          <a:p>
            <a:pPr marL="914400" lvl="1" indent="-457200" algn="just">
              <a:buFontTx/>
              <a:buChar char="•"/>
            </a:pPr>
            <a:r>
              <a:rPr lang="en-IN" sz="2400" dirty="0">
                <a:latin typeface="+mj-lt"/>
              </a:rPr>
              <a:t>some user could pretend to be user A and send a public key to another participant or broadcast such a public key. Until such time as user A discovers the forgery and alerts other participants, the forger is able to read all encrypted messages intended for A and can use the forged keys for authentication.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1938992"/>
          </a:xfrm>
          <a:prstGeom prst="rect">
            <a:avLst/>
          </a:prstGeom>
        </p:spPr>
        <p:txBody>
          <a:bodyPr wrap="square">
            <a:spAutoFit/>
          </a:bodyPr>
          <a:lstStyle/>
          <a:p>
            <a:pPr marL="457200" indent="-457200" algn="just"/>
            <a:r>
              <a:rPr lang="en-IN" sz="2400" b="1" u="sng" dirty="0">
                <a:latin typeface="+mj-lt"/>
              </a:rPr>
              <a:t>2. Publicly Available Directory</a:t>
            </a:r>
          </a:p>
          <a:p>
            <a:pPr marL="457200" indent="-457200" algn="just">
              <a:buFontTx/>
              <a:buChar char="•"/>
            </a:pPr>
            <a:r>
              <a:rPr lang="en-IN" sz="2400" dirty="0">
                <a:latin typeface="+mj-lt"/>
              </a:rPr>
              <a:t>A greater degree of security can be achieved by maintaining a publicly available dynamic directory of public keys.</a:t>
            </a:r>
          </a:p>
          <a:p>
            <a:pPr marL="457200" indent="-457200" algn="just">
              <a:buFontTx/>
              <a:buChar char="•"/>
            </a:pPr>
            <a:r>
              <a:rPr lang="en-IN" sz="2400" dirty="0">
                <a:latin typeface="+mj-lt"/>
              </a:rPr>
              <a:t>Maintenance and distribution of the public directory would have to be the responsibility of some trusted entity or organization.</a:t>
            </a:r>
          </a:p>
        </p:txBody>
      </p:sp>
      <p:pic>
        <p:nvPicPr>
          <p:cNvPr id="3074" name="Picture 2"/>
          <p:cNvPicPr>
            <a:picLocks noChangeAspect="1" noChangeArrowheads="1"/>
          </p:cNvPicPr>
          <p:nvPr/>
        </p:nvPicPr>
        <p:blipFill>
          <a:blip r:embed="rId3"/>
          <a:srcRect/>
          <a:stretch>
            <a:fillRect/>
          </a:stretch>
        </p:blipFill>
        <p:spPr bwMode="auto">
          <a:xfrm>
            <a:off x="1524000" y="3419475"/>
            <a:ext cx="6296025" cy="2981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4893647"/>
          </a:xfrm>
          <a:prstGeom prst="rect">
            <a:avLst/>
          </a:prstGeom>
        </p:spPr>
        <p:txBody>
          <a:bodyPr wrap="square">
            <a:spAutoFit/>
          </a:bodyPr>
          <a:lstStyle/>
          <a:p>
            <a:pPr marL="457200" indent="-457200" algn="just"/>
            <a:r>
              <a:rPr lang="en-IN" sz="2400" b="1" u="sng" dirty="0">
                <a:latin typeface="+mj-lt"/>
              </a:rPr>
              <a:t>Publicly Available Directory</a:t>
            </a:r>
          </a:p>
          <a:p>
            <a:pPr marL="457200" indent="-457200" algn="just">
              <a:buFont typeface="+mj-lt"/>
              <a:buAutoNum type="arabicParenR"/>
            </a:pPr>
            <a:r>
              <a:rPr lang="en-IN" sz="2400" dirty="0">
                <a:latin typeface="+mj-lt"/>
              </a:rPr>
              <a:t>The authority maintains a directory with a {name, public key} entry for each participant.</a:t>
            </a:r>
          </a:p>
          <a:p>
            <a:pPr marL="457200" indent="-457200" algn="just">
              <a:buFont typeface="+mj-lt"/>
              <a:buAutoNum type="arabicParenR"/>
            </a:pPr>
            <a:r>
              <a:rPr lang="en-IN" sz="2400" b="1" dirty="0">
                <a:solidFill>
                  <a:srgbClr val="FF0000"/>
                </a:solidFill>
                <a:latin typeface="+mj-lt"/>
              </a:rPr>
              <a:t>Each participant registers a public key with the directory authority. Registration would have to be in person or by some form of secure authenticated communication.</a:t>
            </a:r>
          </a:p>
          <a:p>
            <a:pPr marL="457200" indent="-457200" algn="just">
              <a:buFont typeface="+mj-lt"/>
              <a:buAutoNum type="arabicParenR"/>
            </a:pPr>
            <a:r>
              <a:rPr lang="en-IN" sz="2400" dirty="0">
                <a:latin typeface="+mj-lt"/>
              </a:rPr>
              <a:t>A participant may replace the existing key with a new one at any time, either because of the desire to replace a public key that has already been used for a large amount of data, or because the corresponding private key has been compromised in some way.</a:t>
            </a:r>
          </a:p>
          <a:p>
            <a:pPr marL="457200" indent="-457200" algn="just">
              <a:buFont typeface="+mj-lt"/>
              <a:buAutoNum type="arabicParenR"/>
            </a:pPr>
            <a:r>
              <a:rPr lang="en-IN" sz="2400" dirty="0">
                <a:latin typeface="+mj-lt"/>
              </a:rPr>
              <a:t>Participants could also access the directory electronically. For this purpose, </a:t>
            </a:r>
            <a:r>
              <a:rPr lang="en-IN" sz="2400" dirty="0">
                <a:solidFill>
                  <a:srgbClr val="FF0000"/>
                </a:solidFill>
                <a:latin typeface="+mj-lt"/>
              </a:rPr>
              <a:t>secure, authenticated communication from the authority to the participant is mandatory</a:t>
            </a:r>
            <a:r>
              <a:rPr lang="en-IN" sz="2400" dirty="0">
                <a:latin typeface="+mj-lt"/>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3785652"/>
          </a:xfrm>
          <a:prstGeom prst="rect">
            <a:avLst/>
          </a:prstGeom>
        </p:spPr>
        <p:txBody>
          <a:bodyPr wrap="square">
            <a:spAutoFit/>
          </a:bodyPr>
          <a:lstStyle/>
          <a:p>
            <a:pPr marL="457200" indent="-457200" algn="just"/>
            <a:r>
              <a:rPr lang="en-IN" sz="2400" b="1" u="sng" dirty="0">
                <a:latin typeface="+mj-lt"/>
              </a:rPr>
              <a:t>Shortcoming of Publicly Available Directory </a:t>
            </a:r>
          </a:p>
          <a:p>
            <a:pPr marL="457200" indent="-457200" algn="just">
              <a:buFontTx/>
              <a:buChar char="•"/>
            </a:pPr>
            <a:r>
              <a:rPr lang="en-IN" sz="2400" dirty="0">
                <a:latin typeface="+mj-lt"/>
              </a:rPr>
              <a:t>This scheme is clearly more secure than individual public announcements but still has vulnerabilities. </a:t>
            </a:r>
          </a:p>
          <a:p>
            <a:pPr marL="457200" indent="-457200" algn="just">
              <a:buFontTx/>
              <a:buChar char="•"/>
            </a:pPr>
            <a:r>
              <a:rPr lang="en-IN" sz="2400" dirty="0">
                <a:latin typeface="+mj-lt"/>
              </a:rPr>
              <a:t>If an adversary succeeds in obtaining or computing the private key of the directory authority, the adversary could authoritatively pass out counterfeit public keys and subsequently impersonate any participant and eavesdrop on messages sent to any participant. </a:t>
            </a:r>
          </a:p>
          <a:p>
            <a:pPr marL="457200" indent="-457200" algn="just">
              <a:buFontTx/>
              <a:buChar char="•"/>
            </a:pPr>
            <a:r>
              <a:rPr lang="en-IN" sz="2400" dirty="0">
                <a:latin typeface="+mj-lt"/>
              </a:rPr>
              <a:t>Another way to achieve the same end is for the adversary to tamper with the records kept by the authority.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1938992"/>
          </a:xfrm>
          <a:prstGeom prst="rect">
            <a:avLst/>
          </a:prstGeom>
        </p:spPr>
        <p:txBody>
          <a:bodyPr wrap="square">
            <a:spAutoFit/>
          </a:bodyPr>
          <a:lstStyle/>
          <a:p>
            <a:pPr marL="457200" indent="-457200" algn="just"/>
            <a:r>
              <a:rPr lang="en-IN" sz="2400" b="1" u="sng" dirty="0">
                <a:latin typeface="+mj-lt"/>
              </a:rPr>
              <a:t>3. Public-Key Authority</a:t>
            </a:r>
          </a:p>
          <a:p>
            <a:pPr marL="457200" indent="-457200" algn="just">
              <a:buFontTx/>
              <a:buChar char="•"/>
            </a:pPr>
            <a:r>
              <a:rPr lang="en-IN" sz="2400" dirty="0">
                <a:latin typeface="+mj-lt"/>
              </a:rPr>
              <a:t>A central authority maintains a dynamic directory of public keys of all participants. </a:t>
            </a:r>
          </a:p>
          <a:p>
            <a:pPr marL="457200" indent="-457200" algn="just">
              <a:buFontTx/>
              <a:buChar char="•"/>
            </a:pPr>
            <a:r>
              <a:rPr lang="en-IN" sz="2400" dirty="0">
                <a:latin typeface="+mj-lt"/>
              </a:rPr>
              <a:t>Each participant reliably knows a public key for the authority, with only the authority knowing the corresponding private 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4" name="Rectangle 3"/>
          <p:cNvSpPr/>
          <p:nvPr/>
        </p:nvSpPr>
        <p:spPr>
          <a:xfrm>
            <a:off x="228600" y="1416308"/>
            <a:ext cx="8763000" cy="3416320"/>
          </a:xfrm>
          <a:prstGeom prst="rect">
            <a:avLst/>
          </a:prstGeom>
        </p:spPr>
        <p:txBody>
          <a:bodyPr wrap="square">
            <a:spAutoFit/>
          </a:bodyPr>
          <a:lstStyle/>
          <a:p>
            <a:pPr marL="457200" indent="-457200" algn="just">
              <a:buFontTx/>
              <a:buChar char="•"/>
            </a:pPr>
            <a:r>
              <a:rPr lang="en-IN" sz="2400" dirty="0">
                <a:latin typeface="+mj-lt"/>
              </a:rPr>
              <a:t>Key distribution is the function that delivers a key to two parties who wish to exchange secure encrypted data. </a:t>
            </a:r>
          </a:p>
          <a:p>
            <a:pPr marL="1371600" lvl="2" indent="-457200" algn="just">
              <a:buFontTx/>
              <a:buChar char="•"/>
            </a:pPr>
            <a:r>
              <a:rPr lang="en-IN" sz="2400" dirty="0">
                <a:latin typeface="+mj-lt"/>
              </a:rPr>
              <a:t>Mechanism/Protocol is needed </a:t>
            </a:r>
            <a:r>
              <a:rPr lang="en-IN" sz="2400" b="1" dirty="0">
                <a:latin typeface="+mj-lt"/>
              </a:rPr>
              <a:t>to provide for the secure distribution of keys.</a:t>
            </a:r>
          </a:p>
          <a:p>
            <a:pPr marL="457200" indent="-457200" algn="just">
              <a:buFontTx/>
              <a:buChar char="•"/>
            </a:pPr>
            <a:r>
              <a:rPr lang="en-IN" sz="2400" dirty="0">
                <a:latin typeface="+mj-lt"/>
              </a:rPr>
              <a:t>Key distribution often involves the use of master keys, which are infrequently used and are long lasting, </a:t>
            </a:r>
          </a:p>
          <a:p>
            <a:pPr marL="457200" indent="-457200" algn="just">
              <a:buFontTx/>
              <a:buChar char="•"/>
            </a:pPr>
            <a:endParaRPr lang="en-IN" sz="2400" dirty="0">
              <a:latin typeface="+mj-lt"/>
            </a:endParaRPr>
          </a:p>
          <a:p>
            <a:pPr marL="457200" indent="-457200" algn="just">
              <a:buFontTx/>
              <a:buChar char="•"/>
            </a:pPr>
            <a:r>
              <a:rPr lang="en-IN" sz="2400" dirty="0">
                <a:latin typeface="+mj-lt"/>
              </a:rPr>
              <a:t>and session keys, which are generated and distributed for temporary use between two parties.</a:t>
            </a:r>
            <a:endParaRPr lang="en-US" sz="2400" dirty="0">
              <a:latin typeface="+mj-lt"/>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Key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pic>
        <p:nvPicPr>
          <p:cNvPr id="4098" name="Picture 2"/>
          <p:cNvPicPr>
            <a:picLocks noChangeAspect="1" noChangeArrowheads="1"/>
          </p:cNvPicPr>
          <p:nvPr/>
        </p:nvPicPr>
        <p:blipFill>
          <a:blip r:embed="rId3"/>
          <a:srcRect/>
          <a:stretch>
            <a:fillRect/>
          </a:stretch>
        </p:blipFill>
        <p:spPr bwMode="auto">
          <a:xfrm>
            <a:off x="76200" y="1371599"/>
            <a:ext cx="8976255" cy="5100941"/>
          </a:xfrm>
          <a:prstGeom prst="rect">
            <a:avLst/>
          </a:prstGeom>
          <a:noFill/>
          <a:ln w="9525">
            <a:noFill/>
            <a:miter lim="800000"/>
            <a:headEnd/>
            <a:tailEnd/>
          </a:ln>
          <a:effectLst/>
        </p:spPr>
      </p:pic>
      <p:sp>
        <p:nvSpPr>
          <p:cNvPr id="6" name="Rectangle 5"/>
          <p:cNvSpPr/>
          <p:nvPr/>
        </p:nvSpPr>
        <p:spPr>
          <a:xfrm>
            <a:off x="228600" y="1416308"/>
            <a:ext cx="8763000" cy="461665"/>
          </a:xfrm>
          <a:prstGeom prst="rect">
            <a:avLst/>
          </a:prstGeom>
        </p:spPr>
        <p:txBody>
          <a:bodyPr wrap="square">
            <a:spAutoFit/>
          </a:bodyPr>
          <a:lstStyle/>
          <a:p>
            <a:pPr marL="457200" indent="-457200" algn="just"/>
            <a:r>
              <a:rPr lang="en-IN" sz="2400" b="1" u="sng" dirty="0">
                <a:latin typeface="+mj-lt"/>
              </a:rPr>
              <a:t>Public-Key Authority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4524315"/>
          </a:xfrm>
          <a:prstGeom prst="rect">
            <a:avLst/>
          </a:prstGeom>
        </p:spPr>
        <p:txBody>
          <a:bodyPr wrap="square">
            <a:spAutoFit/>
          </a:bodyPr>
          <a:lstStyle/>
          <a:p>
            <a:pPr marL="457200" indent="-457200" algn="just"/>
            <a:r>
              <a:rPr lang="en-IN" sz="2400" b="1" u="sng" dirty="0">
                <a:latin typeface="+mj-lt"/>
              </a:rPr>
              <a:t>Public-Key Authority</a:t>
            </a:r>
          </a:p>
          <a:p>
            <a:pPr marL="457200" indent="-457200" algn="just">
              <a:buFontTx/>
              <a:buChar char="•"/>
            </a:pPr>
            <a:r>
              <a:rPr lang="en-IN" sz="2400" dirty="0">
                <a:latin typeface="+mj-lt"/>
              </a:rPr>
              <a:t>It has some drawbacks. </a:t>
            </a:r>
          </a:p>
          <a:p>
            <a:pPr marL="914400" lvl="1" indent="-457200" algn="just">
              <a:buFontTx/>
              <a:buChar char="•"/>
            </a:pPr>
            <a:r>
              <a:rPr lang="en-IN" sz="2400" dirty="0">
                <a:latin typeface="+mj-lt"/>
              </a:rPr>
              <a:t>The public-key authority could be somewhat of a bottleneck in the system, for a user must appeal to the authority for a public key for every other user that it wishes to contact. </a:t>
            </a:r>
          </a:p>
          <a:p>
            <a:pPr marL="914400" lvl="1" indent="-457200" algn="just">
              <a:buFontTx/>
              <a:buChar char="•"/>
            </a:pPr>
            <a:r>
              <a:rPr lang="en-IN" sz="2400" dirty="0">
                <a:solidFill>
                  <a:srgbClr val="FF0000"/>
                </a:solidFill>
                <a:latin typeface="+mj-lt"/>
              </a:rPr>
              <a:t>The directory of names and public keys maintained by the authority is vulnerable to tampering.</a:t>
            </a:r>
          </a:p>
          <a:p>
            <a:pPr marL="457200" indent="-457200" algn="just">
              <a:buFontTx/>
              <a:buChar char="•"/>
            </a:pPr>
            <a:r>
              <a:rPr lang="en-IN" sz="2400" dirty="0">
                <a:latin typeface="+mj-lt"/>
              </a:rPr>
              <a:t>An alternative approach, first suggested by </a:t>
            </a:r>
            <a:r>
              <a:rPr lang="en-IN" sz="2400" b="1" dirty="0" err="1">
                <a:latin typeface="+mj-lt"/>
              </a:rPr>
              <a:t>Kohnfelder</a:t>
            </a:r>
            <a:r>
              <a:rPr lang="en-IN" sz="2400" b="1" dirty="0">
                <a:latin typeface="+mj-lt"/>
              </a:rPr>
              <a:t> (1978)</a:t>
            </a:r>
            <a:r>
              <a:rPr lang="en-IN" sz="2400" dirty="0">
                <a:latin typeface="+mj-lt"/>
              </a:rPr>
              <a:t>, is to </a:t>
            </a:r>
            <a:r>
              <a:rPr lang="en-IN" sz="2400" dirty="0">
                <a:solidFill>
                  <a:schemeClr val="accent2">
                    <a:lumMod val="75000"/>
                  </a:schemeClr>
                </a:solidFill>
                <a:latin typeface="+mj-lt"/>
              </a:rPr>
              <a:t>use certificates that can be used by participants to exchange keys without contacting a public-key authority, in a way that is as reliable as if the keys were obtained directly from a public-key authority.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Certificates</a:t>
            </a:r>
          </a:p>
        </p:txBody>
      </p:sp>
      <p:sp>
        <p:nvSpPr>
          <p:cNvPr id="9" name="Rectangle 8"/>
          <p:cNvSpPr/>
          <p:nvPr/>
        </p:nvSpPr>
        <p:spPr>
          <a:xfrm>
            <a:off x="228600" y="1416308"/>
            <a:ext cx="8763000" cy="1569660"/>
          </a:xfrm>
          <a:prstGeom prst="rect">
            <a:avLst/>
          </a:prstGeom>
        </p:spPr>
        <p:txBody>
          <a:bodyPr wrap="square">
            <a:spAutoFit/>
          </a:bodyPr>
          <a:lstStyle/>
          <a:p>
            <a:pPr marL="457200" indent="-457200" algn="just"/>
            <a:r>
              <a:rPr lang="en-IN" sz="2400" b="1" u="sng" dirty="0">
                <a:latin typeface="+mj-lt"/>
              </a:rPr>
              <a:t>Certificate format (X.509)</a:t>
            </a:r>
          </a:p>
          <a:p>
            <a:pPr marL="457200" indent="-457200" algn="just"/>
            <a:endParaRPr lang="en-IN" sz="2400" b="1" u="sng" dirty="0">
              <a:latin typeface="+mj-lt"/>
            </a:endParaRPr>
          </a:p>
          <a:p>
            <a:pPr marL="457200" indent="-457200" algn="just"/>
            <a:endParaRPr lang="en-IN" sz="2400" b="1" u="sng" dirty="0">
              <a:latin typeface="+mj-lt"/>
            </a:endParaRPr>
          </a:p>
          <a:p>
            <a:pPr marL="457200" indent="-457200" algn="just"/>
            <a:endParaRPr lang="en-IN" sz="2400" b="1" u="sng" dirty="0">
              <a:latin typeface="+mj-lt"/>
            </a:endParaRPr>
          </a:p>
        </p:txBody>
      </p:sp>
      <p:graphicFrame>
        <p:nvGraphicFramePr>
          <p:cNvPr id="8" name="Table 7"/>
          <p:cNvGraphicFramePr>
            <a:graphicFrameLocks noGrp="1"/>
          </p:cNvGraphicFramePr>
          <p:nvPr/>
        </p:nvGraphicFramePr>
        <p:xfrm>
          <a:off x="381000" y="1905000"/>
          <a:ext cx="2667000" cy="4225714"/>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20000"/>
                    </a:ext>
                  </a:extLst>
                </a:gridCol>
              </a:tblGrid>
              <a:tr h="284057">
                <a:tc>
                  <a:txBody>
                    <a:bodyPr/>
                    <a:lstStyle/>
                    <a:p>
                      <a:pPr algn="ctr"/>
                      <a:r>
                        <a:rPr lang="en-US" dirty="0"/>
                        <a:t>Version number</a:t>
                      </a:r>
                    </a:p>
                  </a:txBody>
                  <a:tcPr/>
                </a:tc>
                <a:extLst>
                  <a:ext uri="{0D108BD9-81ED-4DB2-BD59-A6C34878D82A}">
                    <a16:rowId xmlns:a16="http://schemas.microsoft.com/office/drawing/2014/main" val="10000"/>
                  </a:ext>
                </a:extLst>
              </a:tr>
              <a:tr h="284057">
                <a:tc>
                  <a:txBody>
                    <a:bodyPr/>
                    <a:lstStyle/>
                    <a:p>
                      <a:pPr algn="ctr"/>
                      <a:r>
                        <a:rPr lang="en-US" dirty="0"/>
                        <a:t>Serial Number</a:t>
                      </a:r>
                    </a:p>
                  </a:txBody>
                  <a:tcPr/>
                </a:tc>
                <a:extLst>
                  <a:ext uri="{0D108BD9-81ED-4DB2-BD59-A6C34878D82A}">
                    <a16:rowId xmlns:a16="http://schemas.microsoft.com/office/drawing/2014/main" val="10001"/>
                  </a:ext>
                </a:extLst>
              </a:tr>
              <a:tr h="284057">
                <a:tc>
                  <a:txBody>
                    <a:bodyPr/>
                    <a:lstStyle/>
                    <a:p>
                      <a:pPr algn="ctr"/>
                      <a:r>
                        <a:rPr lang="en-US" dirty="0"/>
                        <a:t>Signature algorithm ID</a:t>
                      </a:r>
                    </a:p>
                  </a:txBody>
                  <a:tcPr/>
                </a:tc>
                <a:extLst>
                  <a:ext uri="{0D108BD9-81ED-4DB2-BD59-A6C34878D82A}">
                    <a16:rowId xmlns:a16="http://schemas.microsoft.com/office/drawing/2014/main" val="10002"/>
                  </a:ext>
                </a:extLst>
              </a:tr>
              <a:tr h="284057">
                <a:tc>
                  <a:txBody>
                    <a:bodyPr/>
                    <a:lstStyle/>
                    <a:p>
                      <a:pPr algn="ctr"/>
                      <a:r>
                        <a:rPr lang="en-US" dirty="0"/>
                        <a:t>Issuer Name</a:t>
                      </a:r>
                    </a:p>
                  </a:txBody>
                  <a:tcPr/>
                </a:tc>
                <a:extLst>
                  <a:ext uri="{0D108BD9-81ED-4DB2-BD59-A6C34878D82A}">
                    <a16:rowId xmlns:a16="http://schemas.microsoft.com/office/drawing/2014/main" val="10003"/>
                  </a:ext>
                </a:extLst>
              </a:tr>
              <a:tr h="284057">
                <a:tc>
                  <a:txBody>
                    <a:bodyPr/>
                    <a:lstStyle/>
                    <a:p>
                      <a:pPr algn="ctr"/>
                      <a:r>
                        <a:rPr lang="en-US" dirty="0"/>
                        <a:t>Validity Period</a:t>
                      </a:r>
                    </a:p>
                  </a:txBody>
                  <a:tcPr/>
                </a:tc>
                <a:extLst>
                  <a:ext uri="{0D108BD9-81ED-4DB2-BD59-A6C34878D82A}">
                    <a16:rowId xmlns:a16="http://schemas.microsoft.com/office/drawing/2014/main" val="10004"/>
                  </a:ext>
                </a:extLst>
              </a:tr>
              <a:tr h="284057">
                <a:tc>
                  <a:txBody>
                    <a:bodyPr/>
                    <a:lstStyle/>
                    <a:p>
                      <a:pPr algn="ctr"/>
                      <a:r>
                        <a:rPr lang="en-US" dirty="0"/>
                        <a:t>Subject name</a:t>
                      </a:r>
                    </a:p>
                  </a:txBody>
                  <a:tcPr/>
                </a:tc>
                <a:extLst>
                  <a:ext uri="{0D108BD9-81ED-4DB2-BD59-A6C34878D82A}">
                    <a16:rowId xmlns:a16="http://schemas.microsoft.com/office/drawing/2014/main" val="10005"/>
                  </a:ext>
                </a:extLst>
              </a:tr>
              <a:tr h="284057">
                <a:tc>
                  <a:txBody>
                    <a:bodyPr/>
                    <a:lstStyle/>
                    <a:p>
                      <a:pPr algn="ctr"/>
                      <a:r>
                        <a:rPr lang="en-US" dirty="0"/>
                        <a:t>Subject public key</a:t>
                      </a:r>
                    </a:p>
                  </a:txBody>
                  <a:tcPr/>
                </a:tc>
                <a:extLst>
                  <a:ext uri="{0D108BD9-81ED-4DB2-BD59-A6C34878D82A}">
                    <a16:rowId xmlns:a16="http://schemas.microsoft.com/office/drawing/2014/main" val="10006"/>
                  </a:ext>
                </a:extLst>
              </a:tr>
              <a:tr h="284057">
                <a:tc>
                  <a:txBody>
                    <a:bodyPr/>
                    <a:lstStyle/>
                    <a:p>
                      <a:pPr algn="ctr"/>
                      <a:r>
                        <a:rPr lang="en-US" dirty="0"/>
                        <a:t>Issuer unique identifier</a:t>
                      </a:r>
                    </a:p>
                  </a:txBody>
                  <a:tcPr/>
                </a:tc>
                <a:extLst>
                  <a:ext uri="{0D108BD9-81ED-4DB2-BD59-A6C34878D82A}">
                    <a16:rowId xmlns:a16="http://schemas.microsoft.com/office/drawing/2014/main" val="10007"/>
                  </a:ext>
                </a:extLst>
              </a:tr>
              <a:tr h="284057">
                <a:tc>
                  <a:txBody>
                    <a:bodyPr/>
                    <a:lstStyle/>
                    <a:p>
                      <a:pPr algn="ctr"/>
                      <a:r>
                        <a:rPr lang="en-US" dirty="0"/>
                        <a:t>Subject unique identifier</a:t>
                      </a:r>
                    </a:p>
                  </a:txBody>
                  <a:tcPr/>
                </a:tc>
                <a:extLst>
                  <a:ext uri="{0D108BD9-81ED-4DB2-BD59-A6C34878D82A}">
                    <a16:rowId xmlns:a16="http://schemas.microsoft.com/office/drawing/2014/main" val="10008"/>
                  </a:ext>
                </a:extLst>
              </a:tr>
              <a:tr h="284057">
                <a:tc>
                  <a:txBody>
                    <a:bodyPr/>
                    <a:lstStyle/>
                    <a:p>
                      <a:pPr algn="ctr"/>
                      <a:r>
                        <a:rPr lang="en-US" dirty="0"/>
                        <a:t>extension</a:t>
                      </a:r>
                    </a:p>
                  </a:txBody>
                  <a:tcPr/>
                </a:tc>
                <a:extLst>
                  <a:ext uri="{0D108BD9-81ED-4DB2-BD59-A6C34878D82A}">
                    <a16:rowId xmlns:a16="http://schemas.microsoft.com/office/drawing/2014/main" val="10009"/>
                  </a:ext>
                </a:extLst>
              </a:tr>
              <a:tr h="568114">
                <a:tc>
                  <a:txBody>
                    <a:bodyPr/>
                    <a:lstStyle/>
                    <a:p>
                      <a:pPr algn="ctr"/>
                      <a:r>
                        <a:rPr lang="en-US" dirty="0"/>
                        <a:t>signature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4524315"/>
          </a:xfrm>
          <a:prstGeom prst="rect">
            <a:avLst/>
          </a:prstGeom>
        </p:spPr>
        <p:txBody>
          <a:bodyPr wrap="square">
            <a:spAutoFit/>
          </a:bodyPr>
          <a:lstStyle/>
          <a:p>
            <a:pPr marL="457200" indent="-457200" algn="just"/>
            <a:r>
              <a:rPr lang="en-IN" sz="2400" b="1" u="sng" dirty="0">
                <a:latin typeface="+mj-lt"/>
              </a:rPr>
              <a:t>Public-Key Certificate</a:t>
            </a:r>
          </a:p>
          <a:p>
            <a:pPr marL="457200" indent="-457200" algn="just">
              <a:buFontTx/>
              <a:buChar char="•"/>
            </a:pPr>
            <a:r>
              <a:rPr lang="en-IN" sz="2400" dirty="0">
                <a:latin typeface="+mj-lt"/>
              </a:rPr>
              <a:t>A certificate consists of </a:t>
            </a:r>
          </a:p>
          <a:p>
            <a:pPr marL="914400" lvl="1" indent="-457200" algn="just">
              <a:buFont typeface="Wingdings" pitchFamily="2" charset="2"/>
              <a:buChar char="Ø"/>
            </a:pPr>
            <a:r>
              <a:rPr lang="en-IN" sz="2400" dirty="0">
                <a:latin typeface="+mj-lt"/>
              </a:rPr>
              <a:t>a public key</a:t>
            </a:r>
          </a:p>
          <a:p>
            <a:pPr marL="914400" lvl="1" indent="-457200" algn="just">
              <a:buFont typeface="Wingdings" pitchFamily="2" charset="2"/>
              <a:buChar char="Ø"/>
            </a:pPr>
            <a:r>
              <a:rPr lang="en-IN" sz="2400" dirty="0">
                <a:latin typeface="+mj-lt"/>
              </a:rPr>
              <a:t>an identifier of the key owner, and</a:t>
            </a:r>
          </a:p>
          <a:p>
            <a:pPr marL="914400" lvl="1" indent="-457200" algn="just">
              <a:buFont typeface="Wingdings" pitchFamily="2" charset="2"/>
              <a:buChar char="Ø"/>
            </a:pPr>
            <a:r>
              <a:rPr lang="en-IN" sz="2400" dirty="0">
                <a:latin typeface="+mj-lt"/>
              </a:rPr>
              <a:t>the whole block signed by a trusted third party</a:t>
            </a:r>
          </a:p>
          <a:p>
            <a:pPr marL="457200" indent="-457200" algn="just">
              <a:buFontTx/>
              <a:buChar char="•"/>
            </a:pPr>
            <a:r>
              <a:rPr lang="en-IN" sz="2400" dirty="0">
                <a:latin typeface="+mj-lt"/>
              </a:rPr>
              <a:t>Typically, </a:t>
            </a:r>
            <a:r>
              <a:rPr lang="en-IN" sz="2400" b="1" dirty="0">
                <a:latin typeface="+mj-lt"/>
              </a:rPr>
              <a:t>the third party is a certificate authority (CA), </a:t>
            </a:r>
            <a:r>
              <a:rPr lang="en-IN" sz="2400" dirty="0">
                <a:latin typeface="+mj-lt"/>
              </a:rPr>
              <a:t>such as a government agency or a financial institution, that is trusted by the user community. </a:t>
            </a:r>
          </a:p>
          <a:p>
            <a:pPr marL="457200" indent="-457200" algn="just">
              <a:buFontTx/>
              <a:buChar char="•"/>
            </a:pPr>
            <a:r>
              <a:rPr lang="en-IN" sz="2400" dirty="0">
                <a:latin typeface="+mj-lt"/>
              </a:rPr>
              <a:t>A user can present his or her public key to CA in a secure manner and obtain a certificate. The user can then publish the certificate.</a:t>
            </a:r>
          </a:p>
          <a:p>
            <a:pPr marL="457200" indent="-457200" algn="just">
              <a:buFontTx/>
              <a:buChar char="•"/>
            </a:pPr>
            <a:r>
              <a:rPr lang="en-IN" sz="2400" dirty="0">
                <a:latin typeface="+mj-lt"/>
              </a:rPr>
              <a:t>Anyone needing this user’s public key can obtain the certificate and verify that it is valid by way of the attached trusted signature.</a:t>
            </a:r>
          </a:p>
        </p:txBody>
      </p:sp>
      <p:sp>
        <p:nvSpPr>
          <p:cNvPr id="6" name="Rectangle 5"/>
          <p:cNvSpPr/>
          <p:nvPr/>
        </p:nvSpPr>
        <p:spPr>
          <a:xfrm>
            <a:off x="838200" y="6091535"/>
            <a:ext cx="7391400" cy="461665"/>
          </a:xfrm>
          <a:prstGeom prst="rect">
            <a:avLst/>
          </a:prstGeom>
        </p:spPr>
        <p:txBody>
          <a:bodyPr wrap="square">
            <a:spAutoFit/>
          </a:bodyPr>
          <a:lstStyle/>
          <a:p>
            <a:r>
              <a:rPr lang="en-IN" sz="2400" b="1" dirty="0">
                <a:solidFill>
                  <a:srgbClr val="FF0000"/>
                </a:solidFill>
                <a:latin typeface="+mj-lt"/>
              </a:rPr>
              <a:t>https://en.wikipedia.org/wiki/Certificate_authority</a:t>
            </a:r>
          </a:p>
        </p:txBody>
      </p:sp>
      <p:sp>
        <p:nvSpPr>
          <p:cNvPr id="7" name="Rectangle 6"/>
          <p:cNvSpPr/>
          <p:nvPr/>
        </p:nvSpPr>
        <p:spPr>
          <a:xfrm>
            <a:off x="4800600" y="1752600"/>
            <a:ext cx="3810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2400" b="1" dirty="0">
                <a:solidFill>
                  <a:srgbClr val="FF0000"/>
                </a:solidFill>
                <a:latin typeface="+mj-lt"/>
              </a:rPr>
              <a:t>VeriSign, Entrust, </a:t>
            </a:r>
            <a:r>
              <a:rPr lang="en-IN" sz="2400" b="1" dirty="0" err="1">
                <a:solidFill>
                  <a:srgbClr val="FF0000"/>
                </a:solidFill>
                <a:latin typeface="+mj-lt"/>
              </a:rPr>
              <a:t>Safescrypt</a:t>
            </a:r>
            <a:endParaRPr lang="en-IN" sz="2400" b="1" dirty="0">
              <a:solidFill>
                <a:srgbClr val="FF0000"/>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4524315"/>
          </a:xfrm>
          <a:prstGeom prst="rect">
            <a:avLst/>
          </a:prstGeom>
        </p:spPr>
        <p:txBody>
          <a:bodyPr wrap="square">
            <a:spAutoFit/>
          </a:bodyPr>
          <a:lstStyle/>
          <a:p>
            <a:pPr marL="457200" indent="-457200" algn="just"/>
            <a:r>
              <a:rPr lang="en-IN" sz="2400" b="1" u="sng" dirty="0">
                <a:latin typeface="+mn-lt"/>
              </a:rPr>
              <a:t>Public-Key Certificate</a:t>
            </a:r>
          </a:p>
          <a:p>
            <a:pPr marL="457200" indent="-457200" algn="just">
              <a:buFontTx/>
              <a:buChar char="•"/>
            </a:pPr>
            <a:r>
              <a:rPr lang="en-IN" sz="2400" dirty="0">
                <a:latin typeface="+mn-lt"/>
              </a:rPr>
              <a:t>A participant can also convey its key information to another by transmitting its certificate. Other participants can verify that the certificate, which was created by the CA. We can place the following requirements on this scheme:</a:t>
            </a:r>
          </a:p>
          <a:p>
            <a:pPr marL="914400" lvl="1" indent="-457200" algn="just">
              <a:buFont typeface="+mj-lt"/>
              <a:buAutoNum type="arabicPeriod"/>
            </a:pPr>
            <a:r>
              <a:rPr lang="en-IN" sz="2400" dirty="0">
                <a:latin typeface="+mn-lt"/>
              </a:rPr>
              <a:t>Any participant can read a certificate to determine the name and public key of the certificate’s owner.</a:t>
            </a:r>
          </a:p>
          <a:p>
            <a:pPr marL="914400" lvl="1" indent="-457200" algn="just">
              <a:buFont typeface="+mj-lt"/>
              <a:buAutoNum type="arabicPeriod"/>
            </a:pPr>
            <a:r>
              <a:rPr lang="en-IN" sz="2400" dirty="0">
                <a:latin typeface="+mn-lt"/>
              </a:rPr>
              <a:t>Any participant can verify that the certificate originated from the CA and is not counterfeit.</a:t>
            </a:r>
          </a:p>
          <a:p>
            <a:pPr marL="914400" lvl="1" indent="-457200" algn="just">
              <a:buFont typeface="+mj-lt"/>
              <a:buAutoNum type="arabicPeriod"/>
            </a:pPr>
            <a:r>
              <a:rPr lang="en-IN" sz="2400" dirty="0">
                <a:latin typeface="+mn-lt"/>
              </a:rPr>
              <a:t>Only the CA can create and update certificates.</a:t>
            </a:r>
          </a:p>
          <a:p>
            <a:pPr marL="914400" lvl="1" indent="-457200" algn="just">
              <a:buFont typeface="+mj-lt"/>
              <a:buAutoNum type="arabicPeriod"/>
            </a:pPr>
            <a:r>
              <a:rPr lang="en-IN" sz="2400" dirty="0">
                <a:latin typeface="+mn-lt"/>
              </a:rPr>
              <a:t>Any participant can verify the currency of the certificate (Denning, 1983).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8"/>
            <a:ext cx="8763000" cy="461665"/>
          </a:xfrm>
          <a:prstGeom prst="rect">
            <a:avLst/>
          </a:prstGeom>
        </p:spPr>
        <p:txBody>
          <a:bodyPr wrap="square">
            <a:spAutoFit/>
          </a:bodyPr>
          <a:lstStyle/>
          <a:p>
            <a:pPr marL="457200" indent="-457200" algn="just"/>
            <a:r>
              <a:rPr lang="en-IN" sz="2400" b="1" u="sng" dirty="0">
                <a:latin typeface="+mj-lt"/>
              </a:rPr>
              <a:t>4. Exchange of Public-Key Certificates</a:t>
            </a:r>
          </a:p>
        </p:txBody>
      </p:sp>
      <p:pic>
        <p:nvPicPr>
          <p:cNvPr id="5122" name="Picture 2"/>
          <p:cNvPicPr>
            <a:picLocks noChangeAspect="1" noChangeArrowheads="1"/>
          </p:cNvPicPr>
          <p:nvPr/>
        </p:nvPicPr>
        <p:blipFill>
          <a:blip r:embed="rId3"/>
          <a:srcRect/>
          <a:stretch>
            <a:fillRect/>
          </a:stretch>
        </p:blipFill>
        <p:spPr bwMode="auto">
          <a:xfrm>
            <a:off x="117223" y="1962150"/>
            <a:ext cx="8909554" cy="43624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9"/>
            <a:ext cx="8763000" cy="4893647"/>
          </a:xfrm>
          <a:prstGeom prst="rect">
            <a:avLst/>
          </a:prstGeom>
        </p:spPr>
        <p:txBody>
          <a:bodyPr wrap="square">
            <a:spAutoFit/>
          </a:bodyPr>
          <a:lstStyle/>
          <a:p>
            <a:pPr marL="457200" indent="-457200" algn="just"/>
            <a:r>
              <a:rPr lang="en-IN" sz="2400" b="1" u="sng" dirty="0">
                <a:latin typeface="+mj-lt"/>
              </a:rPr>
              <a:t>Exchange of Public-Key Certificates</a:t>
            </a:r>
          </a:p>
          <a:p>
            <a:pPr marL="457200" indent="-457200" algn="just">
              <a:buFontTx/>
              <a:buChar char="•"/>
            </a:pPr>
            <a:r>
              <a:rPr lang="en-IN" sz="2400" dirty="0">
                <a:latin typeface="+mj-lt"/>
              </a:rPr>
              <a:t>Each participant applies (in person or by some form of secure authenticated communication) to the CA, supplying a public key and requesting a certificate. </a:t>
            </a:r>
          </a:p>
          <a:p>
            <a:pPr marL="457200" indent="-457200" algn="just">
              <a:buFontTx/>
              <a:buChar char="•"/>
            </a:pPr>
            <a:r>
              <a:rPr lang="en-IN" sz="2400" dirty="0">
                <a:latin typeface="+mj-lt"/>
              </a:rPr>
              <a:t>The timestamp validates the currency of the certificate. The timestamp serves as something like an expiration date. </a:t>
            </a:r>
          </a:p>
          <a:p>
            <a:pPr marL="457200" indent="-457200" algn="just">
              <a:buFontTx/>
              <a:buChar char="•"/>
            </a:pPr>
            <a:r>
              <a:rPr lang="en-IN" sz="2400" dirty="0">
                <a:latin typeface="+mj-lt"/>
              </a:rPr>
              <a:t>The timestamp counters the following scenario. </a:t>
            </a:r>
          </a:p>
          <a:p>
            <a:pPr marL="914400" lvl="1" indent="-457200" algn="just">
              <a:buFontTx/>
              <a:buChar char="•"/>
            </a:pPr>
            <a:r>
              <a:rPr lang="en-IN" sz="2400" dirty="0">
                <a:latin typeface="+mj-lt"/>
              </a:rPr>
              <a:t>A’s private key is learned by an adversary. </a:t>
            </a:r>
          </a:p>
          <a:p>
            <a:pPr marL="914400" lvl="1" indent="-457200" algn="just">
              <a:buFontTx/>
              <a:buChar char="•"/>
            </a:pPr>
            <a:r>
              <a:rPr lang="en-IN" sz="2400" dirty="0">
                <a:latin typeface="+mj-lt"/>
              </a:rPr>
              <a:t>A generates a new private/public key pair and applies to the CA for a new certificate. </a:t>
            </a:r>
          </a:p>
          <a:p>
            <a:pPr marL="914400" lvl="1" indent="-457200" algn="just">
              <a:buFontTx/>
              <a:buChar char="•"/>
            </a:pPr>
            <a:r>
              <a:rPr lang="en-IN" sz="2400" dirty="0">
                <a:latin typeface="+mj-lt"/>
              </a:rPr>
              <a:t>Meanwhile, the adversary replays the old certificate to B. </a:t>
            </a:r>
          </a:p>
          <a:p>
            <a:pPr marL="914400" lvl="1" indent="-457200" algn="just">
              <a:buFontTx/>
              <a:buChar char="•"/>
            </a:pPr>
            <a:r>
              <a:rPr lang="en-IN" sz="2400" dirty="0">
                <a:latin typeface="+mj-lt"/>
              </a:rPr>
              <a:t>If B then encrypts messages using the compromised old public key, the adversary can read those messages.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9"/>
            <a:ext cx="8763000" cy="4154984"/>
          </a:xfrm>
          <a:prstGeom prst="rect">
            <a:avLst/>
          </a:prstGeom>
        </p:spPr>
        <p:txBody>
          <a:bodyPr wrap="square">
            <a:spAutoFit/>
          </a:bodyPr>
          <a:lstStyle/>
          <a:p>
            <a:pPr marL="457200" indent="-457200" algn="just"/>
            <a:r>
              <a:rPr lang="en-IN" sz="2400" b="1" u="sng" dirty="0">
                <a:latin typeface="+mn-lt"/>
              </a:rPr>
              <a:t>Public-Key Certificate(X.509 certificate)</a:t>
            </a:r>
          </a:p>
          <a:p>
            <a:pPr marL="457200" indent="-457200" algn="just">
              <a:buFontTx/>
              <a:buChar char="•"/>
            </a:pPr>
            <a:r>
              <a:rPr lang="en-IN" sz="2400" dirty="0">
                <a:latin typeface="+mn-lt"/>
              </a:rPr>
              <a:t>X.509 certificates are used in most network security applications, including IP security, TLS, S/MIME.</a:t>
            </a:r>
          </a:p>
          <a:p>
            <a:pPr marL="457200" indent="-457200" algn="just">
              <a:buFontTx/>
              <a:buChar char="•"/>
            </a:pPr>
            <a:r>
              <a:rPr lang="en-IN" sz="2400" dirty="0">
                <a:latin typeface="+mn-lt"/>
              </a:rPr>
              <a:t>Each certificate contains the public key of a user and is signed with the private key of a trusted CA. </a:t>
            </a:r>
          </a:p>
          <a:p>
            <a:pPr marL="457200" indent="-457200" algn="just">
              <a:buFontTx/>
              <a:buChar char="•"/>
            </a:pPr>
            <a:r>
              <a:rPr lang="en-IN" sz="2400" dirty="0">
                <a:latin typeface="+mn-lt"/>
              </a:rPr>
              <a:t>In addition, X.509 defines alternative authentication protocols based on the use of public-key certificates.</a:t>
            </a:r>
          </a:p>
          <a:p>
            <a:pPr marL="457200" indent="-457200" algn="just">
              <a:buFontTx/>
              <a:buChar char="•"/>
            </a:pPr>
            <a:r>
              <a:rPr lang="en-IN" sz="2400" dirty="0">
                <a:latin typeface="+mn-lt"/>
              </a:rPr>
              <a:t>X.509 is based on the use of public-key cryptography and digital signatures.</a:t>
            </a:r>
          </a:p>
          <a:p>
            <a:pPr marL="457200" indent="-457200" algn="just">
              <a:buFontTx/>
              <a:buChar char="•"/>
            </a:pPr>
            <a:r>
              <a:rPr lang="en-IN" sz="2400" dirty="0">
                <a:latin typeface="+mn-lt"/>
              </a:rPr>
              <a:t>X.509 does not dictate the use of a specific algorithm but recommends RSA.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sp>
        <p:nvSpPr>
          <p:cNvPr id="9" name="Rectangle 8"/>
          <p:cNvSpPr/>
          <p:nvPr/>
        </p:nvSpPr>
        <p:spPr>
          <a:xfrm>
            <a:off x="228600" y="1416309"/>
            <a:ext cx="8763000" cy="2308324"/>
          </a:xfrm>
          <a:prstGeom prst="rect">
            <a:avLst/>
          </a:prstGeom>
        </p:spPr>
        <p:txBody>
          <a:bodyPr wrap="square">
            <a:spAutoFit/>
          </a:bodyPr>
          <a:lstStyle/>
          <a:p>
            <a:pPr marL="457200" indent="-457200" algn="just"/>
            <a:r>
              <a:rPr lang="en-IN" sz="2400" b="1" u="sng" dirty="0">
                <a:latin typeface="+mj-lt"/>
              </a:rPr>
              <a:t>Public-Key Certificate</a:t>
            </a:r>
          </a:p>
          <a:p>
            <a:pPr marL="457200" indent="-457200" algn="just">
              <a:buFontTx/>
              <a:buChar char="•"/>
            </a:pPr>
            <a:r>
              <a:rPr lang="en-IN" sz="2400" dirty="0">
                <a:latin typeface="+mj-lt"/>
              </a:rPr>
              <a:t>Certificates are assumed to be created by some trusted CA and placed in the directory by the CA or by the user. </a:t>
            </a:r>
          </a:p>
          <a:p>
            <a:pPr marL="457200" indent="-457200" algn="just">
              <a:buFontTx/>
              <a:buChar char="•"/>
            </a:pPr>
            <a:r>
              <a:rPr lang="en-IN" sz="2400" dirty="0">
                <a:latin typeface="+mj-lt"/>
              </a:rPr>
              <a:t>The directory server itself is not responsible for the creation of public keys or for the certification function; it merely provides an easily accessible location for users to obtain certificates.</a:t>
            </a:r>
          </a:p>
        </p:txBody>
      </p:sp>
      <p:sp>
        <p:nvSpPr>
          <p:cNvPr id="6" name="Rectangle 5"/>
          <p:cNvSpPr/>
          <p:nvPr/>
        </p:nvSpPr>
        <p:spPr>
          <a:xfrm>
            <a:off x="228600" y="4724400"/>
            <a:ext cx="8686800" cy="369332"/>
          </a:xfrm>
          <a:prstGeom prst="rect">
            <a:avLst/>
          </a:prstGeom>
        </p:spPr>
        <p:txBody>
          <a:bodyPr wrap="square">
            <a:spAutoFit/>
          </a:bodyPr>
          <a:lstStyle/>
          <a:p>
            <a:r>
              <a:rPr lang="en-IN" sz="1800" b="1" u="sng" dirty="0">
                <a:latin typeface="+mj-lt"/>
              </a:rPr>
              <a:t>Example of Certificate:</a:t>
            </a:r>
            <a:r>
              <a:rPr lang="en-IN" sz="1800" dirty="0">
                <a:latin typeface="+mj-lt"/>
              </a:rPr>
              <a:t> http://www.tldp.org/HOWTO/SSL-Certificates-HOWTO/x64.html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Distribution of Public Keys</a:t>
            </a:r>
          </a:p>
        </p:txBody>
      </p:sp>
      <p:pic>
        <p:nvPicPr>
          <p:cNvPr id="1026" name="Picture 2"/>
          <p:cNvPicPr>
            <a:picLocks noChangeAspect="1" noChangeArrowheads="1"/>
          </p:cNvPicPr>
          <p:nvPr/>
        </p:nvPicPr>
        <p:blipFill>
          <a:blip r:embed="rId3"/>
          <a:srcRect/>
          <a:stretch>
            <a:fillRect/>
          </a:stretch>
        </p:blipFill>
        <p:spPr bwMode="auto">
          <a:xfrm>
            <a:off x="40320" y="1384794"/>
            <a:ext cx="8841014" cy="5168406"/>
          </a:xfrm>
          <a:prstGeom prst="rect">
            <a:avLst/>
          </a:prstGeom>
          <a:noFill/>
          <a:ln w="9525">
            <a:noFill/>
            <a:miter lim="800000"/>
            <a:headEnd/>
            <a:tailEnd/>
          </a:ln>
          <a:effectLst/>
        </p:spPr>
      </p:pic>
      <p:sp>
        <p:nvSpPr>
          <p:cNvPr id="6" name="Rectangle 5"/>
          <p:cNvSpPr/>
          <p:nvPr/>
        </p:nvSpPr>
        <p:spPr>
          <a:xfrm>
            <a:off x="228600" y="1416309"/>
            <a:ext cx="8763000" cy="461665"/>
          </a:xfrm>
          <a:prstGeom prst="rect">
            <a:avLst/>
          </a:prstGeom>
        </p:spPr>
        <p:txBody>
          <a:bodyPr wrap="square">
            <a:spAutoFit/>
          </a:bodyPr>
          <a:lstStyle/>
          <a:p>
            <a:pPr marL="457200" indent="-457200" algn="just"/>
            <a:r>
              <a:rPr lang="en-IN" sz="2400" b="1" u="sng" dirty="0">
                <a:latin typeface="+mj-lt"/>
              </a:rPr>
              <a:t>Public-Key Certificate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4" name="Rectangle 3"/>
          <p:cNvSpPr/>
          <p:nvPr/>
        </p:nvSpPr>
        <p:spPr>
          <a:xfrm>
            <a:off x="228600" y="1416308"/>
            <a:ext cx="8763000" cy="830997"/>
          </a:xfrm>
          <a:prstGeom prst="rect">
            <a:avLst/>
          </a:prstGeom>
        </p:spPr>
        <p:txBody>
          <a:bodyPr wrap="square">
            <a:spAutoFit/>
          </a:bodyPr>
          <a:lstStyle/>
          <a:p>
            <a:pPr marL="457200" indent="-457200" algn="just">
              <a:buFontTx/>
              <a:buChar char="•"/>
            </a:pPr>
            <a:r>
              <a:rPr lang="en-IN" sz="2400" dirty="0">
                <a:latin typeface="+mj-lt"/>
              </a:rPr>
              <a:t>Key distribution using Symmetric Encryption technique.</a:t>
            </a:r>
          </a:p>
          <a:p>
            <a:pPr marL="457200" indent="-457200" algn="just">
              <a:buFontTx/>
              <a:buChar char="•"/>
            </a:pPr>
            <a:r>
              <a:rPr lang="en-IN" sz="2400" dirty="0">
                <a:latin typeface="+mj-lt"/>
              </a:rPr>
              <a:t>Key distribution using Asymmetric Encryption technique</a:t>
            </a: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Key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4" name="Rectangle 3"/>
          <p:cNvSpPr/>
          <p:nvPr/>
        </p:nvSpPr>
        <p:spPr>
          <a:xfrm>
            <a:off x="228600" y="2386548"/>
            <a:ext cx="8763000" cy="3785652"/>
          </a:xfrm>
          <a:prstGeom prst="rect">
            <a:avLst/>
          </a:prstGeom>
        </p:spPr>
        <p:txBody>
          <a:bodyPr wrap="square">
            <a:spAutoFit/>
          </a:bodyPr>
          <a:lstStyle/>
          <a:p>
            <a:pPr marL="457200" indent="-457200" algn="just">
              <a:buFontTx/>
              <a:buChar char="•"/>
            </a:pPr>
            <a:r>
              <a:rPr lang="en-IN" sz="2400" dirty="0">
                <a:latin typeface="+mj-lt"/>
              </a:rPr>
              <a:t>For two parties A and B, key distribution can be achieved in a number of ways, as follows:</a:t>
            </a:r>
          </a:p>
          <a:p>
            <a:pPr marL="914400" lvl="1" indent="-457200" algn="just">
              <a:buFont typeface="+mj-lt"/>
              <a:buAutoNum type="arabicParenR"/>
            </a:pPr>
            <a:r>
              <a:rPr lang="en-IN" sz="2400" dirty="0">
                <a:latin typeface="+mj-lt"/>
              </a:rPr>
              <a:t>A can select a key and physically deliver it to B.</a:t>
            </a:r>
          </a:p>
          <a:p>
            <a:pPr marL="914400" lvl="1" indent="-457200" algn="just">
              <a:buFont typeface="+mj-lt"/>
              <a:buAutoNum type="arabicParenR"/>
            </a:pPr>
            <a:r>
              <a:rPr lang="en-IN" sz="2400" dirty="0">
                <a:latin typeface="+mj-lt"/>
              </a:rPr>
              <a:t>A third party (C) can select the key and physically deliver it to A and B.</a:t>
            </a:r>
          </a:p>
          <a:p>
            <a:pPr marL="914400" lvl="1" indent="-457200" algn="just">
              <a:buFont typeface="+mj-lt"/>
              <a:buAutoNum type="arabicParenR"/>
            </a:pPr>
            <a:r>
              <a:rPr lang="en-IN" sz="2400" dirty="0">
                <a:latin typeface="+mj-lt"/>
              </a:rPr>
              <a:t>If A and B have previously and recently used a key, one party can transmit the new key to the other, encrypted using the old key.</a:t>
            </a:r>
          </a:p>
          <a:p>
            <a:pPr marL="914400" lvl="1" indent="-457200" algn="just">
              <a:buFont typeface="+mj-lt"/>
              <a:buAutoNum type="arabicParenR"/>
            </a:pPr>
            <a:r>
              <a:rPr lang="en-IN" sz="2400" dirty="0">
                <a:latin typeface="+mj-lt"/>
              </a:rPr>
              <a:t>If A and B each has an encrypted connection to a third party C, C can deliver a key on the encrypted links to A and B.</a:t>
            </a: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
        <p:nvSpPr>
          <p:cNvPr id="6" name="Rectangle 5"/>
          <p:cNvSpPr/>
          <p:nvPr/>
        </p:nvSpPr>
        <p:spPr>
          <a:xfrm>
            <a:off x="228600" y="2281535"/>
            <a:ext cx="8763000" cy="461665"/>
          </a:xfrm>
          <a:prstGeom prst="rect">
            <a:avLst/>
          </a:prstGeom>
        </p:spPr>
        <p:txBody>
          <a:bodyPr wrap="square">
            <a:spAutoFit/>
          </a:bodyPr>
          <a:lstStyle/>
          <a:p>
            <a:pPr marL="457200" indent="-457200" algn="just">
              <a:buFontTx/>
              <a:buChar char="•"/>
            </a:pPr>
            <a:r>
              <a:rPr lang="en-IN" sz="2400" b="1" dirty="0">
                <a:latin typeface="+mj-lt"/>
              </a:rPr>
              <a:t>A Key Distribution Scenario</a:t>
            </a:r>
          </a:p>
        </p:txBody>
      </p:sp>
      <p:pic>
        <p:nvPicPr>
          <p:cNvPr id="7" name="Picture 13"/>
          <p:cNvPicPr>
            <a:picLocks noChangeAspect="1" noChangeArrowheads="1"/>
          </p:cNvPicPr>
          <p:nvPr/>
        </p:nvPicPr>
        <p:blipFill>
          <a:blip r:embed="rId3"/>
          <a:srcRect/>
          <a:stretch>
            <a:fillRect/>
          </a:stretch>
        </p:blipFill>
        <p:spPr bwMode="auto">
          <a:xfrm>
            <a:off x="558113" y="3241675"/>
            <a:ext cx="8194633" cy="33877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152400"/>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pic>
        <p:nvPicPr>
          <p:cNvPr id="1026" name="Picture 2"/>
          <p:cNvPicPr>
            <a:picLocks noChangeAspect="1" noChangeArrowheads="1"/>
          </p:cNvPicPr>
          <p:nvPr/>
        </p:nvPicPr>
        <p:blipFill>
          <a:blip r:embed="rId3"/>
          <a:srcRect/>
          <a:stretch>
            <a:fillRect/>
          </a:stretch>
        </p:blipFill>
        <p:spPr bwMode="auto">
          <a:xfrm>
            <a:off x="457200" y="2133600"/>
            <a:ext cx="8293535" cy="4648200"/>
          </a:xfrm>
          <a:prstGeom prst="rect">
            <a:avLst/>
          </a:prstGeom>
          <a:noFill/>
          <a:ln w="9525">
            <a:noFill/>
            <a:miter lim="800000"/>
            <a:headEnd/>
            <a:tailEnd/>
          </a:ln>
          <a:effectLst/>
        </p:spPr>
      </p:pic>
      <p:sp>
        <p:nvSpPr>
          <p:cNvPr id="6" name="Rectangle 5"/>
          <p:cNvSpPr/>
          <p:nvPr/>
        </p:nvSpPr>
        <p:spPr>
          <a:xfrm>
            <a:off x="228600" y="1416308"/>
            <a:ext cx="8763000" cy="461665"/>
          </a:xfrm>
          <a:prstGeom prst="rect">
            <a:avLst/>
          </a:prstGeom>
        </p:spPr>
        <p:txBody>
          <a:bodyPr wrap="square">
            <a:spAutoFit/>
          </a:bodyPr>
          <a:lstStyle/>
          <a:p>
            <a:pPr marL="457200" indent="-457200" algn="just">
              <a:buFontTx/>
              <a:buChar char="•"/>
            </a:pPr>
            <a:r>
              <a:rPr lang="en-IN" sz="2400" b="1" dirty="0">
                <a:latin typeface="+mj-lt"/>
              </a:rPr>
              <a:t>A Key Distribution Scenario </a:t>
            </a:r>
            <a:r>
              <a:rPr lang="en-IN" sz="2400" b="1" dirty="0">
                <a:solidFill>
                  <a:srgbClr val="FF0000"/>
                </a:solidFill>
                <a:latin typeface="+mj-lt"/>
              </a:rPr>
              <a:t>[</a:t>
            </a:r>
            <a:r>
              <a:rPr lang="en-AU" sz="2400" dirty="0">
                <a:solidFill>
                  <a:srgbClr val="FF0000"/>
                </a:solidFill>
                <a:latin typeface="+mj-lt"/>
              </a:rPr>
              <a:t>Needham-Schroeder Protocol]</a:t>
            </a:r>
            <a:endParaRPr lang="en-IN" sz="2400" b="1" dirty="0">
              <a:solidFill>
                <a:srgbClr val="FF0000"/>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
        <p:nvSpPr>
          <p:cNvPr id="6" name="Rectangle 5"/>
          <p:cNvSpPr/>
          <p:nvPr/>
        </p:nvSpPr>
        <p:spPr>
          <a:xfrm>
            <a:off x="228600" y="2538948"/>
            <a:ext cx="8763000" cy="3785652"/>
          </a:xfrm>
          <a:prstGeom prst="rect">
            <a:avLst/>
          </a:prstGeom>
        </p:spPr>
        <p:txBody>
          <a:bodyPr wrap="square">
            <a:spAutoFit/>
          </a:bodyPr>
          <a:lstStyle/>
          <a:p>
            <a:pPr marL="457200" indent="-457200" algn="just">
              <a:buFontTx/>
              <a:buChar char="•"/>
            </a:pPr>
            <a:r>
              <a:rPr lang="en-IN" sz="2400" b="1" dirty="0">
                <a:latin typeface="+mj-lt"/>
              </a:rPr>
              <a:t>A Key Distribution Scenario </a:t>
            </a:r>
            <a:r>
              <a:rPr lang="en-IN" sz="2400" b="1" dirty="0">
                <a:solidFill>
                  <a:srgbClr val="FF0000"/>
                </a:solidFill>
                <a:latin typeface="+mj-lt"/>
              </a:rPr>
              <a:t>[</a:t>
            </a:r>
            <a:r>
              <a:rPr lang="en-AU" sz="2400" dirty="0">
                <a:solidFill>
                  <a:srgbClr val="FF0000"/>
                </a:solidFill>
                <a:latin typeface="+mj-lt"/>
              </a:rPr>
              <a:t>Needham-Schroeder Protocol]</a:t>
            </a:r>
          </a:p>
          <a:p>
            <a:pPr marL="914400" lvl="1" indent="-457200" algn="just">
              <a:buFontTx/>
              <a:buChar char="•"/>
            </a:pPr>
            <a:r>
              <a:rPr lang="en-US" sz="2400" dirty="0">
                <a:latin typeface="+mj-lt"/>
              </a:rPr>
              <a:t>Used to securely distribute a new session key for communications between A &amp; B</a:t>
            </a:r>
          </a:p>
          <a:p>
            <a:pPr marL="914400" lvl="1" indent="-457200" algn="just">
              <a:buFontTx/>
              <a:buChar char="•"/>
            </a:pPr>
            <a:r>
              <a:rPr lang="en-US" sz="2400" dirty="0">
                <a:latin typeface="+mj-lt"/>
              </a:rPr>
              <a:t>But is vulnerable to a replay attack if an old session key has been compromised then message 3 can be resent convincing B that is communicating with A</a:t>
            </a:r>
          </a:p>
          <a:p>
            <a:pPr marL="914400" lvl="1" indent="-457200" algn="just">
              <a:buFontTx/>
              <a:buChar char="•"/>
            </a:pPr>
            <a:r>
              <a:rPr lang="en-US" sz="2400" dirty="0">
                <a:latin typeface="+mj-lt"/>
              </a:rPr>
              <a:t>Modifications to address this require:</a:t>
            </a:r>
          </a:p>
          <a:p>
            <a:pPr marL="1371600" lvl="2" indent="-457200" algn="just">
              <a:buFontTx/>
              <a:buChar char="•"/>
            </a:pPr>
            <a:r>
              <a:rPr lang="en-US" sz="2400" dirty="0">
                <a:latin typeface="+mj-lt"/>
              </a:rPr>
              <a:t>timestamps</a:t>
            </a:r>
          </a:p>
          <a:p>
            <a:pPr marL="1371600" lvl="2" indent="-457200" algn="just">
              <a:buFontTx/>
              <a:buChar char="•"/>
            </a:pPr>
            <a:r>
              <a:rPr lang="en-US" sz="2400" dirty="0">
                <a:latin typeface="+mj-lt"/>
              </a:rPr>
              <a:t>using an extra nonce</a:t>
            </a:r>
            <a:endParaRPr lang="en-AU" sz="2400" dirty="0">
              <a:latin typeface="+mj-lt"/>
            </a:endParaRPr>
          </a:p>
          <a:p>
            <a:pPr marL="457200" indent="-457200" algn="just">
              <a:buFontTx/>
              <a:buChar char="•"/>
            </a:pPr>
            <a:endParaRPr lang="en-IN" sz="2400" b="1" dirty="0">
              <a:solidFill>
                <a:srgbClr val="FF000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
        <p:nvSpPr>
          <p:cNvPr id="6" name="Rectangle 5"/>
          <p:cNvSpPr/>
          <p:nvPr/>
        </p:nvSpPr>
        <p:spPr>
          <a:xfrm>
            <a:off x="228600" y="1976735"/>
            <a:ext cx="8763000" cy="461665"/>
          </a:xfrm>
          <a:prstGeom prst="rect">
            <a:avLst/>
          </a:prstGeom>
        </p:spPr>
        <p:txBody>
          <a:bodyPr wrap="square">
            <a:spAutoFit/>
          </a:bodyPr>
          <a:lstStyle/>
          <a:p>
            <a:pPr marL="457200" indent="-457200" algn="just">
              <a:buFontTx/>
              <a:buChar char="•"/>
            </a:pPr>
            <a:r>
              <a:rPr lang="en-IN" sz="2400" b="1" dirty="0">
                <a:latin typeface="+mj-lt"/>
              </a:rPr>
              <a:t>Hierarchical Key Control</a:t>
            </a:r>
          </a:p>
        </p:txBody>
      </p:sp>
      <p:pic>
        <p:nvPicPr>
          <p:cNvPr id="7" name="Picture 12"/>
          <p:cNvPicPr>
            <a:picLocks noChangeAspect="1" noChangeArrowheads="1"/>
          </p:cNvPicPr>
          <p:nvPr/>
        </p:nvPicPr>
        <p:blipFill>
          <a:blip r:embed="rId3"/>
          <a:srcRect/>
          <a:stretch>
            <a:fillRect/>
          </a:stretch>
        </p:blipFill>
        <p:spPr bwMode="auto">
          <a:xfrm>
            <a:off x="1066800" y="2506663"/>
            <a:ext cx="6973887" cy="42751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 name="Rectangle 5"/>
          <p:cNvSpPr>
            <a:spLocks noChangeArrowheads="1"/>
          </p:cNvSpPr>
          <p:nvPr/>
        </p:nvSpPr>
        <p:spPr bwMode="auto">
          <a:xfrm>
            <a:off x="0" y="525959"/>
            <a:ext cx="9144000" cy="769441"/>
          </a:xfrm>
          <a:prstGeom prst="rect">
            <a:avLst/>
          </a:prstGeom>
          <a:noFill/>
          <a:ln w="9525">
            <a:noFill/>
            <a:miter lim="800000"/>
            <a:headEnd/>
            <a:tailEnd/>
          </a:ln>
          <a:effectLst/>
        </p:spPr>
        <p:txBody>
          <a:bodyPr wrap="square">
            <a:spAutoFit/>
          </a:bodyPr>
          <a:lstStyle/>
          <a:p>
            <a:pPr algn="just"/>
            <a:r>
              <a:rPr lang="en-US" sz="4400" b="1" dirty="0">
                <a:solidFill>
                  <a:srgbClr val="0033CC"/>
                </a:solidFill>
                <a:latin typeface="+mj-lt"/>
              </a:rPr>
              <a:t>Symmetric Key Encryption Technique </a:t>
            </a:r>
          </a:p>
        </p:txBody>
      </p:sp>
      <p:sp>
        <p:nvSpPr>
          <p:cNvPr id="6" name="Rectangle 5"/>
          <p:cNvSpPr/>
          <p:nvPr/>
        </p:nvSpPr>
        <p:spPr>
          <a:xfrm>
            <a:off x="228600" y="2515612"/>
            <a:ext cx="8763000" cy="3046988"/>
          </a:xfrm>
          <a:prstGeom prst="rect">
            <a:avLst/>
          </a:prstGeom>
        </p:spPr>
        <p:txBody>
          <a:bodyPr wrap="square">
            <a:spAutoFit/>
          </a:bodyPr>
          <a:lstStyle/>
          <a:p>
            <a:pPr marL="457200" indent="-457200" algn="just"/>
            <a:r>
              <a:rPr lang="en-IN" sz="2400" b="1" u="sng" dirty="0">
                <a:latin typeface="+mj-lt"/>
              </a:rPr>
              <a:t>Session Key Lifetime</a:t>
            </a:r>
          </a:p>
          <a:p>
            <a:pPr marL="457200" indent="-457200" algn="just">
              <a:buFontTx/>
              <a:buChar char="•"/>
            </a:pPr>
            <a:r>
              <a:rPr lang="en-IN" sz="2400" dirty="0">
                <a:latin typeface="+mj-lt"/>
              </a:rPr>
              <a:t>The more frequently session keys are exchanged, the more secure they are, because the opponent has less </a:t>
            </a:r>
            <a:r>
              <a:rPr lang="en-IN" sz="2400" dirty="0" err="1">
                <a:latin typeface="+mj-lt"/>
              </a:rPr>
              <a:t>ciphertext</a:t>
            </a:r>
            <a:r>
              <a:rPr lang="en-IN" sz="2400" dirty="0">
                <a:latin typeface="+mj-lt"/>
              </a:rPr>
              <a:t> to work with for any given session key. </a:t>
            </a:r>
          </a:p>
          <a:p>
            <a:pPr marL="914400" lvl="1" indent="-457200" algn="just">
              <a:buFontTx/>
              <a:buChar char="•"/>
            </a:pPr>
            <a:r>
              <a:rPr lang="en-IN" sz="2400" dirty="0">
                <a:latin typeface="+mj-lt"/>
              </a:rPr>
              <a:t>the distribution of session keys delays the start of any exchange and places a burden on network capacity.</a:t>
            </a:r>
          </a:p>
          <a:p>
            <a:pPr marL="914400" lvl="1" indent="-457200" algn="just">
              <a:buFontTx/>
              <a:buChar char="•"/>
            </a:pPr>
            <a:r>
              <a:rPr lang="en-IN" sz="2400" dirty="0">
                <a:latin typeface="+mj-lt"/>
              </a:rPr>
              <a:t>try to balance these competing considerations in determining the lifetime of a particular session key. </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7716</TotalTime>
  <Words>1918</Words>
  <Application>Microsoft Office PowerPoint</Application>
  <PresentationFormat>On-screen Show (4:3)</PresentationFormat>
  <Paragraphs>184</Paragraphs>
  <Slides>29</Slides>
  <Notes>29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29</vt:i4>
      </vt:variant>
    </vt:vector>
  </HeadingPairs>
  <TitlesOfParts>
    <vt:vector size="39" baseType="lpstr">
      <vt:lpstr>Arial</vt:lpstr>
      <vt:lpstr>Calibri</vt:lpstr>
      <vt:lpstr>Gill Sans MT</vt:lpstr>
      <vt:lpstr>Tahoma</vt:lpstr>
      <vt:lpstr>Times New Roman</vt:lpstr>
      <vt:lpstr>Wingdings</vt:lpstr>
      <vt:lpstr>1_Office Theme</vt:lpstr>
      <vt:lpstr>Office Theme</vt:lpstr>
      <vt:lpstr>2_Office Theme</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State  University of New York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ruhul amin</cp:lastModifiedBy>
  <cp:revision>511</cp:revision>
  <cp:lastPrinted>1601-01-01T00:00:00Z</cp:lastPrinted>
  <dcterms:created xsi:type="dcterms:W3CDTF">2001-10-10T03:11:58Z</dcterms:created>
  <dcterms:modified xsi:type="dcterms:W3CDTF">2022-04-18T06:44:47Z</dcterms:modified>
</cp:coreProperties>
</file>