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8" r:id="rId2"/>
    <p:sldMasterId id="2147483820" r:id="rId3"/>
    <p:sldMasterId id="2147483906" r:id="rId4"/>
  </p:sldMasterIdLst>
  <p:notesMasterIdLst>
    <p:notesMasterId r:id="rId41"/>
  </p:notesMasterIdLst>
  <p:handoutMasterIdLst>
    <p:handoutMasterId r:id="rId42"/>
  </p:handoutMasterIdLst>
  <p:sldIdLst>
    <p:sldId id="1042" r:id="rId5"/>
    <p:sldId id="1049" r:id="rId6"/>
    <p:sldId id="1081" r:id="rId7"/>
    <p:sldId id="1082" r:id="rId8"/>
    <p:sldId id="1051" r:id="rId9"/>
    <p:sldId id="1052" r:id="rId10"/>
    <p:sldId id="1054" r:id="rId11"/>
    <p:sldId id="1056" r:id="rId12"/>
    <p:sldId id="1057" r:id="rId13"/>
    <p:sldId id="1053" r:id="rId14"/>
    <p:sldId id="1058" r:id="rId15"/>
    <p:sldId id="1059" r:id="rId16"/>
    <p:sldId id="1060" r:id="rId17"/>
    <p:sldId id="1061" r:id="rId18"/>
    <p:sldId id="1062" r:id="rId19"/>
    <p:sldId id="1063" r:id="rId20"/>
    <p:sldId id="1064" r:id="rId21"/>
    <p:sldId id="1065" r:id="rId22"/>
    <p:sldId id="1066" r:id="rId23"/>
    <p:sldId id="1047" r:id="rId24"/>
    <p:sldId id="1067" r:id="rId25"/>
    <p:sldId id="1068" r:id="rId26"/>
    <p:sldId id="1069" r:id="rId27"/>
    <p:sldId id="1070" r:id="rId28"/>
    <p:sldId id="1071" r:id="rId29"/>
    <p:sldId id="1072" r:id="rId30"/>
    <p:sldId id="1073" r:id="rId31"/>
    <p:sldId id="1083" r:id="rId32"/>
    <p:sldId id="1084" r:id="rId33"/>
    <p:sldId id="1085" r:id="rId34"/>
    <p:sldId id="1086" r:id="rId35"/>
    <p:sldId id="1087" r:id="rId36"/>
    <p:sldId id="1088" r:id="rId37"/>
    <p:sldId id="1076" r:id="rId38"/>
    <p:sldId id="1077" r:id="rId39"/>
    <p:sldId id="1078" r:id="rId40"/>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9" autoAdjust="0"/>
    <p:restoredTop sz="90929" autoAdjust="0"/>
  </p:normalViewPr>
  <p:slideViewPr>
    <p:cSldViewPr>
      <p:cViewPr varScale="1">
        <p:scale>
          <a:sx n="63" d="100"/>
          <a:sy n="63" d="100"/>
        </p:scale>
        <p:origin x="1572" y="56"/>
      </p:cViewPr>
      <p:guideLst>
        <p:guide orient="horz" pos="2160"/>
        <p:guide pos="2880"/>
      </p:guideLst>
    </p:cSldViewPr>
  </p:slideViewPr>
  <p:outlineViewPr>
    <p:cViewPr>
      <p:scale>
        <a:sx n="33" d="100"/>
        <a:sy n="33" d="100"/>
      </p:scale>
      <p:origin x="0" y="2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a:pPr>
                <a:defRPr/>
              </a:pPr>
              <a:t>4/6/2022</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a:pPr>
                <a:defRPr/>
              </a:pPr>
              <a:t>4/6/2022</a:t>
            </a:fld>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14</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19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D5283-859E-4C1F-B6C6-D5A36A6DF3DE}" type="slidenum">
              <a:rPr lang="en-US"/>
              <a:pPr/>
              <a:t>22</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26</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29</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8B464E1-C78E-4B0A-A0F4-2A645241D98E}" type="slidenum">
              <a:rPr lang="en-US"/>
              <a:pPr/>
              <a:t>36</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4</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A46FF4-18CE-45E6-8649-7A79A7E1CDCD}" type="slidenum">
              <a:rPr lang="en-US"/>
              <a:pPr/>
              <a:t>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BITS C342, Object Oriented Programming</a:t>
            </a:r>
          </a:p>
        </p:txBody>
      </p:sp>
      <p:sp>
        <p:nvSpPr>
          <p:cNvPr id="6" name="Slide Number Placeholder 17"/>
          <p:cNvSpPr>
            <a:spLocks noGrp="1"/>
          </p:cNvSpPr>
          <p:nvPr>
            <p:ph type="sldNum" sz="quarter" idx="12"/>
          </p:nvPr>
        </p:nvSpPr>
        <p:spPr/>
        <p:txBody>
          <a:bodyPr/>
          <a:lstStyle>
            <a:lvl1pPr>
              <a:defRPr/>
            </a:lvl1pPr>
          </a:lstStyle>
          <a:p>
            <a:pPr>
              <a:defRPr/>
            </a:pPr>
            <a:fld id="{A6454866-EDF5-4B0D-B285-962BBE90B5B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a:t>BITS C342, Object Oriented Programming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a:t>BITS C342, Object Oriented Programming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a:t>BITS C342, Object Oriented Programming</a:t>
            </a:r>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t>BITS C342, Object Oriented Programming</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a:t>BITS C342, Object Oriented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 id="2147483882" r:id="rId13"/>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8" name="Picture 7" descr="Picture 7.png"/>
          <p:cNvPicPr>
            <a:picLocks noChangeAspect="1"/>
          </p:cNvPicPr>
          <p:nvPr/>
        </p:nvPicPr>
        <p:blipFill>
          <a:blip r:embed="rId13"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mit.edu/kerberos/krb5-1.3/krb5-1.3.5/doc/krb5-install.html" TargetMode="External"/><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hyperlink" Target="http://www.kerberos.org/software/adminkerberos.pd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4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2275559"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a:t>
            </a:r>
          </a:p>
        </p:txBody>
      </p:sp>
      <p:sp>
        <p:nvSpPr>
          <p:cNvPr id="11" name="Rectangle 10"/>
          <p:cNvSpPr/>
          <p:nvPr/>
        </p:nvSpPr>
        <p:spPr>
          <a:xfrm>
            <a:off x="228600" y="1416309"/>
            <a:ext cx="8763000" cy="3724096"/>
          </a:xfrm>
          <a:prstGeom prst="rect">
            <a:avLst/>
          </a:prstGeom>
        </p:spPr>
        <p:txBody>
          <a:bodyPr wrap="square">
            <a:spAutoFit/>
          </a:bodyPr>
          <a:lstStyle/>
          <a:p>
            <a:pPr marL="457200" indent="-457200" algn="just">
              <a:buFontTx/>
              <a:buChar char="•"/>
            </a:pPr>
            <a:r>
              <a:rPr lang="en-IN" sz="2400" dirty="0">
                <a:latin typeface="+mj-lt"/>
              </a:rPr>
              <a:t>Kerberos is an authentication service developed as part of Project Athena at MIT.</a:t>
            </a:r>
          </a:p>
          <a:p>
            <a:pPr marL="457200" indent="-457200" algn="just">
              <a:buFontTx/>
              <a:buChar char="•"/>
            </a:pPr>
            <a:r>
              <a:rPr lang="en-IN" sz="2400" dirty="0">
                <a:latin typeface="+mj-lt"/>
              </a:rPr>
              <a:t>It is designed to provide authentication for client/server applications.</a:t>
            </a:r>
            <a:endParaRPr lang="en-US" sz="2400" dirty="0">
              <a:latin typeface="+mj-lt"/>
            </a:endParaRPr>
          </a:p>
          <a:p>
            <a:pPr marL="457200" indent="-457200" algn="just">
              <a:buFontTx/>
              <a:buChar char="•"/>
            </a:pPr>
            <a:r>
              <a:rPr lang="en-US" sz="2400" dirty="0">
                <a:latin typeface="+mj-lt"/>
              </a:rPr>
              <a:t>Windows 2000 use Kerberos. </a:t>
            </a:r>
          </a:p>
          <a:p>
            <a:pPr marL="457200" indent="-457200" algn="just">
              <a:buFontTx/>
              <a:buChar char="•"/>
            </a:pPr>
            <a:r>
              <a:rPr lang="en-US" sz="2400" dirty="0">
                <a:latin typeface="+mj-lt"/>
              </a:rPr>
              <a:t>It address the following issue: </a:t>
            </a:r>
          </a:p>
          <a:p>
            <a:pPr marL="914400" lvl="1" indent="-457200" algn="just">
              <a:buFont typeface="Wingdings" pitchFamily="2" charset="2"/>
              <a:buChar char="v"/>
            </a:pPr>
            <a:r>
              <a:rPr lang="en-IN" sz="2300" dirty="0">
                <a:latin typeface="+mj-lt"/>
              </a:rPr>
              <a:t>Assume an open distributed environment in which users at workstations wish to access services on servers distributed throughout the network. </a:t>
            </a:r>
          </a:p>
          <a:p>
            <a:pPr marL="914400" lvl="1" indent="-457200" algn="just">
              <a:buFont typeface="Wingdings" pitchFamily="2" charset="2"/>
              <a:buChar char="v"/>
            </a:pPr>
            <a:r>
              <a:rPr lang="en-IN" sz="2300" dirty="0">
                <a:latin typeface="+mj-lt"/>
              </a:rPr>
              <a:t>Version 4 (1988) and Version 5 (1994)-&gt;RFC 4120.</a:t>
            </a:r>
            <a:endParaRPr lang="en-US" sz="2300" dirty="0">
              <a:latin typeface="+mj-lt"/>
            </a:endParaRPr>
          </a:p>
        </p:txBody>
      </p:sp>
      <p:sp>
        <p:nvSpPr>
          <p:cNvPr id="5" name="Rectangle 4"/>
          <p:cNvSpPr/>
          <p:nvPr/>
        </p:nvSpPr>
        <p:spPr>
          <a:xfrm>
            <a:off x="246655" y="5410200"/>
            <a:ext cx="8841588" cy="584775"/>
          </a:xfrm>
          <a:prstGeom prst="rect">
            <a:avLst/>
          </a:prstGeom>
        </p:spPr>
        <p:txBody>
          <a:bodyPr wrap="none">
            <a:spAutoFit/>
          </a:bodyPr>
          <a:lstStyle/>
          <a:p>
            <a:r>
              <a:rPr lang="en-IN" b="1" dirty="0">
                <a:latin typeface="+mj-lt"/>
                <a:hlinkClick r:id="rId3"/>
              </a:rPr>
              <a:t>http://web.mit.edu/kerberos/krb5-1.3/krb5-1.3.5/doc/krb5-install.html#Building%20Kerberos%20V5</a:t>
            </a:r>
            <a:endParaRPr lang="en-IN" b="1" dirty="0">
              <a:latin typeface="+mj-lt"/>
            </a:endParaRPr>
          </a:p>
          <a:p>
            <a:r>
              <a:rPr lang="en-IN" b="1" dirty="0">
                <a:latin typeface="+mj-lt"/>
                <a:hlinkClick r:id="rId4"/>
              </a:rPr>
              <a:t>http://www.kerberos.org/software/adminkerberos.pdf</a:t>
            </a:r>
            <a:endParaRPr lang="en-IN"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3716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13977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cxnSp>
        <p:nvCxnSpPr>
          <p:cNvPr id="18" name="Straight Connector 17"/>
          <p:cNvCxnSpPr>
            <a:stCxn id="5" idx="2"/>
          </p:cNvCxnSpPr>
          <p:nvPr/>
        </p:nvCxnSpPr>
        <p:spPr>
          <a:xfrm rot="5400000">
            <a:off x="-8572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6197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194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4668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295400" y="3045822"/>
            <a:ext cx="2286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06839" y="2743200"/>
            <a:ext cx="296876" cy="338554"/>
          </a:xfrm>
          <a:prstGeom prst="rect">
            <a:avLst/>
          </a:prstGeom>
        </p:spPr>
        <p:txBody>
          <a:bodyPr wrap="none">
            <a:spAutoFit/>
          </a:bodyPr>
          <a:lstStyle/>
          <a:p>
            <a:pPr algn="ctr"/>
            <a:r>
              <a:rPr lang="en-IN" dirty="0"/>
              <a:t>1</a:t>
            </a:r>
          </a:p>
        </p:txBody>
      </p:sp>
      <p:sp>
        <p:nvSpPr>
          <p:cNvPr id="29" name="Rectangle 28"/>
          <p:cNvSpPr/>
          <p:nvPr/>
        </p:nvSpPr>
        <p:spPr>
          <a:xfrm>
            <a:off x="0" y="4800600"/>
            <a:ext cx="1952137" cy="461665"/>
          </a:xfrm>
          <a:prstGeom prst="rect">
            <a:avLst/>
          </a:prstGeom>
        </p:spPr>
        <p:txBody>
          <a:bodyPr wrap="none">
            <a:spAutoFit/>
          </a:bodyPr>
          <a:lstStyle/>
          <a:p>
            <a:pPr algn="ctr"/>
            <a:r>
              <a:rPr lang="en-IN" sz="2400" dirty="0">
                <a:latin typeface="+mj-lt"/>
              </a:rPr>
              <a:t>1: ID</a:t>
            </a:r>
            <a:r>
              <a:rPr lang="en-IN" sz="2400" baseline="-25000" dirty="0">
                <a:latin typeface="+mj-lt"/>
              </a:rPr>
              <a:t>c</a:t>
            </a:r>
            <a:r>
              <a:rPr lang="en-IN" sz="2400" dirty="0">
                <a:latin typeface="+mj-lt"/>
              </a:rPr>
              <a:t>,ID</a:t>
            </a:r>
            <a:r>
              <a:rPr lang="en-IN" sz="2400" baseline="-25000" dirty="0">
                <a:latin typeface="+mj-lt"/>
              </a:rPr>
              <a:t>tgs</a:t>
            </a:r>
            <a:r>
              <a:rPr lang="en-IN" sz="2400" dirty="0">
                <a:latin typeface="+mj-lt"/>
              </a:rPr>
              <a:t>,TS</a:t>
            </a:r>
            <a:r>
              <a:rPr lang="en-IN" sz="2400" baseline="-25000" dirty="0">
                <a:latin typeface="+mj-lt"/>
              </a:rPr>
              <a:t>1</a:t>
            </a:r>
          </a:p>
        </p:txBody>
      </p:sp>
      <p:cxnSp>
        <p:nvCxnSpPr>
          <p:cNvPr id="31" name="Straight Arrow Connector 30"/>
          <p:cNvCxnSpPr/>
          <p:nvPr/>
        </p:nvCxnSpPr>
        <p:spPr>
          <a:xfrm rot="10800000">
            <a:off x="1219200" y="3429000"/>
            <a:ext cx="2362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09800" y="3124200"/>
            <a:ext cx="296876" cy="338554"/>
          </a:xfrm>
          <a:prstGeom prst="rect">
            <a:avLst/>
          </a:prstGeom>
        </p:spPr>
        <p:txBody>
          <a:bodyPr wrap="none">
            <a:spAutoFit/>
          </a:bodyPr>
          <a:lstStyle/>
          <a:p>
            <a:pPr algn="ctr"/>
            <a:r>
              <a:rPr lang="en-IN" dirty="0"/>
              <a:t>2</a:t>
            </a:r>
          </a:p>
        </p:txBody>
      </p:sp>
      <p:sp>
        <p:nvSpPr>
          <p:cNvPr id="33" name="Rectangle 32"/>
          <p:cNvSpPr/>
          <p:nvPr/>
        </p:nvSpPr>
        <p:spPr>
          <a:xfrm>
            <a:off x="0" y="5257800"/>
            <a:ext cx="7805278" cy="830997"/>
          </a:xfrm>
          <a:prstGeom prst="rect">
            <a:avLst/>
          </a:prstGeom>
        </p:spPr>
        <p:txBody>
          <a:bodyPr wrap="none">
            <a:spAutoFit/>
          </a:bodyPr>
          <a:lstStyle/>
          <a:p>
            <a:pPr algn="just"/>
            <a:r>
              <a:rPr lang="en-IN" sz="2400" dirty="0">
                <a:latin typeface="+mj-lt"/>
              </a:rPr>
              <a:t>2: E(</a:t>
            </a:r>
            <a:r>
              <a:rPr lang="en-IN" sz="2400" dirty="0" err="1">
                <a:latin typeface="+mj-lt"/>
              </a:rPr>
              <a:t>K</a:t>
            </a:r>
            <a:r>
              <a:rPr lang="en-IN" sz="2400" baseline="-25000" dirty="0" err="1">
                <a:latin typeface="+mj-lt"/>
              </a:rPr>
              <a:t>c</a:t>
            </a:r>
            <a:r>
              <a:rPr lang="en-IN" sz="2400" dirty="0">
                <a:latin typeface="+mj-lt"/>
              </a:rPr>
              <a:t>, [</a:t>
            </a:r>
            <a:r>
              <a:rPr lang="en-IN" sz="2400" dirty="0" err="1">
                <a:latin typeface="+mj-lt"/>
              </a:rPr>
              <a:t>K</a:t>
            </a:r>
            <a:r>
              <a:rPr lang="en-IN" sz="2400" baseline="-25000" dirty="0" err="1">
                <a:latin typeface="+mj-lt"/>
              </a:rPr>
              <a:t>c,tgs</a:t>
            </a:r>
            <a:r>
              <a:rPr lang="en-IN" sz="2400" dirty="0">
                <a:latin typeface="+mj-lt"/>
              </a:rPr>
              <a:t>||</a:t>
            </a:r>
            <a:r>
              <a:rPr lang="en-IN" sz="2400" dirty="0" err="1">
                <a:latin typeface="+mj-lt"/>
              </a:rPr>
              <a:t>ID</a:t>
            </a:r>
            <a:r>
              <a:rPr lang="en-IN" sz="2400" baseline="-25000" dirty="0" err="1">
                <a:latin typeface="+mj-lt"/>
              </a:rPr>
              <a:t>tgs</a:t>
            </a:r>
            <a:r>
              <a:rPr lang="en-IN" sz="2400" dirty="0">
                <a:latin typeface="+mj-lt"/>
              </a:rPr>
              <a:t>||TS</a:t>
            </a:r>
            <a:r>
              <a:rPr lang="en-IN" sz="2400" baseline="-25000" dirty="0">
                <a:latin typeface="+mj-lt"/>
              </a:rPr>
              <a:t>2</a:t>
            </a:r>
            <a:r>
              <a:rPr lang="en-IN" sz="2400" dirty="0">
                <a:latin typeface="+mj-lt"/>
              </a:rPr>
              <a:t>||Lifetime</a:t>
            </a:r>
            <a:r>
              <a:rPr lang="en-IN" sz="2400" baseline="-25000" dirty="0">
                <a:latin typeface="+mj-lt"/>
              </a:rPr>
              <a:t>2</a:t>
            </a:r>
            <a:r>
              <a:rPr lang="en-IN" sz="2400" dirty="0">
                <a:latin typeface="+mj-lt"/>
              </a:rPr>
              <a:t> ||</a:t>
            </a:r>
            <a:r>
              <a:rPr lang="en-IN" sz="2400" dirty="0" err="1">
                <a:latin typeface="+mj-lt"/>
              </a:rPr>
              <a:t>Ticket</a:t>
            </a:r>
            <a:r>
              <a:rPr lang="en-IN" sz="2400" baseline="-25000" dirty="0" err="1">
                <a:latin typeface="+mj-lt"/>
              </a:rPr>
              <a:t>tgs</a:t>
            </a:r>
            <a:r>
              <a:rPr lang="en-IN" sz="2400" dirty="0">
                <a:latin typeface="+mj-lt"/>
              </a:rPr>
              <a:t>])</a:t>
            </a:r>
          </a:p>
          <a:p>
            <a:pPr algn="just"/>
            <a:r>
              <a:rPr lang="en-IN" sz="2400" dirty="0" err="1">
                <a:latin typeface="+mj-lt"/>
              </a:rPr>
              <a:t>Ticket</a:t>
            </a:r>
            <a:r>
              <a:rPr lang="en-IN" sz="2400" baseline="-25000" dirty="0" err="1">
                <a:latin typeface="+mj-lt"/>
              </a:rPr>
              <a:t>tgs</a:t>
            </a:r>
            <a:r>
              <a:rPr lang="en-IN" sz="2400" dirty="0">
                <a:latin typeface="+mj-lt"/>
              </a:rPr>
              <a:t> = E(</a:t>
            </a:r>
            <a:r>
              <a:rPr lang="en-IN" sz="2400" dirty="0" err="1">
                <a:latin typeface="+mj-lt"/>
              </a:rPr>
              <a:t>K</a:t>
            </a:r>
            <a:r>
              <a:rPr lang="en-IN" sz="2400" baseline="-25000" dirty="0" err="1">
                <a:latin typeface="+mj-lt"/>
              </a:rPr>
              <a:t>tgs</a:t>
            </a:r>
            <a:r>
              <a:rPr lang="en-IN" sz="2400" dirty="0">
                <a:latin typeface="+mj-lt"/>
              </a:rPr>
              <a:t>, [K</a:t>
            </a:r>
            <a:r>
              <a:rPr lang="en-IN" sz="2400" baseline="-25000" dirty="0">
                <a:latin typeface="+mj-lt"/>
              </a:rPr>
              <a:t>c, </a:t>
            </a:r>
            <a:r>
              <a:rPr lang="en-IN" sz="2400" baseline="-25000" dirty="0" err="1">
                <a:latin typeface="+mj-lt"/>
              </a:rPr>
              <a:t>tgs</a:t>
            </a:r>
            <a:r>
              <a:rPr lang="en-IN" sz="2400" dirty="0">
                <a:latin typeface="+mj-lt"/>
              </a:rPr>
              <a:t> || ID</a:t>
            </a:r>
            <a:r>
              <a:rPr lang="en-IN" sz="2400" baseline="-25000" dirty="0">
                <a:latin typeface="+mj-lt"/>
              </a:rPr>
              <a:t>C</a:t>
            </a:r>
            <a:r>
              <a:rPr lang="en-IN" sz="2400" dirty="0">
                <a:latin typeface="+mj-lt"/>
              </a:rPr>
              <a:t> | AD</a:t>
            </a:r>
            <a:r>
              <a:rPr lang="en-IN" sz="2400" baseline="-25000" dirty="0">
                <a:latin typeface="+mj-lt"/>
              </a:rPr>
              <a:t>C</a:t>
            </a:r>
            <a:r>
              <a:rPr lang="en-IN" sz="2400" dirty="0">
                <a:latin typeface="+mj-lt"/>
              </a:rPr>
              <a:t>||</a:t>
            </a:r>
            <a:r>
              <a:rPr lang="en-IN" sz="2400" dirty="0" err="1">
                <a:latin typeface="+mj-lt"/>
              </a:rPr>
              <a:t>ID</a:t>
            </a:r>
            <a:r>
              <a:rPr lang="en-IN" sz="2400" baseline="-25000" dirty="0" err="1">
                <a:latin typeface="+mj-lt"/>
              </a:rPr>
              <a:t>tgs</a:t>
            </a:r>
            <a:r>
              <a:rPr lang="en-IN" sz="2400" dirty="0">
                <a:latin typeface="+mj-lt"/>
              </a:rPr>
              <a:t>||TS</a:t>
            </a:r>
            <a:r>
              <a:rPr lang="en-IN" sz="2400" baseline="-25000" dirty="0">
                <a:latin typeface="+mj-lt"/>
              </a:rPr>
              <a:t>2</a:t>
            </a:r>
            <a:r>
              <a:rPr lang="en-IN" sz="2400" dirty="0">
                <a:latin typeface="+mj-lt"/>
              </a:rPr>
              <a:t>||Lifetime</a:t>
            </a:r>
            <a:r>
              <a:rPr lang="en-IN" sz="2400" baseline="-25000" dirty="0">
                <a:latin typeface="+mj-lt"/>
              </a:rPr>
              <a:t>2</a:t>
            </a:r>
            <a:r>
              <a:rPr lang="en-IN" sz="2400" dirty="0">
                <a:latin typeface="+mj-l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3716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13977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cxnSp>
        <p:nvCxnSpPr>
          <p:cNvPr id="18" name="Straight Connector 17"/>
          <p:cNvCxnSpPr>
            <a:stCxn id="5" idx="2"/>
          </p:cNvCxnSpPr>
          <p:nvPr/>
        </p:nvCxnSpPr>
        <p:spPr>
          <a:xfrm rot="5400000">
            <a:off x="-8572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6197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194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4668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800600"/>
            <a:ext cx="3782061" cy="461665"/>
          </a:xfrm>
          <a:prstGeom prst="rect">
            <a:avLst/>
          </a:prstGeom>
        </p:spPr>
        <p:txBody>
          <a:bodyPr wrap="none">
            <a:spAutoFit/>
          </a:bodyPr>
          <a:lstStyle/>
          <a:p>
            <a:pPr algn="ctr"/>
            <a:r>
              <a:rPr lang="en-IN" sz="2400" dirty="0">
                <a:latin typeface="+mj-lt"/>
              </a:rPr>
              <a:t>3: </a:t>
            </a:r>
            <a:r>
              <a:rPr lang="en-IN" sz="2400" dirty="0" err="1">
                <a:latin typeface="+mj-lt"/>
              </a:rPr>
              <a:t>ID</a:t>
            </a:r>
            <a:r>
              <a:rPr lang="en-IN" sz="2400" baseline="-25000" dirty="0" err="1">
                <a:latin typeface="+mj-lt"/>
              </a:rPr>
              <a:t>v</a:t>
            </a:r>
            <a:r>
              <a:rPr lang="en-IN" sz="2400" dirty="0" err="1">
                <a:latin typeface="+mj-lt"/>
              </a:rPr>
              <a:t>,Ticket</a:t>
            </a:r>
            <a:r>
              <a:rPr lang="en-IN" sz="2400" baseline="-25000" dirty="0" err="1">
                <a:latin typeface="+mj-lt"/>
              </a:rPr>
              <a:t>tgs</a:t>
            </a:r>
            <a:r>
              <a:rPr lang="en-IN" sz="2400" dirty="0" err="1">
                <a:latin typeface="+mj-lt"/>
              </a:rPr>
              <a:t>,Authenticator</a:t>
            </a:r>
            <a:r>
              <a:rPr lang="en-IN" sz="2400" baseline="-25000" dirty="0" err="1">
                <a:latin typeface="+mj-lt"/>
              </a:rPr>
              <a:t>C</a:t>
            </a:r>
            <a:endParaRPr lang="en-IN" sz="2400" baseline="-25000" dirty="0">
              <a:latin typeface="+mj-lt"/>
            </a:endParaRPr>
          </a:p>
        </p:txBody>
      </p:sp>
      <p:cxnSp>
        <p:nvCxnSpPr>
          <p:cNvPr id="22" name="Straight Arrow Connector 21"/>
          <p:cNvCxnSpPr/>
          <p:nvPr/>
        </p:nvCxnSpPr>
        <p:spPr>
          <a:xfrm>
            <a:off x="1219200" y="3810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06839" y="3505200"/>
            <a:ext cx="296876" cy="338554"/>
          </a:xfrm>
          <a:prstGeom prst="rect">
            <a:avLst/>
          </a:prstGeom>
        </p:spPr>
        <p:txBody>
          <a:bodyPr wrap="none">
            <a:spAutoFit/>
          </a:bodyPr>
          <a:lstStyle/>
          <a:p>
            <a:pPr algn="ctr"/>
            <a:r>
              <a:rPr lang="en-IN" dirty="0"/>
              <a:t>3</a:t>
            </a:r>
          </a:p>
        </p:txBody>
      </p:sp>
      <p:sp>
        <p:nvSpPr>
          <p:cNvPr id="34" name="Rectangle 33"/>
          <p:cNvSpPr/>
          <p:nvPr/>
        </p:nvSpPr>
        <p:spPr>
          <a:xfrm>
            <a:off x="228600" y="5334000"/>
            <a:ext cx="6934200" cy="461665"/>
          </a:xfrm>
          <a:prstGeom prst="rect">
            <a:avLst/>
          </a:prstGeom>
        </p:spPr>
        <p:txBody>
          <a:bodyPr wrap="square">
            <a:spAutoFit/>
          </a:bodyPr>
          <a:lstStyle/>
          <a:p>
            <a:r>
              <a:rPr lang="en-IN" sz="2400" dirty="0" err="1">
                <a:latin typeface="+mj-lt"/>
              </a:rPr>
              <a:t>Authenticator</a:t>
            </a:r>
            <a:r>
              <a:rPr lang="en-IN" sz="2400" baseline="-25000" dirty="0" err="1">
                <a:latin typeface="+mj-lt"/>
              </a:rPr>
              <a:t>C</a:t>
            </a:r>
            <a:r>
              <a:rPr lang="en-IN" sz="2400" dirty="0">
                <a:latin typeface="+mj-lt"/>
              </a:rPr>
              <a:t> = E(</a:t>
            </a:r>
            <a:r>
              <a:rPr lang="en-IN" sz="2400" dirty="0" err="1">
                <a:latin typeface="+mj-lt"/>
              </a:rPr>
              <a:t>K</a:t>
            </a:r>
            <a:r>
              <a:rPr lang="en-IN" sz="2400" baseline="-25000" dirty="0" err="1">
                <a:latin typeface="+mj-lt"/>
              </a:rPr>
              <a:t>c</a:t>
            </a:r>
            <a:r>
              <a:rPr lang="en-IN" sz="2400" baseline="-25000" dirty="0">
                <a:latin typeface="+mj-lt"/>
              </a:rPr>
              <a:t>, </a:t>
            </a:r>
            <a:r>
              <a:rPr lang="en-IN" sz="2400" baseline="-25000" dirty="0" err="1">
                <a:latin typeface="+mj-lt"/>
              </a:rPr>
              <a:t>tgs</a:t>
            </a:r>
            <a:r>
              <a:rPr lang="en-IN" sz="2400" dirty="0">
                <a:latin typeface="+mj-lt"/>
              </a:rPr>
              <a:t>, [ID</a:t>
            </a:r>
            <a:r>
              <a:rPr lang="en-IN" sz="2400" baseline="-25000" dirty="0">
                <a:latin typeface="+mj-lt"/>
              </a:rPr>
              <a:t>C</a:t>
            </a:r>
            <a:r>
              <a:rPr lang="en-IN" sz="2400" dirty="0">
                <a:latin typeface="+mj-lt"/>
              </a:rPr>
              <a:t>||AD</a:t>
            </a:r>
            <a:r>
              <a:rPr lang="en-IN" sz="2400" baseline="-25000" dirty="0">
                <a:latin typeface="+mj-lt"/>
              </a:rPr>
              <a:t>C</a:t>
            </a:r>
            <a:r>
              <a:rPr lang="en-IN" sz="2400" dirty="0">
                <a:latin typeface="+mj-lt"/>
              </a:rPr>
              <a:t>||TS</a:t>
            </a:r>
            <a:r>
              <a:rPr lang="en-IN" sz="2400" baseline="-25000" dirty="0">
                <a:latin typeface="+mj-lt"/>
              </a:rPr>
              <a:t>3</a:t>
            </a:r>
            <a:r>
              <a:rPr lang="en-IN" sz="2400" dirty="0">
                <a:latin typeface="+mj-lt"/>
              </a:rPr>
              <a:t>])</a:t>
            </a:r>
          </a:p>
        </p:txBody>
      </p:sp>
      <p:sp>
        <p:nvSpPr>
          <p:cNvPr id="35" name="Rectangle 34"/>
          <p:cNvSpPr/>
          <p:nvPr/>
        </p:nvSpPr>
        <p:spPr>
          <a:xfrm>
            <a:off x="381000" y="5943600"/>
            <a:ext cx="8382000" cy="461665"/>
          </a:xfrm>
          <a:prstGeom prst="rect">
            <a:avLst/>
          </a:prstGeom>
        </p:spPr>
        <p:txBody>
          <a:bodyPr wrap="square">
            <a:spAutoFit/>
          </a:bodyPr>
          <a:lstStyle/>
          <a:p>
            <a:pPr algn="just"/>
            <a:r>
              <a:rPr lang="en-IN" sz="2400" dirty="0" err="1">
                <a:latin typeface="+mj-lt"/>
              </a:rPr>
              <a:t>Ticket</a:t>
            </a:r>
            <a:r>
              <a:rPr lang="en-IN" sz="2400" baseline="-25000" dirty="0" err="1">
                <a:latin typeface="+mj-lt"/>
              </a:rPr>
              <a:t>tgs</a:t>
            </a:r>
            <a:r>
              <a:rPr lang="en-IN" sz="2400" dirty="0">
                <a:latin typeface="+mj-lt"/>
              </a:rPr>
              <a:t> = E(</a:t>
            </a:r>
            <a:r>
              <a:rPr lang="en-IN" sz="2400" dirty="0" err="1">
                <a:latin typeface="+mj-lt"/>
              </a:rPr>
              <a:t>K</a:t>
            </a:r>
            <a:r>
              <a:rPr lang="en-IN" sz="2400" baseline="-25000" dirty="0" err="1">
                <a:latin typeface="+mj-lt"/>
              </a:rPr>
              <a:t>tgs</a:t>
            </a:r>
            <a:r>
              <a:rPr lang="en-IN" sz="2400" dirty="0">
                <a:latin typeface="+mj-lt"/>
              </a:rPr>
              <a:t>, [K</a:t>
            </a:r>
            <a:r>
              <a:rPr lang="en-IN" sz="2400" baseline="-25000" dirty="0">
                <a:latin typeface="+mj-lt"/>
              </a:rPr>
              <a:t>c, </a:t>
            </a:r>
            <a:r>
              <a:rPr lang="en-IN" sz="2400" baseline="-25000" dirty="0" err="1">
                <a:latin typeface="+mj-lt"/>
              </a:rPr>
              <a:t>tgs</a:t>
            </a:r>
            <a:r>
              <a:rPr lang="en-IN" sz="2400" dirty="0">
                <a:latin typeface="+mj-lt"/>
              </a:rPr>
              <a:t> || ID</a:t>
            </a:r>
            <a:r>
              <a:rPr lang="en-IN" sz="2400" baseline="-25000" dirty="0">
                <a:latin typeface="+mj-lt"/>
              </a:rPr>
              <a:t>C</a:t>
            </a:r>
            <a:r>
              <a:rPr lang="en-IN" sz="2400" dirty="0">
                <a:latin typeface="+mj-lt"/>
              </a:rPr>
              <a:t> | AD</a:t>
            </a:r>
            <a:r>
              <a:rPr lang="en-IN" sz="2400" baseline="-25000" dirty="0">
                <a:latin typeface="+mj-lt"/>
              </a:rPr>
              <a:t>C</a:t>
            </a:r>
            <a:r>
              <a:rPr lang="en-IN" sz="2400" dirty="0">
                <a:latin typeface="+mj-lt"/>
              </a:rPr>
              <a:t>||</a:t>
            </a:r>
            <a:r>
              <a:rPr lang="en-IN" sz="2400" dirty="0" err="1">
                <a:latin typeface="+mj-lt"/>
              </a:rPr>
              <a:t>ID</a:t>
            </a:r>
            <a:r>
              <a:rPr lang="en-IN" sz="2400" baseline="-25000" dirty="0" err="1">
                <a:latin typeface="+mj-lt"/>
              </a:rPr>
              <a:t>tgs</a:t>
            </a:r>
            <a:r>
              <a:rPr lang="en-IN" sz="2400" dirty="0">
                <a:latin typeface="+mj-lt"/>
              </a:rPr>
              <a:t>||TS</a:t>
            </a:r>
            <a:r>
              <a:rPr lang="en-IN" sz="2400" baseline="-25000" dirty="0">
                <a:latin typeface="+mj-lt"/>
              </a:rPr>
              <a:t>2</a:t>
            </a:r>
            <a:r>
              <a:rPr lang="en-IN" sz="2400" dirty="0">
                <a:latin typeface="+mj-lt"/>
              </a:rPr>
              <a:t>||Lifetime</a:t>
            </a:r>
            <a:r>
              <a:rPr lang="en-IN" sz="2400" baseline="-25000" dirty="0">
                <a:latin typeface="+mj-lt"/>
              </a:rPr>
              <a:t>2</a:t>
            </a:r>
            <a:r>
              <a:rPr lang="en-IN" sz="2400" dirty="0">
                <a:latin typeface="+mj-lt"/>
              </a:rPr>
              <a:t>])</a:t>
            </a:r>
          </a:p>
        </p:txBody>
      </p:sp>
      <p:cxnSp>
        <p:nvCxnSpPr>
          <p:cNvPr id="36" name="Straight Arrow Connector 35"/>
          <p:cNvCxnSpPr/>
          <p:nvPr/>
        </p:nvCxnSpPr>
        <p:spPr>
          <a:xfrm>
            <a:off x="1295400" y="3045822"/>
            <a:ext cx="2286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06839" y="2743200"/>
            <a:ext cx="296876" cy="338554"/>
          </a:xfrm>
          <a:prstGeom prst="rect">
            <a:avLst/>
          </a:prstGeom>
        </p:spPr>
        <p:txBody>
          <a:bodyPr wrap="none">
            <a:spAutoFit/>
          </a:bodyPr>
          <a:lstStyle/>
          <a:p>
            <a:pPr algn="ctr"/>
            <a:r>
              <a:rPr lang="en-IN" dirty="0"/>
              <a:t>1</a:t>
            </a:r>
          </a:p>
        </p:txBody>
      </p:sp>
      <p:cxnSp>
        <p:nvCxnSpPr>
          <p:cNvPr id="38" name="Straight Arrow Connector 37"/>
          <p:cNvCxnSpPr/>
          <p:nvPr/>
        </p:nvCxnSpPr>
        <p:spPr>
          <a:xfrm rot="10800000">
            <a:off x="1219200" y="3429000"/>
            <a:ext cx="2362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209800" y="3124200"/>
            <a:ext cx="296876" cy="338554"/>
          </a:xfrm>
          <a:prstGeom prst="rect">
            <a:avLst/>
          </a:prstGeom>
        </p:spPr>
        <p:txBody>
          <a:bodyPr wrap="none">
            <a:spAutoFit/>
          </a:bodyPr>
          <a:lstStyle/>
          <a:p>
            <a:pPr algn="ctr"/>
            <a:r>
              <a:rPr lang="en-IN" dirty="0"/>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3716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13977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cxnSp>
        <p:nvCxnSpPr>
          <p:cNvPr id="18" name="Straight Connector 17"/>
          <p:cNvCxnSpPr>
            <a:stCxn id="5" idx="2"/>
          </p:cNvCxnSpPr>
          <p:nvPr/>
        </p:nvCxnSpPr>
        <p:spPr>
          <a:xfrm rot="5400000">
            <a:off x="-8572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6197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194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4668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5257800"/>
            <a:ext cx="4721677" cy="461665"/>
          </a:xfrm>
          <a:prstGeom prst="rect">
            <a:avLst/>
          </a:prstGeom>
        </p:spPr>
        <p:txBody>
          <a:bodyPr wrap="none">
            <a:spAutoFit/>
          </a:bodyPr>
          <a:lstStyle/>
          <a:p>
            <a:pPr algn="ctr"/>
            <a:r>
              <a:rPr lang="en-IN" sz="2400" dirty="0">
                <a:latin typeface="+mj-lt"/>
              </a:rPr>
              <a:t>4: E(K</a:t>
            </a:r>
            <a:r>
              <a:rPr lang="en-IN" sz="2400" baseline="-25000" dirty="0">
                <a:latin typeface="+mj-lt"/>
              </a:rPr>
              <a:t>c, </a:t>
            </a:r>
            <a:r>
              <a:rPr lang="en-IN" sz="2400" baseline="-25000" dirty="0" err="1">
                <a:latin typeface="+mj-lt"/>
              </a:rPr>
              <a:t>tgs</a:t>
            </a:r>
            <a:r>
              <a:rPr lang="en-IN" sz="2400" dirty="0">
                <a:latin typeface="+mj-lt"/>
              </a:rPr>
              <a:t>, [K</a:t>
            </a:r>
            <a:r>
              <a:rPr lang="en-IN" sz="2400" baseline="-25000" dirty="0">
                <a:latin typeface="+mj-lt"/>
              </a:rPr>
              <a:t>c, v </a:t>
            </a:r>
            <a:r>
              <a:rPr lang="en-IN" sz="2400" dirty="0">
                <a:latin typeface="+mj-lt"/>
              </a:rPr>
              <a:t>||</a:t>
            </a:r>
            <a:r>
              <a:rPr lang="en-IN" sz="2400" dirty="0" err="1">
                <a:latin typeface="+mj-lt"/>
              </a:rPr>
              <a:t>ID</a:t>
            </a:r>
            <a:r>
              <a:rPr lang="en-IN" sz="2400" baseline="-25000" dirty="0" err="1">
                <a:latin typeface="+mj-lt"/>
              </a:rPr>
              <a:t>v</a:t>
            </a:r>
            <a:r>
              <a:rPr lang="en-IN" sz="2400" dirty="0">
                <a:latin typeface="+mj-lt"/>
              </a:rPr>
              <a:t> ||TS</a:t>
            </a:r>
            <a:r>
              <a:rPr lang="en-IN" sz="2400" baseline="-25000" dirty="0">
                <a:latin typeface="+mj-lt"/>
              </a:rPr>
              <a:t>4</a:t>
            </a:r>
            <a:r>
              <a:rPr lang="en-IN" sz="2400" dirty="0">
                <a:latin typeface="+mj-lt"/>
              </a:rPr>
              <a:t>||</a:t>
            </a:r>
            <a:r>
              <a:rPr lang="en-IN" sz="2400" dirty="0" err="1">
                <a:latin typeface="+mj-lt"/>
              </a:rPr>
              <a:t>Ticket</a:t>
            </a:r>
            <a:r>
              <a:rPr lang="en-IN" sz="2400" baseline="-25000" dirty="0" err="1">
                <a:latin typeface="+mj-lt"/>
              </a:rPr>
              <a:t>v</a:t>
            </a:r>
            <a:r>
              <a:rPr lang="en-IN" sz="2400" dirty="0">
                <a:latin typeface="+mj-lt"/>
              </a:rPr>
              <a:t>])</a:t>
            </a:r>
            <a:endParaRPr lang="en-IN" sz="2400" baseline="-25000" dirty="0">
              <a:latin typeface="+mj-lt"/>
            </a:endParaRPr>
          </a:p>
        </p:txBody>
      </p:sp>
      <p:cxnSp>
        <p:nvCxnSpPr>
          <p:cNvPr id="24" name="Straight Arrow Connector 23"/>
          <p:cNvCxnSpPr/>
          <p:nvPr/>
        </p:nvCxnSpPr>
        <p:spPr>
          <a:xfrm rot="10800000">
            <a:off x="1219200" y="4191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62400" y="3886200"/>
            <a:ext cx="296876" cy="338554"/>
          </a:xfrm>
          <a:prstGeom prst="rect">
            <a:avLst/>
          </a:prstGeom>
        </p:spPr>
        <p:txBody>
          <a:bodyPr wrap="none">
            <a:spAutoFit/>
          </a:bodyPr>
          <a:lstStyle/>
          <a:p>
            <a:pPr algn="ctr"/>
            <a:r>
              <a:rPr lang="en-IN" dirty="0"/>
              <a:t>4</a:t>
            </a:r>
          </a:p>
        </p:txBody>
      </p:sp>
      <p:sp>
        <p:nvSpPr>
          <p:cNvPr id="30" name="Rectangle 29"/>
          <p:cNvSpPr/>
          <p:nvPr/>
        </p:nvSpPr>
        <p:spPr>
          <a:xfrm>
            <a:off x="381000" y="5867400"/>
            <a:ext cx="8305800" cy="461665"/>
          </a:xfrm>
          <a:prstGeom prst="rect">
            <a:avLst/>
          </a:prstGeom>
        </p:spPr>
        <p:txBody>
          <a:bodyPr wrap="square">
            <a:spAutoFit/>
          </a:bodyPr>
          <a:lstStyle/>
          <a:p>
            <a:r>
              <a:rPr lang="en-IN" sz="2400" dirty="0" err="1">
                <a:latin typeface="+mj-lt"/>
              </a:rPr>
              <a:t>Ticket</a:t>
            </a:r>
            <a:r>
              <a:rPr lang="en-IN" sz="2400" baseline="-25000" dirty="0" err="1">
                <a:latin typeface="+mj-lt"/>
              </a:rPr>
              <a:t>v</a:t>
            </a:r>
            <a:r>
              <a:rPr lang="en-IN" sz="2400" dirty="0">
                <a:latin typeface="+mj-lt"/>
              </a:rPr>
              <a:t> = E(</a:t>
            </a:r>
            <a:r>
              <a:rPr lang="en-IN" sz="2400" dirty="0" err="1">
                <a:latin typeface="+mj-lt"/>
              </a:rPr>
              <a:t>K</a:t>
            </a:r>
            <a:r>
              <a:rPr lang="en-IN" sz="2400" baseline="-25000" dirty="0" err="1">
                <a:latin typeface="+mj-lt"/>
              </a:rPr>
              <a:t>v</a:t>
            </a:r>
            <a:r>
              <a:rPr lang="en-IN" sz="2400" dirty="0">
                <a:latin typeface="+mj-lt"/>
              </a:rPr>
              <a:t>, [K</a:t>
            </a:r>
            <a:r>
              <a:rPr lang="en-IN" sz="2400" baseline="-25000" dirty="0">
                <a:latin typeface="+mj-lt"/>
              </a:rPr>
              <a:t>c, v</a:t>
            </a:r>
            <a:r>
              <a:rPr lang="en-IN" sz="2400" dirty="0">
                <a:latin typeface="+mj-lt"/>
              </a:rPr>
              <a:t>||ID</a:t>
            </a:r>
            <a:r>
              <a:rPr lang="en-IN" sz="2400" baseline="-25000" dirty="0">
                <a:latin typeface="+mj-lt"/>
              </a:rPr>
              <a:t>C</a:t>
            </a:r>
            <a:r>
              <a:rPr lang="en-IN" sz="2400" dirty="0">
                <a:latin typeface="+mj-lt"/>
              </a:rPr>
              <a:t>||AD</a:t>
            </a:r>
            <a:r>
              <a:rPr lang="en-IN" sz="2400" baseline="-25000" dirty="0">
                <a:latin typeface="+mj-lt"/>
              </a:rPr>
              <a:t>C</a:t>
            </a:r>
            <a:r>
              <a:rPr lang="en-IN" sz="2400" dirty="0">
                <a:latin typeface="+mj-lt"/>
              </a:rPr>
              <a:t>||</a:t>
            </a:r>
            <a:r>
              <a:rPr lang="en-IN" sz="2400" dirty="0" err="1">
                <a:latin typeface="+mj-lt"/>
              </a:rPr>
              <a:t>ID</a:t>
            </a:r>
            <a:r>
              <a:rPr lang="en-IN" sz="2400" baseline="-25000" dirty="0" err="1">
                <a:latin typeface="+mj-lt"/>
              </a:rPr>
              <a:t>v</a:t>
            </a:r>
            <a:r>
              <a:rPr lang="en-IN" sz="2400" dirty="0">
                <a:latin typeface="+mj-lt"/>
              </a:rPr>
              <a:t>||TS</a:t>
            </a:r>
            <a:r>
              <a:rPr lang="en-IN" sz="2400" baseline="-25000" dirty="0">
                <a:latin typeface="+mj-lt"/>
              </a:rPr>
              <a:t>4</a:t>
            </a:r>
            <a:r>
              <a:rPr lang="en-IN" sz="2400" dirty="0">
                <a:latin typeface="+mj-lt"/>
              </a:rPr>
              <a:t>||Lifetime</a:t>
            </a:r>
            <a:r>
              <a:rPr lang="en-IN" sz="2400" baseline="-25000" dirty="0">
                <a:latin typeface="+mj-lt"/>
              </a:rPr>
              <a:t>4</a:t>
            </a:r>
            <a:r>
              <a:rPr lang="en-IN" sz="2400" dirty="0">
                <a:latin typeface="+mj-lt"/>
              </a:rPr>
              <a:t>])</a:t>
            </a:r>
          </a:p>
        </p:txBody>
      </p:sp>
      <p:cxnSp>
        <p:nvCxnSpPr>
          <p:cNvPr id="33" name="Straight Arrow Connector 32"/>
          <p:cNvCxnSpPr/>
          <p:nvPr/>
        </p:nvCxnSpPr>
        <p:spPr>
          <a:xfrm>
            <a:off x="1295400" y="3045822"/>
            <a:ext cx="2286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206839" y="2743200"/>
            <a:ext cx="296876" cy="338554"/>
          </a:xfrm>
          <a:prstGeom prst="rect">
            <a:avLst/>
          </a:prstGeom>
        </p:spPr>
        <p:txBody>
          <a:bodyPr wrap="none">
            <a:spAutoFit/>
          </a:bodyPr>
          <a:lstStyle/>
          <a:p>
            <a:pPr algn="ctr"/>
            <a:r>
              <a:rPr lang="en-IN" dirty="0"/>
              <a:t>1</a:t>
            </a:r>
          </a:p>
        </p:txBody>
      </p:sp>
      <p:cxnSp>
        <p:nvCxnSpPr>
          <p:cNvPr id="35" name="Straight Arrow Connector 34"/>
          <p:cNvCxnSpPr/>
          <p:nvPr/>
        </p:nvCxnSpPr>
        <p:spPr>
          <a:xfrm rot="10800000">
            <a:off x="1219200" y="3429000"/>
            <a:ext cx="2362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09800" y="3124200"/>
            <a:ext cx="296876" cy="338554"/>
          </a:xfrm>
          <a:prstGeom prst="rect">
            <a:avLst/>
          </a:prstGeom>
        </p:spPr>
        <p:txBody>
          <a:bodyPr wrap="none">
            <a:spAutoFit/>
          </a:bodyPr>
          <a:lstStyle/>
          <a:p>
            <a:pPr algn="ctr"/>
            <a:r>
              <a:rPr lang="en-IN" dirty="0"/>
              <a:t>2</a:t>
            </a:r>
          </a:p>
        </p:txBody>
      </p:sp>
      <p:cxnSp>
        <p:nvCxnSpPr>
          <p:cNvPr id="37" name="Straight Arrow Connector 36"/>
          <p:cNvCxnSpPr/>
          <p:nvPr/>
        </p:nvCxnSpPr>
        <p:spPr>
          <a:xfrm>
            <a:off x="1219200" y="3810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06839" y="3505200"/>
            <a:ext cx="296876" cy="338554"/>
          </a:xfrm>
          <a:prstGeom prst="rect">
            <a:avLst/>
          </a:prstGeom>
        </p:spPr>
        <p:txBody>
          <a:bodyPr wrap="none">
            <a:spAutoFit/>
          </a:bodyPr>
          <a:lstStyle/>
          <a:p>
            <a:pPr algn="ctr"/>
            <a:r>
              <a:rPr lang="en-IN" dirty="0"/>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3716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13977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cxnSp>
        <p:nvCxnSpPr>
          <p:cNvPr id="18" name="Straight Connector 17"/>
          <p:cNvCxnSpPr>
            <a:stCxn id="5" idx="2"/>
          </p:cNvCxnSpPr>
          <p:nvPr/>
        </p:nvCxnSpPr>
        <p:spPr>
          <a:xfrm rot="5400000">
            <a:off x="-8572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6197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194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4668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52400" y="4876800"/>
            <a:ext cx="3435363" cy="461665"/>
          </a:xfrm>
          <a:prstGeom prst="rect">
            <a:avLst/>
          </a:prstGeom>
        </p:spPr>
        <p:txBody>
          <a:bodyPr wrap="none">
            <a:spAutoFit/>
          </a:bodyPr>
          <a:lstStyle/>
          <a:p>
            <a:pPr algn="ctr"/>
            <a:r>
              <a:rPr lang="en-IN" sz="2400" dirty="0">
                <a:latin typeface="+mj-lt"/>
              </a:rPr>
              <a:t>5: </a:t>
            </a:r>
            <a:r>
              <a:rPr lang="en-IN" sz="2400" dirty="0" err="1">
                <a:latin typeface="+mj-lt"/>
              </a:rPr>
              <a:t>Ticket</a:t>
            </a:r>
            <a:r>
              <a:rPr lang="en-IN" sz="2400" baseline="-25000" dirty="0" err="1">
                <a:latin typeface="+mj-lt"/>
              </a:rPr>
              <a:t>v</a:t>
            </a:r>
            <a:r>
              <a:rPr lang="en-IN" sz="2400" dirty="0">
                <a:latin typeface="+mj-lt"/>
              </a:rPr>
              <a:t>||Authenticator</a:t>
            </a:r>
            <a:r>
              <a:rPr lang="en-IN" sz="2400" baseline="-25000" dirty="0">
                <a:latin typeface="+mj-lt"/>
              </a:rPr>
              <a:t>c</a:t>
            </a:r>
          </a:p>
        </p:txBody>
      </p:sp>
      <p:sp>
        <p:nvSpPr>
          <p:cNvPr id="30" name="Rectangle 29"/>
          <p:cNvSpPr/>
          <p:nvPr/>
        </p:nvSpPr>
        <p:spPr>
          <a:xfrm>
            <a:off x="228600" y="5257800"/>
            <a:ext cx="8305800" cy="461665"/>
          </a:xfrm>
          <a:prstGeom prst="rect">
            <a:avLst/>
          </a:prstGeom>
        </p:spPr>
        <p:txBody>
          <a:bodyPr wrap="square">
            <a:spAutoFit/>
          </a:bodyPr>
          <a:lstStyle/>
          <a:p>
            <a:r>
              <a:rPr lang="en-IN" sz="2400" dirty="0" err="1">
                <a:latin typeface="+mj-lt"/>
              </a:rPr>
              <a:t>Ticket</a:t>
            </a:r>
            <a:r>
              <a:rPr lang="en-IN" sz="2400" baseline="-25000" dirty="0" err="1">
                <a:latin typeface="+mj-lt"/>
              </a:rPr>
              <a:t>v</a:t>
            </a:r>
            <a:r>
              <a:rPr lang="en-IN" sz="2400" dirty="0">
                <a:latin typeface="+mj-lt"/>
              </a:rPr>
              <a:t> = E(</a:t>
            </a:r>
            <a:r>
              <a:rPr lang="en-IN" sz="2400" dirty="0" err="1">
                <a:latin typeface="+mj-lt"/>
              </a:rPr>
              <a:t>K</a:t>
            </a:r>
            <a:r>
              <a:rPr lang="en-IN" sz="2400" baseline="-25000" dirty="0" err="1">
                <a:latin typeface="+mj-lt"/>
              </a:rPr>
              <a:t>v</a:t>
            </a:r>
            <a:r>
              <a:rPr lang="en-IN" sz="2400" dirty="0">
                <a:latin typeface="+mj-lt"/>
              </a:rPr>
              <a:t>, [K</a:t>
            </a:r>
            <a:r>
              <a:rPr lang="en-IN" sz="2400" baseline="-25000" dirty="0">
                <a:latin typeface="+mj-lt"/>
              </a:rPr>
              <a:t>c, v</a:t>
            </a:r>
            <a:r>
              <a:rPr lang="en-IN" sz="2400" dirty="0">
                <a:latin typeface="+mj-lt"/>
              </a:rPr>
              <a:t>||ID</a:t>
            </a:r>
            <a:r>
              <a:rPr lang="en-IN" sz="2400" baseline="-25000" dirty="0">
                <a:latin typeface="+mj-lt"/>
              </a:rPr>
              <a:t>C</a:t>
            </a:r>
            <a:r>
              <a:rPr lang="en-IN" sz="2400" dirty="0">
                <a:latin typeface="+mj-lt"/>
              </a:rPr>
              <a:t>||AD</a:t>
            </a:r>
            <a:r>
              <a:rPr lang="en-IN" sz="2400" baseline="-25000" dirty="0">
                <a:latin typeface="+mj-lt"/>
              </a:rPr>
              <a:t>C</a:t>
            </a:r>
            <a:r>
              <a:rPr lang="en-IN" sz="2400" dirty="0">
                <a:latin typeface="+mj-lt"/>
              </a:rPr>
              <a:t>||</a:t>
            </a:r>
            <a:r>
              <a:rPr lang="en-IN" sz="2400" dirty="0" err="1">
                <a:latin typeface="+mj-lt"/>
              </a:rPr>
              <a:t>ID</a:t>
            </a:r>
            <a:r>
              <a:rPr lang="en-IN" sz="2400" baseline="-25000" dirty="0" err="1">
                <a:latin typeface="+mj-lt"/>
              </a:rPr>
              <a:t>v</a:t>
            </a:r>
            <a:r>
              <a:rPr lang="en-IN" sz="2400" dirty="0">
                <a:latin typeface="+mj-lt"/>
              </a:rPr>
              <a:t>||TS</a:t>
            </a:r>
            <a:r>
              <a:rPr lang="en-IN" sz="2400" baseline="-25000" dirty="0">
                <a:latin typeface="+mj-lt"/>
              </a:rPr>
              <a:t>4</a:t>
            </a:r>
            <a:r>
              <a:rPr lang="en-IN" sz="2400" dirty="0">
                <a:latin typeface="+mj-lt"/>
              </a:rPr>
              <a:t>||Lifetime</a:t>
            </a:r>
            <a:r>
              <a:rPr lang="en-IN" sz="2400" baseline="-25000" dirty="0">
                <a:latin typeface="+mj-lt"/>
              </a:rPr>
              <a:t>4</a:t>
            </a:r>
            <a:r>
              <a:rPr lang="en-IN" sz="2400" dirty="0">
                <a:latin typeface="+mj-lt"/>
              </a:rPr>
              <a:t>])</a:t>
            </a:r>
          </a:p>
        </p:txBody>
      </p:sp>
      <p:cxnSp>
        <p:nvCxnSpPr>
          <p:cNvPr id="27" name="Straight Arrow Connector 26"/>
          <p:cNvCxnSpPr/>
          <p:nvPr/>
        </p:nvCxnSpPr>
        <p:spPr>
          <a:xfrm>
            <a:off x="1219200" y="4572000"/>
            <a:ext cx="6477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6839" y="4267200"/>
            <a:ext cx="296876" cy="338554"/>
          </a:xfrm>
          <a:prstGeom prst="rect">
            <a:avLst/>
          </a:prstGeom>
        </p:spPr>
        <p:txBody>
          <a:bodyPr wrap="none">
            <a:spAutoFit/>
          </a:bodyPr>
          <a:lstStyle/>
          <a:p>
            <a:pPr algn="ctr"/>
            <a:r>
              <a:rPr lang="en-IN" dirty="0"/>
              <a:t>5</a:t>
            </a:r>
          </a:p>
        </p:txBody>
      </p:sp>
      <p:cxnSp>
        <p:nvCxnSpPr>
          <p:cNvPr id="34" name="Straight Arrow Connector 33"/>
          <p:cNvCxnSpPr/>
          <p:nvPr/>
        </p:nvCxnSpPr>
        <p:spPr>
          <a:xfrm>
            <a:off x="1295400" y="3045822"/>
            <a:ext cx="2286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06839" y="2743200"/>
            <a:ext cx="296876" cy="338554"/>
          </a:xfrm>
          <a:prstGeom prst="rect">
            <a:avLst/>
          </a:prstGeom>
        </p:spPr>
        <p:txBody>
          <a:bodyPr wrap="none">
            <a:spAutoFit/>
          </a:bodyPr>
          <a:lstStyle/>
          <a:p>
            <a:pPr algn="ctr"/>
            <a:r>
              <a:rPr lang="en-IN" dirty="0"/>
              <a:t>1</a:t>
            </a:r>
          </a:p>
        </p:txBody>
      </p:sp>
      <p:cxnSp>
        <p:nvCxnSpPr>
          <p:cNvPr id="36" name="Straight Arrow Connector 35"/>
          <p:cNvCxnSpPr/>
          <p:nvPr/>
        </p:nvCxnSpPr>
        <p:spPr>
          <a:xfrm rot="10800000">
            <a:off x="1219200" y="3429000"/>
            <a:ext cx="2362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09800" y="3124200"/>
            <a:ext cx="296876" cy="338554"/>
          </a:xfrm>
          <a:prstGeom prst="rect">
            <a:avLst/>
          </a:prstGeom>
        </p:spPr>
        <p:txBody>
          <a:bodyPr wrap="none">
            <a:spAutoFit/>
          </a:bodyPr>
          <a:lstStyle/>
          <a:p>
            <a:pPr algn="ctr"/>
            <a:r>
              <a:rPr lang="en-IN" dirty="0"/>
              <a:t>2</a:t>
            </a:r>
          </a:p>
        </p:txBody>
      </p:sp>
      <p:cxnSp>
        <p:nvCxnSpPr>
          <p:cNvPr id="38" name="Straight Arrow Connector 37"/>
          <p:cNvCxnSpPr/>
          <p:nvPr/>
        </p:nvCxnSpPr>
        <p:spPr>
          <a:xfrm rot="10800000">
            <a:off x="1219200" y="4191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62400" y="3886200"/>
            <a:ext cx="296876" cy="338554"/>
          </a:xfrm>
          <a:prstGeom prst="rect">
            <a:avLst/>
          </a:prstGeom>
        </p:spPr>
        <p:txBody>
          <a:bodyPr wrap="none">
            <a:spAutoFit/>
          </a:bodyPr>
          <a:lstStyle/>
          <a:p>
            <a:pPr algn="ctr"/>
            <a:r>
              <a:rPr lang="en-IN" dirty="0"/>
              <a:t>4</a:t>
            </a:r>
          </a:p>
        </p:txBody>
      </p:sp>
      <p:cxnSp>
        <p:nvCxnSpPr>
          <p:cNvPr id="40" name="Straight Arrow Connector 39"/>
          <p:cNvCxnSpPr/>
          <p:nvPr/>
        </p:nvCxnSpPr>
        <p:spPr>
          <a:xfrm>
            <a:off x="1219200" y="3810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06839" y="3505200"/>
            <a:ext cx="296876" cy="338554"/>
          </a:xfrm>
          <a:prstGeom prst="rect">
            <a:avLst/>
          </a:prstGeom>
        </p:spPr>
        <p:txBody>
          <a:bodyPr wrap="none">
            <a:spAutoFit/>
          </a:bodyPr>
          <a:lstStyle/>
          <a:p>
            <a:pPr algn="ctr"/>
            <a:r>
              <a:rPr lang="en-IN" dirty="0"/>
              <a:t>3</a:t>
            </a:r>
          </a:p>
        </p:txBody>
      </p:sp>
      <p:sp>
        <p:nvSpPr>
          <p:cNvPr id="43" name="Rectangle 42"/>
          <p:cNvSpPr/>
          <p:nvPr/>
        </p:nvSpPr>
        <p:spPr>
          <a:xfrm>
            <a:off x="381000" y="5791200"/>
            <a:ext cx="5387244" cy="461665"/>
          </a:xfrm>
          <a:prstGeom prst="rect">
            <a:avLst/>
          </a:prstGeom>
        </p:spPr>
        <p:txBody>
          <a:bodyPr wrap="none">
            <a:spAutoFit/>
          </a:bodyPr>
          <a:lstStyle/>
          <a:p>
            <a:r>
              <a:rPr lang="en-IN" sz="2400" dirty="0">
                <a:latin typeface="+mj-lt"/>
              </a:rPr>
              <a:t>Authenticator</a:t>
            </a:r>
            <a:r>
              <a:rPr lang="en-IN" sz="2400" baseline="-25000" dirty="0">
                <a:latin typeface="+mj-lt"/>
              </a:rPr>
              <a:t>c</a:t>
            </a:r>
            <a:r>
              <a:rPr lang="en-IN" sz="2400" dirty="0">
                <a:latin typeface="+mj-lt"/>
              </a:rPr>
              <a:t> = E(K</a:t>
            </a:r>
            <a:r>
              <a:rPr lang="en-IN" sz="2400" baseline="-25000" dirty="0">
                <a:latin typeface="+mj-lt"/>
              </a:rPr>
              <a:t>c, v</a:t>
            </a:r>
            <a:r>
              <a:rPr lang="en-IN" sz="2400" dirty="0">
                <a:latin typeface="+mj-lt"/>
              </a:rPr>
              <a:t>, [ID</a:t>
            </a:r>
            <a:r>
              <a:rPr lang="en-IN" sz="2400" baseline="-25000" dirty="0">
                <a:latin typeface="+mj-lt"/>
              </a:rPr>
              <a:t>C</a:t>
            </a:r>
            <a:r>
              <a:rPr lang="en-IN" sz="2400" dirty="0">
                <a:latin typeface="+mj-lt"/>
              </a:rPr>
              <a:t>||AD</a:t>
            </a:r>
            <a:r>
              <a:rPr lang="en-IN" sz="2400" baseline="-25000" dirty="0">
                <a:latin typeface="+mj-lt"/>
              </a:rPr>
              <a:t>C</a:t>
            </a:r>
            <a:r>
              <a:rPr lang="en-IN" sz="2400" dirty="0">
                <a:latin typeface="+mj-lt"/>
              </a:rPr>
              <a:t> ||TS</a:t>
            </a:r>
            <a:r>
              <a:rPr lang="en-IN" sz="2400" baseline="-25000" dirty="0">
                <a:latin typeface="+mj-lt"/>
              </a:rPr>
              <a:t>5</a:t>
            </a:r>
            <a:r>
              <a:rPr lang="en-IN" sz="2400" dirty="0">
                <a:latin typeface="+mj-l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3716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3716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13977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cxnSp>
        <p:nvCxnSpPr>
          <p:cNvPr id="18" name="Straight Connector 17"/>
          <p:cNvCxnSpPr>
            <a:stCxn id="5" idx="2"/>
          </p:cNvCxnSpPr>
          <p:nvPr/>
        </p:nvCxnSpPr>
        <p:spPr>
          <a:xfrm rot="5400000">
            <a:off x="-8572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619750" y="4743450"/>
            <a:ext cx="41910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194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466850" y="4400550"/>
            <a:ext cx="4267200" cy="381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19200" y="4572000"/>
            <a:ext cx="6477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6839" y="4267200"/>
            <a:ext cx="296876" cy="338554"/>
          </a:xfrm>
          <a:prstGeom prst="rect">
            <a:avLst/>
          </a:prstGeom>
        </p:spPr>
        <p:txBody>
          <a:bodyPr wrap="none">
            <a:spAutoFit/>
          </a:bodyPr>
          <a:lstStyle/>
          <a:p>
            <a:pPr algn="ctr"/>
            <a:r>
              <a:rPr lang="en-IN" dirty="0"/>
              <a:t>5</a:t>
            </a:r>
          </a:p>
        </p:txBody>
      </p:sp>
      <p:cxnSp>
        <p:nvCxnSpPr>
          <p:cNvPr id="34" name="Straight Arrow Connector 33"/>
          <p:cNvCxnSpPr/>
          <p:nvPr/>
        </p:nvCxnSpPr>
        <p:spPr>
          <a:xfrm>
            <a:off x="1295400" y="3045822"/>
            <a:ext cx="2286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06839" y="2743200"/>
            <a:ext cx="296876" cy="338554"/>
          </a:xfrm>
          <a:prstGeom prst="rect">
            <a:avLst/>
          </a:prstGeom>
        </p:spPr>
        <p:txBody>
          <a:bodyPr wrap="none">
            <a:spAutoFit/>
          </a:bodyPr>
          <a:lstStyle/>
          <a:p>
            <a:pPr algn="ctr"/>
            <a:r>
              <a:rPr lang="en-IN" dirty="0"/>
              <a:t>1</a:t>
            </a:r>
          </a:p>
        </p:txBody>
      </p:sp>
      <p:cxnSp>
        <p:nvCxnSpPr>
          <p:cNvPr id="36" name="Straight Arrow Connector 35"/>
          <p:cNvCxnSpPr/>
          <p:nvPr/>
        </p:nvCxnSpPr>
        <p:spPr>
          <a:xfrm rot="10800000">
            <a:off x="1219200" y="3429000"/>
            <a:ext cx="2362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09800" y="3124200"/>
            <a:ext cx="296876" cy="338554"/>
          </a:xfrm>
          <a:prstGeom prst="rect">
            <a:avLst/>
          </a:prstGeom>
        </p:spPr>
        <p:txBody>
          <a:bodyPr wrap="none">
            <a:spAutoFit/>
          </a:bodyPr>
          <a:lstStyle/>
          <a:p>
            <a:pPr algn="ctr"/>
            <a:r>
              <a:rPr lang="en-IN" dirty="0"/>
              <a:t>2</a:t>
            </a:r>
          </a:p>
        </p:txBody>
      </p:sp>
      <p:cxnSp>
        <p:nvCxnSpPr>
          <p:cNvPr id="38" name="Straight Arrow Connector 37"/>
          <p:cNvCxnSpPr/>
          <p:nvPr/>
        </p:nvCxnSpPr>
        <p:spPr>
          <a:xfrm rot="10800000">
            <a:off x="1219200" y="4191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62400" y="3886200"/>
            <a:ext cx="296876" cy="338554"/>
          </a:xfrm>
          <a:prstGeom prst="rect">
            <a:avLst/>
          </a:prstGeom>
        </p:spPr>
        <p:txBody>
          <a:bodyPr wrap="none">
            <a:spAutoFit/>
          </a:bodyPr>
          <a:lstStyle/>
          <a:p>
            <a:pPr algn="ctr"/>
            <a:r>
              <a:rPr lang="en-IN" dirty="0"/>
              <a:t>4</a:t>
            </a:r>
          </a:p>
        </p:txBody>
      </p:sp>
      <p:cxnSp>
        <p:nvCxnSpPr>
          <p:cNvPr id="40" name="Straight Arrow Connector 39"/>
          <p:cNvCxnSpPr/>
          <p:nvPr/>
        </p:nvCxnSpPr>
        <p:spPr>
          <a:xfrm>
            <a:off x="1219200" y="3810000"/>
            <a:ext cx="41148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06839" y="3505200"/>
            <a:ext cx="296876" cy="338554"/>
          </a:xfrm>
          <a:prstGeom prst="rect">
            <a:avLst/>
          </a:prstGeom>
        </p:spPr>
        <p:txBody>
          <a:bodyPr wrap="none">
            <a:spAutoFit/>
          </a:bodyPr>
          <a:lstStyle/>
          <a:p>
            <a:pPr algn="ctr"/>
            <a:r>
              <a:rPr lang="en-IN" dirty="0"/>
              <a:t>3</a:t>
            </a:r>
          </a:p>
        </p:txBody>
      </p:sp>
      <p:cxnSp>
        <p:nvCxnSpPr>
          <p:cNvPr id="28" name="Straight Arrow Connector 27"/>
          <p:cNvCxnSpPr/>
          <p:nvPr/>
        </p:nvCxnSpPr>
        <p:spPr>
          <a:xfrm rot="10800000">
            <a:off x="1219200" y="4953000"/>
            <a:ext cx="64770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24600" y="4648200"/>
            <a:ext cx="296876" cy="338554"/>
          </a:xfrm>
          <a:prstGeom prst="rect">
            <a:avLst/>
          </a:prstGeom>
        </p:spPr>
        <p:txBody>
          <a:bodyPr wrap="none">
            <a:spAutoFit/>
          </a:bodyPr>
          <a:lstStyle/>
          <a:p>
            <a:pPr algn="ctr"/>
            <a:r>
              <a:rPr lang="en-IN" dirty="0"/>
              <a:t>6</a:t>
            </a:r>
          </a:p>
        </p:txBody>
      </p:sp>
      <p:sp>
        <p:nvSpPr>
          <p:cNvPr id="42" name="Rectangle 41"/>
          <p:cNvSpPr/>
          <p:nvPr/>
        </p:nvSpPr>
        <p:spPr>
          <a:xfrm>
            <a:off x="304800" y="5334000"/>
            <a:ext cx="5617500" cy="461665"/>
          </a:xfrm>
          <a:prstGeom prst="rect">
            <a:avLst/>
          </a:prstGeom>
        </p:spPr>
        <p:txBody>
          <a:bodyPr wrap="none">
            <a:spAutoFit/>
          </a:bodyPr>
          <a:lstStyle/>
          <a:p>
            <a:r>
              <a:rPr lang="en-IN" sz="2400" dirty="0">
                <a:latin typeface="+mj-lt"/>
              </a:rPr>
              <a:t>6: E(K</a:t>
            </a:r>
            <a:r>
              <a:rPr lang="en-IN" sz="2400" baseline="-25000" dirty="0">
                <a:latin typeface="+mj-lt"/>
              </a:rPr>
              <a:t>c,v</a:t>
            </a:r>
            <a:r>
              <a:rPr lang="en-IN" sz="2400" dirty="0">
                <a:latin typeface="+mj-lt"/>
              </a:rPr>
              <a:t>,[TS</a:t>
            </a:r>
            <a:r>
              <a:rPr lang="en-IN" sz="2400" baseline="-25000" dirty="0">
                <a:latin typeface="+mj-lt"/>
              </a:rPr>
              <a:t>5</a:t>
            </a:r>
            <a:r>
              <a:rPr lang="en-IN" sz="2400" dirty="0">
                <a:latin typeface="+mj-lt"/>
              </a:rPr>
              <a:t>+1])(for mutual authentication)</a:t>
            </a:r>
          </a:p>
        </p:txBody>
      </p:sp>
      <p:sp>
        <p:nvSpPr>
          <p:cNvPr id="30" name="Rectangle 29"/>
          <p:cNvSpPr/>
          <p:nvPr/>
        </p:nvSpPr>
        <p:spPr>
          <a:xfrm>
            <a:off x="304800" y="5867400"/>
            <a:ext cx="8534400" cy="830997"/>
          </a:xfrm>
          <a:prstGeom prst="rect">
            <a:avLst/>
          </a:prstGeom>
        </p:spPr>
        <p:txBody>
          <a:bodyPr wrap="square">
            <a:spAutoFit/>
          </a:bodyPr>
          <a:lstStyle/>
          <a:p>
            <a:pPr algn="just"/>
            <a:r>
              <a:rPr lang="en-US" sz="2400" b="1" dirty="0">
                <a:latin typeface="+mj-lt"/>
              </a:rPr>
              <a:t>If C needs to receive services from different real servers, she need repeat only the last four steps.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3074" name="Picture 2"/>
          <p:cNvPicPr>
            <a:picLocks noChangeAspect="1" noChangeArrowheads="1"/>
          </p:cNvPicPr>
          <p:nvPr/>
        </p:nvPicPr>
        <p:blipFill>
          <a:blip r:embed="rId3"/>
          <a:srcRect/>
          <a:stretch>
            <a:fillRect/>
          </a:stretch>
        </p:blipFill>
        <p:spPr bwMode="auto">
          <a:xfrm>
            <a:off x="1158636" y="1381125"/>
            <a:ext cx="6351828" cy="5095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11" name="Rectangle 10"/>
          <p:cNvSpPr/>
          <p:nvPr/>
        </p:nvSpPr>
        <p:spPr>
          <a:xfrm>
            <a:off x="228600" y="1416308"/>
            <a:ext cx="8763000" cy="5139869"/>
          </a:xfrm>
          <a:prstGeom prst="rect">
            <a:avLst/>
          </a:prstGeom>
        </p:spPr>
        <p:txBody>
          <a:bodyPr wrap="square">
            <a:spAutoFit/>
          </a:bodyPr>
          <a:lstStyle/>
          <a:p>
            <a:pPr marL="457200" indent="-457200" algn="just"/>
            <a:r>
              <a:rPr lang="en-IN" sz="2400" b="1" u="sng" dirty="0">
                <a:latin typeface="+mj-lt"/>
              </a:rPr>
              <a:t>Kerberos Realms</a:t>
            </a:r>
          </a:p>
          <a:p>
            <a:pPr marL="457200" indent="-457200" algn="just">
              <a:buFontTx/>
              <a:buChar char="•"/>
            </a:pPr>
            <a:r>
              <a:rPr lang="en-US" sz="2400" dirty="0">
                <a:latin typeface="+mj-lt"/>
              </a:rPr>
              <a:t>Kerberos allows the global distribution of ASs and TGSs, with each system called a realm. A user may get a ticket for a local TGS or a remote TGS.</a:t>
            </a:r>
          </a:p>
          <a:p>
            <a:pPr marL="457200" indent="-457200" algn="just">
              <a:buFontTx/>
              <a:buChar char="•"/>
            </a:pPr>
            <a:r>
              <a:rPr lang="en-IN" sz="2400" dirty="0">
                <a:latin typeface="+mj-lt"/>
              </a:rPr>
              <a:t>A full-service Kerberos environment consisting of a Kerberos server, a number of clients, and a number of application servers requires the following:</a:t>
            </a:r>
          </a:p>
          <a:p>
            <a:pPr marL="914400" lvl="1" indent="-457200" algn="just">
              <a:buFont typeface="Wingdings" pitchFamily="2" charset="2"/>
              <a:buChar char="Ø"/>
            </a:pPr>
            <a:r>
              <a:rPr lang="en-IN" sz="2000" dirty="0">
                <a:latin typeface="+mj-lt"/>
              </a:rPr>
              <a:t>The Kerberos server must have the user ID and hashed passwords of all participating users in its database. All users are registered with the Kerberos server.</a:t>
            </a:r>
          </a:p>
          <a:p>
            <a:pPr marL="914400" lvl="1" indent="-457200" algn="just">
              <a:buFont typeface="Wingdings" pitchFamily="2" charset="2"/>
              <a:buChar char="Ø"/>
            </a:pPr>
            <a:r>
              <a:rPr lang="en-IN" sz="2000" dirty="0">
                <a:latin typeface="+mj-lt"/>
              </a:rPr>
              <a:t>The Kerberos server must share a secret key with each server. All servers are registered with the Kerberos server.</a:t>
            </a:r>
          </a:p>
          <a:p>
            <a:pPr marL="914400" lvl="1" indent="-457200" algn="just">
              <a:buFont typeface="Wingdings" pitchFamily="2" charset="2"/>
              <a:buChar char="Ø"/>
            </a:pPr>
            <a:r>
              <a:rPr lang="en-IN" sz="2000" dirty="0">
                <a:latin typeface="+mj-lt"/>
              </a:rPr>
              <a:t>The Kerberos server in each interoperating realm shares a secret key with the server in the other realm. The two Kerberos servers are registered with each other.</a:t>
            </a:r>
            <a:endParaRPr lang="en-US" sz="2000" b="1"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11" name="Rectangle 10"/>
          <p:cNvSpPr/>
          <p:nvPr/>
        </p:nvSpPr>
        <p:spPr>
          <a:xfrm>
            <a:off x="228600" y="1416308"/>
            <a:ext cx="8763000" cy="5262979"/>
          </a:xfrm>
          <a:prstGeom prst="rect">
            <a:avLst/>
          </a:prstGeom>
        </p:spPr>
        <p:txBody>
          <a:bodyPr wrap="square">
            <a:spAutoFit/>
          </a:bodyPr>
          <a:lstStyle/>
          <a:p>
            <a:pPr marL="457200" indent="-457200" algn="just"/>
            <a:r>
              <a:rPr lang="en-IN" sz="2400" b="1" u="sng" dirty="0">
                <a:latin typeface="+mj-lt"/>
              </a:rPr>
              <a:t>Kerberos Realm Environment</a:t>
            </a:r>
          </a:p>
          <a:p>
            <a:pPr marL="457200" indent="-457200" algn="just">
              <a:buFontTx/>
              <a:buChar char="•"/>
            </a:pPr>
            <a:r>
              <a:rPr lang="en-IN" sz="2300" dirty="0">
                <a:latin typeface="+mj-lt"/>
              </a:rPr>
              <a:t>A Kerberos realm is a set of managed nodes that share the same Kerberos database. </a:t>
            </a:r>
          </a:p>
          <a:p>
            <a:pPr marL="457200" indent="-457200" algn="just">
              <a:buFontTx/>
              <a:buChar char="•"/>
            </a:pPr>
            <a:r>
              <a:rPr lang="en-IN" sz="2300" dirty="0">
                <a:latin typeface="+mj-lt"/>
              </a:rPr>
              <a:t>The Kerberos database resides on the Kerberos master computer system, which should be kept in a physically secure room. </a:t>
            </a:r>
          </a:p>
          <a:p>
            <a:pPr marL="457200" indent="-457200" algn="just">
              <a:buFontTx/>
              <a:buChar char="•"/>
            </a:pPr>
            <a:r>
              <a:rPr lang="en-IN" sz="2300" dirty="0">
                <a:latin typeface="+mj-lt"/>
              </a:rPr>
              <a:t>A read-only copy of the Kerberos database might also reside on other Kerberos computer systems. However, all changes to the database must be made on the master computer system. Changing or accessing the contents of a Kerberos database requires the Kerberos master password.</a:t>
            </a:r>
          </a:p>
          <a:p>
            <a:pPr marL="457200" indent="-457200" algn="just">
              <a:buFontTx/>
              <a:buChar char="•"/>
            </a:pPr>
            <a:r>
              <a:rPr lang="en-IN" sz="2300" dirty="0">
                <a:latin typeface="+mj-lt"/>
              </a:rPr>
              <a:t>The scheme requires that the Kerberos server in one realm trust the Kerberos server in the other realm to authenticate its users. Furthermore, the participating servers in the second realm must also be willing to trust the Kerberos server in the first realm.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1026" name="Picture 2"/>
          <p:cNvPicPr>
            <a:picLocks noChangeAspect="1" noChangeArrowheads="1"/>
          </p:cNvPicPr>
          <p:nvPr/>
        </p:nvPicPr>
        <p:blipFill>
          <a:blip r:embed="rId3"/>
          <a:srcRect/>
          <a:stretch>
            <a:fillRect/>
          </a:stretch>
        </p:blipFill>
        <p:spPr bwMode="auto">
          <a:xfrm>
            <a:off x="2276475" y="1397843"/>
            <a:ext cx="4276725" cy="511077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2050" name="Picture 2"/>
          <p:cNvPicPr>
            <a:picLocks noChangeAspect="1" noChangeArrowheads="1"/>
          </p:cNvPicPr>
          <p:nvPr/>
        </p:nvPicPr>
        <p:blipFill>
          <a:blip r:embed="rId3"/>
          <a:srcRect/>
          <a:stretch>
            <a:fillRect/>
          </a:stretch>
        </p:blipFill>
        <p:spPr bwMode="auto">
          <a:xfrm>
            <a:off x="824163" y="1371600"/>
            <a:ext cx="7634037" cy="2743200"/>
          </a:xfrm>
          <a:prstGeom prst="rect">
            <a:avLst/>
          </a:prstGeom>
          <a:noFill/>
          <a:ln w="9525">
            <a:noFill/>
            <a:miter lim="800000"/>
            <a:headEnd/>
            <a:tailEnd/>
          </a:ln>
          <a:effectLst/>
        </p:spPr>
      </p:pic>
      <p:sp>
        <p:nvSpPr>
          <p:cNvPr id="6" name="Rectangle 5"/>
          <p:cNvSpPr/>
          <p:nvPr/>
        </p:nvSpPr>
        <p:spPr>
          <a:xfrm>
            <a:off x="838200" y="4191000"/>
            <a:ext cx="8153400" cy="1938992"/>
          </a:xfrm>
          <a:prstGeom prst="rect">
            <a:avLst/>
          </a:prstGeom>
        </p:spPr>
        <p:txBody>
          <a:bodyPr wrap="square">
            <a:spAutoFit/>
          </a:bodyPr>
          <a:lstStyle/>
          <a:p>
            <a:pPr algn="just"/>
            <a:r>
              <a:rPr lang="en-IN" sz="2000" b="1" dirty="0" err="1">
                <a:latin typeface="+mj-lt"/>
              </a:rPr>
              <a:t>Authenticator</a:t>
            </a:r>
            <a:r>
              <a:rPr lang="en-IN" sz="2000" b="1" baseline="-25000" dirty="0" err="1">
                <a:latin typeface="+mj-lt"/>
              </a:rPr>
              <a:t>C</a:t>
            </a:r>
            <a:r>
              <a:rPr lang="en-IN" sz="2000" b="1" dirty="0">
                <a:latin typeface="+mj-lt"/>
              </a:rPr>
              <a:t> = E(</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tgs</a:t>
            </a:r>
            <a:r>
              <a:rPr lang="en-IN" sz="2000" b="1" dirty="0">
                <a:latin typeface="+mj-lt"/>
              </a:rPr>
              <a:t>, [ID</a:t>
            </a:r>
            <a:r>
              <a:rPr lang="en-IN" sz="2000" b="1" baseline="-25000" dirty="0">
                <a:latin typeface="+mj-lt"/>
              </a:rPr>
              <a:t>C</a:t>
            </a:r>
            <a:r>
              <a:rPr lang="en-IN" sz="2000" b="1" dirty="0">
                <a:latin typeface="+mj-lt"/>
              </a:rPr>
              <a:t>||AD</a:t>
            </a:r>
            <a:r>
              <a:rPr lang="en-IN" sz="2000" b="1" baseline="-25000" dirty="0">
                <a:latin typeface="+mj-lt"/>
              </a:rPr>
              <a:t>C</a:t>
            </a:r>
            <a:r>
              <a:rPr lang="en-IN" sz="2000" b="1" dirty="0">
                <a:latin typeface="+mj-lt"/>
              </a:rPr>
              <a:t>||TS</a:t>
            </a:r>
            <a:r>
              <a:rPr lang="en-IN" sz="2000" b="1" baseline="-25000" dirty="0">
                <a:latin typeface="+mj-lt"/>
              </a:rPr>
              <a:t>3</a:t>
            </a:r>
            <a:r>
              <a:rPr lang="en-IN" sz="2000" b="1" dirty="0">
                <a:latin typeface="+mj-lt"/>
              </a:rPr>
              <a:t>]) </a:t>
            </a:r>
          </a:p>
          <a:p>
            <a:pPr algn="just"/>
            <a:r>
              <a:rPr lang="en-IN" sz="2000" b="1" dirty="0" err="1">
                <a:latin typeface="+mj-lt"/>
              </a:rPr>
              <a:t>Ticket</a:t>
            </a:r>
            <a:r>
              <a:rPr lang="en-IN" sz="2000" b="1" baseline="-25000" dirty="0" err="1">
                <a:latin typeface="+mj-lt"/>
              </a:rPr>
              <a:t>tgs</a:t>
            </a:r>
            <a:r>
              <a:rPr lang="en-IN" sz="2000" b="1" dirty="0">
                <a:latin typeface="+mj-lt"/>
              </a:rPr>
              <a:t> = E(</a:t>
            </a:r>
            <a:r>
              <a:rPr lang="en-IN" sz="2000" b="1" dirty="0" err="1">
                <a:latin typeface="+mj-lt"/>
              </a:rPr>
              <a:t>K</a:t>
            </a:r>
            <a:r>
              <a:rPr lang="en-IN" sz="2000" b="1" baseline="-25000" dirty="0" err="1">
                <a:latin typeface="+mj-lt"/>
              </a:rPr>
              <a:t>tgs</a:t>
            </a:r>
            <a:r>
              <a:rPr lang="en-IN" sz="2000" b="1" dirty="0">
                <a:latin typeface="+mj-lt"/>
              </a:rPr>
              <a:t>, [</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tgs</a:t>
            </a:r>
            <a:r>
              <a:rPr lang="en-IN" sz="2000" b="1" dirty="0">
                <a:latin typeface="+mj-lt"/>
              </a:rPr>
              <a:t>||ID</a:t>
            </a:r>
            <a:r>
              <a:rPr lang="en-IN" sz="2000" b="1" baseline="-25000" dirty="0">
                <a:latin typeface="+mj-lt"/>
              </a:rPr>
              <a:t>C</a:t>
            </a:r>
            <a:r>
              <a:rPr lang="en-IN" sz="2000" b="1" dirty="0">
                <a:latin typeface="+mj-lt"/>
              </a:rPr>
              <a:t>|AD</a:t>
            </a:r>
            <a:r>
              <a:rPr lang="en-IN" sz="2000" b="1" baseline="-25000" dirty="0">
                <a:latin typeface="+mj-lt"/>
              </a:rPr>
              <a:t>C</a:t>
            </a:r>
            <a:r>
              <a:rPr lang="en-IN" sz="2000" b="1" dirty="0">
                <a:latin typeface="+mj-lt"/>
              </a:rPr>
              <a:t>||</a:t>
            </a:r>
            <a:r>
              <a:rPr lang="en-IN" sz="2000" b="1" dirty="0" err="1">
                <a:latin typeface="+mj-lt"/>
              </a:rPr>
              <a:t>ID</a:t>
            </a:r>
            <a:r>
              <a:rPr lang="en-IN" sz="2000" b="1" baseline="-25000" dirty="0" err="1">
                <a:latin typeface="+mj-lt"/>
              </a:rPr>
              <a:t>tgs</a:t>
            </a:r>
            <a:r>
              <a:rPr lang="en-IN" sz="2000" b="1" dirty="0">
                <a:latin typeface="+mj-lt"/>
              </a:rPr>
              <a:t>||TS</a:t>
            </a:r>
            <a:r>
              <a:rPr lang="en-IN" sz="2000" b="1" baseline="-25000" dirty="0">
                <a:latin typeface="+mj-lt"/>
              </a:rPr>
              <a:t>2</a:t>
            </a:r>
            <a:r>
              <a:rPr lang="en-IN" sz="2000" b="1" dirty="0">
                <a:latin typeface="+mj-lt"/>
              </a:rPr>
              <a:t>||Lifetime</a:t>
            </a:r>
            <a:r>
              <a:rPr lang="en-IN" sz="2000" b="1" baseline="-25000" dirty="0">
                <a:latin typeface="+mj-lt"/>
              </a:rPr>
              <a:t>2</a:t>
            </a:r>
            <a:r>
              <a:rPr lang="en-IN" sz="2000" b="1" dirty="0">
                <a:latin typeface="+mj-lt"/>
              </a:rPr>
              <a:t>])</a:t>
            </a:r>
          </a:p>
          <a:p>
            <a:pPr algn="just"/>
            <a:r>
              <a:rPr lang="en-IN" sz="2000" b="1" dirty="0" err="1">
                <a:latin typeface="+mj-lt"/>
              </a:rPr>
              <a:t>Ticket</a:t>
            </a:r>
            <a:r>
              <a:rPr lang="en-IN" sz="2000" b="1" baseline="-25000" dirty="0" err="1">
                <a:latin typeface="+mj-lt"/>
              </a:rPr>
              <a:t>tgsrem</a:t>
            </a:r>
            <a:r>
              <a:rPr lang="en-IN" sz="2000" b="1" dirty="0">
                <a:latin typeface="+mj-lt"/>
              </a:rPr>
              <a:t> = E(</a:t>
            </a:r>
            <a:r>
              <a:rPr lang="en-IN" sz="2000" b="1" dirty="0" err="1">
                <a:latin typeface="+mj-lt"/>
              </a:rPr>
              <a:t>K</a:t>
            </a:r>
            <a:r>
              <a:rPr lang="en-IN" sz="2000" b="1" baseline="-25000" dirty="0" err="1">
                <a:latin typeface="+mj-lt"/>
              </a:rPr>
              <a:t>tgsrem</a:t>
            </a:r>
            <a:r>
              <a:rPr lang="en-IN" sz="2000" b="1" dirty="0">
                <a:latin typeface="+mj-lt"/>
              </a:rPr>
              <a:t>, [</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tgsrem</a:t>
            </a:r>
            <a:r>
              <a:rPr lang="en-IN" sz="2000" b="1" dirty="0">
                <a:latin typeface="+mj-lt"/>
              </a:rPr>
              <a:t>||ID</a:t>
            </a:r>
            <a:r>
              <a:rPr lang="en-IN" sz="2000" b="1" baseline="-25000" dirty="0">
                <a:latin typeface="+mj-lt"/>
              </a:rPr>
              <a:t>C</a:t>
            </a:r>
            <a:r>
              <a:rPr lang="en-IN" sz="2000" b="1" dirty="0">
                <a:latin typeface="+mj-lt"/>
              </a:rPr>
              <a:t>||AD</a:t>
            </a:r>
            <a:r>
              <a:rPr lang="en-IN" sz="2000" b="1" baseline="-25000" dirty="0">
                <a:latin typeface="+mj-lt"/>
              </a:rPr>
              <a:t>C</a:t>
            </a:r>
            <a:r>
              <a:rPr lang="en-IN" sz="2000" b="1" dirty="0">
                <a:latin typeface="+mj-lt"/>
              </a:rPr>
              <a:t>||</a:t>
            </a:r>
            <a:r>
              <a:rPr lang="en-IN" sz="2000" b="1" dirty="0" err="1">
                <a:latin typeface="+mj-lt"/>
              </a:rPr>
              <a:t>ID</a:t>
            </a:r>
            <a:r>
              <a:rPr lang="en-IN" sz="2000" b="1" baseline="-25000" dirty="0" err="1">
                <a:latin typeface="+mj-lt"/>
              </a:rPr>
              <a:t>tgsrem</a:t>
            </a:r>
            <a:r>
              <a:rPr lang="en-IN" sz="2000" b="1" dirty="0">
                <a:latin typeface="+mj-lt"/>
              </a:rPr>
              <a:t>||TS</a:t>
            </a:r>
            <a:r>
              <a:rPr lang="en-IN" sz="2000" b="1" baseline="-25000" dirty="0">
                <a:latin typeface="+mj-lt"/>
              </a:rPr>
              <a:t>4</a:t>
            </a:r>
            <a:r>
              <a:rPr lang="en-IN" sz="2000" b="1" dirty="0">
                <a:latin typeface="+mj-lt"/>
              </a:rPr>
              <a:t>||Lifetime</a:t>
            </a:r>
            <a:r>
              <a:rPr lang="en-IN" sz="2000" b="1" baseline="-25000" dirty="0">
                <a:latin typeface="+mj-lt"/>
              </a:rPr>
              <a:t>4</a:t>
            </a:r>
            <a:r>
              <a:rPr lang="en-IN" sz="2000" b="1" dirty="0">
                <a:latin typeface="+mj-lt"/>
              </a:rPr>
              <a:t>])</a:t>
            </a:r>
          </a:p>
          <a:p>
            <a:pPr algn="just"/>
            <a:r>
              <a:rPr lang="en-IN" sz="2000" b="1" dirty="0" err="1">
                <a:latin typeface="+mj-lt"/>
              </a:rPr>
              <a:t>Authenticator</a:t>
            </a:r>
            <a:r>
              <a:rPr lang="en-IN" sz="2000" b="1" baseline="-25000" dirty="0" err="1">
                <a:latin typeface="+mj-lt"/>
              </a:rPr>
              <a:t>c</a:t>
            </a:r>
            <a:r>
              <a:rPr lang="en-IN" sz="2000" b="1" dirty="0">
                <a:latin typeface="+mj-lt"/>
              </a:rPr>
              <a:t> = E(</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tgsrem</a:t>
            </a:r>
            <a:r>
              <a:rPr lang="en-IN" sz="2000" b="1" dirty="0">
                <a:latin typeface="+mj-lt"/>
              </a:rPr>
              <a:t>, [ID</a:t>
            </a:r>
            <a:r>
              <a:rPr lang="en-IN" sz="2000" b="1" baseline="-25000" dirty="0">
                <a:latin typeface="+mj-lt"/>
              </a:rPr>
              <a:t>C</a:t>
            </a:r>
            <a:r>
              <a:rPr lang="en-IN" sz="2000" b="1" dirty="0">
                <a:latin typeface="+mj-lt"/>
              </a:rPr>
              <a:t>||AD</a:t>
            </a:r>
            <a:r>
              <a:rPr lang="en-IN" sz="2000" b="1" baseline="-25000" dirty="0">
                <a:latin typeface="+mj-lt"/>
              </a:rPr>
              <a:t>C</a:t>
            </a:r>
            <a:r>
              <a:rPr lang="en-IN" sz="2000" b="1" dirty="0">
                <a:latin typeface="+mj-lt"/>
              </a:rPr>
              <a:t> ||TS</a:t>
            </a:r>
            <a:r>
              <a:rPr lang="en-IN" sz="2000" b="1" baseline="-25000" dirty="0">
                <a:latin typeface="+mj-lt"/>
              </a:rPr>
              <a:t>5</a:t>
            </a:r>
            <a:r>
              <a:rPr lang="en-IN" sz="2000" b="1" dirty="0">
                <a:latin typeface="+mj-lt"/>
              </a:rPr>
              <a:t>])</a:t>
            </a:r>
          </a:p>
          <a:p>
            <a:pPr algn="just"/>
            <a:r>
              <a:rPr lang="en-IN" sz="2000" b="1" dirty="0" err="1">
                <a:latin typeface="+mj-lt"/>
              </a:rPr>
              <a:t>Ticket</a:t>
            </a:r>
            <a:r>
              <a:rPr lang="en-IN" sz="2000" b="1" baseline="-25000" dirty="0" err="1">
                <a:latin typeface="+mj-lt"/>
              </a:rPr>
              <a:t>verm</a:t>
            </a:r>
            <a:r>
              <a:rPr lang="en-IN" sz="2000" b="1" dirty="0">
                <a:latin typeface="+mj-lt"/>
              </a:rPr>
              <a:t> = E(</a:t>
            </a:r>
            <a:r>
              <a:rPr lang="en-IN" sz="2000" b="1" dirty="0" err="1">
                <a:latin typeface="+mj-lt"/>
              </a:rPr>
              <a:t>K</a:t>
            </a:r>
            <a:r>
              <a:rPr lang="en-IN" sz="2000" b="1" baseline="-25000" dirty="0" err="1">
                <a:latin typeface="+mj-lt"/>
              </a:rPr>
              <a:t>vrem</a:t>
            </a:r>
            <a:r>
              <a:rPr lang="en-IN" sz="2000" b="1" dirty="0">
                <a:latin typeface="+mj-lt"/>
              </a:rPr>
              <a:t>, [</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vrem</a:t>
            </a:r>
            <a:r>
              <a:rPr lang="en-IN" sz="2000" b="1" dirty="0">
                <a:latin typeface="+mj-lt"/>
              </a:rPr>
              <a:t>||ID</a:t>
            </a:r>
            <a:r>
              <a:rPr lang="en-IN" sz="2000" b="1" baseline="-25000" dirty="0">
                <a:latin typeface="+mj-lt"/>
              </a:rPr>
              <a:t>C</a:t>
            </a:r>
            <a:r>
              <a:rPr lang="en-IN" sz="2000" b="1" dirty="0">
                <a:latin typeface="+mj-lt"/>
              </a:rPr>
              <a:t>|IAD</a:t>
            </a:r>
            <a:r>
              <a:rPr lang="en-IN" sz="2000" b="1" baseline="-25000" dirty="0">
                <a:latin typeface="+mj-lt"/>
              </a:rPr>
              <a:t>C</a:t>
            </a:r>
            <a:r>
              <a:rPr lang="en-IN" sz="2000" b="1" dirty="0">
                <a:latin typeface="+mj-lt"/>
              </a:rPr>
              <a:t>||</a:t>
            </a:r>
            <a:r>
              <a:rPr lang="en-IN" sz="2000" b="1" dirty="0" err="1">
                <a:latin typeface="+mj-lt"/>
              </a:rPr>
              <a:t>ID</a:t>
            </a:r>
            <a:r>
              <a:rPr lang="en-IN" sz="2000" b="1" baseline="-25000" dirty="0" err="1">
                <a:latin typeface="+mj-lt"/>
              </a:rPr>
              <a:t>vrem</a:t>
            </a:r>
            <a:r>
              <a:rPr lang="en-IN" sz="2000" b="1" dirty="0">
                <a:latin typeface="+mj-lt"/>
              </a:rPr>
              <a:t>||TS</a:t>
            </a:r>
            <a:r>
              <a:rPr lang="en-IN" sz="2000" b="1" baseline="-25000" dirty="0">
                <a:latin typeface="+mj-lt"/>
              </a:rPr>
              <a:t>6</a:t>
            </a:r>
            <a:r>
              <a:rPr lang="en-IN" sz="2000" b="1" dirty="0">
                <a:latin typeface="+mj-lt"/>
              </a:rPr>
              <a:t>||Lifetime</a:t>
            </a:r>
            <a:r>
              <a:rPr lang="en-IN" sz="2000" b="1" baseline="-25000" dirty="0">
                <a:latin typeface="+mj-lt"/>
              </a:rPr>
              <a:t>6</a:t>
            </a:r>
            <a:r>
              <a:rPr lang="en-IN" sz="2000" b="1" dirty="0">
                <a:latin typeface="+mj-lt"/>
              </a:rPr>
              <a:t>])</a:t>
            </a:r>
          </a:p>
          <a:p>
            <a:pPr algn="just"/>
            <a:r>
              <a:rPr lang="en-IN" sz="2000" b="1" dirty="0" err="1">
                <a:latin typeface="+mj-lt"/>
              </a:rPr>
              <a:t>Authenticator</a:t>
            </a:r>
            <a:r>
              <a:rPr lang="en-IN" sz="2000" b="1" baseline="-25000" dirty="0" err="1">
                <a:latin typeface="+mj-lt"/>
              </a:rPr>
              <a:t>c</a:t>
            </a:r>
            <a:r>
              <a:rPr lang="en-IN" sz="2000" b="1" dirty="0">
                <a:latin typeface="+mj-lt"/>
              </a:rPr>
              <a:t> = E(</a:t>
            </a:r>
            <a:r>
              <a:rPr lang="en-IN" sz="2000" b="1" dirty="0" err="1">
                <a:latin typeface="+mj-lt"/>
              </a:rPr>
              <a:t>K</a:t>
            </a:r>
            <a:r>
              <a:rPr lang="en-IN" sz="2000" b="1" baseline="-25000" dirty="0" err="1">
                <a:latin typeface="+mj-lt"/>
              </a:rPr>
              <a:t>c</a:t>
            </a:r>
            <a:r>
              <a:rPr lang="en-IN" sz="2000" b="1" baseline="-25000" dirty="0">
                <a:latin typeface="+mj-lt"/>
              </a:rPr>
              <a:t>, </a:t>
            </a:r>
            <a:r>
              <a:rPr lang="en-IN" sz="2000" b="1" baseline="-25000" dirty="0" err="1">
                <a:latin typeface="+mj-lt"/>
              </a:rPr>
              <a:t>tgsrem</a:t>
            </a:r>
            <a:r>
              <a:rPr lang="en-IN" sz="2000" b="1" dirty="0">
                <a:latin typeface="+mj-lt"/>
              </a:rPr>
              <a:t>, [ID</a:t>
            </a:r>
            <a:r>
              <a:rPr lang="en-IN" sz="2000" b="1" baseline="-25000" dirty="0">
                <a:latin typeface="+mj-lt"/>
              </a:rPr>
              <a:t>C</a:t>
            </a:r>
            <a:r>
              <a:rPr lang="en-IN" sz="2000" b="1" dirty="0">
                <a:latin typeface="+mj-lt"/>
              </a:rPr>
              <a:t>||AD</a:t>
            </a:r>
            <a:r>
              <a:rPr lang="en-IN" sz="2000" b="1" baseline="-25000" dirty="0">
                <a:latin typeface="+mj-lt"/>
              </a:rPr>
              <a:t>C</a:t>
            </a:r>
            <a:r>
              <a:rPr lang="en-IN" sz="2000" b="1" dirty="0">
                <a:latin typeface="+mj-lt"/>
              </a:rPr>
              <a:t> ||TS</a:t>
            </a:r>
            <a:r>
              <a:rPr lang="en-IN" sz="2000" b="1" baseline="-25000" dirty="0">
                <a:latin typeface="+mj-lt"/>
              </a:rPr>
              <a:t>7</a:t>
            </a:r>
            <a:r>
              <a:rPr lang="en-IN" sz="2000" b="1" dirty="0">
                <a:latin typeface="+mj-l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2275559"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a:t>
            </a:r>
          </a:p>
        </p:txBody>
      </p:sp>
      <p:sp>
        <p:nvSpPr>
          <p:cNvPr id="11" name="Rectangle 10"/>
          <p:cNvSpPr/>
          <p:nvPr/>
        </p:nvSpPr>
        <p:spPr>
          <a:xfrm>
            <a:off x="228600" y="1416308"/>
            <a:ext cx="8763000" cy="2308324"/>
          </a:xfrm>
          <a:prstGeom prst="rect">
            <a:avLst/>
          </a:prstGeom>
        </p:spPr>
        <p:txBody>
          <a:bodyPr wrap="square">
            <a:spAutoFit/>
          </a:bodyPr>
          <a:lstStyle/>
          <a:p>
            <a:pPr marL="457200" indent="-457200" algn="just">
              <a:buFontTx/>
              <a:buChar char="•"/>
            </a:pPr>
            <a:r>
              <a:rPr lang="en-IN" sz="2400" dirty="0">
                <a:latin typeface="+mj-lt"/>
              </a:rPr>
              <a:t>Kerberos relies exclusively on symmetric encryption, making no use of public key encryption.</a:t>
            </a:r>
          </a:p>
          <a:p>
            <a:pPr marL="457200" indent="-457200" algn="just">
              <a:buFontTx/>
              <a:buChar char="•"/>
            </a:pPr>
            <a:r>
              <a:rPr lang="en-IN" sz="2400" dirty="0">
                <a:latin typeface="+mj-lt"/>
              </a:rPr>
              <a:t>Kerberos provides a centralized authentication server (AS) whose function is to authenticate users (C) to real servers (V) and real servers (V) to users (C). </a:t>
            </a:r>
          </a:p>
          <a:p>
            <a:pPr marL="457200" indent="-457200" algn="just">
              <a:buFontTx/>
              <a:buChar char="•"/>
            </a:pP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14" name="Rectangle 13"/>
          <p:cNvSpPr/>
          <p:nvPr/>
        </p:nvSpPr>
        <p:spPr>
          <a:xfrm>
            <a:off x="228600" y="1416308"/>
            <a:ext cx="8763000" cy="1938992"/>
          </a:xfrm>
          <a:prstGeom prst="rect">
            <a:avLst/>
          </a:prstGeom>
        </p:spPr>
        <p:txBody>
          <a:bodyPr wrap="square">
            <a:spAutoFit/>
          </a:bodyPr>
          <a:lstStyle/>
          <a:p>
            <a:pPr marL="457200" indent="-457200" algn="just">
              <a:buFontTx/>
              <a:buChar char="•"/>
            </a:pPr>
            <a:r>
              <a:rPr lang="en-IN" sz="2400" dirty="0">
                <a:latin typeface="+mj-lt"/>
              </a:rPr>
              <a:t>One problem presented by the foregoing approach is that it does not scale well to many realms. </a:t>
            </a:r>
          </a:p>
          <a:p>
            <a:pPr marL="457200" indent="-457200" algn="just">
              <a:buFontTx/>
              <a:buChar char="•"/>
            </a:pPr>
            <a:r>
              <a:rPr lang="en-IN" sz="2400" dirty="0">
                <a:latin typeface="+mj-lt"/>
              </a:rPr>
              <a:t>If there are N realms, then there must be N(N-1)/2 secure key exchanges so that each Kerberos realm can interoperate with all other Kerberos realms.</a:t>
            </a:r>
            <a:endParaRPr lang="en-US" sz="2400" b="1"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4524315"/>
          </a:xfrm>
          <a:prstGeom prst="rect">
            <a:avLst/>
          </a:prstGeom>
        </p:spPr>
        <p:txBody>
          <a:bodyPr wrap="square">
            <a:spAutoFit/>
          </a:bodyPr>
          <a:lstStyle/>
          <a:p>
            <a:pPr marL="457200" indent="-457200" algn="just"/>
            <a:r>
              <a:rPr lang="en-IN" sz="2400" b="1" dirty="0">
                <a:latin typeface="+mj-lt"/>
              </a:rPr>
              <a:t>V5 is intended to address the limitations of V4 in two areas:</a:t>
            </a:r>
          </a:p>
          <a:p>
            <a:pPr marL="457200" indent="-457200" algn="just">
              <a:buFontTx/>
              <a:buChar char="•"/>
            </a:pPr>
            <a:r>
              <a:rPr lang="en-IN" sz="2400" b="1" dirty="0">
                <a:latin typeface="+mj-lt"/>
              </a:rPr>
              <a:t>Environmental shortcomings.</a:t>
            </a:r>
          </a:p>
          <a:p>
            <a:pPr marL="914400" lvl="1" indent="-457200" algn="just">
              <a:buFont typeface="Wingdings" pitchFamily="2" charset="2"/>
              <a:buChar char="Ø"/>
            </a:pPr>
            <a:r>
              <a:rPr lang="en-IN" sz="2400" dirty="0">
                <a:latin typeface="+mj-lt"/>
              </a:rPr>
              <a:t>Encryption system dependence</a:t>
            </a:r>
          </a:p>
          <a:p>
            <a:pPr marL="914400" lvl="1" indent="-457200" algn="just">
              <a:buFont typeface="Wingdings" pitchFamily="2" charset="2"/>
              <a:buChar char="Ø"/>
            </a:pPr>
            <a:r>
              <a:rPr lang="en-IN" sz="2400" dirty="0">
                <a:latin typeface="+mj-lt"/>
              </a:rPr>
              <a:t>Internet protocol dependence</a:t>
            </a:r>
          </a:p>
          <a:p>
            <a:pPr marL="914400" lvl="1" indent="-457200" algn="just">
              <a:buFont typeface="Wingdings" pitchFamily="2" charset="2"/>
              <a:buChar char="Ø"/>
            </a:pPr>
            <a:r>
              <a:rPr lang="en-IN" sz="2400" dirty="0">
                <a:latin typeface="+mj-lt"/>
              </a:rPr>
              <a:t>Ticket lifetime</a:t>
            </a:r>
          </a:p>
          <a:p>
            <a:pPr marL="914400" lvl="1" indent="-457200" algn="just">
              <a:buFont typeface="Wingdings" pitchFamily="2" charset="2"/>
              <a:buChar char="Ø"/>
            </a:pPr>
            <a:r>
              <a:rPr lang="en-IN" sz="2400" dirty="0">
                <a:latin typeface="+mj-lt"/>
              </a:rPr>
              <a:t>Authentication forwarding</a:t>
            </a:r>
          </a:p>
          <a:p>
            <a:pPr marL="914400" lvl="1" indent="-457200" algn="just">
              <a:buFont typeface="Wingdings" pitchFamily="2" charset="2"/>
              <a:buChar char="Ø"/>
            </a:pPr>
            <a:r>
              <a:rPr lang="en-IN" sz="2400" dirty="0" err="1">
                <a:latin typeface="+mj-lt"/>
              </a:rPr>
              <a:t>Interrealm</a:t>
            </a:r>
            <a:r>
              <a:rPr lang="en-IN" sz="2400" dirty="0">
                <a:latin typeface="+mj-lt"/>
              </a:rPr>
              <a:t> authentication</a:t>
            </a:r>
          </a:p>
          <a:p>
            <a:pPr marL="457200" indent="-457200" algn="just">
              <a:buFontTx/>
              <a:buChar char="•"/>
            </a:pPr>
            <a:r>
              <a:rPr lang="en-IN" sz="2400" b="1" dirty="0">
                <a:latin typeface="+mj-lt"/>
              </a:rPr>
              <a:t>Technical deficiencies</a:t>
            </a:r>
          </a:p>
          <a:p>
            <a:pPr marL="914400" lvl="1" indent="-457200" algn="just">
              <a:buFont typeface="Wingdings" pitchFamily="2" charset="2"/>
              <a:buChar char="Ø"/>
            </a:pPr>
            <a:r>
              <a:rPr lang="en-IN" sz="2400" dirty="0">
                <a:latin typeface="+mj-lt"/>
              </a:rPr>
              <a:t>Double encryption</a:t>
            </a:r>
          </a:p>
          <a:p>
            <a:pPr marL="914400" lvl="1" indent="-457200" algn="just">
              <a:buFont typeface="Wingdings" pitchFamily="2" charset="2"/>
              <a:buChar char="Ø"/>
            </a:pPr>
            <a:r>
              <a:rPr lang="en-IN" sz="2400" dirty="0">
                <a:latin typeface="+mj-lt"/>
              </a:rPr>
              <a:t>PCBC encryption</a:t>
            </a:r>
          </a:p>
          <a:p>
            <a:pPr marL="914400" lvl="1" indent="-457200" algn="just">
              <a:buFont typeface="Wingdings" pitchFamily="2" charset="2"/>
              <a:buChar char="Ø"/>
            </a:pPr>
            <a:r>
              <a:rPr lang="en-IN" sz="2400" dirty="0">
                <a:latin typeface="+mj-lt"/>
              </a:rPr>
              <a:t>Session keys</a:t>
            </a:r>
          </a:p>
          <a:p>
            <a:pPr marL="914400" lvl="1" indent="-457200" algn="just">
              <a:buFont typeface="Wingdings" pitchFamily="2" charset="2"/>
              <a:buChar char="Ø"/>
            </a:pPr>
            <a:r>
              <a:rPr lang="en-IN" sz="2400" dirty="0">
                <a:latin typeface="+mj-lt"/>
              </a:rPr>
              <a:t>Password attacks</a:t>
            </a:r>
            <a:endParaRPr lang="en-US" sz="24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8893" name="Picture 13"/>
          <p:cNvPicPr>
            <a:picLocks noChangeAspect="1" noChangeArrowheads="1"/>
          </p:cNvPicPr>
          <p:nvPr/>
        </p:nvPicPr>
        <p:blipFill>
          <a:blip r:embed="rId3" cstate="print"/>
          <a:srcRect/>
          <a:stretch>
            <a:fillRect/>
          </a:stretch>
        </p:blipFill>
        <p:spPr bwMode="auto">
          <a:xfrm>
            <a:off x="660400" y="3936138"/>
            <a:ext cx="7797800" cy="1042988"/>
          </a:xfrm>
          <a:prstGeom prst="rect">
            <a:avLst/>
          </a:prstGeom>
          <a:noFill/>
          <a:ln w="9525">
            <a:noFill/>
            <a:miter lim="800000"/>
            <a:headEnd/>
            <a:tailEnd/>
          </a:ln>
          <a:effectLst/>
        </p:spPr>
      </p:pic>
      <p:sp>
        <p:nvSpPr>
          <p:cNvPr id="14" name="Text Box 10"/>
          <p:cNvSpPr txBox="1">
            <a:spLocks noChangeArrowheads="1"/>
          </p:cNvSpPr>
          <p:nvPr/>
        </p:nvSpPr>
        <p:spPr bwMode="auto">
          <a:xfrm>
            <a:off x="0" y="533400"/>
            <a:ext cx="9144000" cy="769441"/>
          </a:xfrm>
          <a:prstGeom prst="rect">
            <a:avLst/>
          </a:prstGeom>
          <a:noFill/>
          <a:ln w="9525">
            <a:noFill/>
            <a:miter lim="800000"/>
            <a:headEnd/>
            <a:tailEnd/>
          </a:ln>
          <a:effectLst/>
        </p:spPr>
        <p:txBody>
          <a:bodyPr wrap="square">
            <a:spAutoFit/>
          </a:bodyPr>
          <a:lstStyle/>
          <a:p>
            <a:r>
              <a:rPr lang="en-US" sz="4400" b="1" dirty="0">
                <a:latin typeface="+mj-lt"/>
              </a:rPr>
              <a:t>CBC &amp; PCBC</a:t>
            </a:r>
          </a:p>
        </p:txBody>
      </p:sp>
      <p:pic>
        <p:nvPicPr>
          <p:cNvPr id="15" name="Picture 1"/>
          <p:cNvPicPr>
            <a:picLocks noChangeAspect="1" noChangeArrowheads="1"/>
          </p:cNvPicPr>
          <p:nvPr/>
        </p:nvPicPr>
        <p:blipFill>
          <a:blip r:embed="rId4" cstate="print"/>
          <a:srcRect/>
          <a:stretch>
            <a:fillRect/>
          </a:stretch>
        </p:blipFill>
        <p:spPr bwMode="auto">
          <a:xfrm>
            <a:off x="1127143" y="1375609"/>
            <a:ext cx="6340457" cy="2662992"/>
          </a:xfrm>
          <a:prstGeom prst="rect">
            <a:avLst/>
          </a:prstGeom>
          <a:noFill/>
          <a:ln w="9525">
            <a:noFill/>
            <a:miter lim="800000"/>
            <a:headEnd/>
            <a:tailEnd/>
          </a:ln>
        </p:spPr>
      </p:pic>
      <p:sp>
        <p:nvSpPr>
          <p:cNvPr id="8" name="Rectangle 7"/>
          <p:cNvSpPr/>
          <p:nvPr/>
        </p:nvSpPr>
        <p:spPr>
          <a:xfrm>
            <a:off x="228600" y="4953000"/>
            <a:ext cx="8763000" cy="1785104"/>
          </a:xfrm>
          <a:prstGeom prst="rect">
            <a:avLst/>
          </a:prstGeom>
        </p:spPr>
        <p:txBody>
          <a:bodyPr wrap="square">
            <a:spAutoFit/>
          </a:bodyPr>
          <a:lstStyle/>
          <a:p>
            <a:pPr marL="457200" indent="-457200" algn="just"/>
            <a:r>
              <a:rPr lang="en-IN" sz="2200" b="1" u="sng" dirty="0">
                <a:latin typeface="+mj-lt"/>
              </a:rPr>
              <a:t>Propagating Cipher Block Chaining (PCBC)</a:t>
            </a:r>
          </a:p>
          <a:p>
            <a:pPr marL="457200" indent="-457200" algn="just"/>
            <a:r>
              <a:rPr lang="en-IN" sz="2200" b="1" dirty="0" err="1">
                <a:latin typeface="+mj-lt"/>
              </a:rPr>
              <a:t>C</a:t>
            </a:r>
            <a:r>
              <a:rPr lang="en-IN" sz="2200" b="1" baseline="-25000" dirty="0" err="1">
                <a:latin typeface="+mj-lt"/>
              </a:rPr>
              <a:t>i</a:t>
            </a:r>
            <a:r>
              <a:rPr lang="en-IN" sz="2200" b="1" dirty="0">
                <a:latin typeface="+mj-lt"/>
              </a:rPr>
              <a:t> = E</a:t>
            </a:r>
            <a:r>
              <a:rPr lang="en-IN" sz="2200" b="1" baseline="-25000" dirty="0">
                <a:latin typeface="+mj-lt"/>
              </a:rPr>
              <a:t>K</a:t>
            </a:r>
            <a:r>
              <a:rPr lang="en-IN" sz="2200" b="1" dirty="0">
                <a:latin typeface="+mj-lt"/>
              </a:rPr>
              <a:t>(P</a:t>
            </a:r>
            <a:r>
              <a:rPr lang="en-IN" sz="2200" b="1" baseline="-25000" dirty="0">
                <a:latin typeface="+mj-lt"/>
              </a:rPr>
              <a:t>i</a:t>
            </a:r>
            <a:r>
              <a:rPr lang="en-IN" sz="2200" b="1" dirty="0">
                <a:latin typeface="+mj-lt"/>
                <a:sym typeface="Symbol Tiger Expert"/>
              </a:rPr>
              <a:t></a:t>
            </a:r>
            <a:r>
              <a:rPr lang="en-IN" sz="2200" b="1" dirty="0">
                <a:latin typeface="+mj-lt"/>
              </a:rPr>
              <a:t>P</a:t>
            </a:r>
            <a:r>
              <a:rPr lang="en-IN" sz="2200" b="1" baseline="-25000" dirty="0">
                <a:latin typeface="+mj-lt"/>
              </a:rPr>
              <a:t>i-1</a:t>
            </a:r>
            <a:r>
              <a:rPr lang="en-IN" sz="2200" b="1" dirty="0">
                <a:latin typeface="+mj-lt"/>
                <a:sym typeface="Symbol Tiger Expert"/>
              </a:rPr>
              <a:t></a:t>
            </a:r>
            <a:r>
              <a:rPr lang="en-IN" sz="2200" b="1" dirty="0">
                <a:latin typeface="+mj-lt"/>
              </a:rPr>
              <a:t>C</a:t>
            </a:r>
            <a:r>
              <a:rPr lang="en-IN" sz="2200" b="1" baseline="-25000" dirty="0">
                <a:latin typeface="+mj-lt"/>
              </a:rPr>
              <a:t>i-1</a:t>
            </a:r>
            <a:r>
              <a:rPr lang="en-IN" sz="2200" b="1" dirty="0">
                <a:latin typeface="+mj-lt"/>
              </a:rPr>
              <a:t>)   P</a:t>
            </a:r>
            <a:r>
              <a:rPr lang="en-IN" sz="2200" b="1" baseline="-25000" dirty="0">
                <a:latin typeface="+mj-lt"/>
              </a:rPr>
              <a:t>i</a:t>
            </a:r>
            <a:r>
              <a:rPr lang="en-IN" sz="2200" b="1" dirty="0">
                <a:latin typeface="+mj-lt"/>
              </a:rPr>
              <a:t> = D</a:t>
            </a:r>
            <a:r>
              <a:rPr lang="en-IN" sz="2200" b="1" baseline="-25000" dirty="0">
                <a:latin typeface="+mj-lt"/>
              </a:rPr>
              <a:t>K</a:t>
            </a:r>
            <a:r>
              <a:rPr lang="en-IN" sz="2200" b="1" dirty="0">
                <a:latin typeface="+mj-lt"/>
              </a:rPr>
              <a:t>(</a:t>
            </a:r>
            <a:r>
              <a:rPr lang="en-IN" sz="2200" b="1" dirty="0" err="1">
                <a:latin typeface="+mj-lt"/>
              </a:rPr>
              <a:t>C</a:t>
            </a:r>
            <a:r>
              <a:rPr lang="en-IN" sz="2200" b="1" baseline="-25000" dirty="0" err="1">
                <a:latin typeface="+mj-lt"/>
              </a:rPr>
              <a:t>i</a:t>
            </a:r>
            <a:r>
              <a:rPr lang="en-IN" sz="2200" b="1" dirty="0">
                <a:latin typeface="+mj-lt"/>
              </a:rPr>
              <a:t>)</a:t>
            </a:r>
            <a:r>
              <a:rPr lang="en-IN" sz="2200" b="1" dirty="0">
                <a:latin typeface="+mj-lt"/>
                <a:sym typeface="Symbol Tiger Expert"/>
              </a:rPr>
              <a:t>C</a:t>
            </a:r>
            <a:r>
              <a:rPr lang="en-IN" sz="2200" b="1" baseline="-25000" dirty="0">
                <a:latin typeface="+mj-lt"/>
                <a:sym typeface="Symbol Tiger Expert"/>
              </a:rPr>
              <a:t>i-1</a:t>
            </a:r>
            <a:r>
              <a:rPr lang="en-IN" sz="2200" b="1" dirty="0">
                <a:latin typeface="+mj-lt"/>
                <a:sym typeface="Symbol Tiger Expert"/>
              </a:rPr>
              <a:t>P</a:t>
            </a:r>
            <a:r>
              <a:rPr lang="en-IN" sz="2200" b="1" baseline="-25000" dirty="0">
                <a:latin typeface="+mj-lt"/>
                <a:sym typeface="Symbol Tiger Expert"/>
              </a:rPr>
              <a:t>i-1</a:t>
            </a:r>
            <a:r>
              <a:rPr lang="en-IN" sz="2200" b="1" dirty="0">
                <a:latin typeface="+mj-lt"/>
              </a:rPr>
              <a:t>                IV  is P</a:t>
            </a:r>
            <a:r>
              <a:rPr lang="en-IN" sz="2200" b="1" baseline="-25000" dirty="0">
                <a:latin typeface="+mj-lt"/>
              </a:rPr>
              <a:t>0</a:t>
            </a:r>
            <a:r>
              <a:rPr lang="en-IN" sz="2200" b="1" dirty="0">
                <a:latin typeface="+mj-lt"/>
                <a:sym typeface="Symbol Tiger Expert"/>
              </a:rPr>
              <a:t></a:t>
            </a:r>
            <a:r>
              <a:rPr lang="en-IN" sz="2200" b="1" dirty="0">
                <a:latin typeface="+mj-lt"/>
              </a:rPr>
              <a:t>C</a:t>
            </a:r>
            <a:r>
              <a:rPr lang="en-IN" sz="2200" b="1" baseline="-25000" dirty="0">
                <a:latin typeface="+mj-lt"/>
              </a:rPr>
              <a:t>0</a:t>
            </a:r>
            <a:endParaRPr lang="en-US" sz="2200" baseline="-25000" dirty="0">
              <a:latin typeface="+mj-lt"/>
            </a:endParaRPr>
          </a:p>
          <a:p>
            <a:pPr algn="just"/>
            <a:r>
              <a:rPr lang="en-IN" sz="2000" dirty="0">
                <a:latin typeface="+mj-lt"/>
              </a:rPr>
              <a:t>PCBC is designed to extend or propagate a single bit error in the </a:t>
            </a:r>
            <a:r>
              <a:rPr lang="en-IN" sz="2000" dirty="0" err="1">
                <a:latin typeface="+mj-lt"/>
              </a:rPr>
              <a:t>ciphertext</a:t>
            </a:r>
            <a:r>
              <a:rPr lang="en-IN" sz="2000" dirty="0">
                <a:latin typeface="+mj-lt"/>
              </a:rPr>
              <a:t>. This allows errors in transmission to be captured and the resultant plaintext to be rejected.</a:t>
            </a:r>
            <a:r>
              <a:rPr lang="en-IN" sz="2200" dirty="0">
                <a:latin typeface="+mj-lt"/>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461665"/>
          </a:xfrm>
          <a:prstGeom prst="rect">
            <a:avLst/>
          </a:prstGeom>
        </p:spPr>
        <p:txBody>
          <a:bodyPr wrap="square">
            <a:spAutoFit/>
          </a:bodyPr>
          <a:lstStyle/>
          <a:p>
            <a:pPr marL="457200" indent="-457200" algn="just"/>
            <a:r>
              <a:rPr lang="en-IN" sz="2400" b="1" u="sng" dirty="0">
                <a:latin typeface="+mj-lt"/>
              </a:rPr>
              <a:t>Summary of Kerberos Version 5 Message Exchanges</a:t>
            </a:r>
          </a:p>
        </p:txBody>
      </p:sp>
      <p:pic>
        <p:nvPicPr>
          <p:cNvPr id="2050" name="Picture 2"/>
          <p:cNvPicPr>
            <a:picLocks noChangeAspect="1" noChangeArrowheads="1"/>
          </p:cNvPicPr>
          <p:nvPr/>
        </p:nvPicPr>
        <p:blipFill>
          <a:blip r:embed="rId3"/>
          <a:srcRect/>
          <a:stretch>
            <a:fillRect/>
          </a:stretch>
        </p:blipFill>
        <p:spPr bwMode="auto">
          <a:xfrm>
            <a:off x="904619" y="1828800"/>
            <a:ext cx="6977320" cy="4648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5078313"/>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1:</a:t>
            </a:r>
          </a:p>
          <a:p>
            <a:pPr marL="914400" lvl="1" indent="-457200" algn="just">
              <a:buFont typeface="Wingdings" pitchFamily="2" charset="2"/>
              <a:buChar char="Ø"/>
            </a:pPr>
            <a:r>
              <a:rPr lang="en-IN" sz="2400" dirty="0">
                <a:latin typeface="+mj-lt"/>
              </a:rPr>
              <a:t>ID of the Client and the TGS</a:t>
            </a:r>
          </a:p>
          <a:p>
            <a:pPr marL="914400" lvl="1" indent="-457200" algn="just">
              <a:buFont typeface="Wingdings" pitchFamily="2" charset="2"/>
              <a:buChar char="Ø"/>
            </a:pPr>
            <a:r>
              <a:rPr lang="en-IN" sz="2400" b="1" dirty="0">
                <a:latin typeface="+mj-lt"/>
              </a:rPr>
              <a:t>Realm: </a:t>
            </a:r>
            <a:r>
              <a:rPr lang="en-IN" sz="2400" dirty="0">
                <a:latin typeface="+mj-lt"/>
              </a:rPr>
              <a:t>Indicates realm of user</a:t>
            </a:r>
            <a:r>
              <a:rPr lang="en-IN" sz="2400" b="1" dirty="0">
                <a:latin typeface="+mj-lt"/>
              </a:rPr>
              <a:t> </a:t>
            </a:r>
          </a:p>
          <a:p>
            <a:pPr marL="914400" lvl="1" indent="-457200" algn="just">
              <a:buFont typeface="Wingdings" pitchFamily="2" charset="2"/>
              <a:buChar char="Ø"/>
            </a:pPr>
            <a:r>
              <a:rPr lang="en-IN" sz="2400" b="1" dirty="0">
                <a:latin typeface="+mj-lt"/>
              </a:rPr>
              <a:t>Options:</a:t>
            </a:r>
            <a:r>
              <a:rPr lang="en-IN" sz="2400" dirty="0">
                <a:latin typeface="+mj-lt"/>
              </a:rPr>
              <a:t> Used to request that certain flags be set in the returned ticket</a:t>
            </a:r>
          </a:p>
          <a:p>
            <a:pPr marL="914400" lvl="1" indent="-457200" algn="just">
              <a:buFont typeface="Wingdings" pitchFamily="2" charset="2"/>
              <a:buChar char="Ø"/>
            </a:pPr>
            <a:r>
              <a:rPr lang="en-IN" sz="2400" b="1" dirty="0">
                <a:latin typeface="+mj-lt"/>
              </a:rPr>
              <a:t>Times:</a:t>
            </a:r>
            <a:r>
              <a:rPr lang="en-IN" sz="2400" dirty="0">
                <a:latin typeface="+mj-lt"/>
              </a:rPr>
              <a:t> Used by the client to request the following time settings in the ticket:</a:t>
            </a:r>
          </a:p>
          <a:p>
            <a:pPr marL="1371600" lvl="2" indent="-457200" algn="just">
              <a:buFont typeface="Wingdings" pitchFamily="2" charset="2"/>
              <a:buChar char="ü"/>
            </a:pPr>
            <a:r>
              <a:rPr lang="en-IN" sz="2000" b="1" dirty="0">
                <a:latin typeface="+mj-lt"/>
              </a:rPr>
              <a:t>From: </a:t>
            </a:r>
            <a:r>
              <a:rPr lang="en-IN" sz="2000" dirty="0">
                <a:latin typeface="+mj-lt"/>
              </a:rPr>
              <a:t>the desired start time for the requested ticket</a:t>
            </a:r>
          </a:p>
          <a:p>
            <a:pPr marL="1371600" lvl="2" indent="-457200" algn="just">
              <a:buFont typeface="Wingdings" pitchFamily="2" charset="2"/>
              <a:buChar char="ü"/>
            </a:pPr>
            <a:r>
              <a:rPr lang="en-IN" sz="2000" b="1" dirty="0">
                <a:latin typeface="+mj-lt"/>
              </a:rPr>
              <a:t>Till: </a:t>
            </a:r>
            <a:r>
              <a:rPr lang="en-IN" sz="2000" dirty="0">
                <a:latin typeface="+mj-lt"/>
              </a:rPr>
              <a:t>the requested expiration time for the requested ticket</a:t>
            </a:r>
          </a:p>
          <a:p>
            <a:pPr marL="1371600" lvl="2" indent="-457200" algn="just">
              <a:buFont typeface="Wingdings" pitchFamily="2" charset="2"/>
              <a:buChar char="ü"/>
            </a:pPr>
            <a:r>
              <a:rPr lang="en-IN" sz="2000" b="1" dirty="0" err="1">
                <a:latin typeface="+mj-lt"/>
              </a:rPr>
              <a:t>rtime</a:t>
            </a:r>
            <a:r>
              <a:rPr lang="en-IN" sz="2000" b="1" dirty="0">
                <a:latin typeface="+mj-lt"/>
              </a:rPr>
              <a:t>: </a:t>
            </a:r>
            <a:r>
              <a:rPr lang="en-IN" sz="2000" dirty="0">
                <a:latin typeface="+mj-lt"/>
              </a:rPr>
              <a:t>requested renew-till time</a:t>
            </a:r>
          </a:p>
          <a:p>
            <a:pPr marL="457200" indent="-457200" algn="just">
              <a:buFontTx/>
              <a:buChar char="•"/>
            </a:pPr>
            <a:r>
              <a:rPr lang="en-IN" sz="2400" b="1" dirty="0">
                <a:latin typeface="+mj-lt"/>
              </a:rPr>
              <a:t>Nonce:</a:t>
            </a:r>
            <a:r>
              <a:rPr lang="en-IN" sz="2400" dirty="0">
                <a:latin typeface="+mj-lt"/>
              </a:rPr>
              <a:t> A random value to be repeated in </a:t>
            </a:r>
            <a:r>
              <a:rPr lang="en-IN" sz="2400" b="1" dirty="0">
                <a:latin typeface="+mj-lt"/>
              </a:rPr>
              <a:t>Message 2</a:t>
            </a:r>
            <a:r>
              <a:rPr lang="en-IN" sz="2400" dirty="0">
                <a:latin typeface="+mj-lt"/>
              </a:rPr>
              <a:t> to assure that the response is fresh and has not been replayed by an opponent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3785652"/>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2:</a:t>
            </a:r>
          </a:p>
          <a:p>
            <a:pPr marL="914400" lvl="1" indent="-457200" algn="just">
              <a:buFont typeface="Wingdings" pitchFamily="2" charset="2"/>
              <a:buChar char="Ø"/>
            </a:pPr>
            <a:r>
              <a:rPr lang="en-IN" sz="2400" dirty="0">
                <a:latin typeface="+mj-lt"/>
              </a:rPr>
              <a:t>A ticket-granting ticket </a:t>
            </a:r>
          </a:p>
          <a:p>
            <a:pPr marL="914400" lvl="1" indent="-457200" algn="just">
              <a:buFont typeface="Wingdings" pitchFamily="2" charset="2"/>
              <a:buChar char="Ø"/>
            </a:pPr>
            <a:r>
              <a:rPr lang="en-IN" sz="2400" dirty="0">
                <a:latin typeface="+mj-lt"/>
              </a:rPr>
              <a:t>ID of the client</a:t>
            </a:r>
          </a:p>
          <a:p>
            <a:pPr marL="914400" lvl="1" indent="-457200" algn="just">
              <a:buFont typeface="Wingdings" pitchFamily="2" charset="2"/>
              <a:buChar char="Ø"/>
            </a:pPr>
            <a:r>
              <a:rPr lang="en-IN" sz="2400" dirty="0">
                <a:latin typeface="+mj-lt"/>
              </a:rPr>
              <a:t>a block encrypted using the encryption key based on the user’s password. This block includes</a:t>
            </a:r>
          </a:p>
          <a:p>
            <a:pPr marL="1371600" lvl="2" indent="-457200" algn="just">
              <a:buFont typeface="Wingdings" pitchFamily="2" charset="2"/>
              <a:buChar char="ü"/>
            </a:pPr>
            <a:r>
              <a:rPr lang="en-IN" sz="2400" dirty="0">
                <a:latin typeface="+mj-lt"/>
              </a:rPr>
              <a:t>the session key to be used between the client and the TGS</a:t>
            </a:r>
          </a:p>
          <a:p>
            <a:pPr marL="1371600" lvl="2" indent="-457200" algn="just">
              <a:buFont typeface="Wingdings" pitchFamily="2" charset="2"/>
              <a:buChar char="ü"/>
            </a:pPr>
            <a:r>
              <a:rPr lang="en-IN" sz="2400" dirty="0">
                <a:latin typeface="+mj-lt"/>
              </a:rPr>
              <a:t>times specified in Message 1</a:t>
            </a:r>
          </a:p>
          <a:p>
            <a:pPr marL="1371600" lvl="2" indent="-457200" algn="just">
              <a:buFont typeface="Wingdings" pitchFamily="2" charset="2"/>
              <a:buChar char="ü"/>
            </a:pPr>
            <a:r>
              <a:rPr lang="en-IN" sz="2400" dirty="0">
                <a:latin typeface="+mj-lt"/>
              </a:rPr>
              <a:t>the nonce from Message 1</a:t>
            </a:r>
          </a:p>
          <a:p>
            <a:pPr marL="1371600" lvl="2" indent="-457200" algn="just">
              <a:buFont typeface="Wingdings" pitchFamily="2" charset="2"/>
              <a:buChar char="ü"/>
            </a:pPr>
            <a:r>
              <a:rPr lang="en-IN" sz="2400" dirty="0">
                <a:latin typeface="+mj-lt"/>
              </a:rPr>
              <a:t>ID of TGS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3046988"/>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2:</a:t>
            </a:r>
          </a:p>
          <a:p>
            <a:pPr marL="914400" lvl="1" indent="-457200" algn="just">
              <a:buFont typeface="Wingdings" pitchFamily="2" charset="2"/>
              <a:buChar char="Ø"/>
            </a:pPr>
            <a:r>
              <a:rPr lang="en-IN" sz="2400" dirty="0">
                <a:latin typeface="+mj-lt"/>
              </a:rPr>
              <a:t>The ticket itself includes</a:t>
            </a:r>
          </a:p>
          <a:p>
            <a:pPr marL="1371600" lvl="2" indent="-457200" algn="just">
              <a:buFont typeface="Wingdings" pitchFamily="2" charset="2"/>
              <a:buChar char="ü"/>
            </a:pPr>
            <a:r>
              <a:rPr lang="en-IN" sz="2400" dirty="0">
                <a:latin typeface="+mj-lt"/>
              </a:rPr>
              <a:t>the session key</a:t>
            </a:r>
          </a:p>
          <a:p>
            <a:pPr marL="1371600" lvl="2" indent="-457200" algn="just">
              <a:buFont typeface="Wingdings" pitchFamily="2" charset="2"/>
              <a:buChar char="ü"/>
            </a:pPr>
            <a:r>
              <a:rPr lang="en-IN" sz="2400" dirty="0">
                <a:latin typeface="+mj-lt"/>
              </a:rPr>
              <a:t>ID of the client</a:t>
            </a:r>
          </a:p>
          <a:p>
            <a:pPr marL="1371600" lvl="2" indent="-457200" algn="just">
              <a:buFont typeface="Wingdings" pitchFamily="2" charset="2"/>
              <a:buChar char="ü"/>
            </a:pPr>
            <a:r>
              <a:rPr lang="en-IN" sz="2400" dirty="0">
                <a:latin typeface="+mj-lt"/>
              </a:rPr>
              <a:t>the requested time values</a:t>
            </a:r>
          </a:p>
          <a:p>
            <a:pPr marL="1371600" lvl="2" indent="-457200" algn="just">
              <a:buFont typeface="Wingdings" pitchFamily="2" charset="2"/>
              <a:buChar char="ü"/>
            </a:pPr>
            <a:r>
              <a:rPr lang="en-IN" sz="2400" dirty="0">
                <a:latin typeface="+mj-lt"/>
              </a:rPr>
              <a:t>the requested options</a:t>
            </a:r>
          </a:p>
          <a:p>
            <a:pPr marL="1371600" lvl="2" indent="-457200" algn="just">
              <a:buFont typeface="Wingdings" pitchFamily="2" charset="2"/>
              <a:buChar char="ü"/>
            </a:pPr>
            <a:r>
              <a:rPr lang="en-IN" sz="2400" dirty="0">
                <a:latin typeface="+mj-lt"/>
              </a:rPr>
              <a:t>flags that reflect the status of this ticket </a:t>
            </a:r>
          </a:p>
        </p:txBody>
      </p:sp>
      <p:sp>
        <p:nvSpPr>
          <p:cNvPr id="5" name="Rectangle 4"/>
          <p:cNvSpPr/>
          <p:nvPr/>
        </p:nvSpPr>
        <p:spPr>
          <a:xfrm>
            <a:off x="152400" y="4648200"/>
            <a:ext cx="8915400" cy="1107996"/>
          </a:xfrm>
          <a:prstGeom prst="rect">
            <a:avLst/>
          </a:prstGeom>
        </p:spPr>
        <p:txBody>
          <a:bodyPr wrap="square">
            <a:spAutoFit/>
          </a:bodyPr>
          <a:lstStyle/>
          <a:p>
            <a:r>
              <a:rPr lang="en-IN" sz="2200" b="1" u="sng" dirty="0">
                <a:latin typeface="+mj-lt"/>
              </a:rPr>
              <a:t>Message 2 in V5 </a:t>
            </a:r>
          </a:p>
          <a:p>
            <a:r>
              <a:rPr lang="en-IN" sz="2200" dirty="0" err="1">
                <a:latin typeface="+mj-lt"/>
              </a:rPr>
              <a:t>Realm</a:t>
            </a:r>
            <a:r>
              <a:rPr lang="en-IN" sz="2200" baseline="-25000" dirty="0" err="1">
                <a:latin typeface="+mj-lt"/>
              </a:rPr>
              <a:t>C</a:t>
            </a:r>
            <a:r>
              <a:rPr lang="en-IN" sz="2200" dirty="0">
                <a:latin typeface="+mj-lt"/>
              </a:rPr>
              <a:t>||ID</a:t>
            </a:r>
            <a:r>
              <a:rPr lang="en-IN" sz="2200" baseline="-25000" dirty="0">
                <a:latin typeface="+mj-lt"/>
              </a:rPr>
              <a:t>C</a:t>
            </a:r>
            <a:r>
              <a:rPr lang="en-IN" sz="2200" dirty="0">
                <a:latin typeface="+mj-lt"/>
              </a:rPr>
              <a:t>||</a:t>
            </a:r>
            <a:r>
              <a:rPr lang="en-IN" sz="2200" dirty="0" err="1">
                <a:latin typeface="+mj-lt"/>
              </a:rPr>
              <a:t>Ticket</a:t>
            </a:r>
            <a:r>
              <a:rPr lang="en-IN" sz="2200" baseline="-25000" dirty="0" err="1">
                <a:latin typeface="+mj-lt"/>
              </a:rPr>
              <a:t>tgs</a:t>
            </a:r>
            <a:r>
              <a:rPr lang="en-IN" sz="2200" dirty="0">
                <a:latin typeface="+mj-lt"/>
              </a:rPr>
              <a:t>||E(</a:t>
            </a:r>
            <a:r>
              <a:rPr lang="en-IN" sz="2200" dirty="0" err="1">
                <a:latin typeface="+mj-lt"/>
              </a:rPr>
              <a:t>K</a:t>
            </a:r>
            <a:r>
              <a:rPr lang="en-IN" sz="2200" baseline="-25000" dirty="0" err="1">
                <a:latin typeface="+mj-lt"/>
              </a:rPr>
              <a:t>c</a:t>
            </a:r>
            <a:r>
              <a:rPr lang="en-IN" sz="2200" dirty="0">
                <a:latin typeface="+mj-lt"/>
              </a:rPr>
              <a:t>, [</a:t>
            </a:r>
            <a:r>
              <a:rPr lang="en-IN" sz="2200" dirty="0" err="1">
                <a:latin typeface="+mj-lt"/>
              </a:rPr>
              <a:t>K</a:t>
            </a:r>
            <a:r>
              <a:rPr lang="en-IN" sz="2200" baseline="-25000" dirty="0" err="1">
                <a:latin typeface="+mj-lt"/>
              </a:rPr>
              <a:t>c,tgs</a:t>
            </a:r>
            <a:r>
              <a:rPr lang="en-IN" sz="2200" dirty="0">
                <a:latin typeface="+mj-lt"/>
              </a:rPr>
              <a:t>||Times||Nonce</a:t>
            </a:r>
            <a:r>
              <a:rPr lang="en-IN" sz="2200" baseline="-25000" dirty="0">
                <a:latin typeface="+mj-lt"/>
              </a:rPr>
              <a:t>1</a:t>
            </a:r>
            <a:r>
              <a:rPr lang="en-IN" sz="2200" dirty="0">
                <a:latin typeface="+mj-lt"/>
              </a:rPr>
              <a:t>||</a:t>
            </a:r>
            <a:r>
              <a:rPr lang="en-IN" sz="2200" dirty="0" err="1">
                <a:latin typeface="+mj-lt"/>
              </a:rPr>
              <a:t>Realm</a:t>
            </a:r>
            <a:r>
              <a:rPr lang="en-IN" sz="2200" baseline="-25000" dirty="0" err="1">
                <a:latin typeface="+mj-lt"/>
              </a:rPr>
              <a:t>tgs</a:t>
            </a:r>
            <a:r>
              <a:rPr lang="en-IN" sz="2200" dirty="0">
                <a:latin typeface="+mj-lt"/>
              </a:rPr>
              <a:t>||</a:t>
            </a:r>
            <a:r>
              <a:rPr lang="en-IN" sz="2200" dirty="0" err="1">
                <a:latin typeface="+mj-lt"/>
              </a:rPr>
              <a:t>ID</a:t>
            </a:r>
            <a:r>
              <a:rPr lang="en-IN" sz="2200" baseline="-25000" dirty="0" err="1">
                <a:latin typeface="+mj-lt"/>
              </a:rPr>
              <a:t>tgs</a:t>
            </a:r>
            <a:r>
              <a:rPr lang="en-IN" sz="2200" dirty="0">
                <a:latin typeface="+mj-lt"/>
              </a:rPr>
              <a:t>])</a:t>
            </a:r>
          </a:p>
          <a:p>
            <a:r>
              <a:rPr lang="en-IN" sz="2200" dirty="0" err="1">
                <a:latin typeface="+mj-lt"/>
              </a:rPr>
              <a:t>Ticket</a:t>
            </a:r>
            <a:r>
              <a:rPr lang="en-IN" sz="2200" baseline="-25000" dirty="0" err="1">
                <a:latin typeface="+mj-lt"/>
              </a:rPr>
              <a:t>tgs</a:t>
            </a:r>
            <a:r>
              <a:rPr lang="en-IN" sz="2200" dirty="0">
                <a:latin typeface="+mj-lt"/>
              </a:rPr>
              <a:t> = E(</a:t>
            </a:r>
            <a:r>
              <a:rPr lang="en-IN" sz="2200" dirty="0" err="1">
                <a:latin typeface="+mj-lt"/>
              </a:rPr>
              <a:t>K</a:t>
            </a:r>
            <a:r>
              <a:rPr lang="en-IN" sz="2200" baseline="-25000" dirty="0" err="1">
                <a:latin typeface="+mj-lt"/>
              </a:rPr>
              <a:t>tgs</a:t>
            </a:r>
            <a:r>
              <a:rPr lang="en-IN" sz="2200" dirty="0">
                <a:latin typeface="+mj-lt"/>
              </a:rPr>
              <a:t>, [Flags||</a:t>
            </a:r>
            <a:r>
              <a:rPr lang="en-IN" sz="2200" dirty="0" err="1">
                <a:latin typeface="+mj-lt"/>
              </a:rPr>
              <a:t>K</a:t>
            </a:r>
            <a:r>
              <a:rPr lang="en-IN" sz="2200" baseline="-25000" dirty="0" err="1">
                <a:latin typeface="+mj-lt"/>
              </a:rPr>
              <a:t>c,tgs</a:t>
            </a:r>
            <a:r>
              <a:rPr lang="en-IN" sz="2200" dirty="0">
                <a:latin typeface="+mj-lt"/>
              </a:rPr>
              <a:t>||</a:t>
            </a:r>
            <a:r>
              <a:rPr lang="en-IN" sz="2200" dirty="0" err="1">
                <a:latin typeface="+mj-lt"/>
              </a:rPr>
              <a:t>Realm</a:t>
            </a:r>
            <a:r>
              <a:rPr lang="en-IN" sz="2200" baseline="-25000" dirty="0" err="1">
                <a:latin typeface="+mj-lt"/>
              </a:rPr>
              <a:t>c</a:t>
            </a:r>
            <a:r>
              <a:rPr lang="en-IN" sz="2200" dirty="0">
                <a:latin typeface="+mj-lt"/>
              </a:rPr>
              <a:t>||ID</a:t>
            </a:r>
            <a:r>
              <a:rPr lang="en-IN" sz="2200" baseline="-25000" dirty="0">
                <a:latin typeface="+mj-lt"/>
              </a:rPr>
              <a:t>C</a:t>
            </a:r>
            <a:r>
              <a:rPr lang="en-IN" sz="2200" dirty="0">
                <a:latin typeface="+mj-lt"/>
              </a:rPr>
              <a:t>||AD</a:t>
            </a:r>
            <a:r>
              <a:rPr lang="en-IN" sz="2200" baseline="-25000" dirty="0">
                <a:latin typeface="+mj-lt"/>
              </a:rPr>
              <a:t>C</a:t>
            </a:r>
            <a:r>
              <a:rPr lang="en-IN" sz="2200" dirty="0">
                <a:latin typeface="+mj-lt"/>
              </a:rPr>
              <a:t>||Times])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3046988"/>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3:</a:t>
            </a:r>
          </a:p>
          <a:p>
            <a:pPr marL="914400" lvl="1" indent="-457200" algn="just">
              <a:buFont typeface="Wingdings" pitchFamily="2" charset="2"/>
              <a:buChar char="Ø"/>
            </a:pPr>
            <a:r>
              <a:rPr lang="en-IN" sz="2400" dirty="0">
                <a:latin typeface="+mj-lt"/>
              </a:rPr>
              <a:t>an authenticator</a:t>
            </a:r>
          </a:p>
          <a:p>
            <a:pPr marL="914400" lvl="1" indent="-457200" algn="just">
              <a:buFont typeface="Wingdings" pitchFamily="2" charset="2"/>
              <a:buChar char="Ø"/>
            </a:pPr>
            <a:r>
              <a:rPr lang="en-IN" sz="2400" dirty="0">
                <a:latin typeface="+mj-lt"/>
              </a:rPr>
              <a:t>a ticket</a:t>
            </a:r>
          </a:p>
          <a:p>
            <a:pPr marL="914400" lvl="1" indent="-457200" algn="just">
              <a:buFont typeface="Wingdings" pitchFamily="2" charset="2"/>
              <a:buChar char="Ø"/>
            </a:pPr>
            <a:r>
              <a:rPr lang="en-IN" sz="2400" dirty="0">
                <a:latin typeface="+mj-lt"/>
              </a:rPr>
              <a:t>the name of the requested service</a:t>
            </a:r>
          </a:p>
          <a:p>
            <a:pPr marL="914400" lvl="1" indent="-457200" algn="just">
              <a:buFont typeface="Wingdings" pitchFamily="2" charset="2"/>
              <a:buChar char="Ø"/>
            </a:pPr>
            <a:r>
              <a:rPr lang="en-IN" sz="2400" dirty="0">
                <a:latin typeface="+mj-lt"/>
              </a:rPr>
              <a:t>Requested times </a:t>
            </a:r>
          </a:p>
          <a:p>
            <a:pPr marL="914400" lvl="1" indent="-457200" algn="just">
              <a:buFont typeface="Wingdings" pitchFamily="2" charset="2"/>
              <a:buChar char="Ø"/>
            </a:pPr>
            <a:r>
              <a:rPr lang="en-IN" sz="2400" dirty="0">
                <a:latin typeface="+mj-lt"/>
              </a:rPr>
              <a:t>options for the ticket </a:t>
            </a:r>
          </a:p>
          <a:p>
            <a:pPr marL="914400" lvl="1" indent="-457200" algn="just">
              <a:buFont typeface="Wingdings" pitchFamily="2" charset="2"/>
              <a:buChar char="Ø"/>
            </a:pPr>
            <a:r>
              <a:rPr lang="en-IN" sz="2400" dirty="0">
                <a:latin typeface="+mj-lt"/>
              </a:rPr>
              <a:t>a nonce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1569660"/>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4:</a:t>
            </a:r>
          </a:p>
          <a:p>
            <a:pPr marL="914400" lvl="1" indent="-457200" algn="just">
              <a:buFont typeface="Wingdings" pitchFamily="2" charset="2"/>
              <a:buChar char="Ø"/>
            </a:pPr>
            <a:r>
              <a:rPr lang="en-IN" sz="2400" dirty="0">
                <a:latin typeface="+mj-lt"/>
              </a:rPr>
              <a:t>a ticket</a:t>
            </a:r>
          </a:p>
          <a:p>
            <a:pPr marL="914400" lvl="1" indent="-457200" algn="just">
              <a:buFont typeface="Wingdings" pitchFamily="2" charset="2"/>
              <a:buChar char="Ø"/>
            </a:pPr>
            <a:r>
              <a:rPr lang="en-IN" sz="2400" dirty="0">
                <a:latin typeface="+mj-lt"/>
              </a:rPr>
              <a:t>Information needed by the client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4678204"/>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5:</a:t>
            </a:r>
          </a:p>
          <a:p>
            <a:pPr marL="914400" lvl="1" indent="-457200" algn="just">
              <a:buFont typeface="Wingdings" pitchFamily="2" charset="2"/>
              <a:buChar char="Ø"/>
            </a:pPr>
            <a:r>
              <a:rPr lang="en-IN" sz="2400" dirty="0">
                <a:latin typeface="+mj-lt"/>
              </a:rPr>
              <a:t>a ticket</a:t>
            </a:r>
          </a:p>
          <a:p>
            <a:pPr marL="914400" lvl="1" indent="-457200" algn="just">
              <a:buFont typeface="Wingdings" pitchFamily="2" charset="2"/>
              <a:buChar char="Ø"/>
            </a:pPr>
            <a:r>
              <a:rPr lang="en-IN" sz="2400" dirty="0">
                <a:latin typeface="+mj-lt"/>
              </a:rPr>
              <a:t>the client may request as an option that mutual authentication is required.</a:t>
            </a:r>
          </a:p>
          <a:p>
            <a:pPr marL="914400" lvl="1" indent="-457200" algn="just">
              <a:buFont typeface="Wingdings" pitchFamily="2" charset="2"/>
              <a:buChar char="Ø"/>
            </a:pPr>
            <a:r>
              <a:rPr lang="en-IN" sz="2400" dirty="0">
                <a:latin typeface="+mj-lt"/>
              </a:rPr>
              <a:t>An authenticator, which includes </a:t>
            </a:r>
          </a:p>
          <a:p>
            <a:pPr marL="1371600" lvl="2" indent="-457200" algn="just">
              <a:buFont typeface="Wingdings" pitchFamily="2" charset="2"/>
              <a:buChar char="ü"/>
            </a:pPr>
            <a:r>
              <a:rPr lang="en-IN" sz="2200" b="1" dirty="0" err="1">
                <a:latin typeface="+mj-lt"/>
              </a:rPr>
              <a:t>Subkey</a:t>
            </a:r>
            <a:r>
              <a:rPr lang="en-IN" sz="2200" b="1" dirty="0">
                <a:latin typeface="+mj-lt"/>
              </a:rPr>
              <a:t>: </a:t>
            </a:r>
            <a:r>
              <a:rPr lang="en-IN" sz="2200" dirty="0">
                <a:latin typeface="+mj-lt"/>
              </a:rPr>
              <a:t>The client’s choice for an encryption key to be used to protect this specific application session. If this field is omitted, the session key from the ticket (K</a:t>
            </a:r>
            <a:r>
              <a:rPr lang="en-IN" sz="2200" baseline="-25000" dirty="0">
                <a:latin typeface="+mj-lt"/>
              </a:rPr>
              <a:t>c,v</a:t>
            </a:r>
            <a:r>
              <a:rPr lang="en-IN" sz="2200" dirty="0">
                <a:latin typeface="+mj-lt"/>
              </a:rPr>
              <a:t>) is used.</a:t>
            </a:r>
          </a:p>
          <a:p>
            <a:pPr marL="1371600" lvl="2" indent="-457200" algn="just">
              <a:buFont typeface="Wingdings" pitchFamily="2" charset="2"/>
              <a:buChar char="ü"/>
            </a:pPr>
            <a:r>
              <a:rPr lang="en-IN" sz="2200" b="1" dirty="0">
                <a:latin typeface="+mj-lt"/>
              </a:rPr>
              <a:t>Sequence number: </a:t>
            </a:r>
            <a:r>
              <a:rPr lang="en-IN" sz="2200" dirty="0">
                <a:latin typeface="+mj-lt"/>
              </a:rPr>
              <a:t>An optional field that specifies the starting sequence number to be used by the server for messages sent to the client during this session. Messages may be sequence numbered to detect replays.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5833585"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Requirements</a:t>
            </a:r>
          </a:p>
        </p:txBody>
      </p:sp>
      <p:sp>
        <p:nvSpPr>
          <p:cNvPr id="11" name="Rectangle 10"/>
          <p:cNvSpPr/>
          <p:nvPr/>
        </p:nvSpPr>
        <p:spPr>
          <a:xfrm>
            <a:off x="228600" y="1416308"/>
            <a:ext cx="8763000" cy="2677656"/>
          </a:xfrm>
          <a:prstGeom prst="rect">
            <a:avLst/>
          </a:prstGeom>
        </p:spPr>
        <p:txBody>
          <a:bodyPr wrap="square">
            <a:spAutoFit/>
          </a:bodyPr>
          <a:lstStyle/>
          <a:p>
            <a:pPr marL="457200" indent="-457200" algn="just">
              <a:buFontTx/>
              <a:buChar char="•"/>
            </a:pPr>
            <a:r>
              <a:rPr lang="en-IN" sz="2400" b="1" u="sng" dirty="0">
                <a:latin typeface="+mj-lt"/>
              </a:rPr>
              <a:t>Secure:</a:t>
            </a:r>
            <a:r>
              <a:rPr lang="en-IN" sz="2400" dirty="0">
                <a:latin typeface="+mj-lt"/>
              </a:rPr>
              <a:t> A network eavesdropper should not be able to obtain the necessary information to impersonate a user.</a:t>
            </a:r>
          </a:p>
          <a:p>
            <a:pPr marL="457200" indent="-457200" algn="just">
              <a:buFontTx/>
              <a:buChar char="•"/>
            </a:pPr>
            <a:r>
              <a:rPr lang="en-IN" sz="2400" b="1" u="sng" dirty="0">
                <a:latin typeface="+mj-lt"/>
              </a:rPr>
              <a:t>Reliable:</a:t>
            </a:r>
            <a:r>
              <a:rPr lang="en-IN" sz="2400" dirty="0">
                <a:latin typeface="+mj-lt"/>
              </a:rPr>
              <a:t> For all services that rely on Kerberos for access control, lack of availability of the Kerberos service means lack of availability of the supported services. Hence, Kerberos should be highly reliable and should employ a distributed server architecture with one system able to back up another.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2308324"/>
          </a:xfrm>
          <a:prstGeom prst="rect">
            <a:avLst/>
          </a:prstGeom>
        </p:spPr>
        <p:txBody>
          <a:bodyPr wrap="square">
            <a:spAutoFit/>
          </a:bodyPr>
          <a:lstStyle/>
          <a:p>
            <a:pPr marL="457200" indent="-457200" algn="just"/>
            <a:r>
              <a:rPr lang="en-IN" sz="2400" b="1" u="sng" dirty="0">
                <a:latin typeface="+mj-lt"/>
              </a:rPr>
              <a:t>Summary of Kerberos Version 5 Message Exchanges</a:t>
            </a:r>
          </a:p>
          <a:p>
            <a:pPr marL="457200" indent="-457200" algn="just">
              <a:buFontTx/>
              <a:buChar char="•"/>
            </a:pPr>
            <a:r>
              <a:rPr lang="en-IN" sz="2400" b="1" dirty="0">
                <a:latin typeface="+mj-lt"/>
              </a:rPr>
              <a:t>Message 6:</a:t>
            </a:r>
          </a:p>
          <a:p>
            <a:pPr marL="914400" lvl="1" indent="-457200" algn="just">
              <a:buFont typeface="Wingdings" pitchFamily="2" charset="2"/>
              <a:buChar char="Ø"/>
            </a:pPr>
            <a:r>
              <a:rPr lang="en-IN" sz="2400" dirty="0">
                <a:latin typeface="+mj-lt"/>
              </a:rPr>
              <a:t>This is for mutual authentication. It includes</a:t>
            </a:r>
          </a:p>
          <a:p>
            <a:pPr marL="914400" lvl="1" indent="-457200" algn="just">
              <a:buFont typeface="Wingdings" pitchFamily="2" charset="2"/>
              <a:buChar char="Ø"/>
            </a:pPr>
            <a:r>
              <a:rPr lang="en-IN" sz="2400" dirty="0">
                <a:latin typeface="+mj-lt"/>
              </a:rPr>
              <a:t>the timestamp from the authenticator</a:t>
            </a:r>
          </a:p>
          <a:p>
            <a:pPr marL="914400" lvl="1" indent="-457200" algn="just">
              <a:buFont typeface="Wingdings" pitchFamily="2" charset="2"/>
              <a:buChar char="Ø"/>
            </a:pPr>
            <a:r>
              <a:rPr lang="en-IN" sz="2400" dirty="0">
                <a:latin typeface="+mj-lt"/>
              </a:rPr>
              <a:t>The </a:t>
            </a:r>
            <a:r>
              <a:rPr lang="en-IN" sz="2400" dirty="0" err="1">
                <a:latin typeface="+mj-lt"/>
              </a:rPr>
              <a:t>subkey</a:t>
            </a:r>
            <a:r>
              <a:rPr lang="en-IN" sz="2400" dirty="0">
                <a:latin typeface="+mj-lt"/>
              </a:rPr>
              <a:t> field, if present, overrides the </a:t>
            </a:r>
            <a:r>
              <a:rPr lang="en-IN" sz="2400" dirty="0" err="1">
                <a:latin typeface="+mj-lt"/>
              </a:rPr>
              <a:t>subkey</a:t>
            </a:r>
            <a:r>
              <a:rPr lang="en-IN" sz="2400" dirty="0">
                <a:latin typeface="+mj-lt"/>
              </a:rPr>
              <a:t> field, if present, in message (5).</a:t>
            </a:r>
          </a:p>
        </p:txBody>
      </p:sp>
      <p:sp>
        <p:nvSpPr>
          <p:cNvPr id="4" name="Rectangle 3"/>
          <p:cNvSpPr/>
          <p:nvPr/>
        </p:nvSpPr>
        <p:spPr>
          <a:xfrm>
            <a:off x="2514600" y="4800600"/>
            <a:ext cx="3238002" cy="338554"/>
          </a:xfrm>
          <a:prstGeom prst="rect">
            <a:avLst/>
          </a:prstGeom>
        </p:spPr>
        <p:txBody>
          <a:bodyPr wrap="none">
            <a:spAutoFit/>
          </a:bodyPr>
          <a:lstStyle/>
          <a:p>
            <a:r>
              <a:rPr lang="en-IN" dirty="0"/>
              <a:t>https://tools.ietf.org/html/rfc1510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3416320"/>
          </a:xfrm>
          <a:prstGeom prst="rect">
            <a:avLst/>
          </a:prstGeom>
        </p:spPr>
        <p:txBody>
          <a:bodyPr wrap="square">
            <a:spAutoFit/>
          </a:bodyPr>
          <a:lstStyle/>
          <a:p>
            <a:pPr marL="457200" indent="-457200" algn="just"/>
            <a:r>
              <a:rPr lang="en-IN" sz="2400" b="1" u="sng" dirty="0">
                <a:latin typeface="+mj-lt"/>
              </a:rPr>
              <a:t>Ticket Flags</a:t>
            </a:r>
          </a:p>
          <a:p>
            <a:pPr marL="457200" indent="-457200" algn="just">
              <a:buFontTx/>
              <a:buChar char="•"/>
            </a:pPr>
            <a:r>
              <a:rPr lang="en-IN" sz="2400" b="1" u="sng" dirty="0">
                <a:latin typeface="+mj-lt"/>
              </a:rPr>
              <a:t>INITIAL:</a:t>
            </a:r>
            <a:r>
              <a:rPr lang="en-IN" sz="2400" dirty="0">
                <a:latin typeface="+mj-lt"/>
              </a:rPr>
              <a:t> This ticket was issued by AS protocol (not by TGS) and not issued based on a ticket granting ticket.</a:t>
            </a:r>
          </a:p>
          <a:p>
            <a:pPr marL="457200" indent="-457200" algn="just">
              <a:buFontTx/>
              <a:buChar char="•"/>
            </a:pPr>
            <a:r>
              <a:rPr lang="en-IN" sz="2400" b="1" u="sng" dirty="0">
                <a:latin typeface="+mj-lt"/>
              </a:rPr>
              <a:t>PRE-AUTHENT:</a:t>
            </a:r>
            <a:r>
              <a:rPr lang="en-IN" sz="2400" dirty="0">
                <a:latin typeface="+mj-lt"/>
              </a:rPr>
              <a:t> During initial authentication, the client was authenticated by the AS before a ticket was issued.</a:t>
            </a:r>
          </a:p>
          <a:p>
            <a:pPr marL="457200" indent="-457200" algn="just">
              <a:buFontTx/>
              <a:buChar char="•"/>
            </a:pPr>
            <a:r>
              <a:rPr lang="en-IN" sz="2400" b="1" u="sng" dirty="0">
                <a:latin typeface="+mj-lt"/>
              </a:rPr>
              <a:t>HW-AUTHENT:</a:t>
            </a:r>
            <a:r>
              <a:rPr lang="en-IN" sz="2400" dirty="0">
                <a:latin typeface="+mj-lt"/>
              </a:rPr>
              <a:t> The protocol employed for initial authentication required the use of hardware expected to be possessed solely by the named client. (Indicates that the initial authentication required the use of hardware.)</a:t>
            </a:r>
          </a:p>
        </p:txBody>
      </p:sp>
      <p:sp>
        <p:nvSpPr>
          <p:cNvPr id="4" name="Rectangle 3"/>
          <p:cNvSpPr/>
          <p:nvPr/>
        </p:nvSpPr>
        <p:spPr>
          <a:xfrm>
            <a:off x="2514600" y="5181600"/>
            <a:ext cx="3387915" cy="338554"/>
          </a:xfrm>
          <a:prstGeom prst="rect">
            <a:avLst/>
          </a:prstGeom>
        </p:spPr>
        <p:txBody>
          <a:bodyPr wrap="none">
            <a:spAutoFit/>
          </a:bodyPr>
          <a:lstStyle/>
          <a:p>
            <a:r>
              <a:rPr lang="en-IN" dirty="0"/>
              <a:t>https://www.ietf.org/rfc/rfc4120.txt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3785652"/>
          </a:xfrm>
          <a:prstGeom prst="rect">
            <a:avLst/>
          </a:prstGeom>
        </p:spPr>
        <p:txBody>
          <a:bodyPr wrap="square">
            <a:spAutoFit/>
          </a:bodyPr>
          <a:lstStyle/>
          <a:p>
            <a:pPr marL="457200" indent="-457200" algn="just"/>
            <a:r>
              <a:rPr lang="en-IN" sz="2400" b="1" u="sng" dirty="0">
                <a:latin typeface="+mj-lt"/>
              </a:rPr>
              <a:t>Ticket Flags</a:t>
            </a:r>
          </a:p>
          <a:p>
            <a:pPr marL="457200" indent="-457200" algn="just">
              <a:buFontTx/>
              <a:buChar char="•"/>
            </a:pPr>
            <a:r>
              <a:rPr lang="en-IN" sz="2400" b="1" u="sng" dirty="0">
                <a:latin typeface="+mj-lt"/>
              </a:rPr>
              <a:t>RENEWABLE:</a:t>
            </a:r>
            <a:r>
              <a:rPr lang="en-IN" sz="2400" dirty="0">
                <a:latin typeface="+mj-lt"/>
              </a:rPr>
              <a:t> Tells TGS that this ticket can be used to obtain a replacement ticket that expires at a later date.</a:t>
            </a:r>
          </a:p>
          <a:p>
            <a:pPr marL="457200" indent="-457200" algn="just">
              <a:buFontTx/>
              <a:buChar char="•"/>
            </a:pPr>
            <a:r>
              <a:rPr lang="en-IN" sz="2400" b="1" u="sng" dirty="0">
                <a:latin typeface="+mj-lt"/>
              </a:rPr>
              <a:t>MAY-POSTDATE:</a:t>
            </a:r>
            <a:r>
              <a:rPr lang="en-IN" sz="2400" dirty="0">
                <a:latin typeface="+mj-lt"/>
              </a:rPr>
              <a:t> Tells TGS that a </a:t>
            </a:r>
            <a:r>
              <a:rPr lang="en-IN" sz="2400" dirty="0" err="1">
                <a:latin typeface="+mj-lt"/>
              </a:rPr>
              <a:t>postdated</a:t>
            </a:r>
            <a:r>
              <a:rPr lang="en-IN" sz="2400" dirty="0">
                <a:latin typeface="+mj-lt"/>
              </a:rPr>
              <a:t> ticket may be issued based on this ticket-granting ticket. </a:t>
            </a:r>
          </a:p>
          <a:p>
            <a:pPr marL="457200" indent="-457200" algn="just">
              <a:buFontTx/>
              <a:buChar char="•"/>
            </a:pPr>
            <a:r>
              <a:rPr lang="en-IN" sz="2400" b="1" u="sng" dirty="0">
                <a:latin typeface="+mj-lt"/>
              </a:rPr>
              <a:t>POSTDATED:</a:t>
            </a:r>
            <a:r>
              <a:rPr lang="en-IN" sz="2400" dirty="0">
                <a:latin typeface="+mj-lt"/>
              </a:rPr>
              <a:t> Indicates that this ticket has been </a:t>
            </a:r>
            <a:r>
              <a:rPr lang="en-IN" sz="2400" dirty="0" err="1">
                <a:latin typeface="+mj-lt"/>
              </a:rPr>
              <a:t>postdated</a:t>
            </a:r>
            <a:r>
              <a:rPr lang="en-IN" sz="2400" dirty="0">
                <a:latin typeface="+mj-lt"/>
              </a:rPr>
              <a:t>; the end server can check the </a:t>
            </a:r>
            <a:r>
              <a:rPr lang="en-IN" sz="2400" dirty="0" err="1">
                <a:latin typeface="+mj-lt"/>
              </a:rPr>
              <a:t>authtime</a:t>
            </a:r>
            <a:r>
              <a:rPr lang="en-IN" sz="2400" dirty="0">
                <a:latin typeface="+mj-lt"/>
              </a:rPr>
              <a:t> field to see when the original authentication occurred.</a:t>
            </a:r>
          </a:p>
          <a:p>
            <a:pPr marL="457200" indent="-457200" algn="just">
              <a:buFontTx/>
              <a:buChar char="•"/>
            </a:pPr>
            <a:r>
              <a:rPr lang="en-IN" sz="2400" b="1" u="sng" dirty="0">
                <a:latin typeface="+mj-lt"/>
              </a:rPr>
              <a:t>INVALID:</a:t>
            </a:r>
            <a:r>
              <a:rPr lang="en-IN" sz="2400" dirty="0">
                <a:latin typeface="+mj-lt"/>
              </a:rPr>
              <a:t> This ticket is invalid and must be validated by the KDC before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1938992"/>
          </a:xfrm>
          <a:prstGeom prst="rect">
            <a:avLst/>
          </a:prstGeom>
        </p:spPr>
        <p:txBody>
          <a:bodyPr wrap="square">
            <a:spAutoFit/>
          </a:bodyPr>
          <a:lstStyle/>
          <a:p>
            <a:pPr marL="457200" indent="-457200" algn="just"/>
            <a:r>
              <a:rPr lang="en-IN" sz="2400" b="1" u="sng" dirty="0">
                <a:latin typeface="+mj-lt"/>
              </a:rPr>
              <a:t>Ticket Flags</a:t>
            </a:r>
          </a:p>
          <a:p>
            <a:pPr marL="457200" indent="-457200" algn="just">
              <a:buFontTx/>
              <a:buChar char="•"/>
            </a:pPr>
            <a:r>
              <a:rPr lang="en-IN" sz="2400" b="1" u="sng" dirty="0">
                <a:latin typeface="+mj-lt"/>
              </a:rPr>
              <a:t>PROXIABLE:</a:t>
            </a:r>
            <a:r>
              <a:rPr lang="en-IN" sz="2400" dirty="0">
                <a:latin typeface="+mj-lt"/>
              </a:rPr>
              <a:t> Tells TGS that a new service-granting ticket with a different network address may be issued based on the presented ticket.</a:t>
            </a:r>
          </a:p>
          <a:p>
            <a:pPr marL="457200" indent="-457200" algn="just">
              <a:buFontTx/>
              <a:buChar char="•"/>
            </a:pPr>
            <a:r>
              <a:rPr lang="en-IN" sz="2400" b="1" u="sng" dirty="0">
                <a:latin typeface="+mj-lt"/>
              </a:rPr>
              <a:t>PROXY:</a:t>
            </a:r>
            <a:r>
              <a:rPr lang="en-IN" sz="2400" dirty="0">
                <a:latin typeface="+mj-lt"/>
              </a:rPr>
              <a:t> Indicates that this ticket is a proxy.</a:t>
            </a:r>
          </a:p>
        </p:txBody>
      </p:sp>
      <p:sp>
        <p:nvSpPr>
          <p:cNvPr id="4" name="Rectangle 3"/>
          <p:cNvSpPr/>
          <p:nvPr/>
        </p:nvSpPr>
        <p:spPr>
          <a:xfrm>
            <a:off x="457200" y="4114800"/>
            <a:ext cx="838200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IN" dirty="0" err="1">
                <a:latin typeface="+mj-lt"/>
              </a:rPr>
              <a:t>Neuman</a:t>
            </a:r>
            <a:r>
              <a:rPr lang="en-IN" dirty="0">
                <a:latin typeface="+mj-lt"/>
              </a:rPr>
              <a:t>, B. “Proxy-Based Authorization and Accounting for Distributed Systems.” Proceedings of the 13th International Conference on Distributed Computing Systems, May 1993.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1569660"/>
          </a:xfrm>
          <a:prstGeom prst="rect">
            <a:avLst/>
          </a:prstGeom>
        </p:spPr>
        <p:txBody>
          <a:bodyPr wrap="square">
            <a:spAutoFit/>
          </a:bodyPr>
          <a:lstStyle/>
          <a:p>
            <a:pPr marL="457200" indent="-457200" algn="just"/>
            <a:r>
              <a:rPr lang="en-IN" sz="2400" b="1" dirty="0">
                <a:latin typeface="+mj-lt"/>
              </a:rPr>
              <a:t>Password-to-Key Transformation</a:t>
            </a:r>
            <a:endParaRPr lang="en-IN" sz="2400" b="1" u="sng" dirty="0">
              <a:latin typeface="+mj-lt"/>
            </a:endParaRPr>
          </a:p>
          <a:p>
            <a:pPr marL="457200" indent="-457200" algn="just">
              <a:buFontTx/>
              <a:buChar char="•"/>
            </a:pPr>
            <a:r>
              <a:rPr lang="en-IN" sz="2400" b="1" dirty="0">
                <a:latin typeface="+mj-lt"/>
              </a:rPr>
              <a:t>Password is limited to ‘n’ characters, s(0), s(1), ..., s(n-1).</a:t>
            </a:r>
          </a:p>
          <a:p>
            <a:pPr marL="457200" indent="-457200" algn="just">
              <a:buFontTx/>
              <a:buChar char="•"/>
            </a:pPr>
            <a:r>
              <a:rPr lang="en-IN" sz="2400" dirty="0">
                <a:latin typeface="+mj-lt"/>
              </a:rPr>
              <a:t>Convert password to bit stream as follows</a:t>
            </a:r>
            <a:endParaRPr lang="en-IN" sz="2400" b="1" dirty="0">
              <a:latin typeface="+mj-lt"/>
            </a:endParaRPr>
          </a:p>
          <a:p>
            <a:pPr marL="457200" indent="-457200" algn="just">
              <a:buFontTx/>
              <a:buChar char="•"/>
            </a:pPr>
            <a:endParaRPr lang="en-IN" sz="2400" b="1" dirty="0">
              <a:latin typeface="+mj-lt"/>
            </a:endParaRPr>
          </a:p>
        </p:txBody>
      </p:sp>
      <p:pic>
        <p:nvPicPr>
          <p:cNvPr id="1026" name="Picture 2"/>
          <p:cNvPicPr>
            <a:picLocks noChangeAspect="1" noChangeArrowheads="1"/>
          </p:cNvPicPr>
          <p:nvPr/>
        </p:nvPicPr>
        <p:blipFill>
          <a:blip r:embed="rId3"/>
          <a:srcRect/>
          <a:stretch>
            <a:fillRect/>
          </a:stretch>
        </p:blipFill>
        <p:spPr bwMode="auto">
          <a:xfrm>
            <a:off x="2133600" y="2712278"/>
            <a:ext cx="4474872" cy="18418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447800" y="4572000"/>
            <a:ext cx="6276975" cy="1752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2677656"/>
          </a:xfrm>
          <a:prstGeom prst="rect">
            <a:avLst/>
          </a:prstGeom>
        </p:spPr>
        <p:txBody>
          <a:bodyPr wrap="square">
            <a:spAutoFit/>
          </a:bodyPr>
          <a:lstStyle/>
          <a:p>
            <a:pPr marL="457200" indent="-457200" algn="just"/>
            <a:r>
              <a:rPr lang="en-IN" sz="2400" b="1" dirty="0">
                <a:latin typeface="+mj-lt"/>
              </a:rPr>
              <a:t>Password-to-Key Transformation</a:t>
            </a:r>
            <a:endParaRPr lang="en-IN" sz="2400" b="1" u="sng" dirty="0">
              <a:latin typeface="+mj-lt"/>
            </a:endParaRPr>
          </a:p>
          <a:p>
            <a:pPr marL="457200" indent="-457200" algn="just">
              <a:buFontTx/>
              <a:buChar char="•"/>
            </a:pPr>
            <a:r>
              <a:rPr lang="en-IN" sz="2400" dirty="0">
                <a:latin typeface="+mj-lt"/>
              </a:rPr>
              <a:t>The bit string is compacted to 56 bits (DES key) by aligning the bits in “fanfold” fashion and performing a bitwise XOR. </a:t>
            </a:r>
          </a:p>
          <a:p>
            <a:pPr marL="457200" indent="-457200" algn="just">
              <a:buFontTx/>
              <a:buChar char="•"/>
            </a:pPr>
            <a:r>
              <a:rPr lang="en-IN" sz="2400" dirty="0">
                <a:latin typeface="+mj-lt"/>
              </a:rPr>
              <a:t>To conform to the expected 64-bit key format, the string is treated as a sequence of eight 7-bit blocks and is mapped into eight 8-bit blocks to form an input key K</a:t>
            </a:r>
            <a:r>
              <a:rPr lang="en-IN" sz="2400" baseline="-25000" dirty="0">
                <a:latin typeface="+mj-lt"/>
              </a:rPr>
              <a:t>pw</a:t>
            </a:r>
            <a:r>
              <a:rPr lang="en-IN" sz="2400" dirty="0">
                <a:latin typeface="+mj-lt"/>
              </a:rPr>
              <a:t>.</a:t>
            </a:r>
          </a:p>
          <a:p>
            <a:pPr marL="457200" indent="-457200" algn="just">
              <a:buFontTx/>
              <a:buChar char="•"/>
            </a:pPr>
            <a:endParaRPr lang="en-IN" sz="2400" b="1" dirty="0">
              <a:latin typeface="+mj-lt"/>
            </a:endParaRPr>
          </a:p>
        </p:txBody>
      </p:sp>
      <p:pic>
        <p:nvPicPr>
          <p:cNvPr id="2050" name="Picture 2"/>
          <p:cNvPicPr>
            <a:picLocks noChangeAspect="1" noChangeArrowheads="1"/>
          </p:cNvPicPr>
          <p:nvPr/>
        </p:nvPicPr>
        <p:blipFill>
          <a:blip r:embed="rId3"/>
          <a:srcRect/>
          <a:stretch>
            <a:fillRect/>
          </a:stretch>
        </p:blipFill>
        <p:spPr bwMode="auto">
          <a:xfrm>
            <a:off x="276497" y="3733800"/>
            <a:ext cx="8681612" cy="264169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5</a:t>
            </a:r>
          </a:p>
        </p:txBody>
      </p:sp>
      <p:sp>
        <p:nvSpPr>
          <p:cNvPr id="14" name="Rectangle 13"/>
          <p:cNvSpPr/>
          <p:nvPr/>
        </p:nvSpPr>
        <p:spPr>
          <a:xfrm>
            <a:off x="228600" y="1416308"/>
            <a:ext cx="8763000" cy="2308324"/>
          </a:xfrm>
          <a:prstGeom prst="rect">
            <a:avLst/>
          </a:prstGeom>
        </p:spPr>
        <p:txBody>
          <a:bodyPr wrap="square">
            <a:spAutoFit/>
          </a:bodyPr>
          <a:lstStyle/>
          <a:p>
            <a:pPr marL="457200" indent="-457200" algn="just"/>
            <a:r>
              <a:rPr lang="en-IN" sz="2400" b="1" dirty="0">
                <a:latin typeface="+mj-lt"/>
              </a:rPr>
              <a:t>Password-to-Key Transformation</a:t>
            </a:r>
            <a:endParaRPr lang="en-IN" sz="2400" b="1" u="sng" dirty="0">
              <a:latin typeface="+mj-lt"/>
            </a:endParaRPr>
          </a:p>
          <a:p>
            <a:pPr marL="457200" indent="-457200" algn="just">
              <a:buFontTx/>
              <a:buChar char="•"/>
            </a:pPr>
            <a:r>
              <a:rPr lang="en-IN" sz="2400" dirty="0">
                <a:latin typeface="+mj-lt"/>
              </a:rPr>
              <a:t>Finally, the original password is encrypted using the CBC mode of DES with key K</a:t>
            </a:r>
            <a:r>
              <a:rPr lang="en-IN" sz="2400" baseline="-25000" dirty="0">
                <a:latin typeface="+mj-lt"/>
              </a:rPr>
              <a:t>pw</a:t>
            </a:r>
            <a:r>
              <a:rPr lang="en-IN" sz="2400" dirty="0">
                <a:latin typeface="+mj-lt"/>
              </a:rPr>
              <a:t>.</a:t>
            </a:r>
          </a:p>
          <a:p>
            <a:pPr marL="457200" indent="-457200" algn="just">
              <a:buFontTx/>
              <a:buChar char="•"/>
            </a:pPr>
            <a:r>
              <a:rPr lang="en-IN" sz="2400" dirty="0">
                <a:latin typeface="+mj-lt"/>
              </a:rPr>
              <a:t>The last 64-bit block returned from this process, known as the CBC checksum, is the output key (</a:t>
            </a:r>
            <a:r>
              <a:rPr lang="en-IN" sz="2400" dirty="0" err="1">
                <a:latin typeface="+mj-lt"/>
              </a:rPr>
              <a:t>K</a:t>
            </a:r>
            <a:r>
              <a:rPr lang="en-IN" sz="2400" baseline="-25000" dirty="0" err="1">
                <a:latin typeface="+mj-lt"/>
              </a:rPr>
              <a:t>c</a:t>
            </a:r>
            <a:r>
              <a:rPr lang="en-IN" sz="2400" dirty="0">
                <a:latin typeface="+mj-lt"/>
              </a:rPr>
              <a:t>) associated with this password.</a:t>
            </a:r>
            <a:endParaRPr lang="en-IN" sz="2400" b="1" dirty="0">
              <a:latin typeface="+mj-lt"/>
            </a:endParaRPr>
          </a:p>
        </p:txBody>
      </p:sp>
      <p:pic>
        <p:nvPicPr>
          <p:cNvPr id="3074" name="Picture 2"/>
          <p:cNvPicPr>
            <a:picLocks noChangeAspect="1" noChangeArrowheads="1"/>
          </p:cNvPicPr>
          <p:nvPr/>
        </p:nvPicPr>
        <p:blipFill>
          <a:blip r:embed="rId3"/>
          <a:srcRect/>
          <a:stretch>
            <a:fillRect/>
          </a:stretch>
        </p:blipFill>
        <p:spPr bwMode="auto">
          <a:xfrm>
            <a:off x="760980" y="3733799"/>
            <a:ext cx="7925820" cy="269405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5833585"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Requirements</a:t>
            </a:r>
          </a:p>
        </p:txBody>
      </p:sp>
      <p:sp>
        <p:nvSpPr>
          <p:cNvPr id="11" name="Rectangle 10"/>
          <p:cNvSpPr/>
          <p:nvPr/>
        </p:nvSpPr>
        <p:spPr>
          <a:xfrm>
            <a:off x="228600" y="1416308"/>
            <a:ext cx="8763000" cy="3416320"/>
          </a:xfrm>
          <a:prstGeom prst="rect">
            <a:avLst/>
          </a:prstGeom>
        </p:spPr>
        <p:txBody>
          <a:bodyPr wrap="square">
            <a:spAutoFit/>
          </a:bodyPr>
          <a:lstStyle/>
          <a:p>
            <a:pPr marL="457200" indent="-457200" algn="just">
              <a:buFontTx/>
              <a:buChar char="•"/>
            </a:pPr>
            <a:r>
              <a:rPr lang="en-IN" sz="2400" b="1" u="sng" dirty="0">
                <a:latin typeface="+mj-lt"/>
              </a:rPr>
              <a:t>Transparent:</a:t>
            </a:r>
            <a:r>
              <a:rPr lang="en-IN" sz="2400" dirty="0">
                <a:latin typeface="+mj-lt"/>
              </a:rPr>
              <a:t> Ideally, the user should not be aware that authentication is taking place beyond the requirement to enter a password.</a:t>
            </a:r>
          </a:p>
          <a:p>
            <a:pPr marL="457200" indent="-457200" algn="just">
              <a:buFontTx/>
              <a:buChar char="•"/>
            </a:pPr>
            <a:r>
              <a:rPr lang="en-IN" sz="2400" b="1" u="sng" dirty="0">
                <a:latin typeface="+mj-lt"/>
              </a:rPr>
              <a:t>Scalable:</a:t>
            </a:r>
            <a:r>
              <a:rPr lang="en-IN" sz="2400" dirty="0">
                <a:latin typeface="+mj-lt"/>
              </a:rPr>
              <a:t> The system should be capable of supporting large numbers of clients and servers.</a:t>
            </a:r>
          </a:p>
          <a:p>
            <a:pPr marL="457200" indent="-457200" algn="just">
              <a:buFontTx/>
              <a:buChar char="•"/>
            </a:pPr>
            <a:r>
              <a:rPr lang="en-IN" sz="2400" dirty="0">
                <a:latin typeface="+mj-lt"/>
              </a:rPr>
              <a:t>This suggests a modular, distributed architecture. To support these requirements, the overall scheme of Kerberos is that of a trusted third-party authentication service that uses a protocol based on that proposed by </a:t>
            </a:r>
            <a:r>
              <a:rPr lang="en-IN" sz="2400" b="1" dirty="0">
                <a:latin typeface="+mj-lt"/>
              </a:rPr>
              <a:t>Needham and Schroeder</a:t>
            </a:r>
            <a:r>
              <a:rPr lang="en-IN" sz="2400" dirty="0">
                <a:latin typeface="+mj-lt"/>
              </a:rPr>
              <a:t>.</a:t>
            </a:r>
            <a:endParaRPr lang="en-US" sz="24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11" name="Rectangle 10"/>
          <p:cNvSpPr/>
          <p:nvPr/>
        </p:nvSpPr>
        <p:spPr>
          <a:xfrm>
            <a:off x="228600" y="1416308"/>
            <a:ext cx="8763000" cy="3046988"/>
          </a:xfrm>
          <a:prstGeom prst="rect">
            <a:avLst/>
          </a:prstGeom>
        </p:spPr>
        <p:txBody>
          <a:bodyPr wrap="square">
            <a:spAutoFit/>
          </a:bodyPr>
          <a:lstStyle/>
          <a:p>
            <a:pPr marL="457200" indent="-457200" algn="just">
              <a:buFontTx/>
              <a:buChar char="•"/>
            </a:pPr>
            <a:r>
              <a:rPr lang="en-US" sz="2400" b="1" dirty="0">
                <a:solidFill>
                  <a:schemeClr val="folHlink"/>
                </a:solidFill>
                <a:latin typeface="+mj-lt"/>
              </a:rPr>
              <a:t>Authentication Server (AS): </a:t>
            </a:r>
            <a:r>
              <a:rPr lang="en-US" sz="2400" b="1" dirty="0">
                <a:latin typeface="+mj-lt"/>
              </a:rPr>
              <a:t>AS is the KDC in the Kerberos protocol.</a:t>
            </a:r>
          </a:p>
          <a:p>
            <a:pPr marL="914400" lvl="1" indent="-457200" algn="just">
              <a:buFontTx/>
              <a:buChar char="•"/>
            </a:pPr>
            <a:r>
              <a:rPr lang="en-IN" sz="2400" dirty="0">
                <a:latin typeface="+mj-lt"/>
              </a:rPr>
              <a:t>authenticates users (C) to real servers (V) and </a:t>
            </a:r>
          </a:p>
          <a:p>
            <a:pPr marL="914400" lvl="1" indent="-457200" algn="just">
              <a:buFontTx/>
              <a:buChar char="•"/>
            </a:pPr>
            <a:r>
              <a:rPr lang="en-IN" sz="2400" dirty="0">
                <a:latin typeface="+mj-lt"/>
              </a:rPr>
              <a:t>authenticates real servers (V) to users (C).</a:t>
            </a:r>
            <a:endParaRPr lang="en-US" sz="2400" b="1" dirty="0">
              <a:latin typeface="+mj-lt"/>
            </a:endParaRPr>
          </a:p>
          <a:p>
            <a:pPr marL="457200" indent="-457200" algn="just">
              <a:buFontTx/>
              <a:buChar char="•"/>
            </a:pPr>
            <a:r>
              <a:rPr lang="en-US" sz="2400" b="1" dirty="0">
                <a:solidFill>
                  <a:schemeClr val="folHlink"/>
                </a:solidFill>
                <a:latin typeface="+mj-lt"/>
              </a:rPr>
              <a:t>Ticket-granting Server (TGS): </a:t>
            </a:r>
            <a:r>
              <a:rPr lang="en-US" sz="2400" b="1" dirty="0">
                <a:latin typeface="+mj-lt"/>
              </a:rPr>
              <a:t>The TGS issues a ticket for the real server/data server (V).</a:t>
            </a:r>
          </a:p>
          <a:p>
            <a:pPr marL="914400" lvl="1" indent="-457200" algn="just">
              <a:buFontTx/>
              <a:buChar char="•"/>
            </a:pPr>
            <a:r>
              <a:rPr lang="en-US" sz="2400" b="1" dirty="0">
                <a:latin typeface="+mj-lt"/>
              </a:rPr>
              <a:t>Issue ticket for C based on which C access V.</a:t>
            </a:r>
          </a:p>
          <a:p>
            <a:pPr marL="457200" indent="-457200" algn="just">
              <a:buFontTx/>
              <a:buChar char="•"/>
            </a:pPr>
            <a:r>
              <a:rPr lang="en-US" sz="2400" b="1" dirty="0">
                <a:solidFill>
                  <a:schemeClr val="folHlink"/>
                </a:solidFill>
                <a:latin typeface="+mj-lt"/>
              </a:rPr>
              <a:t>Real Server: </a:t>
            </a:r>
            <a:r>
              <a:rPr lang="en-US" sz="2400" b="1" dirty="0">
                <a:latin typeface="+mj-lt"/>
              </a:rPr>
              <a:t>The real server V provides services for the user (C).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sp>
        <p:nvSpPr>
          <p:cNvPr id="5" name="Rectangle 4"/>
          <p:cNvSpPr/>
          <p:nvPr/>
        </p:nvSpPr>
        <p:spPr>
          <a:xfrm>
            <a:off x="304800" y="19812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(C)</a:t>
            </a:r>
          </a:p>
        </p:txBody>
      </p:sp>
      <p:sp>
        <p:nvSpPr>
          <p:cNvPr id="6" name="Rectangle 5"/>
          <p:cNvSpPr/>
          <p:nvPr/>
        </p:nvSpPr>
        <p:spPr>
          <a:xfrm>
            <a:off x="6781800" y="1981200"/>
            <a:ext cx="1905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server (V)</a:t>
            </a:r>
          </a:p>
        </p:txBody>
      </p:sp>
      <p:sp>
        <p:nvSpPr>
          <p:cNvPr id="7" name="Rectangle 6"/>
          <p:cNvSpPr/>
          <p:nvPr/>
        </p:nvSpPr>
        <p:spPr>
          <a:xfrm>
            <a:off x="2743200" y="1981200"/>
            <a:ext cx="3657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048000" y="2438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a:t>
            </a:r>
          </a:p>
        </p:txBody>
      </p:sp>
      <p:sp>
        <p:nvSpPr>
          <p:cNvPr id="9" name="Rectangle 8"/>
          <p:cNvSpPr/>
          <p:nvPr/>
        </p:nvSpPr>
        <p:spPr>
          <a:xfrm>
            <a:off x="4800600" y="2438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TGS</a:t>
            </a:r>
          </a:p>
        </p:txBody>
      </p:sp>
      <p:sp>
        <p:nvSpPr>
          <p:cNvPr id="12" name="Rectangle 11"/>
          <p:cNvSpPr/>
          <p:nvPr/>
        </p:nvSpPr>
        <p:spPr>
          <a:xfrm>
            <a:off x="2819400" y="2007326"/>
            <a:ext cx="1143000" cy="3548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KDC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1027" name="Picture 3"/>
          <p:cNvPicPr>
            <a:picLocks noChangeAspect="1" noChangeArrowheads="1"/>
          </p:cNvPicPr>
          <p:nvPr/>
        </p:nvPicPr>
        <p:blipFill>
          <a:blip r:embed="rId3"/>
          <a:srcRect/>
          <a:stretch>
            <a:fillRect/>
          </a:stretch>
        </p:blipFill>
        <p:spPr bwMode="auto">
          <a:xfrm>
            <a:off x="228600" y="1504949"/>
            <a:ext cx="8809266" cy="474345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2051" name="Picture 3"/>
          <p:cNvPicPr>
            <a:picLocks noChangeAspect="1" noChangeArrowheads="1"/>
          </p:cNvPicPr>
          <p:nvPr/>
        </p:nvPicPr>
        <p:blipFill>
          <a:blip r:embed="rId3"/>
          <a:srcRect/>
          <a:stretch>
            <a:fillRect/>
          </a:stretch>
        </p:blipFill>
        <p:spPr bwMode="auto">
          <a:xfrm>
            <a:off x="1447800" y="304800"/>
            <a:ext cx="6166624" cy="6553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10" name="Text Box 10"/>
          <p:cNvSpPr txBox="1">
            <a:spLocks noChangeArrowheads="1"/>
          </p:cNvSpPr>
          <p:nvPr/>
        </p:nvSpPr>
        <p:spPr bwMode="auto">
          <a:xfrm>
            <a:off x="0" y="512896"/>
            <a:ext cx="4722831" cy="769441"/>
          </a:xfrm>
          <a:prstGeom prst="rect">
            <a:avLst/>
          </a:prstGeom>
          <a:noFill/>
          <a:ln w="9525">
            <a:noFill/>
            <a:miter lim="800000"/>
            <a:headEnd/>
            <a:tailEnd/>
          </a:ln>
          <a:effectLst/>
        </p:spPr>
        <p:txBody>
          <a:bodyPr wrap="none">
            <a:spAutoFit/>
          </a:bodyPr>
          <a:lstStyle/>
          <a:p>
            <a:r>
              <a:rPr lang="en-US" sz="4400" b="1" dirty="0">
                <a:solidFill>
                  <a:schemeClr val="hlink"/>
                </a:solidFill>
                <a:latin typeface="+mj-lt"/>
              </a:rPr>
              <a:t>Kerberos: Version 4</a:t>
            </a:r>
          </a:p>
        </p:txBody>
      </p:sp>
      <p:pic>
        <p:nvPicPr>
          <p:cNvPr id="2052" name="Picture 4"/>
          <p:cNvPicPr>
            <a:picLocks noChangeAspect="1" noChangeArrowheads="1"/>
          </p:cNvPicPr>
          <p:nvPr/>
        </p:nvPicPr>
        <p:blipFill>
          <a:blip r:embed="rId3"/>
          <a:srcRect/>
          <a:stretch>
            <a:fillRect/>
          </a:stretch>
        </p:blipFill>
        <p:spPr bwMode="auto">
          <a:xfrm>
            <a:off x="1905000" y="1371600"/>
            <a:ext cx="5334000" cy="5343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6580</TotalTime>
  <Words>2224</Words>
  <Application>Microsoft Office PowerPoint</Application>
  <PresentationFormat>On-screen Show (4:3)</PresentationFormat>
  <Paragraphs>269</Paragraphs>
  <Slides>36</Slides>
  <Notes>36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36</vt:i4>
      </vt:variant>
    </vt:vector>
  </HeadingPairs>
  <TitlesOfParts>
    <vt:vector size="45" baseType="lpstr">
      <vt:lpstr>Arial</vt:lpstr>
      <vt:lpstr>Calibri</vt:lpstr>
      <vt:lpstr>Tahoma</vt:lpstr>
      <vt:lpstr>Times New Roman</vt:lpstr>
      <vt:lpstr>Wingdings</vt:lpstr>
      <vt:lpstr>1_Office Theme</vt:lpstr>
      <vt:lpstr>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State  University of New York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ruhul amin</cp:lastModifiedBy>
  <cp:revision>449</cp:revision>
  <cp:lastPrinted>1601-01-01T00:00:00Z</cp:lastPrinted>
  <dcterms:created xsi:type="dcterms:W3CDTF">2001-10-10T03:11:58Z</dcterms:created>
  <dcterms:modified xsi:type="dcterms:W3CDTF">2022-04-06T09:18:33Z</dcterms:modified>
</cp:coreProperties>
</file>