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  <p:sldMasterId id="214748365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embeddedFontLst>
    <p:embeddedFont>
      <p:font typeface="Stardos Stencil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StardosStencil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StardosStencil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4f3266032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4f3266032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24f3266032_0_14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559a81f0f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559a81f0f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2559a81f0f_0_5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57cd8b0f2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57cd8b0f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257cd8b0f2_0_7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4f3266694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4f3266694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24f3266694_0_8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4f3266694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4f3266694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24f3266694_0_16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d50d0b61a86550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d50d0b61a86550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4d50d0b61a865501_0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d50d0b61a86550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d50d0b61a86550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4d50d0b61a865501_7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50d0b61a86550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50d0b61a86550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4d50d0b61a865501_15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50d0b61a86550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50d0b61a86550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4d50d0b61a865501_22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d50d0b61a86550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d50d0b61a86550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4d50d0b61a865501_29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4f326603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24f3266032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idx="1" type="body"/>
          </p:nvPr>
        </p:nvSpPr>
        <p:spPr>
          <a:xfrm>
            <a:off x="1" y="3509963"/>
            <a:ext cx="12191999" cy="1011980"/>
          </a:xfrm>
          <a:prstGeom prst="rect">
            <a:avLst/>
          </a:prstGeom>
          <a:solidFill>
            <a:srgbClr val="8592BC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"/>
              <a:buNone/>
              <a:defRPr sz="1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1524000" y="1122363"/>
            <a:ext cx="9144000" cy="163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2" type="subTitle"/>
          </p:nvPr>
        </p:nvSpPr>
        <p:spPr>
          <a:xfrm>
            <a:off x="602166" y="3787947"/>
            <a:ext cx="6445405" cy="5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0C2577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266700" y="6557962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9629775" y="6492875"/>
            <a:ext cx="1979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266700" y="6518275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9607550" y="6453187"/>
            <a:ext cx="1979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266700" y="6518275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9607550" y="6453187"/>
            <a:ext cx="1979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 rot="5400000">
            <a:off x="3920332" y="-1256507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266700" y="6518275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9607550" y="6453187"/>
            <a:ext cx="1979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>
                <a:solidFill>
                  <a:srgbClr val="00206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266700" y="6518275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9607550" y="6453187"/>
            <a:ext cx="1979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>
                <a:solidFill>
                  <a:srgbClr val="002060"/>
                </a:solidFill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>
                <a:solidFill>
                  <a:srgbClr val="002060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>
                <a:solidFill>
                  <a:srgbClr val="002060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>
                <a:solidFill>
                  <a:srgbClr val="002060"/>
                </a:solidFill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>
                <a:solidFill>
                  <a:srgbClr val="002060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>
                <a:solidFill>
                  <a:srgbClr val="00206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266700" y="6518275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9607550" y="6453187"/>
            <a:ext cx="1979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b="1" sz="2400">
                <a:solidFill>
                  <a:srgbClr val="00206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b="1" sz="2400">
                <a:solidFill>
                  <a:srgbClr val="00206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266700" y="6518275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9607550" y="6453187"/>
            <a:ext cx="1979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266700" y="6518275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9607550" y="6453187"/>
            <a:ext cx="1979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4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465887"/>
            <a:ext cx="12192000" cy="404812"/>
          </a:xfrm>
          <a:prstGeom prst="rect">
            <a:avLst/>
          </a:prstGeom>
          <a:solidFill>
            <a:srgbClr val="0C2577"/>
          </a:solidFill>
          <a:ln>
            <a:noFill/>
          </a:ln>
        </p:spPr>
        <p:txBody>
          <a:bodyPr anchorCtr="0" anchor="t" bIns="34250" lIns="68525" spcFirstLastPara="1" rIns="68525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623550" y="230187"/>
            <a:ext cx="1460500" cy="1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0" y="0"/>
            <a:ext cx="12192000" cy="3509962"/>
          </a:xfrm>
          <a:prstGeom prst="rect">
            <a:avLst/>
          </a:prstGeom>
          <a:solidFill>
            <a:srgbClr val="0C2577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2577"/>
              </a:buClr>
              <a:buSzPts val="100"/>
              <a:buFont typeface="Georgia"/>
              <a:buNone/>
            </a:pPr>
            <a:r>
              <a:rPr b="0" i="0" lang="en-US" sz="100" u="none">
                <a:solidFill>
                  <a:srgbClr val="0C2577"/>
                </a:solidFill>
                <a:latin typeface="Georgia"/>
                <a:ea typeface="Georgia"/>
                <a:cs typeface="Georgia"/>
                <a:sym typeface="Georgia"/>
              </a:rPr>
              <a:t>..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12" y="4852987"/>
            <a:ext cx="1244600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619250" y="5013325"/>
            <a:ext cx="5559425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98A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rgbClr val="23298A"/>
                </a:solidFill>
                <a:latin typeface="Georgia"/>
                <a:ea typeface="Georgia"/>
                <a:cs typeface="Georgia"/>
                <a:sym typeface="Georgia"/>
              </a:rPr>
              <a:t>Dr. Shyama Prasad Mukherjee International Institute of Information Technology, Naya Raipur </a:t>
            </a:r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8374062" y="3787775"/>
            <a:ext cx="3171825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Date:</a:t>
            </a:r>
            <a:endParaRPr/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/>
        </p:nvSpPr>
        <p:spPr>
          <a:xfrm>
            <a:off x="0" y="6465887"/>
            <a:ext cx="12192000" cy="404812"/>
          </a:xfrm>
          <a:prstGeom prst="rect">
            <a:avLst/>
          </a:prstGeom>
          <a:solidFill>
            <a:srgbClr val="0C2577"/>
          </a:solidFill>
          <a:ln>
            <a:noFill/>
          </a:ln>
        </p:spPr>
        <p:txBody>
          <a:bodyPr anchorCtr="0" anchor="t" bIns="34250" lIns="68525" spcFirstLastPara="1" rIns="68525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623550" y="230187"/>
            <a:ext cx="1460500" cy="1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266700" y="6557962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9629775" y="6492875"/>
            <a:ext cx="1979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/>
        </p:nvSpPr>
        <p:spPr>
          <a:xfrm>
            <a:off x="0" y="6465887"/>
            <a:ext cx="12192000" cy="404812"/>
          </a:xfrm>
          <a:prstGeom prst="rect">
            <a:avLst/>
          </a:prstGeom>
          <a:solidFill>
            <a:srgbClr val="0C2577"/>
          </a:solidFill>
          <a:ln>
            <a:noFill/>
          </a:ln>
        </p:spPr>
        <p:txBody>
          <a:bodyPr anchorCtr="0" anchor="t" bIns="34250" lIns="68525" spcFirstLastPara="1" rIns="68525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266700" y="6518275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9607550" y="6453187"/>
            <a:ext cx="1979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623550" y="230187"/>
            <a:ext cx="1460500" cy="1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 txBox="1"/>
          <p:nvPr>
            <p:ph idx="11" type="ftr"/>
          </p:nvPr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0" y="3509962"/>
            <a:ext cx="12192000" cy="1011237"/>
          </a:xfrm>
          <a:prstGeom prst="rect">
            <a:avLst/>
          </a:prstGeom>
          <a:solidFill>
            <a:srgbClr val="8592B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"/>
              <a:buNone/>
            </a:pPr>
            <a:r>
              <a:t/>
            </a:r>
            <a:endParaRPr sz="100">
              <a:solidFill>
                <a:schemeClr val="lt2"/>
              </a:solidFill>
            </a:endParaRPr>
          </a:p>
        </p:txBody>
      </p:sp>
      <p:sp>
        <p:nvSpPr>
          <p:cNvPr id="96" name="Google Shape;96;p13"/>
          <p:cNvSpPr txBox="1"/>
          <p:nvPr>
            <p:ph type="ctrTitle"/>
          </p:nvPr>
        </p:nvSpPr>
        <p:spPr>
          <a:xfrm>
            <a:off x="1609700" y="822320"/>
            <a:ext cx="91440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u="sng">
                <a:latin typeface="Stardos Stencil"/>
                <a:ea typeface="Stardos Stencil"/>
                <a:cs typeface="Stardos Stencil"/>
                <a:sym typeface="Stardos Stencil"/>
              </a:rPr>
              <a:t>NETWORK SECURITY</a:t>
            </a:r>
            <a:endParaRPr b="0" sz="3600" u="sng">
              <a:latin typeface="Stardos Stencil"/>
              <a:ea typeface="Stardos Stencil"/>
              <a:cs typeface="Stardos Stencil"/>
              <a:sym typeface="Stardos Stenci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Secure Socket Layer (SSL)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3009900" y="6492875"/>
            <a:ext cx="6005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eorgia"/>
              <a:buNone/>
            </a:pPr>
            <a:r>
              <a:rPr b="0" i="0" lang="en-US" sz="1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International Institute of Information Technology, Naya Raipur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700075" y="657175"/>
            <a:ext cx="10334700" cy="592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List of fatal errors.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900"/>
              <a:t>Fig. Fatal Alerts</a:t>
            </a:r>
            <a:endParaRPr i="1" sz="1900"/>
          </a:p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9629775" y="6492875"/>
            <a:ext cx="19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300" y="1719025"/>
            <a:ext cx="8886825" cy="44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/>
        </p:nvSpPr>
        <p:spPr>
          <a:xfrm>
            <a:off x="3689025" y="1229725"/>
            <a:ext cx="52815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Table 1: Types of fatal errors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9607550" y="6453187"/>
            <a:ext cx="19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6500475" y="2566100"/>
            <a:ext cx="6207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latin typeface="Calibri"/>
                <a:ea typeface="Calibri"/>
                <a:cs typeface="Calibri"/>
                <a:sym typeface="Calibri"/>
              </a:rPr>
              <a:t>WHY?</a:t>
            </a:r>
            <a:endParaRPr b="1" sz="4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400" y="357525"/>
            <a:ext cx="5736675" cy="588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000">
                <a:solidFill>
                  <a:schemeClr val="dk1"/>
                </a:solidFill>
              </a:rPr>
              <a:t>TLS (Transport Layer Security) </a:t>
            </a:r>
            <a:endParaRPr i="1" sz="4000">
              <a:solidFill>
                <a:schemeClr val="dk1"/>
              </a:solidFill>
            </a:endParaRPr>
          </a:p>
        </p:txBody>
      </p:sp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9607550" y="6453187"/>
            <a:ext cx="19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857250" y="1528775"/>
            <a:ext cx="100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885825" y="1857375"/>
            <a:ext cx="102156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 main question is, why use TLS instead of SSL?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TLS is an new modified version of SSL, however SSL is </a:t>
            </a: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very commonly used.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Difference is: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SSL uses MAC (Message Authentication Code)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TLS uses HMAC (Hashed Message Authentication Code) &lt;- more secure!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TLS uses better encryption standards.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Vulnerabilities of SSL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9607550" y="6453187"/>
            <a:ext cx="19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857250" y="1528775"/>
            <a:ext cx="100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885825" y="1857375"/>
            <a:ext cx="102156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Stripping attacks: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Taken advantage of how a user enters an HTTPS website from an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insecure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HTTP website. The attacker connects the user to their machine. Then forwards the victims request and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receives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the secure HTTPS page, changes it to HTTP and thus removes all security.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Wildcard Certificates: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Server admins use self signed wildcard certificates using OpenSSL, which is quick but bad practise as the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concept of trusted CA is removed and user can be attacked.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Fake Certificates: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We saw earlier, a method to verify certificates is OCSP but it is tedious and slow. Thus, mostly certificates are not verified and even CAs like GoDaddy can be spoofed.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Expired certificates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</a:rPr>
              <a:t>Clarify between TCP handshake and TLS handshake</a:t>
            </a:r>
            <a:endParaRPr b="1" sz="3900">
              <a:solidFill>
                <a:schemeClr val="dk1"/>
              </a:solidFill>
            </a:endParaRPr>
          </a:p>
        </p:txBody>
      </p:sp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9607550" y="6453187"/>
            <a:ext cx="19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857250" y="1528775"/>
            <a:ext cx="100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962525" y="2292514"/>
            <a:ext cx="103914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TCP handshake is used to establish a stable connection between 2 entities.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TLS handshake is used to secure that connection.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TLS handshake takes place after TCP handshake.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/>
        </p:nvSpPr>
        <p:spPr>
          <a:xfrm>
            <a:off x="0" y="3175"/>
            <a:ext cx="12192000" cy="4727575"/>
          </a:xfrm>
          <a:prstGeom prst="rect">
            <a:avLst/>
          </a:prstGeom>
          <a:solidFill>
            <a:srgbClr val="0C257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2577"/>
              </a:buClr>
              <a:buSzPts val="100"/>
              <a:buFont typeface="Georgia"/>
              <a:buNone/>
            </a:pPr>
            <a:r>
              <a:rPr b="0" i="0" lang="en-US" sz="100" u="none">
                <a:solidFill>
                  <a:srgbClr val="0C2577"/>
                </a:solidFill>
                <a:latin typeface="Georgia"/>
                <a:ea typeface="Georgia"/>
                <a:cs typeface="Georgia"/>
                <a:sym typeface="Georgia"/>
              </a:rPr>
              <a:t>..</a:t>
            </a:r>
            <a:endParaRPr/>
          </a:p>
        </p:txBody>
      </p:sp>
      <p:sp>
        <p:nvSpPr>
          <p:cNvPr id="220" name="Google Shape;220;p27"/>
          <p:cNvSpPr txBox="1"/>
          <p:nvPr>
            <p:ph type="title"/>
          </p:nvPr>
        </p:nvSpPr>
        <p:spPr>
          <a:xfrm flipH="1">
            <a:off x="838200" y="1225625"/>
            <a:ext cx="10515600" cy="2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eorgia"/>
              <a:buNone/>
            </a:pPr>
            <a:r>
              <a:rPr b="1" lang="en-US" sz="7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THANK  YOU</a:t>
            </a:r>
            <a:endParaRPr sz="7000"/>
          </a:p>
        </p:txBody>
      </p:sp>
      <p:pic>
        <p:nvPicPr>
          <p:cNvPr id="221" name="Google Shape;22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00" y="5002212"/>
            <a:ext cx="1244600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/>
          <p:nvPr/>
        </p:nvSpPr>
        <p:spPr>
          <a:xfrm>
            <a:off x="1652587" y="5162550"/>
            <a:ext cx="5559425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98A"/>
              </a:buClr>
              <a:buSzPts val="1800"/>
              <a:buFont typeface="Georgia"/>
              <a:buNone/>
            </a:pPr>
            <a:r>
              <a:rPr b="1" i="0" lang="en-US" sz="1800" u="none">
                <a:solidFill>
                  <a:srgbClr val="23298A"/>
                </a:solidFill>
                <a:latin typeface="Georgia"/>
                <a:ea typeface="Georgia"/>
                <a:cs typeface="Georgia"/>
                <a:sym typeface="Georgia"/>
              </a:rPr>
              <a:t>Dr. Shyama Prasad Mukherjee International Institute of Information Technology, Naya Raipur </a:t>
            </a:r>
            <a:endParaRPr/>
          </a:p>
        </p:txBody>
      </p:sp>
      <p:sp>
        <p:nvSpPr>
          <p:cNvPr id="223" name="Google Shape;223;p27"/>
          <p:cNvSpPr txBox="1"/>
          <p:nvPr/>
        </p:nvSpPr>
        <p:spPr>
          <a:xfrm>
            <a:off x="266700" y="6518275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9607550" y="6453187"/>
            <a:ext cx="1979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</a:pPr>
            <a:r>
              <a:rPr b="0" i="0" lang="en-US" sz="14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International Institute of Information Technology, Naya Raipur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Single entity trusted by all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Key management for billions of users is a problem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All users MUST be known to the KDC and the KDC must remain online all the time.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Performance bottleneck</a:t>
            </a:r>
            <a:endParaRPr/>
          </a:p>
        </p:txBody>
      </p:sp>
      <p:sp>
        <p:nvSpPr>
          <p:cNvPr id="104" name="Google Shape;104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Drawback of Kerberos?</a:t>
            </a:r>
            <a:endParaRPr/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9629775" y="6492875"/>
            <a:ext cx="19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838200" y="1551357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Concept of public key cryptography used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Public key used to generate a session key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which is used to encrypt the messages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shared between users.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Drawbacks?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Assumes everyone knows the public key of every entity.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No authentication of entities to prove they are genuine.</a:t>
            </a:r>
            <a:endParaRPr/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we change this?</a:t>
            </a:r>
            <a:endParaRPr/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9629775" y="6492875"/>
            <a:ext cx="19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1272" y="2639917"/>
            <a:ext cx="3669125" cy="198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CA steps in here and generates certificates for the entities.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Now: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No need for an online KDC thus more scalable concept.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Certificates authenticate the </a:t>
            </a:r>
            <a:r>
              <a:rPr lang="en-US"/>
              <a:t>entities.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If CA makes a mistake: 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Certificate Revocation List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OCSP servers used to verify certificates</a:t>
            </a:r>
            <a:endParaRPr/>
          </a:p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Certificate Authority Introduced</a:t>
            </a:r>
            <a:endParaRPr/>
          </a:p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9629775" y="6492875"/>
            <a:ext cx="19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There are 3 main spheres of internet communication we need to secure: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Data being transferred on the network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Data stored in </a:t>
            </a:r>
            <a:r>
              <a:rPr lang="en-US"/>
              <a:t>browser like cookies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The UI itself (to protect users against Phishing etc.)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SSL is used to secure (1) i.e data being transferred on the network.</a:t>
            </a:r>
            <a:endParaRPr b="1"/>
          </a:p>
        </p:txBody>
      </p:sp>
      <p:sp>
        <p:nvSpPr>
          <p:cNvPr id="129" name="Google Shape;129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SSL?</a:t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9629775" y="6492875"/>
            <a:ext cx="19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698500" y="1043000"/>
            <a:ext cx="10515600" cy="49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Working of SSL</a:t>
            </a:r>
            <a:endParaRPr b="1" i="1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SSL has three sub-protocols as shown below. These three sub-protocols constitute the overall working of SSL. 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266700" y="6557962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</a:pPr>
            <a:r>
              <a:rPr b="0" i="0" lang="en-US" sz="14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International Institute of Information Technology, Naya Raipur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9629775" y="6492875"/>
            <a:ext cx="1979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 b="10073" l="0" r="0" t="6328"/>
          <a:stretch/>
        </p:blipFill>
        <p:spPr>
          <a:xfrm>
            <a:off x="3490100" y="2941500"/>
            <a:ext cx="5585925" cy="29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477485" y="1530657"/>
            <a:ext cx="53805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Change Cipher Spec Protocol: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This is used to inform the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other entity that we have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changed from asymmetric to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symmetric key cryptography</a:t>
            </a:r>
            <a:endParaRPr/>
          </a:p>
        </p:txBody>
      </p:sp>
      <p:sp>
        <p:nvSpPr>
          <p:cNvPr id="146" name="Google Shape;146;p19"/>
          <p:cNvSpPr txBox="1"/>
          <p:nvPr>
            <p:ph type="title"/>
          </p:nvPr>
        </p:nvSpPr>
        <p:spPr>
          <a:xfrm>
            <a:off x="46325" y="64982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Handshake Protocol (Provides authentication) </a:t>
            </a:r>
            <a:endParaRPr/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9629775" y="6492875"/>
            <a:ext cx="19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350" y="1052825"/>
            <a:ext cx="5718575" cy="52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5857975" y="6072575"/>
            <a:ext cx="6347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Fig.1 Handshake Protocol                                </a:t>
            </a:r>
            <a:r>
              <a:rPr lang="en-US" sz="1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Image courtesy: IBM</a:t>
            </a:r>
            <a:endParaRPr sz="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266710" y="1572570"/>
            <a:ext cx="53805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It is used to </a:t>
            </a:r>
            <a:r>
              <a:rPr lang="en-US"/>
              <a:t>transfer</a:t>
            </a:r>
            <a:r>
              <a:rPr lang="en-US"/>
              <a:t> any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within a </a:t>
            </a:r>
            <a:r>
              <a:rPr lang="en-US"/>
              <a:t>session - both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message and other protocols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as well as for any application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layer.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900100" y="900125"/>
            <a:ext cx="10515600" cy="5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266700" y="6518275"/>
            <a:ext cx="2209800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9607550" y="6453187"/>
            <a:ext cx="1979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2859087" y="6492875"/>
            <a:ext cx="65976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</a:pPr>
            <a:r>
              <a:rPr b="0" i="0" lang="en-US" sz="14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International Institute of Information Technology, Naya Raipur</a:t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826" y="1526891"/>
            <a:ext cx="6147750" cy="444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>
            <p:ph type="title"/>
          </p:nvPr>
        </p:nvSpPr>
        <p:spPr>
          <a:xfrm>
            <a:off x="46325" y="64982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Record Protocol (Provides integrity and confidentiality)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6045450" y="5969475"/>
            <a:ext cx="640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Fig. 2. Record Protocol                                             I</a:t>
            </a:r>
            <a:r>
              <a:rPr lang="en-US" sz="1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mage courtesy: GFG</a:t>
            </a:r>
            <a:endParaRPr sz="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838200" y="819300"/>
            <a:ext cx="10515600" cy="5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n-US"/>
              <a:t>3</a:t>
            </a:r>
            <a:r>
              <a:rPr b="1" i="1" lang="en-US"/>
              <a:t>. </a:t>
            </a:r>
            <a:r>
              <a:rPr b="1" i="1" lang="en-US">
                <a:solidFill>
                  <a:schemeClr val="dk1"/>
                </a:solidFill>
              </a:rPr>
              <a:t>The Alert Protocol</a:t>
            </a:r>
            <a:endParaRPr b="1" i="1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</a:rPr>
              <a:t>When either the client or the server detects an error, the detecting party sends an </a:t>
            </a:r>
            <a:r>
              <a:rPr i="1" lang="en-US" sz="2500">
                <a:solidFill>
                  <a:schemeClr val="dk1"/>
                </a:solidFill>
              </a:rPr>
              <a:t>alert message</a:t>
            </a:r>
            <a:r>
              <a:rPr lang="en-US" sz="2500">
                <a:solidFill>
                  <a:schemeClr val="dk1"/>
                </a:solidFill>
              </a:rPr>
              <a:t> to the other party. </a:t>
            </a:r>
            <a:endParaRPr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Each alert message consists of two bytes.The byte 1 signifies the type </a:t>
            </a:r>
            <a:endParaRPr sz="2500"/>
          </a:p>
          <a:p>
            <a:pPr indent="0" lvl="0" marL="0" rtl="0" algn="l">
              <a:spcBef>
                <a:spcPts val="70"/>
              </a:spcBef>
              <a:spcAft>
                <a:spcPts val="0"/>
              </a:spcAft>
              <a:buNone/>
            </a:pPr>
            <a:r>
              <a:rPr lang="en-US" sz="2500"/>
              <a:t>of error.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/>
              <a:t>If it is a warning, this level contains 1. </a:t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/>
              <a:t>If the error is fatal, this level contains 2.</a:t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/>
              <a:t>          </a:t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The byte 2 specifies the actual errors.            </a:t>
            </a:r>
            <a:r>
              <a:rPr i="1" lang="en-US" sz="1900"/>
              <a:t>Fig.3 Alert protocol message format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266700" y="6518275"/>
            <a:ext cx="2209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9607550" y="6453187"/>
            <a:ext cx="19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2859087" y="6492875"/>
            <a:ext cx="65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</a:pPr>
            <a:r>
              <a:rPr b="0" i="0" lang="en-US" sz="14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International Institute of Information Technology, Naya Raipur</a:t>
            </a:r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75" y="3733800"/>
            <a:ext cx="38290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