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Lst>
  <p:sldSz cy="5143500" cx="9144000"/>
  <p:notesSz cx="6858000" cy="9144000"/>
  <p:embeddedFontLst>
    <p:embeddedFont>
      <p:font typeface="Old Standard TT"/>
      <p:regular r:id="rId82"/>
      <p:bold r:id="rId83"/>
      <p:italic r:id="rId8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http://customooxmlschemas.google.com/">
      <go:slidesCustomData xmlns:go="http://customooxmlschemas.google.com/" r:id="rId85" roundtripDataSignature="AMtx7mgea77kN7/IGq8rLoVNGSdqUAqr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8838591-7C85-4070-80C2-F7E71100C069}">
  <a:tblStyle styleId="{E8838591-7C85-4070-80C2-F7E71100C06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OldStandardTT-italic.fntdata"/><Relationship Id="rId83" Type="http://schemas.openxmlformats.org/officeDocument/2006/relationships/font" Target="fonts/OldStandardTT-bold.fntdata"/><Relationship Id="rId42" Type="http://schemas.openxmlformats.org/officeDocument/2006/relationships/slide" Target="slides/slide36.xml"/><Relationship Id="rId41" Type="http://schemas.openxmlformats.org/officeDocument/2006/relationships/slide" Target="slides/slide35.xml"/><Relationship Id="rId85" Type="http://customschemas.google.com/relationships/presentationmetadata" Target="metadata"/><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slide" Target="slides/slide74.xml"/><Relationship Id="rId82" Type="http://schemas.openxmlformats.org/officeDocument/2006/relationships/font" Target="fonts/OldStandardTT-regular.fntdata"/><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 name="Google Shape;437;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5" name="Google Shape;475;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1" name="Google Shape;481;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7" name="Google Shape;487;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3" name="Google Shape;493;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9" name="Google Shape;499;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5" name="Google Shape;505;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8" name="Google Shape;518;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4" name="Google Shape;524;p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77"/>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 name="Google Shape;11;p77"/>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77"/>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p:txBody>
      </p:sp>
      <p:sp>
        <p:nvSpPr>
          <p:cNvPr id="13" name="Google Shape;13;p77"/>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7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86"/>
          <p:cNvSpPr txBox="1"/>
          <p:nvPr>
            <p:ph hasCustomPrompt="1" type="title"/>
          </p:nvPr>
        </p:nvSpPr>
        <p:spPr>
          <a:xfrm>
            <a:off x="311700" y="1039650"/>
            <a:ext cx="8520600" cy="2106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51" name="Google Shape;51;p86"/>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2" name="Google Shape;52;p8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7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7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 name="Google Shape;18;p78"/>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7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0" name="Shape 20"/>
        <p:cNvGrpSpPr/>
        <p:nvPr/>
      </p:nvGrpSpPr>
      <p:grpSpPr>
        <a:xfrm>
          <a:off x="0" y="0"/>
          <a:ext cx="0" cy="0"/>
          <a:chOff x="0" y="0"/>
          <a:chExt cx="0" cy="0"/>
        </a:xfrm>
      </p:grpSpPr>
      <p:cxnSp>
        <p:nvCxnSpPr>
          <p:cNvPr id="21" name="Google Shape;21;p79"/>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22" name="Google Shape;22;p79"/>
          <p:cNvSpPr txBox="1"/>
          <p:nvPr>
            <p:ph type="title"/>
          </p:nvPr>
        </p:nvSpPr>
        <p:spPr>
          <a:xfrm>
            <a:off x="512700" y="1893300"/>
            <a:ext cx="8118600" cy="1522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accent1"/>
              </a:buClr>
              <a:buSzPts val="6000"/>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p:txBody>
      </p:sp>
      <p:sp>
        <p:nvSpPr>
          <p:cNvPr id="23" name="Google Shape;23;p7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8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80"/>
          <p:cNvSpPr txBox="1"/>
          <p:nvPr>
            <p:ph idx="1" type="body"/>
          </p:nvPr>
        </p:nvSpPr>
        <p:spPr>
          <a:xfrm>
            <a:off x="311700" y="1171675"/>
            <a:ext cx="3999900" cy="3397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80"/>
          <p:cNvSpPr txBox="1"/>
          <p:nvPr>
            <p:ph idx="2" type="body"/>
          </p:nvPr>
        </p:nvSpPr>
        <p:spPr>
          <a:xfrm>
            <a:off x="4832400" y="1171675"/>
            <a:ext cx="3999900" cy="3397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8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8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8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8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8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3"/>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p:txBody>
      </p:sp>
      <p:sp>
        <p:nvSpPr>
          <p:cNvPr id="38" name="Google Shape;38;p8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84"/>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84"/>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84"/>
          <p:cNvSpPr txBox="1"/>
          <p:nvPr>
            <p:ph type="title"/>
          </p:nvPr>
        </p:nvSpPr>
        <p:spPr>
          <a:xfrm>
            <a:off x="265500" y="1382350"/>
            <a:ext cx="4045200" cy="1333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p:txBody>
      </p:sp>
      <p:sp>
        <p:nvSpPr>
          <p:cNvPr id="43" name="Google Shape;43;p84"/>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8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accent1"/>
              </a:buClr>
              <a:buSzPts val="1800"/>
              <a:buChar char="●"/>
              <a:defRPr>
                <a:solidFill>
                  <a:schemeClr val="accent1"/>
                </a:solidFill>
              </a:defRPr>
            </a:lvl1pPr>
            <a:lvl2pPr indent="-317500" lvl="1" marL="914400" algn="l">
              <a:lnSpc>
                <a:spcPct val="115000"/>
              </a:lnSpc>
              <a:spcBef>
                <a:spcPts val="0"/>
              </a:spcBef>
              <a:spcAft>
                <a:spcPts val="0"/>
              </a:spcAft>
              <a:buClr>
                <a:schemeClr val="accent1"/>
              </a:buClr>
              <a:buSzPts val="1400"/>
              <a:buChar char="○"/>
              <a:defRPr>
                <a:solidFill>
                  <a:schemeClr val="accent1"/>
                </a:solidFill>
              </a:defRPr>
            </a:lvl2pPr>
            <a:lvl3pPr indent="-317500" lvl="2" marL="1371600" algn="l">
              <a:lnSpc>
                <a:spcPct val="115000"/>
              </a:lnSpc>
              <a:spcBef>
                <a:spcPts val="0"/>
              </a:spcBef>
              <a:spcAft>
                <a:spcPts val="0"/>
              </a:spcAft>
              <a:buClr>
                <a:schemeClr val="accent1"/>
              </a:buClr>
              <a:buSzPts val="1400"/>
              <a:buChar char="■"/>
              <a:defRPr>
                <a:solidFill>
                  <a:schemeClr val="accent1"/>
                </a:solidFill>
              </a:defRPr>
            </a:lvl3pPr>
            <a:lvl4pPr indent="-317500" lvl="3" marL="1828800" algn="l">
              <a:lnSpc>
                <a:spcPct val="115000"/>
              </a:lnSpc>
              <a:spcBef>
                <a:spcPts val="0"/>
              </a:spcBef>
              <a:spcAft>
                <a:spcPts val="0"/>
              </a:spcAft>
              <a:buClr>
                <a:schemeClr val="accent1"/>
              </a:buClr>
              <a:buSzPts val="1400"/>
              <a:buChar char="●"/>
              <a:defRPr>
                <a:solidFill>
                  <a:schemeClr val="accent1"/>
                </a:solidFill>
              </a:defRPr>
            </a:lvl4pPr>
            <a:lvl5pPr indent="-317500" lvl="4" marL="2286000" algn="l">
              <a:lnSpc>
                <a:spcPct val="115000"/>
              </a:lnSpc>
              <a:spcBef>
                <a:spcPts val="0"/>
              </a:spcBef>
              <a:spcAft>
                <a:spcPts val="0"/>
              </a:spcAft>
              <a:buClr>
                <a:schemeClr val="accent1"/>
              </a:buClr>
              <a:buSzPts val="1400"/>
              <a:buChar char="○"/>
              <a:defRPr>
                <a:solidFill>
                  <a:schemeClr val="accent1"/>
                </a:solidFill>
              </a:defRPr>
            </a:lvl5pPr>
            <a:lvl6pPr indent="-317500" lvl="5" marL="2743200" algn="l">
              <a:lnSpc>
                <a:spcPct val="115000"/>
              </a:lnSpc>
              <a:spcBef>
                <a:spcPts val="0"/>
              </a:spcBef>
              <a:spcAft>
                <a:spcPts val="0"/>
              </a:spcAft>
              <a:buClr>
                <a:schemeClr val="accent1"/>
              </a:buClr>
              <a:buSzPts val="1400"/>
              <a:buChar char="■"/>
              <a:defRPr>
                <a:solidFill>
                  <a:schemeClr val="accent1"/>
                </a:solidFill>
              </a:defRPr>
            </a:lvl6pPr>
            <a:lvl7pPr indent="-317500" lvl="6" marL="3200400" algn="l">
              <a:lnSpc>
                <a:spcPct val="115000"/>
              </a:lnSpc>
              <a:spcBef>
                <a:spcPts val="0"/>
              </a:spcBef>
              <a:spcAft>
                <a:spcPts val="0"/>
              </a:spcAft>
              <a:buClr>
                <a:schemeClr val="accent1"/>
              </a:buClr>
              <a:buSzPts val="1400"/>
              <a:buChar char="●"/>
              <a:defRPr>
                <a:solidFill>
                  <a:schemeClr val="accent1"/>
                </a:solidFill>
              </a:defRPr>
            </a:lvl7pPr>
            <a:lvl8pPr indent="-317500" lvl="7" marL="3657600" algn="l">
              <a:lnSpc>
                <a:spcPct val="115000"/>
              </a:lnSpc>
              <a:spcBef>
                <a:spcPts val="0"/>
              </a:spcBef>
              <a:spcAft>
                <a:spcPts val="0"/>
              </a:spcAft>
              <a:buClr>
                <a:schemeClr val="accent1"/>
              </a:buClr>
              <a:buSzPts val="1400"/>
              <a:buChar char="○"/>
              <a:defRPr>
                <a:solidFill>
                  <a:schemeClr val="accent1"/>
                </a:solidFill>
              </a:defRPr>
            </a:lvl8pPr>
            <a:lvl9pPr indent="-317500" lvl="8" marL="4114800" algn="l">
              <a:lnSpc>
                <a:spcPct val="115000"/>
              </a:lnSpc>
              <a:spcBef>
                <a:spcPts val="0"/>
              </a:spcBef>
              <a:spcAft>
                <a:spcPts val="0"/>
              </a:spcAft>
              <a:buClr>
                <a:schemeClr val="accent1"/>
              </a:buClr>
              <a:buSzPts val="1400"/>
              <a:buChar char="■"/>
              <a:defRPr>
                <a:solidFill>
                  <a:schemeClr val="accent1"/>
                </a:solidFill>
              </a:defRPr>
            </a:lvl9pPr>
          </a:lstStyle>
          <a:p/>
        </p:txBody>
      </p:sp>
      <p:sp>
        <p:nvSpPr>
          <p:cNvPr id="45" name="Google Shape;45;p8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8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8" name="Google Shape;48;p8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7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1pPr>
            <a:lvl2pPr lvl="1"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2pPr>
            <a:lvl3pPr lvl="2"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3pPr>
            <a:lvl4pPr lvl="3"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4pPr>
            <a:lvl5pPr lvl="4"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5pPr>
            <a:lvl6pPr lvl="5"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6pPr>
            <a:lvl7pPr lvl="6"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7pPr>
            <a:lvl8pPr lvl="7"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8pPr>
            <a:lvl9pPr lvl="8"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9pPr>
          </a:lstStyle>
          <a:p/>
        </p:txBody>
      </p:sp>
      <p:sp>
        <p:nvSpPr>
          <p:cNvPr id="7" name="Google Shape;7;p76"/>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Old Standard TT"/>
              <a:buChar char="●"/>
              <a:defRPr b="0" i="0" sz="1800" u="none" cap="none" strike="noStrike">
                <a:solidFill>
                  <a:schemeClr val="dk1"/>
                </a:solidFill>
                <a:latin typeface="Old Standard TT"/>
                <a:ea typeface="Old Standard TT"/>
                <a:cs typeface="Old Standard TT"/>
                <a:sym typeface="Old Standard TT"/>
              </a:defRPr>
            </a:lvl1pPr>
            <a:lvl2pPr indent="-317500" lvl="1" marL="9144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2pPr>
            <a:lvl3pPr indent="-317500" lvl="2" marL="13716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3pPr>
            <a:lvl4pPr indent="-317500" lvl="3" marL="18288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4pPr>
            <a:lvl5pPr indent="-317500" lvl="4" marL="22860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5pPr>
            <a:lvl6pPr indent="-317500" lvl="5" marL="27432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6pPr>
            <a:lvl7pPr indent="-317500" lvl="6" marL="32004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7pPr>
            <a:lvl8pPr indent="-317500" lvl="7" marL="36576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8pPr>
            <a:lvl9pPr indent="-317500" lvl="8" marL="41148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9pPr>
          </a:lstStyle>
          <a:p/>
        </p:txBody>
      </p:sp>
      <p:sp>
        <p:nvSpPr>
          <p:cNvPr id="8" name="Google Shape;8;p7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www.datacamp.com/community/tutorials/data-structures-python" TargetMode="External"/><Relationship Id="rId4" Type="http://schemas.openxmlformats.org/officeDocument/2006/relationships/hyperlink" Target="https://www.datacamp.com/community/tutorials/data-structures-python" TargetMode="External"/><Relationship Id="rId5" Type="http://schemas.openxmlformats.org/officeDocument/2006/relationships/hyperlink" Target="https://www.datacamp.com/community/tutorials/data-structures-python" TargetMode="External"/><Relationship Id="rId6" Type="http://schemas.openxmlformats.org/officeDocument/2006/relationships/hyperlink" Target="https://www.datacamp.com/community/tutorials/data-structures-python"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1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1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Unit1: Introduction</a:t>
            </a:r>
            <a:endParaRPr/>
          </a:p>
        </p:txBody>
      </p:sp>
      <p:sp>
        <p:nvSpPr>
          <p:cNvPr id="60" name="Google Shape;60;p1"/>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Prepared By: Asst. Prof. Tanvi Patel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Atomic data and Composite data (Cont.)</a:t>
            </a:r>
            <a:endParaRPr/>
          </a:p>
        </p:txBody>
      </p:sp>
      <p:sp>
        <p:nvSpPr>
          <p:cNvPr id="114" name="Google Shape;114;p10"/>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p>
            <a:pPr indent="-330200" lvl="0" marL="457200" rtl="0" algn="just">
              <a:lnSpc>
                <a:spcPct val="115000"/>
              </a:lnSpc>
              <a:spcBef>
                <a:spcPts val="0"/>
              </a:spcBef>
              <a:spcAft>
                <a:spcPts val="0"/>
              </a:spcAft>
              <a:buClr>
                <a:srgbClr val="3A343A"/>
              </a:buClr>
              <a:buSzPts val="1600"/>
              <a:buChar char="●"/>
            </a:pPr>
            <a:r>
              <a:rPr lang="en" sz="1600">
                <a:solidFill>
                  <a:srgbClr val="3E4349"/>
                </a:solidFill>
              </a:rPr>
              <a:t>Data types composed of two or more other data types. Here are </a:t>
            </a:r>
            <a:r>
              <a:rPr i="1" lang="en" sz="1600">
                <a:solidFill>
                  <a:srgbClr val="3E4349"/>
                </a:solidFill>
              </a:rPr>
              <a:t>some</a:t>
            </a:r>
            <a:r>
              <a:rPr lang="en" sz="1600">
                <a:solidFill>
                  <a:srgbClr val="3E4349"/>
                </a:solidFill>
              </a:rPr>
              <a:t>:</a:t>
            </a:r>
            <a:endParaRPr sz="1600"/>
          </a:p>
        </p:txBody>
      </p:sp>
      <p:graphicFrame>
        <p:nvGraphicFramePr>
          <p:cNvPr id="115" name="Google Shape;115;p10"/>
          <p:cNvGraphicFramePr/>
          <p:nvPr/>
        </p:nvGraphicFramePr>
        <p:xfrm>
          <a:off x="952500" y="2007850"/>
          <a:ext cx="3000000" cy="3000000"/>
        </p:xfrm>
        <a:graphic>
          <a:graphicData uri="http://schemas.openxmlformats.org/drawingml/2006/table">
            <a:tbl>
              <a:tblPr>
                <a:noFill/>
                <a:tableStyleId>{E8838591-7C85-4070-80C2-F7E71100C069}</a:tableStyleId>
              </a:tblPr>
              <a:tblGrid>
                <a:gridCol w="2413000"/>
                <a:gridCol w="2413000"/>
                <a:gridCol w="24130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latin typeface="Old Standard TT"/>
                          <a:ea typeface="Old Standard TT"/>
                          <a:cs typeface="Old Standard TT"/>
                          <a:sym typeface="Old Standard TT"/>
                        </a:rPr>
                        <a:t>Type</a:t>
                      </a:r>
                      <a:endParaRPr b="1" sz="1400" u="none" cap="none" strike="noStrike">
                        <a:solidFill>
                          <a:srgbClr val="FFFFFF"/>
                        </a:solidFill>
                        <a:latin typeface="Old Standard TT"/>
                        <a:ea typeface="Old Standard TT"/>
                        <a:cs typeface="Old Standard TT"/>
                        <a:sym typeface="Old Standard TT"/>
                      </a:endParaRPr>
                    </a:p>
                  </a:txBody>
                  <a:tcPr marT="91425" marB="91425" marR="91425" marL="91425">
                    <a:solidFill>
                      <a:schemeClr val="dk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latin typeface="Old Standard TT"/>
                          <a:ea typeface="Old Standard TT"/>
                          <a:cs typeface="Old Standard TT"/>
                          <a:sym typeface="Old Standard TT"/>
                        </a:rPr>
                        <a:t>Values</a:t>
                      </a:r>
                      <a:endParaRPr b="1" sz="1400" u="none" cap="none" strike="noStrike">
                        <a:solidFill>
                          <a:srgbClr val="FFFFFF"/>
                        </a:solidFill>
                        <a:latin typeface="Old Standard TT"/>
                        <a:ea typeface="Old Standard TT"/>
                        <a:cs typeface="Old Standard TT"/>
                        <a:sym typeface="Old Standard TT"/>
                      </a:endParaRPr>
                    </a:p>
                  </a:txBody>
                  <a:tcPr marT="91425" marB="91425" marR="91425" marL="91425">
                    <a:solidFill>
                      <a:schemeClr val="dk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latin typeface="Old Standard TT"/>
                          <a:ea typeface="Old Standard TT"/>
                          <a:cs typeface="Old Standard TT"/>
                          <a:sym typeface="Old Standard TT"/>
                        </a:rPr>
                        <a:t>Python implementation</a:t>
                      </a:r>
                      <a:endParaRPr b="1" sz="1400" u="none" cap="none" strike="noStrike">
                        <a:solidFill>
                          <a:srgbClr val="FFFFFF"/>
                        </a:solidFill>
                        <a:latin typeface="Old Standard TT"/>
                        <a:ea typeface="Old Standard TT"/>
                        <a:cs typeface="Old Standard TT"/>
                        <a:sym typeface="Old Standard TT"/>
                      </a:endParaRPr>
                    </a:p>
                  </a:txBody>
                  <a:tcPr marT="91425" marB="91425" marR="91425" marL="91425">
                    <a:solidFill>
                      <a:schemeClr val="dk2"/>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Old Standard TT"/>
                          <a:ea typeface="Old Standard TT"/>
                          <a:cs typeface="Old Standard TT"/>
                          <a:sym typeface="Old Standard TT"/>
                        </a:rPr>
                        <a:t>Array</a:t>
                      </a:r>
                      <a:endParaRPr b="1" sz="1400" u="none" cap="none" strike="noStrike">
                        <a:latin typeface="Old Standard TT"/>
                        <a:ea typeface="Old Standard TT"/>
                        <a:cs typeface="Old Standard TT"/>
                        <a:sym typeface="Old Standard T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Old Standard TT"/>
                          <a:ea typeface="Old Standard TT"/>
                          <a:cs typeface="Old Standard TT"/>
                          <a:sym typeface="Old Standard TT"/>
                        </a:rPr>
                        <a:t>Mutable object containing other values</a:t>
                      </a:r>
                      <a:endParaRPr sz="1400" u="none" cap="none" strike="noStrike">
                        <a:latin typeface="Old Standard TT"/>
                        <a:ea typeface="Old Standard TT"/>
                        <a:cs typeface="Old Standard TT"/>
                        <a:sym typeface="Old Standard T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Old Standard TT"/>
                          <a:ea typeface="Old Standard TT"/>
                          <a:cs typeface="Old Standard TT"/>
                          <a:sym typeface="Old Standard TT"/>
                        </a:rPr>
                        <a:t>list or []</a:t>
                      </a:r>
                      <a:endParaRPr sz="1400" u="none" cap="none" strike="noStrike">
                        <a:latin typeface="Old Standard TT"/>
                        <a:ea typeface="Old Standard TT"/>
                        <a:cs typeface="Old Standard TT"/>
                        <a:sym typeface="Old Standard TT"/>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Old Standard TT"/>
                          <a:ea typeface="Old Standard TT"/>
                          <a:cs typeface="Old Standard TT"/>
                          <a:sym typeface="Old Standard TT"/>
                        </a:rPr>
                        <a:t>Record</a:t>
                      </a:r>
                      <a:endParaRPr b="1" sz="1400" u="none" cap="none" strike="noStrike">
                        <a:latin typeface="Old Standard TT"/>
                        <a:ea typeface="Old Standard TT"/>
                        <a:cs typeface="Old Standard TT"/>
                        <a:sym typeface="Old Standard T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Old Standard TT"/>
                          <a:ea typeface="Old Standard TT"/>
                          <a:cs typeface="Old Standard TT"/>
                          <a:sym typeface="Old Standard TT"/>
                        </a:rPr>
                        <a:t>Immutable object containing other values</a:t>
                      </a:r>
                      <a:endParaRPr sz="1400" u="none" cap="none" strike="noStrike">
                        <a:latin typeface="Old Standard TT"/>
                        <a:ea typeface="Old Standard TT"/>
                        <a:cs typeface="Old Standard TT"/>
                        <a:sym typeface="Old Standard T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Old Standard TT"/>
                          <a:ea typeface="Old Standard TT"/>
                          <a:cs typeface="Old Standard TT"/>
                          <a:sym typeface="Old Standard TT"/>
                        </a:rPr>
                        <a:t>tuple or ()</a:t>
                      </a:r>
                      <a:endParaRPr sz="1400" u="none" cap="none" strike="noStrike">
                        <a:latin typeface="Old Standard TT"/>
                        <a:ea typeface="Old Standard TT"/>
                        <a:cs typeface="Old Standard TT"/>
                        <a:sym typeface="Old Standard TT"/>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Old Standard TT"/>
                          <a:ea typeface="Old Standard TT"/>
                          <a:cs typeface="Old Standard TT"/>
                          <a:sym typeface="Old Standard TT"/>
                        </a:rPr>
                        <a:t>Union</a:t>
                      </a:r>
                      <a:endParaRPr b="1" sz="1400" u="none" cap="none" strike="noStrike">
                        <a:latin typeface="Old Standard TT"/>
                        <a:ea typeface="Old Standard TT"/>
                        <a:cs typeface="Old Standard TT"/>
                        <a:sym typeface="Old Standard T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Old Standard TT"/>
                          <a:ea typeface="Old Standard TT"/>
                          <a:cs typeface="Old Standard TT"/>
                          <a:sym typeface="Old Standard TT"/>
                        </a:rPr>
                        <a:t>Contains values that can be multiple types</a:t>
                      </a:r>
                      <a:endParaRPr sz="1400" u="none" cap="none" strike="noStrike">
                        <a:latin typeface="Old Standard TT"/>
                        <a:ea typeface="Old Standard TT"/>
                        <a:cs typeface="Old Standard TT"/>
                        <a:sym typeface="Old Standard T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Old Standard TT"/>
                          <a:ea typeface="Old Standard TT"/>
                          <a:cs typeface="Old Standard TT"/>
                          <a:sym typeface="Old Standard TT"/>
                        </a:rPr>
                        <a:t>dict or {}</a:t>
                      </a:r>
                      <a:endParaRPr sz="1400" u="none" cap="none" strike="noStrike">
                        <a:latin typeface="Old Standard TT"/>
                        <a:ea typeface="Old Standard TT"/>
                        <a:cs typeface="Old Standard TT"/>
                        <a:sym typeface="Old Standard TT"/>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 Type</a:t>
            </a:r>
            <a:endParaRPr/>
          </a:p>
        </p:txBody>
      </p:sp>
      <p:sp>
        <p:nvSpPr>
          <p:cNvPr id="121" name="Google Shape;121;p1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p>
            <a:pPr indent="-330200" lvl="0" marL="457200" rtl="0" algn="just">
              <a:lnSpc>
                <a:spcPct val="115000"/>
              </a:lnSpc>
              <a:spcBef>
                <a:spcPts val="0"/>
              </a:spcBef>
              <a:spcAft>
                <a:spcPts val="0"/>
              </a:spcAft>
              <a:buSzPts val="1600"/>
              <a:buChar char="●"/>
            </a:pPr>
            <a:r>
              <a:rPr lang="en" sz="1600"/>
              <a:t>The Data Type is basically a type of data that can be used in different computer program. It signifies the type like integer, float etc.</a:t>
            </a:r>
            <a:endParaRPr sz="1600"/>
          </a:p>
          <a:p>
            <a:pPr indent="-330200" lvl="0" marL="457200" rtl="0" algn="just">
              <a:lnSpc>
                <a:spcPct val="115000"/>
              </a:lnSpc>
              <a:spcBef>
                <a:spcPts val="0"/>
              </a:spcBef>
              <a:spcAft>
                <a:spcPts val="0"/>
              </a:spcAft>
              <a:buSzPts val="1600"/>
              <a:buChar char="●"/>
            </a:pPr>
            <a:r>
              <a:rPr lang="en" sz="1600"/>
              <a:t>A data type consists of two parts: a set of data and the operations that can be performed on the data.</a:t>
            </a:r>
            <a:endParaRPr sz="1600"/>
          </a:p>
        </p:txBody>
      </p:sp>
      <p:graphicFrame>
        <p:nvGraphicFramePr>
          <p:cNvPr id="122" name="Google Shape;122;p11"/>
          <p:cNvGraphicFramePr/>
          <p:nvPr/>
        </p:nvGraphicFramePr>
        <p:xfrm>
          <a:off x="1126025" y="2751700"/>
          <a:ext cx="3000000" cy="3000000"/>
        </p:xfrm>
        <a:graphic>
          <a:graphicData uri="http://schemas.openxmlformats.org/drawingml/2006/table">
            <a:tbl>
              <a:tblPr>
                <a:noFill/>
                <a:tableStyleId>{E8838591-7C85-4070-80C2-F7E71100C069}</a:tableStyleId>
              </a:tblPr>
              <a:tblGrid>
                <a:gridCol w="2413000"/>
                <a:gridCol w="2413000"/>
                <a:gridCol w="24130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latin typeface="Old Standard TT"/>
                          <a:ea typeface="Old Standard TT"/>
                          <a:cs typeface="Old Standard TT"/>
                          <a:sym typeface="Old Standard TT"/>
                        </a:rPr>
                        <a:t>Type</a:t>
                      </a:r>
                      <a:endParaRPr b="1" sz="1400" u="none" cap="none" strike="noStrike">
                        <a:solidFill>
                          <a:srgbClr val="FFFFFF"/>
                        </a:solidFill>
                        <a:latin typeface="Old Standard TT"/>
                        <a:ea typeface="Old Standard TT"/>
                        <a:cs typeface="Old Standard TT"/>
                        <a:sym typeface="Old Standard TT"/>
                      </a:endParaRPr>
                    </a:p>
                  </a:txBody>
                  <a:tcPr marT="91425" marB="91425" marR="91425" marL="91425">
                    <a:solidFill>
                      <a:schemeClr val="dk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latin typeface="Old Standard TT"/>
                          <a:ea typeface="Old Standard TT"/>
                          <a:cs typeface="Old Standard TT"/>
                          <a:sym typeface="Old Standard TT"/>
                        </a:rPr>
                        <a:t>Values</a:t>
                      </a:r>
                      <a:endParaRPr b="1" sz="1400" u="none" cap="none" strike="noStrike">
                        <a:solidFill>
                          <a:srgbClr val="FFFFFF"/>
                        </a:solidFill>
                        <a:latin typeface="Old Standard TT"/>
                        <a:ea typeface="Old Standard TT"/>
                        <a:cs typeface="Old Standard TT"/>
                        <a:sym typeface="Old Standard TT"/>
                      </a:endParaRPr>
                    </a:p>
                  </a:txBody>
                  <a:tcPr marT="91425" marB="91425" marR="91425" marL="91425">
                    <a:solidFill>
                      <a:schemeClr val="dk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latin typeface="Old Standard TT"/>
                          <a:ea typeface="Old Standard TT"/>
                          <a:cs typeface="Old Standard TT"/>
                          <a:sym typeface="Old Standard TT"/>
                        </a:rPr>
                        <a:t>Operations</a:t>
                      </a:r>
                      <a:endParaRPr b="1" sz="1400" u="none" cap="none" strike="noStrike">
                        <a:solidFill>
                          <a:srgbClr val="FFFFFF"/>
                        </a:solidFill>
                        <a:latin typeface="Old Standard TT"/>
                        <a:ea typeface="Old Standard TT"/>
                        <a:cs typeface="Old Standard TT"/>
                        <a:sym typeface="Old Standard TT"/>
                      </a:endParaRPr>
                    </a:p>
                  </a:txBody>
                  <a:tcPr marT="91425" marB="91425" marR="91425" marL="91425">
                    <a:solidFill>
                      <a:schemeClr val="dk2"/>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Old Standard TT"/>
                          <a:ea typeface="Old Standard TT"/>
                          <a:cs typeface="Old Standard TT"/>
                          <a:sym typeface="Old Standard TT"/>
                        </a:rPr>
                        <a:t>integer</a:t>
                      </a:r>
                      <a:endParaRPr b="1" sz="1400" u="none" cap="none" strike="noStrike">
                        <a:latin typeface="Old Standard TT"/>
                        <a:ea typeface="Old Standard TT"/>
                        <a:cs typeface="Old Standard TT"/>
                        <a:sym typeface="Old Standard T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Old Standard TT"/>
                          <a:ea typeface="Old Standard TT"/>
                          <a:cs typeface="Old Standard TT"/>
                          <a:sym typeface="Old Standard TT"/>
                        </a:rPr>
                        <a:t>-∞, … , -2, -1, 0, 1, 2,… , ∞</a:t>
                      </a:r>
                      <a:endParaRPr sz="1400" u="none" cap="none" strike="noStrike">
                        <a:latin typeface="Old Standard TT"/>
                        <a:ea typeface="Old Standard TT"/>
                        <a:cs typeface="Old Standard TT"/>
                        <a:sym typeface="Old Standard T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Old Standard TT"/>
                          <a:ea typeface="Old Standard TT"/>
                          <a:cs typeface="Old Standard TT"/>
                          <a:sym typeface="Old Standard TT"/>
                        </a:rPr>
                        <a:t>*, +, -, %, /, …</a:t>
                      </a:r>
                      <a:endParaRPr sz="1400" u="none" cap="none" strike="noStrike">
                        <a:latin typeface="Old Standard TT"/>
                        <a:ea typeface="Old Standard TT"/>
                        <a:cs typeface="Old Standard TT"/>
                        <a:sym typeface="Old Standard TT"/>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Old Standard TT"/>
                          <a:ea typeface="Old Standard TT"/>
                          <a:cs typeface="Old Standard TT"/>
                          <a:sym typeface="Old Standard TT"/>
                        </a:rPr>
                        <a:t>float</a:t>
                      </a:r>
                      <a:endParaRPr b="1" sz="1400" u="none" cap="none" strike="noStrike">
                        <a:latin typeface="Old Standard TT"/>
                        <a:ea typeface="Old Standard TT"/>
                        <a:cs typeface="Old Standard TT"/>
                        <a:sym typeface="Old Standard T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Old Standard TT"/>
                          <a:ea typeface="Old Standard TT"/>
                          <a:cs typeface="Old Standard TT"/>
                          <a:sym typeface="Old Standard TT"/>
                        </a:rPr>
                        <a:t>-∞, … , 0.0, … , ∞</a:t>
                      </a:r>
                      <a:endParaRPr sz="1400" u="none" cap="none" strike="noStrike">
                        <a:latin typeface="Old Standard TT"/>
                        <a:ea typeface="Old Standard TT"/>
                        <a:cs typeface="Old Standard TT"/>
                        <a:sym typeface="Old Standard T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Old Standard TT"/>
                          <a:ea typeface="Old Standard TT"/>
                          <a:cs typeface="Old Standard TT"/>
                          <a:sym typeface="Old Standard TT"/>
                        </a:rPr>
                        <a:t>*, +, -, /, …</a:t>
                      </a:r>
                      <a:endParaRPr sz="1400" u="none" cap="none" strike="noStrike">
                        <a:latin typeface="Old Standard TT"/>
                        <a:ea typeface="Old Standard TT"/>
                        <a:cs typeface="Old Standard TT"/>
                        <a:sym typeface="Old Standard TT"/>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Old Standard TT"/>
                          <a:ea typeface="Old Standard TT"/>
                          <a:cs typeface="Old Standard TT"/>
                          <a:sym typeface="Old Standard TT"/>
                        </a:rPr>
                        <a:t>character</a:t>
                      </a:r>
                      <a:endParaRPr b="1" sz="1400" u="none" cap="none" strike="noStrike">
                        <a:latin typeface="Old Standard TT"/>
                        <a:ea typeface="Old Standard TT"/>
                        <a:cs typeface="Old Standard TT"/>
                        <a:sym typeface="Old Standard T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Old Standard TT"/>
                          <a:ea typeface="Old Standard TT"/>
                          <a:cs typeface="Old Standard TT"/>
                          <a:sym typeface="Old Standard TT"/>
                        </a:rPr>
                        <a:t>\0, …, 'A', 'B', … , 'a', 'b', … , ~</a:t>
                      </a:r>
                      <a:endParaRPr sz="1400" u="none" cap="none" strike="noStrike">
                        <a:latin typeface="Old Standard TT"/>
                        <a:ea typeface="Old Standard TT"/>
                        <a:cs typeface="Old Standard TT"/>
                        <a:sym typeface="Old Standard T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Old Standard TT"/>
                          <a:ea typeface="Old Standard TT"/>
                          <a:cs typeface="Old Standard TT"/>
                          <a:sym typeface="Old Standard TT"/>
                        </a:rPr>
                        <a:t>&lt;, &gt;, …</a:t>
                      </a:r>
                      <a:endParaRPr sz="1400" u="none" cap="none" strike="noStrike">
                        <a:latin typeface="Old Standard TT"/>
                        <a:ea typeface="Old Standard TT"/>
                        <a:cs typeface="Old Standard TT"/>
                        <a:sym typeface="Old Standard TT"/>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 Structure</a:t>
            </a:r>
            <a:endParaRPr/>
          </a:p>
        </p:txBody>
      </p:sp>
      <p:sp>
        <p:nvSpPr>
          <p:cNvPr id="128" name="Google Shape;128;p12"/>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SzPts val="1500"/>
              <a:buChar char="●"/>
            </a:pPr>
            <a:r>
              <a:rPr lang="en" sz="1500"/>
              <a:t>A data structure is an aggregation of atomic and composite data into a set with defined relationships. In this definition </a:t>
            </a:r>
            <a:r>
              <a:rPr i="1" lang="en" sz="1500"/>
              <a:t>structure </a:t>
            </a:r>
            <a:r>
              <a:rPr lang="en" sz="1500"/>
              <a:t>means a set of rules that holds the data together.</a:t>
            </a:r>
            <a:endParaRPr sz="1500"/>
          </a:p>
          <a:p>
            <a:pPr indent="-323850" lvl="0" marL="457200" rtl="0" algn="just">
              <a:lnSpc>
                <a:spcPct val="115000"/>
              </a:lnSpc>
              <a:spcBef>
                <a:spcPts val="0"/>
              </a:spcBef>
              <a:spcAft>
                <a:spcPts val="0"/>
              </a:spcAft>
              <a:buSzPts val="1500"/>
              <a:buChar char="●"/>
            </a:pPr>
            <a:r>
              <a:rPr lang="en" sz="1500"/>
              <a:t>In other words, if we take a combination of data and fit them into a structure such that we can define its relating rules, we have made a data structure.</a:t>
            </a:r>
            <a:endParaRPr sz="1500"/>
          </a:p>
          <a:p>
            <a:pPr indent="-323850" lvl="0" marL="457200" rtl="0" algn="just">
              <a:lnSpc>
                <a:spcPct val="115000"/>
              </a:lnSpc>
              <a:spcBef>
                <a:spcPts val="0"/>
              </a:spcBef>
              <a:spcAft>
                <a:spcPts val="0"/>
              </a:spcAft>
              <a:buSzPts val="1500"/>
              <a:buFont typeface="Arial"/>
              <a:buChar char="●"/>
            </a:pPr>
            <a:r>
              <a:rPr lang="en" sz="1500"/>
              <a:t>A </a:t>
            </a:r>
            <a:r>
              <a:rPr b="1" lang="en" sz="1500"/>
              <a:t>data structure</a:t>
            </a:r>
            <a:r>
              <a:rPr lang="en" sz="1500"/>
              <a:t> is a particular way of organizing data in a computer so that it can be used effectively.</a:t>
            </a:r>
            <a:endParaRPr sz="1500"/>
          </a:p>
          <a:p>
            <a:pPr indent="-323850" lvl="0" marL="457200" rtl="0" algn="just">
              <a:lnSpc>
                <a:spcPct val="115000"/>
              </a:lnSpc>
              <a:spcBef>
                <a:spcPts val="0"/>
              </a:spcBef>
              <a:spcAft>
                <a:spcPts val="0"/>
              </a:spcAft>
              <a:buSzPts val="1500"/>
              <a:buChar char="●"/>
            </a:pPr>
            <a:r>
              <a:rPr lang="en" sz="1500"/>
              <a:t>The data structure by name indicates itself that organizing the data in memory. There are many ways of organizing the data in the memory.</a:t>
            </a:r>
            <a:endParaRPr sz="1500"/>
          </a:p>
          <a:p>
            <a:pPr indent="-323850" lvl="0" marL="457200" rtl="0" algn="just">
              <a:lnSpc>
                <a:spcPct val="115000"/>
              </a:lnSpc>
              <a:spcBef>
                <a:spcPts val="0"/>
              </a:spcBef>
              <a:spcAft>
                <a:spcPts val="0"/>
              </a:spcAft>
              <a:buSzPts val="1500"/>
              <a:buChar char="●"/>
            </a:pPr>
            <a:r>
              <a:rPr lang="en" sz="1500"/>
              <a:t>The data structure is not any programming language like C, C++, java, python, etc. It is a set of algorithms that we can use in any programming language to structure the data in the memory.</a:t>
            </a:r>
            <a:endParaRPr sz="1500"/>
          </a:p>
          <a:p>
            <a:pPr indent="-323850" lvl="0" marL="457200" rtl="0" algn="just">
              <a:lnSpc>
                <a:spcPct val="115000"/>
              </a:lnSpc>
              <a:spcBef>
                <a:spcPts val="0"/>
              </a:spcBef>
              <a:spcAft>
                <a:spcPts val="0"/>
              </a:spcAft>
              <a:buSzPts val="1500"/>
              <a:buChar char="●"/>
            </a:pPr>
            <a:r>
              <a:rPr lang="en" sz="1500"/>
              <a:t>To structure the data in memory, 'n' number of algorithms were proposed, and all these algorithms are known as Abstract data types. These abstract data types are the set of rules.</a:t>
            </a:r>
            <a:endParaRPr sz="1500">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Abstract Data Type (ADT)</a:t>
            </a:r>
            <a:endParaRPr/>
          </a:p>
        </p:txBody>
      </p:sp>
      <p:sp>
        <p:nvSpPr>
          <p:cNvPr id="134" name="Google Shape;134;p13"/>
          <p:cNvSpPr txBox="1"/>
          <p:nvPr>
            <p:ph idx="1" type="body"/>
          </p:nvPr>
        </p:nvSpPr>
        <p:spPr>
          <a:xfrm>
            <a:off x="311700" y="1019200"/>
            <a:ext cx="8520600" cy="39999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SzPts val="1600"/>
              <a:buChar char="●"/>
            </a:pPr>
            <a:r>
              <a:rPr lang="en" sz="1600"/>
              <a:t>The abstract data type is special kind of datatype, whose behavior is defined by a set of values and set of operations. The keyword “Abstract” is used as by using these data types, we can perform different operations. But how those operations are working that is totally hidden from the user. The ADT is made of with primitive data types, but operation logics are hidden.</a:t>
            </a:r>
            <a:endParaRPr sz="1600"/>
          </a:p>
          <a:p>
            <a:pPr indent="-330200" lvl="0" marL="457200" rtl="0" algn="just">
              <a:lnSpc>
                <a:spcPct val="115000"/>
              </a:lnSpc>
              <a:spcBef>
                <a:spcPts val="0"/>
              </a:spcBef>
              <a:spcAft>
                <a:spcPts val="0"/>
              </a:spcAft>
              <a:buSzPts val="1600"/>
              <a:buChar char="●"/>
            </a:pPr>
            <a:r>
              <a:rPr lang="en" sz="1600"/>
              <a:t>An abstract data type (or ADT) is a programmer-defined data type that specifies a set of data values and a collection of well-defined operations that can be performed on those values.</a:t>
            </a:r>
            <a:endParaRPr sz="1600"/>
          </a:p>
          <a:p>
            <a:pPr indent="-330200" lvl="0" marL="457200" rtl="0" algn="just">
              <a:lnSpc>
                <a:spcPct val="115000"/>
              </a:lnSpc>
              <a:spcBef>
                <a:spcPts val="0"/>
              </a:spcBef>
              <a:spcAft>
                <a:spcPts val="0"/>
              </a:spcAft>
              <a:buSzPts val="1600"/>
              <a:buChar char="●"/>
            </a:pPr>
            <a:r>
              <a:rPr lang="en" sz="1600"/>
              <a:t>Some examples of ADT are Stack, Queue, List etc.</a:t>
            </a:r>
            <a:endParaRPr sz="1600"/>
          </a:p>
          <a:p>
            <a:pPr indent="-330200" lvl="0" marL="457200" rtl="0" algn="just">
              <a:lnSpc>
                <a:spcPct val="115000"/>
              </a:lnSpc>
              <a:spcBef>
                <a:spcPts val="0"/>
              </a:spcBef>
              <a:spcAft>
                <a:spcPts val="0"/>
              </a:spcAft>
              <a:buSzPts val="1600"/>
              <a:buChar char="●"/>
            </a:pPr>
            <a:r>
              <a:rPr lang="en" sz="1600"/>
              <a:t>A data structure is a way of organizing the data so that it can be used efficiently. Here, we have used the word efficiently, which in terms of both the space and time.</a:t>
            </a:r>
            <a:endParaRPr sz="1600"/>
          </a:p>
          <a:p>
            <a:pPr indent="-330200" lvl="0" marL="457200" rtl="0" algn="just">
              <a:lnSpc>
                <a:spcPct val="115000"/>
              </a:lnSpc>
              <a:spcBef>
                <a:spcPts val="0"/>
              </a:spcBef>
              <a:spcAft>
                <a:spcPts val="0"/>
              </a:spcAft>
              <a:buSzPts val="1600"/>
              <a:buChar char="●"/>
            </a:pPr>
            <a:r>
              <a:rPr lang="en" sz="1600"/>
              <a:t>An ADT tells </a:t>
            </a:r>
            <a:r>
              <a:rPr b="1" lang="en" sz="1600"/>
              <a:t>what</a:t>
            </a:r>
            <a:r>
              <a:rPr lang="en" sz="1600"/>
              <a:t> is to be done and data structure tells </a:t>
            </a:r>
            <a:r>
              <a:rPr b="1" lang="en" sz="1600"/>
              <a:t>how</a:t>
            </a:r>
            <a:r>
              <a:rPr lang="en" sz="1600"/>
              <a:t> it is to be done. In other words, we can say that ADT gives us the blueprint while data structure provides the implementation part.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Abstract Data Type (ADT) (Cont.)</a:t>
            </a:r>
            <a:endParaRPr/>
          </a:p>
        </p:txBody>
      </p:sp>
      <p:sp>
        <p:nvSpPr>
          <p:cNvPr id="140" name="Google Shape;140;p14"/>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en" sz="1600"/>
              <a:t>With an ADT users are not concerned with how the task is done but rather with what it can do. </a:t>
            </a:r>
            <a:endParaRPr sz="1600"/>
          </a:p>
          <a:p>
            <a:pPr indent="-330200" lvl="0" marL="457200" rtl="0" algn="l">
              <a:lnSpc>
                <a:spcPct val="115000"/>
              </a:lnSpc>
              <a:spcBef>
                <a:spcPts val="0"/>
              </a:spcBef>
              <a:spcAft>
                <a:spcPts val="0"/>
              </a:spcAft>
              <a:buSzPts val="1600"/>
              <a:buChar char="●"/>
            </a:pPr>
            <a:r>
              <a:rPr lang="en" sz="1600"/>
              <a:t>In other words, the ADT consists of a set of definitions that allow programmers to use the functions while hiding the implementation.</a:t>
            </a:r>
            <a:endParaRPr sz="1600"/>
          </a:p>
          <a:p>
            <a:pPr indent="-330200" lvl="0" marL="457200" rtl="0" algn="l">
              <a:lnSpc>
                <a:spcPct val="115000"/>
              </a:lnSpc>
              <a:spcBef>
                <a:spcPts val="0"/>
              </a:spcBef>
              <a:spcAft>
                <a:spcPts val="0"/>
              </a:spcAft>
              <a:buSzPts val="1600"/>
              <a:buChar char="●"/>
            </a:pPr>
            <a:r>
              <a:rPr lang="en" sz="1600"/>
              <a:t>This generalization of operations with unspecified implementations is known as abstraction. </a:t>
            </a:r>
            <a:endParaRPr sz="1600"/>
          </a:p>
          <a:p>
            <a:pPr indent="-330200" lvl="0" marL="457200" rtl="0" algn="l">
              <a:lnSpc>
                <a:spcPct val="115000"/>
              </a:lnSpc>
              <a:spcBef>
                <a:spcPts val="0"/>
              </a:spcBef>
              <a:spcAft>
                <a:spcPts val="0"/>
              </a:spcAft>
              <a:buSzPts val="1600"/>
              <a:buChar char="●"/>
            </a:pPr>
            <a:r>
              <a:rPr lang="en" sz="1600"/>
              <a:t>We abstract the essence of the process and leave the implementation details hidden.</a:t>
            </a:r>
            <a:endParaRPr sz="1600"/>
          </a:p>
          <a:p>
            <a:pPr indent="0" lvl="0" marL="0" rtl="0" algn="l">
              <a:lnSpc>
                <a:spcPct val="115000"/>
              </a:lnSpc>
              <a:spcBef>
                <a:spcPts val="0"/>
              </a:spcBef>
              <a:spcAft>
                <a:spcPts val="0"/>
              </a:spcAft>
              <a:buSzPts val="1800"/>
              <a:buNone/>
            </a:pPr>
            <a:r>
              <a:t/>
            </a:r>
            <a:endParaRPr sz="1600"/>
          </a:p>
        </p:txBody>
      </p:sp>
      <p:pic>
        <p:nvPicPr>
          <p:cNvPr id="141" name="Google Shape;141;p14"/>
          <p:cNvPicPr preferRelativeResize="0"/>
          <p:nvPr/>
        </p:nvPicPr>
        <p:blipFill rotWithShape="1">
          <a:blip r:embed="rId3">
            <a:alphaModFix/>
          </a:blip>
          <a:srcRect b="0" l="0" r="0" t="0"/>
          <a:stretch/>
        </p:blipFill>
        <p:spPr>
          <a:xfrm>
            <a:off x="1198871" y="3514921"/>
            <a:ext cx="6587320" cy="978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Abstract Data Type (ADT) (Cont.)</a:t>
            </a:r>
            <a:endParaRPr/>
          </a:p>
        </p:txBody>
      </p:sp>
      <p:sp>
        <p:nvSpPr>
          <p:cNvPr id="147" name="Google Shape;147;p15"/>
          <p:cNvSpPr txBox="1"/>
          <p:nvPr>
            <p:ph idx="1" type="body"/>
          </p:nvPr>
        </p:nvSpPr>
        <p:spPr>
          <a:xfrm>
            <a:off x="311700" y="1171600"/>
            <a:ext cx="8520600" cy="3830700"/>
          </a:xfrm>
          <a:prstGeom prst="rect">
            <a:avLst/>
          </a:prstGeom>
          <a:noFill/>
          <a:ln>
            <a:noFill/>
          </a:ln>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SzPts val="1500"/>
              <a:buChar char="●"/>
            </a:pPr>
            <a:r>
              <a:rPr lang="en" sz="1500"/>
              <a:t>An abstract data type is a data declaration packaged together with the operations that are meaningful for the data type. </a:t>
            </a:r>
            <a:endParaRPr sz="1500"/>
          </a:p>
          <a:p>
            <a:pPr indent="-323850" lvl="0" marL="457200" rtl="0" algn="just">
              <a:lnSpc>
                <a:spcPct val="115000"/>
              </a:lnSpc>
              <a:spcBef>
                <a:spcPts val="0"/>
              </a:spcBef>
              <a:spcAft>
                <a:spcPts val="0"/>
              </a:spcAft>
              <a:buSzPts val="1500"/>
              <a:buChar char="●"/>
            </a:pPr>
            <a:r>
              <a:rPr lang="en" sz="1500"/>
              <a:t>In other words, we encapsulate the data and the operations on the data, and then we hide them from the user.</a:t>
            </a:r>
            <a:endParaRPr sz="1500"/>
          </a:p>
          <a:p>
            <a:pPr indent="0" lvl="0" marL="0" rtl="0" algn="just">
              <a:lnSpc>
                <a:spcPct val="115000"/>
              </a:lnSpc>
              <a:spcBef>
                <a:spcPts val="0"/>
              </a:spcBef>
              <a:spcAft>
                <a:spcPts val="0"/>
              </a:spcAft>
              <a:buSzPts val="1800"/>
              <a:buNone/>
            </a:pPr>
            <a:r>
              <a:t/>
            </a:r>
            <a:endParaRPr sz="1500"/>
          </a:p>
          <a:p>
            <a:pPr indent="0" lvl="0" marL="0" rtl="0" algn="just">
              <a:lnSpc>
                <a:spcPct val="115000"/>
              </a:lnSpc>
              <a:spcBef>
                <a:spcPts val="0"/>
              </a:spcBef>
              <a:spcAft>
                <a:spcPts val="0"/>
              </a:spcAft>
              <a:buSzPts val="1800"/>
              <a:buNone/>
            </a:pPr>
            <a:r>
              <a:t/>
            </a:r>
            <a:endParaRPr sz="1500"/>
          </a:p>
          <a:p>
            <a:pPr indent="0" lvl="0" marL="0" rtl="0" algn="just">
              <a:lnSpc>
                <a:spcPct val="115000"/>
              </a:lnSpc>
              <a:spcBef>
                <a:spcPts val="0"/>
              </a:spcBef>
              <a:spcAft>
                <a:spcPts val="0"/>
              </a:spcAft>
              <a:buSzPts val="1800"/>
              <a:buNone/>
            </a:pPr>
            <a:r>
              <a:t/>
            </a:r>
            <a:endParaRPr sz="1500"/>
          </a:p>
          <a:p>
            <a:pPr indent="0" lvl="0" marL="0" rtl="0" algn="just">
              <a:lnSpc>
                <a:spcPct val="115000"/>
              </a:lnSpc>
              <a:spcBef>
                <a:spcPts val="0"/>
              </a:spcBef>
              <a:spcAft>
                <a:spcPts val="0"/>
              </a:spcAft>
              <a:buSzPts val="1800"/>
              <a:buNone/>
            </a:pPr>
            <a:r>
              <a:t/>
            </a:r>
            <a:endParaRPr sz="1500"/>
          </a:p>
          <a:p>
            <a:pPr indent="0" lvl="0" marL="0" rtl="0" algn="just">
              <a:lnSpc>
                <a:spcPct val="115000"/>
              </a:lnSpc>
              <a:spcBef>
                <a:spcPts val="0"/>
              </a:spcBef>
              <a:spcAft>
                <a:spcPts val="0"/>
              </a:spcAft>
              <a:buSzPts val="1800"/>
              <a:buNone/>
            </a:pPr>
            <a:r>
              <a:t/>
            </a:r>
            <a:endParaRPr sz="1500"/>
          </a:p>
          <a:p>
            <a:pPr indent="0" lvl="0" marL="0" rtl="0" algn="just">
              <a:lnSpc>
                <a:spcPct val="115000"/>
              </a:lnSpc>
              <a:spcBef>
                <a:spcPts val="0"/>
              </a:spcBef>
              <a:spcAft>
                <a:spcPts val="0"/>
              </a:spcAft>
              <a:buSzPts val="1800"/>
              <a:buNone/>
            </a:pPr>
            <a:r>
              <a:t/>
            </a:r>
            <a:endParaRPr sz="1500"/>
          </a:p>
          <a:p>
            <a:pPr indent="-323850" lvl="0" marL="457200" rtl="0" algn="just">
              <a:lnSpc>
                <a:spcPct val="115000"/>
              </a:lnSpc>
              <a:spcBef>
                <a:spcPts val="0"/>
              </a:spcBef>
              <a:spcAft>
                <a:spcPts val="0"/>
              </a:spcAft>
              <a:buSzPts val="1500"/>
              <a:buChar char="●"/>
            </a:pPr>
            <a:r>
              <a:rPr lang="en" sz="1500">
                <a:solidFill>
                  <a:srgbClr val="202122"/>
                </a:solidFill>
              </a:rPr>
              <a:t>For example, integers are an ADT, defined as the values ..., −2, −1, 0, 1, 2, ..., and by the operations of addition, subtraction, multiplication, and division, together with greater than, less than, etc., which behave according to familiar mathematics (with care for integer division), independently of how the integers are represented by the computer.</a:t>
            </a:r>
            <a:endParaRPr sz="1500"/>
          </a:p>
          <a:p>
            <a:pPr indent="0" lvl="0" marL="0" rtl="0" algn="just">
              <a:lnSpc>
                <a:spcPct val="115000"/>
              </a:lnSpc>
              <a:spcBef>
                <a:spcPts val="0"/>
              </a:spcBef>
              <a:spcAft>
                <a:spcPts val="0"/>
              </a:spcAft>
              <a:buSzPts val="1800"/>
              <a:buNone/>
            </a:pPr>
            <a:r>
              <a:t/>
            </a:r>
            <a:endParaRPr sz="1500"/>
          </a:p>
        </p:txBody>
      </p:sp>
      <p:pic>
        <p:nvPicPr>
          <p:cNvPr id="148" name="Google Shape;148;p15"/>
          <p:cNvPicPr preferRelativeResize="0"/>
          <p:nvPr/>
        </p:nvPicPr>
        <p:blipFill rotWithShape="1">
          <a:blip r:embed="rId3">
            <a:alphaModFix/>
          </a:blip>
          <a:srcRect b="0" l="0" r="0" t="0"/>
          <a:stretch/>
        </p:blipFill>
        <p:spPr>
          <a:xfrm>
            <a:off x="608475" y="2287550"/>
            <a:ext cx="8308575" cy="1485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Abstract Data Type (ADT) (Cont.)</a:t>
            </a:r>
            <a:endParaRPr/>
          </a:p>
        </p:txBody>
      </p:sp>
      <p:sp>
        <p:nvSpPr>
          <p:cNvPr id="154" name="Google Shape;154;p16"/>
          <p:cNvSpPr txBox="1"/>
          <p:nvPr>
            <p:ph idx="1" type="body"/>
          </p:nvPr>
        </p:nvSpPr>
        <p:spPr>
          <a:xfrm>
            <a:off x="311700" y="1171600"/>
            <a:ext cx="8520600" cy="3830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t/>
            </a:r>
            <a:endParaRPr sz="1500"/>
          </a:p>
          <a:p>
            <a:pPr indent="0" lvl="0" marL="0" rtl="0" algn="just">
              <a:lnSpc>
                <a:spcPct val="115000"/>
              </a:lnSpc>
              <a:spcBef>
                <a:spcPts val="0"/>
              </a:spcBef>
              <a:spcAft>
                <a:spcPts val="0"/>
              </a:spcAft>
              <a:buSzPts val="1800"/>
              <a:buNone/>
            </a:pPr>
            <a:r>
              <a:rPr lang="en" sz="1500"/>
              <a:t>Abstract data types can be viewed like black boxes as illustrated in below figure. User programs interact with instances of the ADT by invoking one of the several operations defined by its interface.</a:t>
            </a:r>
            <a:endParaRPr sz="1500"/>
          </a:p>
          <a:p>
            <a:pPr indent="0" lvl="0" marL="0" rtl="0" algn="just">
              <a:lnSpc>
                <a:spcPct val="115000"/>
              </a:lnSpc>
              <a:spcBef>
                <a:spcPts val="0"/>
              </a:spcBef>
              <a:spcAft>
                <a:spcPts val="0"/>
              </a:spcAft>
              <a:buSzPts val="1800"/>
              <a:buNone/>
            </a:pPr>
            <a:r>
              <a:t/>
            </a:r>
            <a:endParaRPr sz="1500"/>
          </a:p>
          <a:p>
            <a:pPr indent="0" lvl="0" marL="0" rtl="0" algn="just">
              <a:lnSpc>
                <a:spcPct val="115000"/>
              </a:lnSpc>
              <a:spcBef>
                <a:spcPts val="0"/>
              </a:spcBef>
              <a:spcAft>
                <a:spcPts val="0"/>
              </a:spcAft>
              <a:buSzPts val="1800"/>
              <a:buNone/>
            </a:pPr>
            <a:r>
              <a:t/>
            </a:r>
            <a:endParaRPr sz="1500"/>
          </a:p>
          <a:p>
            <a:pPr indent="0" lvl="0" marL="0" rtl="0" algn="just">
              <a:lnSpc>
                <a:spcPct val="115000"/>
              </a:lnSpc>
              <a:spcBef>
                <a:spcPts val="0"/>
              </a:spcBef>
              <a:spcAft>
                <a:spcPts val="0"/>
              </a:spcAft>
              <a:buSzPts val="1800"/>
              <a:buNone/>
            </a:pPr>
            <a:r>
              <a:t/>
            </a:r>
            <a:endParaRPr sz="1500"/>
          </a:p>
          <a:p>
            <a:pPr indent="0" lvl="0" marL="0" rtl="0" algn="just">
              <a:lnSpc>
                <a:spcPct val="115000"/>
              </a:lnSpc>
              <a:spcBef>
                <a:spcPts val="0"/>
              </a:spcBef>
              <a:spcAft>
                <a:spcPts val="0"/>
              </a:spcAft>
              <a:buSzPts val="1800"/>
              <a:buNone/>
            </a:pPr>
            <a:r>
              <a:t/>
            </a:r>
            <a:endParaRPr sz="1500"/>
          </a:p>
          <a:p>
            <a:pPr indent="0" lvl="0" marL="0" rtl="0" algn="just">
              <a:lnSpc>
                <a:spcPct val="115000"/>
              </a:lnSpc>
              <a:spcBef>
                <a:spcPts val="0"/>
              </a:spcBef>
              <a:spcAft>
                <a:spcPts val="0"/>
              </a:spcAft>
              <a:buSzPts val="1800"/>
              <a:buNone/>
            </a:pPr>
            <a:r>
              <a:t/>
            </a:r>
            <a:endParaRPr sz="1500"/>
          </a:p>
          <a:p>
            <a:pPr indent="0" lvl="0" marL="0" rtl="0" algn="just">
              <a:lnSpc>
                <a:spcPct val="115000"/>
              </a:lnSpc>
              <a:spcBef>
                <a:spcPts val="0"/>
              </a:spcBef>
              <a:spcAft>
                <a:spcPts val="0"/>
              </a:spcAft>
              <a:buSzPts val="1800"/>
              <a:buNone/>
            </a:pPr>
            <a:r>
              <a:t/>
            </a:r>
            <a:endParaRPr sz="1500"/>
          </a:p>
          <a:p>
            <a:pPr indent="0" lvl="0" marL="0" rtl="0" algn="just">
              <a:lnSpc>
                <a:spcPct val="115000"/>
              </a:lnSpc>
              <a:spcBef>
                <a:spcPts val="0"/>
              </a:spcBef>
              <a:spcAft>
                <a:spcPts val="0"/>
              </a:spcAft>
              <a:buSzPts val="1800"/>
              <a:buNone/>
            </a:pPr>
            <a:r>
              <a:t/>
            </a:r>
            <a:endParaRPr sz="1500"/>
          </a:p>
          <a:p>
            <a:pPr indent="0" lvl="0" marL="0" rtl="0" algn="just">
              <a:lnSpc>
                <a:spcPct val="115000"/>
              </a:lnSpc>
              <a:spcBef>
                <a:spcPts val="0"/>
              </a:spcBef>
              <a:spcAft>
                <a:spcPts val="0"/>
              </a:spcAft>
              <a:buSzPts val="1800"/>
              <a:buNone/>
            </a:pPr>
            <a:r>
              <a:t/>
            </a:r>
            <a:endParaRPr sz="1500"/>
          </a:p>
          <a:p>
            <a:pPr indent="0" lvl="0" marL="0" rtl="0" algn="just">
              <a:lnSpc>
                <a:spcPct val="115000"/>
              </a:lnSpc>
              <a:spcBef>
                <a:spcPts val="0"/>
              </a:spcBef>
              <a:spcAft>
                <a:spcPts val="0"/>
              </a:spcAft>
              <a:buSzPts val="1800"/>
              <a:buNone/>
            </a:pPr>
            <a:r>
              <a:rPr lang="en" sz="1500"/>
              <a:t>The implementation of the various operations are hidden inside the black box, the contents of which we do not have to know in order to utilize the ADT. There are several advantages of working with abstract data types and focusing on the “what” instead of the “how.” </a:t>
            </a:r>
            <a:endParaRPr sz="1500"/>
          </a:p>
        </p:txBody>
      </p:sp>
      <p:pic>
        <p:nvPicPr>
          <p:cNvPr id="155" name="Google Shape;155;p16"/>
          <p:cNvPicPr preferRelativeResize="0"/>
          <p:nvPr/>
        </p:nvPicPr>
        <p:blipFill rotWithShape="1">
          <a:blip r:embed="rId3">
            <a:alphaModFix/>
          </a:blip>
          <a:srcRect b="25541" l="45812" r="22063" t="55903"/>
          <a:stretch/>
        </p:blipFill>
        <p:spPr>
          <a:xfrm>
            <a:off x="1656875" y="2379650"/>
            <a:ext cx="5519227" cy="1793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Why Abstract data type become necessity?</a:t>
            </a:r>
            <a:endParaRPr/>
          </a:p>
        </p:txBody>
      </p:sp>
      <p:sp>
        <p:nvSpPr>
          <p:cNvPr id="161" name="Google Shape;161;p17"/>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30200" lvl="0" marL="457200" rtl="0" algn="just">
              <a:lnSpc>
                <a:spcPct val="158000"/>
              </a:lnSpc>
              <a:spcBef>
                <a:spcPts val="0"/>
              </a:spcBef>
              <a:spcAft>
                <a:spcPts val="0"/>
              </a:spcAft>
              <a:buClr>
                <a:srgbClr val="40424E"/>
              </a:buClr>
              <a:buSzPts val="1600"/>
              <a:buChar char="●"/>
            </a:pPr>
            <a:r>
              <a:rPr lang="en" sz="1600">
                <a:solidFill>
                  <a:srgbClr val="40424E"/>
                </a:solidFill>
              </a:rPr>
              <a:t>Earlier if a programmer wanted to read a file, the whole code was written to read the physical file device. So that is how </a:t>
            </a:r>
            <a:r>
              <a:rPr i="1" lang="en" sz="1600">
                <a:solidFill>
                  <a:srgbClr val="40424E"/>
                </a:solidFill>
              </a:rPr>
              <a:t>Abstract Data Type</a:t>
            </a:r>
            <a:r>
              <a:rPr lang="en" sz="1600">
                <a:solidFill>
                  <a:srgbClr val="40424E"/>
                </a:solidFill>
              </a:rPr>
              <a:t> (ADT) came into existence.</a:t>
            </a:r>
            <a:endParaRPr sz="1600">
              <a:solidFill>
                <a:srgbClr val="40424E"/>
              </a:solidFill>
            </a:endParaRPr>
          </a:p>
          <a:p>
            <a:pPr indent="-330200" lvl="0" marL="457200" rtl="0" algn="just">
              <a:lnSpc>
                <a:spcPct val="158000"/>
              </a:lnSpc>
              <a:spcBef>
                <a:spcPts val="0"/>
              </a:spcBef>
              <a:spcAft>
                <a:spcPts val="0"/>
              </a:spcAft>
              <a:buClr>
                <a:srgbClr val="40424E"/>
              </a:buClr>
              <a:buSzPts val="1600"/>
              <a:buChar char="●"/>
            </a:pPr>
            <a:r>
              <a:rPr lang="en" sz="1600">
                <a:solidFill>
                  <a:srgbClr val="40424E"/>
                </a:solidFill>
              </a:rPr>
              <a:t>The code to read a file was written and placed in a </a:t>
            </a:r>
            <a:r>
              <a:rPr i="1" lang="en" sz="1600">
                <a:solidFill>
                  <a:srgbClr val="40424E"/>
                </a:solidFill>
              </a:rPr>
              <a:t>library</a:t>
            </a:r>
            <a:r>
              <a:rPr lang="en" sz="1600">
                <a:solidFill>
                  <a:srgbClr val="40424E"/>
                </a:solidFill>
              </a:rPr>
              <a:t> and made available for everyone’s use. This concept of ADT is being used in the </a:t>
            </a:r>
            <a:r>
              <a:rPr i="1" lang="en" sz="1600">
                <a:solidFill>
                  <a:srgbClr val="40424E"/>
                </a:solidFill>
              </a:rPr>
              <a:t>modern languages</a:t>
            </a:r>
            <a:r>
              <a:rPr lang="en" sz="1600">
                <a:solidFill>
                  <a:srgbClr val="40424E"/>
                </a:solidFill>
              </a:rPr>
              <a:t> nowadays.</a:t>
            </a:r>
            <a:endParaRPr sz="1600">
              <a:solidFill>
                <a:srgbClr val="40424E"/>
              </a:solidFill>
            </a:endParaRPr>
          </a:p>
          <a:p>
            <a:pPr indent="-330200" lvl="0" marL="457200" rtl="0" algn="just">
              <a:lnSpc>
                <a:spcPct val="158000"/>
              </a:lnSpc>
              <a:spcBef>
                <a:spcPts val="0"/>
              </a:spcBef>
              <a:spcAft>
                <a:spcPts val="0"/>
              </a:spcAft>
              <a:buClr>
                <a:srgbClr val="40424E"/>
              </a:buClr>
              <a:buSzPts val="1600"/>
              <a:buFont typeface="Arial"/>
              <a:buChar char="●"/>
            </a:pPr>
            <a:r>
              <a:rPr b="1" lang="en" sz="1600">
                <a:solidFill>
                  <a:srgbClr val="40424E"/>
                </a:solidFill>
              </a:rPr>
              <a:t>Example: </a:t>
            </a:r>
            <a:r>
              <a:rPr lang="en" sz="1600">
                <a:solidFill>
                  <a:srgbClr val="40424E"/>
                </a:solidFill>
              </a:rPr>
              <a:t>The code to read the </a:t>
            </a:r>
            <a:r>
              <a:rPr i="1" lang="en" sz="1600">
                <a:solidFill>
                  <a:srgbClr val="40424E"/>
                </a:solidFill>
              </a:rPr>
              <a:t>keyboard</a:t>
            </a:r>
            <a:r>
              <a:rPr lang="en" sz="1600">
                <a:solidFill>
                  <a:srgbClr val="40424E"/>
                </a:solidFill>
              </a:rPr>
              <a:t> is an ADT. It has a </a:t>
            </a:r>
            <a:r>
              <a:rPr i="1" lang="en" sz="1600">
                <a:solidFill>
                  <a:srgbClr val="40424E"/>
                </a:solidFill>
              </a:rPr>
              <a:t>data structure, a character, and a set of operations</a:t>
            </a:r>
            <a:r>
              <a:rPr lang="en" sz="1600">
                <a:solidFill>
                  <a:srgbClr val="40424E"/>
                </a:solidFill>
              </a:rPr>
              <a:t> that can be used to read that data structure.</a:t>
            </a:r>
            <a:endParaRPr sz="1600">
              <a:solidFill>
                <a:srgbClr val="40424E"/>
              </a:solidFill>
            </a:endParaRPr>
          </a:p>
          <a:p>
            <a:pPr indent="-330200" lvl="0" marL="685800" rtl="0" algn="just">
              <a:lnSpc>
                <a:spcPct val="158000"/>
              </a:lnSpc>
              <a:spcBef>
                <a:spcPts val="0"/>
              </a:spcBef>
              <a:spcAft>
                <a:spcPts val="0"/>
              </a:spcAft>
              <a:buClr>
                <a:srgbClr val="40424E"/>
              </a:buClr>
              <a:buSzPts val="1600"/>
              <a:buFont typeface="Arial"/>
              <a:buChar char="●"/>
            </a:pPr>
            <a:r>
              <a:rPr lang="en" sz="1600">
                <a:solidFill>
                  <a:srgbClr val="40424E"/>
                </a:solidFill>
              </a:rPr>
              <a:t>ADT does the work that is necessary implementation and it is not of much concern that how the work is being done. It is like </a:t>
            </a:r>
            <a:r>
              <a:rPr b="1" lang="en" sz="1600">
                <a:solidFill>
                  <a:srgbClr val="40424E"/>
                </a:solidFill>
              </a:rPr>
              <a:t>unspecified implementation</a:t>
            </a:r>
            <a:r>
              <a:rPr lang="en" sz="1600">
                <a:solidFill>
                  <a:srgbClr val="40424E"/>
                </a:solidFill>
              </a:rPr>
              <a:t> which can be termed as </a:t>
            </a:r>
            <a:r>
              <a:rPr b="1" i="1" lang="en" sz="1600">
                <a:solidFill>
                  <a:srgbClr val="40424E"/>
                </a:solidFill>
              </a:rPr>
              <a:t>Abstraction</a:t>
            </a:r>
            <a:r>
              <a:rPr lang="en" sz="1600">
                <a:solidFill>
                  <a:srgbClr val="40424E"/>
                </a:solidFill>
              </a:rPr>
              <a:t>.</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Model for Abstract Data Type</a:t>
            </a:r>
            <a:endParaRPr/>
          </a:p>
        </p:txBody>
      </p:sp>
      <p:sp>
        <p:nvSpPr>
          <p:cNvPr id="167" name="Google Shape;167;p18"/>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p>
            <a:pPr indent="-228600" lvl="0" marL="457200" rtl="0" algn="just">
              <a:lnSpc>
                <a:spcPct val="115000"/>
              </a:lnSpc>
              <a:spcBef>
                <a:spcPts val="0"/>
              </a:spcBef>
              <a:spcAft>
                <a:spcPts val="0"/>
              </a:spcAft>
              <a:buSzPts val="1400"/>
              <a:buNone/>
            </a:pPr>
            <a:r>
              <a:t/>
            </a:r>
            <a:endParaRPr sz="1400"/>
          </a:p>
        </p:txBody>
      </p:sp>
      <p:pic>
        <p:nvPicPr>
          <p:cNvPr id="168" name="Google Shape;168;p18"/>
          <p:cNvPicPr preferRelativeResize="0"/>
          <p:nvPr/>
        </p:nvPicPr>
        <p:blipFill rotWithShape="1">
          <a:blip r:embed="rId3">
            <a:alphaModFix/>
          </a:blip>
          <a:srcRect b="0" l="0" r="0" t="0"/>
          <a:stretch/>
        </p:blipFill>
        <p:spPr>
          <a:xfrm>
            <a:off x="1496025" y="1821923"/>
            <a:ext cx="6036749" cy="2937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Model for Abstract Data Type (Cont.)</a:t>
            </a:r>
            <a:endParaRPr/>
          </a:p>
        </p:txBody>
      </p:sp>
      <p:sp>
        <p:nvSpPr>
          <p:cNvPr id="174" name="Google Shape;174;p19"/>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11150" lvl="0" marL="457200" rtl="0" algn="just">
              <a:lnSpc>
                <a:spcPct val="115000"/>
              </a:lnSpc>
              <a:spcBef>
                <a:spcPts val="0"/>
              </a:spcBef>
              <a:spcAft>
                <a:spcPts val="0"/>
              </a:spcAft>
              <a:buSzPts val="1300"/>
              <a:buChar char="●"/>
            </a:pPr>
            <a:r>
              <a:rPr lang="en" sz="1300">
                <a:solidFill>
                  <a:srgbClr val="40424E"/>
                </a:solidFill>
              </a:rPr>
              <a:t>There is an </a:t>
            </a:r>
            <a:r>
              <a:rPr i="1" lang="en" sz="1300">
                <a:solidFill>
                  <a:srgbClr val="40424E"/>
                </a:solidFill>
              </a:rPr>
              <a:t>interface</a:t>
            </a:r>
            <a:r>
              <a:rPr lang="en" sz="1300">
                <a:solidFill>
                  <a:srgbClr val="40424E"/>
                </a:solidFill>
              </a:rPr>
              <a:t> between </a:t>
            </a:r>
            <a:r>
              <a:rPr b="1" lang="en" sz="1300">
                <a:solidFill>
                  <a:srgbClr val="40424E"/>
                </a:solidFill>
              </a:rPr>
              <a:t>Application Program</a:t>
            </a:r>
            <a:r>
              <a:rPr lang="en" sz="1300">
                <a:solidFill>
                  <a:srgbClr val="40424E"/>
                </a:solidFill>
              </a:rPr>
              <a:t> and the </a:t>
            </a:r>
            <a:r>
              <a:rPr b="1" lang="en" sz="1300">
                <a:solidFill>
                  <a:srgbClr val="40424E"/>
                </a:solidFill>
              </a:rPr>
              <a:t>Abstract Data Type</a:t>
            </a:r>
            <a:r>
              <a:rPr lang="en" sz="1300">
                <a:solidFill>
                  <a:srgbClr val="40424E"/>
                </a:solidFill>
              </a:rPr>
              <a:t> present at the right. ADT consists of the </a:t>
            </a:r>
            <a:r>
              <a:rPr i="1" lang="en" sz="1300">
                <a:solidFill>
                  <a:srgbClr val="40424E"/>
                </a:solidFill>
              </a:rPr>
              <a:t>data structures</a:t>
            </a:r>
            <a:r>
              <a:rPr lang="en" sz="1300">
                <a:solidFill>
                  <a:srgbClr val="40424E"/>
                </a:solidFill>
              </a:rPr>
              <a:t> and the </a:t>
            </a:r>
            <a:r>
              <a:rPr i="1" lang="en" sz="1300">
                <a:solidFill>
                  <a:srgbClr val="40424E"/>
                </a:solidFill>
              </a:rPr>
              <a:t>functions</a:t>
            </a:r>
            <a:r>
              <a:rPr lang="en" sz="1300">
                <a:solidFill>
                  <a:srgbClr val="40424E"/>
                </a:solidFill>
              </a:rPr>
              <a:t>(private and public) which are interconnected with each other. Since they are entirely present in the ADT so they are out of the scope of the Application Program.</a:t>
            </a:r>
            <a:endParaRPr sz="1300">
              <a:solidFill>
                <a:srgbClr val="40424E"/>
              </a:solidFill>
            </a:endParaRPr>
          </a:p>
          <a:p>
            <a:pPr indent="-311150" lvl="0" marL="457200" rtl="0" algn="just">
              <a:lnSpc>
                <a:spcPct val="158000"/>
              </a:lnSpc>
              <a:spcBef>
                <a:spcPts val="0"/>
              </a:spcBef>
              <a:spcAft>
                <a:spcPts val="0"/>
              </a:spcAft>
              <a:buClr>
                <a:srgbClr val="40424E"/>
              </a:buClr>
              <a:buSzPts val="1300"/>
              <a:buChar char="●"/>
            </a:pPr>
            <a:r>
              <a:rPr b="1" lang="en" sz="1300">
                <a:solidFill>
                  <a:srgbClr val="40424E"/>
                </a:solidFill>
              </a:rPr>
              <a:t>ADT Data Structure</a:t>
            </a:r>
            <a:endParaRPr b="1" sz="1300">
              <a:solidFill>
                <a:srgbClr val="40424E"/>
              </a:solidFill>
            </a:endParaRPr>
          </a:p>
          <a:p>
            <a:pPr indent="-311150" lvl="1" marL="914400" rtl="0" algn="just">
              <a:lnSpc>
                <a:spcPct val="158000"/>
              </a:lnSpc>
              <a:spcBef>
                <a:spcPts val="0"/>
              </a:spcBef>
              <a:spcAft>
                <a:spcPts val="0"/>
              </a:spcAft>
              <a:buClr>
                <a:srgbClr val="40424E"/>
              </a:buClr>
              <a:buSzPts val="1300"/>
              <a:buChar char="○"/>
            </a:pPr>
            <a:r>
              <a:rPr lang="en" sz="1300">
                <a:solidFill>
                  <a:srgbClr val="40424E"/>
                </a:solidFill>
              </a:rPr>
              <a:t>All data that is being processed is maintained in a data structure and its implementation must not to be known to the user.</a:t>
            </a:r>
            <a:endParaRPr sz="1300">
              <a:solidFill>
                <a:srgbClr val="40424E"/>
              </a:solidFill>
            </a:endParaRPr>
          </a:p>
          <a:p>
            <a:pPr indent="-311150" lvl="1" marL="914400" rtl="0" algn="just">
              <a:lnSpc>
                <a:spcPct val="158000"/>
              </a:lnSpc>
              <a:spcBef>
                <a:spcPts val="0"/>
              </a:spcBef>
              <a:spcAft>
                <a:spcPts val="0"/>
              </a:spcAft>
              <a:buClr>
                <a:srgbClr val="40424E"/>
              </a:buClr>
              <a:buSzPts val="1300"/>
              <a:buChar char="○"/>
            </a:pPr>
            <a:r>
              <a:rPr lang="en" sz="1300">
                <a:solidFill>
                  <a:srgbClr val="40424E"/>
                </a:solidFill>
              </a:rPr>
              <a:t>At the same time all the data about the structure should be present inside the ADT because just </a:t>
            </a:r>
            <a:r>
              <a:rPr i="1" lang="en" sz="1300">
                <a:solidFill>
                  <a:srgbClr val="40424E"/>
                </a:solidFill>
              </a:rPr>
              <a:t>encapsulating</a:t>
            </a:r>
            <a:r>
              <a:rPr lang="en" sz="1300">
                <a:solidFill>
                  <a:srgbClr val="40424E"/>
                </a:solidFill>
              </a:rPr>
              <a:t> the data in ADT is not sufficient.</a:t>
            </a:r>
            <a:endParaRPr sz="1300">
              <a:solidFill>
                <a:srgbClr val="40424E"/>
              </a:solidFill>
            </a:endParaRPr>
          </a:p>
          <a:p>
            <a:pPr indent="-311150" lvl="0" marL="457200" rtl="0" algn="just">
              <a:lnSpc>
                <a:spcPct val="158000"/>
              </a:lnSpc>
              <a:spcBef>
                <a:spcPts val="0"/>
              </a:spcBef>
              <a:spcAft>
                <a:spcPts val="0"/>
              </a:spcAft>
              <a:buClr>
                <a:srgbClr val="40424E"/>
              </a:buClr>
              <a:buSzPts val="1300"/>
              <a:buChar char="●"/>
            </a:pPr>
            <a:r>
              <a:rPr b="1" lang="en" sz="1300">
                <a:solidFill>
                  <a:srgbClr val="40424E"/>
                </a:solidFill>
              </a:rPr>
              <a:t>ADT operations</a:t>
            </a:r>
            <a:endParaRPr b="1" sz="1300">
              <a:solidFill>
                <a:srgbClr val="40424E"/>
              </a:solidFill>
            </a:endParaRPr>
          </a:p>
          <a:p>
            <a:pPr indent="-311150" lvl="1" marL="914400" rtl="0" algn="just">
              <a:lnSpc>
                <a:spcPct val="158000"/>
              </a:lnSpc>
              <a:spcBef>
                <a:spcPts val="0"/>
              </a:spcBef>
              <a:spcAft>
                <a:spcPts val="0"/>
              </a:spcAft>
              <a:buClr>
                <a:srgbClr val="40424E"/>
              </a:buClr>
              <a:buSzPts val="1300"/>
              <a:buChar char="○"/>
            </a:pPr>
            <a:r>
              <a:rPr lang="en" sz="1300">
                <a:solidFill>
                  <a:srgbClr val="40424E"/>
                </a:solidFill>
              </a:rPr>
              <a:t>Data is </a:t>
            </a:r>
            <a:r>
              <a:rPr i="1" lang="en" sz="1300">
                <a:solidFill>
                  <a:srgbClr val="40424E"/>
                </a:solidFill>
              </a:rPr>
              <a:t>inserted</a:t>
            </a:r>
            <a:r>
              <a:rPr lang="en" sz="1300">
                <a:solidFill>
                  <a:srgbClr val="40424E"/>
                </a:solidFill>
              </a:rPr>
              <a:t>, </a:t>
            </a:r>
            <a:r>
              <a:rPr i="1" lang="en" sz="1300">
                <a:solidFill>
                  <a:srgbClr val="40424E"/>
                </a:solidFill>
              </a:rPr>
              <a:t>deleted</a:t>
            </a:r>
            <a:r>
              <a:rPr lang="en" sz="1300">
                <a:solidFill>
                  <a:srgbClr val="40424E"/>
                </a:solidFill>
              </a:rPr>
              <a:t> and </a:t>
            </a:r>
            <a:r>
              <a:rPr i="1" lang="en" sz="1300">
                <a:solidFill>
                  <a:srgbClr val="40424E"/>
                </a:solidFill>
              </a:rPr>
              <a:t>updated</a:t>
            </a:r>
            <a:r>
              <a:rPr lang="en" sz="1300">
                <a:solidFill>
                  <a:srgbClr val="40424E"/>
                </a:solidFill>
              </a:rPr>
              <a:t> through the application program via the interface. The functions that are publicly declared are directly accessible otherwise not since only the parameter name and number of such parameters is available to the users.</a:t>
            </a:r>
            <a:endParaRPr sz="1300">
              <a:solidFill>
                <a:srgbClr val="40424E"/>
              </a:solidFill>
            </a:endParaRPr>
          </a:p>
          <a:p>
            <a:pPr indent="-311150" lvl="1" marL="914400" rtl="0" algn="just">
              <a:lnSpc>
                <a:spcPct val="158000"/>
              </a:lnSpc>
              <a:spcBef>
                <a:spcPts val="0"/>
              </a:spcBef>
              <a:spcAft>
                <a:spcPts val="0"/>
              </a:spcAft>
              <a:buClr>
                <a:srgbClr val="40424E"/>
              </a:buClr>
              <a:buSzPts val="1300"/>
              <a:buChar char="○"/>
            </a:pPr>
            <a:r>
              <a:rPr lang="en" sz="1300">
                <a:solidFill>
                  <a:srgbClr val="40424E"/>
                </a:solidFill>
              </a:rPr>
              <a:t>There is a </a:t>
            </a:r>
            <a:r>
              <a:rPr i="1" lang="en" sz="1300">
                <a:solidFill>
                  <a:srgbClr val="40424E"/>
                </a:solidFill>
              </a:rPr>
              <a:t>particular algorithm</a:t>
            </a:r>
            <a:r>
              <a:rPr lang="en" sz="1300">
                <a:solidFill>
                  <a:srgbClr val="40424E"/>
                </a:solidFill>
              </a:rPr>
              <a:t> for every Abstract Data Type for a specific task to be performed.</a:t>
            </a:r>
            <a:endParaRPr sz="1300">
              <a:solidFill>
                <a:srgbClr val="40424E"/>
              </a:solidFill>
            </a:endParaRPr>
          </a:p>
          <a:p>
            <a:pPr indent="0" lvl="0" marL="457200" rtl="0" algn="just">
              <a:lnSpc>
                <a:spcPct val="115000"/>
              </a:lnSpc>
              <a:spcBef>
                <a:spcPts val="7200"/>
              </a:spcBef>
              <a:spcAft>
                <a:spcPts val="0"/>
              </a:spcAft>
              <a:buSzPts val="1800"/>
              <a:buNone/>
            </a:pPr>
            <a:r>
              <a:t/>
            </a:r>
            <a:endParaRPr sz="1300">
              <a:solidFill>
                <a:srgbClr val="40424E"/>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Contents</a:t>
            </a:r>
            <a:endParaRPr/>
          </a:p>
        </p:txBody>
      </p:sp>
      <p:sp>
        <p:nvSpPr>
          <p:cNvPr id="66" name="Google Shape;66;p2"/>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Pseudocode</a:t>
            </a:r>
            <a:endParaRPr/>
          </a:p>
          <a:p>
            <a:pPr indent="-342900" lvl="0" marL="457200" rtl="0" algn="l">
              <a:lnSpc>
                <a:spcPct val="115000"/>
              </a:lnSpc>
              <a:spcBef>
                <a:spcPts val="0"/>
              </a:spcBef>
              <a:spcAft>
                <a:spcPts val="0"/>
              </a:spcAft>
              <a:buSzPts val="1800"/>
              <a:buChar char="●"/>
            </a:pPr>
            <a:r>
              <a:rPr lang="en"/>
              <a:t>Abstract Data Type</a:t>
            </a:r>
            <a:endParaRPr/>
          </a:p>
          <a:p>
            <a:pPr indent="-342900" lvl="0" marL="457200" rtl="0" algn="l">
              <a:lnSpc>
                <a:spcPct val="115000"/>
              </a:lnSpc>
              <a:spcBef>
                <a:spcPts val="0"/>
              </a:spcBef>
              <a:spcAft>
                <a:spcPts val="0"/>
              </a:spcAft>
              <a:buSzPts val="1800"/>
              <a:buChar char="●"/>
            </a:pPr>
            <a:r>
              <a:rPr lang="en"/>
              <a:t>Types of Data Structure</a:t>
            </a:r>
            <a:endParaRPr/>
          </a:p>
          <a:p>
            <a:pPr indent="-342900" lvl="0" marL="457200" rtl="0" algn="l">
              <a:lnSpc>
                <a:spcPct val="115000"/>
              </a:lnSpc>
              <a:spcBef>
                <a:spcPts val="0"/>
              </a:spcBef>
              <a:spcAft>
                <a:spcPts val="0"/>
              </a:spcAft>
              <a:buSzPts val="1800"/>
              <a:buChar char="●"/>
            </a:pPr>
            <a:r>
              <a:rPr lang="en"/>
              <a:t>ADT Model and its implementation</a:t>
            </a:r>
            <a:endParaRPr/>
          </a:p>
          <a:p>
            <a:pPr indent="-342900" lvl="0" marL="457200" rtl="0" algn="l">
              <a:lnSpc>
                <a:spcPct val="115000"/>
              </a:lnSpc>
              <a:spcBef>
                <a:spcPts val="0"/>
              </a:spcBef>
              <a:spcAft>
                <a:spcPts val="0"/>
              </a:spcAft>
              <a:buSzPts val="1800"/>
              <a:buChar char="●"/>
            </a:pPr>
            <a:r>
              <a:rPr lang="en"/>
              <a:t>Algorithm Efficiency</a:t>
            </a:r>
            <a:endParaRPr/>
          </a:p>
          <a:p>
            <a:pPr indent="-342900" lvl="0" marL="457200" rtl="0" algn="l">
              <a:lnSpc>
                <a:spcPct val="115000"/>
              </a:lnSpc>
              <a:spcBef>
                <a:spcPts val="0"/>
              </a:spcBef>
              <a:spcAft>
                <a:spcPts val="0"/>
              </a:spcAft>
              <a:buSzPts val="1800"/>
              <a:buChar char="●"/>
            </a:pPr>
            <a:r>
              <a:rPr lang="en"/>
              <a:t>Properties of Asymptotic Notation</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 Structure and ADT</a:t>
            </a:r>
            <a:endParaRPr/>
          </a:p>
        </p:txBody>
      </p:sp>
      <p:sp>
        <p:nvSpPr>
          <p:cNvPr id="180" name="Google Shape;180;p20"/>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rgbClr val="000000"/>
              </a:buClr>
              <a:buSzPts val="1400"/>
              <a:buChar char="●"/>
            </a:pPr>
            <a:r>
              <a:rPr lang="en" sz="1400">
                <a:solidFill>
                  <a:srgbClr val="000000"/>
                </a:solidFill>
              </a:rPr>
              <a:t>Data structures are a way of organizing and storing data so that they can be accessed and worked with efficiently. They define the relationship between the data, and the operations that can be performed on the data. </a:t>
            </a:r>
            <a:endParaRPr sz="1400">
              <a:solidFill>
                <a:srgbClr val="000000"/>
              </a:solidFill>
            </a:endParaRPr>
          </a:p>
          <a:p>
            <a:pPr indent="-317500" lvl="0" marL="457200" rtl="0" algn="just">
              <a:lnSpc>
                <a:spcPct val="115000"/>
              </a:lnSpc>
              <a:spcBef>
                <a:spcPts val="0"/>
              </a:spcBef>
              <a:spcAft>
                <a:spcPts val="0"/>
              </a:spcAft>
              <a:buClr>
                <a:srgbClr val="000000"/>
              </a:buClr>
              <a:buSzPts val="1400"/>
              <a:buChar char="●"/>
            </a:pPr>
            <a:r>
              <a:rPr lang="en" sz="1400">
                <a:solidFill>
                  <a:srgbClr val="000000"/>
                </a:solidFill>
              </a:rPr>
              <a:t>Data structures help you to focus on the bigger picture rather than getting lost in the details. This is known as data abstraction.</a:t>
            </a:r>
            <a:endParaRPr sz="1400">
              <a:solidFill>
                <a:srgbClr val="000000"/>
              </a:solidFill>
            </a:endParaRPr>
          </a:p>
          <a:p>
            <a:pPr indent="-317500" lvl="0" marL="457200" rtl="0" algn="just">
              <a:lnSpc>
                <a:spcPct val="115000"/>
              </a:lnSpc>
              <a:spcBef>
                <a:spcPts val="0"/>
              </a:spcBef>
              <a:spcAft>
                <a:spcPts val="0"/>
              </a:spcAft>
              <a:buClr>
                <a:srgbClr val="000000"/>
              </a:buClr>
              <a:buSzPts val="1400"/>
              <a:buChar char="●"/>
            </a:pPr>
            <a:r>
              <a:rPr lang="en" sz="1400">
                <a:solidFill>
                  <a:srgbClr val="000000"/>
                </a:solidFill>
              </a:rPr>
              <a:t>Now, data structures are actually an implementation of Abstract Data Types or ADT. </a:t>
            </a:r>
            <a:endParaRPr sz="1400">
              <a:solidFill>
                <a:srgbClr val="000000"/>
              </a:solidFill>
            </a:endParaRPr>
          </a:p>
          <a:p>
            <a:pPr indent="-317500" lvl="0" marL="457200" rtl="0" algn="just">
              <a:lnSpc>
                <a:spcPct val="115000"/>
              </a:lnSpc>
              <a:spcBef>
                <a:spcPts val="0"/>
              </a:spcBef>
              <a:spcAft>
                <a:spcPts val="0"/>
              </a:spcAft>
              <a:buClr>
                <a:srgbClr val="000000"/>
              </a:buClr>
              <a:buSzPts val="1400"/>
              <a:buChar char="●"/>
            </a:pPr>
            <a:r>
              <a:rPr lang="en" sz="1400">
                <a:solidFill>
                  <a:srgbClr val="000000"/>
                </a:solidFill>
              </a:rPr>
              <a:t>Generally, data structures can be divided into two categories in computer science: primitive and non-primitive data structures. The former are the simplest forms of representing data, whereas the latter are more advanced: they contain the primitive data structures within more complex data structures for special purposes.</a:t>
            </a:r>
            <a:endParaRPr sz="1400">
              <a:solidFill>
                <a:srgbClr val="000000"/>
              </a:solidFill>
            </a:endParaRPr>
          </a:p>
          <a:p>
            <a:pPr indent="0" lvl="0" marL="457200" rtl="0" algn="just">
              <a:lnSpc>
                <a:spcPct val="115000"/>
              </a:lnSpc>
              <a:spcBef>
                <a:spcPts val="0"/>
              </a:spcBef>
              <a:spcAft>
                <a:spcPts val="0"/>
              </a:spcAft>
              <a:buSzPts val="1800"/>
              <a:buNone/>
            </a:pPr>
            <a:r>
              <a:t/>
            </a:r>
            <a:endParaRPr sz="14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Types of Data Structure</a:t>
            </a:r>
            <a:endParaRPr/>
          </a:p>
        </p:txBody>
      </p:sp>
      <p:sp>
        <p:nvSpPr>
          <p:cNvPr id="186" name="Google Shape;186;p2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SzPts val="1800"/>
              <a:buNone/>
            </a:pPr>
            <a:r>
              <a:t/>
            </a:r>
            <a:endParaRPr sz="1300">
              <a:solidFill>
                <a:srgbClr val="40424E"/>
              </a:solidFill>
            </a:endParaRPr>
          </a:p>
        </p:txBody>
      </p:sp>
      <p:pic>
        <p:nvPicPr>
          <p:cNvPr id="187" name="Google Shape;187;p21"/>
          <p:cNvPicPr preferRelativeResize="0"/>
          <p:nvPr/>
        </p:nvPicPr>
        <p:blipFill rotWithShape="1">
          <a:blip r:embed="rId3">
            <a:alphaModFix/>
          </a:blip>
          <a:srcRect b="8070" l="0" r="0" t="0"/>
          <a:stretch/>
        </p:blipFill>
        <p:spPr>
          <a:xfrm>
            <a:off x="678475" y="1096675"/>
            <a:ext cx="7719775" cy="3710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Types of Data Structure (Cont.)</a:t>
            </a:r>
            <a:endParaRPr/>
          </a:p>
        </p:txBody>
      </p:sp>
      <p:sp>
        <p:nvSpPr>
          <p:cNvPr id="193" name="Google Shape;193;p22"/>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2600"/>
              </a:spcBef>
              <a:spcAft>
                <a:spcPts val="0"/>
              </a:spcAft>
              <a:buClr>
                <a:schemeClr val="dk1"/>
              </a:buClr>
              <a:buSzPts val="1100"/>
              <a:buFont typeface="Arial"/>
              <a:buNone/>
            </a:pPr>
            <a:r>
              <a:rPr b="1" lang="en" sz="1400">
                <a:solidFill>
                  <a:srgbClr val="3D4251"/>
                </a:solidFill>
              </a:rPr>
              <a:t>Primitive Data Structures</a:t>
            </a:r>
            <a:endParaRPr b="1" sz="1400">
              <a:solidFill>
                <a:srgbClr val="3D4251"/>
              </a:solidFill>
            </a:endParaRPr>
          </a:p>
          <a:p>
            <a:pPr indent="0" lvl="0" marL="0" rtl="0" algn="l">
              <a:lnSpc>
                <a:spcPct val="100000"/>
              </a:lnSpc>
              <a:spcBef>
                <a:spcPts val="900"/>
              </a:spcBef>
              <a:spcAft>
                <a:spcPts val="0"/>
              </a:spcAft>
              <a:buClr>
                <a:schemeClr val="dk1"/>
              </a:buClr>
              <a:buSzPts val="1100"/>
              <a:buFont typeface="Arial"/>
              <a:buNone/>
            </a:pPr>
            <a:r>
              <a:rPr lang="en" sz="1400">
                <a:solidFill>
                  <a:srgbClr val="3D4251"/>
                </a:solidFill>
              </a:rPr>
              <a:t>These are the most primitive or the basic data structures. They are the building blocks for data manipulation and contain pure, simple values of a data. Python has four primitive variable types:</a:t>
            </a:r>
            <a:endParaRPr sz="1400">
              <a:solidFill>
                <a:srgbClr val="3D4251"/>
              </a:solidFill>
            </a:endParaRPr>
          </a:p>
          <a:p>
            <a:pPr indent="-317500" lvl="0" marL="457200" rtl="0" algn="l">
              <a:lnSpc>
                <a:spcPct val="100000"/>
              </a:lnSpc>
              <a:spcBef>
                <a:spcPts val="2300"/>
              </a:spcBef>
              <a:spcAft>
                <a:spcPts val="0"/>
              </a:spcAft>
              <a:buClr>
                <a:srgbClr val="3D4251"/>
              </a:buClr>
              <a:buSzPts val="1400"/>
              <a:buFont typeface="Old Standard TT"/>
              <a:buChar char="●"/>
            </a:pPr>
            <a:r>
              <a:rPr b="1" lang="en" sz="1400">
                <a:solidFill>
                  <a:srgbClr val="3D4251"/>
                </a:solidFill>
              </a:rPr>
              <a:t>Integers: </a:t>
            </a:r>
            <a:r>
              <a:rPr lang="en" sz="1400">
                <a:solidFill>
                  <a:srgbClr val="3D4251"/>
                </a:solidFill>
              </a:rPr>
              <a:t>You can use an integer represent numeric data, and more specifically, whole numbers from negative infinity to infinity, like 4, 5, or -1.</a:t>
            </a:r>
            <a:endParaRPr sz="1400">
              <a:solidFill>
                <a:srgbClr val="3D4251"/>
              </a:solidFill>
            </a:endParaRPr>
          </a:p>
          <a:p>
            <a:pPr indent="-317500" lvl="0" marL="457200" rtl="0" algn="l">
              <a:lnSpc>
                <a:spcPct val="100000"/>
              </a:lnSpc>
              <a:spcBef>
                <a:spcPts val="0"/>
              </a:spcBef>
              <a:spcAft>
                <a:spcPts val="0"/>
              </a:spcAft>
              <a:buClr>
                <a:srgbClr val="3D4251"/>
              </a:buClr>
              <a:buSzPts val="1400"/>
              <a:buFont typeface="Old Standard TT"/>
              <a:buChar char="●"/>
            </a:pPr>
            <a:r>
              <a:rPr b="1" lang="en" sz="1400">
                <a:solidFill>
                  <a:srgbClr val="3D4251"/>
                </a:solidFill>
              </a:rPr>
              <a:t>Float: </a:t>
            </a:r>
            <a:r>
              <a:rPr lang="en" sz="1400">
                <a:solidFill>
                  <a:srgbClr val="3D4251"/>
                </a:solidFill>
              </a:rPr>
              <a:t>"Float" stands for 'floating point number'. You can use it for rational numbers, usually ending with a decimal figure, such as 1.11 or 3.14.</a:t>
            </a:r>
            <a:endParaRPr sz="1400">
              <a:solidFill>
                <a:srgbClr val="3D4251"/>
              </a:solidFill>
            </a:endParaRPr>
          </a:p>
          <a:p>
            <a:pPr indent="-317500" lvl="0" marL="457200" rtl="0" algn="l">
              <a:lnSpc>
                <a:spcPct val="100000"/>
              </a:lnSpc>
              <a:spcBef>
                <a:spcPts val="0"/>
              </a:spcBef>
              <a:spcAft>
                <a:spcPts val="0"/>
              </a:spcAft>
              <a:buClr>
                <a:srgbClr val="3D4251"/>
              </a:buClr>
              <a:buSzPts val="1400"/>
              <a:buFont typeface="Old Standard TT"/>
              <a:buChar char="●"/>
            </a:pPr>
            <a:r>
              <a:rPr b="1" lang="en" sz="1400">
                <a:solidFill>
                  <a:srgbClr val="3D4251"/>
                </a:solidFill>
              </a:rPr>
              <a:t>Strings:</a:t>
            </a:r>
            <a:r>
              <a:rPr lang="en" sz="1400">
                <a:solidFill>
                  <a:srgbClr val="3D4251"/>
                </a:solidFill>
              </a:rPr>
              <a:t> Strings are collections of alphabets, words or other characters. In Python, you can create strings by enclosing a sequence of characters within a pair of single or double quotes. For example: 'cake', "cookie", etc. You can also apply the + operations on two or more strings to concatenate them</a:t>
            </a:r>
            <a:endParaRPr sz="1400">
              <a:solidFill>
                <a:srgbClr val="3D4251"/>
              </a:solidFill>
            </a:endParaRPr>
          </a:p>
          <a:p>
            <a:pPr indent="-317500" lvl="0" marL="457200" rtl="0" algn="l">
              <a:lnSpc>
                <a:spcPct val="100000"/>
              </a:lnSpc>
              <a:spcBef>
                <a:spcPts val="0"/>
              </a:spcBef>
              <a:spcAft>
                <a:spcPts val="0"/>
              </a:spcAft>
              <a:buClr>
                <a:srgbClr val="3D4251"/>
              </a:buClr>
              <a:buSzPts val="1400"/>
              <a:buFont typeface="Old Standard TT"/>
              <a:buChar char="●"/>
            </a:pPr>
            <a:r>
              <a:rPr b="1" lang="en" sz="1400">
                <a:solidFill>
                  <a:srgbClr val="3D4251"/>
                </a:solidFill>
              </a:rPr>
              <a:t>Boolean: </a:t>
            </a:r>
            <a:r>
              <a:rPr lang="en" sz="1400">
                <a:solidFill>
                  <a:srgbClr val="3D4251"/>
                </a:solidFill>
              </a:rPr>
              <a:t>This built-in data type that can take up the values: True and False, which often makes them interchangeable with the integers 1 and 0. Booleans are useful in conditional and comparison expressions.</a:t>
            </a:r>
            <a:endParaRPr sz="1400">
              <a:solidFill>
                <a:srgbClr val="3D4251"/>
              </a:solidFill>
            </a:endParaRPr>
          </a:p>
          <a:p>
            <a:pPr indent="0" lvl="0" marL="457200" rtl="0" algn="just">
              <a:lnSpc>
                <a:spcPct val="100000"/>
              </a:lnSpc>
              <a:spcBef>
                <a:spcPts val="1500"/>
              </a:spcBef>
              <a:spcAft>
                <a:spcPts val="0"/>
              </a:spcAft>
              <a:buSzPts val="1800"/>
              <a:buNone/>
            </a:pPr>
            <a:r>
              <a:t/>
            </a:r>
            <a:endParaRPr sz="1400">
              <a:solidFill>
                <a:srgbClr val="40424E"/>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Types of Data Structure (Cont.)</a:t>
            </a:r>
            <a:endParaRPr/>
          </a:p>
        </p:txBody>
      </p:sp>
      <p:sp>
        <p:nvSpPr>
          <p:cNvPr id="199" name="Google Shape;199;p23"/>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2600"/>
              </a:spcBef>
              <a:spcAft>
                <a:spcPts val="0"/>
              </a:spcAft>
              <a:buSzPts val="1800"/>
              <a:buNone/>
            </a:pPr>
            <a:r>
              <a:rPr b="1" lang="en" sz="1400">
                <a:solidFill>
                  <a:srgbClr val="3D4251"/>
                </a:solidFill>
              </a:rPr>
              <a:t>Non-Primitive Data Structures</a:t>
            </a:r>
            <a:endParaRPr b="1" sz="1400">
              <a:solidFill>
                <a:srgbClr val="3D4251"/>
              </a:solidFill>
            </a:endParaRPr>
          </a:p>
          <a:p>
            <a:pPr indent="0" lvl="0" marL="0" rtl="0" algn="just">
              <a:lnSpc>
                <a:spcPct val="115000"/>
              </a:lnSpc>
              <a:spcBef>
                <a:spcPts val="900"/>
              </a:spcBef>
              <a:spcAft>
                <a:spcPts val="0"/>
              </a:spcAft>
              <a:buSzPts val="1800"/>
              <a:buNone/>
            </a:pPr>
            <a:r>
              <a:rPr lang="en" sz="1400">
                <a:solidFill>
                  <a:srgbClr val="3D4251"/>
                </a:solidFill>
              </a:rPr>
              <a:t>Non-primitive types are the sophisticated members of the data structure family. They don't just store a value, but rather a collection of values in various formats.</a:t>
            </a:r>
            <a:endParaRPr sz="1400">
              <a:solidFill>
                <a:srgbClr val="3D4251"/>
              </a:solidFill>
            </a:endParaRPr>
          </a:p>
          <a:p>
            <a:pPr indent="0" lvl="0" marL="0" rtl="0" algn="just">
              <a:lnSpc>
                <a:spcPct val="115000"/>
              </a:lnSpc>
              <a:spcBef>
                <a:spcPts val="2300"/>
              </a:spcBef>
              <a:spcAft>
                <a:spcPts val="0"/>
              </a:spcAft>
              <a:buSzPts val="1800"/>
              <a:buNone/>
            </a:pPr>
            <a:r>
              <a:rPr lang="en" sz="1400">
                <a:solidFill>
                  <a:srgbClr val="3D4251"/>
                </a:solidFill>
              </a:rPr>
              <a:t>In the traditional computer science world, the non-primitive data structures are divided into:</a:t>
            </a:r>
            <a:endParaRPr sz="1400">
              <a:solidFill>
                <a:srgbClr val="3D4251"/>
              </a:solidFill>
            </a:endParaRPr>
          </a:p>
          <a:p>
            <a:pPr indent="-317500" lvl="0" marL="457200" rtl="0" algn="just">
              <a:lnSpc>
                <a:spcPct val="115000"/>
              </a:lnSpc>
              <a:spcBef>
                <a:spcPts val="2300"/>
              </a:spcBef>
              <a:spcAft>
                <a:spcPts val="0"/>
              </a:spcAft>
              <a:buClr>
                <a:srgbClr val="3D4251"/>
              </a:buClr>
              <a:buSzPts val="1400"/>
              <a:buFont typeface="Old Standard TT"/>
              <a:buChar char="●"/>
            </a:pPr>
            <a:r>
              <a:rPr lang="en" sz="1400">
                <a:solidFill>
                  <a:srgbClr val="3D4251"/>
                </a:solidFill>
              </a:rPr>
              <a:t>Arrays</a:t>
            </a:r>
            <a:endParaRPr sz="1400">
              <a:solidFill>
                <a:srgbClr val="3D4251"/>
              </a:solidFill>
            </a:endParaRPr>
          </a:p>
          <a:p>
            <a:pPr indent="-317500" lvl="0" marL="457200" rtl="0" algn="just">
              <a:lnSpc>
                <a:spcPct val="115000"/>
              </a:lnSpc>
              <a:spcBef>
                <a:spcPts val="0"/>
              </a:spcBef>
              <a:spcAft>
                <a:spcPts val="0"/>
              </a:spcAft>
              <a:buClr>
                <a:srgbClr val="3D4251"/>
              </a:buClr>
              <a:buSzPts val="1400"/>
              <a:buFont typeface="Old Standard TT"/>
              <a:buChar char="●"/>
            </a:pPr>
            <a:r>
              <a:rPr lang="en" sz="1400">
                <a:solidFill>
                  <a:srgbClr val="3D4251"/>
                </a:solidFill>
              </a:rPr>
              <a:t>Lists</a:t>
            </a:r>
            <a:endParaRPr sz="1400">
              <a:solidFill>
                <a:srgbClr val="3D4251"/>
              </a:solidFill>
            </a:endParaRPr>
          </a:p>
          <a:p>
            <a:pPr indent="-317500" lvl="0" marL="457200" rtl="0" algn="just">
              <a:lnSpc>
                <a:spcPct val="115000"/>
              </a:lnSpc>
              <a:spcBef>
                <a:spcPts val="0"/>
              </a:spcBef>
              <a:spcAft>
                <a:spcPts val="0"/>
              </a:spcAft>
              <a:buClr>
                <a:srgbClr val="3D4251"/>
              </a:buClr>
              <a:buSzPts val="1400"/>
              <a:buFont typeface="Lora"/>
              <a:buChar char="●"/>
            </a:pPr>
            <a:r>
              <a:rPr lang="en" sz="1400">
                <a:solidFill>
                  <a:srgbClr val="3D4251"/>
                </a:solidFill>
              </a:rPr>
              <a:t>Tuple</a:t>
            </a:r>
            <a:endParaRPr sz="1400">
              <a:solidFill>
                <a:srgbClr val="3D4251"/>
              </a:solidFill>
            </a:endParaRPr>
          </a:p>
          <a:p>
            <a:pPr indent="-317500" lvl="0" marL="457200" rtl="0" algn="just">
              <a:lnSpc>
                <a:spcPct val="115000"/>
              </a:lnSpc>
              <a:spcBef>
                <a:spcPts val="0"/>
              </a:spcBef>
              <a:spcAft>
                <a:spcPts val="0"/>
              </a:spcAft>
              <a:buClr>
                <a:srgbClr val="3D4251"/>
              </a:buClr>
              <a:buSzPts val="1400"/>
              <a:buFont typeface="Lora"/>
              <a:buChar char="●"/>
            </a:pPr>
            <a:r>
              <a:rPr lang="en" sz="1400">
                <a:solidFill>
                  <a:srgbClr val="3D4251"/>
                </a:solidFill>
              </a:rPr>
              <a:t>Dictionary</a:t>
            </a:r>
            <a:endParaRPr sz="1400">
              <a:solidFill>
                <a:srgbClr val="3D4251"/>
              </a:solidFill>
            </a:endParaRPr>
          </a:p>
          <a:p>
            <a:pPr indent="-317500" lvl="0" marL="457200" rtl="0" algn="just">
              <a:lnSpc>
                <a:spcPct val="115000"/>
              </a:lnSpc>
              <a:spcBef>
                <a:spcPts val="0"/>
              </a:spcBef>
              <a:spcAft>
                <a:spcPts val="0"/>
              </a:spcAft>
              <a:buClr>
                <a:srgbClr val="3D4251"/>
              </a:buClr>
              <a:buSzPts val="1400"/>
              <a:buFont typeface="Lora"/>
              <a:buChar char="●"/>
            </a:pPr>
            <a:r>
              <a:rPr lang="en" sz="1400">
                <a:solidFill>
                  <a:srgbClr val="3D4251"/>
                </a:solidFill>
              </a:rPr>
              <a:t>Set</a:t>
            </a:r>
            <a:endParaRPr sz="1400">
              <a:solidFill>
                <a:srgbClr val="3D4251"/>
              </a:solidFill>
            </a:endParaRPr>
          </a:p>
          <a:p>
            <a:pPr indent="-317500" lvl="0" marL="457200" rtl="0" algn="just">
              <a:lnSpc>
                <a:spcPct val="115000"/>
              </a:lnSpc>
              <a:spcBef>
                <a:spcPts val="0"/>
              </a:spcBef>
              <a:spcAft>
                <a:spcPts val="0"/>
              </a:spcAft>
              <a:buClr>
                <a:srgbClr val="3D4251"/>
              </a:buClr>
              <a:buSzPts val="1400"/>
              <a:buFont typeface="Old Standard TT"/>
              <a:buChar char="●"/>
            </a:pPr>
            <a:r>
              <a:rPr lang="en" sz="1400">
                <a:solidFill>
                  <a:srgbClr val="3D4251"/>
                </a:solidFill>
              </a:rPr>
              <a:t>Files</a:t>
            </a:r>
            <a:endParaRPr sz="1400">
              <a:solidFill>
                <a:srgbClr val="40424E"/>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Types of Data Structure (Cont.)</a:t>
            </a:r>
            <a:endParaRPr/>
          </a:p>
        </p:txBody>
      </p:sp>
      <p:sp>
        <p:nvSpPr>
          <p:cNvPr id="205" name="Google Shape;205;p24"/>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2000"/>
              </a:spcBef>
              <a:spcAft>
                <a:spcPts val="0"/>
              </a:spcAft>
              <a:buSzPts val="1800"/>
              <a:buNone/>
            </a:pPr>
            <a:r>
              <a:rPr b="1" lang="en" sz="1300">
                <a:solidFill>
                  <a:srgbClr val="3D4251"/>
                </a:solidFill>
              </a:rPr>
              <a:t>Array</a:t>
            </a:r>
            <a:endParaRPr b="1" sz="1300">
              <a:solidFill>
                <a:srgbClr val="3D4251"/>
              </a:solidFill>
            </a:endParaRPr>
          </a:p>
          <a:p>
            <a:pPr indent="-311150" lvl="0" marL="457200" rtl="0" algn="just">
              <a:lnSpc>
                <a:spcPct val="100000"/>
              </a:lnSpc>
              <a:spcBef>
                <a:spcPts val="700"/>
              </a:spcBef>
              <a:spcAft>
                <a:spcPts val="0"/>
              </a:spcAft>
              <a:buClr>
                <a:srgbClr val="3D4251"/>
              </a:buClr>
              <a:buSzPts val="1300"/>
              <a:buFont typeface="Old Standard TT"/>
              <a:buChar char="●"/>
            </a:pPr>
            <a:r>
              <a:rPr lang="en" sz="1300">
                <a:solidFill>
                  <a:srgbClr val="3D4251"/>
                </a:solidFill>
              </a:rPr>
              <a:t>Arrays in Python are a compact way of collecting basic data types, </a:t>
            </a:r>
            <a:r>
              <a:rPr b="1" lang="en" sz="1300">
                <a:solidFill>
                  <a:srgbClr val="3D4251"/>
                </a:solidFill>
              </a:rPr>
              <a:t>all the entries in an array must be of the same data type.</a:t>
            </a:r>
            <a:r>
              <a:rPr lang="en" sz="1300">
                <a:solidFill>
                  <a:srgbClr val="3D4251"/>
                </a:solidFill>
              </a:rPr>
              <a:t> However, arrays are not all that popular in Python, unlike the other programming languages such as C++ or Java.</a:t>
            </a:r>
            <a:endParaRPr sz="1300">
              <a:solidFill>
                <a:srgbClr val="3D4251"/>
              </a:solidFill>
            </a:endParaRPr>
          </a:p>
          <a:p>
            <a:pPr indent="-311150" lvl="0" marL="457200" rtl="0" algn="just">
              <a:lnSpc>
                <a:spcPct val="100000"/>
              </a:lnSpc>
              <a:spcBef>
                <a:spcPts val="0"/>
              </a:spcBef>
              <a:spcAft>
                <a:spcPts val="0"/>
              </a:spcAft>
              <a:buClr>
                <a:srgbClr val="3D4251"/>
              </a:buClr>
              <a:buSzPts val="1300"/>
              <a:buFont typeface="Old Standard TT"/>
              <a:buChar char="●"/>
            </a:pPr>
            <a:r>
              <a:rPr lang="en" sz="1300">
                <a:solidFill>
                  <a:srgbClr val="3D4251"/>
                </a:solidFill>
              </a:rPr>
              <a:t>In general, when people talk of arrays in Python, they are actually referring to lists. However, there is a fundamental difference between them. </a:t>
            </a:r>
            <a:endParaRPr sz="1300">
              <a:solidFill>
                <a:srgbClr val="3D4251"/>
              </a:solidFill>
            </a:endParaRPr>
          </a:p>
          <a:p>
            <a:pPr indent="-311150" lvl="0" marL="457200" rtl="0" algn="just">
              <a:lnSpc>
                <a:spcPct val="100000"/>
              </a:lnSpc>
              <a:spcBef>
                <a:spcPts val="0"/>
              </a:spcBef>
              <a:spcAft>
                <a:spcPts val="0"/>
              </a:spcAft>
              <a:buClr>
                <a:srgbClr val="3D4251"/>
              </a:buClr>
              <a:buSzPts val="1300"/>
              <a:buFont typeface="Old Standard TT"/>
              <a:buChar char="●"/>
            </a:pPr>
            <a:r>
              <a:rPr lang="en" sz="1300">
                <a:solidFill>
                  <a:srgbClr val="3D4251"/>
                </a:solidFill>
              </a:rPr>
              <a:t>For Python, arrays can be seen as a more efficient way of storing a certain kind of list. This type of list has elements of the same data type.</a:t>
            </a:r>
            <a:endParaRPr sz="1300">
              <a:solidFill>
                <a:srgbClr val="3D4251"/>
              </a:solidFill>
            </a:endParaRPr>
          </a:p>
          <a:p>
            <a:pPr indent="-311150" lvl="0" marL="457200" rtl="0" algn="just">
              <a:lnSpc>
                <a:spcPct val="100000"/>
              </a:lnSpc>
              <a:spcBef>
                <a:spcPts val="0"/>
              </a:spcBef>
              <a:spcAft>
                <a:spcPts val="0"/>
              </a:spcAft>
              <a:buClr>
                <a:srgbClr val="000000"/>
              </a:buClr>
              <a:buSzPts val="1300"/>
              <a:buFont typeface="Lora"/>
              <a:buChar char="●"/>
            </a:pPr>
            <a:r>
              <a:rPr lang="en" sz="1300">
                <a:solidFill>
                  <a:srgbClr val="000000"/>
                </a:solidFill>
              </a:rPr>
              <a:t>Array in Python can be created by importing array module. </a:t>
            </a:r>
            <a:r>
              <a:rPr b="1" lang="en" sz="1300">
                <a:solidFill>
                  <a:srgbClr val="000000"/>
                </a:solidFill>
              </a:rPr>
              <a:t>array(</a:t>
            </a:r>
            <a:r>
              <a:rPr b="1" i="1" lang="en" sz="1300">
                <a:solidFill>
                  <a:srgbClr val="000000"/>
                </a:solidFill>
              </a:rPr>
              <a:t>data_type</a:t>
            </a:r>
            <a:r>
              <a:rPr b="1" lang="en" sz="1300">
                <a:solidFill>
                  <a:srgbClr val="000000"/>
                </a:solidFill>
              </a:rPr>
              <a:t>, </a:t>
            </a:r>
            <a:r>
              <a:rPr b="1" i="1" lang="en" sz="1300">
                <a:solidFill>
                  <a:srgbClr val="000000"/>
                </a:solidFill>
              </a:rPr>
              <a:t>value_list</a:t>
            </a:r>
            <a:r>
              <a:rPr b="1" lang="en" sz="1300">
                <a:solidFill>
                  <a:srgbClr val="000000"/>
                </a:solidFill>
              </a:rPr>
              <a:t>)</a:t>
            </a:r>
            <a:r>
              <a:rPr lang="en" sz="1300">
                <a:solidFill>
                  <a:srgbClr val="000000"/>
                </a:solidFill>
              </a:rPr>
              <a:t> is used to create an array with data type and value list specified in its arguments.</a:t>
            </a:r>
            <a:endParaRPr sz="1300">
              <a:solidFill>
                <a:srgbClr val="000000"/>
              </a:solidFill>
            </a:endParaRPr>
          </a:p>
          <a:p>
            <a:pPr indent="-311150" lvl="0" marL="457200" rtl="0" algn="just">
              <a:lnSpc>
                <a:spcPct val="100000"/>
              </a:lnSpc>
              <a:spcBef>
                <a:spcPts val="0"/>
              </a:spcBef>
              <a:spcAft>
                <a:spcPts val="0"/>
              </a:spcAft>
              <a:buClr>
                <a:srgbClr val="3D4251"/>
              </a:buClr>
              <a:buSzPts val="1300"/>
              <a:buFont typeface="Old Standard TT"/>
              <a:buChar char="●"/>
            </a:pPr>
            <a:r>
              <a:rPr lang="en" sz="1300">
                <a:solidFill>
                  <a:srgbClr val="3D4251"/>
                </a:solidFill>
              </a:rPr>
              <a:t>The elements stored in an array are constrained in their data type. The data type is specified during the array creation and specified using a type code, which is a single character like the ‘i’ you see in the example below:</a:t>
            </a:r>
            <a:endParaRPr sz="1300">
              <a:solidFill>
                <a:srgbClr val="3D4251"/>
              </a:solidFill>
            </a:endParaRPr>
          </a:p>
          <a:p>
            <a:pPr indent="0" lvl="0" marL="400050" rtl="0" algn="just">
              <a:lnSpc>
                <a:spcPct val="115000"/>
              </a:lnSpc>
              <a:spcBef>
                <a:spcPts val="2300"/>
              </a:spcBef>
              <a:spcAft>
                <a:spcPts val="0"/>
              </a:spcAft>
              <a:buSzPts val="1800"/>
              <a:buNone/>
            </a:pPr>
            <a:r>
              <a:rPr lang="en" sz="1300">
                <a:solidFill>
                  <a:srgbClr val="000000"/>
                </a:solidFill>
              </a:rPr>
              <a:t>import array as arr</a:t>
            </a:r>
            <a:endParaRPr sz="1300">
              <a:solidFill>
                <a:srgbClr val="000000"/>
              </a:solidFill>
            </a:endParaRPr>
          </a:p>
          <a:p>
            <a:pPr indent="0" lvl="0" marL="400050" rtl="0" algn="just">
              <a:lnSpc>
                <a:spcPct val="100000"/>
              </a:lnSpc>
              <a:spcBef>
                <a:spcPts val="0"/>
              </a:spcBef>
              <a:spcAft>
                <a:spcPts val="0"/>
              </a:spcAft>
              <a:buSzPts val="1800"/>
              <a:buNone/>
            </a:pPr>
            <a:r>
              <a:rPr lang="en" sz="1300">
                <a:solidFill>
                  <a:srgbClr val="000000"/>
                </a:solidFill>
              </a:rPr>
              <a:t>arr.array("i",[3,6,9])</a:t>
            </a:r>
            <a:endParaRPr sz="1300">
              <a:solidFill>
                <a:srgbClr val="000000"/>
              </a:solidFill>
            </a:endParaRPr>
          </a:p>
          <a:p>
            <a:pPr indent="0" lvl="0" marL="400050" rtl="0" algn="just">
              <a:lnSpc>
                <a:spcPct val="100000"/>
              </a:lnSpc>
              <a:spcBef>
                <a:spcPts val="0"/>
              </a:spcBef>
              <a:spcAft>
                <a:spcPts val="0"/>
              </a:spcAft>
              <a:buSzPts val="1800"/>
              <a:buNone/>
            </a:pPr>
            <a:r>
              <a:rPr lang="en" sz="1300">
                <a:solidFill>
                  <a:srgbClr val="000000"/>
                </a:solidFill>
              </a:rPr>
              <a:t>type(a) ⇒ array.array</a:t>
            </a:r>
            <a:endParaRPr sz="1300">
              <a:solidFill>
                <a:srgbClr val="839496"/>
              </a:solidFill>
            </a:endParaRPr>
          </a:p>
          <a:p>
            <a:pPr indent="0" lvl="0" marL="0" rtl="0" algn="just">
              <a:lnSpc>
                <a:spcPct val="115000"/>
              </a:lnSpc>
              <a:spcBef>
                <a:spcPts val="3800"/>
              </a:spcBef>
              <a:spcAft>
                <a:spcPts val="1500"/>
              </a:spcAft>
              <a:buSzPts val="1800"/>
              <a:buNone/>
            </a:pPr>
            <a:r>
              <a:t/>
            </a:r>
            <a:endParaRPr b="1" sz="1300">
              <a:solidFill>
                <a:srgbClr val="3D425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Types of Data Structure (Cont.)</a:t>
            </a:r>
            <a:endParaRPr/>
          </a:p>
        </p:txBody>
      </p:sp>
      <p:sp>
        <p:nvSpPr>
          <p:cNvPr id="211" name="Google Shape;211;p25"/>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just">
              <a:lnSpc>
                <a:spcPct val="120000"/>
              </a:lnSpc>
              <a:spcBef>
                <a:spcPts val="2000"/>
              </a:spcBef>
              <a:spcAft>
                <a:spcPts val="0"/>
              </a:spcAft>
              <a:buClr>
                <a:schemeClr val="dk1"/>
              </a:buClr>
              <a:buSzPts val="1100"/>
              <a:buFont typeface="Arial"/>
              <a:buNone/>
            </a:pPr>
            <a:r>
              <a:rPr b="1" lang="en" sz="1400">
                <a:solidFill>
                  <a:srgbClr val="3D4251"/>
                </a:solidFill>
              </a:rPr>
              <a:t>List</a:t>
            </a:r>
            <a:endParaRPr b="1" sz="1400">
              <a:solidFill>
                <a:srgbClr val="3D4251"/>
              </a:solidFill>
            </a:endParaRPr>
          </a:p>
          <a:p>
            <a:pPr indent="0" lvl="0" marL="0" rtl="0" algn="just">
              <a:lnSpc>
                <a:spcPct val="180000"/>
              </a:lnSpc>
              <a:spcBef>
                <a:spcPts val="700"/>
              </a:spcBef>
              <a:spcAft>
                <a:spcPts val="0"/>
              </a:spcAft>
              <a:buClr>
                <a:schemeClr val="dk1"/>
              </a:buClr>
              <a:buSzPts val="1100"/>
              <a:buFont typeface="Arial"/>
              <a:buNone/>
            </a:pPr>
            <a:r>
              <a:rPr lang="en" sz="1400">
                <a:solidFill>
                  <a:srgbClr val="3D4251"/>
                </a:solidFill>
              </a:rPr>
              <a:t>Lists in Python are used to store collection of heterogeneous items. These are mutable, which means that you can change their content without changing their identity. You can recognize lists by their square brackets [ and ] that hold elements, separated by a comma ,. Lists are built into Python: you do not need to invoke them separately.</a:t>
            </a:r>
            <a:endParaRPr sz="1400">
              <a:solidFill>
                <a:srgbClr val="3D4251"/>
              </a:solidFill>
            </a:endParaRPr>
          </a:p>
          <a:p>
            <a:pPr indent="0" lvl="0" marL="0" rtl="0" algn="just">
              <a:lnSpc>
                <a:spcPct val="115000"/>
              </a:lnSpc>
              <a:spcBef>
                <a:spcPts val="3800"/>
              </a:spcBef>
              <a:spcAft>
                <a:spcPts val="1500"/>
              </a:spcAft>
              <a:buSzPts val="1800"/>
              <a:buNone/>
            </a:pPr>
            <a:r>
              <a:t/>
            </a:r>
            <a:endParaRPr b="1" sz="1400">
              <a:solidFill>
                <a:srgbClr val="3D425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Types of Data Structure (Cont.)</a:t>
            </a:r>
            <a:endParaRPr/>
          </a:p>
        </p:txBody>
      </p:sp>
      <p:sp>
        <p:nvSpPr>
          <p:cNvPr id="217" name="Google Shape;217;p26"/>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2000"/>
              </a:spcBef>
              <a:spcAft>
                <a:spcPts val="0"/>
              </a:spcAft>
              <a:buClr>
                <a:schemeClr val="dk1"/>
              </a:buClr>
              <a:buSzPts val="1100"/>
              <a:buFont typeface="Arial"/>
              <a:buNone/>
            </a:pPr>
            <a:r>
              <a:rPr b="1" lang="en" sz="1200">
                <a:solidFill>
                  <a:srgbClr val="000000"/>
                </a:solidFill>
              </a:rPr>
              <a:t>Arrays versus Lists</a:t>
            </a:r>
            <a:endParaRPr b="1" sz="1200">
              <a:solidFill>
                <a:srgbClr val="000000"/>
              </a:solidFill>
            </a:endParaRPr>
          </a:p>
          <a:p>
            <a:pPr indent="-304800" lvl="0" marL="457200" rtl="0" algn="l">
              <a:lnSpc>
                <a:spcPct val="180000"/>
              </a:lnSpc>
              <a:spcBef>
                <a:spcPts val="700"/>
              </a:spcBef>
              <a:spcAft>
                <a:spcPts val="0"/>
              </a:spcAft>
              <a:buClr>
                <a:srgbClr val="000000"/>
              </a:buClr>
              <a:buSzPts val="1200"/>
              <a:buChar char="●"/>
            </a:pPr>
            <a:r>
              <a:rPr lang="en" sz="1200">
                <a:solidFill>
                  <a:srgbClr val="000000"/>
                </a:solidFill>
              </a:rPr>
              <a:t>Now that you have seen lists in Python, you maybe wondering why you need arrays at all. The reason is that they are fundamentally different in terms of the operations one can perform on them. With arrays, you can perform an operations on all its item individually easily, which may not be the case with lists. Here is an illustration:</a:t>
            </a:r>
            <a:endParaRPr sz="1200">
              <a:solidFill>
                <a:srgbClr val="000000"/>
              </a:solidFill>
            </a:endParaRPr>
          </a:p>
          <a:p>
            <a:pPr indent="0" lvl="0" marL="457200" rtl="0" algn="l">
              <a:lnSpc>
                <a:spcPct val="180000"/>
              </a:lnSpc>
              <a:spcBef>
                <a:spcPts val="0"/>
              </a:spcBef>
              <a:spcAft>
                <a:spcPts val="0"/>
              </a:spcAft>
              <a:buSzPts val="1800"/>
              <a:buNone/>
            </a:pPr>
            <a:r>
              <a:rPr b="1" lang="en" sz="1200">
                <a:solidFill>
                  <a:srgbClr val="000000"/>
                </a:solidFill>
              </a:rPr>
              <a:t>array_char = array.array("u",["c","a","t","s"])</a:t>
            </a:r>
            <a:endParaRPr b="1" sz="1200">
              <a:solidFill>
                <a:srgbClr val="000000"/>
              </a:solidFill>
            </a:endParaRPr>
          </a:p>
          <a:p>
            <a:pPr indent="0" lvl="0" marL="457200" rtl="0" algn="l">
              <a:lnSpc>
                <a:spcPct val="180000"/>
              </a:lnSpc>
              <a:spcBef>
                <a:spcPts val="0"/>
              </a:spcBef>
              <a:spcAft>
                <a:spcPts val="0"/>
              </a:spcAft>
              <a:buSzPts val="1800"/>
              <a:buNone/>
            </a:pPr>
            <a:r>
              <a:rPr b="1" lang="en" sz="1200">
                <a:solidFill>
                  <a:srgbClr val="000000"/>
                </a:solidFill>
              </a:rPr>
              <a:t>array_char.tostring()</a:t>
            </a:r>
            <a:endParaRPr b="1" sz="1200">
              <a:solidFill>
                <a:srgbClr val="000000"/>
              </a:solidFill>
            </a:endParaRPr>
          </a:p>
          <a:p>
            <a:pPr indent="0" lvl="0" marL="457200" rtl="0" algn="l">
              <a:lnSpc>
                <a:spcPct val="180000"/>
              </a:lnSpc>
              <a:spcBef>
                <a:spcPts val="0"/>
              </a:spcBef>
              <a:spcAft>
                <a:spcPts val="0"/>
              </a:spcAft>
              <a:buSzPts val="1800"/>
              <a:buNone/>
            </a:pPr>
            <a:r>
              <a:rPr b="1" lang="en" sz="1200">
                <a:solidFill>
                  <a:srgbClr val="000000"/>
                </a:solidFill>
              </a:rPr>
              <a:t>print(array_char) ⇒ array('u', 'cats')</a:t>
            </a:r>
            <a:endParaRPr b="1" sz="1200">
              <a:solidFill>
                <a:srgbClr val="000000"/>
              </a:solidFill>
            </a:endParaRPr>
          </a:p>
          <a:p>
            <a:pPr indent="-304800" lvl="0" marL="457200" rtl="0" algn="l">
              <a:lnSpc>
                <a:spcPct val="180000"/>
              </a:lnSpc>
              <a:spcBef>
                <a:spcPts val="0"/>
              </a:spcBef>
              <a:spcAft>
                <a:spcPts val="0"/>
              </a:spcAft>
              <a:buClr>
                <a:srgbClr val="3D4251"/>
              </a:buClr>
              <a:buSzPts val="1200"/>
              <a:buChar char="●"/>
            </a:pPr>
            <a:r>
              <a:rPr lang="en" sz="1200">
                <a:solidFill>
                  <a:srgbClr val="3D4251"/>
                </a:solidFill>
              </a:rPr>
              <a:t>You were able to apply tostring() function of the array_char because Python is aware that all the items in an array are of the same data type and hence the operation behaves the same way on each element. Thus, arrays can be very useful when dealing with a large collection of homogeneous data types. Since Python does not have to remember the data type details of each element individually; for some uses arrays may be faster and uses less memory when compared to lists.</a:t>
            </a:r>
            <a:endParaRPr sz="1200">
              <a:solidFill>
                <a:srgbClr val="000000"/>
              </a:solidFill>
            </a:endParaRPr>
          </a:p>
          <a:p>
            <a:pPr indent="0" lvl="0" marL="0" rtl="0" algn="l">
              <a:lnSpc>
                <a:spcPct val="180000"/>
              </a:lnSpc>
              <a:spcBef>
                <a:spcPts val="0"/>
              </a:spcBef>
              <a:spcAft>
                <a:spcPts val="0"/>
              </a:spcAft>
              <a:buSzPts val="1800"/>
              <a:buNone/>
            </a:pPr>
            <a:r>
              <a:t/>
            </a:r>
            <a:endParaRPr sz="12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Types of Data Structure (Cont.)</a:t>
            </a:r>
            <a:endParaRPr/>
          </a:p>
        </p:txBody>
      </p:sp>
      <p:sp>
        <p:nvSpPr>
          <p:cNvPr id="223" name="Google Shape;223;p27"/>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2300"/>
              </a:spcBef>
              <a:spcAft>
                <a:spcPts val="0"/>
              </a:spcAft>
              <a:buClr>
                <a:srgbClr val="000000"/>
              </a:buClr>
              <a:buSzPts val="1800"/>
              <a:buChar char="●"/>
            </a:pPr>
            <a:r>
              <a:rPr lang="en" sz="1500">
                <a:solidFill>
                  <a:srgbClr val="000000"/>
                </a:solidFill>
              </a:rPr>
              <a:t>Traditionally, the list data structure can be further categorised into linear and non-linear data structures. </a:t>
            </a:r>
            <a:r>
              <a:rPr lang="en" sz="1350">
                <a:solidFill>
                  <a:srgbClr val="000000"/>
                </a:solidFill>
                <a:uFill>
                  <a:noFill/>
                </a:uFill>
                <a:hlinkClick r:id="rId3">
                  <a:extLst>
                    <a:ext uri="{A12FA001-AC4F-418D-AE19-62706E023703}">
                      <ahyp:hlinkClr val="tx"/>
                    </a:ext>
                  </a:extLst>
                </a:hlinkClick>
              </a:rPr>
              <a:t>Stacks</a:t>
            </a:r>
            <a:r>
              <a:rPr lang="en" sz="1500">
                <a:solidFill>
                  <a:srgbClr val="000000"/>
                </a:solidFill>
              </a:rPr>
              <a:t> and </a:t>
            </a:r>
            <a:r>
              <a:rPr lang="en" sz="1350">
                <a:solidFill>
                  <a:srgbClr val="000000"/>
                </a:solidFill>
                <a:uFill>
                  <a:noFill/>
                </a:uFill>
                <a:hlinkClick r:id="rId4">
                  <a:extLst>
                    <a:ext uri="{A12FA001-AC4F-418D-AE19-62706E023703}">
                      <ahyp:hlinkClr val="tx"/>
                    </a:ext>
                  </a:extLst>
                </a:hlinkClick>
              </a:rPr>
              <a:t>Queues</a:t>
            </a:r>
            <a:r>
              <a:rPr lang="en" sz="1500">
                <a:solidFill>
                  <a:srgbClr val="000000"/>
                </a:solidFill>
              </a:rPr>
              <a:t> are called "linear data structures", whereas </a:t>
            </a:r>
            <a:r>
              <a:rPr lang="en" sz="1350">
                <a:solidFill>
                  <a:srgbClr val="000000"/>
                </a:solidFill>
                <a:uFill>
                  <a:noFill/>
                </a:uFill>
                <a:hlinkClick r:id="rId5">
                  <a:extLst>
                    <a:ext uri="{A12FA001-AC4F-418D-AE19-62706E023703}">
                      <ahyp:hlinkClr val="tx"/>
                    </a:ext>
                  </a:extLst>
                </a:hlinkClick>
              </a:rPr>
              <a:t>Graphs</a:t>
            </a:r>
            <a:r>
              <a:rPr lang="en" sz="1500">
                <a:solidFill>
                  <a:srgbClr val="000000"/>
                </a:solidFill>
              </a:rPr>
              <a:t> and </a:t>
            </a:r>
            <a:r>
              <a:rPr lang="en" sz="1350">
                <a:solidFill>
                  <a:srgbClr val="000000"/>
                </a:solidFill>
                <a:uFill>
                  <a:noFill/>
                </a:uFill>
                <a:hlinkClick r:id="rId6">
                  <a:extLst>
                    <a:ext uri="{A12FA001-AC4F-418D-AE19-62706E023703}">
                      <ahyp:hlinkClr val="tx"/>
                    </a:ext>
                  </a:extLst>
                </a:hlinkClick>
              </a:rPr>
              <a:t>Trees</a:t>
            </a:r>
            <a:r>
              <a:rPr lang="en" sz="1500">
                <a:solidFill>
                  <a:srgbClr val="000000"/>
                </a:solidFill>
              </a:rPr>
              <a:t> are "non-linear data structures". </a:t>
            </a:r>
            <a:endParaRPr sz="1500">
              <a:solidFill>
                <a:srgbClr val="000000"/>
              </a:solidFill>
            </a:endParaRPr>
          </a:p>
          <a:p>
            <a:pPr indent="0" lvl="0" marL="0" rtl="0" algn="just">
              <a:lnSpc>
                <a:spcPct val="115000"/>
              </a:lnSpc>
              <a:spcBef>
                <a:spcPts val="2300"/>
              </a:spcBef>
              <a:spcAft>
                <a:spcPts val="0"/>
              </a:spcAft>
              <a:buSzPts val="1800"/>
              <a:buNone/>
            </a:pPr>
            <a:r>
              <a:rPr b="1" lang="en" sz="1500">
                <a:solidFill>
                  <a:srgbClr val="000000"/>
                </a:solidFill>
              </a:rPr>
              <a:t>Note</a:t>
            </a:r>
            <a:r>
              <a:rPr lang="en" sz="1500">
                <a:solidFill>
                  <a:srgbClr val="000000"/>
                </a:solidFill>
              </a:rPr>
              <a:t>: In a linear data structure, the data items are organized sequentially or, in other words, linearly. The data items are traversed serially one after another and all the data items in a linear data structure can be traversed during a single run. However, in non-linear data structures, the data items are not organized sequentially. That means the elements could be connected to more than one element to reflect a special relationship among these items. All the data items in a non-linear data structure may not be traversed during a single run.</a:t>
            </a:r>
            <a:endParaRPr sz="1500">
              <a:solidFill>
                <a:srgbClr val="000000"/>
              </a:solidFill>
            </a:endParaRPr>
          </a:p>
          <a:p>
            <a:pPr indent="0" lvl="0" marL="0" rtl="0" algn="just">
              <a:lnSpc>
                <a:spcPct val="115000"/>
              </a:lnSpc>
              <a:spcBef>
                <a:spcPts val="0"/>
              </a:spcBef>
              <a:spcAft>
                <a:spcPts val="0"/>
              </a:spcAft>
              <a:buSzPts val="1800"/>
              <a:buNone/>
            </a:pPr>
            <a:r>
              <a:t/>
            </a:r>
            <a:endParaRPr b="1" sz="120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Types of Data Structure (Cont.)</a:t>
            </a:r>
            <a:endParaRPr/>
          </a:p>
        </p:txBody>
      </p:sp>
      <p:sp>
        <p:nvSpPr>
          <p:cNvPr id="229" name="Google Shape;229;p28"/>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just">
              <a:lnSpc>
                <a:spcPct val="120000"/>
              </a:lnSpc>
              <a:spcBef>
                <a:spcPts val="2000"/>
              </a:spcBef>
              <a:spcAft>
                <a:spcPts val="0"/>
              </a:spcAft>
              <a:buSzPts val="1800"/>
              <a:buNone/>
            </a:pPr>
            <a:r>
              <a:rPr b="1" lang="en" sz="1400">
                <a:solidFill>
                  <a:srgbClr val="000000"/>
                </a:solidFill>
              </a:rPr>
              <a:t>Stacks</a:t>
            </a:r>
            <a:endParaRPr b="1" sz="1400">
              <a:solidFill>
                <a:srgbClr val="000000"/>
              </a:solidFill>
            </a:endParaRPr>
          </a:p>
          <a:p>
            <a:pPr indent="-317500" lvl="0" marL="457200" rtl="0" algn="just">
              <a:lnSpc>
                <a:spcPct val="180000"/>
              </a:lnSpc>
              <a:spcBef>
                <a:spcPts val="700"/>
              </a:spcBef>
              <a:spcAft>
                <a:spcPts val="0"/>
              </a:spcAft>
              <a:buClr>
                <a:srgbClr val="000000"/>
              </a:buClr>
              <a:buSzPts val="1400"/>
              <a:buChar char="●"/>
            </a:pPr>
            <a:r>
              <a:rPr lang="en" sz="1400">
                <a:solidFill>
                  <a:srgbClr val="000000"/>
                </a:solidFill>
              </a:rPr>
              <a:t>A stack is a container of objects that are inserted and removed according to the Last-In-First-Out (LIFO) concept. Think of a scenario where at a dinner party where there is a stack of plates, plates are always added or removed from the top of the pile. </a:t>
            </a:r>
            <a:endParaRPr sz="1400">
              <a:solidFill>
                <a:srgbClr val="000000"/>
              </a:solidFill>
            </a:endParaRPr>
          </a:p>
          <a:p>
            <a:pPr indent="-317500" lvl="0" marL="457200" rtl="0" algn="just">
              <a:lnSpc>
                <a:spcPct val="180000"/>
              </a:lnSpc>
              <a:spcBef>
                <a:spcPts val="0"/>
              </a:spcBef>
              <a:spcAft>
                <a:spcPts val="0"/>
              </a:spcAft>
              <a:buClr>
                <a:srgbClr val="000000"/>
              </a:buClr>
              <a:buSzPts val="1400"/>
              <a:buChar char="●"/>
            </a:pPr>
            <a:r>
              <a:rPr lang="en" sz="1400">
                <a:solidFill>
                  <a:srgbClr val="000000"/>
                </a:solidFill>
              </a:rPr>
              <a:t>In computer science, this concept is used for evaluating expressions and syntax parsing, scheduling algorithms/routines, etc.</a:t>
            </a:r>
            <a:endParaRPr sz="1400">
              <a:solidFill>
                <a:srgbClr val="000000"/>
              </a:solidFill>
            </a:endParaRPr>
          </a:p>
          <a:p>
            <a:pPr indent="-317500" lvl="0" marL="457200" rtl="0" algn="just">
              <a:lnSpc>
                <a:spcPct val="180000"/>
              </a:lnSpc>
              <a:spcBef>
                <a:spcPts val="0"/>
              </a:spcBef>
              <a:spcAft>
                <a:spcPts val="0"/>
              </a:spcAft>
              <a:buClr>
                <a:srgbClr val="000000"/>
              </a:buClr>
              <a:buSzPts val="1400"/>
              <a:buChar char="●"/>
            </a:pPr>
            <a:r>
              <a:rPr lang="en" sz="1400">
                <a:solidFill>
                  <a:srgbClr val="000000"/>
                </a:solidFill>
              </a:rPr>
              <a:t>Stacks can be implemented using lists in Python. When you add elements to a stack, it is known as a push operation, whereas when you remove or delete an element it is called a pop operation. </a:t>
            </a:r>
            <a:endParaRPr sz="1400">
              <a:solidFill>
                <a:srgbClr val="000000"/>
              </a:solidFill>
            </a:endParaRPr>
          </a:p>
          <a:p>
            <a:pPr indent="0" lvl="0" marL="0" rtl="0" algn="just">
              <a:lnSpc>
                <a:spcPct val="180000"/>
              </a:lnSpc>
              <a:spcBef>
                <a:spcPts val="0"/>
              </a:spcBef>
              <a:spcAft>
                <a:spcPts val="0"/>
              </a:spcAft>
              <a:buSzPts val="1800"/>
              <a:buNone/>
            </a:pPr>
            <a:r>
              <a:t/>
            </a:r>
            <a:endParaRPr sz="1400">
              <a:solidFill>
                <a:srgbClr val="000000"/>
              </a:solidFill>
            </a:endParaRPr>
          </a:p>
          <a:p>
            <a:pPr indent="0" lvl="0" marL="0" rtl="0" algn="just">
              <a:lnSpc>
                <a:spcPct val="115000"/>
              </a:lnSpc>
              <a:spcBef>
                <a:spcPts val="0"/>
              </a:spcBef>
              <a:spcAft>
                <a:spcPts val="0"/>
              </a:spcAft>
              <a:buSzPts val="1800"/>
              <a:buNone/>
            </a:pPr>
            <a:r>
              <a:t/>
            </a:r>
            <a:endParaRPr sz="140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Types of Data Structure (Cont.)</a:t>
            </a:r>
            <a:endParaRPr/>
          </a:p>
        </p:txBody>
      </p:sp>
      <p:sp>
        <p:nvSpPr>
          <p:cNvPr id="235" name="Google Shape;235;p29"/>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just">
              <a:lnSpc>
                <a:spcPct val="120000"/>
              </a:lnSpc>
              <a:spcBef>
                <a:spcPts val="2000"/>
              </a:spcBef>
              <a:spcAft>
                <a:spcPts val="0"/>
              </a:spcAft>
              <a:buSzPts val="1800"/>
              <a:buNone/>
            </a:pPr>
            <a:r>
              <a:rPr b="1" lang="en" sz="1400">
                <a:solidFill>
                  <a:srgbClr val="000000"/>
                </a:solidFill>
              </a:rPr>
              <a:t>Queue</a:t>
            </a:r>
            <a:endParaRPr b="1" sz="1400">
              <a:solidFill>
                <a:srgbClr val="000000"/>
              </a:solidFill>
            </a:endParaRPr>
          </a:p>
          <a:p>
            <a:pPr indent="-317500" lvl="0" marL="457200" rtl="0" algn="just">
              <a:lnSpc>
                <a:spcPct val="180000"/>
              </a:lnSpc>
              <a:spcBef>
                <a:spcPts val="700"/>
              </a:spcBef>
              <a:spcAft>
                <a:spcPts val="0"/>
              </a:spcAft>
              <a:buClr>
                <a:srgbClr val="000000"/>
              </a:buClr>
              <a:buSzPts val="1400"/>
              <a:buChar char="●"/>
            </a:pPr>
            <a:r>
              <a:rPr lang="en" sz="1400">
                <a:solidFill>
                  <a:srgbClr val="000000"/>
                </a:solidFill>
              </a:rPr>
              <a:t>A queue is a container of objects that are inserted and removed according to the First-In-First-Out (FIFO) principle. An excellent example of a queue in the real world is the line at a ticket counter where people are catered according to their arrival sequence and hence the person who arrives first is also the first to leave. </a:t>
            </a:r>
            <a:endParaRPr sz="1400">
              <a:solidFill>
                <a:srgbClr val="000000"/>
              </a:solidFill>
            </a:endParaRPr>
          </a:p>
          <a:p>
            <a:pPr indent="-317500" lvl="0" marL="457200" rtl="0" algn="just">
              <a:lnSpc>
                <a:spcPct val="180000"/>
              </a:lnSpc>
              <a:spcBef>
                <a:spcPts val="0"/>
              </a:spcBef>
              <a:spcAft>
                <a:spcPts val="0"/>
              </a:spcAft>
              <a:buClr>
                <a:srgbClr val="000000"/>
              </a:buClr>
              <a:buSzPts val="1400"/>
              <a:buChar char="●"/>
            </a:pPr>
            <a:r>
              <a:rPr lang="en" sz="1400">
                <a:solidFill>
                  <a:srgbClr val="000000"/>
                </a:solidFill>
              </a:rPr>
              <a:t>Lists are not efficient to implement a queue. As, insertion at the end and deletion from the beginning of a list is not so fast since it requires a shift in the element positions.</a:t>
            </a:r>
            <a:endParaRPr sz="1400">
              <a:solidFill>
                <a:srgbClr val="000000"/>
              </a:solidFill>
            </a:endParaRPr>
          </a:p>
          <a:p>
            <a:pPr indent="0" lvl="0" marL="0" rtl="0" algn="just">
              <a:lnSpc>
                <a:spcPct val="115000"/>
              </a:lnSpc>
              <a:spcBef>
                <a:spcPts val="0"/>
              </a:spcBef>
              <a:spcAft>
                <a:spcPts val="0"/>
              </a:spcAft>
              <a:buSzPts val="1800"/>
              <a:buNone/>
            </a:pPr>
            <a:r>
              <a:t/>
            </a:r>
            <a:endParaRPr b="1" sz="1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Pseudocode</a:t>
            </a:r>
            <a:endParaRPr/>
          </a:p>
        </p:txBody>
      </p:sp>
      <p:sp>
        <p:nvSpPr>
          <p:cNvPr id="72" name="Google Shape;72;p3"/>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Clr>
                <a:srgbClr val="000000"/>
              </a:buClr>
              <a:buSzPts val="1600"/>
              <a:buChar char="●"/>
            </a:pPr>
            <a:r>
              <a:rPr lang="en" sz="1600">
                <a:solidFill>
                  <a:srgbClr val="000000"/>
                </a:solidFill>
              </a:rPr>
              <a:t>When you discuss how a program works, showing the code may not be the easiest way of explaining it — especially if the person you are talking to is less familiar with the programming language you are using. In these situations you may want to express your program in </a:t>
            </a:r>
            <a:r>
              <a:rPr b="1" lang="en" sz="1600">
                <a:solidFill>
                  <a:srgbClr val="000000"/>
                </a:solidFill>
              </a:rPr>
              <a:t>pseudocode</a:t>
            </a:r>
            <a:r>
              <a:rPr lang="en" sz="1600">
                <a:solidFill>
                  <a:srgbClr val="000000"/>
                </a:solidFill>
              </a:rPr>
              <a:t>.</a:t>
            </a:r>
            <a:endParaRPr sz="1600">
              <a:solidFill>
                <a:srgbClr val="000000"/>
              </a:solidFill>
            </a:endParaRPr>
          </a:p>
          <a:p>
            <a:pPr indent="-330200" lvl="0" marL="457200" rtl="0" algn="just">
              <a:lnSpc>
                <a:spcPct val="115000"/>
              </a:lnSpc>
              <a:spcBef>
                <a:spcPts val="0"/>
              </a:spcBef>
              <a:spcAft>
                <a:spcPts val="0"/>
              </a:spcAft>
              <a:buClr>
                <a:srgbClr val="000000"/>
              </a:buClr>
              <a:buSzPts val="1600"/>
              <a:buFont typeface="Arial"/>
              <a:buChar char="●"/>
            </a:pPr>
            <a:r>
              <a:rPr b="1" lang="en" sz="1600">
                <a:solidFill>
                  <a:srgbClr val="000000"/>
                </a:solidFill>
              </a:rPr>
              <a:t>Pseudo code</a:t>
            </a:r>
            <a:r>
              <a:rPr lang="en" sz="1600">
                <a:solidFill>
                  <a:srgbClr val="000000"/>
                </a:solidFill>
              </a:rPr>
              <a:t> is a methodology that allows the programmer to represent the implementation of an algorithm.</a:t>
            </a:r>
            <a:endParaRPr sz="1600">
              <a:solidFill>
                <a:srgbClr val="000000"/>
              </a:solidFill>
            </a:endParaRPr>
          </a:p>
          <a:p>
            <a:pPr indent="-330200" lvl="0" marL="457200" rtl="0" algn="just">
              <a:lnSpc>
                <a:spcPct val="115000"/>
              </a:lnSpc>
              <a:spcBef>
                <a:spcPts val="0"/>
              </a:spcBef>
              <a:spcAft>
                <a:spcPts val="0"/>
              </a:spcAft>
              <a:buClr>
                <a:srgbClr val="000000"/>
              </a:buClr>
              <a:buSzPts val="1600"/>
              <a:buChar char="●"/>
            </a:pPr>
            <a:r>
              <a:rPr lang="en" sz="1600">
                <a:solidFill>
                  <a:srgbClr val="000000"/>
                </a:solidFill>
              </a:rPr>
              <a:t>Often at times, algorithms are represented with the help of pseudo codes as they can be interpreted by programmers no matter what their programming background or knowledge is.</a:t>
            </a:r>
            <a:endParaRPr sz="1600">
              <a:solidFill>
                <a:srgbClr val="000000"/>
              </a:solidFill>
            </a:endParaRPr>
          </a:p>
          <a:p>
            <a:pPr indent="-330200" lvl="0" marL="457200" rtl="0" algn="just">
              <a:lnSpc>
                <a:spcPct val="115000"/>
              </a:lnSpc>
              <a:spcBef>
                <a:spcPts val="0"/>
              </a:spcBef>
              <a:spcAft>
                <a:spcPts val="0"/>
              </a:spcAft>
              <a:buClr>
                <a:srgbClr val="000000"/>
              </a:buClr>
              <a:buSzPts val="1600"/>
              <a:buChar char="●"/>
            </a:pPr>
            <a:r>
              <a:rPr lang="en" sz="1600">
                <a:solidFill>
                  <a:srgbClr val="000000"/>
                </a:solidFill>
              </a:rPr>
              <a:t>An algorithm is a sequence of steps which is utilized in order to solve a computational problem whereas pseudocode is nothing but a more simple form of an algorithm which involves some part of natural language to enhance the understandability of the high-level programming constructs or for making it more human-friendly.</a:t>
            </a:r>
            <a:endParaRPr sz="160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Types of Data Structure (Cont.)</a:t>
            </a:r>
            <a:endParaRPr/>
          </a:p>
        </p:txBody>
      </p:sp>
      <p:sp>
        <p:nvSpPr>
          <p:cNvPr id="241" name="Google Shape;241;p30"/>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just">
              <a:lnSpc>
                <a:spcPct val="120000"/>
              </a:lnSpc>
              <a:spcBef>
                <a:spcPts val="2000"/>
              </a:spcBef>
              <a:spcAft>
                <a:spcPts val="0"/>
              </a:spcAft>
              <a:buClr>
                <a:schemeClr val="dk1"/>
              </a:buClr>
              <a:buSzPts val="1100"/>
              <a:buFont typeface="Arial"/>
              <a:buNone/>
            </a:pPr>
            <a:r>
              <a:rPr b="1" lang="en" sz="1400">
                <a:solidFill>
                  <a:srgbClr val="000000"/>
                </a:solidFill>
              </a:rPr>
              <a:t>Graphs</a:t>
            </a:r>
            <a:endParaRPr b="1" sz="1400">
              <a:solidFill>
                <a:srgbClr val="000000"/>
              </a:solidFill>
            </a:endParaRPr>
          </a:p>
          <a:p>
            <a:pPr indent="-317500" lvl="0" marL="457200" rtl="0" algn="just">
              <a:lnSpc>
                <a:spcPct val="180000"/>
              </a:lnSpc>
              <a:spcBef>
                <a:spcPts val="700"/>
              </a:spcBef>
              <a:spcAft>
                <a:spcPts val="0"/>
              </a:spcAft>
              <a:buClr>
                <a:srgbClr val="000000"/>
              </a:buClr>
              <a:buSzPts val="1400"/>
              <a:buChar char="●"/>
            </a:pPr>
            <a:r>
              <a:rPr lang="en" sz="1400">
                <a:solidFill>
                  <a:srgbClr val="000000"/>
                </a:solidFill>
              </a:rPr>
              <a:t>A graph in mathematics and computer science are networks consisting of nodes, also called vertices which may or may not be connected to each other. The lines or the path that connects two nodes is called an edge. If the edge has a particular direction of flow, then it is a directed graph, with the direction edge being called an arc. Else if no directions are specified, the graph is called an undirected graph.</a:t>
            </a:r>
            <a:endParaRPr sz="1400">
              <a:solidFill>
                <a:srgbClr val="000000"/>
              </a:solidFill>
            </a:endParaRPr>
          </a:p>
          <a:p>
            <a:pPr indent="-317500" lvl="0" marL="457200" rtl="0" algn="just">
              <a:lnSpc>
                <a:spcPct val="180000"/>
              </a:lnSpc>
              <a:spcBef>
                <a:spcPts val="0"/>
              </a:spcBef>
              <a:spcAft>
                <a:spcPts val="0"/>
              </a:spcAft>
              <a:buClr>
                <a:srgbClr val="000000"/>
              </a:buClr>
              <a:buSzPts val="1400"/>
              <a:buChar char="●"/>
            </a:pPr>
            <a:r>
              <a:rPr lang="en" sz="1400">
                <a:solidFill>
                  <a:srgbClr val="000000"/>
                </a:solidFill>
              </a:rPr>
              <a:t>This may sound all very theoretical and can get rather complex when you dig deeper. However, graphs are an important concept specially in Data Science and are often used to model real life problems. Social networks, molecular studies in chemistry and biology, maps, recommender system all rely on graph and graph theory principles.</a:t>
            </a:r>
            <a:endParaRPr sz="1400">
              <a:solidFill>
                <a:srgbClr val="000000"/>
              </a:solidFill>
            </a:endParaRPr>
          </a:p>
          <a:p>
            <a:pPr indent="0" lvl="0" marL="0" rtl="0" algn="just">
              <a:lnSpc>
                <a:spcPct val="115000"/>
              </a:lnSpc>
              <a:spcBef>
                <a:spcPts val="0"/>
              </a:spcBef>
              <a:spcAft>
                <a:spcPts val="0"/>
              </a:spcAft>
              <a:buSzPts val="1800"/>
              <a:buNone/>
            </a:pPr>
            <a:r>
              <a:t/>
            </a:r>
            <a:endParaRPr b="1" sz="1400">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Types of Data Structure (Cont.)</a:t>
            </a:r>
            <a:endParaRPr/>
          </a:p>
        </p:txBody>
      </p:sp>
      <p:sp>
        <p:nvSpPr>
          <p:cNvPr id="247" name="Google Shape;247;p3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just">
              <a:lnSpc>
                <a:spcPct val="120000"/>
              </a:lnSpc>
              <a:spcBef>
                <a:spcPts val="2000"/>
              </a:spcBef>
              <a:spcAft>
                <a:spcPts val="0"/>
              </a:spcAft>
              <a:buClr>
                <a:schemeClr val="dk1"/>
              </a:buClr>
              <a:buSzPts val="1100"/>
              <a:buFont typeface="Arial"/>
              <a:buNone/>
            </a:pPr>
            <a:r>
              <a:rPr b="1" lang="en" sz="1400">
                <a:solidFill>
                  <a:srgbClr val="000000"/>
                </a:solidFill>
              </a:rPr>
              <a:t>Trees</a:t>
            </a:r>
            <a:endParaRPr b="1" sz="1400">
              <a:solidFill>
                <a:srgbClr val="000000"/>
              </a:solidFill>
            </a:endParaRPr>
          </a:p>
          <a:p>
            <a:pPr indent="-317500" lvl="0" marL="457200" rtl="0" algn="just">
              <a:lnSpc>
                <a:spcPct val="150000"/>
              </a:lnSpc>
              <a:spcBef>
                <a:spcPts val="700"/>
              </a:spcBef>
              <a:spcAft>
                <a:spcPts val="0"/>
              </a:spcAft>
              <a:buClr>
                <a:srgbClr val="000000"/>
              </a:buClr>
              <a:buSzPts val="1400"/>
              <a:buChar char="●"/>
            </a:pPr>
            <a:r>
              <a:rPr lang="en" sz="1400">
                <a:solidFill>
                  <a:srgbClr val="000000"/>
                </a:solidFill>
              </a:rPr>
              <a:t>A tree in the real world is a living being with its roots in the ground and the branches that hold the leaves. The branches of the tree spread out in a somewhat organized way. In computer science, trees are used to describe how data is sometimes organized, except that the root is on the top and the branches, leaves follow, spreading towards the bottom and the tree is drawn inverted compared to the real tree.</a:t>
            </a:r>
            <a:endParaRPr sz="1400">
              <a:solidFill>
                <a:srgbClr val="000000"/>
              </a:solidFill>
            </a:endParaRPr>
          </a:p>
          <a:p>
            <a:pPr indent="-317500" lvl="0" marL="457200" rtl="0" algn="just">
              <a:lnSpc>
                <a:spcPct val="150000"/>
              </a:lnSpc>
              <a:spcBef>
                <a:spcPts val="0"/>
              </a:spcBef>
              <a:spcAft>
                <a:spcPts val="0"/>
              </a:spcAft>
              <a:buClr>
                <a:srgbClr val="000000"/>
              </a:buClr>
              <a:buSzPts val="1400"/>
              <a:buChar char="●"/>
            </a:pPr>
            <a:r>
              <a:rPr lang="en" sz="1400">
                <a:solidFill>
                  <a:srgbClr val="000000"/>
                </a:solidFill>
              </a:rPr>
              <a:t>To introduce a little more notation, the root is always at the top of the tree. Keeping the tree metaphor, the other nodes that follow are called the branches with the final node in each branch being called leaves. You can imagine each branch as being a smaller tree in itself. The root is often called the parent and the nodes that it refers to below it called its children. The nodes with the same parent are called siblings. </a:t>
            </a:r>
            <a:endParaRPr sz="1400">
              <a:solidFill>
                <a:srgbClr val="000000"/>
              </a:solidFill>
            </a:endParaRPr>
          </a:p>
          <a:p>
            <a:pPr indent="0" lvl="0" marL="0" rtl="0" algn="just">
              <a:lnSpc>
                <a:spcPct val="115000"/>
              </a:lnSpc>
              <a:spcBef>
                <a:spcPts val="0"/>
              </a:spcBef>
              <a:spcAft>
                <a:spcPts val="0"/>
              </a:spcAft>
              <a:buSzPts val="1800"/>
              <a:buNone/>
            </a:pPr>
            <a:r>
              <a:t/>
            </a:r>
            <a:endParaRPr b="1" sz="1400">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Types of Data Structure (Cont.)</a:t>
            </a:r>
            <a:endParaRPr/>
          </a:p>
        </p:txBody>
      </p:sp>
      <p:sp>
        <p:nvSpPr>
          <p:cNvPr id="253" name="Google Shape;253;p32"/>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2000"/>
              </a:spcBef>
              <a:spcAft>
                <a:spcPts val="0"/>
              </a:spcAft>
              <a:buClr>
                <a:schemeClr val="dk1"/>
              </a:buClr>
              <a:buSzPts val="1100"/>
              <a:buFont typeface="Arial"/>
              <a:buNone/>
            </a:pPr>
            <a:r>
              <a:rPr b="1" lang="en" sz="1400">
                <a:solidFill>
                  <a:srgbClr val="000000"/>
                </a:solidFill>
              </a:rPr>
              <a:t>Tuples</a:t>
            </a:r>
            <a:endParaRPr b="1" sz="1400">
              <a:solidFill>
                <a:srgbClr val="000000"/>
              </a:solidFill>
            </a:endParaRPr>
          </a:p>
          <a:p>
            <a:pPr indent="-317500" lvl="0" marL="457200" rtl="0" algn="just">
              <a:lnSpc>
                <a:spcPct val="115000"/>
              </a:lnSpc>
              <a:spcBef>
                <a:spcPts val="700"/>
              </a:spcBef>
              <a:spcAft>
                <a:spcPts val="0"/>
              </a:spcAft>
              <a:buClr>
                <a:srgbClr val="000000"/>
              </a:buClr>
              <a:buSzPts val="1400"/>
              <a:buChar char="●"/>
            </a:pPr>
            <a:r>
              <a:rPr lang="en" sz="1400">
                <a:solidFill>
                  <a:srgbClr val="000000"/>
                </a:solidFill>
              </a:rPr>
              <a:t>Tuples are another standard sequence data type. The difference between tuples and list is that tuples are immutable, which means once defined you cannot delete, add or edit any values inside it. This might be useful in situations where you might to pass the control to someone else but you do not want them to manipulate data in your collection, but rather maybe just see them or perform operations separately in a copy of the data.</a:t>
            </a:r>
            <a:endParaRPr sz="1400">
              <a:solidFill>
                <a:srgbClr val="000000"/>
              </a:solidFill>
            </a:endParaRPr>
          </a:p>
          <a:p>
            <a:pPr indent="0" lvl="0" marL="0" rtl="0" algn="just">
              <a:lnSpc>
                <a:spcPct val="115000"/>
              </a:lnSpc>
              <a:spcBef>
                <a:spcPts val="2000"/>
              </a:spcBef>
              <a:spcAft>
                <a:spcPts val="0"/>
              </a:spcAft>
              <a:buClr>
                <a:schemeClr val="dk1"/>
              </a:buClr>
              <a:buSzPts val="1100"/>
              <a:buFont typeface="Arial"/>
              <a:buNone/>
            </a:pPr>
            <a:r>
              <a:rPr b="1" lang="en" sz="1400">
                <a:solidFill>
                  <a:srgbClr val="000000"/>
                </a:solidFill>
              </a:rPr>
              <a:t>Dictionary</a:t>
            </a:r>
            <a:endParaRPr b="1" sz="1400">
              <a:solidFill>
                <a:srgbClr val="000000"/>
              </a:solidFill>
            </a:endParaRPr>
          </a:p>
          <a:p>
            <a:pPr indent="-317500" lvl="0" marL="457200" rtl="0" algn="just">
              <a:lnSpc>
                <a:spcPct val="115000"/>
              </a:lnSpc>
              <a:spcBef>
                <a:spcPts val="700"/>
              </a:spcBef>
              <a:spcAft>
                <a:spcPts val="0"/>
              </a:spcAft>
              <a:buClr>
                <a:srgbClr val="000000"/>
              </a:buClr>
              <a:buSzPts val="1400"/>
              <a:buChar char="●"/>
            </a:pPr>
            <a:r>
              <a:rPr lang="en" sz="1400">
                <a:solidFill>
                  <a:srgbClr val="000000"/>
                </a:solidFill>
              </a:rPr>
              <a:t>Dictionaries are exactly what you need if you want to implement something similar to a telephone book. None of the data structures that you have seen before are suitable for a telephone book.</a:t>
            </a:r>
            <a:endParaRPr sz="1400">
              <a:solidFill>
                <a:srgbClr val="000000"/>
              </a:solidFill>
            </a:endParaRPr>
          </a:p>
          <a:p>
            <a:pPr indent="-317500" lvl="0" marL="457200" rtl="0" algn="just">
              <a:lnSpc>
                <a:spcPct val="115000"/>
              </a:lnSpc>
              <a:spcBef>
                <a:spcPts val="0"/>
              </a:spcBef>
              <a:spcAft>
                <a:spcPts val="0"/>
              </a:spcAft>
              <a:buClr>
                <a:srgbClr val="000000"/>
              </a:buClr>
              <a:buSzPts val="1400"/>
              <a:buChar char="●"/>
            </a:pPr>
            <a:r>
              <a:rPr lang="en" sz="1400">
                <a:solidFill>
                  <a:srgbClr val="000000"/>
                </a:solidFill>
              </a:rPr>
              <a:t>This is when a dictionary can come in handy. Dictionaries are made up of key-value pairs. key is used to identify the item and the value holds as the name suggests, the value of the item.</a:t>
            </a:r>
            <a:endParaRPr sz="1400">
              <a:solidFill>
                <a:srgbClr val="000000"/>
              </a:solidFill>
            </a:endParaRPr>
          </a:p>
          <a:p>
            <a:pPr indent="0" lvl="0" marL="0" rtl="0" algn="just">
              <a:lnSpc>
                <a:spcPct val="115000"/>
              </a:lnSpc>
              <a:spcBef>
                <a:spcPts val="0"/>
              </a:spcBef>
              <a:spcAft>
                <a:spcPts val="0"/>
              </a:spcAft>
              <a:buSzPts val="1800"/>
              <a:buNone/>
            </a:pPr>
            <a:r>
              <a:t/>
            </a:r>
            <a:endParaRPr b="1" sz="1400">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Types of Data Structure (Cont.)</a:t>
            </a:r>
            <a:endParaRPr/>
          </a:p>
        </p:txBody>
      </p:sp>
      <p:sp>
        <p:nvSpPr>
          <p:cNvPr id="259" name="Google Shape;259;p33"/>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2000"/>
              </a:spcBef>
              <a:spcAft>
                <a:spcPts val="0"/>
              </a:spcAft>
              <a:buClr>
                <a:schemeClr val="dk1"/>
              </a:buClr>
              <a:buSzPts val="1100"/>
              <a:buFont typeface="Arial"/>
              <a:buNone/>
            </a:pPr>
            <a:r>
              <a:rPr b="1" lang="en" sz="1400">
                <a:solidFill>
                  <a:srgbClr val="000000"/>
                </a:solidFill>
              </a:rPr>
              <a:t>Sets</a:t>
            </a:r>
            <a:endParaRPr b="1" sz="1400">
              <a:solidFill>
                <a:srgbClr val="000000"/>
              </a:solidFill>
            </a:endParaRPr>
          </a:p>
          <a:p>
            <a:pPr indent="-317500" lvl="0" marL="457200" rtl="0" algn="just">
              <a:lnSpc>
                <a:spcPct val="115000"/>
              </a:lnSpc>
              <a:spcBef>
                <a:spcPts val="700"/>
              </a:spcBef>
              <a:spcAft>
                <a:spcPts val="0"/>
              </a:spcAft>
              <a:buClr>
                <a:srgbClr val="000000"/>
              </a:buClr>
              <a:buSzPts val="1400"/>
              <a:buChar char="●"/>
            </a:pPr>
            <a:r>
              <a:rPr lang="en" sz="1400">
                <a:solidFill>
                  <a:srgbClr val="000000"/>
                </a:solidFill>
              </a:rPr>
              <a:t>Sets are a collection of distinct (unique) objects. These are useful to create lists that only hold unique values in the dataset. It is an unordered collection but a mutable one, this is very helpful when going through a huge dataset.</a:t>
            </a:r>
            <a:endParaRPr sz="1400">
              <a:solidFill>
                <a:srgbClr val="000000"/>
              </a:solidFill>
            </a:endParaRPr>
          </a:p>
          <a:p>
            <a:pPr indent="0" lvl="0" marL="0" rtl="0" algn="just">
              <a:lnSpc>
                <a:spcPct val="115000"/>
              </a:lnSpc>
              <a:spcBef>
                <a:spcPts val="0"/>
              </a:spcBef>
              <a:spcAft>
                <a:spcPts val="0"/>
              </a:spcAft>
              <a:buClr>
                <a:schemeClr val="dk1"/>
              </a:buClr>
              <a:buSzPts val="1100"/>
              <a:buFont typeface="Arial"/>
              <a:buNone/>
            </a:pPr>
            <a:r>
              <a:rPr b="1" lang="en" sz="1400">
                <a:solidFill>
                  <a:srgbClr val="000000"/>
                </a:solidFill>
              </a:rPr>
              <a:t>Files</a:t>
            </a:r>
            <a:endParaRPr b="1" sz="1400">
              <a:solidFill>
                <a:srgbClr val="000000"/>
              </a:solidFill>
            </a:endParaRPr>
          </a:p>
          <a:p>
            <a:pPr indent="-317500" lvl="0" marL="457200" rtl="0" algn="just">
              <a:lnSpc>
                <a:spcPct val="115000"/>
              </a:lnSpc>
              <a:spcBef>
                <a:spcPts val="700"/>
              </a:spcBef>
              <a:spcAft>
                <a:spcPts val="0"/>
              </a:spcAft>
              <a:buClr>
                <a:srgbClr val="000000"/>
              </a:buClr>
              <a:buSzPts val="1400"/>
              <a:buChar char="●"/>
            </a:pPr>
            <a:r>
              <a:rPr lang="en" sz="1400">
                <a:solidFill>
                  <a:srgbClr val="000000"/>
                </a:solidFill>
              </a:rPr>
              <a:t>Files are traditionally a part of data structures. In the data science industry, a programming language without the capability to store and retrieve previously stored information would hardly be useful. Here are some of the basic functions that will help you to work with files using Python:</a:t>
            </a:r>
            <a:endParaRPr sz="1400">
              <a:solidFill>
                <a:srgbClr val="000000"/>
              </a:solidFill>
            </a:endParaRPr>
          </a:p>
          <a:p>
            <a:pPr indent="-317500" lvl="0" marL="914400" rtl="0" algn="just">
              <a:lnSpc>
                <a:spcPct val="115000"/>
              </a:lnSpc>
              <a:spcBef>
                <a:spcPts val="0"/>
              </a:spcBef>
              <a:spcAft>
                <a:spcPts val="0"/>
              </a:spcAft>
              <a:buClr>
                <a:srgbClr val="000000"/>
              </a:buClr>
              <a:buSzPts val="1400"/>
              <a:buFont typeface="Lora"/>
              <a:buChar char="●"/>
            </a:pPr>
            <a:r>
              <a:rPr lang="en" sz="1400">
                <a:solidFill>
                  <a:srgbClr val="000000"/>
                </a:solidFill>
              </a:rPr>
              <a:t>open() to open files in your system, the filename is the name of the file to be opened;</a:t>
            </a:r>
            <a:endParaRPr sz="1400">
              <a:solidFill>
                <a:srgbClr val="000000"/>
              </a:solidFill>
            </a:endParaRPr>
          </a:p>
          <a:p>
            <a:pPr indent="-317500" lvl="0" marL="914400" rtl="0" algn="just">
              <a:lnSpc>
                <a:spcPct val="115000"/>
              </a:lnSpc>
              <a:spcBef>
                <a:spcPts val="0"/>
              </a:spcBef>
              <a:spcAft>
                <a:spcPts val="0"/>
              </a:spcAft>
              <a:buClr>
                <a:srgbClr val="000000"/>
              </a:buClr>
              <a:buSzPts val="1400"/>
              <a:buFont typeface="Lora"/>
              <a:buChar char="●"/>
            </a:pPr>
            <a:r>
              <a:rPr lang="en" sz="1400">
                <a:solidFill>
                  <a:srgbClr val="000000"/>
                </a:solidFill>
              </a:rPr>
              <a:t>read() to read entire files;</a:t>
            </a:r>
            <a:endParaRPr sz="1400">
              <a:solidFill>
                <a:srgbClr val="000000"/>
              </a:solidFill>
            </a:endParaRPr>
          </a:p>
          <a:p>
            <a:pPr indent="-317500" lvl="0" marL="914400" rtl="0" algn="just">
              <a:lnSpc>
                <a:spcPct val="115000"/>
              </a:lnSpc>
              <a:spcBef>
                <a:spcPts val="0"/>
              </a:spcBef>
              <a:spcAft>
                <a:spcPts val="0"/>
              </a:spcAft>
              <a:buClr>
                <a:srgbClr val="000000"/>
              </a:buClr>
              <a:buSzPts val="1400"/>
              <a:buFont typeface="Lora"/>
              <a:buChar char="●"/>
            </a:pPr>
            <a:r>
              <a:rPr lang="en" sz="1400">
                <a:solidFill>
                  <a:srgbClr val="000000"/>
                </a:solidFill>
              </a:rPr>
              <a:t>readline() to read one line at a time;</a:t>
            </a:r>
            <a:endParaRPr sz="1400">
              <a:solidFill>
                <a:srgbClr val="000000"/>
              </a:solidFill>
            </a:endParaRPr>
          </a:p>
          <a:p>
            <a:pPr indent="-317500" lvl="0" marL="914400" rtl="0" algn="just">
              <a:lnSpc>
                <a:spcPct val="115000"/>
              </a:lnSpc>
              <a:spcBef>
                <a:spcPts val="0"/>
              </a:spcBef>
              <a:spcAft>
                <a:spcPts val="0"/>
              </a:spcAft>
              <a:buClr>
                <a:srgbClr val="000000"/>
              </a:buClr>
              <a:buSzPts val="1400"/>
              <a:buFont typeface="Lora"/>
              <a:buChar char="●"/>
            </a:pPr>
            <a:r>
              <a:rPr lang="en" sz="1400">
                <a:solidFill>
                  <a:srgbClr val="000000"/>
                </a:solidFill>
              </a:rPr>
              <a:t>write() to write a string to a file, and return the number of characters written; And</a:t>
            </a:r>
            <a:endParaRPr sz="1400">
              <a:solidFill>
                <a:srgbClr val="000000"/>
              </a:solidFill>
            </a:endParaRPr>
          </a:p>
          <a:p>
            <a:pPr indent="-317500" lvl="0" marL="914400" rtl="0" algn="just">
              <a:lnSpc>
                <a:spcPct val="115000"/>
              </a:lnSpc>
              <a:spcBef>
                <a:spcPts val="0"/>
              </a:spcBef>
              <a:spcAft>
                <a:spcPts val="0"/>
              </a:spcAft>
              <a:buClr>
                <a:srgbClr val="000000"/>
              </a:buClr>
              <a:buSzPts val="1400"/>
              <a:buFont typeface="Lora"/>
              <a:buChar char="●"/>
            </a:pPr>
            <a:r>
              <a:rPr lang="en" sz="1400">
                <a:solidFill>
                  <a:srgbClr val="000000"/>
                </a:solidFill>
              </a:rPr>
              <a:t>close() to close the file.</a:t>
            </a:r>
            <a:endParaRPr sz="1400">
              <a:solidFill>
                <a:srgbClr val="000000"/>
              </a:solidFill>
            </a:endParaRPr>
          </a:p>
          <a:p>
            <a:pPr indent="0" lvl="0" marL="0" rtl="0" algn="just">
              <a:lnSpc>
                <a:spcPct val="115000"/>
              </a:lnSpc>
              <a:spcBef>
                <a:spcPts val="1500"/>
              </a:spcBef>
              <a:spcAft>
                <a:spcPts val="0"/>
              </a:spcAft>
              <a:buSzPts val="1800"/>
              <a:buNone/>
            </a:pPr>
            <a:r>
              <a:t/>
            </a:r>
            <a:endParaRPr b="1" sz="1400">
              <a:solidFill>
                <a:srgbClr val="0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Algorithm </a:t>
            </a:r>
            <a:endParaRPr/>
          </a:p>
        </p:txBody>
      </p:sp>
      <p:sp>
        <p:nvSpPr>
          <p:cNvPr id="265" name="Google Shape;265;p34"/>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Clr>
                <a:srgbClr val="40424E"/>
              </a:buClr>
              <a:buSzPts val="1600"/>
              <a:buChar char="●"/>
            </a:pPr>
            <a:r>
              <a:rPr lang="en" sz="1600">
                <a:solidFill>
                  <a:srgbClr val="40424E"/>
                </a:solidFill>
              </a:rPr>
              <a:t>Algorithm is the procedure followed for achieving the specific task.</a:t>
            </a:r>
            <a:endParaRPr sz="1600">
              <a:solidFill>
                <a:srgbClr val="40424E"/>
              </a:solidFill>
            </a:endParaRPr>
          </a:p>
        </p:txBody>
      </p:sp>
      <p:pic>
        <p:nvPicPr>
          <p:cNvPr id="266" name="Google Shape;266;p34"/>
          <p:cNvPicPr preferRelativeResize="0"/>
          <p:nvPr/>
        </p:nvPicPr>
        <p:blipFill rotWithShape="1">
          <a:blip r:embed="rId3">
            <a:alphaModFix/>
          </a:blip>
          <a:srcRect b="18795" l="42019" r="22605" t="53975"/>
          <a:stretch/>
        </p:blipFill>
        <p:spPr>
          <a:xfrm>
            <a:off x="1437700" y="2094575"/>
            <a:ext cx="5714765" cy="24742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Efficiency and Effectiveness </a:t>
            </a:r>
            <a:endParaRPr/>
          </a:p>
        </p:txBody>
      </p:sp>
      <p:sp>
        <p:nvSpPr>
          <p:cNvPr id="272" name="Google Shape;272;p35"/>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Clr>
                <a:srgbClr val="40424E"/>
              </a:buClr>
              <a:buSzPts val="1600"/>
              <a:buChar char="●"/>
            </a:pPr>
            <a:r>
              <a:rPr lang="en" sz="1600">
                <a:solidFill>
                  <a:srgbClr val="40424E"/>
                </a:solidFill>
              </a:rPr>
              <a:t>Effectiveness ensures that the result is achieved correctly.</a:t>
            </a:r>
            <a:endParaRPr sz="1600">
              <a:solidFill>
                <a:srgbClr val="40424E"/>
              </a:solidFill>
            </a:endParaRPr>
          </a:p>
          <a:p>
            <a:pPr indent="-330200" lvl="0" marL="457200" rtl="0" algn="just">
              <a:lnSpc>
                <a:spcPct val="115000"/>
              </a:lnSpc>
              <a:spcBef>
                <a:spcPts val="0"/>
              </a:spcBef>
              <a:spcAft>
                <a:spcPts val="0"/>
              </a:spcAft>
              <a:buClr>
                <a:srgbClr val="40424E"/>
              </a:buClr>
              <a:buSzPts val="1600"/>
              <a:buChar char="●"/>
            </a:pPr>
            <a:r>
              <a:rPr lang="en" sz="1600">
                <a:solidFill>
                  <a:srgbClr val="40424E"/>
                </a:solidFill>
              </a:rPr>
              <a:t>Efficiency ensures that the result is achieved with using minimal energy, memory, time, etc.</a:t>
            </a:r>
            <a:endParaRPr sz="1600">
              <a:solidFill>
                <a:srgbClr val="40424E"/>
              </a:solidFill>
            </a:endParaRPr>
          </a:p>
          <a:p>
            <a:pPr indent="-330200" lvl="0" marL="457200" rtl="0" algn="just">
              <a:lnSpc>
                <a:spcPct val="115000"/>
              </a:lnSpc>
              <a:spcBef>
                <a:spcPts val="0"/>
              </a:spcBef>
              <a:spcAft>
                <a:spcPts val="0"/>
              </a:spcAft>
              <a:buClr>
                <a:srgbClr val="40424E"/>
              </a:buClr>
              <a:buSzPts val="1600"/>
              <a:buChar char="●"/>
            </a:pPr>
            <a:r>
              <a:rPr lang="en" sz="1600">
                <a:solidFill>
                  <a:srgbClr val="40424E"/>
                </a:solidFill>
              </a:rPr>
              <a:t>In programming, efficiency depends on :</a:t>
            </a:r>
            <a:endParaRPr sz="1600">
              <a:solidFill>
                <a:srgbClr val="40424E"/>
              </a:solidFill>
            </a:endParaRPr>
          </a:p>
          <a:p>
            <a:pPr indent="-330200" lvl="1" marL="1371600" rtl="0" algn="just">
              <a:lnSpc>
                <a:spcPct val="115000"/>
              </a:lnSpc>
              <a:spcBef>
                <a:spcPts val="0"/>
              </a:spcBef>
              <a:spcAft>
                <a:spcPts val="0"/>
              </a:spcAft>
              <a:buClr>
                <a:srgbClr val="40424E"/>
              </a:buClr>
              <a:buSzPts val="1600"/>
              <a:buChar char="○"/>
            </a:pPr>
            <a:r>
              <a:rPr lang="en" sz="1600">
                <a:solidFill>
                  <a:srgbClr val="40424E"/>
                </a:solidFill>
              </a:rPr>
              <a:t>Speed of Computer</a:t>
            </a:r>
            <a:endParaRPr sz="1600">
              <a:solidFill>
                <a:srgbClr val="40424E"/>
              </a:solidFill>
            </a:endParaRPr>
          </a:p>
          <a:p>
            <a:pPr indent="-330200" lvl="1" marL="1371600" rtl="0" algn="just">
              <a:lnSpc>
                <a:spcPct val="115000"/>
              </a:lnSpc>
              <a:spcBef>
                <a:spcPts val="0"/>
              </a:spcBef>
              <a:spcAft>
                <a:spcPts val="0"/>
              </a:spcAft>
              <a:buClr>
                <a:srgbClr val="40424E"/>
              </a:buClr>
              <a:buSzPts val="1600"/>
              <a:buChar char="○"/>
            </a:pPr>
            <a:r>
              <a:rPr lang="en" sz="1600">
                <a:solidFill>
                  <a:srgbClr val="40424E"/>
                </a:solidFill>
              </a:rPr>
              <a:t>Size of Input</a:t>
            </a:r>
            <a:endParaRPr sz="1600">
              <a:solidFill>
                <a:srgbClr val="40424E"/>
              </a:solidFill>
            </a:endParaRPr>
          </a:p>
          <a:p>
            <a:pPr indent="-330200" lvl="1" marL="1371600" rtl="0" algn="just">
              <a:lnSpc>
                <a:spcPct val="115000"/>
              </a:lnSpc>
              <a:spcBef>
                <a:spcPts val="0"/>
              </a:spcBef>
              <a:spcAft>
                <a:spcPts val="0"/>
              </a:spcAft>
              <a:buClr>
                <a:srgbClr val="40424E"/>
              </a:buClr>
              <a:buSzPts val="1600"/>
              <a:buChar char="○"/>
            </a:pPr>
            <a:r>
              <a:rPr lang="en" sz="1600">
                <a:solidFill>
                  <a:srgbClr val="40424E"/>
                </a:solidFill>
              </a:rPr>
              <a:t>Web Traffic</a:t>
            </a:r>
            <a:endParaRPr sz="1600">
              <a:solidFill>
                <a:srgbClr val="40424E"/>
              </a:solidFill>
            </a:endParaRPr>
          </a:p>
          <a:p>
            <a:pPr indent="-330200" lvl="0" marL="457200" rtl="0" algn="just">
              <a:lnSpc>
                <a:spcPct val="115000"/>
              </a:lnSpc>
              <a:spcBef>
                <a:spcPts val="0"/>
              </a:spcBef>
              <a:spcAft>
                <a:spcPts val="0"/>
              </a:spcAft>
              <a:buClr>
                <a:srgbClr val="40424E"/>
              </a:buClr>
              <a:buSzPts val="1600"/>
              <a:buChar char="●"/>
            </a:pPr>
            <a:r>
              <a:rPr lang="en" sz="1600">
                <a:solidFill>
                  <a:srgbClr val="40424E"/>
                </a:solidFill>
              </a:rPr>
              <a:t>These are external factors which can be controlled upto some extent, but varies too much.</a:t>
            </a:r>
            <a:endParaRPr sz="1600">
              <a:solidFill>
                <a:srgbClr val="40424E"/>
              </a:solidFill>
            </a:endParaRPr>
          </a:p>
          <a:p>
            <a:pPr indent="0" lvl="0" marL="457200" rtl="0" algn="just">
              <a:lnSpc>
                <a:spcPct val="115000"/>
              </a:lnSpc>
              <a:spcBef>
                <a:spcPts val="0"/>
              </a:spcBef>
              <a:spcAft>
                <a:spcPts val="0"/>
              </a:spcAft>
              <a:buSzPts val="1800"/>
              <a:buNone/>
            </a:pPr>
            <a:r>
              <a:t/>
            </a:r>
            <a:endParaRPr sz="1600">
              <a:solidFill>
                <a:srgbClr val="40424E"/>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Algorithm Efficiency </a:t>
            </a:r>
            <a:endParaRPr/>
          </a:p>
        </p:txBody>
      </p:sp>
      <p:sp>
        <p:nvSpPr>
          <p:cNvPr id="278" name="Google Shape;278;p36"/>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b="1" lang="en" sz="1600">
                <a:solidFill>
                  <a:srgbClr val="40424E"/>
                </a:solidFill>
              </a:rPr>
              <a:t>Internal Complexity</a:t>
            </a:r>
            <a:endParaRPr b="1" sz="1600">
              <a:solidFill>
                <a:srgbClr val="40424E"/>
              </a:solidFill>
            </a:endParaRPr>
          </a:p>
          <a:p>
            <a:pPr indent="0" lvl="0" marL="0" rtl="0" algn="just">
              <a:lnSpc>
                <a:spcPct val="115000"/>
              </a:lnSpc>
              <a:spcBef>
                <a:spcPts val="0"/>
              </a:spcBef>
              <a:spcAft>
                <a:spcPts val="0"/>
              </a:spcAft>
              <a:buSzPts val="1800"/>
              <a:buNone/>
            </a:pPr>
            <a:r>
              <a:t/>
            </a:r>
            <a:endParaRPr b="1" sz="1600">
              <a:solidFill>
                <a:srgbClr val="40424E"/>
              </a:solidFill>
            </a:endParaRPr>
          </a:p>
          <a:p>
            <a:pPr indent="-330200" lvl="0" marL="457200" rtl="0" algn="just">
              <a:lnSpc>
                <a:spcPct val="115000"/>
              </a:lnSpc>
              <a:spcBef>
                <a:spcPts val="0"/>
              </a:spcBef>
              <a:spcAft>
                <a:spcPts val="0"/>
              </a:spcAft>
              <a:buClr>
                <a:srgbClr val="40424E"/>
              </a:buClr>
              <a:buSzPts val="1600"/>
              <a:buChar char="●"/>
            </a:pPr>
            <a:r>
              <a:rPr lang="en" sz="1600">
                <a:solidFill>
                  <a:srgbClr val="40424E"/>
                </a:solidFill>
              </a:rPr>
              <a:t>Internally we can change the program by improving two things :</a:t>
            </a:r>
            <a:endParaRPr sz="1600">
              <a:solidFill>
                <a:srgbClr val="40424E"/>
              </a:solidFill>
            </a:endParaRPr>
          </a:p>
          <a:p>
            <a:pPr indent="0" lvl="0" marL="914400" rtl="0" algn="just">
              <a:lnSpc>
                <a:spcPct val="115000"/>
              </a:lnSpc>
              <a:spcBef>
                <a:spcPts val="0"/>
              </a:spcBef>
              <a:spcAft>
                <a:spcPts val="0"/>
              </a:spcAft>
              <a:buSzPts val="1800"/>
              <a:buNone/>
            </a:pPr>
            <a:r>
              <a:t/>
            </a:r>
            <a:endParaRPr sz="1600">
              <a:solidFill>
                <a:srgbClr val="40424E"/>
              </a:solidFill>
            </a:endParaRPr>
          </a:p>
          <a:p>
            <a:pPr indent="-330200" lvl="1" marL="1371600" rtl="0" algn="just">
              <a:lnSpc>
                <a:spcPct val="115000"/>
              </a:lnSpc>
              <a:spcBef>
                <a:spcPts val="0"/>
              </a:spcBef>
              <a:spcAft>
                <a:spcPts val="0"/>
              </a:spcAft>
              <a:buClr>
                <a:srgbClr val="40424E"/>
              </a:buClr>
              <a:buSzPts val="1600"/>
              <a:buChar char="○"/>
            </a:pPr>
            <a:r>
              <a:rPr lang="en" sz="1600">
                <a:solidFill>
                  <a:srgbClr val="40424E"/>
                </a:solidFill>
              </a:rPr>
              <a:t>1. Time taken for execution (Temporal/Time Complexity)</a:t>
            </a:r>
            <a:endParaRPr sz="1600">
              <a:solidFill>
                <a:srgbClr val="40424E"/>
              </a:solidFill>
            </a:endParaRPr>
          </a:p>
          <a:p>
            <a:pPr indent="-330200" lvl="1" marL="1371600" rtl="0" algn="just">
              <a:lnSpc>
                <a:spcPct val="115000"/>
              </a:lnSpc>
              <a:spcBef>
                <a:spcPts val="0"/>
              </a:spcBef>
              <a:spcAft>
                <a:spcPts val="0"/>
              </a:spcAft>
              <a:buClr>
                <a:srgbClr val="40424E"/>
              </a:buClr>
              <a:buSzPts val="1600"/>
              <a:buChar char="○"/>
            </a:pPr>
            <a:r>
              <a:rPr lang="en" sz="1600">
                <a:solidFill>
                  <a:srgbClr val="40424E"/>
                </a:solidFill>
              </a:rPr>
              <a:t>2. Memory required (Space Complexity)</a:t>
            </a:r>
            <a:endParaRPr sz="1600">
              <a:solidFill>
                <a:srgbClr val="40424E"/>
              </a:solidFill>
            </a:endParaRPr>
          </a:p>
          <a:p>
            <a:pPr indent="0" lvl="0" marL="914400" rtl="0" algn="just">
              <a:lnSpc>
                <a:spcPct val="115000"/>
              </a:lnSpc>
              <a:spcBef>
                <a:spcPts val="0"/>
              </a:spcBef>
              <a:spcAft>
                <a:spcPts val="0"/>
              </a:spcAft>
              <a:buSzPts val="1800"/>
              <a:buNone/>
            </a:pPr>
            <a:r>
              <a:t/>
            </a:r>
            <a:endParaRPr sz="1600">
              <a:solidFill>
                <a:srgbClr val="40424E"/>
              </a:solidFill>
            </a:endParaRPr>
          </a:p>
          <a:p>
            <a:pPr indent="-330200" lvl="0" marL="457200" rtl="0" algn="just">
              <a:lnSpc>
                <a:spcPct val="115000"/>
              </a:lnSpc>
              <a:spcBef>
                <a:spcPts val="0"/>
              </a:spcBef>
              <a:spcAft>
                <a:spcPts val="0"/>
              </a:spcAft>
              <a:buClr>
                <a:srgbClr val="40424E"/>
              </a:buClr>
              <a:buSzPts val="1600"/>
              <a:buChar char="●"/>
            </a:pPr>
            <a:r>
              <a:rPr lang="en" sz="1600">
                <a:solidFill>
                  <a:srgbClr val="40424E"/>
                </a:solidFill>
              </a:rPr>
              <a:t>Optimizing these two will result into faster results with lesser size.</a:t>
            </a:r>
            <a:endParaRPr sz="1600">
              <a:solidFill>
                <a:srgbClr val="40424E"/>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Algorithm Efficiency (Cont.) </a:t>
            </a:r>
            <a:endParaRPr/>
          </a:p>
        </p:txBody>
      </p:sp>
      <p:sp>
        <p:nvSpPr>
          <p:cNvPr id="284" name="Google Shape;284;p37"/>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b="1" lang="en" sz="1600">
                <a:solidFill>
                  <a:srgbClr val="40424E"/>
                </a:solidFill>
              </a:rPr>
              <a:t>Time Complexity</a:t>
            </a:r>
            <a:endParaRPr b="1" sz="1600">
              <a:solidFill>
                <a:srgbClr val="40424E"/>
              </a:solidFill>
            </a:endParaRPr>
          </a:p>
          <a:p>
            <a:pPr indent="0" lvl="0" marL="0" rtl="0" algn="just">
              <a:lnSpc>
                <a:spcPct val="115000"/>
              </a:lnSpc>
              <a:spcBef>
                <a:spcPts val="0"/>
              </a:spcBef>
              <a:spcAft>
                <a:spcPts val="0"/>
              </a:spcAft>
              <a:buSzPts val="1800"/>
              <a:buNone/>
            </a:pPr>
            <a:r>
              <a:t/>
            </a:r>
            <a:endParaRPr b="1" sz="1600">
              <a:solidFill>
                <a:srgbClr val="40424E"/>
              </a:solidFill>
            </a:endParaRPr>
          </a:p>
          <a:p>
            <a:pPr indent="-330200" lvl="0" marL="457200" rtl="0" algn="just">
              <a:lnSpc>
                <a:spcPct val="115000"/>
              </a:lnSpc>
              <a:spcBef>
                <a:spcPts val="0"/>
              </a:spcBef>
              <a:spcAft>
                <a:spcPts val="0"/>
              </a:spcAft>
              <a:buClr>
                <a:srgbClr val="40424E"/>
              </a:buClr>
              <a:buSzPts val="1600"/>
              <a:buChar char="●"/>
            </a:pPr>
            <a:r>
              <a:rPr lang="en" sz="1600">
                <a:solidFill>
                  <a:srgbClr val="40424E"/>
                </a:solidFill>
              </a:rPr>
              <a:t>Time complexity of a program is the number of instructions that a program executes.</a:t>
            </a:r>
            <a:endParaRPr sz="1600">
              <a:solidFill>
                <a:srgbClr val="40424E"/>
              </a:solidFill>
            </a:endParaRPr>
          </a:p>
          <a:p>
            <a:pPr indent="0" lvl="0" marL="914400" rtl="0" algn="just">
              <a:lnSpc>
                <a:spcPct val="115000"/>
              </a:lnSpc>
              <a:spcBef>
                <a:spcPts val="0"/>
              </a:spcBef>
              <a:spcAft>
                <a:spcPts val="0"/>
              </a:spcAft>
              <a:buSzPts val="1800"/>
              <a:buNone/>
            </a:pPr>
            <a:r>
              <a:t/>
            </a:r>
            <a:endParaRPr sz="1600">
              <a:solidFill>
                <a:srgbClr val="40424E"/>
              </a:solidFill>
            </a:endParaRPr>
          </a:p>
          <a:p>
            <a:pPr indent="457200" lvl="0" marL="914400" rtl="0" algn="just">
              <a:lnSpc>
                <a:spcPct val="115000"/>
              </a:lnSpc>
              <a:spcBef>
                <a:spcPts val="0"/>
              </a:spcBef>
              <a:spcAft>
                <a:spcPts val="0"/>
              </a:spcAft>
              <a:buSzPts val="1800"/>
              <a:buNone/>
            </a:pPr>
            <a:r>
              <a:rPr lang="en" sz="1600">
                <a:solidFill>
                  <a:srgbClr val="40424E"/>
                </a:solidFill>
              </a:rPr>
              <a:t>print(“Hello World”)</a:t>
            </a:r>
            <a:endParaRPr sz="1600">
              <a:solidFill>
                <a:srgbClr val="40424E"/>
              </a:solidFill>
            </a:endParaRPr>
          </a:p>
          <a:p>
            <a:pPr indent="0" lvl="0" marL="1371600" rtl="0" algn="just">
              <a:lnSpc>
                <a:spcPct val="115000"/>
              </a:lnSpc>
              <a:spcBef>
                <a:spcPts val="0"/>
              </a:spcBef>
              <a:spcAft>
                <a:spcPts val="0"/>
              </a:spcAft>
              <a:buSzPts val="1800"/>
              <a:buNone/>
            </a:pPr>
            <a:r>
              <a:t/>
            </a:r>
            <a:endParaRPr sz="1600">
              <a:solidFill>
                <a:srgbClr val="40424E"/>
              </a:solidFill>
            </a:endParaRPr>
          </a:p>
          <a:p>
            <a:pPr indent="0" lvl="0" marL="1371600" rtl="0" algn="just">
              <a:lnSpc>
                <a:spcPct val="115000"/>
              </a:lnSpc>
              <a:spcBef>
                <a:spcPts val="0"/>
              </a:spcBef>
              <a:spcAft>
                <a:spcPts val="0"/>
              </a:spcAft>
              <a:buSzPts val="1800"/>
              <a:buNone/>
            </a:pPr>
            <a:r>
              <a:rPr lang="en" sz="1600">
                <a:solidFill>
                  <a:srgbClr val="40424E"/>
                </a:solidFill>
              </a:rPr>
              <a:t>for i in range(10):</a:t>
            </a:r>
            <a:endParaRPr sz="1600">
              <a:solidFill>
                <a:srgbClr val="40424E"/>
              </a:solidFill>
            </a:endParaRPr>
          </a:p>
          <a:p>
            <a:pPr indent="0" lvl="0" marL="1371600" rtl="0" algn="just">
              <a:lnSpc>
                <a:spcPct val="115000"/>
              </a:lnSpc>
              <a:spcBef>
                <a:spcPts val="0"/>
              </a:spcBef>
              <a:spcAft>
                <a:spcPts val="0"/>
              </a:spcAft>
              <a:buSzPts val="1800"/>
              <a:buNone/>
            </a:pPr>
            <a:r>
              <a:rPr lang="en" sz="1600">
                <a:solidFill>
                  <a:srgbClr val="40424E"/>
                </a:solidFill>
              </a:rPr>
              <a:t>     print(i)</a:t>
            </a:r>
            <a:endParaRPr sz="1600">
              <a:solidFill>
                <a:srgbClr val="40424E"/>
              </a:solidFill>
            </a:endParaRPr>
          </a:p>
          <a:p>
            <a:pPr indent="0" lvl="0" marL="914400" rtl="0" algn="just">
              <a:lnSpc>
                <a:spcPct val="115000"/>
              </a:lnSpc>
              <a:spcBef>
                <a:spcPts val="0"/>
              </a:spcBef>
              <a:spcAft>
                <a:spcPts val="0"/>
              </a:spcAft>
              <a:buSzPts val="1800"/>
              <a:buNone/>
            </a:pPr>
            <a:r>
              <a:t/>
            </a:r>
            <a:endParaRPr sz="1600">
              <a:solidFill>
                <a:srgbClr val="40424E"/>
              </a:solidFill>
            </a:endParaRPr>
          </a:p>
          <a:p>
            <a:pPr indent="0" lvl="0" marL="457200" rtl="0" algn="just">
              <a:lnSpc>
                <a:spcPct val="115000"/>
              </a:lnSpc>
              <a:spcBef>
                <a:spcPts val="0"/>
              </a:spcBef>
              <a:spcAft>
                <a:spcPts val="0"/>
              </a:spcAft>
              <a:buSzPts val="1800"/>
              <a:buNone/>
            </a:pPr>
            <a:r>
              <a:t/>
            </a:r>
            <a:endParaRPr sz="1600">
              <a:solidFill>
                <a:srgbClr val="40424E"/>
              </a:solidFill>
            </a:endParaRPr>
          </a:p>
        </p:txBody>
      </p:sp>
      <p:pic>
        <p:nvPicPr>
          <p:cNvPr id="285" name="Google Shape;285;p37"/>
          <p:cNvPicPr preferRelativeResize="0"/>
          <p:nvPr/>
        </p:nvPicPr>
        <p:blipFill rotWithShape="1">
          <a:blip r:embed="rId3">
            <a:alphaModFix/>
          </a:blip>
          <a:srcRect b="0" l="0" r="0" t="0"/>
          <a:stretch/>
        </p:blipFill>
        <p:spPr>
          <a:xfrm>
            <a:off x="5950250" y="2261450"/>
            <a:ext cx="2882051" cy="2882051"/>
          </a:xfrm>
          <a:prstGeom prst="rect">
            <a:avLst/>
          </a:prstGeom>
          <a:noFill/>
          <a:ln>
            <a:noFill/>
          </a:ln>
        </p:spPr>
      </p:pic>
      <p:sp>
        <p:nvSpPr>
          <p:cNvPr id="286" name="Google Shape;286;p37"/>
          <p:cNvSpPr txBox="1"/>
          <p:nvPr/>
        </p:nvSpPr>
        <p:spPr>
          <a:xfrm>
            <a:off x="4040425" y="2252025"/>
            <a:ext cx="230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ld Standard TT"/>
                <a:ea typeface="Old Standard TT"/>
                <a:cs typeface="Old Standard TT"/>
                <a:sym typeface="Old Standard TT"/>
              </a:rPr>
              <a:t>Time Complexity = 1</a:t>
            </a:r>
            <a:endParaRPr b="0" i="0" sz="1400" u="none" cap="none" strike="noStrike">
              <a:solidFill>
                <a:srgbClr val="000000"/>
              </a:solidFill>
              <a:latin typeface="Old Standard TT"/>
              <a:ea typeface="Old Standard TT"/>
              <a:cs typeface="Old Standard TT"/>
              <a:sym typeface="Old Standard TT"/>
            </a:endParaRPr>
          </a:p>
        </p:txBody>
      </p:sp>
      <p:sp>
        <p:nvSpPr>
          <p:cNvPr id="287" name="Google Shape;287;p37"/>
          <p:cNvSpPr txBox="1"/>
          <p:nvPr/>
        </p:nvSpPr>
        <p:spPr>
          <a:xfrm>
            <a:off x="4111575" y="2880825"/>
            <a:ext cx="230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ld Standard TT"/>
                <a:ea typeface="Old Standard TT"/>
                <a:cs typeface="Old Standard TT"/>
                <a:sym typeface="Old Standard TT"/>
              </a:rPr>
              <a:t>Time Complexity = 10</a:t>
            </a:r>
            <a:endParaRPr b="0" i="0" sz="1400" u="none" cap="none" strike="noStrike">
              <a:solidFill>
                <a:srgbClr val="000000"/>
              </a:solidFill>
              <a:latin typeface="Old Standard TT"/>
              <a:ea typeface="Old Standard TT"/>
              <a:cs typeface="Old Standard TT"/>
              <a:sym typeface="Old Standard TT"/>
            </a:endParaRPr>
          </a:p>
        </p:txBody>
      </p:sp>
      <p:cxnSp>
        <p:nvCxnSpPr>
          <p:cNvPr id="288" name="Google Shape;288;p37"/>
          <p:cNvCxnSpPr>
            <a:endCxn id="286" idx="1"/>
          </p:cNvCxnSpPr>
          <p:nvPr/>
        </p:nvCxnSpPr>
        <p:spPr>
          <a:xfrm flipH="1" rot="10800000">
            <a:off x="3643825" y="2452125"/>
            <a:ext cx="396600" cy="14400"/>
          </a:xfrm>
          <a:prstGeom prst="straightConnector1">
            <a:avLst/>
          </a:prstGeom>
          <a:noFill/>
          <a:ln cap="flat" cmpd="sng" w="9525">
            <a:solidFill>
              <a:schemeClr val="dk2"/>
            </a:solidFill>
            <a:prstDash val="solid"/>
            <a:round/>
            <a:headEnd len="sm" w="sm" type="none"/>
            <a:tailEnd len="med" w="med" type="triangle"/>
          </a:ln>
        </p:spPr>
      </p:cxnSp>
      <p:cxnSp>
        <p:nvCxnSpPr>
          <p:cNvPr id="289" name="Google Shape;289;p37"/>
          <p:cNvCxnSpPr>
            <a:endCxn id="287" idx="1"/>
          </p:cNvCxnSpPr>
          <p:nvPr/>
        </p:nvCxnSpPr>
        <p:spPr>
          <a:xfrm flipH="1" rot="10800000">
            <a:off x="3408375" y="3080925"/>
            <a:ext cx="703200" cy="177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Algorithm Efficiency </a:t>
            </a:r>
            <a:endParaRPr/>
          </a:p>
        </p:txBody>
      </p:sp>
      <p:sp>
        <p:nvSpPr>
          <p:cNvPr id="295" name="Google Shape;295;p38"/>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rgbClr val="40424E"/>
              </a:buClr>
              <a:buSzPts val="1400"/>
              <a:buChar char="●"/>
            </a:pPr>
            <a:r>
              <a:rPr b="1" lang="en" sz="1400">
                <a:solidFill>
                  <a:srgbClr val="25265E"/>
                </a:solidFill>
              </a:rPr>
              <a:t>Asymptotic Analysis: </a:t>
            </a:r>
            <a:r>
              <a:rPr lang="en" sz="1400"/>
              <a:t>The efficiency and accuracy of algorithms have to be analysed to compare them and choose a specific algorithm for certain scenarios. So,the efficiency of an algorithm depends on the amount of time, storage and other resources required to execute the algorithm. The efficiency is measured with the help of asymptotic notations.</a:t>
            </a:r>
            <a:endParaRPr sz="1400"/>
          </a:p>
          <a:p>
            <a:pPr indent="-317500" lvl="0" marL="457200" rtl="0" algn="just">
              <a:lnSpc>
                <a:spcPct val="166666"/>
              </a:lnSpc>
              <a:spcBef>
                <a:spcPts val="0"/>
              </a:spcBef>
              <a:spcAft>
                <a:spcPts val="0"/>
              </a:spcAft>
              <a:buClr>
                <a:srgbClr val="40424E"/>
              </a:buClr>
              <a:buSzPts val="1400"/>
              <a:buChar char="●"/>
            </a:pPr>
            <a:r>
              <a:rPr lang="en" sz="1400"/>
              <a:t>An algorithm may not have the same performance for different types of inputs. With the increase in the input size, the performance will change.</a:t>
            </a:r>
            <a:endParaRPr sz="1400"/>
          </a:p>
          <a:p>
            <a:pPr indent="-317500" lvl="0" marL="457200" rtl="0" algn="just">
              <a:lnSpc>
                <a:spcPct val="166666"/>
              </a:lnSpc>
              <a:spcBef>
                <a:spcPts val="0"/>
              </a:spcBef>
              <a:spcAft>
                <a:spcPts val="0"/>
              </a:spcAft>
              <a:buClr>
                <a:srgbClr val="40424E"/>
              </a:buClr>
              <a:buSzPts val="1400"/>
              <a:buChar char="●"/>
            </a:pPr>
            <a:r>
              <a:rPr lang="en" sz="1400"/>
              <a:t>The study of change in performance of the algorithm with the change in the order of the input size is defined as asymptotic analysis.</a:t>
            </a:r>
            <a:endParaRPr sz="1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Algorithm Efficiency </a:t>
            </a:r>
            <a:endParaRPr/>
          </a:p>
        </p:txBody>
      </p:sp>
      <p:sp>
        <p:nvSpPr>
          <p:cNvPr id="301" name="Google Shape;301;p39"/>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17500" lvl="0" marL="457200" rtl="0" algn="just">
              <a:lnSpc>
                <a:spcPct val="166666"/>
              </a:lnSpc>
              <a:spcBef>
                <a:spcPts val="0"/>
              </a:spcBef>
              <a:spcAft>
                <a:spcPts val="0"/>
              </a:spcAft>
              <a:buClr>
                <a:srgbClr val="40424E"/>
              </a:buClr>
              <a:buSzPts val="1400"/>
              <a:buChar char="●"/>
            </a:pPr>
            <a:r>
              <a:rPr lang="en" sz="1400"/>
              <a:t>Asymptotic analysis refers to computing the running time of any operation in mathematical units of computation. For example, the running time of one operation is computed as f(n) and may be for another operation it is computed as g(n2). This means the first operation running time will increase linearly with the increase in n and the running time of the second operation will increase exponentially when n increases. Similarly, the running time of both operations will be nearly the same if n is significantly small.</a:t>
            </a:r>
            <a:endParaRPr sz="1400"/>
          </a:p>
          <a:p>
            <a:pPr indent="0" lvl="0" marL="25400" marR="25400" rtl="0" algn="just">
              <a:lnSpc>
                <a:spcPct val="115000"/>
              </a:lnSpc>
              <a:spcBef>
                <a:spcPts val="1200"/>
              </a:spcBef>
              <a:spcAft>
                <a:spcPts val="0"/>
              </a:spcAft>
              <a:buSzPts val="1800"/>
              <a:buNone/>
            </a:pPr>
            <a:r>
              <a:rPr lang="en" sz="1400"/>
              <a:t>Usually, the time required by an algorithm falls under three types −</a:t>
            </a:r>
            <a:endParaRPr sz="1400"/>
          </a:p>
          <a:p>
            <a:pPr indent="-317500" lvl="0" marL="457200" rtl="0" algn="l">
              <a:lnSpc>
                <a:spcPct val="115000"/>
              </a:lnSpc>
              <a:spcBef>
                <a:spcPts val="700"/>
              </a:spcBef>
              <a:spcAft>
                <a:spcPts val="0"/>
              </a:spcAft>
              <a:buSzPts val="1400"/>
              <a:buFont typeface="Old Standard TT"/>
              <a:buChar char="●"/>
            </a:pPr>
            <a:r>
              <a:rPr lang="en" sz="1400"/>
              <a:t>Best Case − Minimum time required for program execution.</a:t>
            </a:r>
            <a:endParaRPr sz="1400"/>
          </a:p>
          <a:p>
            <a:pPr indent="-317500" lvl="0" marL="457200" rtl="0" algn="l">
              <a:lnSpc>
                <a:spcPct val="115000"/>
              </a:lnSpc>
              <a:spcBef>
                <a:spcPts val="0"/>
              </a:spcBef>
              <a:spcAft>
                <a:spcPts val="0"/>
              </a:spcAft>
              <a:buSzPts val="1400"/>
              <a:buFont typeface="Old Standard TT"/>
              <a:buChar char="●"/>
            </a:pPr>
            <a:r>
              <a:rPr lang="en" sz="1400"/>
              <a:t>Average Case − Average time required for program execution.</a:t>
            </a:r>
            <a:endParaRPr sz="1400"/>
          </a:p>
          <a:p>
            <a:pPr indent="-317500" lvl="0" marL="457200" rtl="0" algn="l">
              <a:lnSpc>
                <a:spcPct val="115000"/>
              </a:lnSpc>
              <a:spcBef>
                <a:spcPts val="0"/>
              </a:spcBef>
              <a:spcAft>
                <a:spcPts val="0"/>
              </a:spcAft>
              <a:buSzPts val="1400"/>
              <a:buFont typeface="Old Standard TT"/>
              <a:buChar char="●"/>
            </a:pPr>
            <a:r>
              <a:rPr lang="en" sz="1400"/>
              <a:t>Worst Case − Maximum time required for program execution.</a:t>
            </a:r>
            <a:endParaRPr b="1" sz="1400">
              <a:solidFill>
                <a:srgbClr val="25265E"/>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Pseudocode (Cont.)</a:t>
            </a:r>
            <a:endParaRPr/>
          </a:p>
        </p:txBody>
      </p:sp>
      <p:sp>
        <p:nvSpPr>
          <p:cNvPr id="78" name="Google Shape;78;p4"/>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p>
            <a:pPr indent="-330200" lvl="0" marL="457200" rtl="0" algn="just">
              <a:lnSpc>
                <a:spcPct val="115000"/>
              </a:lnSpc>
              <a:spcBef>
                <a:spcPts val="0"/>
              </a:spcBef>
              <a:spcAft>
                <a:spcPts val="0"/>
              </a:spcAft>
              <a:buClr>
                <a:srgbClr val="000000"/>
              </a:buClr>
              <a:buSzPts val="1600"/>
              <a:buChar char="●"/>
            </a:pPr>
            <a:r>
              <a:rPr lang="en" sz="1600">
                <a:solidFill>
                  <a:srgbClr val="000000"/>
                </a:solidFill>
              </a:rPr>
              <a:t>Pseudocode is an English-like representation of the algorithm logic. It is part English, part structured code. </a:t>
            </a:r>
            <a:endParaRPr sz="1600">
              <a:solidFill>
                <a:srgbClr val="000000"/>
              </a:solidFill>
            </a:endParaRPr>
          </a:p>
          <a:p>
            <a:pPr indent="-330200" lvl="0" marL="457200" rtl="0" algn="just">
              <a:lnSpc>
                <a:spcPct val="115000"/>
              </a:lnSpc>
              <a:spcBef>
                <a:spcPts val="0"/>
              </a:spcBef>
              <a:spcAft>
                <a:spcPts val="0"/>
              </a:spcAft>
              <a:buClr>
                <a:srgbClr val="000000"/>
              </a:buClr>
              <a:buSzPts val="1600"/>
              <a:buChar char="●"/>
            </a:pPr>
            <a:r>
              <a:rPr lang="en" sz="1600">
                <a:solidFill>
                  <a:srgbClr val="000000"/>
                </a:solidFill>
              </a:rPr>
              <a:t>The English part provides a relaxed syntax that describes what must be done without showing unnecessary details such as error messages. </a:t>
            </a:r>
            <a:endParaRPr sz="1600">
              <a:solidFill>
                <a:srgbClr val="000000"/>
              </a:solidFill>
            </a:endParaRPr>
          </a:p>
          <a:p>
            <a:pPr indent="-330200" lvl="0" marL="457200" rtl="0" algn="just">
              <a:lnSpc>
                <a:spcPct val="115000"/>
              </a:lnSpc>
              <a:spcBef>
                <a:spcPts val="0"/>
              </a:spcBef>
              <a:spcAft>
                <a:spcPts val="0"/>
              </a:spcAft>
              <a:buClr>
                <a:srgbClr val="000000"/>
              </a:buClr>
              <a:buSzPts val="1600"/>
              <a:buChar char="●"/>
            </a:pPr>
            <a:r>
              <a:rPr lang="en" sz="1600">
                <a:solidFill>
                  <a:srgbClr val="000000"/>
                </a:solidFill>
              </a:rPr>
              <a:t>The code part consists of an extended version of the basic algorithmic constructs—sequence, selection, and iteration.</a:t>
            </a:r>
            <a:endParaRPr sz="1600">
              <a:solidFill>
                <a:srgbClr val="000000"/>
              </a:solidFill>
            </a:endParaRPr>
          </a:p>
          <a:p>
            <a:pPr indent="0" lvl="0" marL="457200" rtl="0" algn="just">
              <a:lnSpc>
                <a:spcPct val="115000"/>
              </a:lnSpc>
              <a:spcBef>
                <a:spcPts val="1200"/>
              </a:spcBef>
              <a:spcAft>
                <a:spcPts val="1200"/>
              </a:spcAft>
              <a:buSzPts val="1800"/>
              <a:buNone/>
            </a:pPr>
            <a:r>
              <a:t/>
            </a:r>
            <a:endParaRPr sz="1600">
              <a:solidFill>
                <a:srgbClr val="0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Algorithm Efficiency(Cont.)</a:t>
            </a:r>
            <a:endParaRPr/>
          </a:p>
        </p:txBody>
      </p:sp>
      <p:sp>
        <p:nvSpPr>
          <p:cNvPr id="307" name="Google Shape;307;p40"/>
          <p:cNvSpPr txBox="1"/>
          <p:nvPr>
            <p:ph idx="1" type="body"/>
          </p:nvPr>
        </p:nvSpPr>
        <p:spPr>
          <a:xfrm>
            <a:off x="311700" y="1171600"/>
            <a:ext cx="8520600" cy="3397200"/>
          </a:xfrm>
          <a:prstGeom prst="rect">
            <a:avLst/>
          </a:prstGeom>
          <a:noFill/>
          <a:ln>
            <a:noFill/>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t/>
            </a:r>
            <a:endParaRPr b="1">
              <a:solidFill>
                <a:srgbClr val="25265E"/>
              </a:solidFill>
            </a:endParaRPr>
          </a:p>
          <a:p>
            <a:pPr indent="0" lvl="0" marL="0" rtl="0" algn="just">
              <a:lnSpc>
                <a:spcPct val="166666"/>
              </a:lnSpc>
              <a:spcBef>
                <a:spcPts val="900"/>
              </a:spcBef>
              <a:spcAft>
                <a:spcPts val="0"/>
              </a:spcAft>
              <a:buClr>
                <a:schemeClr val="dk1"/>
              </a:buClr>
              <a:buSzPts val="1100"/>
              <a:buFont typeface="Arial"/>
              <a:buNone/>
            </a:pPr>
            <a:r>
              <a:rPr lang="en" sz="1350"/>
              <a:t>Asymptotic notations are the mathematical notations used to describe the running time of an algorithm when the input tends towards a particular value or a limiting value.</a:t>
            </a:r>
            <a:endParaRPr sz="1350"/>
          </a:p>
          <a:p>
            <a:pPr indent="0" lvl="0" marL="0" rtl="0" algn="just">
              <a:lnSpc>
                <a:spcPct val="166666"/>
              </a:lnSpc>
              <a:spcBef>
                <a:spcPts val="1200"/>
              </a:spcBef>
              <a:spcAft>
                <a:spcPts val="0"/>
              </a:spcAft>
              <a:buClr>
                <a:schemeClr val="dk1"/>
              </a:buClr>
              <a:buSzPts val="1100"/>
              <a:buFont typeface="Arial"/>
              <a:buNone/>
            </a:pPr>
            <a:r>
              <a:rPr lang="en" sz="1350"/>
              <a:t>There are mainly three asymptotic notations:</a:t>
            </a:r>
            <a:endParaRPr sz="1350"/>
          </a:p>
          <a:p>
            <a:pPr indent="-314325" lvl="0" marL="457200" rtl="0" algn="just">
              <a:lnSpc>
                <a:spcPct val="166666"/>
              </a:lnSpc>
              <a:spcBef>
                <a:spcPts val="1200"/>
              </a:spcBef>
              <a:spcAft>
                <a:spcPts val="0"/>
              </a:spcAft>
              <a:buSzPts val="1350"/>
              <a:buFont typeface="Old Standard TT"/>
              <a:buChar char="●"/>
            </a:pPr>
            <a:r>
              <a:rPr lang="en" sz="1350"/>
              <a:t>Big-O notation</a:t>
            </a:r>
            <a:endParaRPr sz="1350"/>
          </a:p>
          <a:p>
            <a:pPr indent="-314325" lvl="0" marL="457200" rtl="0" algn="just">
              <a:lnSpc>
                <a:spcPct val="166666"/>
              </a:lnSpc>
              <a:spcBef>
                <a:spcPts val="0"/>
              </a:spcBef>
              <a:spcAft>
                <a:spcPts val="0"/>
              </a:spcAft>
              <a:buSzPts val="1350"/>
              <a:buFont typeface="Old Standard TT"/>
              <a:buChar char="●"/>
            </a:pPr>
            <a:r>
              <a:rPr lang="en" sz="1350"/>
              <a:t>Omega notation</a:t>
            </a:r>
            <a:endParaRPr sz="1350"/>
          </a:p>
          <a:p>
            <a:pPr indent="-314325" lvl="0" marL="457200" rtl="0" algn="just">
              <a:lnSpc>
                <a:spcPct val="166666"/>
              </a:lnSpc>
              <a:spcBef>
                <a:spcPts val="0"/>
              </a:spcBef>
              <a:spcAft>
                <a:spcPts val="0"/>
              </a:spcAft>
              <a:buSzPts val="1350"/>
              <a:buFont typeface="Old Standard TT"/>
              <a:buChar char="●"/>
            </a:pPr>
            <a:r>
              <a:rPr lang="en" sz="1350"/>
              <a:t>Theta notation</a:t>
            </a:r>
            <a:endParaRPr sz="1350"/>
          </a:p>
          <a:p>
            <a:pPr indent="0" lvl="0" marL="457200" rtl="0" algn="just">
              <a:lnSpc>
                <a:spcPct val="115000"/>
              </a:lnSpc>
              <a:spcBef>
                <a:spcPts val="4500"/>
              </a:spcBef>
              <a:spcAft>
                <a:spcPts val="0"/>
              </a:spcAft>
              <a:buSzPts val="1800"/>
              <a:buNone/>
            </a:pPr>
            <a:r>
              <a:t/>
            </a:r>
            <a:endParaRPr sz="1600">
              <a:solidFill>
                <a:srgbClr val="40424E"/>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Algorithm Efficiency(Cont.)</a:t>
            </a:r>
            <a:endParaRPr/>
          </a:p>
        </p:txBody>
      </p:sp>
      <p:sp>
        <p:nvSpPr>
          <p:cNvPr id="313" name="Google Shape;313;p41"/>
          <p:cNvSpPr txBox="1"/>
          <p:nvPr>
            <p:ph idx="1" type="body"/>
          </p:nvPr>
        </p:nvSpPr>
        <p:spPr>
          <a:xfrm>
            <a:off x="311700" y="1171600"/>
            <a:ext cx="8520600" cy="3397200"/>
          </a:xfrm>
          <a:prstGeom prst="rect">
            <a:avLst/>
          </a:prstGeom>
          <a:noFill/>
          <a:ln>
            <a:noFill/>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b="1" lang="en" sz="1400">
                <a:solidFill>
                  <a:srgbClr val="000000"/>
                </a:solidFill>
              </a:rPr>
              <a:t>Big-O Notation (O-notation)</a:t>
            </a:r>
            <a:endParaRPr b="1" sz="1400">
              <a:solidFill>
                <a:srgbClr val="000000"/>
              </a:solidFill>
            </a:endParaRPr>
          </a:p>
          <a:p>
            <a:pPr indent="0" lvl="0" marL="0" rtl="0" algn="just">
              <a:lnSpc>
                <a:spcPct val="166666"/>
              </a:lnSpc>
              <a:spcBef>
                <a:spcPts val="900"/>
              </a:spcBef>
              <a:spcAft>
                <a:spcPts val="0"/>
              </a:spcAft>
              <a:buSzPts val="1800"/>
              <a:buNone/>
            </a:pPr>
            <a:r>
              <a:rPr lang="en" sz="1350">
                <a:solidFill>
                  <a:srgbClr val="000000"/>
                </a:solidFill>
              </a:rPr>
              <a:t>Big-O notation represents the upper bound of the running time of an algorithm. Thus, it gives the worst-case complexity of an algorithm.</a:t>
            </a:r>
            <a:endParaRPr sz="1350">
              <a:solidFill>
                <a:srgbClr val="000000"/>
              </a:solidFill>
            </a:endParaRPr>
          </a:p>
          <a:p>
            <a:pPr indent="0" lvl="0" marL="0" rtl="0" algn="just">
              <a:lnSpc>
                <a:spcPct val="166666"/>
              </a:lnSpc>
              <a:spcBef>
                <a:spcPts val="1200"/>
              </a:spcBef>
              <a:spcAft>
                <a:spcPts val="0"/>
              </a:spcAft>
              <a:buSzPts val="1800"/>
              <a:buNone/>
            </a:pPr>
            <a:r>
              <a:t/>
            </a:r>
            <a:endParaRPr sz="1350">
              <a:solidFill>
                <a:srgbClr val="000000"/>
              </a:solidFill>
            </a:endParaRPr>
          </a:p>
          <a:p>
            <a:pPr indent="0" lvl="0" marL="0" rtl="0" algn="just">
              <a:lnSpc>
                <a:spcPct val="166666"/>
              </a:lnSpc>
              <a:spcBef>
                <a:spcPts val="1200"/>
              </a:spcBef>
              <a:spcAft>
                <a:spcPts val="0"/>
              </a:spcAft>
              <a:buSzPts val="1800"/>
              <a:buNone/>
            </a:pPr>
            <a:r>
              <a:t/>
            </a:r>
            <a:endParaRPr sz="1350">
              <a:solidFill>
                <a:srgbClr val="000000"/>
              </a:solidFill>
            </a:endParaRPr>
          </a:p>
          <a:p>
            <a:pPr indent="0" lvl="0" marL="0" rtl="0" algn="just">
              <a:lnSpc>
                <a:spcPct val="166666"/>
              </a:lnSpc>
              <a:spcBef>
                <a:spcPts val="1200"/>
              </a:spcBef>
              <a:spcAft>
                <a:spcPts val="0"/>
              </a:spcAft>
              <a:buClr>
                <a:schemeClr val="dk1"/>
              </a:buClr>
              <a:buSzPts val="1100"/>
              <a:buFont typeface="Arial"/>
              <a:buNone/>
            </a:pPr>
            <a:r>
              <a:t/>
            </a:r>
            <a:endParaRPr sz="1350">
              <a:solidFill>
                <a:srgbClr val="000000"/>
              </a:solidFill>
            </a:endParaRPr>
          </a:p>
          <a:p>
            <a:pPr indent="0" lvl="0" marL="457200" rtl="0" algn="just">
              <a:lnSpc>
                <a:spcPct val="115000"/>
              </a:lnSpc>
              <a:spcBef>
                <a:spcPts val="1200"/>
              </a:spcBef>
              <a:spcAft>
                <a:spcPts val="0"/>
              </a:spcAft>
              <a:buSzPts val="1800"/>
              <a:buNone/>
            </a:pPr>
            <a:r>
              <a:t/>
            </a:r>
            <a:endParaRPr b="1">
              <a:solidFill>
                <a:srgbClr val="000000"/>
              </a:solidFill>
            </a:endParaRPr>
          </a:p>
        </p:txBody>
      </p:sp>
      <p:pic>
        <p:nvPicPr>
          <p:cNvPr id="314" name="Google Shape;314;p41"/>
          <p:cNvPicPr preferRelativeResize="0"/>
          <p:nvPr/>
        </p:nvPicPr>
        <p:blipFill rotWithShape="1">
          <a:blip r:embed="rId3">
            <a:alphaModFix/>
          </a:blip>
          <a:srcRect b="0" l="0" r="0" t="0"/>
          <a:stretch/>
        </p:blipFill>
        <p:spPr>
          <a:xfrm>
            <a:off x="2603825" y="2172150"/>
            <a:ext cx="2736586" cy="297135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Algorithm Efficiency(Cont.)</a:t>
            </a:r>
            <a:endParaRPr/>
          </a:p>
        </p:txBody>
      </p:sp>
      <p:sp>
        <p:nvSpPr>
          <p:cNvPr id="320" name="Google Shape;320;p42"/>
          <p:cNvSpPr txBox="1"/>
          <p:nvPr>
            <p:ph idx="1" type="body"/>
          </p:nvPr>
        </p:nvSpPr>
        <p:spPr>
          <a:xfrm>
            <a:off x="311700" y="1171600"/>
            <a:ext cx="8520600" cy="3397200"/>
          </a:xfrm>
          <a:prstGeom prst="rect">
            <a:avLst/>
          </a:prstGeom>
          <a:noFill/>
          <a:ln>
            <a:noFill/>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SzPts val="1800"/>
              <a:buNone/>
            </a:pPr>
            <a:r>
              <a:rPr b="1" lang="en" sz="1400">
                <a:solidFill>
                  <a:srgbClr val="000000"/>
                </a:solidFill>
              </a:rPr>
              <a:t>Big-O Notation (O-notation)</a:t>
            </a:r>
            <a:endParaRPr b="1" sz="1400">
              <a:solidFill>
                <a:srgbClr val="000000"/>
              </a:solidFill>
            </a:endParaRPr>
          </a:p>
          <a:p>
            <a:pPr indent="0" lvl="0" marL="0" rtl="0" algn="just">
              <a:lnSpc>
                <a:spcPct val="166666"/>
              </a:lnSpc>
              <a:spcBef>
                <a:spcPts val="900"/>
              </a:spcBef>
              <a:spcAft>
                <a:spcPts val="0"/>
              </a:spcAft>
              <a:buSzPts val="1800"/>
              <a:buNone/>
            </a:pPr>
            <a:r>
              <a:rPr lang="en" sz="1400">
                <a:solidFill>
                  <a:srgbClr val="000000"/>
                </a:solidFill>
              </a:rPr>
              <a:t>O(g(n)) = { f(n): there exist positive constants c and n0</a:t>
            </a:r>
            <a:endParaRPr sz="1400">
              <a:solidFill>
                <a:srgbClr val="000000"/>
              </a:solidFill>
            </a:endParaRPr>
          </a:p>
          <a:p>
            <a:pPr indent="0" lvl="0" marL="152400" marR="152400" rtl="0" algn="just">
              <a:lnSpc>
                <a:spcPct val="142857"/>
              </a:lnSpc>
              <a:spcBef>
                <a:spcPts val="1200"/>
              </a:spcBef>
              <a:spcAft>
                <a:spcPts val="0"/>
              </a:spcAft>
              <a:buSzPts val="1800"/>
              <a:buNone/>
            </a:pPr>
            <a:r>
              <a:rPr lang="en" sz="1400">
                <a:solidFill>
                  <a:srgbClr val="000000"/>
                </a:solidFill>
              </a:rPr>
              <a:t>            such that 0 ≤ f(n) ≤ cg(n) for all n ≥ n0 }</a:t>
            </a:r>
            <a:endParaRPr sz="1400">
              <a:solidFill>
                <a:srgbClr val="000000"/>
              </a:solidFill>
            </a:endParaRPr>
          </a:p>
          <a:p>
            <a:pPr indent="0" lvl="0" marL="0" rtl="0" algn="just">
              <a:lnSpc>
                <a:spcPct val="166666"/>
              </a:lnSpc>
              <a:spcBef>
                <a:spcPts val="1200"/>
              </a:spcBef>
              <a:spcAft>
                <a:spcPts val="0"/>
              </a:spcAft>
              <a:buSzPts val="1800"/>
              <a:buNone/>
            </a:pPr>
            <a:r>
              <a:rPr lang="en" sz="1400">
                <a:solidFill>
                  <a:srgbClr val="000000"/>
                </a:solidFill>
              </a:rPr>
              <a:t>The above expression can be described as a function f(n) belongs to the set O(g(n)) if there exists a positive constant c such that it lies between 0 and cg(n), for sufficiently large n.</a:t>
            </a:r>
            <a:endParaRPr sz="1400">
              <a:solidFill>
                <a:srgbClr val="000000"/>
              </a:solidFill>
            </a:endParaRPr>
          </a:p>
          <a:p>
            <a:pPr indent="0" lvl="0" marL="0" rtl="0" algn="just">
              <a:lnSpc>
                <a:spcPct val="166666"/>
              </a:lnSpc>
              <a:spcBef>
                <a:spcPts val="1200"/>
              </a:spcBef>
              <a:spcAft>
                <a:spcPts val="0"/>
              </a:spcAft>
              <a:buSzPts val="1800"/>
              <a:buNone/>
            </a:pPr>
            <a:r>
              <a:rPr lang="en" sz="1400">
                <a:solidFill>
                  <a:srgbClr val="000000"/>
                </a:solidFill>
              </a:rPr>
              <a:t>For any value of n, the running time of an algorithm does not cross the time provided by O(g(n)).</a:t>
            </a:r>
            <a:endParaRPr sz="1400">
              <a:solidFill>
                <a:srgbClr val="000000"/>
              </a:solidFill>
            </a:endParaRPr>
          </a:p>
          <a:p>
            <a:pPr indent="0" lvl="0" marL="0" rtl="0" algn="just">
              <a:lnSpc>
                <a:spcPct val="166666"/>
              </a:lnSpc>
              <a:spcBef>
                <a:spcPts val="1200"/>
              </a:spcBef>
              <a:spcAft>
                <a:spcPts val="1200"/>
              </a:spcAft>
              <a:buSzPts val="1800"/>
              <a:buNone/>
            </a:pPr>
            <a:r>
              <a:rPr lang="en" sz="1400">
                <a:solidFill>
                  <a:srgbClr val="000000"/>
                </a:solidFill>
              </a:rPr>
              <a:t>Since it gives the worst-case running time of an algorithm, it is widely used to analyze an algorithm as we are always interested in the worst-case scenario.</a:t>
            </a:r>
            <a:endParaRPr b="1" sz="1400">
              <a:solidFill>
                <a:srgbClr val="00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Algorithm Efficiency(Cont.)</a:t>
            </a:r>
            <a:endParaRPr/>
          </a:p>
        </p:txBody>
      </p:sp>
      <p:sp>
        <p:nvSpPr>
          <p:cNvPr id="326" name="Google Shape;326;p43"/>
          <p:cNvSpPr txBox="1"/>
          <p:nvPr>
            <p:ph idx="1" type="body"/>
          </p:nvPr>
        </p:nvSpPr>
        <p:spPr>
          <a:xfrm>
            <a:off x="311700" y="1171600"/>
            <a:ext cx="8520600" cy="33972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400">
                <a:solidFill>
                  <a:srgbClr val="000000"/>
                </a:solidFill>
              </a:rPr>
              <a:t>Omega Notation (Ω-notation)</a:t>
            </a:r>
            <a:endParaRPr b="1" sz="1400">
              <a:solidFill>
                <a:srgbClr val="000000"/>
              </a:solidFill>
            </a:endParaRPr>
          </a:p>
          <a:p>
            <a:pPr indent="0" lvl="0" marL="0" rtl="0" algn="l">
              <a:lnSpc>
                <a:spcPct val="166666"/>
              </a:lnSpc>
              <a:spcBef>
                <a:spcPts val="900"/>
              </a:spcBef>
              <a:spcAft>
                <a:spcPts val="0"/>
              </a:spcAft>
              <a:buClr>
                <a:schemeClr val="dk1"/>
              </a:buClr>
              <a:buSzPts val="1100"/>
              <a:buFont typeface="Arial"/>
              <a:buNone/>
            </a:pPr>
            <a:r>
              <a:rPr lang="en" sz="1400">
                <a:solidFill>
                  <a:srgbClr val="000000"/>
                </a:solidFill>
              </a:rPr>
              <a:t>Omega notation represents the lower bound of the running time of an algorithm. Thus, it provides the best case complexity of an algorithm.</a:t>
            </a:r>
            <a:endParaRPr sz="1400">
              <a:solidFill>
                <a:srgbClr val="000000"/>
              </a:solidFill>
            </a:endParaRPr>
          </a:p>
          <a:p>
            <a:pPr indent="0" lvl="0" marL="457200" rtl="0" algn="just">
              <a:lnSpc>
                <a:spcPct val="115000"/>
              </a:lnSpc>
              <a:spcBef>
                <a:spcPts val="1200"/>
              </a:spcBef>
              <a:spcAft>
                <a:spcPts val="0"/>
              </a:spcAft>
              <a:buSzPts val="1800"/>
              <a:buNone/>
            </a:pPr>
            <a:r>
              <a:t/>
            </a:r>
            <a:endParaRPr b="1" sz="1400">
              <a:solidFill>
                <a:srgbClr val="000000"/>
              </a:solidFill>
            </a:endParaRPr>
          </a:p>
          <a:p>
            <a:pPr indent="0" lvl="0" marL="457200" rtl="0" algn="just">
              <a:lnSpc>
                <a:spcPct val="115000"/>
              </a:lnSpc>
              <a:spcBef>
                <a:spcPts val="0"/>
              </a:spcBef>
              <a:spcAft>
                <a:spcPts val="0"/>
              </a:spcAft>
              <a:buSzPts val="1800"/>
              <a:buNone/>
            </a:pPr>
            <a:r>
              <a:t/>
            </a:r>
            <a:endParaRPr b="1" sz="1400">
              <a:solidFill>
                <a:srgbClr val="000000"/>
              </a:solidFill>
            </a:endParaRPr>
          </a:p>
          <a:p>
            <a:pPr indent="0" lvl="0" marL="457200" rtl="0" algn="just">
              <a:lnSpc>
                <a:spcPct val="115000"/>
              </a:lnSpc>
              <a:spcBef>
                <a:spcPts val="0"/>
              </a:spcBef>
              <a:spcAft>
                <a:spcPts val="0"/>
              </a:spcAft>
              <a:buSzPts val="1800"/>
              <a:buNone/>
            </a:pPr>
            <a:r>
              <a:t/>
            </a:r>
            <a:endParaRPr b="1" sz="1400">
              <a:solidFill>
                <a:srgbClr val="000000"/>
              </a:solidFill>
            </a:endParaRPr>
          </a:p>
          <a:p>
            <a:pPr indent="0" lvl="0" marL="457200" rtl="0" algn="just">
              <a:lnSpc>
                <a:spcPct val="115000"/>
              </a:lnSpc>
              <a:spcBef>
                <a:spcPts val="0"/>
              </a:spcBef>
              <a:spcAft>
                <a:spcPts val="0"/>
              </a:spcAft>
              <a:buSzPts val="1800"/>
              <a:buNone/>
            </a:pPr>
            <a:r>
              <a:t/>
            </a:r>
            <a:endParaRPr b="1" sz="1400">
              <a:solidFill>
                <a:srgbClr val="000000"/>
              </a:solidFill>
            </a:endParaRPr>
          </a:p>
          <a:p>
            <a:pPr indent="0" lvl="0" marL="457200" rtl="0" algn="just">
              <a:lnSpc>
                <a:spcPct val="115000"/>
              </a:lnSpc>
              <a:spcBef>
                <a:spcPts val="0"/>
              </a:spcBef>
              <a:spcAft>
                <a:spcPts val="0"/>
              </a:spcAft>
              <a:buSzPts val="1800"/>
              <a:buNone/>
            </a:pPr>
            <a:r>
              <a:t/>
            </a:r>
            <a:endParaRPr b="1" sz="1400">
              <a:solidFill>
                <a:srgbClr val="000000"/>
              </a:solidFill>
            </a:endParaRPr>
          </a:p>
          <a:p>
            <a:pPr indent="0" lvl="0" marL="457200" rtl="0" algn="just">
              <a:lnSpc>
                <a:spcPct val="115000"/>
              </a:lnSpc>
              <a:spcBef>
                <a:spcPts val="0"/>
              </a:spcBef>
              <a:spcAft>
                <a:spcPts val="0"/>
              </a:spcAft>
              <a:buSzPts val="1800"/>
              <a:buNone/>
            </a:pPr>
            <a:r>
              <a:t/>
            </a:r>
            <a:endParaRPr b="1" sz="1400">
              <a:solidFill>
                <a:srgbClr val="000000"/>
              </a:solidFill>
            </a:endParaRPr>
          </a:p>
          <a:p>
            <a:pPr indent="0" lvl="0" marL="457200" rtl="0" algn="just">
              <a:lnSpc>
                <a:spcPct val="115000"/>
              </a:lnSpc>
              <a:spcBef>
                <a:spcPts val="0"/>
              </a:spcBef>
              <a:spcAft>
                <a:spcPts val="0"/>
              </a:spcAft>
              <a:buSzPts val="1800"/>
              <a:buNone/>
            </a:pPr>
            <a:r>
              <a:t/>
            </a:r>
            <a:endParaRPr b="1" sz="1400">
              <a:solidFill>
                <a:srgbClr val="000000"/>
              </a:solidFill>
            </a:endParaRPr>
          </a:p>
        </p:txBody>
      </p:sp>
      <p:pic>
        <p:nvPicPr>
          <p:cNvPr id="327" name="Google Shape;327;p43"/>
          <p:cNvPicPr preferRelativeResize="0"/>
          <p:nvPr/>
        </p:nvPicPr>
        <p:blipFill rotWithShape="1">
          <a:blip r:embed="rId3">
            <a:alphaModFix/>
          </a:blip>
          <a:srcRect b="0" l="0" r="0" t="0"/>
          <a:stretch/>
        </p:blipFill>
        <p:spPr>
          <a:xfrm>
            <a:off x="2960950" y="1815350"/>
            <a:ext cx="3065226" cy="33281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Algorithm Efficiency(Cont.)</a:t>
            </a:r>
            <a:endParaRPr/>
          </a:p>
        </p:txBody>
      </p:sp>
      <p:sp>
        <p:nvSpPr>
          <p:cNvPr id="333" name="Google Shape;333;p44"/>
          <p:cNvSpPr txBox="1"/>
          <p:nvPr>
            <p:ph idx="1" type="body"/>
          </p:nvPr>
        </p:nvSpPr>
        <p:spPr>
          <a:xfrm>
            <a:off x="311700" y="1171600"/>
            <a:ext cx="8520600" cy="33972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SzPts val="1800"/>
              <a:buNone/>
            </a:pPr>
            <a:r>
              <a:rPr b="1" lang="en" sz="1400"/>
              <a:t>Omega Notation (Ω-notation)</a:t>
            </a:r>
            <a:endParaRPr b="1">
              <a:solidFill>
                <a:srgbClr val="000000"/>
              </a:solidFill>
            </a:endParaRPr>
          </a:p>
          <a:p>
            <a:pPr indent="0" lvl="0" marL="0" rtl="0" algn="just">
              <a:lnSpc>
                <a:spcPct val="166666"/>
              </a:lnSpc>
              <a:spcBef>
                <a:spcPts val="900"/>
              </a:spcBef>
              <a:spcAft>
                <a:spcPts val="0"/>
              </a:spcAft>
              <a:buSzPts val="1800"/>
              <a:buNone/>
            </a:pPr>
            <a:r>
              <a:rPr lang="en" sz="1400">
                <a:solidFill>
                  <a:srgbClr val="000000"/>
                </a:solidFill>
              </a:rPr>
              <a:t>Ω(g(n)) = { f(n): there exist positive constants c and n0 </a:t>
            </a:r>
            <a:endParaRPr sz="1400">
              <a:solidFill>
                <a:srgbClr val="000000"/>
              </a:solidFill>
            </a:endParaRPr>
          </a:p>
          <a:p>
            <a:pPr indent="0" lvl="0" marL="152400" marR="152400" rtl="0" algn="just">
              <a:lnSpc>
                <a:spcPct val="142857"/>
              </a:lnSpc>
              <a:spcBef>
                <a:spcPts val="1200"/>
              </a:spcBef>
              <a:spcAft>
                <a:spcPts val="0"/>
              </a:spcAft>
              <a:buSzPts val="1800"/>
              <a:buNone/>
            </a:pPr>
            <a:r>
              <a:rPr lang="en" sz="1400">
                <a:solidFill>
                  <a:srgbClr val="000000"/>
                </a:solidFill>
              </a:rPr>
              <a:t>            such that 0 ≤ cg(n) ≤ f(n) for all n ≥ n0 }</a:t>
            </a:r>
            <a:endParaRPr sz="1400">
              <a:solidFill>
                <a:srgbClr val="000000"/>
              </a:solidFill>
            </a:endParaRPr>
          </a:p>
          <a:p>
            <a:pPr indent="0" lvl="0" marL="0" rtl="0" algn="just">
              <a:lnSpc>
                <a:spcPct val="166666"/>
              </a:lnSpc>
              <a:spcBef>
                <a:spcPts val="1200"/>
              </a:spcBef>
              <a:spcAft>
                <a:spcPts val="0"/>
              </a:spcAft>
              <a:buSzPts val="1800"/>
              <a:buNone/>
            </a:pPr>
            <a:r>
              <a:rPr lang="en" sz="1400">
                <a:solidFill>
                  <a:srgbClr val="000000"/>
                </a:solidFill>
              </a:rPr>
              <a:t>The above expression can be described as a function f(n) belongs to the set Ω(g(n)) if there exists a positive constant c such that it lies above cg(n), for sufficiently large n.</a:t>
            </a:r>
            <a:endParaRPr sz="1400">
              <a:solidFill>
                <a:srgbClr val="000000"/>
              </a:solidFill>
            </a:endParaRPr>
          </a:p>
          <a:p>
            <a:pPr indent="0" lvl="0" marL="0" rtl="0" algn="just">
              <a:lnSpc>
                <a:spcPct val="166666"/>
              </a:lnSpc>
              <a:spcBef>
                <a:spcPts val="1200"/>
              </a:spcBef>
              <a:spcAft>
                <a:spcPts val="0"/>
              </a:spcAft>
              <a:buSzPts val="1800"/>
              <a:buNone/>
            </a:pPr>
            <a:r>
              <a:rPr lang="en" sz="1400">
                <a:solidFill>
                  <a:srgbClr val="000000"/>
                </a:solidFill>
              </a:rPr>
              <a:t>For any value of n, the minimum time required by the algorithm is given by Omega Ω(g(n))</a:t>
            </a:r>
            <a:endParaRPr sz="1400">
              <a:solidFill>
                <a:srgbClr val="000000"/>
              </a:solidFill>
            </a:endParaRPr>
          </a:p>
          <a:p>
            <a:pPr indent="0" lvl="0" marL="0" rtl="0" algn="just">
              <a:lnSpc>
                <a:spcPct val="166666"/>
              </a:lnSpc>
              <a:spcBef>
                <a:spcPts val="1200"/>
              </a:spcBef>
              <a:spcAft>
                <a:spcPts val="1200"/>
              </a:spcAft>
              <a:buSzPts val="1800"/>
              <a:buNone/>
            </a:pPr>
            <a:r>
              <a:t/>
            </a:r>
            <a:endParaRPr sz="1400">
              <a:solidFill>
                <a:srgbClr val="00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Algorithm Efficiency(Cont.)</a:t>
            </a:r>
            <a:endParaRPr/>
          </a:p>
        </p:txBody>
      </p:sp>
      <p:sp>
        <p:nvSpPr>
          <p:cNvPr id="339" name="Google Shape;339;p45"/>
          <p:cNvSpPr txBox="1"/>
          <p:nvPr>
            <p:ph idx="1" type="body"/>
          </p:nvPr>
        </p:nvSpPr>
        <p:spPr>
          <a:xfrm>
            <a:off x="311700" y="1171600"/>
            <a:ext cx="8520600" cy="3397200"/>
          </a:xfrm>
          <a:prstGeom prst="rect">
            <a:avLst/>
          </a:prstGeom>
          <a:noFill/>
          <a:ln>
            <a:noFill/>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b="1" lang="en" sz="1400">
                <a:solidFill>
                  <a:srgbClr val="000000"/>
                </a:solidFill>
              </a:rPr>
              <a:t>Theta Notation (Θ-notation)</a:t>
            </a:r>
            <a:endParaRPr b="1" sz="1400">
              <a:solidFill>
                <a:srgbClr val="000000"/>
              </a:solidFill>
            </a:endParaRPr>
          </a:p>
          <a:p>
            <a:pPr indent="0" lvl="0" marL="0" rtl="0" algn="just">
              <a:lnSpc>
                <a:spcPct val="166666"/>
              </a:lnSpc>
              <a:spcBef>
                <a:spcPts val="900"/>
              </a:spcBef>
              <a:spcAft>
                <a:spcPts val="0"/>
              </a:spcAft>
              <a:buSzPts val="1800"/>
              <a:buNone/>
            </a:pPr>
            <a:r>
              <a:rPr lang="en" sz="1400">
                <a:solidFill>
                  <a:srgbClr val="000000"/>
                </a:solidFill>
              </a:rPr>
              <a:t>Theta notation encloses the function from above and below. Since it represents the upper and the lower bound of the running time of an algorithm, it is used for analyzing the average-case complexity of an algorithm.</a:t>
            </a:r>
            <a:endParaRPr sz="1400">
              <a:solidFill>
                <a:srgbClr val="000000"/>
              </a:solidFill>
            </a:endParaRPr>
          </a:p>
          <a:p>
            <a:pPr indent="0" lvl="0" marL="0" rtl="0" algn="just">
              <a:lnSpc>
                <a:spcPct val="166666"/>
              </a:lnSpc>
              <a:spcBef>
                <a:spcPts val="1200"/>
              </a:spcBef>
              <a:spcAft>
                <a:spcPts val="0"/>
              </a:spcAft>
              <a:buSzPts val="1800"/>
              <a:buNone/>
            </a:pPr>
            <a:r>
              <a:t/>
            </a:r>
            <a:endParaRPr sz="1400">
              <a:solidFill>
                <a:srgbClr val="000000"/>
              </a:solidFill>
            </a:endParaRPr>
          </a:p>
          <a:p>
            <a:pPr indent="0" lvl="0" marL="0" rtl="0" algn="just">
              <a:lnSpc>
                <a:spcPct val="166666"/>
              </a:lnSpc>
              <a:spcBef>
                <a:spcPts val="1200"/>
              </a:spcBef>
              <a:spcAft>
                <a:spcPts val="0"/>
              </a:spcAft>
              <a:buSzPts val="1800"/>
              <a:buNone/>
            </a:pPr>
            <a:r>
              <a:t/>
            </a:r>
            <a:endParaRPr sz="1400">
              <a:solidFill>
                <a:srgbClr val="000000"/>
              </a:solidFill>
            </a:endParaRPr>
          </a:p>
          <a:p>
            <a:pPr indent="0" lvl="0" marL="0" rtl="0" algn="just">
              <a:lnSpc>
                <a:spcPct val="166666"/>
              </a:lnSpc>
              <a:spcBef>
                <a:spcPts val="1200"/>
              </a:spcBef>
              <a:spcAft>
                <a:spcPts val="0"/>
              </a:spcAft>
              <a:buClr>
                <a:schemeClr val="dk1"/>
              </a:buClr>
              <a:buSzPts val="1100"/>
              <a:buFont typeface="Arial"/>
              <a:buNone/>
            </a:pPr>
            <a:r>
              <a:t/>
            </a:r>
            <a:endParaRPr sz="1400">
              <a:solidFill>
                <a:srgbClr val="000000"/>
              </a:solidFill>
            </a:endParaRPr>
          </a:p>
          <a:p>
            <a:pPr indent="0" lvl="0" marL="457200" rtl="0" algn="just">
              <a:lnSpc>
                <a:spcPct val="115000"/>
              </a:lnSpc>
              <a:spcBef>
                <a:spcPts val="1200"/>
              </a:spcBef>
              <a:spcAft>
                <a:spcPts val="0"/>
              </a:spcAft>
              <a:buSzPts val="1800"/>
              <a:buNone/>
            </a:pPr>
            <a:r>
              <a:t/>
            </a:r>
            <a:endParaRPr b="1" sz="1400">
              <a:solidFill>
                <a:srgbClr val="000000"/>
              </a:solidFill>
            </a:endParaRPr>
          </a:p>
        </p:txBody>
      </p:sp>
      <p:pic>
        <p:nvPicPr>
          <p:cNvPr id="340" name="Google Shape;340;p45"/>
          <p:cNvPicPr preferRelativeResize="0"/>
          <p:nvPr/>
        </p:nvPicPr>
        <p:blipFill rotWithShape="1">
          <a:blip r:embed="rId3">
            <a:alphaModFix/>
          </a:blip>
          <a:srcRect b="0" l="0" r="0" t="0"/>
          <a:stretch/>
        </p:blipFill>
        <p:spPr>
          <a:xfrm>
            <a:off x="2585502" y="2177300"/>
            <a:ext cx="2712225" cy="29020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Algorithm Efficiency(Cont.)</a:t>
            </a:r>
            <a:endParaRPr/>
          </a:p>
        </p:txBody>
      </p:sp>
      <p:sp>
        <p:nvSpPr>
          <p:cNvPr id="346" name="Google Shape;346;p46"/>
          <p:cNvSpPr txBox="1"/>
          <p:nvPr>
            <p:ph idx="1" type="body"/>
          </p:nvPr>
        </p:nvSpPr>
        <p:spPr>
          <a:xfrm>
            <a:off x="623400" y="1272450"/>
            <a:ext cx="8520600" cy="3397200"/>
          </a:xfrm>
          <a:prstGeom prst="rect">
            <a:avLst/>
          </a:prstGeom>
          <a:noFill/>
          <a:ln>
            <a:noFill/>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SzPts val="1800"/>
              <a:buNone/>
            </a:pPr>
            <a:r>
              <a:rPr b="1" lang="en" sz="1400"/>
              <a:t>Theta Notation (Θ-notation)</a:t>
            </a:r>
            <a:endParaRPr b="1">
              <a:solidFill>
                <a:srgbClr val="000000"/>
              </a:solidFill>
            </a:endParaRPr>
          </a:p>
          <a:p>
            <a:pPr indent="0" lvl="0" marL="0" rtl="0" algn="just">
              <a:lnSpc>
                <a:spcPct val="166666"/>
              </a:lnSpc>
              <a:spcBef>
                <a:spcPts val="900"/>
              </a:spcBef>
              <a:spcAft>
                <a:spcPts val="0"/>
              </a:spcAft>
              <a:buSzPts val="1800"/>
              <a:buNone/>
            </a:pPr>
            <a:r>
              <a:rPr lang="en" sz="1400">
                <a:solidFill>
                  <a:srgbClr val="000000"/>
                </a:solidFill>
              </a:rPr>
              <a:t>For a function g(n), Θ(g(n)) is given by the relation:</a:t>
            </a:r>
            <a:endParaRPr sz="1400">
              <a:solidFill>
                <a:srgbClr val="000000"/>
              </a:solidFill>
            </a:endParaRPr>
          </a:p>
          <a:p>
            <a:pPr indent="0" lvl="0" marL="0" rtl="0" algn="just">
              <a:lnSpc>
                <a:spcPct val="166666"/>
              </a:lnSpc>
              <a:spcBef>
                <a:spcPts val="1200"/>
              </a:spcBef>
              <a:spcAft>
                <a:spcPts val="0"/>
              </a:spcAft>
              <a:buSzPts val="1800"/>
              <a:buNone/>
            </a:pPr>
            <a:r>
              <a:rPr lang="en" sz="1400">
                <a:solidFill>
                  <a:srgbClr val="000000"/>
                </a:solidFill>
              </a:rPr>
              <a:t>Θ(g(n)) = { f(n): there exist positive constants c1, c2 and n0</a:t>
            </a:r>
            <a:endParaRPr sz="1400">
              <a:solidFill>
                <a:srgbClr val="000000"/>
              </a:solidFill>
            </a:endParaRPr>
          </a:p>
          <a:p>
            <a:pPr indent="0" lvl="0" marL="152400" marR="152400" rtl="0" algn="just">
              <a:lnSpc>
                <a:spcPct val="142857"/>
              </a:lnSpc>
              <a:spcBef>
                <a:spcPts val="1200"/>
              </a:spcBef>
              <a:spcAft>
                <a:spcPts val="0"/>
              </a:spcAft>
              <a:buSzPts val="1800"/>
              <a:buNone/>
            </a:pPr>
            <a:r>
              <a:rPr lang="en" sz="1400">
                <a:solidFill>
                  <a:srgbClr val="000000"/>
                </a:solidFill>
              </a:rPr>
              <a:t>            such that 0 ≤ c1g(n) ≤ f(n) ≤ c2g(n) for all n ≥ n0 }</a:t>
            </a:r>
            <a:endParaRPr sz="1400">
              <a:solidFill>
                <a:srgbClr val="000000"/>
              </a:solidFill>
            </a:endParaRPr>
          </a:p>
          <a:p>
            <a:pPr indent="0" lvl="0" marL="0" rtl="0" algn="just">
              <a:lnSpc>
                <a:spcPct val="166666"/>
              </a:lnSpc>
              <a:spcBef>
                <a:spcPts val="1200"/>
              </a:spcBef>
              <a:spcAft>
                <a:spcPts val="0"/>
              </a:spcAft>
              <a:buSzPts val="1800"/>
              <a:buNone/>
            </a:pPr>
            <a:r>
              <a:rPr lang="en" sz="1400">
                <a:solidFill>
                  <a:srgbClr val="000000"/>
                </a:solidFill>
              </a:rPr>
              <a:t>The above expression can be described as a function f(n) belongs to the set Θ(g(n)) if there exist positive constants c1 and c2 such that it can be sandwiched between c1g(n) and c2g(n), for sufficiently large n.</a:t>
            </a:r>
            <a:endParaRPr sz="1400">
              <a:solidFill>
                <a:srgbClr val="000000"/>
              </a:solidFill>
            </a:endParaRPr>
          </a:p>
          <a:p>
            <a:pPr indent="0" lvl="0" marL="0" rtl="0" algn="just">
              <a:lnSpc>
                <a:spcPct val="166666"/>
              </a:lnSpc>
              <a:spcBef>
                <a:spcPts val="1200"/>
              </a:spcBef>
              <a:spcAft>
                <a:spcPts val="1200"/>
              </a:spcAft>
              <a:buSzPts val="1800"/>
              <a:buNone/>
            </a:pPr>
            <a:r>
              <a:rPr lang="en" sz="1400">
                <a:solidFill>
                  <a:srgbClr val="000000"/>
                </a:solidFill>
              </a:rPr>
              <a:t>If a function f(n) lies anywhere in between c1g(n) and c2g(n) for all n ≥ n0, then f(n) is said to be asymptotically tight bound.</a:t>
            </a:r>
            <a:endParaRPr sz="1400">
              <a:solidFill>
                <a:srgbClr val="00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7"/>
          <p:cNvSpPr txBox="1"/>
          <p:nvPr>
            <p:ph idx="1" type="body"/>
          </p:nvPr>
        </p:nvSpPr>
        <p:spPr>
          <a:xfrm>
            <a:off x="402336" y="1171600"/>
            <a:ext cx="8520600" cy="3397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b="1" lang="en" sz="1600">
                <a:solidFill>
                  <a:srgbClr val="40424E"/>
                </a:solidFill>
              </a:rPr>
              <a:t>Big-O Notation</a:t>
            </a:r>
            <a:endParaRPr b="1" sz="1600">
              <a:solidFill>
                <a:srgbClr val="40424E"/>
              </a:solidFill>
            </a:endParaRPr>
          </a:p>
          <a:p>
            <a:pPr indent="0" lvl="0" marL="0" rtl="0" algn="just">
              <a:lnSpc>
                <a:spcPct val="115000"/>
              </a:lnSpc>
              <a:spcBef>
                <a:spcPts val="0"/>
              </a:spcBef>
              <a:spcAft>
                <a:spcPts val="0"/>
              </a:spcAft>
              <a:buSzPts val="1800"/>
              <a:buNone/>
            </a:pPr>
            <a:r>
              <a:t/>
            </a:r>
            <a:endParaRPr b="1" sz="1600">
              <a:solidFill>
                <a:srgbClr val="40424E"/>
              </a:solidFill>
            </a:endParaRPr>
          </a:p>
          <a:p>
            <a:pPr indent="-330200" lvl="0" marL="457200" rtl="0" algn="just">
              <a:lnSpc>
                <a:spcPct val="115000"/>
              </a:lnSpc>
              <a:spcBef>
                <a:spcPts val="0"/>
              </a:spcBef>
              <a:spcAft>
                <a:spcPts val="0"/>
              </a:spcAft>
              <a:buClr>
                <a:srgbClr val="40424E"/>
              </a:buClr>
              <a:buSzPts val="1600"/>
              <a:buChar char="●"/>
            </a:pPr>
            <a:r>
              <a:rPr lang="en" sz="1600">
                <a:solidFill>
                  <a:srgbClr val="40424E"/>
                </a:solidFill>
              </a:rPr>
              <a:t>Big O Notation is used to depict an algorithm’s growth rate. It checks the algorithm’s performance as input size grows.</a:t>
            </a:r>
            <a:endParaRPr sz="1600">
              <a:solidFill>
                <a:srgbClr val="40424E"/>
              </a:solidFill>
            </a:endParaRPr>
          </a:p>
          <a:p>
            <a:pPr indent="0" lvl="0" marL="914400" rtl="0" algn="just">
              <a:lnSpc>
                <a:spcPct val="115000"/>
              </a:lnSpc>
              <a:spcBef>
                <a:spcPts val="0"/>
              </a:spcBef>
              <a:spcAft>
                <a:spcPts val="0"/>
              </a:spcAft>
              <a:buSzPts val="1800"/>
              <a:buNone/>
            </a:pPr>
            <a:r>
              <a:t/>
            </a:r>
            <a:endParaRPr sz="1600">
              <a:solidFill>
                <a:srgbClr val="40424E"/>
              </a:solidFill>
            </a:endParaRPr>
          </a:p>
          <a:p>
            <a:pPr indent="-330200" lvl="0" marL="457200" rtl="0" algn="just">
              <a:lnSpc>
                <a:spcPct val="115000"/>
              </a:lnSpc>
              <a:spcBef>
                <a:spcPts val="0"/>
              </a:spcBef>
              <a:spcAft>
                <a:spcPts val="0"/>
              </a:spcAft>
              <a:buClr>
                <a:srgbClr val="40424E"/>
              </a:buClr>
              <a:buSzPts val="1600"/>
              <a:buChar char="●"/>
            </a:pPr>
            <a:r>
              <a:rPr lang="en" sz="1600">
                <a:solidFill>
                  <a:srgbClr val="40424E"/>
                </a:solidFill>
              </a:rPr>
              <a:t>*O Notation is useful in comparing algorithms</a:t>
            </a:r>
            <a:endParaRPr sz="1600">
              <a:solidFill>
                <a:srgbClr val="40424E"/>
              </a:solidFill>
            </a:endParaRPr>
          </a:p>
          <a:p>
            <a:pPr indent="0" lvl="0" marL="1371600" rtl="0" algn="just">
              <a:lnSpc>
                <a:spcPct val="115000"/>
              </a:lnSpc>
              <a:spcBef>
                <a:spcPts val="0"/>
              </a:spcBef>
              <a:spcAft>
                <a:spcPts val="0"/>
              </a:spcAft>
              <a:buSzPts val="1800"/>
              <a:buNone/>
            </a:pPr>
            <a:r>
              <a:t/>
            </a:r>
            <a:endParaRPr sz="1600">
              <a:solidFill>
                <a:srgbClr val="40424E"/>
              </a:solidFill>
            </a:endParaRPr>
          </a:p>
          <a:p>
            <a:pPr indent="0" lvl="0" marL="914400" rtl="0" algn="just">
              <a:lnSpc>
                <a:spcPct val="115000"/>
              </a:lnSpc>
              <a:spcBef>
                <a:spcPts val="0"/>
              </a:spcBef>
              <a:spcAft>
                <a:spcPts val="0"/>
              </a:spcAft>
              <a:buSzPts val="1800"/>
              <a:buNone/>
            </a:pPr>
            <a:r>
              <a:t/>
            </a:r>
            <a:endParaRPr sz="1600">
              <a:solidFill>
                <a:srgbClr val="40424E"/>
              </a:solidFill>
            </a:endParaRPr>
          </a:p>
          <a:p>
            <a:pPr indent="0" lvl="0" marL="457200" rtl="0" algn="just">
              <a:lnSpc>
                <a:spcPct val="115000"/>
              </a:lnSpc>
              <a:spcBef>
                <a:spcPts val="0"/>
              </a:spcBef>
              <a:spcAft>
                <a:spcPts val="0"/>
              </a:spcAft>
              <a:buSzPts val="1800"/>
              <a:buNone/>
            </a:pPr>
            <a:r>
              <a:t/>
            </a:r>
            <a:endParaRPr sz="1600">
              <a:solidFill>
                <a:srgbClr val="40424E"/>
              </a:solidFill>
            </a:endParaRPr>
          </a:p>
        </p:txBody>
      </p:sp>
      <p:sp>
        <p:nvSpPr>
          <p:cNvPr id="352" name="Google Shape;352;p4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Algorithm Efficiency (Cont.) </a:t>
            </a:r>
            <a:endParaRPr/>
          </a:p>
        </p:txBody>
      </p:sp>
      <p:pic>
        <p:nvPicPr>
          <p:cNvPr id="353" name="Google Shape;353;p47"/>
          <p:cNvPicPr preferRelativeResize="0"/>
          <p:nvPr/>
        </p:nvPicPr>
        <p:blipFill rotWithShape="1">
          <a:blip r:embed="rId3">
            <a:alphaModFix/>
          </a:blip>
          <a:srcRect b="52839" l="50272" r="35919" t="43140"/>
          <a:stretch/>
        </p:blipFill>
        <p:spPr>
          <a:xfrm>
            <a:off x="3272975" y="3520050"/>
            <a:ext cx="2411026" cy="394799"/>
          </a:xfrm>
          <a:prstGeom prst="rect">
            <a:avLst/>
          </a:prstGeom>
          <a:noFill/>
          <a:ln>
            <a:noFill/>
          </a:ln>
        </p:spPr>
      </p:pic>
      <p:sp>
        <p:nvSpPr>
          <p:cNvPr id="354" name="Google Shape;354;p47"/>
          <p:cNvSpPr txBox="1"/>
          <p:nvPr/>
        </p:nvSpPr>
        <p:spPr>
          <a:xfrm>
            <a:off x="739175" y="3409650"/>
            <a:ext cx="2305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ld Standard TT"/>
                <a:ea typeface="Old Standard TT"/>
                <a:cs typeface="Old Standard TT"/>
                <a:sym typeface="Old Standard TT"/>
              </a:rPr>
              <a:t>It will take at most N^2 steps for input size N</a:t>
            </a:r>
            <a:endParaRPr b="0" i="0" sz="1400" u="none" cap="none" strike="noStrike">
              <a:solidFill>
                <a:srgbClr val="000000"/>
              </a:solidFill>
              <a:latin typeface="Old Standard TT"/>
              <a:ea typeface="Old Standard TT"/>
              <a:cs typeface="Old Standard TT"/>
              <a:sym typeface="Old Standard TT"/>
            </a:endParaRPr>
          </a:p>
        </p:txBody>
      </p:sp>
      <p:sp>
        <p:nvSpPr>
          <p:cNvPr id="355" name="Google Shape;355;p47"/>
          <p:cNvSpPr txBox="1"/>
          <p:nvPr/>
        </p:nvSpPr>
        <p:spPr>
          <a:xfrm>
            <a:off x="6035075" y="3367650"/>
            <a:ext cx="2305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ld Standard TT"/>
                <a:ea typeface="Old Standard TT"/>
                <a:cs typeface="Old Standard TT"/>
                <a:sym typeface="Old Standard TT"/>
              </a:rPr>
              <a:t>It will take at most 2^N steps for input size N</a:t>
            </a:r>
            <a:endParaRPr b="0" i="0" sz="14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8"/>
          <p:cNvSpPr txBox="1"/>
          <p:nvPr>
            <p:ph idx="1" type="body"/>
          </p:nvPr>
        </p:nvSpPr>
        <p:spPr>
          <a:xfrm>
            <a:off x="402336"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 sz="1400">
                <a:solidFill>
                  <a:srgbClr val="000000"/>
                </a:solidFill>
              </a:rPr>
              <a:t>Common Asymptotic Notations</a:t>
            </a:r>
            <a:endParaRPr sz="1400">
              <a:solidFill>
                <a:srgbClr val="000000"/>
              </a:solidFill>
            </a:endParaRPr>
          </a:p>
          <a:p>
            <a:pPr indent="0" lvl="0" marL="25400" marR="25400" rtl="0" algn="just">
              <a:lnSpc>
                <a:spcPct val="115000"/>
              </a:lnSpc>
              <a:spcBef>
                <a:spcPts val="600"/>
              </a:spcBef>
              <a:spcAft>
                <a:spcPts val="0"/>
              </a:spcAft>
              <a:buClr>
                <a:schemeClr val="dk1"/>
              </a:buClr>
              <a:buSzPts val="1100"/>
              <a:buFont typeface="Arial"/>
              <a:buNone/>
            </a:pPr>
            <a:r>
              <a:rPr lang="en" sz="1400">
                <a:solidFill>
                  <a:srgbClr val="000000"/>
                </a:solidFill>
              </a:rPr>
              <a:t>Following is a list of some common </a:t>
            </a:r>
            <a:endParaRPr sz="1400">
              <a:solidFill>
                <a:srgbClr val="000000"/>
              </a:solidFill>
            </a:endParaRPr>
          </a:p>
          <a:p>
            <a:pPr indent="0" lvl="0" marL="25400" marR="25400" rtl="0" algn="just">
              <a:lnSpc>
                <a:spcPct val="115000"/>
              </a:lnSpc>
              <a:spcBef>
                <a:spcPts val="600"/>
              </a:spcBef>
              <a:spcAft>
                <a:spcPts val="0"/>
              </a:spcAft>
              <a:buClr>
                <a:schemeClr val="dk1"/>
              </a:buClr>
              <a:buSzPts val="1100"/>
              <a:buFont typeface="Arial"/>
              <a:buNone/>
            </a:pPr>
            <a:r>
              <a:rPr lang="en" sz="1400">
                <a:solidFill>
                  <a:srgbClr val="000000"/>
                </a:solidFill>
              </a:rPr>
              <a:t>asymptotic notations:</a:t>
            </a:r>
            <a:endParaRPr sz="1400">
              <a:solidFill>
                <a:srgbClr val="000000"/>
              </a:solidFill>
            </a:endParaRPr>
          </a:p>
          <a:p>
            <a:pPr indent="0" lvl="0" marL="457200" rtl="0" algn="just">
              <a:lnSpc>
                <a:spcPct val="115000"/>
              </a:lnSpc>
              <a:spcBef>
                <a:spcPts val="700"/>
              </a:spcBef>
              <a:spcAft>
                <a:spcPts val="0"/>
              </a:spcAft>
              <a:buSzPts val="1800"/>
              <a:buNone/>
            </a:pPr>
            <a:r>
              <a:t/>
            </a:r>
            <a:endParaRPr sz="1400">
              <a:solidFill>
                <a:srgbClr val="000000"/>
              </a:solidFill>
            </a:endParaRPr>
          </a:p>
        </p:txBody>
      </p:sp>
      <p:sp>
        <p:nvSpPr>
          <p:cNvPr id="361" name="Google Shape;361;p4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Algorithm Efficiency (Cont.) </a:t>
            </a:r>
            <a:endParaRPr/>
          </a:p>
        </p:txBody>
      </p:sp>
      <p:graphicFrame>
        <p:nvGraphicFramePr>
          <p:cNvPr id="362" name="Google Shape;362;p48"/>
          <p:cNvGraphicFramePr/>
          <p:nvPr/>
        </p:nvGraphicFramePr>
        <p:xfrm>
          <a:off x="3657600" y="1200150"/>
          <a:ext cx="3000000" cy="3000000"/>
        </p:xfrm>
        <a:graphic>
          <a:graphicData uri="http://schemas.openxmlformats.org/drawingml/2006/table">
            <a:tbl>
              <a:tblPr>
                <a:noFill/>
                <a:tableStyleId>{E8838591-7C85-4070-80C2-F7E71100C069}</a:tableStyleId>
              </a:tblPr>
              <a:tblGrid>
                <a:gridCol w="2066900"/>
                <a:gridCol w="2066900"/>
              </a:tblGrid>
              <a:tr h="34165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FFFFFF"/>
                          </a:solidFill>
                          <a:latin typeface="Old Standard TT"/>
                          <a:ea typeface="Old Standard TT"/>
                          <a:cs typeface="Old Standard TT"/>
                          <a:sym typeface="Old Standard TT"/>
                        </a:rPr>
                        <a:t>Name</a:t>
                      </a:r>
                      <a:endParaRPr b="1" sz="1400" u="none" cap="none" strike="noStrike">
                        <a:solidFill>
                          <a:srgbClr val="FFFFFF"/>
                        </a:solidFill>
                        <a:latin typeface="Old Standard TT"/>
                        <a:ea typeface="Old Standard TT"/>
                        <a:cs typeface="Old Standard TT"/>
                        <a:sym typeface="Old Standard TT"/>
                      </a:endParaRPr>
                    </a:p>
                  </a:txBody>
                  <a:tcPr marT="91425" marB="91425" marR="91425" marL="91425">
                    <a:lnB cap="flat" cmpd="sng" w="9525">
                      <a:solidFill>
                        <a:srgbClr val="DDDDDD"/>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FFFFFF"/>
                          </a:solidFill>
                          <a:latin typeface="Old Standard TT"/>
                          <a:ea typeface="Old Standard TT"/>
                          <a:cs typeface="Old Standard TT"/>
                          <a:sym typeface="Old Standard TT"/>
                        </a:rPr>
                        <a:t>Time Complexity</a:t>
                      </a:r>
                      <a:endParaRPr b="1" sz="1400" u="none" cap="none" strike="noStrike">
                        <a:solidFill>
                          <a:srgbClr val="FFFFFF"/>
                        </a:solidFill>
                        <a:latin typeface="Old Standard TT"/>
                        <a:ea typeface="Old Standard TT"/>
                        <a:cs typeface="Old Standard TT"/>
                        <a:sym typeface="Old Standard TT"/>
                      </a:endParaRPr>
                    </a:p>
                  </a:txBody>
                  <a:tcPr marT="91425" marB="91425" marR="91425" marL="91425">
                    <a:lnB cap="flat" cmpd="sng" w="9525">
                      <a:solidFill>
                        <a:srgbClr val="DDDDDD"/>
                      </a:solidFill>
                      <a:prstDash val="solid"/>
                      <a:round/>
                      <a:headEnd len="sm" w="sm" type="none"/>
                      <a:tailEnd len="sm" w="sm" type="none"/>
                    </a:lnB>
                    <a:solidFill>
                      <a:schemeClr val="dk2"/>
                    </a:solidFill>
                  </a:tcPr>
                </a:tc>
              </a:tr>
              <a:tr h="32855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t>Constant Time</a:t>
                      </a:r>
                      <a:endParaRPr b="1" sz="12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Ο(1)</a:t>
                      </a:r>
                      <a:endParaRPr sz="12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2855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t>Logarithmic</a:t>
                      </a:r>
                      <a:endParaRPr b="1" sz="12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Ο(log n)</a:t>
                      </a:r>
                      <a:endParaRPr sz="12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2855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t>Linear</a:t>
                      </a:r>
                      <a:endParaRPr b="1" sz="12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Ο(n)</a:t>
                      </a:r>
                      <a:endParaRPr sz="12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2855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t>n log n</a:t>
                      </a:r>
                      <a:endParaRPr b="1" sz="12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Ο(n log n)</a:t>
                      </a:r>
                      <a:endParaRPr sz="12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2855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t>Quadratic</a:t>
                      </a:r>
                      <a:endParaRPr b="1" sz="12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Ο(n</a:t>
                      </a:r>
                      <a:r>
                        <a:rPr lang="en" sz="900" u="none" cap="none" strike="noStrike"/>
                        <a:t>2</a:t>
                      </a:r>
                      <a:r>
                        <a:rPr lang="en" sz="1200" u="none" cap="none" strike="noStrike"/>
                        <a:t>)</a:t>
                      </a:r>
                      <a:endParaRPr sz="12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2855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t>Cubic</a:t>
                      </a:r>
                      <a:endParaRPr b="1" sz="12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Ο(n</a:t>
                      </a:r>
                      <a:r>
                        <a:rPr lang="en" sz="900" u="none" cap="none" strike="noStrike"/>
                        <a:t>3</a:t>
                      </a:r>
                      <a:r>
                        <a:rPr lang="en" sz="1200" u="none" cap="none" strike="noStrike"/>
                        <a:t>)</a:t>
                      </a:r>
                      <a:endParaRPr sz="12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2855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t>Polynomial</a:t>
                      </a:r>
                      <a:endParaRPr b="1" sz="12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n^</a:t>
                      </a:r>
                      <a:r>
                        <a:rPr lang="en" sz="900" u="none" cap="none" strike="noStrike"/>
                        <a:t>Ο(1)</a:t>
                      </a:r>
                      <a:endParaRPr sz="9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2855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t>Exponential</a:t>
                      </a:r>
                      <a:endParaRPr b="1" sz="12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2^</a:t>
                      </a:r>
                      <a:r>
                        <a:rPr lang="en" sz="900" u="none" cap="none" strike="noStrike"/>
                        <a:t>Ο(n)</a:t>
                      </a:r>
                      <a:endParaRPr sz="9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9"/>
          <p:cNvSpPr txBox="1"/>
          <p:nvPr>
            <p:ph idx="1" type="body"/>
          </p:nvPr>
        </p:nvSpPr>
        <p:spPr>
          <a:xfrm>
            <a:off x="402336"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23529"/>
              </a:lnSpc>
              <a:spcBef>
                <a:spcPts val="2900"/>
              </a:spcBef>
              <a:spcAft>
                <a:spcPts val="0"/>
              </a:spcAft>
              <a:buClr>
                <a:schemeClr val="dk1"/>
              </a:buClr>
              <a:buSzPts val="1100"/>
              <a:buFont typeface="Arial"/>
              <a:buNone/>
            </a:pPr>
            <a:r>
              <a:rPr b="1" lang="en" sz="1400">
                <a:solidFill>
                  <a:srgbClr val="292929"/>
                </a:solidFill>
              </a:rPr>
              <a:t>Constant Time — O(1)</a:t>
            </a:r>
            <a:endParaRPr b="1" sz="1400">
              <a:solidFill>
                <a:srgbClr val="292929"/>
              </a:solidFill>
            </a:endParaRPr>
          </a:p>
          <a:p>
            <a:pPr indent="0" lvl="0" marL="0" rtl="0" algn="l">
              <a:lnSpc>
                <a:spcPct val="218181"/>
              </a:lnSpc>
              <a:spcBef>
                <a:spcPts val="1400"/>
              </a:spcBef>
              <a:spcAft>
                <a:spcPts val="0"/>
              </a:spcAft>
              <a:buSzPts val="1800"/>
              <a:buNone/>
            </a:pPr>
            <a:r>
              <a:rPr lang="en" sz="1400">
                <a:solidFill>
                  <a:srgbClr val="292929"/>
                </a:solidFill>
              </a:rPr>
              <a:t>An algorithm is said to have a constant time when it is not dependent on the input data (</a:t>
            </a:r>
            <a:r>
              <a:rPr i="1" lang="en" sz="1400">
                <a:solidFill>
                  <a:srgbClr val="292929"/>
                </a:solidFill>
              </a:rPr>
              <a:t>n</a:t>
            </a:r>
            <a:r>
              <a:rPr lang="en" sz="1400">
                <a:solidFill>
                  <a:srgbClr val="292929"/>
                </a:solidFill>
              </a:rPr>
              <a:t>). No matter the size of the input data, the running time will always be the same. For example:</a:t>
            </a:r>
            <a:endParaRPr sz="1400">
              <a:solidFill>
                <a:srgbClr val="292929"/>
              </a:solidFill>
            </a:endParaRPr>
          </a:p>
          <a:p>
            <a:pPr indent="0" lvl="0" marL="0" rtl="0" algn="l">
              <a:lnSpc>
                <a:spcPct val="100000"/>
              </a:lnSpc>
              <a:spcBef>
                <a:spcPts val="1400"/>
              </a:spcBef>
              <a:spcAft>
                <a:spcPts val="0"/>
              </a:spcAft>
              <a:buClr>
                <a:schemeClr val="dk1"/>
              </a:buClr>
              <a:buSzPts val="1100"/>
              <a:buFont typeface="Arial"/>
              <a:buNone/>
            </a:pPr>
            <a:r>
              <a:rPr lang="en" sz="1400">
                <a:solidFill>
                  <a:srgbClr val="292929"/>
                </a:solidFill>
              </a:rPr>
              <a:t>if a &gt; b:</a:t>
            </a:r>
            <a:endParaRPr sz="1400">
              <a:solidFill>
                <a:srgbClr val="292929"/>
              </a:solidFill>
            </a:endParaRPr>
          </a:p>
          <a:p>
            <a:pPr indent="0" lvl="0" marL="190500" marR="190500" rtl="0" algn="l">
              <a:lnSpc>
                <a:spcPct val="100000"/>
              </a:lnSpc>
              <a:spcBef>
                <a:spcPts val="0"/>
              </a:spcBef>
              <a:spcAft>
                <a:spcPts val="0"/>
              </a:spcAft>
              <a:buClr>
                <a:schemeClr val="dk1"/>
              </a:buClr>
              <a:buSzPts val="1100"/>
              <a:buFont typeface="Arial"/>
              <a:buNone/>
            </a:pPr>
            <a:r>
              <a:rPr lang="en" sz="1400">
                <a:solidFill>
                  <a:srgbClr val="292929"/>
                </a:solidFill>
              </a:rPr>
              <a:t>   return True</a:t>
            </a:r>
            <a:endParaRPr sz="1400">
              <a:solidFill>
                <a:srgbClr val="292929"/>
              </a:solidFill>
            </a:endParaRPr>
          </a:p>
          <a:p>
            <a:pPr indent="0" lvl="0" marL="0" marR="190500" rtl="0" algn="l">
              <a:lnSpc>
                <a:spcPct val="118000"/>
              </a:lnSpc>
              <a:spcBef>
                <a:spcPts val="0"/>
              </a:spcBef>
              <a:spcAft>
                <a:spcPts val="0"/>
              </a:spcAft>
              <a:buClr>
                <a:schemeClr val="dk1"/>
              </a:buClr>
              <a:buSzPts val="1100"/>
              <a:buFont typeface="Arial"/>
              <a:buNone/>
            </a:pPr>
            <a:r>
              <a:rPr lang="en" sz="1400">
                <a:solidFill>
                  <a:srgbClr val="292929"/>
                </a:solidFill>
              </a:rPr>
              <a:t>else:</a:t>
            </a:r>
            <a:endParaRPr sz="1400">
              <a:solidFill>
                <a:srgbClr val="292929"/>
              </a:solidFill>
            </a:endParaRPr>
          </a:p>
          <a:p>
            <a:pPr indent="0" lvl="0" marL="190500" marR="190500" rtl="0" algn="l">
              <a:lnSpc>
                <a:spcPct val="118000"/>
              </a:lnSpc>
              <a:spcBef>
                <a:spcPts val="0"/>
              </a:spcBef>
              <a:spcAft>
                <a:spcPts val="0"/>
              </a:spcAft>
              <a:buClr>
                <a:schemeClr val="dk1"/>
              </a:buClr>
              <a:buSzPts val="1100"/>
              <a:buFont typeface="Arial"/>
              <a:buNone/>
            </a:pPr>
            <a:r>
              <a:rPr lang="en" sz="1400">
                <a:solidFill>
                  <a:srgbClr val="292929"/>
                </a:solidFill>
              </a:rPr>
              <a:t>   return False</a:t>
            </a:r>
            <a:endParaRPr sz="1400">
              <a:solidFill>
                <a:srgbClr val="292929"/>
              </a:solidFill>
            </a:endParaRPr>
          </a:p>
          <a:p>
            <a:pPr indent="0" lvl="0" marL="457200" rtl="0" algn="just">
              <a:lnSpc>
                <a:spcPct val="115000"/>
              </a:lnSpc>
              <a:spcBef>
                <a:spcPts val="0"/>
              </a:spcBef>
              <a:spcAft>
                <a:spcPts val="0"/>
              </a:spcAft>
              <a:buSzPts val="1800"/>
              <a:buNone/>
            </a:pPr>
            <a:r>
              <a:t/>
            </a:r>
            <a:endParaRPr sz="1400">
              <a:solidFill>
                <a:srgbClr val="000000"/>
              </a:solidFill>
            </a:endParaRPr>
          </a:p>
        </p:txBody>
      </p:sp>
      <p:sp>
        <p:nvSpPr>
          <p:cNvPr id="368" name="Google Shape;368;p4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Algorithm Efficiency (Cont.)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Pseudocode (Cont.)</a:t>
            </a:r>
            <a:endParaRPr/>
          </a:p>
        </p:txBody>
      </p:sp>
      <p:sp>
        <p:nvSpPr>
          <p:cNvPr id="84" name="Google Shape;84;p5"/>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 sz="1600">
                <a:solidFill>
                  <a:srgbClr val="000000"/>
                </a:solidFill>
              </a:rPr>
              <a:t>Statement Constructs:</a:t>
            </a:r>
            <a:endParaRPr sz="1600">
              <a:solidFill>
                <a:srgbClr val="000000"/>
              </a:solidFill>
            </a:endParaRPr>
          </a:p>
          <a:p>
            <a:pPr indent="-330200" lvl="0" marL="457200" rtl="0" algn="just">
              <a:lnSpc>
                <a:spcPct val="115000"/>
              </a:lnSpc>
              <a:spcBef>
                <a:spcPts val="1200"/>
              </a:spcBef>
              <a:spcAft>
                <a:spcPts val="0"/>
              </a:spcAft>
              <a:buClr>
                <a:srgbClr val="000000"/>
              </a:buClr>
              <a:buSzPts val="1600"/>
              <a:buChar char="●"/>
            </a:pPr>
            <a:r>
              <a:rPr lang="en" sz="1600">
                <a:solidFill>
                  <a:srgbClr val="231F20"/>
                </a:solidFill>
              </a:rPr>
              <a:t>Programs are designed using common building blocks. These building blocks, known as programming constructs (or statement constructs), form the basis for all programs.</a:t>
            </a:r>
            <a:endParaRPr sz="1600">
              <a:solidFill>
                <a:srgbClr val="231F20"/>
              </a:solidFill>
            </a:endParaRPr>
          </a:p>
          <a:p>
            <a:pPr indent="-330200" lvl="0" marL="457200" rtl="0" algn="just">
              <a:lnSpc>
                <a:spcPct val="115000"/>
              </a:lnSpc>
              <a:spcBef>
                <a:spcPts val="0"/>
              </a:spcBef>
              <a:spcAft>
                <a:spcPts val="0"/>
              </a:spcAft>
              <a:buClr>
                <a:srgbClr val="000000"/>
              </a:buClr>
              <a:buSzPts val="1600"/>
              <a:buChar char="●"/>
            </a:pPr>
            <a:r>
              <a:rPr lang="en" sz="1600"/>
              <a:t>There are three main programming constructs. They are:</a:t>
            </a:r>
            <a:endParaRPr sz="1600"/>
          </a:p>
          <a:p>
            <a:pPr indent="-330200" lvl="0" marL="914400" rtl="0" algn="just">
              <a:lnSpc>
                <a:spcPct val="115000"/>
              </a:lnSpc>
              <a:spcBef>
                <a:spcPts val="0"/>
              </a:spcBef>
              <a:spcAft>
                <a:spcPts val="0"/>
              </a:spcAft>
              <a:buSzPts val="1600"/>
              <a:buFont typeface="Arial"/>
              <a:buChar char="●"/>
            </a:pPr>
            <a:r>
              <a:rPr b="1" lang="en" sz="1600"/>
              <a:t>Sequence</a:t>
            </a:r>
            <a:r>
              <a:rPr lang="en" sz="1600"/>
              <a:t> statements</a:t>
            </a:r>
            <a:endParaRPr sz="1600"/>
          </a:p>
          <a:p>
            <a:pPr indent="-330200" lvl="0" marL="914400" rtl="0" algn="just">
              <a:lnSpc>
                <a:spcPct val="115000"/>
              </a:lnSpc>
              <a:spcBef>
                <a:spcPts val="0"/>
              </a:spcBef>
              <a:spcAft>
                <a:spcPts val="0"/>
              </a:spcAft>
              <a:buSzPts val="1600"/>
              <a:buFont typeface="Arial"/>
              <a:buChar char="●"/>
            </a:pPr>
            <a:r>
              <a:rPr b="1" lang="en" sz="1600"/>
              <a:t>Selection</a:t>
            </a:r>
            <a:r>
              <a:rPr lang="en" sz="1600"/>
              <a:t> statements</a:t>
            </a:r>
            <a:endParaRPr sz="1600"/>
          </a:p>
          <a:p>
            <a:pPr indent="-330200" lvl="0" marL="914400" rtl="0" algn="just">
              <a:lnSpc>
                <a:spcPct val="115000"/>
              </a:lnSpc>
              <a:spcBef>
                <a:spcPts val="0"/>
              </a:spcBef>
              <a:spcAft>
                <a:spcPts val="0"/>
              </a:spcAft>
              <a:buSzPts val="1600"/>
              <a:buFont typeface="Arial"/>
              <a:buChar char="●"/>
            </a:pPr>
            <a:r>
              <a:rPr b="1" lang="en" sz="1600"/>
              <a:t>Iteration</a:t>
            </a:r>
            <a:r>
              <a:rPr lang="en" sz="1600"/>
              <a:t> statements</a:t>
            </a:r>
            <a:endParaRPr sz="1600"/>
          </a:p>
          <a:p>
            <a:pPr indent="-330200" lvl="0" marL="514350" rtl="0" algn="just">
              <a:lnSpc>
                <a:spcPct val="115000"/>
              </a:lnSpc>
              <a:spcBef>
                <a:spcPts val="0"/>
              </a:spcBef>
              <a:spcAft>
                <a:spcPts val="0"/>
              </a:spcAft>
              <a:buSzPts val="1600"/>
              <a:buFont typeface="Old Standard TT"/>
              <a:buChar char="●"/>
            </a:pPr>
            <a:r>
              <a:rPr lang="en" sz="1600"/>
              <a:t>These three constructs are extremely important. They can help you control the flow of your program; allowing you to specify </a:t>
            </a:r>
            <a:r>
              <a:rPr i="1" lang="en" sz="1600"/>
              <a:t>how or when parts of your code are executed.</a:t>
            </a:r>
            <a:endParaRPr sz="1600">
              <a:solidFill>
                <a:srgbClr val="231F20"/>
              </a:solidFill>
            </a:endParaRPr>
          </a:p>
          <a:p>
            <a:pPr indent="0" lvl="0" marL="457200" rtl="0" algn="just">
              <a:lnSpc>
                <a:spcPct val="115000"/>
              </a:lnSpc>
              <a:spcBef>
                <a:spcPts val="1000"/>
              </a:spcBef>
              <a:spcAft>
                <a:spcPts val="1200"/>
              </a:spcAft>
              <a:buSzPts val="1800"/>
              <a:buNone/>
            </a:pPr>
            <a:r>
              <a:t/>
            </a:r>
            <a:endParaRPr sz="1600">
              <a:solidFill>
                <a:srgbClr val="00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0"/>
          <p:cNvSpPr txBox="1"/>
          <p:nvPr>
            <p:ph idx="1" type="body"/>
          </p:nvPr>
        </p:nvSpPr>
        <p:spPr>
          <a:xfrm>
            <a:off x="402336" y="1171600"/>
            <a:ext cx="8520600" cy="3397200"/>
          </a:xfrm>
          <a:prstGeom prst="rect">
            <a:avLst/>
          </a:prstGeom>
          <a:noFill/>
          <a:ln>
            <a:noFill/>
          </a:ln>
        </p:spPr>
        <p:txBody>
          <a:bodyPr anchorCtr="0" anchor="t" bIns="91425" lIns="91425" spcFirstLastPara="1" rIns="91425" wrap="square" tIns="91425">
            <a:noAutofit/>
          </a:bodyPr>
          <a:lstStyle/>
          <a:p>
            <a:pPr indent="-317500" lvl="0" marL="457200" rtl="0" algn="l">
              <a:lnSpc>
                <a:spcPct val="218181"/>
              </a:lnSpc>
              <a:spcBef>
                <a:spcPts val="0"/>
              </a:spcBef>
              <a:spcAft>
                <a:spcPts val="0"/>
              </a:spcAft>
              <a:buClr>
                <a:srgbClr val="000000"/>
              </a:buClr>
              <a:buSzPts val="1400"/>
              <a:buChar char="●"/>
            </a:pPr>
            <a:r>
              <a:rPr lang="en" sz="1400">
                <a:solidFill>
                  <a:srgbClr val="000000"/>
                </a:solidFill>
              </a:rPr>
              <a:t>Now, let’s take a look at the function </a:t>
            </a:r>
            <a:r>
              <a:rPr b="1" lang="en" sz="1400">
                <a:solidFill>
                  <a:srgbClr val="000000"/>
                </a:solidFill>
              </a:rPr>
              <a:t>get_first</a:t>
            </a:r>
            <a:r>
              <a:rPr lang="en" sz="1400">
                <a:solidFill>
                  <a:srgbClr val="000000"/>
                </a:solidFill>
              </a:rPr>
              <a:t> which returns the first element of a list:</a:t>
            </a:r>
            <a:endParaRPr sz="1400">
              <a:solidFill>
                <a:srgbClr val="000000"/>
              </a:solidFill>
            </a:endParaRPr>
          </a:p>
          <a:p>
            <a:pPr indent="0" lvl="0" marL="457200" rtl="0" algn="l">
              <a:lnSpc>
                <a:spcPct val="218181"/>
              </a:lnSpc>
              <a:spcBef>
                <a:spcPts val="0"/>
              </a:spcBef>
              <a:spcAft>
                <a:spcPts val="0"/>
              </a:spcAft>
              <a:buClr>
                <a:schemeClr val="dk1"/>
              </a:buClr>
              <a:buSzPts val="1100"/>
              <a:buFont typeface="Arial"/>
              <a:buNone/>
            </a:pPr>
            <a:r>
              <a:rPr lang="en" sz="1400">
                <a:solidFill>
                  <a:srgbClr val="000000"/>
                </a:solidFill>
              </a:rPr>
              <a:t>def get_first(data):</a:t>
            </a:r>
            <a:endParaRPr sz="1400">
              <a:solidFill>
                <a:srgbClr val="000000"/>
              </a:solidFill>
            </a:endParaRPr>
          </a:p>
          <a:p>
            <a:pPr indent="0" lvl="0" marL="457200" marR="190500" rtl="0" algn="l">
              <a:lnSpc>
                <a:spcPct val="100000"/>
              </a:lnSpc>
              <a:spcBef>
                <a:spcPts val="0"/>
              </a:spcBef>
              <a:spcAft>
                <a:spcPts val="0"/>
              </a:spcAft>
              <a:buSzPts val="1800"/>
              <a:buNone/>
            </a:pPr>
            <a:r>
              <a:rPr lang="en" sz="1400">
                <a:solidFill>
                  <a:srgbClr val="000000"/>
                </a:solidFill>
              </a:rPr>
              <a:t>   return data[0]  </a:t>
            </a:r>
            <a:endParaRPr sz="1400">
              <a:solidFill>
                <a:srgbClr val="000000"/>
              </a:solidFill>
            </a:endParaRPr>
          </a:p>
          <a:p>
            <a:pPr indent="0" lvl="0" marL="457200" marR="190500" rtl="0" algn="l">
              <a:lnSpc>
                <a:spcPct val="100000"/>
              </a:lnSpc>
              <a:spcBef>
                <a:spcPts val="0"/>
              </a:spcBef>
              <a:spcAft>
                <a:spcPts val="0"/>
              </a:spcAft>
              <a:buSzPts val="1800"/>
              <a:buNone/>
            </a:pPr>
            <a:r>
              <a:t/>
            </a:r>
            <a:endParaRPr sz="1400">
              <a:solidFill>
                <a:srgbClr val="000000"/>
              </a:solidFill>
            </a:endParaRPr>
          </a:p>
          <a:p>
            <a:pPr indent="0" lvl="0" marL="457200" marR="190500" rtl="0" algn="l">
              <a:lnSpc>
                <a:spcPct val="100000"/>
              </a:lnSpc>
              <a:spcBef>
                <a:spcPts val="0"/>
              </a:spcBef>
              <a:spcAft>
                <a:spcPts val="0"/>
              </a:spcAft>
              <a:buSzPts val="1800"/>
              <a:buNone/>
            </a:pPr>
            <a:r>
              <a:rPr lang="en" sz="1400">
                <a:solidFill>
                  <a:srgbClr val="000000"/>
                </a:solidFill>
              </a:rPr>
              <a:t>data = [1, 2, 9, 8, 3, 4, 7, 6, 5]</a:t>
            </a:r>
            <a:endParaRPr sz="1400">
              <a:solidFill>
                <a:srgbClr val="000000"/>
              </a:solidFill>
            </a:endParaRPr>
          </a:p>
          <a:p>
            <a:pPr indent="0" lvl="0" marL="457200" marR="190500" rtl="0" algn="l">
              <a:lnSpc>
                <a:spcPct val="100000"/>
              </a:lnSpc>
              <a:spcBef>
                <a:spcPts val="0"/>
              </a:spcBef>
              <a:spcAft>
                <a:spcPts val="0"/>
              </a:spcAft>
              <a:buSzPts val="1800"/>
              <a:buNone/>
            </a:pPr>
            <a:r>
              <a:rPr lang="en" sz="1400">
                <a:solidFill>
                  <a:srgbClr val="000000"/>
                </a:solidFill>
              </a:rPr>
              <a:t>print(get_first(data))</a:t>
            </a:r>
            <a:endParaRPr sz="1400">
              <a:solidFill>
                <a:srgbClr val="000000"/>
              </a:solidFill>
            </a:endParaRPr>
          </a:p>
          <a:p>
            <a:pPr indent="0" lvl="0" marL="0" marR="190500" rtl="0" algn="l">
              <a:lnSpc>
                <a:spcPct val="100000"/>
              </a:lnSpc>
              <a:spcBef>
                <a:spcPts val="0"/>
              </a:spcBef>
              <a:spcAft>
                <a:spcPts val="0"/>
              </a:spcAft>
              <a:buSzPts val="1800"/>
              <a:buNone/>
            </a:pPr>
            <a:r>
              <a:t/>
            </a:r>
            <a:endParaRPr sz="1400">
              <a:solidFill>
                <a:srgbClr val="000000"/>
              </a:solidFill>
            </a:endParaRPr>
          </a:p>
          <a:p>
            <a:pPr indent="-317500" lvl="0" marL="457200" marR="190500" rtl="0" algn="l">
              <a:lnSpc>
                <a:spcPct val="100000"/>
              </a:lnSpc>
              <a:spcBef>
                <a:spcPts val="0"/>
              </a:spcBef>
              <a:spcAft>
                <a:spcPts val="0"/>
              </a:spcAft>
              <a:buClr>
                <a:srgbClr val="000000"/>
              </a:buClr>
              <a:buSzPts val="1400"/>
              <a:buChar char="●"/>
            </a:pPr>
            <a:r>
              <a:rPr lang="en" sz="1400">
                <a:solidFill>
                  <a:srgbClr val="000000"/>
                </a:solidFill>
              </a:rPr>
              <a:t>Independently of the input data size, it will always have the same running time since it only gets the first value from the list.</a:t>
            </a:r>
            <a:endParaRPr sz="1400">
              <a:solidFill>
                <a:srgbClr val="000000"/>
              </a:solidFill>
            </a:endParaRPr>
          </a:p>
          <a:p>
            <a:pPr indent="-317500" lvl="0" marL="457200" marR="190500" rtl="0" algn="l">
              <a:lnSpc>
                <a:spcPct val="100000"/>
              </a:lnSpc>
              <a:spcBef>
                <a:spcPts val="0"/>
              </a:spcBef>
              <a:spcAft>
                <a:spcPts val="0"/>
              </a:spcAft>
              <a:buClr>
                <a:srgbClr val="000000"/>
              </a:buClr>
              <a:buSzPts val="1400"/>
              <a:buChar char="●"/>
            </a:pPr>
            <a:r>
              <a:rPr lang="en" sz="1400">
                <a:solidFill>
                  <a:srgbClr val="000000"/>
                </a:solidFill>
              </a:rPr>
              <a:t>An algorithm with constant time complexity is excellent since we don’t need to worry about the input size.</a:t>
            </a:r>
            <a:endParaRPr sz="1400">
              <a:solidFill>
                <a:srgbClr val="000000"/>
              </a:solidFill>
            </a:endParaRPr>
          </a:p>
          <a:p>
            <a:pPr indent="0" lvl="0" marL="0" marR="190500" rtl="0" algn="l">
              <a:lnSpc>
                <a:spcPct val="100000"/>
              </a:lnSpc>
              <a:spcBef>
                <a:spcPts val="0"/>
              </a:spcBef>
              <a:spcAft>
                <a:spcPts val="0"/>
              </a:spcAft>
              <a:buClr>
                <a:schemeClr val="dk1"/>
              </a:buClr>
              <a:buSzPts val="1100"/>
              <a:buFont typeface="Arial"/>
              <a:buNone/>
            </a:pPr>
            <a:r>
              <a:t/>
            </a:r>
            <a:endParaRPr sz="1400">
              <a:solidFill>
                <a:srgbClr val="000000"/>
              </a:solidFill>
            </a:endParaRPr>
          </a:p>
          <a:p>
            <a:pPr indent="0" lvl="0" marL="457200" rtl="0" algn="just">
              <a:lnSpc>
                <a:spcPct val="115000"/>
              </a:lnSpc>
              <a:spcBef>
                <a:spcPts val="0"/>
              </a:spcBef>
              <a:spcAft>
                <a:spcPts val="0"/>
              </a:spcAft>
              <a:buSzPts val="1800"/>
              <a:buNone/>
            </a:pPr>
            <a:r>
              <a:t/>
            </a:r>
            <a:endParaRPr b="1" sz="1400">
              <a:solidFill>
                <a:srgbClr val="000000"/>
              </a:solidFill>
            </a:endParaRPr>
          </a:p>
        </p:txBody>
      </p:sp>
      <p:sp>
        <p:nvSpPr>
          <p:cNvPr id="374" name="Google Shape;374;p5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Algorithm Efficiency (Cont.)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1"/>
          <p:cNvSpPr txBox="1"/>
          <p:nvPr>
            <p:ph idx="1" type="body"/>
          </p:nvPr>
        </p:nvSpPr>
        <p:spPr>
          <a:xfrm>
            <a:off x="402336"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23529"/>
              </a:lnSpc>
              <a:spcBef>
                <a:spcPts val="2900"/>
              </a:spcBef>
              <a:spcAft>
                <a:spcPts val="0"/>
              </a:spcAft>
              <a:buClr>
                <a:schemeClr val="dk1"/>
              </a:buClr>
              <a:buSzPts val="1100"/>
              <a:buFont typeface="Arial"/>
              <a:buNone/>
            </a:pPr>
            <a:r>
              <a:rPr b="1" lang="en" sz="1400">
                <a:solidFill>
                  <a:srgbClr val="000000"/>
                </a:solidFill>
              </a:rPr>
              <a:t>Linear Time — O(n)</a:t>
            </a:r>
            <a:endParaRPr b="1" sz="1400">
              <a:solidFill>
                <a:srgbClr val="000000"/>
              </a:solidFill>
            </a:endParaRPr>
          </a:p>
          <a:p>
            <a:pPr indent="0" lvl="0" marL="0" rtl="0" algn="l">
              <a:lnSpc>
                <a:spcPct val="218181"/>
              </a:lnSpc>
              <a:spcBef>
                <a:spcPts val="1400"/>
              </a:spcBef>
              <a:spcAft>
                <a:spcPts val="0"/>
              </a:spcAft>
              <a:buSzPts val="1800"/>
              <a:buNone/>
            </a:pPr>
            <a:r>
              <a:rPr lang="en" sz="1400">
                <a:solidFill>
                  <a:srgbClr val="000000"/>
                </a:solidFill>
              </a:rPr>
              <a:t>An algorithm is said to have a linear time complexity when the running time increases at most linearly with the size of the input data. This is the best possible time complexity when the algorithm must examine all values in the input data. For example:</a:t>
            </a:r>
            <a:endParaRPr sz="1400">
              <a:solidFill>
                <a:srgbClr val="000000"/>
              </a:solidFill>
            </a:endParaRPr>
          </a:p>
          <a:p>
            <a:pPr indent="0" lvl="0" marL="0" rtl="0" algn="l">
              <a:lnSpc>
                <a:spcPct val="218181"/>
              </a:lnSpc>
              <a:spcBef>
                <a:spcPts val="0"/>
              </a:spcBef>
              <a:spcAft>
                <a:spcPts val="0"/>
              </a:spcAft>
              <a:buClr>
                <a:schemeClr val="dk1"/>
              </a:buClr>
              <a:buSzPts val="1100"/>
              <a:buFont typeface="Arial"/>
              <a:buNone/>
            </a:pPr>
            <a:r>
              <a:rPr lang="en" sz="1400">
                <a:solidFill>
                  <a:srgbClr val="000000"/>
                </a:solidFill>
              </a:rPr>
              <a:t>for value in data:</a:t>
            </a:r>
            <a:endParaRPr sz="1400">
              <a:solidFill>
                <a:srgbClr val="000000"/>
              </a:solidFill>
            </a:endParaRPr>
          </a:p>
          <a:p>
            <a:pPr indent="0" lvl="0" marL="190500" marR="190500" rtl="0" algn="l">
              <a:lnSpc>
                <a:spcPct val="118000"/>
              </a:lnSpc>
              <a:spcBef>
                <a:spcPts val="0"/>
              </a:spcBef>
              <a:spcAft>
                <a:spcPts val="0"/>
              </a:spcAft>
              <a:buClr>
                <a:schemeClr val="dk1"/>
              </a:buClr>
              <a:buSzPts val="1100"/>
              <a:buFont typeface="Arial"/>
              <a:buNone/>
            </a:pPr>
            <a:r>
              <a:rPr lang="en" sz="1400">
                <a:solidFill>
                  <a:srgbClr val="000000"/>
                </a:solidFill>
              </a:rPr>
              <a:t>   print(value)</a:t>
            </a:r>
            <a:endParaRPr sz="1400">
              <a:solidFill>
                <a:srgbClr val="000000"/>
              </a:solidFill>
            </a:endParaRPr>
          </a:p>
          <a:p>
            <a:pPr indent="0" lvl="0" marL="457200" rtl="0" algn="just">
              <a:lnSpc>
                <a:spcPct val="115000"/>
              </a:lnSpc>
              <a:spcBef>
                <a:spcPts val="0"/>
              </a:spcBef>
              <a:spcAft>
                <a:spcPts val="0"/>
              </a:spcAft>
              <a:buSzPts val="1800"/>
              <a:buNone/>
            </a:pPr>
            <a:r>
              <a:t/>
            </a:r>
            <a:endParaRPr sz="1400">
              <a:solidFill>
                <a:srgbClr val="000000"/>
              </a:solidFill>
            </a:endParaRPr>
          </a:p>
        </p:txBody>
      </p:sp>
      <p:sp>
        <p:nvSpPr>
          <p:cNvPr id="380" name="Google Shape;380;p5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Algorithm Efficiency (Cont.)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Algorithm Efficiency (Cont.)</a:t>
            </a:r>
            <a:endParaRPr/>
          </a:p>
        </p:txBody>
      </p:sp>
      <p:sp>
        <p:nvSpPr>
          <p:cNvPr id="386" name="Google Shape;386;p52"/>
          <p:cNvSpPr txBox="1"/>
          <p:nvPr>
            <p:ph idx="1" type="body"/>
          </p:nvPr>
        </p:nvSpPr>
        <p:spPr>
          <a:xfrm>
            <a:off x="311700" y="1171600"/>
            <a:ext cx="8520600" cy="33972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SzPts val="1800"/>
              <a:buNone/>
            </a:pPr>
            <a:r>
              <a:t/>
            </a:r>
            <a:endParaRPr b="1" sz="1700">
              <a:solidFill>
                <a:srgbClr val="40424E"/>
              </a:solidFill>
            </a:endParaRPr>
          </a:p>
          <a:p>
            <a:pPr indent="0" lvl="0" marL="0" rtl="0" algn="just">
              <a:lnSpc>
                <a:spcPct val="115000"/>
              </a:lnSpc>
              <a:spcBef>
                <a:spcPts val="0"/>
              </a:spcBef>
              <a:spcAft>
                <a:spcPts val="0"/>
              </a:spcAft>
              <a:buSzPts val="1800"/>
              <a:buNone/>
            </a:pPr>
            <a:r>
              <a:t/>
            </a:r>
            <a:endParaRPr b="1" sz="1700">
              <a:solidFill>
                <a:srgbClr val="40424E"/>
              </a:solidFill>
            </a:endParaRPr>
          </a:p>
          <a:p>
            <a:pPr indent="0" lvl="0" marL="0" rtl="0" algn="just">
              <a:lnSpc>
                <a:spcPct val="115000"/>
              </a:lnSpc>
              <a:spcBef>
                <a:spcPts val="0"/>
              </a:spcBef>
              <a:spcAft>
                <a:spcPts val="0"/>
              </a:spcAft>
              <a:buSzPts val="1800"/>
              <a:buNone/>
            </a:pPr>
            <a:r>
              <a:t/>
            </a:r>
            <a:endParaRPr b="1" sz="1700">
              <a:solidFill>
                <a:srgbClr val="40424E"/>
              </a:solidFill>
            </a:endParaRPr>
          </a:p>
          <a:p>
            <a:pPr indent="0" lvl="0" marL="0" rtl="0" algn="just">
              <a:lnSpc>
                <a:spcPct val="115000"/>
              </a:lnSpc>
              <a:spcBef>
                <a:spcPts val="0"/>
              </a:spcBef>
              <a:spcAft>
                <a:spcPts val="0"/>
              </a:spcAft>
              <a:buSzPts val="1800"/>
              <a:buNone/>
            </a:pPr>
            <a:r>
              <a:t/>
            </a:r>
            <a:endParaRPr b="1" sz="1700">
              <a:solidFill>
                <a:srgbClr val="40424E"/>
              </a:solidFill>
            </a:endParaRPr>
          </a:p>
          <a:p>
            <a:pPr indent="0" lvl="0" marL="0" rtl="0" algn="just">
              <a:lnSpc>
                <a:spcPct val="115000"/>
              </a:lnSpc>
              <a:spcBef>
                <a:spcPts val="0"/>
              </a:spcBef>
              <a:spcAft>
                <a:spcPts val="0"/>
              </a:spcAft>
              <a:buSzPts val="1800"/>
              <a:buNone/>
            </a:pPr>
            <a:r>
              <a:t/>
            </a:r>
            <a:endParaRPr b="1" sz="1700">
              <a:solidFill>
                <a:srgbClr val="40424E"/>
              </a:solidFill>
            </a:endParaRPr>
          </a:p>
          <a:p>
            <a:pPr indent="0" lvl="0" marL="0" rtl="0" algn="just">
              <a:lnSpc>
                <a:spcPct val="115000"/>
              </a:lnSpc>
              <a:spcBef>
                <a:spcPts val="0"/>
              </a:spcBef>
              <a:spcAft>
                <a:spcPts val="0"/>
              </a:spcAft>
              <a:buSzPts val="1800"/>
              <a:buNone/>
            </a:pPr>
            <a:r>
              <a:rPr b="1" lang="en" sz="1700">
                <a:solidFill>
                  <a:srgbClr val="40424E"/>
                </a:solidFill>
              </a:rPr>
              <a:t>Linear Time</a:t>
            </a:r>
            <a:endParaRPr b="1" sz="1700">
              <a:solidFill>
                <a:srgbClr val="40424E"/>
              </a:solidFill>
            </a:endParaRPr>
          </a:p>
          <a:p>
            <a:pPr indent="0" lvl="0" marL="0" rtl="0" algn="just">
              <a:lnSpc>
                <a:spcPct val="115000"/>
              </a:lnSpc>
              <a:spcBef>
                <a:spcPts val="0"/>
              </a:spcBef>
              <a:spcAft>
                <a:spcPts val="0"/>
              </a:spcAft>
              <a:buSzPts val="1800"/>
              <a:buNone/>
            </a:pPr>
            <a:r>
              <a:t/>
            </a:r>
            <a:endParaRPr b="1" sz="1700">
              <a:solidFill>
                <a:srgbClr val="40424E"/>
              </a:solidFill>
            </a:endParaRPr>
          </a:p>
          <a:p>
            <a:pPr indent="-336550" lvl="0" marL="457200" rtl="0" algn="just">
              <a:lnSpc>
                <a:spcPct val="115000"/>
              </a:lnSpc>
              <a:spcBef>
                <a:spcPts val="0"/>
              </a:spcBef>
              <a:spcAft>
                <a:spcPts val="0"/>
              </a:spcAft>
              <a:buClr>
                <a:srgbClr val="40424E"/>
              </a:buClr>
              <a:buSzPts val="1700"/>
              <a:buChar char="●"/>
            </a:pPr>
            <a:r>
              <a:rPr lang="en" sz="1700">
                <a:solidFill>
                  <a:srgbClr val="40424E"/>
                </a:solidFill>
              </a:rPr>
              <a:t>We want to know how many times the body of the loop is repeated in the following code:</a:t>
            </a:r>
            <a:endParaRPr sz="1700">
              <a:solidFill>
                <a:srgbClr val="40424E"/>
              </a:solidFill>
            </a:endParaRPr>
          </a:p>
          <a:p>
            <a:pPr indent="0" lvl="0" marL="457200" rtl="0" algn="just">
              <a:lnSpc>
                <a:spcPct val="115000"/>
              </a:lnSpc>
              <a:spcBef>
                <a:spcPts val="0"/>
              </a:spcBef>
              <a:spcAft>
                <a:spcPts val="0"/>
              </a:spcAft>
              <a:buSzPts val="1800"/>
              <a:buNone/>
            </a:pPr>
            <a:r>
              <a:rPr lang="en" sz="1700">
                <a:solidFill>
                  <a:srgbClr val="40424E"/>
                </a:solidFill>
              </a:rPr>
              <a:t>for i in range(1000):</a:t>
            </a:r>
            <a:endParaRPr sz="1700">
              <a:solidFill>
                <a:srgbClr val="40424E"/>
              </a:solidFill>
            </a:endParaRPr>
          </a:p>
          <a:p>
            <a:pPr indent="0" lvl="0" marL="457200" rtl="0" algn="just">
              <a:lnSpc>
                <a:spcPct val="115000"/>
              </a:lnSpc>
              <a:spcBef>
                <a:spcPts val="0"/>
              </a:spcBef>
              <a:spcAft>
                <a:spcPts val="0"/>
              </a:spcAft>
              <a:buSzPts val="1800"/>
              <a:buNone/>
            </a:pPr>
            <a:r>
              <a:rPr lang="en" sz="1700">
                <a:solidFill>
                  <a:srgbClr val="40424E"/>
                </a:solidFill>
              </a:rPr>
              <a:t>    Body of loop</a:t>
            </a:r>
            <a:endParaRPr sz="1700">
              <a:solidFill>
                <a:srgbClr val="40424E"/>
              </a:solidFill>
            </a:endParaRPr>
          </a:p>
          <a:p>
            <a:pPr indent="0" lvl="0" marL="457200" rtl="0" algn="just">
              <a:lnSpc>
                <a:spcPct val="115000"/>
              </a:lnSpc>
              <a:spcBef>
                <a:spcPts val="0"/>
              </a:spcBef>
              <a:spcAft>
                <a:spcPts val="0"/>
              </a:spcAft>
              <a:buSzPts val="1800"/>
              <a:buNone/>
            </a:pPr>
            <a:r>
              <a:t/>
            </a:r>
            <a:endParaRPr sz="1700">
              <a:solidFill>
                <a:srgbClr val="40424E"/>
              </a:solidFill>
            </a:endParaRPr>
          </a:p>
          <a:p>
            <a:pPr indent="-336550" lvl="0" marL="457200" rtl="0" algn="just">
              <a:lnSpc>
                <a:spcPct val="115000"/>
              </a:lnSpc>
              <a:spcBef>
                <a:spcPts val="0"/>
              </a:spcBef>
              <a:spcAft>
                <a:spcPts val="0"/>
              </a:spcAft>
              <a:buClr>
                <a:srgbClr val="40424E"/>
              </a:buClr>
              <a:buSzPts val="1700"/>
              <a:buChar char="●"/>
            </a:pPr>
            <a:r>
              <a:rPr lang="en" sz="1700">
                <a:solidFill>
                  <a:srgbClr val="40424E"/>
                </a:solidFill>
              </a:rPr>
              <a:t>Assuming i is an integer, the answer is 1000 times. The number of iterations is directly proportional to the loop factor, 1000. The higher the factor, the higher the number of loops. Because the efficiency is directly proportional to the number of iterations, it is</a:t>
            </a:r>
            <a:endParaRPr sz="1700">
              <a:solidFill>
                <a:srgbClr val="40424E"/>
              </a:solidFill>
            </a:endParaRPr>
          </a:p>
          <a:p>
            <a:pPr indent="0" lvl="0" marL="0" rtl="0" algn="ctr">
              <a:lnSpc>
                <a:spcPct val="115000"/>
              </a:lnSpc>
              <a:spcBef>
                <a:spcPts val="0"/>
              </a:spcBef>
              <a:spcAft>
                <a:spcPts val="0"/>
              </a:spcAft>
              <a:buSzPts val="1800"/>
              <a:buNone/>
            </a:pPr>
            <a:r>
              <a:rPr b="1" lang="en" sz="1700">
                <a:solidFill>
                  <a:srgbClr val="40424E"/>
                </a:solidFill>
              </a:rPr>
              <a:t>f (n) = n</a:t>
            </a:r>
            <a:endParaRPr b="1" sz="1700">
              <a:solidFill>
                <a:srgbClr val="40424E"/>
              </a:solidFill>
            </a:endParaRPr>
          </a:p>
          <a:p>
            <a:pPr indent="0" lvl="0" marL="0" rtl="0" algn="just">
              <a:lnSpc>
                <a:spcPct val="115000"/>
              </a:lnSpc>
              <a:spcBef>
                <a:spcPts val="0"/>
              </a:spcBef>
              <a:spcAft>
                <a:spcPts val="0"/>
              </a:spcAft>
              <a:buSzPts val="1800"/>
              <a:buNone/>
            </a:pPr>
            <a:r>
              <a:t/>
            </a:r>
            <a:endParaRPr sz="1700">
              <a:solidFill>
                <a:srgbClr val="40424E"/>
              </a:solidFill>
            </a:endParaRPr>
          </a:p>
          <a:p>
            <a:pPr indent="0" lvl="0" marL="0" rtl="0" algn="just">
              <a:lnSpc>
                <a:spcPct val="115000"/>
              </a:lnSpc>
              <a:spcBef>
                <a:spcPts val="0"/>
              </a:spcBef>
              <a:spcAft>
                <a:spcPts val="0"/>
              </a:spcAft>
              <a:buClr>
                <a:schemeClr val="dk1"/>
              </a:buClr>
              <a:buSzPts val="1100"/>
              <a:buFont typeface="Arial"/>
              <a:buNone/>
            </a:pPr>
            <a:r>
              <a:t/>
            </a:r>
            <a:endParaRPr sz="1700">
              <a:solidFill>
                <a:srgbClr val="40424E"/>
              </a:solidFill>
            </a:endParaRPr>
          </a:p>
          <a:p>
            <a:pPr indent="0" lvl="0" marL="0" rtl="0" algn="just">
              <a:lnSpc>
                <a:spcPct val="115000"/>
              </a:lnSpc>
              <a:spcBef>
                <a:spcPts val="0"/>
              </a:spcBef>
              <a:spcAft>
                <a:spcPts val="0"/>
              </a:spcAft>
              <a:buSzPts val="1800"/>
              <a:buNone/>
            </a:pPr>
            <a:r>
              <a:t/>
            </a:r>
            <a:endParaRPr b="1" sz="1700">
              <a:solidFill>
                <a:srgbClr val="40424E"/>
              </a:solidFill>
            </a:endParaRPr>
          </a:p>
          <a:p>
            <a:pPr indent="0" lvl="0" marL="457200" rtl="0" algn="just">
              <a:lnSpc>
                <a:spcPct val="115000"/>
              </a:lnSpc>
              <a:spcBef>
                <a:spcPts val="0"/>
              </a:spcBef>
              <a:spcAft>
                <a:spcPts val="0"/>
              </a:spcAft>
              <a:buSzPts val="1800"/>
              <a:buNone/>
            </a:pPr>
            <a:r>
              <a:t/>
            </a:r>
            <a:endParaRPr b="1" sz="1700">
              <a:solidFill>
                <a:srgbClr val="40424E"/>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3"/>
          <p:cNvSpPr txBox="1"/>
          <p:nvPr>
            <p:ph idx="1" type="body"/>
          </p:nvPr>
        </p:nvSpPr>
        <p:spPr>
          <a:xfrm>
            <a:off x="402336" y="1171600"/>
            <a:ext cx="8520600" cy="3397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b="1" lang="en" sz="1600">
                <a:solidFill>
                  <a:srgbClr val="40424E"/>
                </a:solidFill>
              </a:rPr>
              <a:t>Finding the complexity</a:t>
            </a:r>
            <a:endParaRPr b="1" sz="1600">
              <a:solidFill>
                <a:srgbClr val="40424E"/>
              </a:solidFill>
            </a:endParaRPr>
          </a:p>
          <a:p>
            <a:pPr indent="0" lvl="0" marL="0" rtl="0" algn="just">
              <a:lnSpc>
                <a:spcPct val="115000"/>
              </a:lnSpc>
              <a:spcBef>
                <a:spcPts val="0"/>
              </a:spcBef>
              <a:spcAft>
                <a:spcPts val="0"/>
              </a:spcAft>
              <a:buSzPts val="1800"/>
              <a:buNone/>
            </a:pPr>
            <a:r>
              <a:t/>
            </a:r>
            <a:endParaRPr sz="1600">
              <a:solidFill>
                <a:srgbClr val="40424E"/>
              </a:solidFill>
            </a:endParaRPr>
          </a:p>
          <a:p>
            <a:pPr indent="0" lvl="0" marL="0" rtl="0" algn="just">
              <a:lnSpc>
                <a:spcPct val="115000"/>
              </a:lnSpc>
              <a:spcBef>
                <a:spcPts val="0"/>
              </a:spcBef>
              <a:spcAft>
                <a:spcPts val="0"/>
              </a:spcAft>
              <a:buSzPts val="1800"/>
              <a:buNone/>
            </a:pPr>
            <a:r>
              <a:rPr lang="en" sz="1600">
                <a:solidFill>
                  <a:srgbClr val="40424E"/>
                </a:solidFill>
              </a:rPr>
              <a:t>for i in range(n) : </a:t>
            </a:r>
            <a:endParaRPr sz="1600">
              <a:solidFill>
                <a:srgbClr val="40424E"/>
              </a:solidFill>
            </a:endParaRPr>
          </a:p>
          <a:p>
            <a:pPr indent="0" lvl="0" marL="0" rtl="0" algn="just">
              <a:lnSpc>
                <a:spcPct val="115000"/>
              </a:lnSpc>
              <a:spcBef>
                <a:spcPts val="0"/>
              </a:spcBef>
              <a:spcAft>
                <a:spcPts val="0"/>
              </a:spcAft>
              <a:buSzPts val="1800"/>
              <a:buNone/>
            </a:pPr>
            <a:r>
              <a:rPr lang="en" sz="1600">
                <a:solidFill>
                  <a:srgbClr val="40424E"/>
                </a:solidFill>
              </a:rPr>
              <a:t>    print(‘HI’) </a:t>
            </a:r>
            <a:endParaRPr sz="1600">
              <a:solidFill>
                <a:srgbClr val="40424E"/>
              </a:solidFill>
            </a:endParaRPr>
          </a:p>
          <a:p>
            <a:pPr indent="0" lvl="0" marL="0" rtl="0" algn="just">
              <a:lnSpc>
                <a:spcPct val="115000"/>
              </a:lnSpc>
              <a:spcBef>
                <a:spcPts val="0"/>
              </a:spcBef>
              <a:spcAft>
                <a:spcPts val="0"/>
              </a:spcAft>
              <a:buSzPts val="1800"/>
              <a:buNone/>
            </a:pPr>
            <a:r>
              <a:rPr lang="en" sz="1600">
                <a:solidFill>
                  <a:srgbClr val="40424E"/>
                </a:solidFill>
              </a:rPr>
              <a:t>for j in range(n): </a:t>
            </a:r>
            <a:endParaRPr sz="1600">
              <a:solidFill>
                <a:srgbClr val="40424E"/>
              </a:solidFill>
            </a:endParaRPr>
          </a:p>
          <a:p>
            <a:pPr indent="0" lvl="0" marL="0" rtl="0" algn="just">
              <a:lnSpc>
                <a:spcPct val="115000"/>
              </a:lnSpc>
              <a:spcBef>
                <a:spcPts val="0"/>
              </a:spcBef>
              <a:spcAft>
                <a:spcPts val="0"/>
              </a:spcAft>
              <a:buSzPts val="1800"/>
              <a:buNone/>
            </a:pPr>
            <a:r>
              <a:rPr lang="en" sz="1600">
                <a:solidFill>
                  <a:srgbClr val="40424E"/>
                </a:solidFill>
              </a:rPr>
              <a:t>    print(‘TANVI’) </a:t>
            </a:r>
            <a:endParaRPr sz="1600">
              <a:solidFill>
                <a:srgbClr val="40424E"/>
              </a:solidFill>
            </a:endParaRPr>
          </a:p>
          <a:p>
            <a:pPr indent="0" lvl="0" marL="0" rtl="0" algn="just">
              <a:lnSpc>
                <a:spcPct val="115000"/>
              </a:lnSpc>
              <a:spcBef>
                <a:spcPts val="0"/>
              </a:spcBef>
              <a:spcAft>
                <a:spcPts val="0"/>
              </a:spcAft>
              <a:buSzPts val="1800"/>
              <a:buNone/>
            </a:pPr>
            <a:r>
              <a:t/>
            </a:r>
            <a:endParaRPr sz="1600">
              <a:solidFill>
                <a:srgbClr val="40424E"/>
              </a:solidFill>
            </a:endParaRPr>
          </a:p>
          <a:p>
            <a:pPr indent="0" lvl="0" marL="0" rtl="0" algn="just">
              <a:lnSpc>
                <a:spcPct val="115000"/>
              </a:lnSpc>
              <a:spcBef>
                <a:spcPts val="0"/>
              </a:spcBef>
              <a:spcAft>
                <a:spcPts val="0"/>
              </a:spcAft>
              <a:buSzPts val="1800"/>
              <a:buNone/>
            </a:pPr>
            <a:r>
              <a:rPr lang="en" sz="1600">
                <a:solidFill>
                  <a:srgbClr val="40424E"/>
                </a:solidFill>
              </a:rPr>
              <a:t>It will take C1 +nC2 +C3 +nC4 time. </a:t>
            </a:r>
            <a:endParaRPr sz="1600">
              <a:solidFill>
                <a:srgbClr val="40424E"/>
              </a:solidFill>
            </a:endParaRPr>
          </a:p>
          <a:p>
            <a:pPr indent="0" lvl="0" marL="0" rtl="0" algn="just">
              <a:lnSpc>
                <a:spcPct val="115000"/>
              </a:lnSpc>
              <a:spcBef>
                <a:spcPts val="0"/>
              </a:spcBef>
              <a:spcAft>
                <a:spcPts val="0"/>
              </a:spcAft>
              <a:buSzPts val="1800"/>
              <a:buNone/>
            </a:pPr>
            <a:r>
              <a:rPr lang="en" sz="1600">
                <a:solidFill>
                  <a:srgbClr val="40424E"/>
                </a:solidFill>
              </a:rPr>
              <a:t>We only write the higher exponent variable.</a:t>
            </a:r>
            <a:endParaRPr sz="1600">
              <a:solidFill>
                <a:srgbClr val="40424E"/>
              </a:solidFill>
            </a:endParaRPr>
          </a:p>
          <a:p>
            <a:pPr indent="0" lvl="0" marL="0" rtl="0" algn="just">
              <a:lnSpc>
                <a:spcPct val="115000"/>
              </a:lnSpc>
              <a:spcBef>
                <a:spcPts val="0"/>
              </a:spcBef>
              <a:spcAft>
                <a:spcPts val="0"/>
              </a:spcAft>
              <a:buSzPts val="1800"/>
              <a:buNone/>
            </a:pPr>
            <a:r>
              <a:rPr b="1" lang="en" sz="1600">
                <a:solidFill>
                  <a:srgbClr val="40424E"/>
                </a:solidFill>
              </a:rPr>
              <a:t>We write it as O(n).</a:t>
            </a:r>
            <a:endParaRPr b="1" sz="1600">
              <a:solidFill>
                <a:srgbClr val="40424E"/>
              </a:solidFill>
            </a:endParaRPr>
          </a:p>
          <a:p>
            <a:pPr indent="0" lvl="0" marL="457200" rtl="0" algn="just">
              <a:lnSpc>
                <a:spcPct val="115000"/>
              </a:lnSpc>
              <a:spcBef>
                <a:spcPts val="0"/>
              </a:spcBef>
              <a:spcAft>
                <a:spcPts val="0"/>
              </a:spcAft>
              <a:buSzPts val="1800"/>
              <a:buNone/>
            </a:pPr>
            <a:r>
              <a:t/>
            </a:r>
            <a:endParaRPr sz="1600">
              <a:solidFill>
                <a:srgbClr val="40424E"/>
              </a:solidFill>
            </a:endParaRPr>
          </a:p>
        </p:txBody>
      </p:sp>
      <p:sp>
        <p:nvSpPr>
          <p:cNvPr id="392" name="Google Shape;392;p5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Algorithm Efficiency (Cont.)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4"/>
          <p:cNvSpPr txBox="1"/>
          <p:nvPr>
            <p:ph idx="1" type="body"/>
          </p:nvPr>
        </p:nvSpPr>
        <p:spPr>
          <a:xfrm>
            <a:off x="402336"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23529"/>
              </a:lnSpc>
              <a:spcBef>
                <a:spcPts val="2900"/>
              </a:spcBef>
              <a:spcAft>
                <a:spcPts val="0"/>
              </a:spcAft>
              <a:buClr>
                <a:schemeClr val="dk1"/>
              </a:buClr>
              <a:buSzPts val="1100"/>
              <a:buFont typeface="Arial"/>
              <a:buNone/>
            </a:pPr>
            <a:r>
              <a:rPr b="1" lang="en" sz="1400">
                <a:solidFill>
                  <a:srgbClr val="000000"/>
                </a:solidFill>
              </a:rPr>
              <a:t>Quadratic Time — O(n²)</a:t>
            </a:r>
            <a:endParaRPr b="1" sz="1400">
              <a:solidFill>
                <a:srgbClr val="000000"/>
              </a:solidFill>
            </a:endParaRPr>
          </a:p>
          <a:p>
            <a:pPr indent="0" lvl="0" marL="0" rtl="0" algn="l">
              <a:lnSpc>
                <a:spcPct val="218181"/>
              </a:lnSpc>
              <a:spcBef>
                <a:spcPts val="1400"/>
              </a:spcBef>
              <a:spcAft>
                <a:spcPts val="0"/>
              </a:spcAft>
              <a:buClr>
                <a:schemeClr val="dk1"/>
              </a:buClr>
              <a:buSzPts val="1100"/>
              <a:buFont typeface="Arial"/>
              <a:buNone/>
            </a:pPr>
            <a:r>
              <a:rPr lang="en" sz="1400">
                <a:solidFill>
                  <a:srgbClr val="000000"/>
                </a:solidFill>
              </a:rPr>
              <a:t>An algorithm is said to have a quadratic time complexity when it needs to perform a linear time operation for each value in the input data, for example:</a:t>
            </a:r>
            <a:endParaRPr sz="1400">
              <a:solidFill>
                <a:srgbClr val="000000"/>
              </a:solidFill>
            </a:endParaRPr>
          </a:p>
          <a:p>
            <a:pPr indent="0" lvl="0" marL="190500" marR="190500" rtl="0" algn="l">
              <a:lnSpc>
                <a:spcPct val="118000"/>
              </a:lnSpc>
              <a:spcBef>
                <a:spcPts val="0"/>
              </a:spcBef>
              <a:spcAft>
                <a:spcPts val="0"/>
              </a:spcAft>
              <a:buClr>
                <a:schemeClr val="dk1"/>
              </a:buClr>
              <a:buSzPts val="1100"/>
              <a:buFont typeface="Arial"/>
              <a:buNone/>
            </a:pPr>
            <a:r>
              <a:rPr lang="en" sz="1400">
                <a:solidFill>
                  <a:srgbClr val="000000"/>
                </a:solidFill>
              </a:rPr>
              <a:t>for x in data:</a:t>
            </a:r>
            <a:endParaRPr sz="1400">
              <a:solidFill>
                <a:srgbClr val="000000"/>
              </a:solidFill>
            </a:endParaRPr>
          </a:p>
          <a:p>
            <a:pPr indent="0" lvl="0" marL="190500" marR="190500" rtl="0" algn="l">
              <a:lnSpc>
                <a:spcPct val="118000"/>
              </a:lnSpc>
              <a:spcBef>
                <a:spcPts val="0"/>
              </a:spcBef>
              <a:spcAft>
                <a:spcPts val="0"/>
              </a:spcAft>
              <a:buClr>
                <a:schemeClr val="dk1"/>
              </a:buClr>
              <a:buSzPts val="1100"/>
              <a:buFont typeface="Arial"/>
              <a:buNone/>
            </a:pPr>
            <a:r>
              <a:rPr lang="en" sz="1400">
                <a:solidFill>
                  <a:srgbClr val="000000"/>
                </a:solidFill>
              </a:rPr>
              <a:t>   for y in data:</a:t>
            </a:r>
            <a:endParaRPr sz="1400">
              <a:solidFill>
                <a:srgbClr val="000000"/>
              </a:solidFill>
            </a:endParaRPr>
          </a:p>
          <a:p>
            <a:pPr indent="0" lvl="0" marL="190500" marR="190500" rtl="0" algn="l">
              <a:lnSpc>
                <a:spcPct val="118000"/>
              </a:lnSpc>
              <a:spcBef>
                <a:spcPts val="0"/>
              </a:spcBef>
              <a:spcAft>
                <a:spcPts val="0"/>
              </a:spcAft>
              <a:buClr>
                <a:schemeClr val="dk1"/>
              </a:buClr>
              <a:buSzPts val="1100"/>
              <a:buFont typeface="Arial"/>
              <a:buNone/>
            </a:pPr>
            <a:r>
              <a:rPr lang="en" sz="1400">
                <a:solidFill>
                  <a:srgbClr val="000000"/>
                </a:solidFill>
              </a:rPr>
              <a:t>       print(x, y)</a:t>
            </a:r>
            <a:endParaRPr sz="1400">
              <a:solidFill>
                <a:srgbClr val="000000"/>
              </a:solidFill>
            </a:endParaRPr>
          </a:p>
          <a:p>
            <a:pPr indent="0" lvl="0" marL="457200" rtl="0" algn="just">
              <a:lnSpc>
                <a:spcPct val="115000"/>
              </a:lnSpc>
              <a:spcBef>
                <a:spcPts val="0"/>
              </a:spcBef>
              <a:spcAft>
                <a:spcPts val="0"/>
              </a:spcAft>
              <a:buSzPts val="1800"/>
              <a:buNone/>
            </a:pPr>
            <a:r>
              <a:t/>
            </a:r>
            <a:endParaRPr b="1" sz="1400">
              <a:solidFill>
                <a:srgbClr val="000000"/>
              </a:solidFill>
            </a:endParaRPr>
          </a:p>
        </p:txBody>
      </p:sp>
      <p:sp>
        <p:nvSpPr>
          <p:cNvPr id="398" name="Google Shape;398;p5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Algorithm Efficiency (Cont.)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5"/>
          <p:cNvSpPr txBox="1"/>
          <p:nvPr>
            <p:ph idx="1" type="body"/>
          </p:nvPr>
        </p:nvSpPr>
        <p:spPr>
          <a:xfrm>
            <a:off x="414461" y="1195850"/>
            <a:ext cx="8520600" cy="3397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b="1" lang="en" sz="1600">
                <a:solidFill>
                  <a:srgbClr val="40424E"/>
                </a:solidFill>
              </a:rPr>
              <a:t>Finding the complexity</a:t>
            </a:r>
            <a:endParaRPr b="1" sz="1600">
              <a:solidFill>
                <a:srgbClr val="40424E"/>
              </a:solidFill>
            </a:endParaRPr>
          </a:p>
          <a:p>
            <a:pPr indent="0" lvl="0" marL="0" rtl="0" algn="just">
              <a:lnSpc>
                <a:spcPct val="115000"/>
              </a:lnSpc>
              <a:spcBef>
                <a:spcPts val="0"/>
              </a:spcBef>
              <a:spcAft>
                <a:spcPts val="0"/>
              </a:spcAft>
              <a:buSzPts val="1800"/>
              <a:buNone/>
            </a:pPr>
            <a:r>
              <a:t/>
            </a:r>
            <a:endParaRPr sz="1600">
              <a:solidFill>
                <a:srgbClr val="40424E"/>
              </a:solidFill>
            </a:endParaRPr>
          </a:p>
          <a:p>
            <a:pPr indent="0" lvl="0" marL="0" rtl="0" algn="just">
              <a:lnSpc>
                <a:spcPct val="115000"/>
              </a:lnSpc>
              <a:spcBef>
                <a:spcPts val="0"/>
              </a:spcBef>
              <a:spcAft>
                <a:spcPts val="0"/>
              </a:spcAft>
              <a:buSzPts val="1800"/>
              <a:buNone/>
            </a:pPr>
            <a:r>
              <a:rPr lang="en" sz="1600">
                <a:solidFill>
                  <a:srgbClr val="40424E"/>
                </a:solidFill>
              </a:rPr>
              <a:t>for i in range(n) : </a:t>
            </a:r>
            <a:endParaRPr sz="1600">
              <a:solidFill>
                <a:srgbClr val="40424E"/>
              </a:solidFill>
            </a:endParaRPr>
          </a:p>
          <a:p>
            <a:pPr indent="0" lvl="0" marL="0" rtl="0" algn="just">
              <a:lnSpc>
                <a:spcPct val="115000"/>
              </a:lnSpc>
              <a:spcBef>
                <a:spcPts val="0"/>
              </a:spcBef>
              <a:spcAft>
                <a:spcPts val="0"/>
              </a:spcAft>
              <a:buSzPts val="1800"/>
              <a:buNone/>
            </a:pPr>
            <a:r>
              <a:rPr lang="en" sz="1600">
                <a:solidFill>
                  <a:srgbClr val="40424E"/>
                </a:solidFill>
              </a:rPr>
              <a:t>    print(‘HI’) </a:t>
            </a:r>
            <a:endParaRPr sz="1600">
              <a:solidFill>
                <a:srgbClr val="40424E"/>
              </a:solidFill>
            </a:endParaRPr>
          </a:p>
          <a:p>
            <a:pPr indent="0" lvl="0" marL="0" rtl="0" algn="just">
              <a:lnSpc>
                <a:spcPct val="115000"/>
              </a:lnSpc>
              <a:spcBef>
                <a:spcPts val="0"/>
              </a:spcBef>
              <a:spcAft>
                <a:spcPts val="0"/>
              </a:spcAft>
              <a:buSzPts val="1800"/>
              <a:buNone/>
            </a:pPr>
            <a:r>
              <a:rPr lang="en" sz="1600">
                <a:solidFill>
                  <a:srgbClr val="40424E"/>
                </a:solidFill>
              </a:rPr>
              <a:t>    for j in range(n): </a:t>
            </a:r>
            <a:endParaRPr sz="1600">
              <a:solidFill>
                <a:srgbClr val="40424E"/>
              </a:solidFill>
            </a:endParaRPr>
          </a:p>
          <a:p>
            <a:pPr indent="0" lvl="0" marL="0" rtl="0" algn="just">
              <a:lnSpc>
                <a:spcPct val="115000"/>
              </a:lnSpc>
              <a:spcBef>
                <a:spcPts val="0"/>
              </a:spcBef>
              <a:spcAft>
                <a:spcPts val="0"/>
              </a:spcAft>
              <a:buSzPts val="1800"/>
              <a:buNone/>
            </a:pPr>
            <a:r>
              <a:rPr lang="en" sz="1600">
                <a:solidFill>
                  <a:srgbClr val="40424E"/>
                </a:solidFill>
              </a:rPr>
              <a:t>        print(‘HEY’) </a:t>
            </a:r>
            <a:endParaRPr sz="1600">
              <a:solidFill>
                <a:srgbClr val="40424E"/>
              </a:solidFill>
            </a:endParaRPr>
          </a:p>
          <a:p>
            <a:pPr indent="0" lvl="0" marL="0" rtl="0" algn="just">
              <a:lnSpc>
                <a:spcPct val="115000"/>
              </a:lnSpc>
              <a:spcBef>
                <a:spcPts val="0"/>
              </a:spcBef>
              <a:spcAft>
                <a:spcPts val="0"/>
              </a:spcAft>
              <a:buSzPts val="1800"/>
              <a:buNone/>
            </a:pPr>
            <a:r>
              <a:t/>
            </a:r>
            <a:endParaRPr sz="1600">
              <a:solidFill>
                <a:srgbClr val="40424E"/>
              </a:solidFill>
            </a:endParaRPr>
          </a:p>
          <a:p>
            <a:pPr indent="0" lvl="0" marL="0" rtl="0" algn="just">
              <a:lnSpc>
                <a:spcPct val="115000"/>
              </a:lnSpc>
              <a:spcBef>
                <a:spcPts val="0"/>
              </a:spcBef>
              <a:spcAft>
                <a:spcPts val="0"/>
              </a:spcAft>
              <a:buSzPts val="1800"/>
              <a:buNone/>
            </a:pPr>
            <a:r>
              <a:rPr lang="en" sz="1600">
                <a:solidFill>
                  <a:srgbClr val="40424E"/>
                </a:solidFill>
              </a:rPr>
              <a:t>Total executions : n(C1 + nC2 ) =&gt; nC1 + n^2C2 </a:t>
            </a:r>
            <a:endParaRPr sz="1600">
              <a:solidFill>
                <a:srgbClr val="40424E"/>
              </a:solidFill>
            </a:endParaRPr>
          </a:p>
          <a:p>
            <a:pPr indent="0" lvl="0" marL="0" rtl="0" algn="just">
              <a:lnSpc>
                <a:spcPct val="115000"/>
              </a:lnSpc>
              <a:spcBef>
                <a:spcPts val="0"/>
              </a:spcBef>
              <a:spcAft>
                <a:spcPts val="0"/>
              </a:spcAft>
              <a:buSzPts val="1800"/>
              <a:buNone/>
            </a:pPr>
            <a:r>
              <a:rPr lang="en" sz="1600">
                <a:solidFill>
                  <a:srgbClr val="40424E"/>
                </a:solidFill>
              </a:rPr>
              <a:t>We only write the higher exponent variable.</a:t>
            </a:r>
            <a:endParaRPr sz="1600">
              <a:solidFill>
                <a:srgbClr val="40424E"/>
              </a:solidFill>
            </a:endParaRPr>
          </a:p>
          <a:p>
            <a:pPr indent="0" lvl="0" marL="0" rtl="0" algn="just">
              <a:lnSpc>
                <a:spcPct val="115000"/>
              </a:lnSpc>
              <a:spcBef>
                <a:spcPts val="0"/>
              </a:spcBef>
              <a:spcAft>
                <a:spcPts val="0"/>
              </a:spcAft>
              <a:buSzPts val="1800"/>
              <a:buNone/>
            </a:pPr>
            <a:r>
              <a:rPr b="1" lang="en" sz="1600">
                <a:solidFill>
                  <a:srgbClr val="40424E"/>
                </a:solidFill>
              </a:rPr>
              <a:t>We write it as O(n^2 )</a:t>
            </a:r>
            <a:endParaRPr b="1" sz="1600">
              <a:solidFill>
                <a:srgbClr val="40424E"/>
              </a:solidFill>
            </a:endParaRPr>
          </a:p>
          <a:p>
            <a:pPr indent="0" lvl="0" marL="457200" rtl="0" algn="just">
              <a:lnSpc>
                <a:spcPct val="115000"/>
              </a:lnSpc>
              <a:spcBef>
                <a:spcPts val="0"/>
              </a:spcBef>
              <a:spcAft>
                <a:spcPts val="0"/>
              </a:spcAft>
              <a:buSzPts val="1800"/>
              <a:buNone/>
            </a:pPr>
            <a:r>
              <a:t/>
            </a:r>
            <a:endParaRPr sz="1600">
              <a:solidFill>
                <a:srgbClr val="40424E"/>
              </a:solidFill>
            </a:endParaRPr>
          </a:p>
        </p:txBody>
      </p:sp>
      <p:sp>
        <p:nvSpPr>
          <p:cNvPr id="404" name="Google Shape;404;p5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Algorithm Efficiency (Cont.)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6"/>
          <p:cNvSpPr txBox="1"/>
          <p:nvPr>
            <p:ph idx="1" type="body"/>
          </p:nvPr>
        </p:nvSpPr>
        <p:spPr>
          <a:xfrm>
            <a:off x="402336" y="1171600"/>
            <a:ext cx="8520600" cy="3397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4500"/>
              </a:spcBef>
              <a:spcAft>
                <a:spcPts val="0"/>
              </a:spcAft>
              <a:buClr>
                <a:schemeClr val="dk1"/>
              </a:buClr>
              <a:buSzPts val="1100"/>
              <a:buFont typeface="Arial"/>
              <a:buNone/>
            </a:pPr>
            <a:r>
              <a:rPr b="1" lang="en" sz="1200">
                <a:solidFill>
                  <a:srgbClr val="000000"/>
                </a:solidFill>
              </a:rPr>
              <a:t>Important Notes</a:t>
            </a:r>
            <a:endParaRPr b="1" sz="1200">
              <a:solidFill>
                <a:srgbClr val="000000"/>
              </a:solidFill>
            </a:endParaRPr>
          </a:p>
          <a:p>
            <a:pPr indent="0" lvl="0" marL="0" rtl="0" algn="just">
              <a:lnSpc>
                <a:spcPct val="115000"/>
              </a:lnSpc>
              <a:spcBef>
                <a:spcPts val="1400"/>
              </a:spcBef>
              <a:spcAft>
                <a:spcPts val="0"/>
              </a:spcAft>
              <a:buSzPts val="1800"/>
              <a:buNone/>
            </a:pPr>
            <a:r>
              <a:rPr lang="en" sz="1200">
                <a:solidFill>
                  <a:srgbClr val="000000"/>
                </a:solidFill>
              </a:rPr>
              <a:t>It is important to note that when analyzing the time complexity of an algorithm with several operations we need to describe the algorithm based on the largest complexity among all operations. For example:</a:t>
            </a:r>
            <a:endParaRPr sz="1200">
              <a:solidFill>
                <a:srgbClr val="000000"/>
              </a:solidFill>
            </a:endParaRPr>
          </a:p>
          <a:p>
            <a:pPr indent="0" lvl="0" marL="0" rtl="0" algn="just">
              <a:lnSpc>
                <a:spcPct val="115000"/>
              </a:lnSpc>
              <a:spcBef>
                <a:spcPts val="1400"/>
              </a:spcBef>
              <a:spcAft>
                <a:spcPts val="0"/>
              </a:spcAft>
              <a:buClr>
                <a:schemeClr val="dk1"/>
              </a:buClr>
              <a:buSzPts val="1100"/>
              <a:buFont typeface="Arial"/>
              <a:buNone/>
            </a:pPr>
            <a:r>
              <a:t/>
            </a:r>
            <a:endParaRPr sz="1200">
              <a:solidFill>
                <a:srgbClr val="000000"/>
              </a:solidFill>
            </a:endParaRPr>
          </a:p>
          <a:p>
            <a:pPr indent="0" lvl="0" marL="0" marR="190500" rtl="0" algn="just">
              <a:lnSpc>
                <a:spcPct val="115000"/>
              </a:lnSpc>
              <a:spcBef>
                <a:spcPts val="0"/>
              </a:spcBef>
              <a:spcAft>
                <a:spcPts val="0"/>
              </a:spcAft>
              <a:buClr>
                <a:schemeClr val="dk1"/>
              </a:buClr>
              <a:buSzPts val="1100"/>
              <a:buFont typeface="Arial"/>
              <a:buNone/>
            </a:pPr>
            <a:r>
              <a:rPr lang="en" sz="1200">
                <a:solidFill>
                  <a:srgbClr val="000000"/>
                </a:solidFill>
              </a:rPr>
              <a:t>def my_function(data):</a:t>
            </a:r>
            <a:endParaRPr sz="1200">
              <a:solidFill>
                <a:srgbClr val="000000"/>
              </a:solidFill>
            </a:endParaRPr>
          </a:p>
          <a:p>
            <a:pPr indent="0" lvl="0" marL="190500" marR="190500" rtl="0" algn="just">
              <a:lnSpc>
                <a:spcPct val="115000"/>
              </a:lnSpc>
              <a:spcBef>
                <a:spcPts val="0"/>
              </a:spcBef>
              <a:spcAft>
                <a:spcPts val="0"/>
              </a:spcAft>
              <a:buClr>
                <a:schemeClr val="dk1"/>
              </a:buClr>
              <a:buSzPts val="1100"/>
              <a:buFont typeface="Arial"/>
              <a:buNone/>
            </a:pPr>
            <a:r>
              <a:rPr lang="en" sz="1200">
                <a:solidFill>
                  <a:srgbClr val="000000"/>
                </a:solidFill>
              </a:rPr>
              <a:t>   first_element = data[0]</a:t>
            </a:r>
            <a:endParaRPr sz="1200">
              <a:solidFill>
                <a:srgbClr val="000000"/>
              </a:solidFill>
            </a:endParaRPr>
          </a:p>
          <a:p>
            <a:pPr indent="0" lvl="0" marL="190500" marR="190500" rtl="0" algn="just">
              <a:lnSpc>
                <a:spcPct val="115000"/>
              </a:lnSpc>
              <a:spcBef>
                <a:spcPts val="0"/>
              </a:spcBef>
              <a:spcAft>
                <a:spcPts val="0"/>
              </a:spcAft>
              <a:buClr>
                <a:schemeClr val="dk1"/>
              </a:buClr>
              <a:buSzPts val="1100"/>
              <a:buFont typeface="Arial"/>
              <a:buNone/>
            </a:pPr>
            <a:r>
              <a:rPr lang="en" sz="1200">
                <a:solidFill>
                  <a:srgbClr val="000000"/>
                </a:solidFill>
              </a:rPr>
              <a:t>   for value in data:</a:t>
            </a:r>
            <a:endParaRPr sz="1200">
              <a:solidFill>
                <a:srgbClr val="000000"/>
              </a:solidFill>
            </a:endParaRPr>
          </a:p>
          <a:p>
            <a:pPr indent="0" lvl="0" marL="190500" marR="190500" rtl="0" algn="just">
              <a:lnSpc>
                <a:spcPct val="115000"/>
              </a:lnSpc>
              <a:spcBef>
                <a:spcPts val="0"/>
              </a:spcBef>
              <a:spcAft>
                <a:spcPts val="0"/>
              </a:spcAft>
              <a:buClr>
                <a:schemeClr val="dk1"/>
              </a:buClr>
              <a:buSzPts val="1100"/>
              <a:buFont typeface="Arial"/>
              <a:buNone/>
            </a:pPr>
            <a:r>
              <a:rPr lang="en" sz="1200">
                <a:solidFill>
                  <a:srgbClr val="000000"/>
                </a:solidFill>
              </a:rPr>
              <a:t>       print(value)</a:t>
            </a:r>
            <a:endParaRPr sz="1200">
              <a:solidFill>
                <a:srgbClr val="000000"/>
              </a:solidFill>
            </a:endParaRPr>
          </a:p>
          <a:p>
            <a:pPr indent="0" lvl="0" marL="190500" marR="190500" rtl="0" algn="just">
              <a:lnSpc>
                <a:spcPct val="115000"/>
              </a:lnSpc>
              <a:spcBef>
                <a:spcPts val="0"/>
              </a:spcBef>
              <a:spcAft>
                <a:spcPts val="0"/>
              </a:spcAft>
              <a:buClr>
                <a:schemeClr val="dk1"/>
              </a:buClr>
              <a:buSzPts val="1100"/>
              <a:buFont typeface="Arial"/>
              <a:buNone/>
            </a:pPr>
            <a:r>
              <a:rPr lang="en" sz="1200">
                <a:solidFill>
                  <a:srgbClr val="000000"/>
                </a:solidFill>
              </a:rPr>
              <a:t>   for x in data:</a:t>
            </a:r>
            <a:endParaRPr sz="1200">
              <a:solidFill>
                <a:srgbClr val="000000"/>
              </a:solidFill>
            </a:endParaRPr>
          </a:p>
          <a:p>
            <a:pPr indent="0" lvl="0" marL="190500" marR="190500" rtl="0" algn="just">
              <a:lnSpc>
                <a:spcPct val="115000"/>
              </a:lnSpc>
              <a:spcBef>
                <a:spcPts val="0"/>
              </a:spcBef>
              <a:spcAft>
                <a:spcPts val="0"/>
              </a:spcAft>
              <a:buClr>
                <a:schemeClr val="dk1"/>
              </a:buClr>
              <a:buSzPts val="1100"/>
              <a:buFont typeface="Arial"/>
              <a:buNone/>
            </a:pPr>
            <a:r>
              <a:rPr lang="en" sz="1200">
                <a:solidFill>
                  <a:srgbClr val="000000"/>
                </a:solidFill>
              </a:rPr>
              <a:t>       for y in data:</a:t>
            </a:r>
            <a:endParaRPr sz="1200">
              <a:solidFill>
                <a:srgbClr val="000000"/>
              </a:solidFill>
            </a:endParaRPr>
          </a:p>
          <a:p>
            <a:pPr indent="0" lvl="0" marL="190500" marR="190500" rtl="0" algn="just">
              <a:lnSpc>
                <a:spcPct val="115000"/>
              </a:lnSpc>
              <a:spcBef>
                <a:spcPts val="0"/>
              </a:spcBef>
              <a:spcAft>
                <a:spcPts val="0"/>
              </a:spcAft>
              <a:buSzPts val="1800"/>
              <a:buNone/>
            </a:pPr>
            <a:r>
              <a:rPr lang="en" sz="1200">
                <a:solidFill>
                  <a:srgbClr val="000000"/>
                </a:solidFill>
              </a:rPr>
              <a:t>           print(x, y)</a:t>
            </a:r>
            <a:endParaRPr sz="1200">
              <a:solidFill>
                <a:srgbClr val="000000"/>
              </a:solidFill>
            </a:endParaRPr>
          </a:p>
          <a:p>
            <a:pPr indent="0" lvl="0" marL="190500" marR="190500" rtl="0" algn="just">
              <a:lnSpc>
                <a:spcPct val="115000"/>
              </a:lnSpc>
              <a:spcBef>
                <a:spcPts val="0"/>
              </a:spcBef>
              <a:spcAft>
                <a:spcPts val="0"/>
              </a:spcAft>
              <a:buClr>
                <a:schemeClr val="dk1"/>
              </a:buClr>
              <a:buSzPts val="1100"/>
              <a:buFont typeface="Arial"/>
              <a:buNone/>
            </a:pPr>
            <a:r>
              <a:t/>
            </a:r>
            <a:endParaRPr sz="1200">
              <a:solidFill>
                <a:srgbClr val="000000"/>
              </a:solidFill>
            </a:endParaRPr>
          </a:p>
          <a:p>
            <a:pPr indent="0" lvl="0" marL="0" rtl="0" algn="just">
              <a:lnSpc>
                <a:spcPct val="115000"/>
              </a:lnSpc>
              <a:spcBef>
                <a:spcPts val="0"/>
              </a:spcBef>
              <a:spcAft>
                <a:spcPts val="0"/>
              </a:spcAft>
              <a:buClr>
                <a:schemeClr val="dk1"/>
              </a:buClr>
              <a:buSzPts val="1100"/>
              <a:buFont typeface="Arial"/>
              <a:buNone/>
            </a:pPr>
            <a:r>
              <a:rPr lang="en" sz="1200">
                <a:solidFill>
                  <a:srgbClr val="000000"/>
                </a:solidFill>
              </a:rPr>
              <a:t>Even that the operations in ‘my_function’ don’t make sense we can see that it has multiple time complexities: O(1) + O(n) + O(n²). So, when increasing the size of the input data, the bottleneck of this algorithm will be the operation that takes O(n²). Based on this, we can describe the time complexity of this algorithm as O(n²).</a:t>
            </a:r>
            <a:endParaRPr sz="1200">
              <a:solidFill>
                <a:srgbClr val="000000"/>
              </a:solidFill>
            </a:endParaRPr>
          </a:p>
          <a:p>
            <a:pPr indent="0" lvl="0" marL="457200" rtl="0" algn="just">
              <a:lnSpc>
                <a:spcPct val="115000"/>
              </a:lnSpc>
              <a:spcBef>
                <a:spcPts val="0"/>
              </a:spcBef>
              <a:spcAft>
                <a:spcPts val="0"/>
              </a:spcAft>
              <a:buSzPts val="1800"/>
              <a:buNone/>
            </a:pPr>
            <a:r>
              <a:t/>
            </a:r>
            <a:endParaRPr b="1" sz="1200">
              <a:solidFill>
                <a:srgbClr val="000000"/>
              </a:solidFill>
            </a:endParaRPr>
          </a:p>
        </p:txBody>
      </p:sp>
      <p:sp>
        <p:nvSpPr>
          <p:cNvPr id="410" name="Google Shape;410;p5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Algorithm Efficiency (Cont.)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7"/>
          <p:cNvSpPr txBox="1"/>
          <p:nvPr>
            <p:ph idx="1" type="body"/>
          </p:nvPr>
        </p:nvSpPr>
        <p:spPr>
          <a:xfrm>
            <a:off x="402336"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23529"/>
              </a:lnSpc>
              <a:spcBef>
                <a:spcPts val="2900"/>
              </a:spcBef>
              <a:spcAft>
                <a:spcPts val="0"/>
              </a:spcAft>
              <a:buClr>
                <a:schemeClr val="dk1"/>
              </a:buClr>
              <a:buSzPts val="1100"/>
              <a:buFont typeface="Arial"/>
              <a:buNone/>
            </a:pPr>
            <a:r>
              <a:rPr b="1" lang="en" sz="1600">
                <a:solidFill>
                  <a:srgbClr val="292929"/>
                </a:solidFill>
              </a:rPr>
              <a:t>Logarithmic Time — O(log n)</a:t>
            </a:r>
            <a:endParaRPr b="1" sz="1600">
              <a:solidFill>
                <a:srgbClr val="40424E"/>
              </a:solidFill>
            </a:endParaRPr>
          </a:p>
          <a:p>
            <a:pPr indent="0" lvl="0" marL="0" rtl="0" algn="just">
              <a:lnSpc>
                <a:spcPct val="115000"/>
              </a:lnSpc>
              <a:spcBef>
                <a:spcPts val="0"/>
              </a:spcBef>
              <a:spcAft>
                <a:spcPts val="0"/>
              </a:spcAft>
              <a:buSzPts val="1800"/>
              <a:buNone/>
            </a:pPr>
            <a:r>
              <a:t/>
            </a:r>
            <a:endParaRPr b="1" sz="1600">
              <a:solidFill>
                <a:srgbClr val="40424E"/>
              </a:solidFill>
            </a:endParaRPr>
          </a:p>
          <a:p>
            <a:pPr indent="0" lvl="0" marL="0" rtl="0" algn="just">
              <a:lnSpc>
                <a:spcPct val="115000"/>
              </a:lnSpc>
              <a:spcBef>
                <a:spcPts val="0"/>
              </a:spcBef>
              <a:spcAft>
                <a:spcPts val="0"/>
              </a:spcAft>
              <a:buSzPts val="1800"/>
              <a:buNone/>
            </a:pPr>
            <a:r>
              <a:rPr lang="en" sz="1600">
                <a:solidFill>
                  <a:srgbClr val="40424E"/>
                </a:solidFill>
              </a:rPr>
              <a:t>Logarithmic Complexity means the algo. has a log factor.</a:t>
            </a:r>
            <a:endParaRPr sz="1600">
              <a:solidFill>
                <a:srgbClr val="40424E"/>
              </a:solidFill>
            </a:endParaRPr>
          </a:p>
          <a:p>
            <a:pPr indent="0" lvl="0" marL="0" rtl="0" algn="just">
              <a:lnSpc>
                <a:spcPct val="115000"/>
              </a:lnSpc>
              <a:spcBef>
                <a:spcPts val="0"/>
              </a:spcBef>
              <a:spcAft>
                <a:spcPts val="0"/>
              </a:spcAft>
              <a:buSzPts val="1800"/>
              <a:buNone/>
            </a:pPr>
            <a:r>
              <a:rPr lang="en" sz="1600">
                <a:solidFill>
                  <a:srgbClr val="40424E"/>
                </a:solidFill>
              </a:rPr>
              <a:t>It is generally found when the problem is divided into fractions (usually in ½).</a:t>
            </a:r>
            <a:endParaRPr sz="1600">
              <a:solidFill>
                <a:srgbClr val="40424E"/>
              </a:solidFill>
            </a:endParaRPr>
          </a:p>
          <a:p>
            <a:pPr indent="0" lvl="0" marL="0" rtl="0" algn="l">
              <a:lnSpc>
                <a:spcPct val="123529"/>
              </a:lnSpc>
              <a:spcBef>
                <a:spcPts val="2900"/>
              </a:spcBef>
              <a:spcAft>
                <a:spcPts val="0"/>
              </a:spcAft>
              <a:buClr>
                <a:schemeClr val="dk1"/>
              </a:buClr>
              <a:buSzPts val="1100"/>
              <a:buFont typeface="Arial"/>
              <a:buNone/>
            </a:pPr>
            <a:r>
              <a:t/>
            </a:r>
            <a:endParaRPr sz="1600">
              <a:solidFill>
                <a:srgbClr val="292929"/>
              </a:solidFill>
            </a:endParaRPr>
          </a:p>
          <a:p>
            <a:pPr indent="0" lvl="0" marL="0" rtl="0" algn="l">
              <a:lnSpc>
                <a:spcPct val="218181"/>
              </a:lnSpc>
              <a:spcBef>
                <a:spcPts val="1400"/>
              </a:spcBef>
              <a:spcAft>
                <a:spcPts val="0"/>
              </a:spcAft>
              <a:buSzPts val="1800"/>
              <a:buNone/>
            </a:pPr>
            <a:r>
              <a:rPr lang="en" sz="1600">
                <a:solidFill>
                  <a:srgbClr val="292929"/>
                </a:solidFill>
              </a:rPr>
              <a:t>An algorithm is said to have a logarithmic time complexity when it reduces the size of the input data in each step (it don’t need to look at all values of the input data).</a:t>
            </a:r>
            <a:endParaRPr sz="1600">
              <a:solidFill>
                <a:srgbClr val="40424E"/>
              </a:solidFill>
            </a:endParaRPr>
          </a:p>
        </p:txBody>
      </p:sp>
      <p:sp>
        <p:nvSpPr>
          <p:cNvPr id="416" name="Google Shape;416;p5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Algorithm Efficiency (Cont.)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8"/>
          <p:cNvSpPr txBox="1"/>
          <p:nvPr>
            <p:ph idx="1" type="body"/>
          </p:nvPr>
        </p:nvSpPr>
        <p:spPr>
          <a:xfrm>
            <a:off x="402336"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218181"/>
              </a:lnSpc>
              <a:spcBef>
                <a:spcPts val="1400"/>
              </a:spcBef>
              <a:spcAft>
                <a:spcPts val="0"/>
              </a:spcAft>
              <a:buSzPts val="1800"/>
              <a:buNone/>
            </a:pPr>
            <a:r>
              <a:rPr lang="en" sz="1600">
                <a:solidFill>
                  <a:srgbClr val="292929"/>
                </a:solidFill>
              </a:rPr>
              <a:t>for index in range(0, len(data), 3):</a:t>
            </a:r>
            <a:endParaRPr sz="1600">
              <a:solidFill>
                <a:srgbClr val="292929"/>
              </a:solidFill>
            </a:endParaRPr>
          </a:p>
          <a:p>
            <a:pPr indent="0" lvl="0" marL="0" rtl="0" algn="l">
              <a:lnSpc>
                <a:spcPct val="218181"/>
              </a:lnSpc>
              <a:spcBef>
                <a:spcPts val="1400"/>
              </a:spcBef>
              <a:spcAft>
                <a:spcPts val="0"/>
              </a:spcAft>
              <a:buSzPts val="1800"/>
              <a:buNone/>
            </a:pPr>
            <a:r>
              <a:rPr lang="en" sz="1600">
                <a:solidFill>
                  <a:srgbClr val="292929"/>
                </a:solidFill>
              </a:rPr>
              <a:t>   print(data[index])</a:t>
            </a:r>
            <a:endParaRPr sz="1600">
              <a:solidFill>
                <a:srgbClr val="292929"/>
              </a:solidFill>
            </a:endParaRPr>
          </a:p>
          <a:p>
            <a:pPr indent="0" lvl="0" marL="0" rtl="0" algn="l">
              <a:lnSpc>
                <a:spcPct val="218181"/>
              </a:lnSpc>
              <a:spcBef>
                <a:spcPts val="1400"/>
              </a:spcBef>
              <a:spcAft>
                <a:spcPts val="0"/>
              </a:spcAft>
              <a:buSzPts val="1800"/>
              <a:buNone/>
            </a:pPr>
            <a:r>
              <a:rPr lang="en" sz="1600">
                <a:solidFill>
                  <a:srgbClr val="292929"/>
                </a:solidFill>
              </a:rPr>
              <a:t>Algorithms with logarithmic time complexity are commonly found in operations on binary trees or when using binary search.</a:t>
            </a:r>
            <a:endParaRPr sz="1600">
              <a:solidFill>
                <a:srgbClr val="292929"/>
              </a:solidFill>
            </a:endParaRPr>
          </a:p>
        </p:txBody>
      </p:sp>
      <p:sp>
        <p:nvSpPr>
          <p:cNvPr id="422" name="Google Shape;422;p5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Algorithm Efficiency (Cont.)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Algorithm Efficiency (Cont.)</a:t>
            </a:r>
            <a:endParaRPr/>
          </a:p>
        </p:txBody>
      </p:sp>
      <p:sp>
        <p:nvSpPr>
          <p:cNvPr id="428" name="Google Shape;428;p59"/>
          <p:cNvSpPr txBox="1"/>
          <p:nvPr>
            <p:ph idx="1" type="body"/>
          </p:nvPr>
        </p:nvSpPr>
        <p:spPr>
          <a:xfrm>
            <a:off x="311700" y="1171600"/>
            <a:ext cx="8520600" cy="33972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SzPts val="1800"/>
              <a:buNone/>
            </a:pPr>
            <a:r>
              <a:t/>
            </a:r>
            <a:endParaRPr b="1" sz="1600">
              <a:solidFill>
                <a:srgbClr val="40424E"/>
              </a:solidFill>
            </a:endParaRPr>
          </a:p>
          <a:p>
            <a:pPr indent="0" lvl="0" marL="0" rtl="0" algn="just">
              <a:lnSpc>
                <a:spcPct val="115000"/>
              </a:lnSpc>
              <a:spcBef>
                <a:spcPts val="0"/>
              </a:spcBef>
              <a:spcAft>
                <a:spcPts val="0"/>
              </a:spcAft>
              <a:buSzPts val="1800"/>
              <a:buNone/>
            </a:pPr>
            <a:r>
              <a:t/>
            </a:r>
            <a:endParaRPr b="1" sz="1600">
              <a:solidFill>
                <a:srgbClr val="40424E"/>
              </a:solidFill>
            </a:endParaRPr>
          </a:p>
          <a:p>
            <a:pPr indent="0" lvl="0" marL="0" rtl="0" algn="just">
              <a:lnSpc>
                <a:spcPct val="115000"/>
              </a:lnSpc>
              <a:spcBef>
                <a:spcPts val="0"/>
              </a:spcBef>
              <a:spcAft>
                <a:spcPts val="0"/>
              </a:spcAft>
              <a:buSzPts val="1800"/>
              <a:buNone/>
            </a:pPr>
            <a:r>
              <a:t/>
            </a:r>
            <a:endParaRPr b="1" sz="1600">
              <a:solidFill>
                <a:srgbClr val="40424E"/>
              </a:solidFill>
            </a:endParaRPr>
          </a:p>
          <a:p>
            <a:pPr indent="0" lvl="0" marL="0" rtl="0" algn="just">
              <a:lnSpc>
                <a:spcPct val="115000"/>
              </a:lnSpc>
              <a:spcBef>
                <a:spcPts val="0"/>
              </a:spcBef>
              <a:spcAft>
                <a:spcPts val="0"/>
              </a:spcAft>
              <a:buSzPts val="1800"/>
              <a:buNone/>
            </a:pPr>
            <a:r>
              <a:t/>
            </a:r>
            <a:endParaRPr b="1" sz="1600">
              <a:solidFill>
                <a:srgbClr val="40424E"/>
              </a:solidFill>
            </a:endParaRPr>
          </a:p>
          <a:p>
            <a:pPr indent="0" lvl="0" marL="0" rtl="0" algn="just">
              <a:lnSpc>
                <a:spcPct val="115000"/>
              </a:lnSpc>
              <a:spcBef>
                <a:spcPts val="0"/>
              </a:spcBef>
              <a:spcAft>
                <a:spcPts val="0"/>
              </a:spcAft>
              <a:buSzPts val="1800"/>
              <a:buNone/>
            </a:pPr>
            <a:r>
              <a:t/>
            </a:r>
            <a:endParaRPr b="1" sz="1600">
              <a:solidFill>
                <a:srgbClr val="40424E"/>
              </a:solidFill>
            </a:endParaRPr>
          </a:p>
          <a:p>
            <a:pPr indent="0" lvl="0" marL="0" rtl="0" algn="just">
              <a:lnSpc>
                <a:spcPct val="115000"/>
              </a:lnSpc>
              <a:spcBef>
                <a:spcPts val="0"/>
              </a:spcBef>
              <a:spcAft>
                <a:spcPts val="0"/>
              </a:spcAft>
              <a:buSzPts val="1800"/>
              <a:buNone/>
            </a:pPr>
            <a:r>
              <a:t/>
            </a:r>
            <a:endParaRPr b="1" sz="1600">
              <a:solidFill>
                <a:srgbClr val="40424E"/>
              </a:solidFill>
            </a:endParaRPr>
          </a:p>
          <a:p>
            <a:pPr indent="-330200" lvl="0" marL="457200" rtl="0" algn="just">
              <a:lnSpc>
                <a:spcPct val="115000"/>
              </a:lnSpc>
              <a:spcBef>
                <a:spcPts val="0"/>
              </a:spcBef>
              <a:spcAft>
                <a:spcPts val="0"/>
              </a:spcAft>
              <a:buClr>
                <a:srgbClr val="40424E"/>
              </a:buClr>
              <a:buSzPts val="1600"/>
              <a:buChar char="●"/>
            </a:pPr>
            <a:r>
              <a:rPr lang="en" sz="1600">
                <a:solidFill>
                  <a:srgbClr val="40424E"/>
                </a:solidFill>
              </a:rPr>
              <a:t>However, the answer is not always as straightforward as it is in the above example. For instance, consider the following loop. How many times is the body repeated in this loop? Here the answer is 500 times.</a:t>
            </a:r>
            <a:endParaRPr sz="1600">
              <a:solidFill>
                <a:srgbClr val="40424E"/>
              </a:solidFill>
            </a:endParaRPr>
          </a:p>
          <a:p>
            <a:pPr indent="0" lvl="0" marL="0" rtl="0" algn="just">
              <a:lnSpc>
                <a:spcPct val="115000"/>
              </a:lnSpc>
              <a:spcBef>
                <a:spcPts val="0"/>
              </a:spcBef>
              <a:spcAft>
                <a:spcPts val="0"/>
              </a:spcAft>
              <a:buSzPts val="1800"/>
              <a:buNone/>
            </a:pPr>
            <a:r>
              <a:t/>
            </a:r>
            <a:endParaRPr sz="1600">
              <a:solidFill>
                <a:srgbClr val="40424E"/>
              </a:solidFill>
            </a:endParaRPr>
          </a:p>
          <a:p>
            <a:pPr indent="0" lvl="0" marL="0" rtl="0" algn="just">
              <a:lnSpc>
                <a:spcPct val="115000"/>
              </a:lnSpc>
              <a:spcBef>
                <a:spcPts val="0"/>
              </a:spcBef>
              <a:spcAft>
                <a:spcPts val="0"/>
              </a:spcAft>
              <a:buSzPts val="1800"/>
              <a:buNone/>
            </a:pPr>
            <a:r>
              <a:rPr lang="en" sz="1600">
                <a:solidFill>
                  <a:srgbClr val="40424E"/>
                </a:solidFill>
              </a:rPr>
              <a:t>        for i in range(0,1000,2):</a:t>
            </a:r>
            <a:endParaRPr sz="1600">
              <a:solidFill>
                <a:srgbClr val="40424E"/>
              </a:solidFill>
            </a:endParaRPr>
          </a:p>
          <a:p>
            <a:pPr indent="457200" lvl="0" marL="0" rtl="0" algn="just">
              <a:lnSpc>
                <a:spcPct val="115000"/>
              </a:lnSpc>
              <a:spcBef>
                <a:spcPts val="0"/>
              </a:spcBef>
              <a:spcAft>
                <a:spcPts val="0"/>
              </a:spcAft>
              <a:buSzPts val="1800"/>
              <a:buNone/>
            </a:pPr>
            <a:r>
              <a:rPr lang="en" sz="1600">
                <a:solidFill>
                  <a:srgbClr val="40424E"/>
                </a:solidFill>
              </a:rPr>
              <a:t>      Body of loop</a:t>
            </a:r>
            <a:endParaRPr sz="1600">
              <a:solidFill>
                <a:srgbClr val="40424E"/>
              </a:solidFill>
            </a:endParaRPr>
          </a:p>
          <a:p>
            <a:pPr indent="-330200" lvl="0" marL="457200" rtl="0" algn="just">
              <a:lnSpc>
                <a:spcPct val="115000"/>
              </a:lnSpc>
              <a:spcBef>
                <a:spcPts val="0"/>
              </a:spcBef>
              <a:spcAft>
                <a:spcPts val="0"/>
              </a:spcAft>
              <a:buClr>
                <a:srgbClr val="40424E"/>
              </a:buClr>
              <a:buSzPts val="1600"/>
              <a:buChar char="●"/>
            </a:pPr>
            <a:r>
              <a:rPr lang="en" sz="1600">
                <a:solidFill>
                  <a:srgbClr val="40424E"/>
                </a:solidFill>
              </a:rPr>
              <a:t>In this example the number of iterations is half the loop factor. Once again, however, the higher the factor, the higher the number of loops. The efficiency of this loop is proportional to half the factor, which makes it</a:t>
            </a:r>
            <a:endParaRPr sz="1600">
              <a:solidFill>
                <a:srgbClr val="40424E"/>
              </a:solidFill>
            </a:endParaRPr>
          </a:p>
          <a:p>
            <a:pPr indent="0" lvl="0" marL="0" rtl="0" algn="ctr">
              <a:lnSpc>
                <a:spcPct val="115000"/>
              </a:lnSpc>
              <a:spcBef>
                <a:spcPts val="0"/>
              </a:spcBef>
              <a:spcAft>
                <a:spcPts val="0"/>
              </a:spcAft>
              <a:buSzPts val="1800"/>
              <a:buNone/>
            </a:pPr>
            <a:r>
              <a:rPr b="1" lang="en" sz="1600">
                <a:solidFill>
                  <a:srgbClr val="40424E"/>
                </a:solidFill>
              </a:rPr>
              <a:t>f (n) = n/2</a:t>
            </a:r>
            <a:endParaRPr b="1" sz="1600">
              <a:solidFill>
                <a:srgbClr val="40424E"/>
              </a:solidFill>
            </a:endParaRPr>
          </a:p>
          <a:p>
            <a:pPr indent="-330200" lvl="0" marL="457200" rtl="0" algn="just">
              <a:lnSpc>
                <a:spcPct val="115000"/>
              </a:lnSpc>
              <a:spcBef>
                <a:spcPts val="0"/>
              </a:spcBef>
              <a:spcAft>
                <a:spcPts val="0"/>
              </a:spcAft>
              <a:buClr>
                <a:srgbClr val="40424E"/>
              </a:buClr>
              <a:buSzPts val="1600"/>
              <a:buChar char="●"/>
            </a:pPr>
            <a:r>
              <a:rPr lang="en" sz="1600">
                <a:solidFill>
                  <a:srgbClr val="40424E"/>
                </a:solidFill>
              </a:rPr>
              <a:t>If you were to plot either of these loop examples, you would get a straight line. For that reason they are known as linear loops.</a:t>
            </a:r>
            <a:endParaRPr sz="1600">
              <a:solidFill>
                <a:srgbClr val="40424E"/>
              </a:solidFill>
            </a:endParaRPr>
          </a:p>
          <a:p>
            <a:pPr indent="0" lvl="0" marL="0" rtl="0" algn="ctr">
              <a:lnSpc>
                <a:spcPct val="115000"/>
              </a:lnSpc>
              <a:spcBef>
                <a:spcPts val="0"/>
              </a:spcBef>
              <a:spcAft>
                <a:spcPts val="0"/>
              </a:spcAft>
              <a:buSzPts val="1800"/>
              <a:buNone/>
            </a:pPr>
            <a:r>
              <a:t/>
            </a:r>
            <a:endParaRPr b="1" sz="1600">
              <a:solidFill>
                <a:srgbClr val="40424E"/>
              </a:solidFill>
            </a:endParaRPr>
          </a:p>
          <a:p>
            <a:pPr indent="0" lvl="0" marL="0" rtl="0" algn="just">
              <a:lnSpc>
                <a:spcPct val="115000"/>
              </a:lnSpc>
              <a:spcBef>
                <a:spcPts val="0"/>
              </a:spcBef>
              <a:spcAft>
                <a:spcPts val="0"/>
              </a:spcAft>
              <a:buSzPts val="1800"/>
              <a:buNone/>
            </a:pPr>
            <a:r>
              <a:t/>
            </a:r>
            <a:endParaRPr sz="1600">
              <a:solidFill>
                <a:srgbClr val="40424E"/>
              </a:solidFill>
            </a:endParaRPr>
          </a:p>
          <a:p>
            <a:pPr indent="0" lvl="0" marL="0" rtl="0" algn="just">
              <a:lnSpc>
                <a:spcPct val="115000"/>
              </a:lnSpc>
              <a:spcBef>
                <a:spcPts val="0"/>
              </a:spcBef>
              <a:spcAft>
                <a:spcPts val="0"/>
              </a:spcAft>
              <a:buSzPts val="1800"/>
              <a:buNone/>
            </a:pPr>
            <a:r>
              <a:t/>
            </a:r>
            <a:endParaRPr sz="1600">
              <a:solidFill>
                <a:srgbClr val="40424E"/>
              </a:solidFill>
            </a:endParaRPr>
          </a:p>
          <a:p>
            <a:pPr indent="0" lvl="0" marL="0" rtl="0" algn="just">
              <a:lnSpc>
                <a:spcPct val="115000"/>
              </a:lnSpc>
              <a:spcBef>
                <a:spcPts val="0"/>
              </a:spcBef>
              <a:spcAft>
                <a:spcPts val="0"/>
              </a:spcAft>
              <a:buSzPts val="1800"/>
              <a:buNone/>
            </a:pPr>
            <a:r>
              <a:t/>
            </a:r>
            <a:endParaRPr b="1" sz="1600">
              <a:solidFill>
                <a:srgbClr val="40424E"/>
              </a:solidFill>
            </a:endParaRPr>
          </a:p>
          <a:p>
            <a:pPr indent="0" lvl="0" marL="457200" rtl="0" algn="just">
              <a:lnSpc>
                <a:spcPct val="115000"/>
              </a:lnSpc>
              <a:spcBef>
                <a:spcPts val="0"/>
              </a:spcBef>
              <a:spcAft>
                <a:spcPts val="0"/>
              </a:spcAft>
              <a:buSzPts val="1800"/>
              <a:buNone/>
            </a:pPr>
            <a:r>
              <a:t/>
            </a:r>
            <a:endParaRPr b="1" sz="1600">
              <a:solidFill>
                <a:srgbClr val="40424E"/>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Pseudocode (Cont.)</a:t>
            </a:r>
            <a:endParaRPr/>
          </a:p>
        </p:txBody>
      </p:sp>
      <p:sp>
        <p:nvSpPr>
          <p:cNvPr id="90" name="Google Shape;90;p6"/>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b="1" lang="en" sz="1400">
                <a:solidFill>
                  <a:srgbClr val="231F20"/>
                </a:solidFill>
              </a:rPr>
              <a:t>Sequence</a:t>
            </a:r>
            <a:endParaRPr b="1" sz="1400">
              <a:solidFill>
                <a:srgbClr val="231F20"/>
              </a:solidFill>
            </a:endParaRPr>
          </a:p>
          <a:p>
            <a:pPr indent="-317500" lvl="0" marL="457200" rtl="0" algn="just">
              <a:lnSpc>
                <a:spcPct val="115000"/>
              </a:lnSpc>
              <a:spcBef>
                <a:spcPts val="1200"/>
              </a:spcBef>
              <a:spcAft>
                <a:spcPts val="0"/>
              </a:spcAft>
              <a:buClr>
                <a:srgbClr val="231F20"/>
              </a:buClr>
              <a:buSzPts val="1400"/>
              <a:buFont typeface="Arial"/>
              <a:buChar char="●"/>
            </a:pPr>
            <a:r>
              <a:rPr lang="en" sz="1400">
                <a:solidFill>
                  <a:srgbClr val="231F20"/>
                </a:solidFill>
              </a:rPr>
              <a:t>Sequence is the order in which programming statements are executed. </a:t>
            </a:r>
            <a:endParaRPr sz="1400">
              <a:solidFill>
                <a:srgbClr val="231F20"/>
              </a:solidFill>
            </a:endParaRPr>
          </a:p>
          <a:p>
            <a:pPr indent="-317500" lvl="0" marL="457200" rtl="0" algn="just">
              <a:lnSpc>
                <a:spcPct val="115000"/>
              </a:lnSpc>
              <a:spcBef>
                <a:spcPts val="0"/>
              </a:spcBef>
              <a:spcAft>
                <a:spcPts val="0"/>
              </a:spcAft>
              <a:buClr>
                <a:srgbClr val="231F20"/>
              </a:buClr>
              <a:buSzPts val="1400"/>
              <a:buFont typeface="Arial"/>
              <a:buChar char="●"/>
            </a:pPr>
            <a:r>
              <a:rPr lang="en" sz="1400">
                <a:solidFill>
                  <a:srgbClr val="231F20"/>
                </a:solidFill>
              </a:rPr>
              <a:t>Programming statements usually run one after another in order, unless one of the other programming constructs is used. </a:t>
            </a:r>
            <a:endParaRPr sz="1400">
              <a:solidFill>
                <a:srgbClr val="231F20"/>
              </a:solidFill>
            </a:endParaRPr>
          </a:p>
          <a:p>
            <a:pPr indent="-317500" lvl="0" marL="457200" rtl="0" algn="just">
              <a:lnSpc>
                <a:spcPct val="115000"/>
              </a:lnSpc>
              <a:spcBef>
                <a:spcPts val="0"/>
              </a:spcBef>
              <a:spcAft>
                <a:spcPts val="0"/>
              </a:spcAft>
              <a:buClr>
                <a:srgbClr val="231F20"/>
              </a:buClr>
              <a:buSzPts val="1400"/>
              <a:buFont typeface="Arial"/>
              <a:buChar char="●"/>
            </a:pPr>
            <a:r>
              <a:rPr lang="en" sz="1400">
                <a:solidFill>
                  <a:srgbClr val="231F20"/>
                </a:solidFill>
              </a:rPr>
              <a:t>The sequence of a program is extremely important as once these are translated, carrying out instructions in the wrong order leads to a program performing incorrectly.</a:t>
            </a:r>
            <a:endParaRPr sz="1400">
              <a:solidFill>
                <a:srgbClr val="231F20"/>
              </a:solidFill>
            </a:endParaRPr>
          </a:p>
          <a:p>
            <a:pPr indent="0" lvl="0" marL="0" rtl="0" algn="just">
              <a:lnSpc>
                <a:spcPct val="115000"/>
              </a:lnSpc>
              <a:spcBef>
                <a:spcPts val="1200"/>
              </a:spcBef>
              <a:spcAft>
                <a:spcPts val="0"/>
              </a:spcAft>
              <a:buSzPts val="1800"/>
              <a:buNone/>
            </a:pPr>
            <a:r>
              <a:rPr b="1" lang="en" sz="1400">
                <a:solidFill>
                  <a:srgbClr val="231F20"/>
                </a:solidFill>
              </a:rPr>
              <a:t>Selection</a:t>
            </a:r>
            <a:endParaRPr b="1" sz="1400">
              <a:solidFill>
                <a:srgbClr val="231F20"/>
              </a:solidFill>
            </a:endParaRPr>
          </a:p>
          <a:p>
            <a:pPr indent="-317500" lvl="0" marL="457200" rtl="0" algn="just">
              <a:lnSpc>
                <a:spcPct val="115000"/>
              </a:lnSpc>
              <a:spcBef>
                <a:spcPts val="1200"/>
              </a:spcBef>
              <a:spcAft>
                <a:spcPts val="0"/>
              </a:spcAft>
              <a:buClr>
                <a:srgbClr val="231F20"/>
              </a:buClr>
              <a:buSzPts val="1400"/>
              <a:buChar char="●"/>
            </a:pPr>
            <a:r>
              <a:rPr lang="en" sz="1400">
                <a:solidFill>
                  <a:srgbClr val="231F20"/>
                </a:solidFill>
              </a:rPr>
              <a:t>Selection is a programming construct where a section of code is run only if a condition is met. In programming, there are occasions when a decision needs to be made. Selection is the process of making a decision. The result of the decision determines which path the program will take next.</a:t>
            </a:r>
            <a:endParaRPr sz="1400">
              <a:solidFill>
                <a:srgbClr val="231F20"/>
              </a:solidFill>
            </a:endParaRPr>
          </a:p>
          <a:p>
            <a:pPr indent="-317500" lvl="0" marL="457200" rtl="0" algn="just">
              <a:lnSpc>
                <a:spcPct val="115000"/>
              </a:lnSpc>
              <a:spcBef>
                <a:spcPts val="0"/>
              </a:spcBef>
              <a:spcAft>
                <a:spcPts val="0"/>
              </a:spcAft>
              <a:buClr>
                <a:srgbClr val="231F20"/>
              </a:buClr>
              <a:buSzPts val="1400"/>
              <a:buChar char="●"/>
            </a:pPr>
            <a:r>
              <a:rPr lang="en" sz="1400">
                <a:solidFill>
                  <a:srgbClr val="231F20"/>
                </a:solidFill>
              </a:rPr>
              <a:t>For example, a program could tell a user whether they are old enough to learn how to drive a car. If the user's age meets the required driving age, the program would follow one path and execute one set of statements. Otherwise, it would follow a different path and execute a different set of statements.</a:t>
            </a:r>
            <a:endParaRPr sz="1400">
              <a:solidFill>
                <a:srgbClr val="231F20"/>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0"/>
          <p:cNvSpPr txBox="1"/>
          <p:nvPr>
            <p:ph idx="1" type="body"/>
          </p:nvPr>
        </p:nvSpPr>
        <p:spPr>
          <a:xfrm>
            <a:off x="402336"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23529"/>
              </a:lnSpc>
              <a:spcBef>
                <a:spcPts val="2900"/>
              </a:spcBef>
              <a:spcAft>
                <a:spcPts val="0"/>
              </a:spcAft>
              <a:buSzPts val="1800"/>
              <a:buNone/>
            </a:pPr>
            <a:r>
              <a:rPr b="1" lang="en" sz="1600">
                <a:solidFill>
                  <a:srgbClr val="292929"/>
                </a:solidFill>
              </a:rPr>
              <a:t>Quasilinear Time — O(n log n)</a:t>
            </a:r>
            <a:endParaRPr b="1" sz="1600">
              <a:solidFill>
                <a:srgbClr val="292929"/>
              </a:solidFill>
            </a:endParaRPr>
          </a:p>
          <a:p>
            <a:pPr indent="0" lvl="0" marL="0" rtl="0" algn="l">
              <a:lnSpc>
                <a:spcPct val="218181"/>
              </a:lnSpc>
              <a:spcBef>
                <a:spcPts val="1400"/>
              </a:spcBef>
              <a:spcAft>
                <a:spcPts val="0"/>
              </a:spcAft>
              <a:buSzPts val="1800"/>
              <a:buNone/>
            </a:pPr>
            <a:r>
              <a:rPr lang="en" sz="1600">
                <a:solidFill>
                  <a:srgbClr val="292929"/>
                </a:solidFill>
              </a:rPr>
              <a:t>An algorithm is said to have a quasilinear time complexity when each operation in the input data have a logarithm time complexity. </a:t>
            </a:r>
            <a:endParaRPr sz="1600">
              <a:solidFill>
                <a:srgbClr val="292929"/>
              </a:solidFill>
            </a:endParaRPr>
          </a:p>
          <a:p>
            <a:pPr indent="0" lvl="0" marL="0" rtl="0" algn="l">
              <a:lnSpc>
                <a:spcPct val="218181"/>
              </a:lnSpc>
              <a:spcBef>
                <a:spcPts val="1400"/>
              </a:spcBef>
              <a:spcAft>
                <a:spcPts val="0"/>
              </a:spcAft>
              <a:buSzPts val="1800"/>
              <a:buNone/>
            </a:pPr>
            <a:r>
              <a:rPr lang="en" sz="1600">
                <a:solidFill>
                  <a:srgbClr val="292929"/>
                </a:solidFill>
              </a:rPr>
              <a:t>It is commonly seen in sorting algorithms (e.g. mergesort, timsort, heapsort).</a:t>
            </a:r>
            <a:endParaRPr sz="1600">
              <a:solidFill>
                <a:srgbClr val="292929"/>
              </a:solidFill>
            </a:endParaRPr>
          </a:p>
        </p:txBody>
      </p:sp>
      <p:sp>
        <p:nvSpPr>
          <p:cNvPr id="434" name="Google Shape;434;p6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Algorithm Efficiency (Cont.)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1"/>
          <p:cNvSpPr txBox="1"/>
          <p:nvPr>
            <p:ph idx="1" type="body"/>
          </p:nvPr>
        </p:nvSpPr>
        <p:spPr>
          <a:xfrm>
            <a:off x="402336"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23529"/>
              </a:lnSpc>
              <a:spcBef>
                <a:spcPts val="2900"/>
              </a:spcBef>
              <a:spcAft>
                <a:spcPts val="0"/>
              </a:spcAft>
              <a:buSzPts val="1800"/>
              <a:buNone/>
            </a:pPr>
            <a:r>
              <a:rPr b="1" lang="en" sz="1600">
                <a:solidFill>
                  <a:srgbClr val="000000"/>
                </a:solidFill>
              </a:rPr>
              <a:t>Exponential Time — O(2^n)</a:t>
            </a:r>
            <a:endParaRPr b="1" sz="1600">
              <a:solidFill>
                <a:srgbClr val="000000"/>
              </a:solidFill>
            </a:endParaRPr>
          </a:p>
          <a:p>
            <a:pPr indent="0" lvl="0" marL="0" rtl="0" algn="l">
              <a:lnSpc>
                <a:spcPct val="218181"/>
              </a:lnSpc>
              <a:spcBef>
                <a:spcPts val="1400"/>
              </a:spcBef>
              <a:spcAft>
                <a:spcPts val="0"/>
              </a:spcAft>
              <a:buSzPts val="1800"/>
              <a:buNone/>
            </a:pPr>
            <a:r>
              <a:rPr lang="en" sz="1600">
                <a:solidFill>
                  <a:srgbClr val="000000"/>
                </a:solidFill>
              </a:rPr>
              <a:t>An algorithm is said to have an exponential time complexity when the growth doubles with each addition to the input data set.</a:t>
            </a:r>
            <a:endParaRPr sz="1600">
              <a:solidFill>
                <a:srgbClr val="000000"/>
              </a:solidFill>
            </a:endParaRPr>
          </a:p>
          <a:p>
            <a:pPr indent="0" lvl="0" marL="0" rtl="0" algn="l">
              <a:lnSpc>
                <a:spcPct val="218181"/>
              </a:lnSpc>
              <a:spcBef>
                <a:spcPts val="0"/>
              </a:spcBef>
              <a:spcAft>
                <a:spcPts val="0"/>
              </a:spcAft>
              <a:buSzPts val="1800"/>
              <a:buNone/>
            </a:pPr>
            <a:r>
              <a:rPr lang="en" sz="1600">
                <a:solidFill>
                  <a:srgbClr val="000000"/>
                </a:solidFill>
              </a:rPr>
              <a:t>Example of an exponential time algorithm is the recursive calculation of Fibonacci numbers:</a:t>
            </a:r>
            <a:endParaRPr sz="1600">
              <a:solidFill>
                <a:srgbClr val="000000"/>
              </a:solidFill>
            </a:endParaRPr>
          </a:p>
          <a:p>
            <a:pPr indent="0" lvl="0" marL="190500" marR="190500" rtl="0" algn="l">
              <a:lnSpc>
                <a:spcPct val="118000"/>
              </a:lnSpc>
              <a:spcBef>
                <a:spcPts val="0"/>
              </a:spcBef>
              <a:spcAft>
                <a:spcPts val="0"/>
              </a:spcAft>
              <a:buSzPts val="1800"/>
              <a:buNone/>
            </a:pPr>
            <a:r>
              <a:rPr lang="en" sz="1600">
                <a:solidFill>
                  <a:srgbClr val="000000"/>
                </a:solidFill>
              </a:rPr>
              <a:t>def fibonacci(n):</a:t>
            </a:r>
            <a:endParaRPr sz="1600">
              <a:solidFill>
                <a:srgbClr val="000000"/>
              </a:solidFill>
            </a:endParaRPr>
          </a:p>
          <a:p>
            <a:pPr indent="0" lvl="0" marL="190500" marR="190500" rtl="0" algn="l">
              <a:lnSpc>
                <a:spcPct val="118000"/>
              </a:lnSpc>
              <a:spcBef>
                <a:spcPts val="0"/>
              </a:spcBef>
              <a:spcAft>
                <a:spcPts val="0"/>
              </a:spcAft>
              <a:buSzPts val="1800"/>
              <a:buNone/>
            </a:pPr>
            <a:r>
              <a:rPr lang="en" sz="1600">
                <a:solidFill>
                  <a:srgbClr val="000000"/>
                </a:solidFill>
              </a:rPr>
              <a:t>   if n &lt;= 1:</a:t>
            </a:r>
            <a:endParaRPr sz="1600">
              <a:solidFill>
                <a:srgbClr val="000000"/>
              </a:solidFill>
            </a:endParaRPr>
          </a:p>
          <a:p>
            <a:pPr indent="0" lvl="0" marL="190500" marR="190500" rtl="0" algn="l">
              <a:lnSpc>
                <a:spcPct val="118000"/>
              </a:lnSpc>
              <a:spcBef>
                <a:spcPts val="0"/>
              </a:spcBef>
              <a:spcAft>
                <a:spcPts val="0"/>
              </a:spcAft>
              <a:buSzPts val="1800"/>
              <a:buNone/>
            </a:pPr>
            <a:r>
              <a:rPr lang="en" sz="1600">
                <a:solidFill>
                  <a:srgbClr val="000000"/>
                </a:solidFill>
              </a:rPr>
              <a:t>       return n</a:t>
            </a:r>
            <a:endParaRPr sz="1600">
              <a:solidFill>
                <a:srgbClr val="000000"/>
              </a:solidFill>
            </a:endParaRPr>
          </a:p>
          <a:p>
            <a:pPr indent="0" lvl="0" marL="190500" marR="190500" rtl="0" algn="l">
              <a:lnSpc>
                <a:spcPct val="118000"/>
              </a:lnSpc>
              <a:spcBef>
                <a:spcPts val="0"/>
              </a:spcBef>
              <a:spcAft>
                <a:spcPts val="0"/>
              </a:spcAft>
              <a:buSzPts val="1800"/>
              <a:buNone/>
            </a:pPr>
            <a:r>
              <a:rPr lang="en" sz="1600">
                <a:solidFill>
                  <a:srgbClr val="000000"/>
                </a:solidFill>
              </a:rPr>
              <a:t>   return fibonacci(n-1) + fibonacci(n-2)</a:t>
            </a:r>
            <a:endParaRPr sz="1600">
              <a:solidFill>
                <a:srgbClr val="000000"/>
              </a:solidFill>
            </a:endParaRPr>
          </a:p>
          <a:p>
            <a:pPr indent="0" lvl="0" marL="0" rtl="0" algn="l">
              <a:lnSpc>
                <a:spcPct val="218181"/>
              </a:lnSpc>
              <a:spcBef>
                <a:spcPts val="1400"/>
              </a:spcBef>
              <a:spcAft>
                <a:spcPts val="0"/>
              </a:spcAft>
              <a:buSzPts val="1800"/>
              <a:buNone/>
            </a:pPr>
            <a:r>
              <a:rPr lang="en" sz="1600">
                <a:solidFill>
                  <a:srgbClr val="000000"/>
                </a:solidFill>
              </a:rPr>
              <a:t> </a:t>
            </a:r>
            <a:endParaRPr sz="1600">
              <a:solidFill>
                <a:srgbClr val="000000"/>
              </a:solidFill>
            </a:endParaRPr>
          </a:p>
          <a:p>
            <a:pPr indent="0" lvl="0" marL="0" rtl="0" algn="l">
              <a:lnSpc>
                <a:spcPct val="218181"/>
              </a:lnSpc>
              <a:spcBef>
                <a:spcPts val="1400"/>
              </a:spcBef>
              <a:spcAft>
                <a:spcPts val="0"/>
              </a:spcAft>
              <a:buSzPts val="1800"/>
              <a:buNone/>
            </a:pPr>
            <a:r>
              <a:t/>
            </a:r>
            <a:endParaRPr sz="1600">
              <a:solidFill>
                <a:srgbClr val="000000"/>
              </a:solidFill>
            </a:endParaRPr>
          </a:p>
        </p:txBody>
      </p:sp>
      <p:sp>
        <p:nvSpPr>
          <p:cNvPr id="440" name="Google Shape;440;p6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Algorithm Efficiency (Cont.)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2"/>
          <p:cNvSpPr txBox="1"/>
          <p:nvPr>
            <p:ph idx="1" type="body"/>
          </p:nvPr>
        </p:nvSpPr>
        <p:spPr>
          <a:xfrm>
            <a:off x="402336"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lang="en" sz="1600">
                <a:solidFill>
                  <a:srgbClr val="292929"/>
                </a:solidFill>
              </a:rPr>
              <a:t> A recursive function may be described as a function that calls itself in specific conditions. As you may have noticed, the time complexity of recursive functions is a little harder to define since it depends on how many times the function is called and the time complexity of a single function call.</a:t>
            </a:r>
            <a:endParaRPr sz="1600">
              <a:solidFill>
                <a:srgbClr val="292929"/>
              </a:solidFill>
            </a:endParaRPr>
          </a:p>
          <a:p>
            <a:pPr indent="0" lvl="0" marL="0" rtl="0" algn="l">
              <a:lnSpc>
                <a:spcPct val="150000"/>
              </a:lnSpc>
              <a:spcBef>
                <a:spcPts val="0"/>
              </a:spcBef>
              <a:spcAft>
                <a:spcPts val="0"/>
              </a:spcAft>
              <a:buSzPts val="1800"/>
              <a:buNone/>
            </a:pPr>
            <a:r>
              <a:rPr lang="en" sz="1600">
                <a:solidFill>
                  <a:srgbClr val="292929"/>
                </a:solidFill>
              </a:rPr>
              <a:t>It makes more sense when we look at the recursion tree. </a:t>
            </a:r>
            <a:endParaRPr sz="1600">
              <a:solidFill>
                <a:srgbClr val="292929"/>
              </a:solidFill>
            </a:endParaRPr>
          </a:p>
          <a:p>
            <a:pPr indent="0" lvl="0" marL="0" rtl="0" algn="l">
              <a:lnSpc>
                <a:spcPct val="150000"/>
              </a:lnSpc>
              <a:spcBef>
                <a:spcPts val="0"/>
              </a:spcBef>
              <a:spcAft>
                <a:spcPts val="0"/>
              </a:spcAft>
              <a:buSzPts val="1800"/>
              <a:buNone/>
            </a:pPr>
            <a:r>
              <a:rPr lang="en" sz="1600">
                <a:solidFill>
                  <a:srgbClr val="292929"/>
                </a:solidFill>
              </a:rPr>
              <a:t>The following recursion tree was generated by the Fibonacci algorithm using </a:t>
            </a:r>
            <a:r>
              <a:rPr i="1" lang="en" sz="1600">
                <a:solidFill>
                  <a:srgbClr val="292929"/>
                </a:solidFill>
              </a:rPr>
              <a:t>n = 4</a:t>
            </a:r>
            <a:r>
              <a:rPr lang="en" sz="1600">
                <a:solidFill>
                  <a:srgbClr val="292929"/>
                </a:solidFill>
              </a:rPr>
              <a:t>:</a:t>
            </a:r>
            <a:endParaRPr sz="1600">
              <a:solidFill>
                <a:srgbClr val="292929"/>
              </a:solidFill>
            </a:endParaRPr>
          </a:p>
          <a:p>
            <a:pPr indent="0" lvl="0" marL="0" rtl="0" algn="l">
              <a:lnSpc>
                <a:spcPct val="150000"/>
              </a:lnSpc>
              <a:spcBef>
                <a:spcPts val="0"/>
              </a:spcBef>
              <a:spcAft>
                <a:spcPts val="0"/>
              </a:spcAft>
              <a:buSzPts val="1800"/>
              <a:buNone/>
            </a:pPr>
            <a:r>
              <a:rPr lang="en" sz="1600">
                <a:solidFill>
                  <a:srgbClr val="292929"/>
                </a:solidFill>
              </a:rPr>
              <a:t>Note that it will call itself until it reaches the leaves. When reaching the leaves it returns the value itself.</a:t>
            </a:r>
            <a:endParaRPr sz="1600">
              <a:solidFill>
                <a:srgbClr val="000000"/>
              </a:solidFill>
            </a:endParaRPr>
          </a:p>
        </p:txBody>
      </p:sp>
      <p:sp>
        <p:nvSpPr>
          <p:cNvPr id="446" name="Google Shape;446;p6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Algorithm Efficiency (Cont.)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3"/>
          <p:cNvSpPr txBox="1"/>
          <p:nvPr>
            <p:ph idx="1" type="body"/>
          </p:nvPr>
        </p:nvSpPr>
        <p:spPr>
          <a:xfrm>
            <a:off x="402336"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t/>
            </a:r>
            <a:endParaRPr sz="1600">
              <a:solidFill>
                <a:srgbClr val="000000"/>
              </a:solidFill>
            </a:endParaRPr>
          </a:p>
        </p:txBody>
      </p:sp>
      <p:sp>
        <p:nvSpPr>
          <p:cNvPr id="452" name="Google Shape;452;p6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Algorithm Efficiency (Cont.) </a:t>
            </a:r>
            <a:endParaRPr/>
          </a:p>
        </p:txBody>
      </p:sp>
      <p:pic>
        <p:nvPicPr>
          <p:cNvPr id="453" name="Google Shape;453;p63"/>
          <p:cNvPicPr preferRelativeResize="0"/>
          <p:nvPr/>
        </p:nvPicPr>
        <p:blipFill rotWithShape="1">
          <a:blip r:embed="rId3">
            <a:alphaModFix/>
          </a:blip>
          <a:srcRect b="0" l="0" r="0" t="0"/>
          <a:stretch/>
        </p:blipFill>
        <p:spPr>
          <a:xfrm>
            <a:off x="2100425" y="1231424"/>
            <a:ext cx="4528376" cy="3735949"/>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4"/>
          <p:cNvSpPr txBox="1"/>
          <p:nvPr>
            <p:ph idx="1" type="body"/>
          </p:nvPr>
        </p:nvSpPr>
        <p:spPr>
          <a:xfrm>
            <a:off x="402336"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t/>
            </a:r>
            <a:endParaRPr sz="1600">
              <a:solidFill>
                <a:srgbClr val="000000"/>
              </a:solidFill>
            </a:endParaRPr>
          </a:p>
        </p:txBody>
      </p:sp>
      <p:sp>
        <p:nvSpPr>
          <p:cNvPr id="459" name="Google Shape;459;p6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Algorithm Efficiency (Cont.) </a:t>
            </a:r>
            <a:endParaRPr/>
          </a:p>
        </p:txBody>
      </p:sp>
      <p:pic>
        <p:nvPicPr>
          <p:cNvPr id="460" name="Google Shape;460;p64"/>
          <p:cNvPicPr preferRelativeResize="0"/>
          <p:nvPr/>
        </p:nvPicPr>
        <p:blipFill rotWithShape="1">
          <a:blip r:embed="rId3">
            <a:alphaModFix/>
          </a:blip>
          <a:srcRect b="0" l="0" r="0" t="0"/>
          <a:stretch/>
        </p:blipFill>
        <p:spPr>
          <a:xfrm>
            <a:off x="1536825" y="1014000"/>
            <a:ext cx="5715000" cy="389572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5"/>
          <p:cNvSpPr txBox="1"/>
          <p:nvPr>
            <p:ph idx="1" type="body"/>
          </p:nvPr>
        </p:nvSpPr>
        <p:spPr>
          <a:xfrm>
            <a:off x="402336" y="1171600"/>
            <a:ext cx="8520600" cy="3397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1600">
                <a:solidFill>
                  <a:srgbClr val="40424E"/>
                </a:solidFill>
              </a:rPr>
              <a:t>Summarized Rules</a:t>
            </a:r>
            <a:endParaRPr b="1" sz="1600">
              <a:solidFill>
                <a:srgbClr val="40424E"/>
              </a:solidFill>
            </a:endParaRPr>
          </a:p>
          <a:p>
            <a:pPr indent="0" lvl="0" marL="0" rtl="0" algn="just">
              <a:lnSpc>
                <a:spcPct val="115000"/>
              </a:lnSpc>
              <a:spcBef>
                <a:spcPts val="0"/>
              </a:spcBef>
              <a:spcAft>
                <a:spcPts val="0"/>
              </a:spcAft>
              <a:buSzPts val="1800"/>
              <a:buNone/>
            </a:pPr>
            <a:r>
              <a:t/>
            </a:r>
            <a:endParaRPr sz="1600">
              <a:solidFill>
                <a:srgbClr val="40424E"/>
              </a:solidFill>
            </a:endParaRPr>
          </a:p>
          <a:p>
            <a:pPr indent="0" lvl="0" marL="0" rtl="0" algn="just">
              <a:lnSpc>
                <a:spcPct val="115000"/>
              </a:lnSpc>
              <a:spcBef>
                <a:spcPts val="0"/>
              </a:spcBef>
              <a:spcAft>
                <a:spcPts val="0"/>
              </a:spcAft>
              <a:buSzPts val="1800"/>
              <a:buNone/>
            </a:pPr>
            <a:r>
              <a:rPr lang="en" sz="1600">
                <a:solidFill>
                  <a:srgbClr val="40424E"/>
                </a:solidFill>
              </a:rPr>
              <a:t>● Simple Constant Statements - O(1) </a:t>
            </a:r>
            <a:endParaRPr sz="1600">
              <a:solidFill>
                <a:srgbClr val="40424E"/>
              </a:solidFill>
            </a:endParaRPr>
          </a:p>
          <a:p>
            <a:pPr indent="0" lvl="0" marL="0" rtl="0" algn="just">
              <a:lnSpc>
                <a:spcPct val="115000"/>
              </a:lnSpc>
              <a:spcBef>
                <a:spcPts val="0"/>
              </a:spcBef>
              <a:spcAft>
                <a:spcPts val="0"/>
              </a:spcAft>
              <a:buSzPts val="1800"/>
              <a:buNone/>
            </a:pPr>
            <a:r>
              <a:rPr lang="en" sz="1600">
                <a:solidFill>
                  <a:srgbClr val="40424E"/>
                </a:solidFill>
              </a:rPr>
              <a:t>● Iteratives(no. of repetitions) - O(n)/O(n^2 )/O(n^3 )/etc. </a:t>
            </a:r>
            <a:endParaRPr sz="1600">
              <a:solidFill>
                <a:srgbClr val="40424E"/>
              </a:solidFill>
            </a:endParaRPr>
          </a:p>
          <a:p>
            <a:pPr indent="0" lvl="0" marL="0" rtl="0" algn="just">
              <a:lnSpc>
                <a:spcPct val="115000"/>
              </a:lnSpc>
              <a:spcBef>
                <a:spcPts val="0"/>
              </a:spcBef>
              <a:spcAft>
                <a:spcPts val="0"/>
              </a:spcAft>
              <a:buSzPts val="1800"/>
              <a:buNone/>
            </a:pPr>
            <a:r>
              <a:rPr lang="en" sz="1600">
                <a:solidFill>
                  <a:srgbClr val="40424E"/>
                </a:solidFill>
              </a:rPr>
              <a:t>● if/elif/else - take the worst case </a:t>
            </a:r>
            <a:endParaRPr sz="1600">
              <a:solidFill>
                <a:srgbClr val="40424E"/>
              </a:solidFill>
            </a:endParaRPr>
          </a:p>
          <a:p>
            <a:pPr indent="0" lvl="0" marL="0" rtl="0" algn="just">
              <a:lnSpc>
                <a:spcPct val="115000"/>
              </a:lnSpc>
              <a:spcBef>
                <a:spcPts val="0"/>
              </a:spcBef>
              <a:spcAft>
                <a:spcPts val="0"/>
              </a:spcAft>
              <a:buSzPts val="1800"/>
              <a:buNone/>
            </a:pPr>
            <a:r>
              <a:rPr lang="en" sz="1600">
                <a:solidFill>
                  <a:srgbClr val="40424E"/>
                </a:solidFill>
              </a:rPr>
              <a:t>● Subsequent statements - add the complexities </a:t>
            </a:r>
            <a:endParaRPr sz="1600">
              <a:solidFill>
                <a:srgbClr val="40424E"/>
              </a:solidFill>
            </a:endParaRPr>
          </a:p>
          <a:p>
            <a:pPr indent="0" lvl="0" marL="0" rtl="0" algn="just">
              <a:lnSpc>
                <a:spcPct val="115000"/>
              </a:lnSpc>
              <a:spcBef>
                <a:spcPts val="0"/>
              </a:spcBef>
              <a:spcAft>
                <a:spcPts val="0"/>
              </a:spcAft>
              <a:buSzPts val="1800"/>
              <a:buNone/>
            </a:pPr>
            <a:r>
              <a:rPr lang="en" sz="1600">
                <a:solidFill>
                  <a:srgbClr val="40424E"/>
                </a:solidFill>
              </a:rPr>
              <a:t>● Nested statements - multiply the complexities. </a:t>
            </a:r>
            <a:endParaRPr sz="1600">
              <a:solidFill>
                <a:srgbClr val="40424E"/>
              </a:solidFill>
            </a:endParaRPr>
          </a:p>
          <a:p>
            <a:pPr indent="0" lvl="0" marL="0" rtl="0" algn="just">
              <a:lnSpc>
                <a:spcPct val="115000"/>
              </a:lnSpc>
              <a:spcBef>
                <a:spcPts val="0"/>
              </a:spcBef>
              <a:spcAft>
                <a:spcPts val="0"/>
              </a:spcAft>
              <a:buSzPts val="1800"/>
              <a:buNone/>
            </a:pPr>
            <a:r>
              <a:rPr lang="en" sz="1600">
                <a:solidFill>
                  <a:srgbClr val="40424E"/>
                </a:solidFill>
              </a:rPr>
              <a:t>● In case of Function calls, time is taken only in the code of function body and setting up the parameters(which is O(1), if a large structure is copied it is O(n)).</a:t>
            </a:r>
            <a:endParaRPr b="1" sz="1600">
              <a:solidFill>
                <a:srgbClr val="40424E"/>
              </a:solidFill>
            </a:endParaRPr>
          </a:p>
          <a:p>
            <a:pPr indent="0" lvl="0" marL="457200" rtl="0" algn="just">
              <a:lnSpc>
                <a:spcPct val="115000"/>
              </a:lnSpc>
              <a:spcBef>
                <a:spcPts val="0"/>
              </a:spcBef>
              <a:spcAft>
                <a:spcPts val="0"/>
              </a:spcAft>
              <a:buSzPts val="1800"/>
              <a:buNone/>
            </a:pPr>
            <a:r>
              <a:t/>
            </a:r>
            <a:endParaRPr sz="1600">
              <a:solidFill>
                <a:srgbClr val="40424E"/>
              </a:solidFill>
            </a:endParaRPr>
          </a:p>
        </p:txBody>
      </p:sp>
      <p:sp>
        <p:nvSpPr>
          <p:cNvPr id="466" name="Google Shape;466;p6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Algorithm Efficiency (Cont.)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6"/>
          <p:cNvSpPr txBox="1"/>
          <p:nvPr>
            <p:ph idx="1" type="body"/>
          </p:nvPr>
        </p:nvSpPr>
        <p:spPr>
          <a:xfrm>
            <a:off x="402336"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000000"/>
                </a:solidFill>
              </a:rPr>
              <a:t>Assuming f(n), g(n) and h(n) be asymptotic functions the mathematical definitions are:</a:t>
            </a:r>
            <a:endParaRPr sz="1300">
              <a:solidFill>
                <a:srgbClr val="000000"/>
              </a:solidFill>
            </a:endParaRPr>
          </a:p>
          <a:p>
            <a:pPr indent="-311150" lvl="0" marL="685800" rtl="0" algn="l">
              <a:lnSpc>
                <a:spcPct val="158000"/>
              </a:lnSpc>
              <a:spcBef>
                <a:spcPts val="800"/>
              </a:spcBef>
              <a:spcAft>
                <a:spcPts val="0"/>
              </a:spcAft>
              <a:buClr>
                <a:srgbClr val="000000"/>
              </a:buClr>
              <a:buSzPts val="1300"/>
              <a:buFont typeface="Arial"/>
              <a:buAutoNum type="arabicPeriod"/>
            </a:pPr>
            <a:r>
              <a:rPr lang="en" sz="1300">
                <a:solidFill>
                  <a:srgbClr val="000000"/>
                </a:solidFill>
              </a:rPr>
              <a:t>If </a:t>
            </a:r>
            <a:r>
              <a:rPr b="1" lang="en" sz="1300">
                <a:solidFill>
                  <a:srgbClr val="000000"/>
                </a:solidFill>
              </a:rPr>
              <a:t>f(n) = Θ(g(n))</a:t>
            </a:r>
            <a:r>
              <a:rPr lang="en" sz="1300">
                <a:solidFill>
                  <a:srgbClr val="000000"/>
                </a:solidFill>
              </a:rPr>
              <a:t>, then there exists positive constants c1, c2, n0 such that </a:t>
            </a:r>
            <a:r>
              <a:rPr b="1" lang="en" sz="1300">
                <a:solidFill>
                  <a:srgbClr val="000000"/>
                </a:solidFill>
              </a:rPr>
              <a:t>0 ≤ c1.g(n) ≤ f(n) ≤ c2.g(n)</a:t>
            </a:r>
            <a:r>
              <a:rPr lang="en" sz="1300">
                <a:solidFill>
                  <a:srgbClr val="000000"/>
                </a:solidFill>
              </a:rPr>
              <a:t>, for all n ≥ n0</a:t>
            </a:r>
            <a:endParaRPr sz="1300">
              <a:solidFill>
                <a:srgbClr val="000000"/>
              </a:solidFill>
            </a:endParaRPr>
          </a:p>
          <a:p>
            <a:pPr indent="-311150" lvl="0" marL="685800" rtl="0" algn="l">
              <a:lnSpc>
                <a:spcPct val="158000"/>
              </a:lnSpc>
              <a:spcBef>
                <a:spcPts val="0"/>
              </a:spcBef>
              <a:spcAft>
                <a:spcPts val="0"/>
              </a:spcAft>
              <a:buClr>
                <a:srgbClr val="000000"/>
              </a:buClr>
              <a:buSzPts val="1300"/>
              <a:buFont typeface="Arial"/>
              <a:buAutoNum type="arabicPeriod"/>
            </a:pPr>
            <a:r>
              <a:rPr lang="en" sz="1300">
                <a:solidFill>
                  <a:srgbClr val="000000"/>
                </a:solidFill>
              </a:rPr>
              <a:t>If </a:t>
            </a:r>
            <a:r>
              <a:rPr b="1" lang="en" sz="1300">
                <a:solidFill>
                  <a:srgbClr val="000000"/>
                </a:solidFill>
              </a:rPr>
              <a:t>f(n) = O(g(n))</a:t>
            </a:r>
            <a:r>
              <a:rPr lang="en" sz="1300">
                <a:solidFill>
                  <a:srgbClr val="000000"/>
                </a:solidFill>
              </a:rPr>
              <a:t>, then there exists positive constants c, n0 such that </a:t>
            </a:r>
            <a:r>
              <a:rPr b="1" lang="en" sz="1300">
                <a:solidFill>
                  <a:srgbClr val="000000"/>
                </a:solidFill>
              </a:rPr>
              <a:t>0 ≤ f(n) ≤ c.g(n)</a:t>
            </a:r>
            <a:r>
              <a:rPr lang="en" sz="1300">
                <a:solidFill>
                  <a:srgbClr val="000000"/>
                </a:solidFill>
              </a:rPr>
              <a:t>, for all n ≥ n0</a:t>
            </a:r>
            <a:endParaRPr sz="1300">
              <a:solidFill>
                <a:srgbClr val="000000"/>
              </a:solidFill>
            </a:endParaRPr>
          </a:p>
          <a:p>
            <a:pPr indent="-311150" lvl="0" marL="685800" rtl="0" algn="l">
              <a:lnSpc>
                <a:spcPct val="158000"/>
              </a:lnSpc>
              <a:spcBef>
                <a:spcPts val="0"/>
              </a:spcBef>
              <a:spcAft>
                <a:spcPts val="0"/>
              </a:spcAft>
              <a:buClr>
                <a:srgbClr val="000000"/>
              </a:buClr>
              <a:buSzPts val="1300"/>
              <a:buFont typeface="Arial"/>
              <a:buAutoNum type="arabicPeriod"/>
            </a:pPr>
            <a:r>
              <a:rPr lang="en" sz="1300">
                <a:solidFill>
                  <a:srgbClr val="000000"/>
                </a:solidFill>
              </a:rPr>
              <a:t>If </a:t>
            </a:r>
            <a:r>
              <a:rPr b="1" lang="en" sz="1300">
                <a:solidFill>
                  <a:srgbClr val="000000"/>
                </a:solidFill>
              </a:rPr>
              <a:t>f(n) = Ω(g(n))</a:t>
            </a:r>
            <a:r>
              <a:rPr lang="en" sz="1300">
                <a:solidFill>
                  <a:srgbClr val="000000"/>
                </a:solidFill>
              </a:rPr>
              <a:t>, then there exists positive constants c, n0 such that </a:t>
            </a:r>
            <a:r>
              <a:rPr b="1" lang="en" sz="1300">
                <a:solidFill>
                  <a:srgbClr val="000000"/>
                </a:solidFill>
              </a:rPr>
              <a:t>0 ≤ c.g(n) ≤ f(n)</a:t>
            </a:r>
            <a:r>
              <a:rPr lang="en" sz="1300">
                <a:solidFill>
                  <a:srgbClr val="000000"/>
                </a:solidFill>
              </a:rPr>
              <a:t>, for all n ≥ n0</a:t>
            </a:r>
            <a:endParaRPr sz="1300">
              <a:solidFill>
                <a:srgbClr val="000000"/>
              </a:solidFill>
            </a:endParaRPr>
          </a:p>
          <a:p>
            <a:pPr indent="0" lvl="0" marL="0" rtl="0" algn="l">
              <a:lnSpc>
                <a:spcPct val="150000"/>
              </a:lnSpc>
              <a:spcBef>
                <a:spcPts val="3600"/>
              </a:spcBef>
              <a:spcAft>
                <a:spcPts val="0"/>
              </a:spcAft>
              <a:buSzPts val="1800"/>
              <a:buNone/>
            </a:pPr>
            <a:r>
              <a:t/>
            </a:r>
            <a:endParaRPr b="1" sz="1300">
              <a:solidFill>
                <a:srgbClr val="000000"/>
              </a:solidFill>
            </a:endParaRPr>
          </a:p>
        </p:txBody>
      </p:sp>
      <p:sp>
        <p:nvSpPr>
          <p:cNvPr id="472" name="Google Shape;472;p6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Properties of Asymptotic Notation</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7"/>
          <p:cNvSpPr txBox="1"/>
          <p:nvPr>
            <p:ph idx="1" type="body"/>
          </p:nvPr>
        </p:nvSpPr>
        <p:spPr>
          <a:xfrm>
            <a:off x="402336"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b="1" lang="en" sz="1300">
                <a:solidFill>
                  <a:srgbClr val="000000"/>
                </a:solidFill>
              </a:rPr>
              <a:t>Reflexivity:</a:t>
            </a:r>
            <a:endParaRPr b="1" sz="1300">
              <a:solidFill>
                <a:srgbClr val="000000"/>
              </a:solidFill>
            </a:endParaRPr>
          </a:p>
          <a:p>
            <a:pPr indent="0" lvl="0" marL="0" rtl="0" algn="l">
              <a:lnSpc>
                <a:spcPct val="150000"/>
              </a:lnSpc>
              <a:spcBef>
                <a:spcPts val="0"/>
              </a:spcBef>
              <a:spcAft>
                <a:spcPts val="0"/>
              </a:spcAft>
              <a:buSzPts val="1800"/>
              <a:buNone/>
            </a:pPr>
            <a:r>
              <a:rPr lang="en" sz="1300">
                <a:solidFill>
                  <a:srgbClr val="000000"/>
                </a:solidFill>
              </a:rPr>
              <a:t>If f(n) is given then</a:t>
            </a:r>
            <a:endParaRPr sz="1300">
              <a:solidFill>
                <a:srgbClr val="000000"/>
              </a:solidFill>
            </a:endParaRPr>
          </a:p>
          <a:p>
            <a:pPr indent="0" lvl="0" marL="190500" marR="190500" rtl="0" algn="l">
              <a:lnSpc>
                <a:spcPct val="115000"/>
              </a:lnSpc>
              <a:spcBef>
                <a:spcPts val="0"/>
              </a:spcBef>
              <a:spcAft>
                <a:spcPts val="0"/>
              </a:spcAft>
              <a:buSzPts val="1800"/>
              <a:buNone/>
            </a:pPr>
            <a:r>
              <a:rPr b="1" lang="en" sz="1200">
                <a:solidFill>
                  <a:srgbClr val="000000"/>
                </a:solidFill>
              </a:rPr>
              <a:t>f(n) = O(f(n))</a:t>
            </a:r>
            <a:endParaRPr b="1" sz="1200">
              <a:solidFill>
                <a:srgbClr val="000000"/>
              </a:solidFill>
            </a:endParaRPr>
          </a:p>
          <a:p>
            <a:pPr indent="0" lvl="0" marL="0" rtl="0" algn="l">
              <a:lnSpc>
                <a:spcPct val="115000"/>
              </a:lnSpc>
              <a:spcBef>
                <a:spcPts val="800"/>
              </a:spcBef>
              <a:spcAft>
                <a:spcPts val="0"/>
              </a:spcAft>
              <a:buSzPts val="1800"/>
              <a:buNone/>
            </a:pPr>
            <a:r>
              <a:rPr i="1" lang="en" sz="1300">
                <a:solidFill>
                  <a:srgbClr val="000000"/>
                </a:solidFill>
              </a:rPr>
              <a:t>Example:</a:t>
            </a:r>
            <a:endParaRPr i="1" sz="1300">
              <a:solidFill>
                <a:srgbClr val="000000"/>
              </a:solidFill>
            </a:endParaRPr>
          </a:p>
          <a:p>
            <a:pPr indent="0" lvl="0" marL="0" rtl="0" algn="l">
              <a:lnSpc>
                <a:spcPct val="115000"/>
              </a:lnSpc>
              <a:spcBef>
                <a:spcPts val="800"/>
              </a:spcBef>
              <a:spcAft>
                <a:spcPts val="0"/>
              </a:spcAft>
              <a:buSzPts val="1800"/>
              <a:buNone/>
            </a:pPr>
            <a:r>
              <a:rPr lang="en" sz="1300">
                <a:solidFill>
                  <a:srgbClr val="000000"/>
                </a:solidFill>
              </a:rPr>
              <a:t>If f(n) = n^</a:t>
            </a:r>
            <a:r>
              <a:rPr lang="en" sz="950">
                <a:solidFill>
                  <a:srgbClr val="000000"/>
                </a:solidFill>
              </a:rPr>
              <a:t>3</a:t>
            </a:r>
            <a:r>
              <a:rPr lang="en" sz="1300">
                <a:solidFill>
                  <a:srgbClr val="000000"/>
                </a:solidFill>
              </a:rPr>
              <a:t> ⇒ O(n^</a:t>
            </a:r>
            <a:r>
              <a:rPr lang="en" sz="950">
                <a:solidFill>
                  <a:srgbClr val="000000"/>
                </a:solidFill>
              </a:rPr>
              <a:t>3</a:t>
            </a:r>
            <a:r>
              <a:rPr lang="en" sz="1300">
                <a:solidFill>
                  <a:srgbClr val="000000"/>
                </a:solidFill>
              </a:rPr>
              <a:t>)</a:t>
            </a:r>
            <a:endParaRPr sz="1300">
              <a:solidFill>
                <a:srgbClr val="000000"/>
              </a:solidFill>
            </a:endParaRPr>
          </a:p>
          <a:p>
            <a:pPr indent="0" lvl="0" marL="0" rtl="0" algn="l">
              <a:lnSpc>
                <a:spcPct val="115000"/>
              </a:lnSpc>
              <a:spcBef>
                <a:spcPts val="800"/>
              </a:spcBef>
              <a:spcAft>
                <a:spcPts val="0"/>
              </a:spcAft>
              <a:buSzPts val="1800"/>
              <a:buNone/>
            </a:pPr>
            <a:r>
              <a:rPr lang="en" sz="1300">
                <a:solidFill>
                  <a:srgbClr val="000000"/>
                </a:solidFill>
              </a:rPr>
              <a:t>Similarly,</a:t>
            </a:r>
            <a:endParaRPr sz="1300">
              <a:solidFill>
                <a:srgbClr val="000000"/>
              </a:solidFill>
            </a:endParaRPr>
          </a:p>
          <a:p>
            <a:pPr indent="0" lvl="0" marL="0" rtl="0" algn="l">
              <a:lnSpc>
                <a:spcPct val="150000"/>
              </a:lnSpc>
              <a:spcBef>
                <a:spcPts val="800"/>
              </a:spcBef>
              <a:spcAft>
                <a:spcPts val="0"/>
              </a:spcAft>
              <a:buSzPts val="1800"/>
              <a:buNone/>
            </a:pPr>
            <a:r>
              <a:rPr lang="en" sz="1200">
                <a:solidFill>
                  <a:srgbClr val="000000"/>
                </a:solidFill>
              </a:rPr>
              <a:t>f(n) = Ω(f(n)) </a:t>
            </a:r>
            <a:endParaRPr sz="1200">
              <a:solidFill>
                <a:srgbClr val="000000"/>
              </a:solidFill>
            </a:endParaRPr>
          </a:p>
          <a:p>
            <a:pPr indent="0" lvl="0" marL="0" marR="190500" rtl="0" algn="l">
              <a:lnSpc>
                <a:spcPct val="115000"/>
              </a:lnSpc>
              <a:spcBef>
                <a:spcPts val="0"/>
              </a:spcBef>
              <a:spcAft>
                <a:spcPts val="0"/>
              </a:spcAft>
              <a:buSzPts val="1800"/>
              <a:buNone/>
            </a:pPr>
            <a:r>
              <a:rPr lang="en" sz="1200">
                <a:solidFill>
                  <a:srgbClr val="000000"/>
                </a:solidFill>
              </a:rPr>
              <a:t>f(n) = Θ(f(n))</a:t>
            </a:r>
            <a:endParaRPr sz="1200">
              <a:solidFill>
                <a:srgbClr val="000000"/>
              </a:solidFill>
            </a:endParaRPr>
          </a:p>
          <a:p>
            <a:pPr indent="0" lvl="0" marL="0" rtl="0" algn="l">
              <a:lnSpc>
                <a:spcPct val="150000"/>
              </a:lnSpc>
              <a:spcBef>
                <a:spcPts val="800"/>
              </a:spcBef>
              <a:spcAft>
                <a:spcPts val="0"/>
              </a:spcAft>
              <a:buSzPts val="1800"/>
              <a:buNone/>
            </a:pPr>
            <a:r>
              <a:t/>
            </a:r>
            <a:endParaRPr sz="1600">
              <a:solidFill>
                <a:srgbClr val="000000"/>
              </a:solidFill>
            </a:endParaRPr>
          </a:p>
        </p:txBody>
      </p:sp>
      <p:sp>
        <p:nvSpPr>
          <p:cNvPr id="478" name="Google Shape;478;p6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Properties of Asymptotic Notation</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68"/>
          <p:cNvSpPr txBox="1"/>
          <p:nvPr>
            <p:ph idx="1" type="body"/>
          </p:nvPr>
        </p:nvSpPr>
        <p:spPr>
          <a:xfrm>
            <a:off x="402336"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300">
                <a:solidFill>
                  <a:srgbClr val="000000"/>
                </a:solidFill>
              </a:rPr>
              <a:t>Symmetry:</a:t>
            </a:r>
            <a:endParaRPr b="1" sz="1300">
              <a:solidFill>
                <a:srgbClr val="000000"/>
              </a:solidFill>
            </a:endParaRPr>
          </a:p>
          <a:p>
            <a:pPr indent="0" lvl="0" marL="190500" marR="190500" rtl="0" algn="l">
              <a:lnSpc>
                <a:spcPct val="115000"/>
              </a:lnSpc>
              <a:spcBef>
                <a:spcPts val="0"/>
              </a:spcBef>
              <a:spcAft>
                <a:spcPts val="0"/>
              </a:spcAft>
              <a:buClr>
                <a:schemeClr val="dk1"/>
              </a:buClr>
              <a:buSzPts val="1100"/>
              <a:buFont typeface="Arial"/>
              <a:buNone/>
            </a:pPr>
            <a:r>
              <a:rPr b="1" lang="en" sz="1200">
                <a:solidFill>
                  <a:srgbClr val="000000"/>
                </a:solidFill>
              </a:rPr>
              <a:t>f(n) = Θ(g(n)) if and only if g(n) = Θ(f(n))</a:t>
            </a:r>
            <a:endParaRPr b="1" sz="1200">
              <a:solidFill>
                <a:srgbClr val="000000"/>
              </a:solidFill>
            </a:endParaRPr>
          </a:p>
          <a:p>
            <a:pPr indent="0" lvl="0" marL="0" rtl="0" algn="l">
              <a:lnSpc>
                <a:spcPct val="115000"/>
              </a:lnSpc>
              <a:spcBef>
                <a:spcPts val="800"/>
              </a:spcBef>
              <a:spcAft>
                <a:spcPts val="0"/>
              </a:spcAft>
              <a:buClr>
                <a:schemeClr val="dk1"/>
              </a:buClr>
              <a:buSzPts val="1100"/>
              <a:buFont typeface="Arial"/>
              <a:buNone/>
            </a:pPr>
            <a:r>
              <a:rPr i="1" lang="en" sz="1300">
                <a:solidFill>
                  <a:srgbClr val="000000"/>
                </a:solidFill>
              </a:rPr>
              <a:t>Example:</a:t>
            </a:r>
            <a:endParaRPr i="1" sz="1300">
              <a:solidFill>
                <a:srgbClr val="000000"/>
              </a:solidFill>
            </a:endParaRPr>
          </a:p>
          <a:p>
            <a:pPr indent="0" lvl="0" marL="0" rtl="0" algn="l">
              <a:lnSpc>
                <a:spcPct val="115000"/>
              </a:lnSpc>
              <a:spcBef>
                <a:spcPts val="800"/>
              </a:spcBef>
              <a:spcAft>
                <a:spcPts val="0"/>
              </a:spcAft>
              <a:buClr>
                <a:schemeClr val="dk1"/>
              </a:buClr>
              <a:buSzPts val="1100"/>
              <a:buFont typeface="Arial"/>
              <a:buNone/>
            </a:pPr>
            <a:r>
              <a:rPr lang="en" sz="1300">
                <a:solidFill>
                  <a:srgbClr val="000000"/>
                </a:solidFill>
              </a:rPr>
              <a:t>If f(n) = n^</a:t>
            </a:r>
            <a:r>
              <a:rPr lang="en" sz="950">
                <a:solidFill>
                  <a:srgbClr val="000000"/>
                </a:solidFill>
              </a:rPr>
              <a:t>2</a:t>
            </a:r>
            <a:r>
              <a:rPr lang="en" sz="1300">
                <a:solidFill>
                  <a:srgbClr val="000000"/>
                </a:solidFill>
              </a:rPr>
              <a:t> </a:t>
            </a:r>
            <a:endParaRPr sz="1300">
              <a:solidFill>
                <a:srgbClr val="000000"/>
              </a:solidFill>
            </a:endParaRPr>
          </a:p>
          <a:p>
            <a:pPr indent="0" lvl="0" marL="0" rtl="0" algn="l">
              <a:lnSpc>
                <a:spcPct val="115000"/>
              </a:lnSpc>
              <a:spcBef>
                <a:spcPts val="800"/>
              </a:spcBef>
              <a:spcAft>
                <a:spcPts val="0"/>
              </a:spcAft>
              <a:buClr>
                <a:schemeClr val="dk1"/>
              </a:buClr>
              <a:buSzPts val="1100"/>
              <a:buFont typeface="Arial"/>
              <a:buNone/>
            </a:pPr>
            <a:r>
              <a:rPr lang="en" sz="1300">
                <a:solidFill>
                  <a:srgbClr val="000000"/>
                </a:solidFill>
              </a:rPr>
              <a:t>and g(n) = n^</a:t>
            </a:r>
            <a:r>
              <a:rPr lang="en" sz="950">
                <a:solidFill>
                  <a:srgbClr val="000000"/>
                </a:solidFill>
              </a:rPr>
              <a:t>2</a:t>
            </a:r>
            <a:r>
              <a:rPr lang="en" sz="1300">
                <a:solidFill>
                  <a:srgbClr val="000000"/>
                </a:solidFill>
              </a:rPr>
              <a:t> </a:t>
            </a:r>
            <a:endParaRPr sz="1300">
              <a:solidFill>
                <a:srgbClr val="000000"/>
              </a:solidFill>
            </a:endParaRPr>
          </a:p>
          <a:p>
            <a:pPr indent="0" lvl="0" marL="0" rtl="0" algn="l">
              <a:lnSpc>
                <a:spcPct val="115000"/>
              </a:lnSpc>
              <a:spcBef>
                <a:spcPts val="800"/>
              </a:spcBef>
              <a:spcAft>
                <a:spcPts val="0"/>
              </a:spcAft>
              <a:buClr>
                <a:schemeClr val="dk1"/>
              </a:buClr>
              <a:buSzPts val="1100"/>
              <a:buFont typeface="Arial"/>
              <a:buNone/>
            </a:pPr>
            <a:r>
              <a:rPr lang="en" sz="1300">
                <a:solidFill>
                  <a:srgbClr val="000000"/>
                </a:solidFill>
              </a:rPr>
              <a:t>then f(n) = Θ(n^</a:t>
            </a:r>
            <a:r>
              <a:rPr lang="en" sz="950">
                <a:solidFill>
                  <a:srgbClr val="000000"/>
                </a:solidFill>
              </a:rPr>
              <a:t>2</a:t>
            </a:r>
            <a:r>
              <a:rPr lang="en" sz="1300">
                <a:solidFill>
                  <a:srgbClr val="000000"/>
                </a:solidFill>
              </a:rPr>
              <a:t>) and g(n) = Θ(n^</a:t>
            </a:r>
            <a:r>
              <a:rPr lang="en" sz="950">
                <a:solidFill>
                  <a:srgbClr val="000000"/>
                </a:solidFill>
              </a:rPr>
              <a:t>2</a:t>
            </a:r>
            <a:r>
              <a:rPr lang="en" sz="1300">
                <a:solidFill>
                  <a:srgbClr val="000000"/>
                </a:solidFill>
              </a:rPr>
              <a:t>)</a:t>
            </a:r>
            <a:endParaRPr sz="1300">
              <a:solidFill>
                <a:srgbClr val="000000"/>
              </a:solidFill>
            </a:endParaRPr>
          </a:p>
          <a:p>
            <a:pPr indent="0" lvl="0" marL="0" rtl="0" algn="l">
              <a:lnSpc>
                <a:spcPct val="150000"/>
              </a:lnSpc>
              <a:spcBef>
                <a:spcPts val="800"/>
              </a:spcBef>
              <a:spcAft>
                <a:spcPts val="0"/>
              </a:spcAft>
              <a:buSzPts val="1800"/>
              <a:buNone/>
            </a:pPr>
            <a:r>
              <a:t/>
            </a:r>
            <a:endParaRPr b="1" sz="1300">
              <a:solidFill>
                <a:srgbClr val="000000"/>
              </a:solidFill>
            </a:endParaRPr>
          </a:p>
        </p:txBody>
      </p:sp>
      <p:sp>
        <p:nvSpPr>
          <p:cNvPr id="484" name="Google Shape;484;p6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Properties of Asymptotic Notation</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9"/>
          <p:cNvSpPr txBox="1"/>
          <p:nvPr>
            <p:ph idx="1" type="body"/>
          </p:nvPr>
        </p:nvSpPr>
        <p:spPr>
          <a:xfrm>
            <a:off x="402336"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200">
                <a:solidFill>
                  <a:srgbClr val="000000"/>
                </a:solidFill>
              </a:rPr>
              <a:t>Transistivity:</a:t>
            </a:r>
            <a:endParaRPr b="1" sz="1200">
              <a:solidFill>
                <a:srgbClr val="000000"/>
              </a:solidFill>
            </a:endParaRPr>
          </a:p>
          <a:p>
            <a:pPr indent="0" lvl="0" marL="190500" marR="190500" rtl="0" algn="l">
              <a:lnSpc>
                <a:spcPct val="115000"/>
              </a:lnSpc>
              <a:spcBef>
                <a:spcPts val="0"/>
              </a:spcBef>
              <a:spcAft>
                <a:spcPts val="0"/>
              </a:spcAft>
              <a:buClr>
                <a:schemeClr val="dk1"/>
              </a:buClr>
              <a:buSzPts val="1100"/>
              <a:buFont typeface="Arial"/>
              <a:buNone/>
            </a:pPr>
            <a:r>
              <a:rPr b="1" lang="en" sz="1200">
                <a:solidFill>
                  <a:srgbClr val="000000"/>
                </a:solidFill>
              </a:rPr>
              <a:t>f(n) = O(g(n)) and g(n) = O(h(n)) ⇒ f(n) = O(h(n))</a:t>
            </a:r>
            <a:endParaRPr b="1" sz="1200">
              <a:solidFill>
                <a:srgbClr val="000000"/>
              </a:solidFill>
            </a:endParaRPr>
          </a:p>
          <a:p>
            <a:pPr indent="0" lvl="0" marL="0" rtl="0" algn="l">
              <a:lnSpc>
                <a:spcPct val="115000"/>
              </a:lnSpc>
              <a:spcBef>
                <a:spcPts val="800"/>
              </a:spcBef>
              <a:spcAft>
                <a:spcPts val="0"/>
              </a:spcAft>
              <a:buClr>
                <a:schemeClr val="dk1"/>
              </a:buClr>
              <a:buSzPts val="1100"/>
              <a:buFont typeface="Arial"/>
              <a:buNone/>
            </a:pPr>
            <a:r>
              <a:rPr i="1" lang="en" sz="1200">
                <a:solidFill>
                  <a:srgbClr val="000000"/>
                </a:solidFill>
              </a:rPr>
              <a:t>Example:</a:t>
            </a:r>
            <a:endParaRPr i="1" sz="1200">
              <a:solidFill>
                <a:srgbClr val="000000"/>
              </a:solidFill>
            </a:endParaRPr>
          </a:p>
          <a:p>
            <a:pPr indent="0" lvl="0" marL="0" rtl="0" algn="l">
              <a:lnSpc>
                <a:spcPct val="115000"/>
              </a:lnSpc>
              <a:spcBef>
                <a:spcPts val="800"/>
              </a:spcBef>
              <a:spcAft>
                <a:spcPts val="0"/>
              </a:spcAft>
              <a:buClr>
                <a:schemeClr val="dk1"/>
              </a:buClr>
              <a:buSzPts val="1100"/>
              <a:buFont typeface="Arial"/>
              <a:buNone/>
            </a:pPr>
            <a:r>
              <a:rPr lang="en" sz="1200">
                <a:solidFill>
                  <a:srgbClr val="000000"/>
                </a:solidFill>
              </a:rPr>
              <a:t>If f(n) = n, g(n) = n^2 and h(n) = n^3</a:t>
            </a:r>
            <a:endParaRPr sz="1200">
              <a:solidFill>
                <a:srgbClr val="000000"/>
              </a:solidFill>
            </a:endParaRPr>
          </a:p>
          <a:p>
            <a:pPr indent="0" lvl="0" marL="0" rtl="0" algn="l">
              <a:lnSpc>
                <a:spcPct val="115000"/>
              </a:lnSpc>
              <a:spcBef>
                <a:spcPts val="800"/>
              </a:spcBef>
              <a:spcAft>
                <a:spcPts val="0"/>
              </a:spcAft>
              <a:buClr>
                <a:schemeClr val="dk1"/>
              </a:buClr>
              <a:buSzPts val="1100"/>
              <a:buFont typeface="Arial"/>
              <a:buNone/>
            </a:pPr>
            <a:r>
              <a:rPr lang="en" sz="1200">
                <a:solidFill>
                  <a:srgbClr val="000000"/>
                </a:solidFill>
              </a:rPr>
              <a:t>⇒ n is O(n2) and n2 is O(n3) then n is O(n3)</a:t>
            </a:r>
            <a:endParaRPr sz="1200">
              <a:solidFill>
                <a:srgbClr val="000000"/>
              </a:solidFill>
            </a:endParaRPr>
          </a:p>
          <a:p>
            <a:pPr indent="0" lvl="0" marL="0" rtl="0" algn="l">
              <a:lnSpc>
                <a:spcPct val="150000"/>
              </a:lnSpc>
              <a:spcBef>
                <a:spcPts val="800"/>
              </a:spcBef>
              <a:spcAft>
                <a:spcPts val="0"/>
              </a:spcAft>
              <a:buSzPts val="1800"/>
              <a:buNone/>
            </a:pPr>
            <a:r>
              <a:t/>
            </a:r>
            <a:endParaRPr b="1" sz="1200">
              <a:solidFill>
                <a:srgbClr val="000000"/>
              </a:solidFill>
            </a:endParaRPr>
          </a:p>
        </p:txBody>
      </p:sp>
      <p:sp>
        <p:nvSpPr>
          <p:cNvPr id="490" name="Google Shape;490;p6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Properties of Asymptotic Notation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Pseudocode (Cont.)</a:t>
            </a:r>
            <a:endParaRPr/>
          </a:p>
        </p:txBody>
      </p:sp>
      <p:sp>
        <p:nvSpPr>
          <p:cNvPr id="96" name="Google Shape;96;p7"/>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b="1" lang="en" sz="1600">
                <a:solidFill>
                  <a:srgbClr val="231F20"/>
                </a:solidFill>
              </a:rPr>
              <a:t>Iteration</a:t>
            </a:r>
            <a:endParaRPr b="1" sz="1600">
              <a:solidFill>
                <a:srgbClr val="231F20"/>
              </a:solidFill>
            </a:endParaRPr>
          </a:p>
          <a:p>
            <a:pPr indent="-330200" lvl="0" marL="457200" rtl="0" algn="just">
              <a:lnSpc>
                <a:spcPct val="115000"/>
              </a:lnSpc>
              <a:spcBef>
                <a:spcPts val="1200"/>
              </a:spcBef>
              <a:spcAft>
                <a:spcPts val="0"/>
              </a:spcAft>
              <a:buClr>
                <a:srgbClr val="231F20"/>
              </a:buClr>
              <a:buSzPts val="1600"/>
              <a:buChar char="●"/>
            </a:pPr>
            <a:r>
              <a:rPr lang="en" sz="1600">
                <a:solidFill>
                  <a:srgbClr val="231F20"/>
                </a:solidFill>
              </a:rPr>
              <a:t>There are times when a program needs to repeat certain steps until told, or until a condition has been met. This process is known as iteration.</a:t>
            </a:r>
            <a:endParaRPr sz="1600">
              <a:solidFill>
                <a:srgbClr val="231F20"/>
              </a:solidFill>
            </a:endParaRPr>
          </a:p>
          <a:p>
            <a:pPr indent="-330200" lvl="0" marL="457200" rtl="0" algn="just">
              <a:lnSpc>
                <a:spcPct val="115000"/>
              </a:lnSpc>
              <a:spcBef>
                <a:spcPts val="0"/>
              </a:spcBef>
              <a:spcAft>
                <a:spcPts val="0"/>
              </a:spcAft>
              <a:buClr>
                <a:srgbClr val="231F20"/>
              </a:buClr>
              <a:buSzPts val="1600"/>
              <a:buChar char="●"/>
            </a:pPr>
            <a:r>
              <a:rPr lang="en" sz="1600">
                <a:solidFill>
                  <a:srgbClr val="231F20"/>
                </a:solidFill>
              </a:rPr>
              <a:t>Iteration is often referred to as looping, since the program ‘loops’ back to an earlier line of code. Iteration is also known as repetition.</a:t>
            </a:r>
            <a:endParaRPr sz="1600">
              <a:solidFill>
                <a:srgbClr val="231F20"/>
              </a:solidFill>
            </a:endParaRPr>
          </a:p>
          <a:p>
            <a:pPr indent="-330200" lvl="0" marL="457200" rtl="0" algn="just">
              <a:lnSpc>
                <a:spcPct val="115000"/>
              </a:lnSpc>
              <a:spcBef>
                <a:spcPts val="0"/>
              </a:spcBef>
              <a:spcAft>
                <a:spcPts val="0"/>
              </a:spcAft>
              <a:buClr>
                <a:srgbClr val="231F20"/>
              </a:buClr>
              <a:buSzPts val="1600"/>
              <a:buChar char="●"/>
            </a:pPr>
            <a:r>
              <a:rPr lang="en" sz="1600">
                <a:solidFill>
                  <a:srgbClr val="231F20"/>
                </a:solidFill>
              </a:rPr>
              <a:t>Iteration allows programmers to simplify a program and make it more efficient . Instead of writing out the same lines of code again and again, a programmer can write a section of code once, and ask the program to execute the same line repeatedly until no longer needed.</a:t>
            </a:r>
            <a:endParaRPr sz="1600">
              <a:solidFill>
                <a:srgbClr val="231F20"/>
              </a:solidFill>
            </a:endParaRPr>
          </a:p>
          <a:p>
            <a:pPr indent="-330200" lvl="0" marL="457200" rtl="0" algn="just">
              <a:lnSpc>
                <a:spcPct val="115000"/>
              </a:lnSpc>
              <a:spcBef>
                <a:spcPts val="0"/>
              </a:spcBef>
              <a:spcAft>
                <a:spcPts val="0"/>
              </a:spcAft>
              <a:buClr>
                <a:srgbClr val="231F20"/>
              </a:buClr>
              <a:buSzPts val="1600"/>
              <a:buChar char="●"/>
            </a:pPr>
            <a:r>
              <a:rPr lang="en" sz="1600">
                <a:solidFill>
                  <a:srgbClr val="231F20"/>
                </a:solidFill>
              </a:rPr>
              <a:t>When a program needs to iterate a set number of times, this is known as definite iteration and makes use of a FOR loop. A FOR loop uses an extra variable called a loop counter that keeps track of the number of times the loop has been run.</a:t>
            </a:r>
            <a:endParaRPr sz="1600">
              <a:solidFill>
                <a:srgbClr val="231F20"/>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70"/>
          <p:cNvSpPr txBox="1"/>
          <p:nvPr>
            <p:ph idx="1" type="body"/>
          </p:nvPr>
        </p:nvSpPr>
        <p:spPr>
          <a:xfrm>
            <a:off x="402336"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300">
                <a:solidFill>
                  <a:srgbClr val="000000"/>
                </a:solidFill>
              </a:rPr>
              <a:t>Transpose Symmetry:</a:t>
            </a:r>
            <a:endParaRPr b="1" sz="1300">
              <a:solidFill>
                <a:srgbClr val="000000"/>
              </a:solidFill>
            </a:endParaRPr>
          </a:p>
          <a:p>
            <a:pPr indent="0" lvl="0" marL="190500" marR="190500" rtl="0" algn="l">
              <a:lnSpc>
                <a:spcPct val="115000"/>
              </a:lnSpc>
              <a:spcBef>
                <a:spcPts val="0"/>
              </a:spcBef>
              <a:spcAft>
                <a:spcPts val="0"/>
              </a:spcAft>
              <a:buClr>
                <a:schemeClr val="dk1"/>
              </a:buClr>
              <a:buSzPts val="1100"/>
              <a:buFont typeface="Arial"/>
              <a:buNone/>
            </a:pPr>
            <a:r>
              <a:rPr b="1" lang="en" sz="1200">
                <a:solidFill>
                  <a:srgbClr val="000000"/>
                </a:solidFill>
              </a:rPr>
              <a:t>f(n) = O(g(n)) if and only if g(n) = Ω(f(n))</a:t>
            </a:r>
            <a:endParaRPr b="1" sz="1200">
              <a:solidFill>
                <a:srgbClr val="000000"/>
              </a:solidFill>
            </a:endParaRPr>
          </a:p>
          <a:p>
            <a:pPr indent="0" lvl="0" marL="0" rtl="0" algn="l">
              <a:lnSpc>
                <a:spcPct val="115000"/>
              </a:lnSpc>
              <a:spcBef>
                <a:spcPts val="800"/>
              </a:spcBef>
              <a:spcAft>
                <a:spcPts val="0"/>
              </a:spcAft>
              <a:buClr>
                <a:schemeClr val="dk1"/>
              </a:buClr>
              <a:buSzPts val="1100"/>
              <a:buFont typeface="Arial"/>
              <a:buNone/>
            </a:pPr>
            <a:r>
              <a:rPr i="1" lang="en" sz="1300">
                <a:solidFill>
                  <a:srgbClr val="000000"/>
                </a:solidFill>
              </a:rPr>
              <a:t>Example:</a:t>
            </a:r>
            <a:endParaRPr i="1" sz="1300">
              <a:solidFill>
                <a:srgbClr val="000000"/>
              </a:solidFill>
            </a:endParaRPr>
          </a:p>
          <a:p>
            <a:pPr indent="0" lvl="0" marL="0" rtl="0" algn="l">
              <a:lnSpc>
                <a:spcPct val="115000"/>
              </a:lnSpc>
              <a:spcBef>
                <a:spcPts val="800"/>
              </a:spcBef>
              <a:spcAft>
                <a:spcPts val="0"/>
              </a:spcAft>
              <a:buClr>
                <a:schemeClr val="dk1"/>
              </a:buClr>
              <a:buSzPts val="1100"/>
              <a:buFont typeface="Arial"/>
              <a:buNone/>
            </a:pPr>
            <a:r>
              <a:rPr lang="en" sz="1300">
                <a:solidFill>
                  <a:srgbClr val="000000"/>
                </a:solidFill>
              </a:rPr>
              <a:t>If f(n) = n and g(n) = n^</a:t>
            </a:r>
            <a:r>
              <a:rPr lang="en" sz="950">
                <a:solidFill>
                  <a:srgbClr val="000000"/>
                </a:solidFill>
              </a:rPr>
              <a:t>2</a:t>
            </a:r>
            <a:r>
              <a:rPr lang="en" sz="1300">
                <a:solidFill>
                  <a:srgbClr val="000000"/>
                </a:solidFill>
              </a:rPr>
              <a:t> then n is O(n^</a:t>
            </a:r>
            <a:r>
              <a:rPr lang="en" sz="950">
                <a:solidFill>
                  <a:srgbClr val="000000"/>
                </a:solidFill>
              </a:rPr>
              <a:t>2</a:t>
            </a:r>
            <a:r>
              <a:rPr lang="en" sz="1300">
                <a:solidFill>
                  <a:srgbClr val="000000"/>
                </a:solidFill>
              </a:rPr>
              <a:t>) and n^</a:t>
            </a:r>
            <a:r>
              <a:rPr lang="en" sz="950">
                <a:solidFill>
                  <a:srgbClr val="000000"/>
                </a:solidFill>
              </a:rPr>
              <a:t>2</a:t>
            </a:r>
            <a:r>
              <a:rPr lang="en" sz="1300">
                <a:solidFill>
                  <a:srgbClr val="000000"/>
                </a:solidFill>
              </a:rPr>
              <a:t> is Ω(n)</a:t>
            </a:r>
            <a:endParaRPr sz="1300">
              <a:solidFill>
                <a:srgbClr val="000000"/>
              </a:solidFill>
            </a:endParaRPr>
          </a:p>
          <a:p>
            <a:pPr indent="0" lvl="0" marL="0" rtl="0" algn="l">
              <a:lnSpc>
                <a:spcPct val="150000"/>
              </a:lnSpc>
              <a:spcBef>
                <a:spcPts val="800"/>
              </a:spcBef>
              <a:spcAft>
                <a:spcPts val="0"/>
              </a:spcAft>
              <a:buSzPts val="1800"/>
              <a:buNone/>
            </a:pPr>
            <a:r>
              <a:t/>
            </a:r>
            <a:endParaRPr b="1" sz="1200">
              <a:solidFill>
                <a:srgbClr val="000000"/>
              </a:solidFill>
            </a:endParaRPr>
          </a:p>
        </p:txBody>
      </p:sp>
      <p:sp>
        <p:nvSpPr>
          <p:cNvPr id="496" name="Google Shape;496;p7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Properties of Asymptotic Notation</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71"/>
          <p:cNvSpPr txBox="1"/>
          <p:nvPr>
            <p:ph idx="1" type="body"/>
          </p:nvPr>
        </p:nvSpPr>
        <p:spPr>
          <a:xfrm>
            <a:off x="402336"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b="1" lang="en" sz="1300">
                <a:solidFill>
                  <a:srgbClr val="000000"/>
                </a:solidFill>
              </a:rPr>
              <a:t>Observations:</a:t>
            </a:r>
            <a:endParaRPr b="1" sz="1300">
              <a:solidFill>
                <a:srgbClr val="000000"/>
              </a:solidFill>
            </a:endParaRPr>
          </a:p>
          <a:p>
            <a:pPr indent="0" lvl="0" marL="0" rtl="0" algn="l">
              <a:lnSpc>
                <a:spcPct val="150000"/>
              </a:lnSpc>
              <a:spcBef>
                <a:spcPts val="0"/>
              </a:spcBef>
              <a:spcAft>
                <a:spcPts val="0"/>
              </a:spcAft>
              <a:buSzPts val="1800"/>
              <a:buNone/>
            </a:pPr>
            <a:r>
              <a:rPr lang="en" sz="1300">
                <a:solidFill>
                  <a:srgbClr val="000000"/>
                </a:solidFill>
              </a:rPr>
              <a:t>If f(n) = O(g(n)) and</a:t>
            </a:r>
            <a:endParaRPr sz="1300">
              <a:solidFill>
                <a:srgbClr val="000000"/>
              </a:solidFill>
            </a:endParaRPr>
          </a:p>
          <a:p>
            <a:pPr indent="0" lvl="0" marL="0" rtl="0" algn="l">
              <a:lnSpc>
                <a:spcPct val="150000"/>
              </a:lnSpc>
              <a:spcBef>
                <a:spcPts val="0"/>
              </a:spcBef>
              <a:spcAft>
                <a:spcPts val="0"/>
              </a:spcAft>
              <a:buSzPts val="1800"/>
              <a:buNone/>
            </a:pPr>
            <a:r>
              <a:rPr lang="en" sz="1300">
                <a:solidFill>
                  <a:srgbClr val="000000"/>
                </a:solidFill>
              </a:rPr>
              <a:t>d(n) = O(e(n))</a:t>
            </a:r>
            <a:endParaRPr sz="1300">
              <a:solidFill>
                <a:srgbClr val="000000"/>
              </a:solidFill>
            </a:endParaRPr>
          </a:p>
          <a:p>
            <a:pPr indent="0" lvl="0" marL="0" rtl="0" algn="l">
              <a:lnSpc>
                <a:spcPct val="150000"/>
              </a:lnSpc>
              <a:spcBef>
                <a:spcPts val="0"/>
              </a:spcBef>
              <a:spcAft>
                <a:spcPts val="0"/>
              </a:spcAft>
              <a:buSzPts val="1800"/>
              <a:buNone/>
            </a:pPr>
            <a:r>
              <a:rPr lang="en" sz="1300">
                <a:solidFill>
                  <a:srgbClr val="000000"/>
                </a:solidFill>
              </a:rPr>
              <a:t>Then f(n) + d(n) = ?</a:t>
            </a:r>
            <a:endParaRPr sz="1300">
              <a:solidFill>
                <a:srgbClr val="000000"/>
              </a:solidFill>
            </a:endParaRPr>
          </a:p>
          <a:p>
            <a:pPr indent="0" lvl="0" marL="0" rtl="0" algn="l">
              <a:lnSpc>
                <a:spcPct val="150000"/>
              </a:lnSpc>
              <a:spcBef>
                <a:spcPts val="0"/>
              </a:spcBef>
              <a:spcAft>
                <a:spcPts val="0"/>
              </a:spcAft>
              <a:buSzPts val="1800"/>
              <a:buNone/>
            </a:pPr>
            <a:r>
              <a:t/>
            </a:r>
            <a:endParaRPr sz="1300">
              <a:solidFill>
                <a:srgbClr val="000000"/>
              </a:solidFill>
            </a:endParaRPr>
          </a:p>
          <a:p>
            <a:pPr indent="0" lvl="0" marL="0" rtl="0" algn="l">
              <a:lnSpc>
                <a:spcPct val="150000"/>
              </a:lnSpc>
              <a:spcBef>
                <a:spcPts val="0"/>
              </a:spcBef>
              <a:spcAft>
                <a:spcPts val="0"/>
              </a:spcAft>
              <a:buSzPts val="1800"/>
              <a:buNone/>
            </a:pPr>
            <a:r>
              <a:rPr lang="en" sz="1300">
                <a:solidFill>
                  <a:srgbClr val="000000"/>
                </a:solidFill>
              </a:rPr>
              <a:t>Ex:</a:t>
            </a:r>
            <a:endParaRPr sz="1300">
              <a:solidFill>
                <a:srgbClr val="000000"/>
              </a:solidFill>
            </a:endParaRPr>
          </a:p>
          <a:p>
            <a:pPr indent="0" lvl="0" marL="0" rtl="0" algn="l">
              <a:lnSpc>
                <a:spcPct val="150000"/>
              </a:lnSpc>
              <a:spcBef>
                <a:spcPts val="0"/>
              </a:spcBef>
              <a:spcAft>
                <a:spcPts val="0"/>
              </a:spcAft>
              <a:buSzPts val="1800"/>
              <a:buNone/>
            </a:pPr>
            <a:r>
              <a:rPr lang="en" sz="1300">
                <a:solidFill>
                  <a:srgbClr val="000000"/>
                </a:solidFill>
              </a:rPr>
              <a:t>f(n) = n =&gt; O(n)</a:t>
            </a:r>
            <a:endParaRPr sz="1300">
              <a:solidFill>
                <a:srgbClr val="000000"/>
              </a:solidFill>
            </a:endParaRPr>
          </a:p>
          <a:p>
            <a:pPr indent="0" lvl="0" marL="0" rtl="0" algn="l">
              <a:lnSpc>
                <a:spcPct val="150000"/>
              </a:lnSpc>
              <a:spcBef>
                <a:spcPts val="0"/>
              </a:spcBef>
              <a:spcAft>
                <a:spcPts val="0"/>
              </a:spcAft>
              <a:buSzPts val="1800"/>
              <a:buNone/>
            </a:pPr>
            <a:r>
              <a:rPr lang="en" sz="1300">
                <a:solidFill>
                  <a:srgbClr val="000000"/>
                </a:solidFill>
              </a:rPr>
              <a:t>d(n) = n^2 =&gt; O(n^2)</a:t>
            </a:r>
            <a:endParaRPr sz="1300">
              <a:solidFill>
                <a:srgbClr val="000000"/>
              </a:solidFill>
            </a:endParaRPr>
          </a:p>
          <a:p>
            <a:pPr indent="0" lvl="0" marL="0" rtl="0" algn="l">
              <a:lnSpc>
                <a:spcPct val="150000"/>
              </a:lnSpc>
              <a:spcBef>
                <a:spcPts val="0"/>
              </a:spcBef>
              <a:spcAft>
                <a:spcPts val="0"/>
              </a:spcAft>
              <a:buSzPts val="1800"/>
              <a:buNone/>
            </a:pPr>
            <a:r>
              <a:rPr lang="en" sz="1300">
                <a:solidFill>
                  <a:srgbClr val="000000"/>
                </a:solidFill>
              </a:rPr>
              <a:t>f(n) + d(n) = n + n^2</a:t>
            </a:r>
            <a:endParaRPr sz="1300">
              <a:solidFill>
                <a:srgbClr val="000000"/>
              </a:solidFill>
            </a:endParaRPr>
          </a:p>
          <a:p>
            <a:pPr indent="0" lvl="0" marL="0" rtl="0" algn="l">
              <a:lnSpc>
                <a:spcPct val="150000"/>
              </a:lnSpc>
              <a:spcBef>
                <a:spcPts val="0"/>
              </a:spcBef>
              <a:spcAft>
                <a:spcPts val="0"/>
              </a:spcAft>
              <a:buSzPts val="1800"/>
              <a:buNone/>
            </a:pPr>
            <a:r>
              <a:rPr lang="en" sz="1300">
                <a:solidFill>
                  <a:srgbClr val="000000"/>
                </a:solidFill>
              </a:rPr>
              <a:t>                  = O(n^2)</a:t>
            </a:r>
            <a:endParaRPr sz="1300">
              <a:solidFill>
                <a:srgbClr val="000000"/>
              </a:solidFill>
            </a:endParaRPr>
          </a:p>
          <a:p>
            <a:pPr indent="0" lvl="0" marL="0" rtl="0" algn="l">
              <a:lnSpc>
                <a:spcPct val="150000"/>
              </a:lnSpc>
              <a:spcBef>
                <a:spcPts val="0"/>
              </a:spcBef>
              <a:spcAft>
                <a:spcPts val="0"/>
              </a:spcAft>
              <a:buSzPts val="1800"/>
              <a:buNone/>
            </a:pPr>
            <a:r>
              <a:rPr lang="en" sz="1300">
                <a:solidFill>
                  <a:srgbClr val="000000"/>
                </a:solidFill>
              </a:rPr>
              <a:t>Therefore, </a:t>
            </a:r>
            <a:r>
              <a:rPr lang="en" sz="1300"/>
              <a:t>f(n) + d(n) = O(max(g(n),e(n)))</a:t>
            </a:r>
            <a:endParaRPr sz="1300">
              <a:solidFill>
                <a:srgbClr val="000000"/>
              </a:solidFill>
            </a:endParaRPr>
          </a:p>
          <a:p>
            <a:pPr indent="0" lvl="0" marL="0" rtl="0" algn="l">
              <a:lnSpc>
                <a:spcPct val="150000"/>
              </a:lnSpc>
              <a:spcBef>
                <a:spcPts val="0"/>
              </a:spcBef>
              <a:spcAft>
                <a:spcPts val="0"/>
              </a:spcAft>
              <a:buSzPts val="1800"/>
              <a:buNone/>
            </a:pPr>
            <a:r>
              <a:rPr b="1" lang="en" sz="1300">
                <a:solidFill>
                  <a:srgbClr val="000000"/>
                </a:solidFill>
              </a:rPr>
              <a:t> </a:t>
            </a:r>
            <a:endParaRPr b="1" sz="1300">
              <a:solidFill>
                <a:srgbClr val="000000"/>
              </a:solidFill>
            </a:endParaRPr>
          </a:p>
        </p:txBody>
      </p:sp>
      <p:sp>
        <p:nvSpPr>
          <p:cNvPr id="502" name="Google Shape;502;p7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Properties of Asymptotic Notation</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72"/>
          <p:cNvSpPr txBox="1"/>
          <p:nvPr>
            <p:ph idx="1" type="body"/>
          </p:nvPr>
        </p:nvSpPr>
        <p:spPr>
          <a:xfrm>
            <a:off x="402336"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b="1" lang="en" sz="1300">
                <a:solidFill>
                  <a:srgbClr val="000000"/>
                </a:solidFill>
              </a:rPr>
              <a:t>Observations:</a:t>
            </a:r>
            <a:endParaRPr b="1" sz="1300">
              <a:solidFill>
                <a:srgbClr val="000000"/>
              </a:solidFill>
            </a:endParaRPr>
          </a:p>
          <a:p>
            <a:pPr indent="0" lvl="0" marL="0" rtl="0" algn="l">
              <a:lnSpc>
                <a:spcPct val="150000"/>
              </a:lnSpc>
              <a:spcBef>
                <a:spcPts val="0"/>
              </a:spcBef>
              <a:spcAft>
                <a:spcPts val="0"/>
              </a:spcAft>
              <a:buSzPts val="1800"/>
              <a:buNone/>
            </a:pPr>
            <a:r>
              <a:rPr lang="en" sz="1300">
                <a:solidFill>
                  <a:srgbClr val="000000"/>
                </a:solidFill>
              </a:rPr>
              <a:t>If f(n) = O(g(n)) and</a:t>
            </a:r>
            <a:endParaRPr sz="1300">
              <a:solidFill>
                <a:srgbClr val="000000"/>
              </a:solidFill>
            </a:endParaRPr>
          </a:p>
          <a:p>
            <a:pPr indent="0" lvl="0" marL="0" rtl="0" algn="l">
              <a:lnSpc>
                <a:spcPct val="150000"/>
              </a:lnSpc>
              <a:spcBef>
                <a:spcPts val="0"/>
              </a:spcBef>
              <a:spcAft>
                <a:spcPts val="0"/>
              </a:spcAft>
              <a:buSzPts val="1800"/>
              <a:buNone/>
            </a:pPr>
            <a:r>
              <a:rPr lang="en" sz="1300">
                <a:solidFill>
                  <a:srgbClr val="000000"/>
                </a:solidFill>
              </a:rPr>
              <a:t>d(n) = O(e(n))</a:t>
            </a:r>
            <a:endParaRPr sz="1300">
              <a:solidFill>
                <a:srgbClr val="000000"/>
              </a:solidFill>
            </a:endParaRPr>
          </a:p>
          <a:p>
            <a:pPr indent="0" lvl="0" marL="0" rtl="0" algn="l">
              <a:lnSpc>
                <a:spcPct val="150000"/>
              </a:lnSpc>
              <a:spcBef>
                <a:spcPts val="0"/>
              </a:spcBef>
              <a:spcAft>
                <a:spcPts val="0"/>
              </a:spcAft>
              <a:buSzPts val="1800"/>
              <a:buNone/>
            </a:pPr>
            <a:r>
              <a:rPr lang="en" sz="1300">
                <a:solidFill>
                  <a:srgbClr val="000000"/>
                </a:solidFill>
              </a:rPr>
              <a:t>Then f(n) * d(n) = </a:t>
            </a:r>
            <a:r>
              <a:rPr lang="en" sz="1300"/>
              <a:t>O((g(n),*e(n)))</a:t>
            </a:r>
            <a:endParaRPr sz="1300"/>
          </a:p>
          <a:p>
            <a:pPr indent="0" lvl="0" marL="0" rtl="0" algn="l">
              <a:lnSpc>
                <a:spcPct val="150000"/>
              </a:lnSpc>
              <a:spcBef>
                <a:spcPts val="0"/>
              </a:spcBef>
              <a:spcAft>
                <a:spcPts val="0"/>
              </a:spcAft>
              <a:buSzPts val="1800"/>
              <a:buNone/>
            </a:pPr>
            <a:r>
              <a:t/>
            </a:r>
            <a:endParaRPr sz="1300">
              <a:solidFill>
                <a:srgbClr val="000000"/>
              </a:solidFill>
            </a:endParaRPr>
          </a:p>
          <a:p>
            <a:pPr indent="0" lvl="0" marL="0" rtl="0" algn="l">
              <a:lnSpc>
                <a:spcPct val="150000"/>
              </a:lnSpc>
              <a:spcBef>
                <a:spcPts val="0"/>
              </a:spcBef>
              <a:spcAft>
                <a:spcPts val="0"/>
              </a:spcAft>
              <a:buSzPts val="1800"/>
              <a:buNone/>
            </a:pPr>
            <a:r>
              <a:t/>
            </a:r>
            <a:endParaRPr sz="1300">
              <a:solidFill>
                <a:srgbClr val="000000"/>
              </a:solidFill>
            </a:endParaRPr>
          </a:p>
          <a:p>
            <a:pPr indent="0" lvl="0" marL="0" rtl="0" algn="l">
              <a:lnSpc>
                <a:spcPct val="150000"/>
              </a:lnSpc>
              <a:spcBef>
                <a:spcPts val="0"/>
              </a:spcBef>
              <a:spcAft>
                <a:spcPts val="0"/>
              </a:spcAft>
              <a:buSzPts val="1800"/>
              <a:buNone/>
            </a:pPr>
            <a:r>
              <a:rPr b="1" lang="en" sz="1300">
                <a:solidFill>
                  <a:srgbClr val="000000"/>
                </a:solidFill>
              </a:rPr>
              <a:t> </a:t>
            </a:r>
            <a:endParaRPr b="1" sz="1300">
              <a:solidFill>
                <a:srgbClr val="000000"/>
              </a:solidFill>
            </a:endParaRPr>
          </a:p>
        </p:txBody>
      </p:sp>
      <p:sp>
        <p:nvSpPr>
          <p:cNvPr id="508" name="Google Shape;508;p7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Properties of Asymptotic Notation</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12" name="Shape 512"/>
        <p:cNvGrpSpPr/>
        <p:nvPr/>
      </p:nvGrpSpPr>
      <p:grpSpPr>
        <a:xfrm>
          <a:off x="0" y="0"/>
          <a:ext cx="0" cy="0"/>
          <a:chOff x="0" y="0"/>
          <a:chExt cx="0" cy="0"/>
        </a:xfrm>
      </p:grpSpPr>
      <p:sp>
        <p:nvSpPr>
          <p:cNvPr id="513" name="Google Shape;513;p73"/>
          <p:cNvSpPr txBox="1"/>
          <p:nvPr>
            <p:ph idx="1" type="body"/>
          </p:nvPr>
        </p:nvSpPr>
        <p:spPr>
          <a:xfrm>
            <a:off x="402336" y="1171600"/>
            <a:ext cx="8520600" cy="3397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b="1" lang="en" sz="1600">
                <a:solidFill>
                  <a:srgbClr val="40424E"/>
                </a:solidFill>
              </a:rPr>
              <a:t>How log comes?</a:t>
            </a:r>
            <a:endParaRPr b="1" sz="1600">
              <a:solidFill>
                <a:srgbClr val="40424E"/>
              </a:solidFill>
            </a:endParaRPr>
          </a:p>
          <a:p>
            <a:pPr indent="0" lvl="0" marL="0" rtl="0" algn="just">
              <a:lnSpc>
                <a:spcPct val="115000"/>
              </a:lnSpc>
              <a:spcBef>
                <a:spcPts val="0"/>
              </a:spcBef>
              <a:spcAft>
                <a:spcPts val="0"/>
              </a:spcAft>
              <a:buSzPts val="1800"/>
              <a:buNone/>
            </a:pPr>
            <a:r>
              <a:t/>
            </a:r>
            <a:endParaRPr b="1" sz="1600">
              <a:solidFill>
                <a:srgbClr val="40424E"/>
              </a:solidFill>
            </a:endParaRPr>
          </a:p>
          <a:p>
            <a:pPr indent="0" lvl="0" marL="0" rtl="0" algn="just">
              <a:lnSpc>
                <a:spcPct val="115000"/>
              </a:lnSpc>
              <a:spcBef>
                <a:spcPts val="0"/>
              </a:spcBef>
              <a:spcAft>
                <a:spcPts val="0"/>
              </a:spcAft>
              <a:buSzPts val="1800"/>
              <a:buNone/>
            </a:pPr>
            <a:r>
              <a:rPr lang="en" sz="1600">
                <a:solidFill>
                  <a:srgbClr val="40424E"/>
                </a:solidFill>
              </a:rPr>
              <a:t>e.g. Binary Search Problem is divided by 2 until element is found. </a:t>
            </a:r>
            <a:endParaRPr sz="1600">
              <a:solidFill>
                <a:srgbClr val="40424E"/>
              </a:solidFill>
            </a:endParaRPr>
          </a:p>
          <a:p>
            <a:pPr indent="0" lvl="0" marL="0" rtl="0" algn="just">
              <a:lnSpc>
                <a:spcPct val="115000"/>
              </a:lnSpc>
              <a:spcBef>
                <a:spcPts val="0"/>
              </a:spcBef>
              <a:spcAft>
                <a:spcPts val="0"/>
              </a:spcAft>
              <a:buSzPts val="1800"/>
              <a:buNone/>
            </a:pPr>
            <a:r>
              <a:rPr lang="en" sz="1600">
                <a:solidFill>
                  <a:srgbClr val="40424E"/>
                </a:solidFill>
              </a:rPr>
              <a:t>In the worst case it divides until size is left 1. </a:t>
            </a:r>
            <a:endParaRPr sz="1600">
              <a:solidFill>
                <a:srgbClr val="40424E"/>
              </a:solidFill>
            </a:endParaRPr>
          </a:p>
          <a:p>
            <a:pPr indent="0" lvl="0" marL="0" rtl="0" algn="just">
              <a:lnSpc>
                <a:spcPct val="115000"/>
              </a:lnSpc>
              <a:spcBef>
                <a:spcPts val="0"/>
              </a:spcBef>
              <a:spcAft>
                <a:spcPts val="0"/>
              </a:spcAft>
              <a:buSzPts val="1800"/>
              <a:buNone/>
            </a:pPr>
            <a:r>
              <a:rPr lang="en" sz="1600">
                <a:solidFill>
                  <a:srgbClr val="40424E"/>
                </a:solidFill>
              </a:rPr>
              <a:t>Let’s suppose it takes k steps to divide till 1. </a:t>
            </a:r>
            <a:endParaRPr sz="1600">
              <a:solidFill>
                <a:srgbClr val="40424E"/>
              </a:solidFill>
            </a:endParaRPr>
          </a:p>
          <a:p>
            <a:pPr indent="0" lvl="0" marL="0" rtl="0" algn="just">
              <a:lnSpc>
                <a:spcPct val="115000"/>
              </a:lnSpc>
              <a:spcBef>
                <a:spcPts val="0"/>
              </a:spcBef>
              <a:spcAft>
                <a:spcPts val="0"/>
              </a:spcAft>
              <a:buSzPts val="1800"/>
              <a:buNone/>
            </a:pPr>
            <a:r>
              <a:t/>
            </a:r>
            <a:endParaRPr sz="1600">
              <a:solidFill>
                <a:srgbClr val="40424E"/>
              </a:solidFill>
            </a:endParaRPr>
          </a:p>
          <a:p>
            <a:pPr indent="0" lvl="0" marL="0" rtl="0" algn="just">
              <a:lnSpc>
                <a:spcPct val="115000"/>
              </a:lnSpc>
              <a:spcBef>
                <a:spcPts val="0"/>
              </a:spcBef>
              <a:spcAft>
                <a:spcPts val="0"/>
              </a:spcAft>
              <a:buSzPts val="1800"/>
              <a:buNone/>
            </a:pPr>
            <a:r>
              <a:t/>
            </a:r>
            <a:endParaRPr sz="1600">
              <a:solidFill>
                <a:srgbClr val="40424E"/>
              </a:solidFill>
            </a:endParaRPr>
          </a:p>
          <a:p>
            <a:pPr indent="0" lvl="0" marL="0" rtl="0" algn="just">
              <a:lnSpc>
                <a:spcPct val="115000"/>
              </a:lnSpc>
              <a:spcBef>
                <a:spcPts val="0"/>
              </a:spcBef>
              <a:spcAft>
                <a:spcPts val="0"/>
              </a:spcAft>
              <a:buSzPts val="1800"/>
              <a:buNone/>
            </a:pPr>
            <a:r>
              <a:t/>
            </a:r>
            <a:endParaRPr sz="1600">
              <a:solidFill>
                <a:srgbClr val="40424E"/>
              </a:solidFill>
            </a:endParaRPr>
          </a:p>
          <a:p>
            <a:pPr indent="0" lvl="0" marL="0" rtl="0" algn="just">
              <a:lnSpc>
                <a:spcPct val="115000"/>
              </a:lnSpc>
              <a:spcBef>
                <a:spcPts val="0"/>
              </a:spcBef>
              <a:spcAft>
                <a:spcPts val="0"/>
              </a:spcAft>
              <a:buSzPts val="1800"/>
              <a:buNone/>
            </a:pPr>
            <a:r>
              <a:t/>
            </a:r>
            <a:endParaRPr sz="1600">
              <a:solidFill>
                <a:srgbClr val="40424E"/>
              </a:solidFill>
            </a:endParaRPr>
          </a:p>
          <a:p>
            <a:pPr indent="0" lvl="0" marL="0" rtl="0" algn="just">
              <a:lnSpc>
                <a:spcPct val="115000"/>
              </a:lnSpc>
              <a:spcBef>
                <a:spcPts val="0"/>
              </a:spcBef>
              <a:spcAft>
                <a:spcPts val="0"/>
              </a:spcAft>
              <a:buSzPts val="1800"/>
              <a:buNone/>
            </a:pPr>
            <a:r>
              <a:t/>
            </a:r>
            <a:endParaRPr sz="1600">
              <a:solidFill>
                <a:srgbClr val="40424E"/>
              </a:solidFill>
            </a:endParaRPr>
          </a:p>
          <a:p>
            <a:pPr indent="0" lvl="0" marL="0" rtl="0" algn="just">
              <a:lnSpc>
                <a:spcPct val="115000"/>
              </a:lnSpc>
              <a:spcBef>
                <a:spcPts val="0"/>
              </a:spcBef>
              <a:spcAft>
                <a:spcPts val="0"/>
              </a:spcAft>
              <a:buSzPts val="1800"/>
              <a:buNone/>
            </a:pPr>
            <a:r>
              <a:t/>
            </a:r>
            <a:endParaRPr sz="1600">
              <a:solidFill>
                <a:srgbClr val="40424E"/>
              </a:solidFill>
            </a:endParaRPr>
          </a:p>
          <a:p>
            <a:pPr indent="0" lvl="0" marL="0" rtl="0" algn="just">
              <a:lnSpc>
                <a:spcPct val="115000"/>
              </a:lnSpc>
              <a:spcBef>
                <a:spcPts val="0"/>
              </a:spcBef>
              <a:spcAft>
                <a:spcPts val="0"/>
              </a:spcAft>
              <a:buSzPts val="1800"/>
              <a:buNone/>
            </a:pPr>
            <a:r>
              <a:t/>
            </a:r>
            <a:endParaRPr sz="1600">
              <a:solidFill>
                <a:srgbClr val="40424E"/>
              </a:solidFill>
            </a:endParaRPr>
          </a:p>
          <a:p>
            <a:pPr indent="0" lvl="0" marL="0" rtl="0" algn="just">
              <a:lnSpc>
                <a:spcPct val="115000"/>
              </a:lnSpc>
              <a:spcBef>
                <a:spcPts val="0"/>
              </a:spcBef>
              <a:spcAft>
                <a:spcPts val="0"/>
              </a:spcAft>
              <a:buSzPts val="1800"/>
              <a:buNone/>
            </a:pPr>
            <a:r>
              <a:rPr lang="en" sz="1600">
                <a:solidFill>
                  <a:srgbClr val="40424E"/>
                </a:solidFill>
              </a:rPr>
              <a:t>k was the no. of executions, i.e. Time Complexity </a:t>
            </a:r>
            <a:endParaRPr sz="1600">
              <a:solidFill>
                <a:srgbClr val="40424E"/>
              </a:solidFill>
            </a:endParaRPr>
          </a:p>
          <a:p>
            <a:pPr indent="0" lvl="0" marL="457200" rtl="0" algn="just">
              <a:lnSpc>
                <a:spcPct val="115000"/>
              </a:lnSpc>
              <a:spcBef>
                <a:spcPts val="0"/>
              </a:spcBef>
              <a:spcAft>
                <a:spcPts val="0"/>
              </a:spcAft>
              <a:buSzPts val="1800"/>
              <a:buNone/>
            </a:pPr>
            <a:r>
              <a:t/>
            </a:r>
            <a:endParaRPr sz="1600">
              <a:solidFill>
                <a:srgbClr val="40424E"/>
              </a:solidFill>
            </a:endParaRPr>
          </a:p>
          <a:p>
            <a:pPr indent="0" lvl="0" marL="0" rtl="0" algn="just">
              <a:lnSpc>
                <a:spcPct val="115000"/>
              </a:lnSpc>
              <a:spcBef>
                <a:spcPts val="0"/>
              </a:spcBef>
              <a:spcAft>
                <a:spcPts val="0"/>
              </a:spcAft>
              <a:buSzPts val="1800"/>
              <a:buNone/>
            </a:pPr>
            <a:r>
              <a:t/>
            </a:r>
            <a:endParaRPr sz="1600">
              <a:solidFill>
                <a:srgbClr val="40424E"/>
              </a:solidFill>
            </a:endParaRPr>
          </a:p>
        </p:txBody>
      </p:sp>
      <p:sp>
        <p:nvSpPr>
          <p:cNvPr id="514" name="Google Shape;514;p7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Algorithm Efficiency (Cont.) </a:t>
            </a:r>
            <a:endParaRPr/>
          </a:p>
        </p:txBody>
      </p:sp>
      <p:pic>
        <p:nvPicPr>
          <p:cNvPr id="515" name="Google Shape;515;p73"/>
          <p:cNvPicPr preferRelativeResize="0"/>
          <p:nvPr/>
        </p:nvPicPr>
        <p:blipFill rotWithShape="1">
          <a:blip r:embed="rId3">
            <a:alphaModFix/>
          </a:blip>
          <a:srcRect b="24758" l="42052" r="39017" t="61297"/>
          <a:stretch/>
        </p:blipFill>
        <p:spPr>
          <a:xfrm>
            <a:off x="914925" y="2868500"/>
            <a:ext cx="3790248" cy="157025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19" name="Shape 519"/>
        <p:cNvGrpSpPr/>
        <p:nvPr/>
      </p:nvGrpSpPr>
      <p:grpSpPr>
        <a:xfrm>
          <a:off x="0" y="0"/>
          <a:ext cx="0" cy="0"/>
          <a:chOff x="0" y="0"/>
          <a:chExt cx="0" cy="0"/>
        </a:xfrm>
      </p:grpSpPr>
      <p:sp>
        <p:nvSpPr>
          <p:cNvPr id="520" name="Google Shape;520;p74"/>
          <p:cNvSpPr txBox="1"/>
          <p:nvPr>
            <p:ph idx="1" type="body"/>
          </p:nvPr>
        </p:nvSpPr>
        <p:spPr>
          <a:xfrm>
            <a:off x="402336" y="1171600"/>
            <a:ext cx="8520600" cy="3397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b="1" lang="en" sz="1600">
                <a:solidFill>
                  <a:srgbClr val="40424E"/>
                </a:solidFill>
              </a:rPr>
              <a:t>Best, Average &amp; Worst Case</a:t>
            </a:r>
            <a:endParaRPr b="1" sz="1600">
              <a:solidFill>
                <a:srgbClr val="40424E"/>
              </a:solidFill>
            </a:endParaRPr>
          </a:p>
          <a:p>
            <a:pPr indent="0" lvl="0" marL="0" rtl="0" algn="just">
              <a:lnSpc>
                <a:spcPct val="115000"/>
              </a:lnSpc>
              <a:spcBef>
                <a:spcPts val="0"/>
              </a:spcBef>
              <a:spcAft>
                <a:spcPts val="0"/>
              </a:spcAft>
              <a:buSzPts val="1800"/>
              <a:buNone/>
            </a:pPr>
            <a:r>
              <a:t/>
            </a:r>
            <a:endParaRPr b="1" sz="1600">
              <a:solidFill>
                <a:srgbClr val="40424E"/>
              </a:solidFill>
            </a:endParaRPr>
          </a:p>
          <a:p>
            <a:pPr indent="0" lvl="0" marL="0" rtl="0" algn="just">
              <a:lnSpc>
                <a:spcPct val="115000"/>
              </a:lnSpc>
              <a:spcBef>
                <a:spcPts val="0"/>
              </a:spcBef>
              <a:spcAft>
                <a:spcPts val="0"/>
              </a:spcAft>
              <a:buSzPts val="1800"/>
              <a:buNone/>
            </a:pPr>
            <a:r>
              <a:rPr lang="en" sz="1600">
                <a:solidFill>
                  <a:srgbClr val="40424E"/>
                </a:solidFill>
              </a:rPr>
              <a:t>for e.g. Finding a number in a list. </a:t>
            </a:r>
            <a:endParaRPr sz="1600">
              <a:solidFill>
                <a:srgbClr val="40424E"/>
              </a:solidFill>
            </a:endParaRPr>
          </a:p>
          <a:p>
            <a:pPr indent="0" lvl="0" marL="0" rtl="0" algn="just">
              <a:lnSpc>
                <a:spcPct val="115000"/>
              </a:lnSpc>
              <a:spcBef>
                <a:spcPts val="0"/>
              </a:spcBef>
              <a:spcAft>
                <a:spcPts val="0"/>
              </a:spcAft>
              <a:buSzPts val="1800"/>
              <a:buNone/>
            </a:pPr>
            <a:r>
              <a:t/>
            </a:r>
            <a:endParaRPr sz="1600">
              <a:solidFill>
                <a:srgbClr val="40424E"/>
              </a:solidFill>
            </a:endParaRPr>
          </a:p>
          <a:p>
            <a:pPr indent="0" lvl="0" marL="0" rtl="0" algn="just">
              <a:lnSpc>
                <a:spcPct val="115000"/>
              </a:lnSpc>
              <a:spcBef>
                <a:spcPts val="0"/>
              </a:spcBef>
              <a:spcAft>
                <a:spcPts val="0"/>
              </a:spcAft>
              <a:buSzPts val="1800"/>
              <a:buNone/>
            </a:pPr>
            <a:r>
              <a:rPr lang="en" sz="1600">
                <a:solidFill>
                  <a:srgbClr val="40424E"/>
                </a:solidFill>
              </a:rPr>
              <a:t>Best Case : 0th index </a:t>
            </a:r>
            <a:endParaRPr sz="1600">
              <a:solidFill>
                <a:srgbClr val="40424E"/>
              </a:solidFill>
            </a:endParaRPr>
          </a:p>
          <a:p>
            <a:pPr indent="0" lvl="0" marL="0" rtl="0" algn="just">
              <a:lnSpc>
                <a:spcPct val="115000"/>
              </a:lnSpc>
              <a:spcBef>
                <a:spcPts val="0"/>
              </a:spcBef>
              <a:spcAft>
                <a:spcPts val="0"/>
              </a:spcAft>
              <a:buSzPts val="1800"/>
              <a:buNone/>
            </a:pPr>
            <a:r>
              <a:t/>
            </a:r>
            <a:endParaRPr sz="1600">
              <a:solidFill>
                <a:srgbClr val="40424E"/>
              </a:solidFill>
            </a:endParaRPr>
          </a:p>
          <a:p>
            <a:pPr indent="0" lvl="0" marL="0" rtl="0" algn="just">
              <a:lnSpc>
                <a:spcPct val="115000"/>
              </a:lnSpc>
              <a:spcBef>
                <a:spcPts val="0"/>
              </a:spcBef>
              <a:spcAft>
                <a:spcPts val="0"/>
              </a:spcAft>
              <a:buSzPts val="1800"/>
              <a:buNone/>
            </a:pPr>
            <a:r>
              <a:rPr lang="en" sz="1600">
                <a:solidFill>
                  <a:srgbClr val="40424E"/>
                </a:solidFill>
              </a:rPr>
              <a:t>Average Case : In Middle</a:t>
            </a:r>
            <a:endParaRPr sz="1600">
              <a:solidFill>
                <a:srgbClr val="40424E"/>
              </a:solidFill>
            </a:endParaRPr>
          </a:p>
          <a:p>
            <a:pPr indent="0" lvl="0" marL="0" rtl="0" algn="just">
              <a:lnSpc>
                <a:spcPct val="115000"/>
              </a:lnSpc>
              <a:spcBef>
                <a:spcPts val="0"/>
              </a:spcBef>
              <a:spcAft>
                <a:spcPts val="0"/>
              </a:spcAft>
              <a:buSzPts val="1800"/>
              <a:buNone/>
            </a:pPr>
            <a:r>
              <a:t/>
            </a:r>
            <a:endParaRPr sz="1600">
              <a:solidFill>
                <a:srgbClr val="40424E"/>
              </a:solidFill>
            </a:endParaRPr>
          </a:p>
          <a:p>
            <a:pPr indent="0" lvl="0" marL="0" rtl="0" algn="just">
              <a:lnSpc>
                <a:spcPct val="115000"/>
              </a:lnSpc>
              <a:spcBef>
                <a:spcPts val="0"/>
              </a:spcBef>
              <a:spcAft>
                <a:spcPts val="0"/>
              </a:spcAft>
              <a:buSzPts val="1800"/>
              <a:buNone/>
            </a:pPr>
            <a:r>
              <a:rPr lang="en" sz="1600">
                <a:solidFill>
                  <a:srgbClr val="40424E"/>
                </a:solidFill>
              </a:rPr>
              <a:t>Worst Case : last index </a:t>
            </a:r>
            <a:endParaRPr sz="1600">
              <a:solidFill>
                <a:srgbClr val="40424E"/>
              </a:solidFill>
            </a:endParaRPr>
          </a:p>
          <a:p>
            <a:pPr indent="0" lvl="0" marL="0" rtl="0" algn="just">
              <a:lnSpc>
                <a:spcPct val="115000"/>
              </a:lnSpc>
              <a:spcBef>
                <a:spcPts val="0"/>
              </a:spcBef>
              <a:spcAft>
                <a:spcPts val="0"/>
              </a:spcAft>
              <a:buSzPts val="1800"/>
              <a:buNone/>
            </a:pPr>
            <a:r>
              <a:t/>
            </a:r>
            <a:endParaRPr sz="1600">
              <a:solidFill>
                <a:srgbClr val="40424E"/>
              </a:solidFill>
            </a:endParaRPr>
          </a:p>
          <a:p>
            <a:pPr indent="0" lvl="0" marL="0" rtl="0" algn="just">
              <a:lnSpc>
                <a:spcPct val="115000"/>
              </a:lnSpc>
              <a:spcBef>
                <a:spcPts val="0"/>
              </a:spcBef>
              <a:spcAft>
                <a:spcPts val="0"/>
              </a:spcAft>
              <a:buSzPts val="1800"/>
              <a:buNone/>
            </a:pPr>
            <a:r>
              <a:t/>
            </a:r>
            <a:endParaRPr sz="1600">
              <a:solidFill>
                <a:srgbClr val="40424E"/>
              </a:solidFill>
            </a:endParaRPr>
          </a:p>
          <a:p>
            <a:pPr indent="0" lvl="0" marL="0" rtl="0" algn="just">
              <a:lnSpc>
                <a:spcPct val="115000"/>
              </a:lnSpc>
              <a:spcBef>
                <a:spcPts val="0"/>
              </a:spcBef>
              <a:spcAft>
                <a:spcPts val="0"/>
              </a:spcAft>
              <a:buSzPts val="1800"/>
              <a:buNone/>
            </a:pPr>
            <a:r>
              <a:t/>
            </a:r>
            <a:endParaRPr sz="1600">
              <a:solidFill>
                <a:srgbClr val="40424E"/>
              </a:solidFill>
            </a:endParaRPr>
          </a:p>
          <a:p>
            <a:pPr indent="0" lvl="0" marL="0" rtl="0" algn="just">
              <a:lnSpc>
                <a:spcPct val="115000"/>
              </a:lnSpc>
              <a:spcBef>
                <a:spcPts val="0"/>
              </a:spcBef>
              <a:spcAft>
                <a:spcPts val="0"/>
              </a:spcAft>
              <a:buSzPts val="1800"/>
              <a:buNone/>
            </a:pPr>
            <a:r>
              <a:t/>
            </a:r>
            <a:endParaRPr sz="1600">
              <a:solidFill>
                <a:srgbClr val="40424E"/>
              </a:solidFill>
            </a:endParaRPr>
          </a:p>
          <a:p>
            <a:pPr indent="0" lvl="0" marL="0" rtl="0" algn="just">
              <a:lnSpc>
                <a:spcPct val="115000"/>
              </a:lnSpc>
              <a:spcBef>
                <a:spcPts val="0"/>
              </a:spcBef>
              <a:spcAft>
                <a:spcPts val="0"/>
              </a:spcAft>
              <a:buSzPts val="1800"/>
              <a:buNone/>
            </a:pPr>
            <a:r>
              <a:rPr lang="en" sz="1600">
                <a:solidFill>
                  <a:srgbClr val="40424E"/>
                </a:solidFill>
              </a:rPr>
              <a:t> </a:t>
            </a:r>
            <a:endParaRPr sz="1600">
              <a:solidFill>
                <a:srgbClr val="40424E"/>
              </a:solidFill>
            </a:endParaRPr>
          </a:p>
          <a:p>
            <a:pPr indent="0" lvl="0" marL="457200" rtl="0" algn="just">
              <a:lnSpc>
                <a:spcPct val="115000"/>
              </a:lnSpc>
              <a:spcBef>
                <a:spcPts val="0"/>
              </a:spcBef>
              <a:spcAft>
                <a:spcPts val="0"/>
              </a:spcAft>
              <a:buSzPts val="1800"/>
              <a:buNone/>
            </a:pPr>
            <a:r>
              <a:t/>
            </a:r>
            <a:endParaRPr sz="1600">
              <a:solidFill>
                <a:srgbClr val="40424E"/>
              </a:solidFill>
            </a:endParaRPr>
          </a:p>
          <a:p>
            <a:pPr indent="0" lvl="0" marL="0" rtl="0" algn="just">
              <a:lnSpc>
                <a:spcPct val="115000"/>
              </a:lnSpc>
              <a:spcBef>
                <a:spcPts val="0"/>
              </a:spcBef>
              <a:spcAft>
                <a:spcPts val="0"/>
              </a:spcAft>
              <a:buSzPts val="1800"/>
              <a:buNone/>
            </a:pPr>
            <a:r>
              <a:t/>
            </a:r>
            <a:endParaRPr sz="1600">
              <a:solidFill>
                <a:srgbClr val="40424E"/>
              </a:solidFill>
            </a:endParaRPr>
          </a:p>
        </p:txBody>
      </p:sp>
      <p:sp>
        <p:nvSpPr>
          <p:cNvPr id="521" name="Google Shape;521;p7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Algorithm Efficiency (Cont.)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75"/>
          <p:cNvSpPr txBox="1"/>
          <p:nvPr>
            <p:ph type="title"/>
          </p:nvPr>
        </p:nvSpPr>
        <p:spPr>
          <a:xfrm>
            <a:off x="512700" y="1893300"/>
            <a:ext cx="8118600" cy="15228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6000"/>
              <a:buNone/>
            </a:pPr>
            <a:r>
              <a:rPr lang="en"/>
              <a:t>Thank You</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Example of Pseudocode</a:t>
            </a:r>
            <a:endParaRPr/>
          </a:p>
        </p:txBody>
      </p:sp>
      <p:sp>
        <p:nvSpPr>
          <p:cNvPr id="102" name="Google Shape;102;p8"/>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500">
                <a:solidFill>
                  <a:srgbClr val="3A343A"/>
                </a:solidFill>
              </a:rPr>
              <a:t>Example - Task of computing the final price of an item after figuring in sales tax. </a:t>
            </a:r>
            <a:endParaRPr sz="1500">
              <a:solidFill>
                <a:srgbClr val="3A343A"/>
              </a:solidFill>
            </a:endParaRPr>
          </a:p>
          <a:p>
            <a:pPr indent="0" lvl="0" marL="0" rtl="0" algn="l">
              <a:lnSpc>
                <a:spcPct val="115000"/>
              </a:lnSpc>
              <a:spcBef>
                <a:spcPts val="1200"/>
              </a:spcBef>
              <a:spcAft>
                <a:spcPts val="0"/>
              </a:spcAft>
              <a:buSzPts val="1800"/>
              <a:buNone/>
            </a:pPr>
            <a:r>
              <a:rPr lang="en" sz="1500">
                <a:solidFill>
                  <a:srgbClr val="3A343A"/>
                </a:solidFill>
              </a:rPr>
              <a:t>1. get price of item </a:t>
            </a:r>
            <a:endParaRPr sz="1500">
              <a:solidFill>
                <a:srgbClr val="3A343A"/>
              </a:solidFill>
            </a:endParaRPr>
          </a:p>
          <a:p>
            <a:pPr indent="0" lvl="0" marL="0" rtl="0" algn="l">
              <a:lnSpc>
                <a:spcPct val="115000"/>
              </a:lnSpc>
              <a:spcBef>
                <a:spcPts val="1200"/>
              </a:spcBef>
              <a:spcAft>
                <a:spcPts val="0"/>
              </a:spcAft>
              <a:buSzPts val="1800"/>
              <a:buNone/>
            </a:pPr>
            <a:r>
              <a:rPr lang="en" sz="1500">
                <a:solidFill>
                  <a:srgbClr val="3A343A"/>
                </a:solidFill>
              </a:rPr>
              <a:t>2. get sales tax rate </a:t>
            </a:r>
            <a:endParaRPr sz="1500">
              <a:solidFill>
                <a:srgbClr val="3A343A"/>
              </a:solidFill>
            </a:endParaRPr>
          </a:p>
          <a:p>
            <a:pPr indent="0" lvl="0" marL="0" rtl="0" algn="l">
              <a:lnSpc>
                <a:spcPct val="115000"/>
              </a:lnSpc>
              <a:spcBef>
                <a:spcPts val="1200"/>
              </a:spcBef>
              <a:spcAft>
                <a:spcPts val="0"/>
              </a:spcAft>
              <a:buSzPts val="1800"/>
              <a:buNone/>
            </a:pPr>
            <a:r>
              <a:rPr lang="en" sz="1500">
                <a:solidFill>
                  <a:srgbClr val="3A343A"/>
                </a:solidFill>
              </a:rPr>
              <a:t>3. sales tax = price of item times sales tax rate </a:t>
            </a:r>
            <a:endParaRPr sz="1500">
              <a:solidFill>
                <a:srgbClr val="3A343A"/>
              </a:solidFill>
            </a:endParaRPr>
          </a:p>
          <a:p>
            <a:pPr indent="0" lvl="0" marL="0" rtl="0" algn="l">
              <a:lnSpc>
                <a:spcPct val="115000"/>
              </a:lnSpc>
              <a:spcBef>
                <a:spcPts val="1200"/>
              </a:spcBef>
              <a:spcAft>
                <a:spcPts val="0"/>
              </a:spcAft>
              <a:buSzPts val="1800"/>
              <a:buNone/>
            </a:pPr>
            <a:r>
              <a:rPr lang="en" sz="1500">
                <a:solidFill>
                  <a:srgbClr val="3A343A"/>
                </a:solidFill>
              </a:rPr>
              <a:t>4. final price = price of item plus sales tax </a:t>
            </a:r>
            <a:endParaRPr sz="1500">
              <a:solidFill>
                <a:srgbClr val="3A343A"/>
              </a:solidFill>
            </a:endParaRPr>
          </a:p>
          <a:p>
            <a:pPr indent="0" lvl="0" marL="0" rtl="0" algn="l">
              <a:lnSpc>
                <a:spcPct val="115000"/>
              </a:lnSpc>
              <a:spcBef>
                <a:spcPts val="1200"/>
              </a:spcBef>
              <a:spcAft>
                <a:spcPts val="1200"/>
              </a:spcAft>
              <a:buSzPts val="1800"/>
              <a:buNone/>
            </a:pPr>
            <a:r>
              <a:rPr lang="en" sz="1500">
                <a:solidFill>
                  <a:srgbClr val="3A343A"/>
                </a:solidFill>
              </a:rPr>
              <a:t>5. display final price </a:t>
            </a:r>
            <a:endParaRPr sz="1500">
              <a:solidFill>
                <a:srgbClr val="3A343A"/>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Atomic data and Composite data</a:t>
            </a:r>
            <a:endParaRPr/>
          </a:p>
        </p:txBody>
      </p:sp>
      <p:sp>
        <p:nvSpPr>
          <p:cNvPr id="108" name="Google Shape;108;p9"/>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p>
            <a:pPr indent="-330200" lvl="0" marL="457200" rtl="0" algn="just">
              <a:lnSpc>
                <a:spcPct val="115000"/>
              </a:lnSpc>
              <a:spcBef>
                <a:spcPts val="0"/>
              </a:spcBef>
              <a:spcAft>
                <a:spcPts val="0"/>
              </a:spcAft>
              <a:buClr>
                <a:srgbClr val="3A343A"/>
              </a:buClr>
              <a:buSzPts val="1600"/>
              <a:buChar char="●"/>
            </a:pPr>
            <a:r>
              <a:rPr b="1" lang="en" sz="1600"/>
              <a:t>Atomic data </a:t>
            </a:r>
            <a:r>
              <a:rPr lang="en" sz="1600"/>
              <a:t>are data that consist of a single piece of information; that is, they cannot be divided into other meaningful pieces of data.</a:t>
            </a:r>
            <a:endParaRPr sz="1600"/>
          </a:p>
          <a:p>
            <a:pPr indent="-330200" lvl="0" marL="457200" rtl="0" algn="just">
              <a:lnSpc>
                <a:spcPct val="115000"/>
              </a:lnSpc>
              <a:spcBef>
                <a:spcPts val="0"/>
              </a:spcBef>
              <a:spcAft>
                <a:spcPts val="0"/>
              </a:spcAft>
              <a:buClr>
                <a:srgbClr val="3A343A"/>
              </a:buClr>
              <a:buSzPts val="1600"/>
              <a:buChar char="●"/>
            </a:pPr>
            <a:r>
              <a:rPr lang="en" sz="1600"/>
              <a:t>There are four primitive atomic data types: </a:t>
            </a:r>
            <a:r>
              <a:rPr i="1" lang="en" sz="1600"/>
              <a:t>booleans, integers, characters</a:t>
            </a:r>
            <a:r>
              <a:rPr lang="en" sz="1600"/>
              <a:t> and </a:t>
            </a:r>
            <a:r>
              <a:rPr i="1" lang="en" sz="1600"/>
              <a:t>floats</a:t>
            </a:r>
            <a:r>
              <a:rPr lang="en" sz="1600"/>
              <a:t>.</a:t>
            </a:r>
            <a:endParaRPr sz="1600"/>
          </a:p>
          <a:p>
            <a:pPr indent="-330200" lvl="0" marL="457200" rtl="0" algn="just">
              <a:lnSpc>
                <a:spcPct val="115000"/>
              </a:lnSpc>
              <a:spcBef>
                <a:spcPts val="0"/>
              </a:spcBef>
              <a:spcAft>
                <a:spcPts val="0"/>
              </a:spcAft>
              <a:buSzPts val="1600"/>
              <a:buChar char="●"/>
            </a:pPr>
            <a:r>
              <a:rPr lang="en" sz="1600"/>
              <a:t>For example, the integer 4562 may be considered a single integer value. Of course, we can decompose it into digits, but the decomposed digits do not have the same characteristics of the original integer; they are four single-digit integers ranging rom 0 to 9.</a:t>
            </a:r>
            <a:endParaRPr sz="1600"/>
          </a:p>
          <a:p>
            <a:pPr indent="-330200" lvl="0" marL="457200" rtl="0" algn="just">
              <a:lnSpc>
                <a:spcPct val="115000"/>
              </a:lnSpc>
              <a:spcBef>
                <a:spcPts val="0"/>
              </a:spcBef>
              <a:spcAft>
                <a:spcPts val="0"/>
              </a:spcAft>
              <a:buClr>
                <a:srgbClr val="3A343A"/>
              </a:buClr>
              <a:buSzPts val="1600"/>
              <a:buChar char="●"/>
            </a:pPr>
            <a:r>
              <a:rPr lang="en" sz="1600"/>
              <a:t>The opposite of atomic data is </a:t>
            </a:r>
            <a:r>
              <a:rPr b="1" lang="en" sz="1600"/>
              <a:t>composite data</a:t>
            </a:r>
            <a:r>
              <a:rPr lang="en" sz="1600"/>
              <a:t>. Composite data can be broken out into subfields that have meaning.</a:t>
            </a:r>
            <a:endParaRPr sz="1600"/>
          </a:p>
          <a:p>
            <a:pPr indent="-330200" lvl="0" marL="457200" rtl="0" algn="just">
              <a:lnSpc>
                <a:spcPct val="115000"/>
              </a:lnSpc>
              <a:spcBef>
                <a:spcPts val="0"/>
              </a:spcBef>
              <a:spcAft>
                <a:spcPts val="0"/>
              </a:spcAft>
              <a:buClr>
                <a:srgbClr val="3A343A"/>
              </a:buClr>
              <a:buSzPts val="1600"/>
              <a:buChar char="●"/>
            </a:pPr>
            <a:r>
              <a:rPr lang="en" sz="1600"/>
              <a:t>Complex data type contains multiple values and provides access to its nested values.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