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5" r:id="rId4"/>
    <p:sldId id="296" r:id="rId5"/>
    <p:sldId id="297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298" r:id="rId21"/>
    <p:sldId id="301" r:id="rId22"/>
    <p:sldId id="300" r:id="rId23"/>
    <p:sldId id="302" r:id="rId24"/>
    <p:sldId id="317" r:id="rId25"/>
    <p:sldId id="318" r:id="rId26"/>
    <p:sldId id="319" r:id="rId27"/>
    <p:sldId id="320" r:id="rId28"/>
    <p:sldId id="321" r:id="rId29"/>
    <p:sldId id="322" r:id="rId30"/>
    <p:sldId id="294" r:id="rId31"/>
  </p:sldIdLst>
  <p:sldSz cx="9144000" cy="5143500" type="screen16x9"/>
  <p:notesSz cx="6858000" cy="9144000"/>
  <p:embeddedFontLst>
    <p:embeddedFont>
      <p:font typeface="Raleway" panose="020B0604020202020204" charset="0"/>
      <p:regular r:id="rId33"/>
      <p:bold r:id="rId34"/>
      <p:italic r:id="rId35"/>
      <p:boldItalic r:id="rId36"/>
    </p:embeddedFont>
    <p:embeddedFont>
      <p:font typeface="Roboto" panose="020B0604020202020204" charset="0"/>
      <p:regular r:id="rId37"/>
      <p:bold r:id="rId38"/>
      <p:italic r:id="rId39"/>
      <p:boldItalic r:id="rId40"/>
    </p:embeddedFont>
    <p:embeddedFont>
      <p:font typeface="Merriweather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7" roundtripDataSignature="AMtx7mhRYaL/F+otIXFDmT0Av0AwPejU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6261" autoAdjust="0"/>
  </p:normalViewPr>
  <p:slideViewPr>
    <p:cSldViewPr snapToGrid="0">
      <p:cViewPr varScale="1">
        <p:scale>
          <a:sx n="109" d="100"/>
          <a:sy n="109" d="100"/>
        </p:scale>
        <p:origin x="-44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97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9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73811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0" name="Google Shape;74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2"/>
          <p:cNvSpPr/>
          <p:nvPr/>
        </p:nvSpPr>
        <p:spPr>
          <a:xfrm>
            <a:off x="1903500" y="1786850"/>
            <a:ext cx="5337000" cy="156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3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3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3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3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3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" name="Google Shape;29;p45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5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/>
          <p:nvPr/>
        </p:nvSpPr>
        <p:spPr>
          <a:xfrm>
            <a:off x="100" y="4346775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8"/>
          <p:cNvSpPr txBox="1">
            <a:spLocks noGrp="1"/>
          </p:cNvSpPr>
          <p:nvPr>
            <p:ph type="body" idx="1"/>
          </p:nvPr>
        </p:nvSpPr>
        <p:spPr>
          <a:xfrm>
            <a:off x="457200" y="4346775"/>
            <a:ext cx="8229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sz="1400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457200" y="1345100"/>
            <a:ext cx="82296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4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>
            <a:spLocks noGrp="1"/>
          </p:cNvSpPr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dirty="0"/>
              <a:t>Unit </a:t>
            </a:r>
            <a:r>
              <a:rPr lang="en-IN" dirty="0" smtClean="0"/>
              <a:t>6: Graph</a:t>
            </a:r>
            <a:endParaRPr sz="1800" dirty="0"/>
          </a:p>
        </p:txBody>
      </p:sp>
      <p:sp>
        <p:nvSpPr>
          <p:cNvPr id="51" name="Google Shape;51;p1"/>
          <p:cNvSpPr txBox="1"/>
          <p:nvPr/>
        </p:nvSpPr>
        <p:spPr>
          <a:xfrm>
            <a:off x="598088" y="3446070"/>
            <a:ext cx="8222100" cy="106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Prepared By: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Tanvi Patel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Asst. Prof. (CSE)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Depth First Search (DFS)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dirty="0"/>
              <a:t>Vertex 2 has an unvisited adjacent vertex in 4, so we add that to the top of the stack and visit it.</a:t>
            </a:r>
            <a:endParaRPr lang="en-IN" sz="1400" b="1" dirty="0"/>
          </a:p>
        </p:txBody>
      </p:sp>
      <p:pic>
        <p:nvPicPr>
          <p:cNvPr id="12290" name="Picture 2" descr="Vertex 2 has an unvisited adjacent vertex in 4, so we add that to the top of the stack and visit i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69" y="1245599"/>
            <a:ext cx="6936505" cy="229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Vertex 2 has an unvisited adjacent vertex in 4, so we add that to the top of the stack and visit it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99" y="2824625"/>
            <a:ext cx="7711675" cy="255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4219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Depth First Search (DFS)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dirty="0"/>
              <a:t>After we visit the last element 3, it doesn't have any unvisited adjacent nodes, so we have completed the Depth First Traversal of the graph.</a:t>
            </a:r>
            <a:endParaRPr lang="en-IN" sz="1400" b="1" dirty="0"/>
          </a:p>
        </p:txBody>
      </p:sp>
      <p:pic>
        <p:nvPicPr>
          <p:cNvPr id="13314" name="Picture 2" descr="After we visit the last element 3, it doesn't have any unvisited adjacent nodes, so we have completed the Depth First Traversal of the graph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8" y="1932644"/>
            <a:ext cx="7949275" cy="26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34764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Depth First Search (DFS)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sz="1400" b="1" dirty="0"/>
              <a:t>Complexity of Depth First Search</a:t>
            </a:r>
          </a:p>
          <a:p>
            <a:r>
              <a:rPr lang="en-IN" sz="1400" dirty="0"/>
              <a:t>The time complexity of the DFS algorithm is represented in the form of O(V + E), where V is the number of nodes and E is the number of edges.</a:t>
            </a:r>
          </a:p>
        </p:txBody>
      </p:sp>
    </p:spTree>
    <p:extLst>
      <p:ext uri="{BB962C8B-B14F-4D97-AF65-F5344CB8AC3E}">
        <p14:creationId xmlns:p14="http://schemas.microsoft.com/office/powerpoint/2010/main" val="2846192592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Breadth first search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 dirty="0" smtClean="0"/>
              <a:t>Breadth </a:t>
            </a:r>
            <a:r>
              <a:rPr lang="en-IN" sz="1200" dirty="0"/>
              <a:t>First Traversal or Breadth First Search is a recursive algorithm for searching all the vertices of a graph or tree data structure</a:t>
            </a:r>
            <a:r>
              <a:rPr lang="en-IN" sz="1200" dirty="0" smtClean="0"/>
              <a:t>.</a:t>
            </a:r>
          </a:p>
          <a:p>
            <a:pPr marL="114300" indent="0">
              <a:buNone/>
            </a:pPr>
            <a:r>
              <a:rPr lang="en-IN" sz="1200" b="1" dirty="0"/>
              <a:t>BFS algorithm</a:t>
            </a:r>
          </a:p>
          <a:p>
            <a:r>
              <a:rPr lang="en-IN" sz="1200" dirty="0"/>
              <a:t>A standard BFS implementation puts each vertex of the graph into one of two categories:</a:t>
            </a:r>
          </a:p>
          <a:p>
            <a:pPr marL="449263" indent="0">
              <a:buNone/>
            </a:pPr>
            <a:r>
              <a:rPr lang="en-IN" sz="1200" dirty="0"/>
              <a:t>Visited</a:t>
            </a:r>
          </a:p>
          <a:p>
            <a:pPr marL="449263" indent="0">
              <a:buNone/>
            </a:pPr>
            <a:r>
              <a:rPr lang="en-IN" sz="1200" dirty="0"/>
              <a:t>Not Visited</a:t>
            </a:r>
          </a:p>
          <a:p>
            <a:r>
              <a:rPr lang="en-IN" sz="1200" dirty="0"/>
              <a:t>The purpose of the algorithm is to mark each vertex as visited while avoiding cycles.</a:t>
            </a:r>
          </a:p>
          <a:p>
            <a:r>
              <a:rPr lang="en-IN" sz="1200" dirty="0"/>
              <a:t>The algorithm works as follows:</a:t>
            </a:r>
          </a:p>
          <a:p>
            <a:pPr marL="449263" indent="0">
              <a:buNone/>
            </a:pPr>
            <a:r>
              <a:rPr lang="en-IN" sz="1200" dirty="0"/>
              <a:t>Start by putting any one of the graph's vertices at the back of a queue.</a:t>
            </a:r>
          </a:p>
          <a:p>
            <a:pPr marL="449263" indent="0">
              <a:buNone/>
            </a:pPr>
            <a:r>
              <a:rPr lang="en-IN" sz="1200" dirty="0"/>
              <a:t>Take the front item of the queue and add it to the visited list.</a:t>
            </a:r>
          </a:p>
          <a:p>
            <a:pPr marL="449263" indent="0">
              <a:buNone/>
            </a:pPr>
            <a:r>
              <a:rPr lang="en-IN" sz="1200" dirty="0"/>
              <a:t>Create a list of that vertex's adjacent nodes. Add the ones which aren't in the visited list to the back of the queue.</a:t>
            </a:r>
          </a:p>
          <a:p>
            <a:pPr marL="449263" indent="0">
              <a:buNone/>
            </a:pPr>
            <a:r>
              <a:rPr lang="en-IN" sz="1200" dirty="0"/>
              <a:t>Keep repeating steps 2 and 3 until the queue is empty.</a:t>
            </a:r>
          </a:p>
          <a:p>
            <a:r>
              <a:rPr lang="en-IN" sz="1200" dirty="0"/>
              <a:t>The graph might have two different disconnected parts so to make sure that we cover every vertex, we can also run the BFS algorithm on every node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5655242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Breadth first search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sz="1200" b="1" dirty="0"/>
              <a:t>BFS example</a:t>
            </a:r>
          </a:p>
          <a:p>
            <a:r>
              <a:rPr lang="en-IN" sz="1200" dirty="0"/>
              <a:t>Let's see how the Breadth First Search algorithm works with an example. We use an undirected graph with 5 vertices.</a:t>
            </a:r>
          </a:p>
        </p:txBody>
      </p:sp>
      <p:pic>
        <p:nvPicPr>
          <p:cNvPr id="14338" name="Picture 2" descr="undirected graph with 5 vert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85" y="2161846"/>
            <a:ext cx="6929622" cy="26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183159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Breadth first search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sz="1200" dirty="0"/>
              <a:t>We start from vertex 0, the BFS algorithm starts by putting it in the Visited list and putting all its adjacent vertices in the </a:t>
            </a:r>
            <a:r>
              <a:rPr lang="en-IN" sz="1200" dirty="0" smtClean="0"/>
              <a:t>queue.</a:t>
            </a:r>
            <a:endParaRPr lang="en-IN" sz="1200" dirty="0"/>
          </a:p>
        </p:txBody>
      </p:sp>
      <p:pic>
        <p:nvPicPr>
          <p:cNvPr id="17410" name="Picture 2" descr="visit start vertex and add its adjacent vertices to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119" y="2030399"/>
            <a:ext cx="6375355" cy="242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157194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Breadth first search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sz="1200" dirty="0"/>
              <a:t>Next, we visit the element at the front of queue i.e. 1 and go to its adjacent nodes. Since 0 has already been visited, we visit 2 instead.</a:t>
            </a:r>
          </a:p>
        </p:txBody>
      </p:sp>
      <p:pic>
        <p:nvPicPr>
          <p:cNvPr id="18434" name="Picture 2" descr="visit the first neighbour of start node 0, which is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05" y="2096624"/>
            <a:ext cx="6998874" cy="271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93039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Breadth first search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sz="1200" dirty="0"/>
              <a:t>Vertex 2 has an unvisited adjacent vertex in 4, so we add that to the back of the queue and visit 3, which is at the front of the queue.</a:t>
            </a:r>
          </a:p>
        </p:txBody>
      </p:sp>
      <p:pic>
        <p:nvPicPr>
          <p:cNvPr id="19458" name="Picture 2" descr="visit 2 which was added to queue earlier to add its neighbou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00" y="1446043"/>
            <a:ext cx="5227200" cy="202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visit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000" y="3111862"/>
            <a:ext cx="5717274" cy="22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842962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Breadth first search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sz="1200" dirty="0"/>
              <a:t>Only 4 remains in the queue since the only adjacent node of 3 i.e. 0 is already visited. We visit it</a:t>
            </a:r>
            <a:r>
              <a:rPr lang="en-IN" sz="1200" dirty="0" smtClean="0"/>
              <a:t>.</a:t>
            </a:r>
          </a:p>
          <a:p>
            <a:pPr marL="114300" indent="0">
              <a:buNone/>
            </a:pPr>
            <a:r>
              <a:rPr lang="en-IN" sz="1200" dirty="0"/>
              <a:t>Since the queue is empty, we have completed the Breadth First Traversal of the graph.</a:t>
            </a:r>
          </a:p>
        </p:txBody>
      </p:sp>
      <p:pic>
        <p:nvPicPr>
          <p:cNvPr id="20482" name="Picture 2" descr="visit last remaining item in stack to check if it has unvisited neighbou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68" y="2064278"/>
            <a:ext cx="4868082" cy="188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41822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Breadth first search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sz="1600" b="1" dirty="0"/>
              <a:t>BFS Algorithm Complexity</a:t>
            </a:r>
          </a:p>
          <a:p>
            <a:r>
              <a:rPr lang="en-IN" sz="1600" dirty="0"/>
              <a:t>The time complexity of the BFS algorithm is represented in the form of O(V + E), where V is the number of nodes and E is the number of </a:t>
            </a:r>
            <a:r>
              <a:rPr lang="en-IN" sz="1600" dirty="0" smtClean="0"/>
              <a:t>edges</a:t>
            </a:r>
            <a:r>
              <a:rPr lang="en-IN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728399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b="1"/>
              <a:t>Contents</a:t>
            </a:r>
            <a:endParaRPr b="1"/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dirty="0"/>
              <a:t>Graph </a:t>
            </a:r>
            <a:r>
              <a:rPr lang="en-IN" sz="1600" dirty="0" smtClean="0"/>
              <a:t>Terminologies</a:t>
            </a:r>
          </a:p>
          <a:p>
            <a:r>
              <a:rPr lang="en-IN" sz="1600" dirty="0" smtClean="0"/>
              <a:t>Adjacency </a:t>
            </a:r>
            <a:r>
              <a:rPr lang="en-IN" sz="1600" dirty="0"/>
              <a:t>Matrices</a:t>
            </a:r>
          </a:p>
          <a:p>
            <a:r>
              <a:rPr lang="en-IN" sz="1600" dirty="0" smtClean="0"/>
              <a:t>List </a:t>
            </a:r>
            <a:r>
              <a:rPr lang="en-IN" sz="1600" dirty="0"/>
              <a:t>Representations of </a:t>
            </a:r>
            <a:r>
              <a:rPr lang="en-IN" sz="1600" dirty="0" smtClean="0"/>
              <a:t>Graphs</a:t>
            </a:r>
          </a:p>
          <a:p>
            <a:r>
              <a:rPr lang="en-IN" sz="1600" dirty="0" smtClean="0"/>
              <a:t>Elementary</a:t>
            </a:r>
            <a:r>
              <a:rPr lang="en-IN" sz="1600" dirty="0"/>
              <a:t> </a:t>
            </a:r>
            <a:r>
              <a:rPr lang="en-IN" sz="1600" dirty="0" smtClean="0"/>
              <a:t>Graph </a:t>
            </a:r>
            <a:r>
              <a:rPr lang="en-IN" sz="1600" dirty="0"/>
              <a:t>Operations: Depth First Search &amp; Breadth </a:t>
            </a:r>
            <a:r>
              <a:rPr lang="en-IN" sz="1600" dirty="0" smtClean="0"/>
              <a:t>first Search</a:t>
            </a:r>
            <a:r>
              <a:rPr lang="en-IN" sz="1600" dirty="0"/>
              <a:t>, </a:t>
            </a:r>
            <a:endParaRPr lang="en-IN" sz="1600" dirty="0" smtClean="0"/>
          </a:p>
          <a:p>
            <a:r>
              <a:rPr lang="en-IN" sz="1600" dirty="0" smtClean="0"/>
              <a:t>Spanning </a:t>
            </a:r>
            <a:r>
              <a:rPr lang="en-IN" sz="1600" dirty="0"/>
              <a:t>Trees: Shortest path, </a:t>
            </a:r>
            <a:endParaRPr lang="en-IN" sz="1600" dirty="0" smtClean="0"/>
          </a:p>
          <a:p>
            <a:r>
              <a:rPr lang="en-IN" sz="1600" dirty="0" smtClean="0"/>
              <a:t>Minimal</a:t>
            </a:r>
            <a:r>
              <a:rPr lang="en-IN" sz="1600" dirty="0"/>
              <a:t> </a:t>
            </a:r>
            <a:r>
              <a:rPr lang="en-IN" sz="1600" dirty="0" smtClean="0"/>
              <a:t>spanning </a:t>
            </a:r>
            <a:r>
              <a:rPr lang="en-IN" sz="1600" dirty="0"/>
              <a:t>tree using </a:t>
            </a:r>
            <a:r>
              <a:rPr lang="en-IN" sz="1600" dirty="0" smtClean="0"/>
              <a:t>graphs, networks</a:t>
            </a:r>
            <a:r>
              <a:rPr lang="en-IN" sz="1600" dirty="0"/>
              <a:t>.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Graph Representation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sz="1200" dirty="0"/>
              <a:t>Graphs are commonly represented in two ways</a:t>
            </a:r>
            <a:r>
              <a:rPr lang="en-IN" sz="1200" dirty="0" smtClean="0"/>
              <a:t>:</a:t>
            </a:r>
          </a:p>
          <a:p>
            <a:pPr marL="114300" indent="0">
              <a:buNone/>
            </a:pPr>
            <a:r>
              <a:rPr lang="en-IN" sz="1200" b="1" dirty="0"/>
              <a:t>1. Adjacency Matrix</a:t>
            </a:r>
          </a:p>
          <a:p>
            <a:r>
              <a:rPr lang="en-IN" sz="1200" dirty="0"/>
              <a:t>An adjacency matrix is a 2D array of V x V vertices. Each row and column represent a vertex</a:t>
            </a:r>
            <a:r>
              <a:rPr lang="en-IN" sz="1200" dirty="0" smtClean="0"/>
              <a:t>.</a:t>
            </a:r>
          </a:p>
          <a:p>
            <a:r>
              <a:rPr lang="en-IN" sz="1200" dirty="0"/>
              <a:t>An adjacency matrix is a way of representing a graph as a matrix of </a:t>
            </a:r>
            <a:r>
              <a:rPr lang="en-IN" sz="1200" dirty="0" err="1"/>
              <a:t>booleans</a:t>
            </a:r>
            <a:r>
              <a:rPr lang="en-IN" sz="1200" dirty="0"/>
              <a:t> (0's and 1's). A finite graph can be represented in the form of a square matrix on a computer, where the </a:t>
            </a:r>
            <a:r>
              <a:rPr lang="en-IN" sz="1200" dirty="0" err="1"/>
              <a:t>boolean</a:t>
            </a:r>
            <a:r>
              <a:rPr lang="en-IN" sz="1200" dirty="0"/>
              <a:t> value of the matrix indicates if there is a direct path between two vertices</a:t>
            </a:r>
            <a:r>
              <a:rPr lang="en-IN" sz="1200" dirty="0" smtClean="0"/>
              <a:t>.</a:t>
            </a:r>
            <a:endParaRPr lang="en-IN" sz="1200" dirty="0"/>
          </a:p>
          <a:p>
            <a:r>
              <a:rPr lang="en-IN" sz="1200" dirty="0"/>
              <a:t>If the value of any element a[</a:t>
            </a:r>
            <a:r>
              <a:rPr lang="en-IN" sz="1200" dirty="0" err="1"/>
              <a:t>i</a:t>
            </a:r>
            <a:r>
              <a:rPr lang="en-IN" sz="1200" dirty="0"/>
              <a:t>][j] is 1, it represents that there is an edge connecting vertex </a:t>
            </a:r>
            <a:r>
              <a:rPr lang="en-IN" sz="1200" dirty="0" err="1"/>
              <a:t>i</a:t>
            </a:r>
            <a:r>
              <a:rPr lang="en-IN" sz="1200" dirty="0"/>
              <a:t> and vertex j</a:t>
            </a:r>
            <a:r>
              <a:rPr lang="en-IN" sz="1200" dirty="0" smtClean="0"/>
              <a:t>.</a:t>
            </a:r>
          </a:p>
          <a:p>
            <a:r>
              <a:rPr lang="en-IN" sz="1200" dirty="0"/>
              <a:t>The adjacency matrix for the graph we created above is</a:t>
            </a:r>
          </a:p>
          <a:p>
            <a:pPr marL="114300" indent="0">
              <a:buNone/>
            </a:pPr>
            <a:r>
              <a:rPr lang="en-IN" sz="1200" dirty="0"/>
              <a:t/>
            </a:r>
            <a:br>
              <a:rPr lang="en-IN" sz="1200" dirty="0"/>
            </a:br>
            <a:endParaRPr lang="en-IN" sz="1200" dirty="0"/>
          </a:p>
          <a:p>
            <a:pPr marL="114300" indent="0">
              <a:buNone/>
            </a:pPr>
            <a:endParaRPr lang="en-IN" sz="1200" dirty="0"/>
          </a:p>
        </p:txBody>
      </p:sp>
      <p:pic>
        <p:nvPicPr>
          <p:cNvPr id="2050" name="Picture 2" descr="graph adjacency matrix for sample graph shows that the value of matrix element is 1 for the row and column that have an edge and 0 for row and column that don't have an ed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90" y="2844497"/>
            <a:ext cx="6097115" cy="252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30071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Graph Representation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 dirty="0"/>
              <a:t>Each cell in the </a:t>
            </a:r>
            <a:r>
              <a:rPr lang="en-IN" sz="1200" dirty="0" smtClean="0"/>
              <a:t>below </a:t>
            </a:r>
            <a:r>
              <a:rPr lang="en-IN" sz="1200" dirty="0"/>
              <a:t>table/matrix is represented as </a:t>
            </a:r>
            <a:r>
              <a:rPr lang="en-IN" sz="1200" dirty="0" err="1"/>
              <a:t>A</a:t>
            </a:r>
            <a:r>
              <a:rPr lang="en-IN" sz="1200" baseline="-25000" dirty="0" err="1"/>
              <a:t>ij</a:t>
            </a:r>
            <a:r>
              <a:rPr lang="en-IN" sz="1200" dirty="0"/>
              <a:t>, where </a:t>
            </a:r>
            <a:r>
              <a:rPr lang="en-IN" sz="1200" dirty="0" err="1"/>
              <a:t>i</a:t>
            </a:r>
            <a:r>
              <a:rPr lang="en-IN" sz="1200" dirty="0"/>
              <a:t> and j are vertices. The value of </a:t>
            </a:r>
            <a:r>
              <a:rPr lang="en-IN" sz="1200" dirty="0" err="1"/>
              <a:t>A</a:t>
            </a:r>
            <a:r>
              <a:rPr lang="en-IN" sz="1200" baseline="-25000" dirty="0" err="1"/>
              <a:t>ij</a:t>
            </a:r>
            <a:r>
              <a:rPr lang="en-IN" sz="1200" dirty="0"/>
              <a:t> is either 1 or 0 depending on whether there is an edge from vertex </a:t>
            </a:r>
            <a:r>
              <a:rPr lang="en-IN" sz="1200" dirty="0" err="1"/>
              <a:t>i</a:t>
            </a:r>
            <a:r>
              <a:rPr lang="en-IN" sz="1200" dirty="0"/>
              <a:t> to vertex j</a:t>
            </a:r>
            <a:r>
              <a:rPr lang="en-IN" sz="1200" dirty="0" smtClean="0"/>
              <a:t>.</a:t>
            </a:r>
          </a:p>
          <a:p>
            <a:pPr marL="114300" indent="0">
              <a:buNone/>
            </a:pPr>
            <a:endParaRPr lang="en-IN" sz="1200" dirty="0"/>
          </a:p>
          <a:p>
            <a:pPr marL="114300" indent="0">
              <a:buNone/>
            </a:pPr>
            <a:endParaRPr lang="en-IN" sz="1200" dirty="0" smtClean="0"/>
          </a:p>
          <a:p>
            <a:pPr marL="114300" indent="0">
              <a:buNone/>
            </a:pPr>
            <a:endParaRPr lang="en-IN" sz="1200" dirty="0"/>
          </a:p>
          <a:p>
            <a:pPr marL="114300" indent="0">
              <a:buNone/>
            </a:pPr>
            <a:endParaRPr lang="en-IN" sz="1200" dirty="0" smtClean="0"/>
          </a:p>
          <a:p>
            <a:pPr marL="114300" indent="0">
              <a:buNone/>
            </a:pPr>
            <a:endParaRPr lang="en-IN" sz="1200" dirty="0"/>
          </a:p>
          <a:p>
            <a:pPr marL="114300" indent="0">
              <a:buNone/>
            </a:pPr>
            <a:endParaRPr lang="en-IN" sz="1200" dirty="0" smtClean="0"/>
          </a:p>
          <a:p>
            <a:r>
              <a:rPr lang="en-IN" sz="1200" dirty="0"/>
              <a:t>If there is a path from </a:t>
            </a:r>
            <a:r>
              <a:rPr lang="en-IN" sz="1200" dirty="0" err="1"/>
              <a:t>i</a:t>
            </a:r>
            <a:r>
              <a:rPr lang="en-IN" sz="1200" dirty="0"/>
              <a:t> to j, then the value of </a:t>
            </a:r>
            <a:r>
              <a:rPr lang="en-IN" sz="1200" dirty="0" err="1"/>
              <a:t>A</a:t>
            </a:r>
            <a:r>
              <a:rPr lang="en-IN" sz="1200" baseline="-25000" dirty="0" err="1"/>
              <a:t>ij</a:t>
            </a:r>
            <a:r>
              <a:rPr lang="en-IN" sz="1200" dirty="0"/>
              <a:t> is 1 otherwise its 0. For instance, there is a path from vertex 1 to vertex 2, so A</a:t>
            </a:r>
            <a:r>
              <a:rPr lang="en-IN" sz="1200" baseline="-25000" dirty="0"/>
              <a:t>12</a:t>
            </a:r>
            <a:r>
              <a:rPr lang="en-IN" sz="1200" dirty="0"/>
              <a:t> is 1 and there is no path from vertex 1 to 3, so A</a:t>
            </a:r>
            <a:r>
              <a:rPr lang="en-IN" sz="1200" baseline="-25000" dirty="0"/>
              <a:t>13</a:t>
            </a:r>
            <a:r>
              <a:rPr lang="en-IN" sz="1200" dirty="0"/>
              <a:t> is 0.</a:t>
            </a:r>
          </a:p>
          <a:p>
            <a:r>
              <a:rPr lang="en-IN" sz="1200" dirty="0"/>
              <a:t>In case of undirected graphs, the matrix is symmetric about the diagonal because of every edge (</a:t>
            </a:r>
            <a:r>
              <a:rPr lang="en-IN" sz="1200" dirty="0" err="1"/>
              <a:t>i,j</a:t>
            </a:r>
            <a:r>
              <a:rPr lang="en-IN" sz="1200" dirty="0"/>
              <a:t>), there is also an edge (</a:t>
            </a:r>
            <a:r>
              <a:rPr lang="en-IN" sz="1200" dirty="0" err="1"/>
              <a:t>j,i</a:t>
            </a:r>
            <a:r>
              <a:rPr lang="en-IN" sz="1200" dirty="0"/>
              <a:t>).</a:t>
            </a:r>
          </a:p>
          <a:p>
            <a:pPr marL="114300" indent="0">
              <a:buNone/>
            </a:pPr>
            <a:endParaRPr lang="en-IN" sz="1200" dirty="0"/>
          </a:p>
        </p:txBody>
      </p:sp>
      <p:pic>
        <p:nvPicPr>
          <p:cNvPr id="6146" name="Picture 2" descr="Matrix representation of the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789" y="1612415"/>
            <a:ext cx="2116970" cy="17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719022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Graph Representation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sz="1400" b="1" dirty="0"/>
              <a:t>2. Adjacency List</a:t>
            </a:r>
          </a:p>
          <a:p>
            <a:r>
              <a:rPr lang="en-IN" sz="1400" dirty="0"/>
              <a:t>An adjacency list represents a graph as an array of linked lists.</a:t>
            </a:r>
          </a:p>
          <a:p>
            <a:r>
              <a:rPr lang="en-IN" sz="1400" dirty="0"/>
              <a:t>The index of the array represents a vertex and each element in its linked list represents the other vertices that form an edge with the vertex.</a:t>
            </a:r>
          </a:p>
          <a:p>
            <a:r>
              <a:rPr lang="en-IN" sz="1400" dirty="0"/>
              <a:t>The adjacency list for the graph we made in the first example is as follows:</a:t>
            </a:r>
          </a:p>
        </p:txBody>
      </p:sp>
      <p:pic>
        <p:nvPicPr>
          <p:cNvPr id="4098" name="Picture 2" descr="adjacency list representation represents graph as array of linked lists where index represents the vertex and each element in linked list represents the edges connected to that vert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61" y="2766892"/>
            <a:ext cx="4586058" cy="190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135846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Graph Representation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sz="1400" dirty="0"/>
              <a:t>Here, </a:t>
            </a:r>
            <a:r>
              <a:rPr lang="en-IN" sz="1400" b="1" dirty="0"/>
              <a:t>0</a:t>
            </a:r>
            <a:r>
              <a:rPr lang="en-IN" sz="1400" dirty="0"/>
              <a:t>, </a:t>
            </a:r>
            <a:r>
              <a:rPr lang="en-IN" sz="1400" b="1" dirty="0"/>
              <a:t>1</a:t>
            </a:r>
            <a:r>
              <a:rPr lang="en-IN" sz="1400" dirty="0"/>
              <a:t>, </a:t>
            </a:r>
            <a:r>
              <a:rPr lang="en-IN" sz="1400" b="1" dirty="0"/>
              <a:t>2</a:t>
            </a:r>
            <a:r>
              <a:rPr lang="en-IN" sz="1400" dirty="0"/>
              <a:t>, </a:t>
            </a:r>
            <a:r>
              <a:rPr lang="en-IN" sz="1400" b="1" dirty="0"/>
              <a:t>3</a:t>
            </a:r>
            <a:r>
              <a:rPr lang="en-IN" sz="1400" dirty="0"/>
              <a:t> are the vertices and each of them forms a linked list with all of its adjacent vertices. For instance, vertex 1 has two adjacent vertices 0 and 2. Therefore, 1 is linked with 0 and 2 in the figure above</a:t>
            </a:r>
            <a:r>
              <a:rPr lang="en-IN" sz="1400" dirty="0" smtClean="0"/>
              <a:t>.</a:t>
            </a:r>
          </a:p>
          <a:p>
            <a:pPr marL="114300" indent="0">
              <a:buNone/>
            </a:pPr>
            <a:r>
              <a:rPr lang="en-IN" sz="1400" dirty="0"/>
              <a:t> A simple dictionary of vertices and its edges is a sufficient representation of a graph</a:t>
            </a:r>
            <a:r>
              <a:rPr lang="en-IN" sz="1400" dirty="0" smtClean="0"/>
              <a:t>.</a:t>
            </a:r>
          </a:p>
          <a:p>
            <a:pPr marL="114300" indent="0">
              <a:buNone/>
            </a:pPr>
            <a:r>
              <a:rPr lang="en-IN" sz="1400" dirty="0"/>
              <a:t>graph = </a:t>
            </a:r>
            <a:r>
              <a:rPr lang="en-IN" sz="1400" dirty="0" smtClean="0"/>
              <a:t>{  'A</a:t>
            </a:r>
            <a:r>
              <a:rPr lang="en-IN" sz="1400" dirty="0"/>
              <a:t>': set(['B', 'C</a:t>
            </a:r>
            <a:r>
              <a:rPr lang="en-IN" sz="1400" dirty="0" smtClean="0"/>
              <a:t>']),</a:t>
            </a:r>
          </a:p>
          <a:p>
            <a:pPr marL="114300" indent="0">
              <a:buNone/>
            </a:pPr>
            <a:r>
              <a:rPr lang="en-IN" sz="1400" dirty="0"/>
              <a:t>	</a:t>
            </a:r>
            <a:r>
              <a:rPr lang="en-IN" sz="1400" dirty="0" smtClean="0"/>
              <a:t>'B</a:t>
            </a:r>
            <a:r>
              <a:rPr lang="en-IN" sz="1400" dirty="0"/>
              <a:t>': set(['A', 'D', 'E']), </a:t>
            </a:r>
          </a:p>
          <a:p>
            <a:pPr marL="114300" indent="0">
              <a:buNone/>
            </a:pPr>
            <a:r>
              <a:rPr lang="en-IN" sz="1400" dirty="0" smtClean="0"/>
              <a:t>	'C</a:t>
            </a:r>
            <a:r>
              <a:rPr lang="en-IN" sz="1400" dirty="0"/>
              <a:t>': set(['A', 'F']), </a:t>
            </a:r>
            <a:endParaRPr lang="en-IN" sz="1400" dirty="0" smtClean="0"/>
          </a:p>
          <a:p>
            <a:pPr marL="114300" indent="0">
              <a:buNone/>
            </a:pPr>
            <a:r>
              <a:rPr lang="en-IN" sz="1400" dirty="0"/>
              <a:t>	</a:t>
            </a:r>
            <a:r>
              <a:rPr lang="en-IN" sz="1400" dirty="0" smtClean="0"/>
              <a:t>'D</a:t>
            </a:r>
            <a:r>
              <a:rPr lang="en-IN" sz="1400" dirty="0"/>
              <a:t>': set(['B']), </a:t>
            </a:r>
            <a:endParaRPr lang="en-IN" sz="1400" dirty="0" smtClean="0"/>
          </a:p>
          <a:p>
            <a:pPr marL="114300" indent="0">
              <a:buNone/>
            </a:pPr>
            <a:r>
              <a:rPr lang="en-IN" sz="1400" dirty="0"/>
              <a:t>	</a:t>
            </a:r>
            <a:r>
              <a:rPr lang="en-IN" sz="1400" dirty="0" smtClean="0"/>
              <a:t>'E</a:t>
            </a:r>
            <a:r>
              <a:rPr lang="en-IN" sz="1400" dirty="0"/>
              <a:t>': set(['B', 'F</a:t>
            </a:r>
            <a:r>
              <a:rPr lang="en-IN" sz="1400" dirty="0" smtClean="0"/>
              <a:t>']),</a:t>
            </a:r>
          </a:p>
          <a:p>
            <a:pPr marL="114300" indent="0">
              <a:buNone/>
            </a:pPr>
            <a:r>
              <a:rPr lang="en-IN" sz="1400" dirty="0" smtClean="0"/>
              <a:t>	'F</a:t>
            </a:r>
            <a:r>
              <a:rPr lang="en-IN" sz="1400" dirty="0"/>
              <a:t>': set(['C', 'E</a:t>
            </a:r>
            <a:r>
              <a:rPr lang="en-IN" sz="1400" dirty="0" smtClean="0"/>
              <a:t>'])</a:t>
            </a:r>
          </a:p>
          <a:p>
            <a:pPr marL="114300" indent="0">
              <a:buNone/>
            </a:pPr>
            <a:r>
              <a:rPr lang="en-IN" sz="1400" dirty="0"/>
              <a:t>	</a:t>
            </a:r>
            <a:r>
              <a:rPr lang="en-IN" sz="1400" dirty="0" smtClean="0"/>
              <a:t>}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76694917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Spanning Tree and Minimum Spanning Tree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dirty="0"/>
              <a:t>Before we learn about spanning trees, we need to understand two graphs: undirected graphs and connected graphs.</a:t>
            </a:r>
          </a:p>
          <a:p>
            <a:r>
              <a:rPr lang="en-IN" sz="1400" dirty="0"/>
              <a:t>An </a:t>
            </a:r>
            <a:r>
              <a:rPr lang="en-IN" sz="1400" b="1" dirty="0"/>
              <a:t>undirected graph</a:t>
            </a:r>
            <a:r>
              <a:rPr lang="en-IN" sz="1400" dirty="0"/>
              <a:t> is a graph in which the edges do not point in any direction (</a:t>
            </a:r>
            <a:r>
              <a:rPr lang="en-IN" sz="1400" dirty="0" err="1"/>
              <a:t>ie</a:t>
            </a:r>
            <a:r>
              <a:rPr lang="en-IN" sz="1400" dirty="0"/>
              <a:t>. the edges are bidirectional).</a:t>
            </a:r>
          </a:p>
          <a:p>
            <a:pPr marL="114300" indent="0">
              <a:buNone/>
            </a:pPr>
            <a:endParaRPr lang="en-IN" sz="1400" dirty="0"/>
          </a:p>
        </p:txBody>
      </p:sp>
      <p:pic>
        <p:nvPicPr>
          <p:cNvPr id="21506" name="Picture 2" descr="Undirected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886" y="1774667"/>
            <a:ext cx="344805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13386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Spanning Tree and Minimum Spanning Tree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dirty="0"/>
              <a:t>A </a:t>
            </a:r>
            <a:r>
              <a:rPr lang="en-IN" sz="1400" b="1" dirty="0"/>
              <a:t>connected graph</a:t>
            </a:r>
            <a:r>
              <a:rPr lang="en-IN" sz="1400" dirty="0"/>
              <a:t> is a graph in which there is always a path from a vertex to any other vertex</a:t>
            </a:r>
          </a:p>
        </p:txBody>
      </p:sp>
      <p:pic>
        <p:nvPicPr>
          <p:cNvPr id="23554" name="Picture 2" descr="Connected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24" y="1695449"/>
            <a:ext cx="344805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61824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Spanning Tree and Minimum Spanning Tree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sz="1400" b="1" dirty="0"/>
              <a:t>Spanning tree</a:t>
            </a:r>
          </a:p>
          <a:p>
            <a:r>
              <a:rPr lang="en-IN" sz="1400" dirty="0"/>
              <a:t>A spanning tree is a sub-graph of an undirected connected graph, which includes all the vertices of the graph with a minimum possible number of edges. If a vertex is missed, then it is not a spanning tree.</a:t>
            </a:r>
          </a:p>
          <a:p>
            <a:r>
              <a:rPr lang="en-IN" sz="1400" dirty="0"/>
              <a:t>The edges may or may not have weights assigned to them</a:t>
            </a:r>
            <a:r>
              <a:rPr lang="en-IN" sz="1400" dirty="0" smtClean="0"/>
              <a:t>.</a:t>
            </a:r>
          </a:p>
          <a:p>
            <a:r>
              <a:rPr lang="en-IN" sz="1400" dirty="0"/>
              <a:t>The total number of spanning trees with n vertices that can be created from a complete graph is equal to n</a:t>
            </a:r>
            <a:r>
              <a:rPr lang="en-IN" sz="1400" baseline="30000" dirty="0"/>
              <a:t>(n-2</a:t>
            </a:r>
            <a:r>
              <a:rPr lang="en-IN" sz="1400" baseline="30000" dirty="0" smtClean="0"/>
              <a:t>)</a:t>
            </a:r>
            <a:r>
              <a:rPr lang="en-IN" sz="1400" dirty="0" smtClean="0"/>
              <a:t>.</a:t>
            </a:r>
          </a:p>
          <a:p>
            <a:r>
              <a:rPr lang="en-IN" sz="1400" dirty="0"/>
              <a:t>If we have n = 4, the maximum number of possible spanning trees is equal to 4</a:t>
            </a:r>
            <a:r>
              <a:rPr lang="en-IN" sz="1400" baseline="30000" dirty="0"/>
              <a:t>4-2</a:t>
            </a:r>
            <a:r>
              <a:rPr lang="en-IN" sz="1400" dirty="0"/>
              <a:t> = 16. Thus, 16 spanning trees can be formed from a complete graph with 4 vertices.</a:t>
            </a:r>
          </a:p>
        </p:txBody>
      </p:sp>
    </p:spTree>
    <p:extLst>
      <p:ext uri="{BB962C8B-B14F-4D97-AF65-F5344CB8AC3E}">
        <p14:creationId xmlns:p14="http://schemas.microsoft.com/office/powerpoint/2010/main" val="455680787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Spanning Tree and Minimum Spanning Tree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sz="1400" b="1" dirty="0"/>
              <a:t>Example of a Spanning Tree</a:t>
            </a:r>
          </a:p>
          <a:p>
            <a:r>
              <a:rPr lang="en-IN" sz="1400" dirty="0" smtClean="0"/>
              <a:t>Let </a:t>
            </a:r>
            <a:r>
              <a:rPr lang="en-IN" sz="1400" dirty="0"/>
              <a:t>the original graph be</a:t>
            </a:r>
            <a:r>
              <a:rPr lang="en-IN" sz="1400" dirty="0" smtClean="0"/>
              <a:t>:</a:t>
            </a:r>
          </a:p>
          <a:p>
            <a:endParaRPr lang="en-IN" sz="1400" dirty="0"/>
          </a:p>
          <a:p>
            <a:endParaRPr lang="en-IN" sz="1400" dirty="0" smtClean="0"/>
          </a:p>
          <a:p>
            <a:endParaRPr lang="en-IN" sz="1400" dirty="0"/>
          </a:p>
          <a:p>
            <a:endParaRPr lang="en-IN" sz="1400" dirty="0" smtClean="0"/>
          </a:p>
          <a:p>
            <a:endParaRPr lang="en-IN" sz="1400" dirty="0"/>
          </a:p>
          <a:p>
            <a:r>
              <a:rPr lang="en-IN" sz="1400" dirty="0"/>
              <a:t>Some of the possible spanning trees that can be created from the above graph are</a:t>
            </a:r>
            <a:r>
              <a:rPr lang="en-IN" sz="1400" dirty="0" smtClean="0"/>
              <a:t>:</a:t>
            </a:r>
            <a:endParaRPr lang="en-IN" sz="1400" dirty="0"/>
          </a:p>
        </p:txBody>
      </p:sp>
      <p:pic>
        <p:nvPicPr>
          <p:cNvPr id="24578" name="Picture 2" descr="initia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959" y="1870681"/>
            <a:ext cx="1467395" cy="146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spanning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76" y="3546699"/>
            <a:ext cx="1341753" cy="134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spanning t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41" y="3546698"/>
            <a:ext cx="1467547" cy="146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4" name="Picture 8" descr="spanning tr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88" y="3546699"/>
            <a:ext cx="1508960" cy="15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6" name="Picture 10" descr="spanning tre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248" y="3553602"/>
            <a:ext cx="1453738" cy="145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8" name="Picture 12" descr="spanning tre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65" y="3599831"/>
            <a:ext cx="1298005" cy="129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0" name="Picture 14" descr="spanning tre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75" y="3599831"/>
            <a:ext cx="1351366" cy="13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603378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Spanning Tree and Minimum Spanning Tree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sz="1400" b="1" dirty="0"/>
              <a:t>Minimum Spanning Tree</a:t>
            </a:r>
          </a:p>
          <a:p>
            <a:r>
              <a:rPr lang="en-IN" sz="1400" dirty="0"/>
              <a:t>A minimum spanning tree is a spanning tree in which the sum of the weight of the edges is as minimum as possible</a:t>
            </a:r>
            <a:r>
              <a:rPr lang="en-IN" sz="1400" dirty="0" smtClean="0"/>
              <a:t>.</a:t>
            </a:r>
          </a:p>
          <a:p>
            <a:pPr marL="114300" indent="0">
              <a:buNone/>
            </a:pPr>
            <a:r>
              <a:rPr lang="en-IN" sz="1400" b="1" dirty="0"/>
              <a:t>Example of a Spanning </a:t>
            </a:r>
            <a:r>
              <a:rPr lang="en-IN" sz="1400" b="1" dirty="0" smtClean="0"/>
              <a:t>Tree</a:t>
            </a:r>
          </a:p>
          <a:p>
            <a:r>
              <a:rPr lang="en-IN" sz="1400" dirty="0"/>
              <a:t>The initial graph </a:t>
            </a:r>
            <a:r>
              <a:rPr lang="en-IN" sz="1400" dirty="0" smtClean="0"/>
              <a:t>is:</a:t>
            </a:r>
          </a:p>
          <a:p>
            <a:endParaRPr lang="en-IN" sz="1400" dirty="0"/>
          </a:p>
          <a:p>
            <a:endParaRPr lang="en-IN" sz="1400" dirty="0" smtClean="0"/>
          </a:p>
          <a:p>
            <a:endParaRPr lang="en-IN" sz="1400" dirty="0"/>
          </a:p>
          <a:p>
            <a:r>
              <a:rPr lang="en-IN" sz="1400" dirty="0" smtClean="0"/>
              <a:t>The </a:t>
            </a:r>
            <a:r>
              <a:rPr lang="en-IN" sz="1400" dirty="0"/>
              <a:t>possible spanning trees from the above graph are:</a:t>
            </a:r>
          </a:p>
          <a:p>
            <a:pPr marL="114300" indent="0">
              <a:buNone/>
            </a:pPr>
            <a:r>
              <a:rPr lang="en-IN" sz="1400" dirty="0" smtClean="0"/>
              <a:t/>
            </a:r>
            <a:br>
              <a:rPr lang="en-IN" sz="1400" dirty="0" smtClean="0"/>
            </a:br>
            <a:endParaRPr lang="en-IN" sz="1400" b="1" dirty="0" smtClean="0"/>
          </a:p>
          <a:p>
            <a:endParaRPr lang="en-IN" sz="1400" dirty="0"/>
          </a:p>
        </p:txBody>
      </p:sp>
      <p:pic>
        <p:nvPicPr>
          <p:cNvPr id="26626" name="Picture 2" descr="initial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05" y="2184787"/>
            <a:ext cx="1488336" cy="148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minimum spanning tree (mst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86" y="3744638"/>
            <a:ext cx="1186853" cy="144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minimum spanning tree (mst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751" y="3745917"/>
            <a:ext cx="1185801" cy="14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 descr="minimum spanning tree (mst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884" y="3745917"/>
            <a:ext cx="1111777" cy="135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4" name="Picture 10" descr="minimum spanning tree (mst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70" y="3863061"/>
            <a:ext cx="993047" cy="120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764256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Spanning Tree and Minimum Spanning Tree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sz="1400" dirty="0"/>
              <a:t>The minimum spanning tree from the above spanning trees is:</a:t>
            </a:r>
          </a:p>
        </p:txBody>
      </p:sp>
      <p:pic>
        <p:nvPicPr>
          <p:cNvPr id="27650" name="Picture 2" descr="minimum spanning tree (ms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40" y="1765979"/>
            <a:ext cx="2195240" cy="266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92163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b="1" dirty="0" smtClean="0"/>
              <a:t>Introduction</a:t>
            </a:r>
            <a:endParaRPr b="1" dirty="0"/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dirty="0"/>
              <a:t>A graph data structure is a collection of nodes that have data and are connected to other nodes.</a:t>
            </a:r>
          </a:p>
          <a:p>
            <a:r>
              <a:rPr lang="en-IN" sz="1600" dirty="0"/>
              <a:t>Let's try to understand this through an example. On </a:t>
            </a:r>
            <a:r>
              <a:rPr lang="en-IN" sz="1600" dirty="0" err="1"/>
              <a:t>facebook</a:t>
            </a:r>
            <a:r>
              <a:rPr lang="en-IN" sz="1600" dirty="0"/>
              <a:t>, everything is a node. That includes User, Photo, Album, Event, Group, Page, Comment, Story, Video, Link, Note...anything that has data is a node.</a:t>
            </a:r>
          </a:p>
          <a:p>
            <a:r>
              <a:rPr lang="en-IN" sz="1600" dirty="0"/>
              <a:t>Every relationship is an edge from one node to another. Whether you post a photo, join a group, like a page, etc., a new edge is created for that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381721068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 txBox="1">
            <a:spLocks noGrp="1"/>
          </p:cNvSpPr>
          <p:nvPr>
            <p:ph type="subTitle" idx="4294967295"/>
          </p:nvPr>
        </p:nvSpPr>
        <p:spPr>
          <a:xfrm>
            <a:off x="1275150" y="2139419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</a:pPr>
            <a:r>
              <a:rPr lang="en-IN"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36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b="1" dirty="0" smtClean="0"/>
              <a:t>Introduction</a:t>
            </a:r>
            <a:endParaRPr b="1" dirty="0"/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dirty="0"/>
              <a:t>All of </a:t>
            </a:r>
            <a:r>
              <a:rPr lang="en-IN" sz="1600" dirty="0" err="1"/>
              <a:t>facebook</a:t>
            </a:r>
            <a:r>
              <a:rPr lang="en-IN" sz="1600" dirty="0"/>
              <a:t> is then a collection of these nodes and edges. This is because </a:t>
            </a:r>
            <a:r>
              <a:rPr lang="en-IN" sz="1600" dirty="0" err="1"/>
              <a:t>facebook</a:t>
            </a:r>
            <a:r>
              <a:rPr lang="en-IN" sz="1600" dirty="0"/>
              <a:t> uses a graph data structure to store its data.</a:t>
            </a:r>
          </a:p>
          <a:p>
            <a:r>
              <a:rPr lang="en-IN" sz="1600" dirty="0"/>
              <a:t>More precisely, a graph is a data structure (V, E) that consists of</a:t>
            </a:r>
          </a:p>
          <a:p>
            <a:r>
              <a:rPr lang="en-IN" sz="1600" dirty="0"/>
              <a:t>A collection of vertices V</a:t>
            </a:r>
          </a:p>
          <a:p>
            <a:r>
              <a:rPr lang="en-IN" sz="1600" dirty="0"/>
              <a:t>A collection of edges E, represented as ordered pairs of vertices (</a:t>
            </a:r>
            <a:r>
              <a:rPr lang="en-IN" sz="1600" dirty="0" err="1"/>
              <a:t>u,v</a:t>
            </a:r>
            <a:r>
              <a:rPr lang="en-IN" sz="1600" dirty="0" smtClean="0"/>
              <a:t>)</a:t>
            </a:r>
          </a:p>
          <a:p>
            <a:r>
              <a:rPr lang="en-IN" sz="1600" dirty="0"/>
              <a:t>In the graph,</a:t>
            </a:r>
          </a:p>
          <a:p>
            <a:r>
              <a:rPr lang="en-IN" sz="1600" dirty="0"/>
              <a:t>V = {0, 1, 2, 3} </a:t>
            </a:r>
            <a:endParaRPr lang="en-IN" sz="1600" dirty="0" smtClean="0"/>
          </a:p>
          <a:p>
            <a:r>
              <a:rPr lang="en-IN" sz="1600" dirty="0" smtClean="0"/>
              <a:t>E </a:t>
            </a:r>
            <a:r>
              <a:rPr lang="en-IN" sz="1600" dirty="0"/>
              <a:t>= {(0,1), (0,2), (0,3), (1,2)} </a:t>
            </a:r>
            <a:endParaRPr lang="en-IN" sz="1600" dirty="0" smtClean="0"/>
          </a:p>
          <a:p>
            <a:r>
              <a:rPr lang="en-IN" sz="1600" dirty="0" smtClean="0"/>
              <a:t>G </a:t>
            </a:r>
            <a:r>
              <a:rPr lang="en-IN" sz="1600" dirty="0"/>
              <a:t>= {V, E}</a:t>
            </a:r>
          </a:p>
        </p:txBody>
      </p:sp>
      <p:pic>
        <p:nvPicPr>
          <p:cNvPr id="1026" name="Picture 2" descr="a graph contains vertices that are like points and edges that connect the poi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94" y="3111978"/>
            <a:ext cx="4658874" cy="154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16566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/>
            <a:r>
              <a:rPr lang="en-IN" b="1" dirty="0"/>
              <a:t>Graph </a:t>
            </a:r>
            <a:r>
              <a:rPr lang="en-IN" b="1" dirty="0" smtClean="0"/>
              <a:t>Terminologies</a:t>
            </a:r>
            <a:endParaRPr lang="en-IN" b="1" dirty="0"/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IN" sz="1600" b="1" dirty="0"/>
          </a:p>
          <a:p>
            <a:r>
              <a:rPr lang="en-IN" sz="1600" b="1" dirty="0"/>
              <a:t>Adjacency</a:t>
            </a:r>
            <a:r>
              <a:rPr lang="en-IN" sz="1600" dirty="0"/>
              <a:t>: A vertex is said to be adjacent to another vertex if there is an edge connecting them. Vertices 2 and 3 are not adjacent because there is no edge between them.</a:t>
            </a:r>
          </a:p>
          <a:p>
            <a:r>
              <a:rPr lang="en-IN" sz="1600" b="1" dirty="0"/>
              <a:t>Path</a:t>
            </a:r>
            <a:r>
              <a:rPr lang="en-IN" sz="1600" dirty="0"/>
              <a:t>: A sequence of edges that allows you to go from vertex A to vertex B is called a path. 0-1, 1-2 and 0-2 are paths from vertex 0 to vertex 2.</a:t>
            </a:r>
          </a:p>
          <a:p>
            <a:r>
              <a:rPr lang="en-IN" sz="1600" b="1" dirty="0"/>
              <a:t>Directed Graph</a:t>
            </a:r>
            <a:r>
              <a:rPr lang="en-IN" sz="1600" dirty="0"/>
              <a:t>: A graph in which an edge (</a:t>
            </a:r>
            <a:r>
              <a:rPr lang="en-IN" sz="1600" dirty="0" err="1"/>
              <a:t>u,v</a:t>
            </a:r>
            <a:r>
              <a:rPr lang="en-IN" sz="1600" dirty="0"/>
              <a:t>) doesn't necessarily mean that there is an edge (v, u) as well. The edges in such a graph are represented by arrows to show the direction of the edge.</a:t>
            </a:r>
          </a:p>
          <a:p>
            <a:r>
              <a:rPr lang="en-IN" sz="1600" dirty="0"/>
              <a:t/>
            </a:r>
            <a:br>
              <a:rPr lang="en-IN" sz="1600" dirty="0"/>
            </a:br>
            <a:endParaRPr lang="en-IN" sz="1600" dirty="0"/>
          </a:p>
        </p:txBody>
      </p:sp>
      <p:pic>
        <p:nvPicPr>
          <p:cNvPr id="1026" name="Picture 2" descr="a graph contains vertices that are like points and edges that connect the poi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15" y="3614549"/>
            <a:ext cx="4658874" cy="154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60651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Depth First Search (DFS)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dirty="0"/>
              <a:t>Depth first Search or Depth first traversal is a recursive algorithm for searching all the vertices of a graph or tree data structure. Traversal means visiting all the nodes of a graph</a:t>
            </a:r>
            <a:r>
              <a:rPr lang="en-IN" sz="1400" dirty="0" smtClean="0"/>
              <a:t>.</a:t>
            </a:r>
          </a:p>
          <a:p>
            <a:pPr marL="114300" indent="0">
              <a:buNone/>
            </a:pPr>
            <a:r>
              <a:rPr lang="en-IN" sz="1400" b="1" dirty="0"/>
              <a:t>Depth First Search Algorithm</a:t>
            </a:r>
          </a:p>
          <a:p>
            <a:r>
              <a:rPr lang="en-IN" sz="1400" dirty="0"/>
              <a:t>A standard DFS implementation puts each vertex of the graph into one of two categories:</a:t>
            </a:r>
          </a:p>
          <a:p>
            <a:pPr marL="449263" indent="0">
              <a:buNone/>
            </a:pPr>
            <a:r>
              <a:rPr lang="en-IN" sz="1400" dirty="0"/>
              <a:t>Visited</a:t>
            </a:r>
          </a:p>
          <a:p>
            <a:pPr marL="449263" indent="0">
              <a:buNone/>
            </a:pPr>
            <a:r>
              <a:rPr lang="en-IN" sz="1400" dirty="0"/>
              <a:t>Not Visited</a:t>
            </a:r>
          </a:p>
          <a:p>
            <a:r>
              <a:rPr lang="en-IN" sz="1400" dirty="0"/>
              <a:t>The purpose of the algorithm is to mark each vertex as visited while avoiding cycles.</a:t>
            </a:r>
          </a:p>
          <a:p>
            <a:r>
              <a:rPr lang="en-IN" sz="1400" dirty="0"/>
              <a:t>The DFS algorithm works as follows:</a:t>
            </a:r>
          </a:p>
          <a:p>
            <a:pPr marL="449263" indent="0">
              <a:buNone/>
            </a:pPr>
            <a:r>
              <a:rPr lang="en-IN" sz="1400" dirty="0"/>
              <a:t>Start by putting any one of the graph's vertices on top of a stack.</a:t>
            </a:r>
          </a:p>
          <a:p>
            <a:pPr marL="449263" indent="0">
              <a:buNone/>
            </a:pPr>
            <a:r>
              <a:rPr lang="en-IN" sz="1400" dirty="0"/>
              <a:t>Take the top item of the stack and add it to the visited list.</a:t>
            </a:r>
          </a:p>
          <a:p>
            <a:pPr marL="449263" indent="0">
              <a:buNone/>
            </a:pPr>
            <a:r>
              <a:rPr lang="en-IN" sz="1400" dirty="0"/>
              <a:t>Create a list of that vertex's adjacent nodes. Add the ones which aren't in the visited list to the top of the stack.</a:t>
            </a:r>
          </a:p>
          <a:p>
            <a:pPr marL="449263" indent="0">
              <a:buNone/>
            </a:pPr>
            <a:r>
              <a:rPr lang="en-IN" sz="1400" dirty="0"/>
              <a:t>Keep repeating steps 2 and 3 until the stack is empty.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8312422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Depth First Search (DFS)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b="1" dirty="0"/>
              <a:t>Depth First Search </a:t>
            </a:r>
            <a:r>
              <a:rPr lang="en-IN" sz="1400" b="1" dirty="0" smtClean="0"/>
              <a:t>Example: </a:t>
            </a:r>
            <a:r>
              <a:rPr lang="en-IN" sz="1400" dirty="0"/>
              <a:t>Let's see how the Depth First Search algorithm works with an example. We use an undirected graph with 5 vertices.</a:t>
            </a:r>
            <a:endParaRPr lang="en-IN" sz="1400" b="1" dirty="0"/>
          </a:p>
        </p:txBody>
      </p:sp>
      <p:pic>
        <p:nvPicPr>
          <p:cNvPr id="7170" name="Picture 2" descr="We start from vertex 0, the DFS algorithm starts by putting it in the Visited list and putting all its adjacent vertices in the stac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66" y="2194309"/>
            <a:ext cx="6941274" cy="2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0435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Depth First Search (DFS)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dirty="0"/>
              <a:t>We start from vertex 0, the DFS algorithm starts by putting it in the Visited list and putting all its adjacent vertices in the stack.</a:t>
            </a:r>
            <a:endParaRPr lang="en-IN" sz="1400" b="1" dirty="0"/>
          </a:p>
        </p:txBody>
      </p:sp>
      <p:pic>
        <p:nvPicPr>
          <p:cNvPr id="10242" name="Picture 2" descr="Start by putting it in the Visited list and putting all its adjacent vertices in the stac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0" y="2255116"/>
            <a:ext cx="7322874" cy="24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86635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Depth First Search (DFS)</a:t>
            </a: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311700" y="1177251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dirty="0"/>
              <a:t>Next, we visit the element at the top of stack i.e. 1 and go to its adjacent nodes. Since 0 has already been visited, we visit 2 instead.</a:t>
            </a:r>
            <a:endParaRPr lang="en-IN" sz="1400" b="1" dirty="0"/>
          </a:p>
        </p:txBody>
      </p:sp>
      <p:pic>
        <p:nvPicPr>
          <p:cNvPr id="11266" name="Picture 2" descr="Next, we visit the element at the top of stack i.e. 1 and go to its adjacent nodes. Since 0 has already been visited, we visit 2 instea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878" y="2300761"/>
            <a:ext cx="6034074" cy="20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89420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222222"/>
      </a:dk1>
      <a:lt1>
        <a:srgbClr val="FFFFFF"/>
      </a:lt1>
      <a:dk2>
        <a:srgbClr val="222222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1346</Words>
  <Application>Microsoft Office PowerPoint</Application>
  <PresentationFormat>On-screen Show (16:9)</PresentationFormat>
  <Paragraphs>149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Raleway</vt:lpstr>
      <vt:lpstr>Roboto</vt:lpstr>
      <vt:lpstr>Merriweather</vt:lpstr>
      <vt:lpstr>Othello template</vt:lpstr>
      <vt:lpstr>Unit 6: Graph</vt:lpstr>
      <vt:lpstr>Contents</vt:lpstr>
      <vt:lpstr>Introduction</vt:lpstr>
      <vt:lpstr>Introduction</vt:lpstr>
      <vt:lpstr>Graph Terminologies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Graph Representation</vt:lpstr>
      <vt:lpstr>Graph Representation</vt:lpstr>
      <vt:lpstr>Graph Representation</vt:lpstr>
      <vt:lpstr>Graph Representation</vt:lpstr>
      <vt:lpstr>Spanning Tree and Minimum Spanning Tree</vt:lpstr>
      <vt:lpstr>Spanning Tree and Minimum Spanning Tree</vt:lpstr>
      <vt:lpstr>Spanning Tree and Minimum Spanning Tree</vt:lpstr>
      <vt:lpstr>Spanning Tree and Minimum Spanning Tree</vt:lpstr>
      <vt:lpstr>Spanning Tree and Minimum Spanning Tree</vt:lpstr>
      <vt:lpstr>Spanning Tree and Minimum Spanning Tree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3: Linear List</dc:title>
  <dc:creator>Tanvi</dc:creator>
  <cp:lastModifiedBy>IJPATEL</cp:lastModifiedBy>
  <cp:revision>58</cp:revision>
  <dcterms:modified xsi:type="dcterms:W3CDTF">2021-07-15T06:40:36Z</dcterms:modified>
</cp:coreProperties>
</file>