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c3df22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c3df22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bb6fb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bb6fb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bb6fb1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bb6fb1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bb6fb1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bb6fb1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b6fb1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b6fb1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bb6fb1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bb6fb1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204da76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204da76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204da76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204da76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e57217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e57217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e57217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e57217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e57217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e57217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e57217e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e57217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e57217e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e57217e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204da7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204da7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e57217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e57217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c3df22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c3df22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2: Recursion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Asst. Prof. </a:t>
            </a:r>
            <a:r>
              <a:rPr lang="en"/>
              <a:t>Tanvi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Recursion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solutions may involve extensive overhead (both time and memory) because they use calls. Each call takes time to execute.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recursive algorithm therefore generally runs more slowly than its nonrecursive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we make a call we use up some of our memory allocation. If the recursion is deep—that is, if there are many recursive calls—we may run out of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general rule, recursive algorithms should be used only when their efficiency is logarithmic.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 Puzzle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0424E"/>
                </a:solidFill>
              </a:rPr>
              <a:t>Tower of Hanoi is a mathematical puzzle where we have three rods and n disks. </a:t>
            </a:r>
            <a:endParaRPr sz="1200">
              <a:solidFill>
                <a:srgbClr val="40424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0424E"/>
                </a:solidFill>
              </a:rPr>
              <a:t>The objective of the puzzle is to move the entire stack to another rod, obeying the following simple rules.</a:t>
            </a:r>
            <a:endParaRPr sz="1200">
              <a:solidFill>
                <a:srgbClr val="40424E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0B4B"/>
                </a:solidFill>
              </a:rPr>
              <a:t>Rules of the game</a:t>
            </a:r>
            <a:endParaRPr sz="1200">
              <a:solidFill>
                <a:srgbClr val="610B4B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The rules of </a:t>
            </a:r>
            <a:r>
              <a:rPr b="1" lang="en" sz="1200"/>
              <a:t>"Tower of Hanoi"</a:t>
            </a:r>
            <a:r>
              <a:rPr lang="en" sz="1200"/>
              <a:t> are quite simple, but the solution is slightly hard. There are three </a:t>
            </a:r>
            <a:r>
              <a:rPr b="1" lang="en" sz="1200"/>
              <a:t>rods</a:t>
            </a:r>
            <a:r>
              <a:rPr lang="en" sz="1200"/>
              <a:t>. The disks are stacked in the descending order; the largest disk stacked at the bottom and the smallest one on top.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The task is to transfer the disks from one source rod to another target rod.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The following rule must not be violated</a:t>
            </a:r>
            <a:endParaRPr sz="1200"/>
          </a:p>
          <a:p>
            <a:pPr indent="-304800" lvl="0" marL="457200" marR="25400" rtl="0" algn="l">
              <a:lnSpc>
                <a:spcPct val="178571"/>
              </a:lnSpc>
              <a:spcBef>
                <a:spcPts val="140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/>
              <a:t>Only one disk can be moved at a time.</a:t>
            </a:r>
            <a:endParaRPr sz="1200"/>
          </a:p>
          <a:p>
            <a:pPr indent="-3048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/>
              <a:t>The most upper disk from one of the rod can be stimulated in move.</a:t>
            </a:r>
            <a:endParaRPr sz="1200"/>
          </a:p>
          <a:p>
            <a:pPr indent="-3048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/>
              <a:t>The smaller disk cannot be placed at the lower of the largest disk.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The number of moves can be calculated as </a:t>
            </a:r>
            <a:r>
              <a:rPr b="1" lang="en" sz="1200"/>
              <a:t>2</a:t>
            </a:r>
            <a:r>
              <a:rPr b="1" baseline="30000" lang="en" sz="1200"/>
              <a:t>n</a:t>
            </a:r>
            <a:r>
              <a:rPr b="1" lang="en" sz="1200"/>
              <a:t> - 1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0424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 Puzzle Solution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0424E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1123150"/>
            <a:ext cx="2680233" cy="4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 Puzzle (Cont.)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10B4B"/>
                </a:solidFill>
              </a:rPr>
              <a:t>Problem Approach</a:t>
            </a:r>
            <a:endParaRPr sz="1400">
              <a:solidFill>
                <a:srgbClr val="610B4B"/>
              </a:solidFill>
            </a:endParaRPr>
          </a:p>
          <a:p>
            <a:pPr indent="-317500" lvl="0" marL="457200" marR="25400" rtl="0" algn="l">
              <a:lnSpc>
                <a:spcPct val="178571"/>
              </a:lnSpc>
              <a:spcBef>
                <a:spcPts val="140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/>
              <a:t>Create a </a:t>
            </a:r>
            <a:r>
              <a:rPr b="1" lang="en" sz="1400"/>
              <a:t>tower_of_hanoi</a:t>
            </a:r>
            <a:r>
              <a:rPr lang="en" sz="1400"/>
              <a:t> recursive function and pass two arguments: the number of disks n and the name of the rods such as </a:t>
            </a:r>
            <a:r>
              <a:rPr b="1" lang="en" sz="1400"/>
              <a:t>source, aux,</a:t>
            </a:r>
            <a:r>
              <a:rPr lang="en" sz="1400"/>
              <a:t> and </a:t>
            </a:r>
            <a:r>
              <a:rPr b="1" lang="en" sz="1400"/>
              <a:t>target</a:t>
            </a:r>
            <a:r>
              <a:rPr lang="en" sz="1400"/>
              <a:t>.</a:t>
            </a:r>
            <a:endParaRPr sz="1400"/>
          </a:p>
          <a:p>
            <a:pPr indent="-3175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/>
              <a:t>We can define the base case when the number of disks is 1. In this case, simply move the one disk from the </a:t>
            </a:r>
            <a:r>
              <a:rPr b="1" lang="en" sz="1400"/>
              <a:t>source</a:t>
            </a:r>
            <a:r>
              <a:rPr lang="en" sz="1400"/>
              <a:t> to </a:t>
            </a:r>
            <a:r>
              <a:rPr b="1" lang="en" sz="1400"/>
              <a:t>target</a:t>
            </a:r>
            <a:r>
              <a:rPr lang="en" sz="1400"/>
              <a:t> and return.</a:t>
            </a:r>
            <a:endParaRPr sz="1400"/>
          </a:p>
          <a:p>
            <a:pPr indent="-3175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/>
              <a:t>Now, move remaining n-1 disks from </a:t>
            </a:r>
            <a:r>
              <a:rPr b="1" lang="en" sz="1400"/>
              <a:t>source</a:t>
            </a:r>
            <a:r>
              <a:rPr lang="en" sz="1400"/>
              <a:t> to </a:t>
            </a:r>
            <a:r>
              <a:rPr b="1" lang="en" sz="1400"/>
              <a:t>auxiliary</a:t>
            </a:r>
            <a:r>
              <a:rPr lang="en" sz="1400"/>
              <a:t> using the target as the </a:t>
            </a:r>
            <a:r>
              <a:rPr b="1" lang="en" sz="1400"/>
              <a:t>auxiliary</a:t>
            </a:r>
            <a:r>
              <a:rPr lang="en" sz="1400"/>
              <a:t>.</a:t>
            </a:r>
            <a:endParaRPr sz="1400"/>
          </a:p>
          <a:p>
            <a:pPr indent="-3175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/>
              <a:t>Then, the remaining 1 disk move on the </a:t>
            </a:r>
            <a:r>
              <a:rPr b="1" lang="en" sz="1400"/>
              <a:t>source</a:t>
            </a:r>
            <a:r>
              <a:rPr lang="en" sz="1400"/>
              <a:t> to </a:t>
            </a:r>
            <a:r>
              <a:rPr b="1" lang="en" sz="1400"/>
              <a:t>target</a:t>
            </a:r>
            <a:r>
              <a:rPr lang="en" sz="1400"/>
              <a:t>.</a:t>
            </a:r>
            <a:endParaRPr sz="1400"/>
          </a:p>
          <a:p>
            <a:pPr indent="-317500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" sz="1400"/>
              <a:t>Move the n-1 disks on the auxiliary to the target using the source as the auxiliary.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0424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 Puzzle (Cont.)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71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def tower_of_hanoi(disks, source, auxiliary, target):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r>
              <a:rPr b="1" lang="en" sz="1100">
                <a:solidFill>
                  <a:srgbClr val="006699"/>
                </a:solidFill>
              </a:rPr>
              <a:t>if</a:t>
            </a:r>
            <a:r>
              <a:rPr lang="en" sz="1100"/>
              <a:t>(disks == </a:t>
            </a:r>
            <a:r>
              <a:rPr lang="en" sz="1100">
                <a:solidFill>
                  <a:srgbClr val="C00000"/>
                </a:solidFill>
              </a:rPr>
              <a:t>1</a:t>
            </a:r>
            <a:r>
              <a:rPr lang="en" sz="1100"/>
              <a:t>):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    print(</a:t>
            </a:r>
            <a:r>
              <a:rPr lang="en" sz="1100">
                <a:solidFill>
                  <a:srgbClr val="0000FF"/>
                </a:solidFill>
              </a:rPr>
              <a:t>'Move disk 1 from rod {} to rod {}.'</a:t>
            </a:r>
            <a:r>
              <a:rPr lang="en" sz="1100"/>
              <a:t>.format(source, target))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r>
              <a:rPr b="1" lang="en" sz="1100">
                <a:solidFill>
                  <a:srgbClr val="006699"/>
                </a:solidFill>
              </a:rPr>
              <a:t>return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# function call itself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tower_of_hanoi(disks - </a:t>
            </a:r>
            <a:r>
              <a:rPr lang="en" sz="1100">
                <a:solidFill>
                  <a:srgbClr val="C00000"/>
                </a:solidFill>
              </a:rPr>
              <a:t>1</a:t>
            </a:r>
            <a:r>
              <a:rPr lang="en" sz="1100"/>
              <a:t>, source, target, auxiliary)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print(</a:t>
            </a:r>
            <a:r>
              <a:rPr lang="en" sz="1100">
                <a:solidFill>
                  <a:srgbClr val="0000FF"/>
                </a:solidFill>
              </a:rPr>
              <a:t>'Move disk {} from rod {} to rod {}.'</a:t>
            </a:r>
            <a:r>
              <a:rPr lang="en" sz="1100"/>
              <a:t>.format(disks, source, target))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    tower_of_hanoi(disks - </a:t>
            </a:r>
            <a:r>
              <a:rPr lang="en" sz="1100">
                <a:solidFill>
                  <a:srgbClr val="C00000"/>
                </a:solidFill>
              </a:rPr>
              <a:t>1</a:t>
            </a:r>
            <a:r>
              <a:rPr lang="en" sz="1100"/>
              <a:t>, auxiliary, source, target)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disks = </a:t>
            </a:r>
            <a:r>
              <a:rPr b="1" lang="en" sz="1100">
                <a:solidFill>
                  <a:srgbClr val="006699"/>
                </a:solidFill>
              </a:rPr>
              <a:t>int</a:t>
            </a:r>
            <a:r>
              <a:rPr lang="en" sz="1100"/>
              <a:t>(input(</a:t>
            </a:r>
            <a:r>
              <a:rPr lang="en" sz="1100">
                <a:solidFill>
                  <a:srgbClr val="0000FF"/>
                </a:solidFill>
              </a:rPr>
              <a:t>'Enter the number of disks: '</a:t>
            </a:r>
            <a:r>
              <a:rPr lang="en" sz="1100"/>
              <a:t>))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# We are referring source as A, auxiliary as B, and target as C  </a:t>
            </a:r>
            <a:endParaRPr sz="1100"/>
          </a:p>
          <a:p>
            <a:pPr indent="0" lvl="0" marL="0" rtl="0" algn="l">
              <a:lnSpc>
                <a:spcPct val="17857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/>
              <a:t>tower_of_hanoi(disks, </a:t>
            </a:r>
            <a:r>
              <a:rPr lang="en" sz="1100">
                <a:solidFill>
                  <a:srgbClr val="0000FF"/>
                </a:solidFill>
              </a:rPr>
              <a:t>'A'</a:t>
            </a:r>
            <a:r>
              <a:rPr lang="en" sz="1100"/>
              <a:t>, </a:t>
            </a:r>
            <a:r>
              <a:rPr lang="en" sz="1100">
                <a:solidFill>
                  <a:srgbClr val="0000FF"/>
                </a:solidFill>
              </a:rPr>
              <a:t>'B'</a:t>
            </a:r>
            <a:r>
              <a:rPr lang="en" sz="1100"/>
              <a:t>, </a:t>
            </a:r>
            <a:r>
              <a:rPr lang="en" sz="1100">
                <a:solidFill>
                  <a:srgbClr val="0000FF"/>
                </a:solidFill>
              </a:rPr>
              <a:t>'C'</a:t>
            </a:r>
            <a:r>
              <a:rPr lang="en" sz="1100"/>
              <a:t>)  # Calling the function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610B4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</a:t>
            </a:r>
            <a:r>
              <a:rPr lang="en"/>
              <a:t>Fibonacci Series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complexity of the iterative code is linear, as the loop runs from 2 to n, i.e. it runs in O(n) time.</a:t>
            </a:r>
            <a:endParaRPr sz="14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the time complexity of the code, we can solve a recurrence relation:</a:t>
            </a:r>
            <a:endParaRPr sz="14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T(0) = 0,</a:t>
            </a:r>
            <a:endParaRPr sz="14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T(1) = 1,</a:t>
            </a:r>
            <a:endParaRPr sz="14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T(n-1) + T(n-2) + 4</a:t>
            </a:r>
            <a:endParaRPr sz="14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3D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=&gt; The comparison and the two subtractions and one addition</a:t>
            </a:r>
            <a:endParaRPr sz="1400">
              <a:solidFill>
                <a:srgbClr val="3D3D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</a:t>
            </a:r>
            <a:r>
              <a:rPr lang="en"/>
              <a:t>Fibonacci Series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92929"/>
                </a:solidFill>
              </a:rPr>
              <a:t>We can approximate T(n-2) ~ T(n-1) as T(n-2) ≤ T(n-1)</a:t>
            </a:r>
            <a:endParaRPr sz="1400">
              <a:solidFill>
                <a:srgbClr val="292929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25924" l="27170" r="28410" t="26481"/>
          <a:stretch/>
        </p:blipFill>
        <p:spPr>
          <a:xfrm>
            <a:off x="1822200" y="1655425"/>
            <a:ext cx="5499600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Recursive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Recursive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 Factorial of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2: Tower of Hanoi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3: Fibonacci Series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Recursion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appr</a:t>
            </a:r>
            <a:r>
              <a:rPr lang="en"/>
              <a:t>oaches to write the repetitive algorithms. One using iteration and another using recursion.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is a repetitive process in </a:t>
            </a:r>
            <a:r>
              <a:rPr lang="en"/>
              <a:t>which algorithm calls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The following image shows the working of a recursive function called recurse.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25" y="2672150"/>
            <a:ext cx="3850825" cy="2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Algorithm using Recursion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Algorithm recursiveFactorial (n)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" sz="1490"/>
              <a:t>Calculates factorial of a number using recursion.</a:t>
            </a:r>
            <a:endParaRPr i="1" sz="1490"/>
          </a:p>
          <a:p>
            <a:pPr indent="-28575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" sz="1490"/>
              <a:t>Pre n is the number being raised factorially</a:t>
            </a:r>
            <a:endParaRPr i="1" sz="1490"/>
          </a:p>
          <a:p>
            <a:pPr indent="-28575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" sz="1490"/>
              <a:t>Post n! is returned</a:t>
            </a:r>
            <a:endParaRPr i="1"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1 if (n equals 1)</a:t>
            </a:r>
            <a:endParaRPr sz="1490"/>
          </a:p>
          <a:p>
            <a:pPr indent="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1 return 1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2 else</a:t>
            </a:r>
            <a:endParaRPr sz="1490"/>
          </a:p>
          <a:p>
            <a:pPr indent="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1 return (n * recursiveFactorial (n - 1))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3 end if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/>
              <a:t>end recursiveFactorial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Example using Recursion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Factorial of a number is the product of all the integers from 1 to that number. For example, the factorial of 6 (denoted as 6!) is 1*2*3*4*5*6 = 720.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37899" t="0"/>
          <a:stretch/>
        </p:blipFill>
        <p:spPr>
          <a:xfrm>
            <a:off x="2125475" y="1844625"/>
            <a:ext cx="3822075" cy="30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Factorial Example using Recursion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538" y="967850"/>
            <a:ext cx="34004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Factorial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4791" l="26872" r="28009" t="32978"/>
          <a:stretch/>
        </p:blipFill>
        <p:spPr>
          <a:xfrm>
            <a:off x="1375275" y="1127725"/>
            <a:ext cx="5739427" cy="3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Recursive Algorithms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Hypothetically all recursive algorithms have two elements: each call either solves one part of the problem i.e., factorial(0) is 1.or reduces the size of problem by recursively calling factorial with n - 1.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recursive call, the size of the problem is reduced, from t</a:t>
            </a:r>
            <a:r>
              <a:rPr lang="en"/>
              <a:t>he</a:t>
            </a:r>
            <a:r>
              <a:rPr lang="en"/>
              <a:t> factorial of 3, to 2, a</a:t>
            </a:r>
            <a:r>
              <a:rPr lang="en"/>
              <a:t>nd finally </a:t>
            </a:r>
            <a:r>
              <a:rPr lang="en"/>
              <a:t>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statement that “solves” the problem is known as the base case. Every recursive algorithm must have a </a:t>
            </a:r>
            <a:r>
              <a:rPr b="1" lang="en"/>
              <a:t>base case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algorithm is known as the </a:t>
            </a:r>
            <a:r>
              <a:rPr b="1" lang="en"/>
              <a:t>general case.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case contains the logic needed to reduce the size of the problem.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Recursive Algorithms (Cont.)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ules for designing a recursive algorithm: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First, determine the base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Then determine the general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Combine the base case and the general cases into an algorithm.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combining the base and the general case into an algorithm, we must pay careful attention to the logic.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call must reduce the size of the problem and move it toward the base case. The base case, when reached, must terminate without a call to the recursive algorithm; that is, it must execute a return.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