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44C185-6FC7-4659-B77E-A92C2A7019C9}">
  <a:tblStyle styleId="{6644C185-6FC7-4659-B77E-A92C2A7019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eb5c53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ceb5c53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ceb5c53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ceb5c53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ceb5c531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ceb5c531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862b63d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862b63d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06a81d6f7bb9a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06a81d6f7bb9a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6a81d6f7bb9a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06a81d6f7bb9a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06a81d6f7bb9a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06a81d6f7bb9a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06a81d6f7bb9a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06a81d6f7bb9a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e9daea2d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e9daea2d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6a81d6f7bb9a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06a81d6f7bb9a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f22231c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f22231c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9daea2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e9daea2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e9daea2d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e9daea2d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e9daea2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e9daea2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e9daea2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e9daea2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e9daea2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e9daea2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862b63d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862b63d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e9daea2d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e9daea2d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e9daea2d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e9daea2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c869b013aaaebb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c869b013aaaebb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e9daea2d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e9daea2d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c114b5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c114b5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e9daea2d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ee9daea2d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e9daea2d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ee9daea2d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e9daea2d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e9daea2d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e9daea2d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e9daea2d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e9daea2d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e9daea2d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e9daea2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e9daea2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e9daea2d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e9daea2d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f22231c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f22231c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e9daea2d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e9daea2d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c869b013aaaebb8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c869b013aaaebb8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862b63da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862b63da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f22231c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f22231c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f22231c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f22231c7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f22231c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f22231c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f22231c7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f22231c7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01c5b41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01c5b41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f22231c7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f22231c7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c869b013aaaebb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c869b013aaaebb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c869b013aaaebb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c869b013aaaebb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01c5b4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f01c5b4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862b63da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862b63da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862b63d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862b63d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c869b013aaaebb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c869b013aaaebb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c869b013aaaebb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c869b013aaaebb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c869b013aaaebb8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c869b013aaaebb8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c869b013aaaebb8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c869b013aaaebb8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c869b013aaaebb8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c869b013aaaebb8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c869b013aaaebb8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c869b013aaaebb8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c869b013aaaebb8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c869b013aaaebb8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c869b013aaaebb8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c869b013aaaebb8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fb9995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efb9995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862b63d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7862b63d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862b644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862b644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efb9995b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efb9995b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efb9995b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efb9995b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f06f7a64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f06f7a64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f06f7a64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f06f7a64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efb9995b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efb9995b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f06f7a648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f06f7a648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f06f7a6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f06f7a6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862b63d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862b63d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f06f7a648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f06f7a648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7a188e8d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7a188e8d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ceb5c53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ceb5c53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7a188e8d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7a188e8d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862b644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862b644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ceb5c53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ceb5c53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1"/>
              </a:buClr>
              <a:buSzPts val="2800"/>
              <a:buNone/>
              <a:defRPr b="1">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accent1"/>
                </a:solidFill>
              </a:rPr>
              <a:t>Overview Of Language Processors</a:t>
            </a:r>
            <a:endParaRPr b="1">
              <a:solidFill>
                <a:schemeClr val="accen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Foram Thakor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4. Linker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Linker is a computer program that links and merges various object files together in order to make an executable file.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All these files might have been compiled by separate assemblers.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major task of a linker is to search and locate referenced module/routines in a program and to determine the memory location where these codes will be loaded, making the program instruction to have absolute references.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rPr>
              <a:t>5. Loader</a:t>
            </a:r>
            <a:endParaRPr b="1">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Loader is a part of operating system and is responsible for loading executable files into memory and execute them.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It calculates the size of a program (instructions and data) and creates memory space for it. It initializes various registers to initiate execution.</a:t>
            </a:r>
            <a:endParaRPr>
              <a:solidFill>
                <a:schemeClr val="dk1"/>
              </a:solidFill>
            </a:endParaRPr>
          </a:p>
          <a:p>
            <a:pPr indent="0" lvl="0" marL="0" rtl="0" algn="l">
              <a:spcBef>
                <a:spcPts val="1200"/>
              </a:spcBef>
              <a:spcAft>
                <a:spcPts val="0"/>
              </a:spcAft>
              <a:buNone/>
            </a:pPr>
            <a:r>
              <a:rPr b="1" lang="en">
                <a:solidFill>
                  <a:schemeClr val="dk1"/>
                </a:solidFill>
              </a:rPr>
              <a:t>6. Cross-compiler</a:t>
            </a:r>
            <a:endParaRPr b="1">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A compiler that runs on platform (A) and is capable of generating executable code for platform (B) is called a cross-compiler.</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 Source-to-source Compiler A compiler that takes the source code of one programming language and translates it into the source code of another programming language is called a source-to-source compiler.</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4"/>
          <p:cNvPicPr preferRelativeResize="0"/>
          <p:nvPr/>
        </p:nvPicPr>
        <p:blipFill>
          <a:blip r:embed="rId3">
            <a:alphaModFix/>
          </a:blip>
          <a:stretch>
            <a:fillRect/>
          </a:stretch>
        </p:blipFill>
        <p:spPr>
          <a:xfrm>
            <a:off x="2161125" y="940200"/>
            <a:ext cx="4791200" cy="4203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Language Processing Activities</a:t>
            </a:r>
            <a:endParaRPr b="1"/>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Language processing activities arises due to the differences between the manner in which the software designer describes the ideas and the manner in which the ideas are implemented.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designer expresses the idea related to the </a:t>
            </a:r>
            <a:r>
              <a:rPr b="1" i="1" lang="en">
                <a:solidFill>
                  <a:schemeClr val="dk1"/>
                </a:solidFill>
              </a:rPr>
              <a:t>application domain</a:t>
            </a:r>
            <a:r>
              <a:rPr lang="en">
                <a:solidFill>
                  <a:schemeClr val="dk1"/>
                </a:solidFill>
              </a:rPr>
              <a:t> of the software.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 implement these ideas, the description of the ideas has to be interpreted as related to the </a:t>
            </a:r>
            <a:r>
              <a:rPr b="1" i="1" lang="en">
                <a:solidFill>
                  <a:schemeClr val="dk1"/>
                </a:solidFill>
              </a:rPr>
              <a:t>execution domain</a:t>
            </a:r>
            <a:r>
              <a:rPr lang="en">
                <a:solidFill>
                  <a:schemeClr val="dk1"/>
                </a:solidFill>
              </a:rPr>
              <a:t> of the computer system.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use the term “</a:t>
            </a:r>
            <a:r>
              <a:rPr b="1" lang="en">
                <a:solidFill>
                  <a:schemeClr val="dk1"/>
                </a:solidFill>
              </a:rPr>
              <a:t>Semantics” </a:t>
            </a:r>
            <a:r>
              <a:rPr lang="en">
                <a:solidFill>
                  <a:schemeClr val="dk1"/>
                </a:solidFill>
              </a:rPr>
              <a:t>to represent the “</a:t>
            </a:r>
            <a:r>
              <a:rPr i="1" lang="en">
                <a:solidFill>
                  <a:schemeClr val="dk1"/>
                </a:solidFill>
              </a:rPr>
              <a:t>rules of the domain”.</a:t>
            </a:r>
            <a:endParaRPr i="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term “</a:t>
            </a:r>
            <a:r>
              <a:rPr b="1" lang="en">
                <a:solidFill>
                  <a:schemeClr val="dk1"/>
                </a:solidFill>
              </a:rPr>
              <a:t>Semantic Gap</a:t>
            </a:r>
            <a:r>
              <a:rPr lang="en">
                <a:solidFill>
                  <a:schemeClr val="dk1"/>
                </a:solidFill>
              </a:rPr>
              <a:t>”</a:t>
            </a:r>
            <a:r>
              <a:rPr b="1" lang="en">
                <a:solidFill>
                  <a:schemeClr val="dk1"/>
                </a:solidFill>
              </a:rPr>
              <a:t> </a:t>
            </a:r>
            <a:r>
              <a:rPr lang="en">
                <a:solidFill>
                  <a:schemeClr val="dk1"/>
                </a:solidFill>
              </a:rPr>
              <a:t>represents the difference between the semantics of two domain.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Activities</a:t>
            </a:r>
            <a:endParaRPr b="1"/>
          </a:p>
          <a:p>
            <a:pPr indent="0" lvl="0" marL="0" rtl="0" algn="l">
              <a:spcBef>
                <a:spcPts val="0"/>
              </a:spcBef>
              <a:spcAft>
                <a:spcPts val="0"/>
              </a:spcAft>
              <a:buNone/>
            </a:pPr>
            <a:r>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semantic gap has many consequences, some of the important ones being:</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Large Development Cycles (time)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Large Development Efforts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Poor quality softwares</a:t>
            </a:r>
            <a:endParaRPr sz="15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issues can be tackled by using Software Engineering steps:</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Specification, Design and coding steps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PL implementation</a:t>
            </a:r>
            <a:endParaRPr sz="1500">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35" name="Google Shape;135;p26"/>
          <p:cNvPicPr preferRelativeResize="0"/>
          <p:nvPr/>
        </p:nvPicPr>
        <p:blipFill>
          <a:blip r:embed="rId3">
            <a:alphaModFix/>
          </a:blip>
          <a:stretch>
            <a:fillRect/>
          </a:stretch>
        </p:blipFill>
        <p:spPr>
          <a:xfrm>
            <a:off x="4789975" y="3104500"/>
            <a:ext cx="4042325" cy="203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Language processors after the introduction of PL domain:</a:t>
            </a:r>
            <a:endParaRPr>
              <a:solidFill>
                <a:schemeClr val="dk1"/>
              </a:solidFill>
            </a:endParaRPr>
          </a:p>
        </p:txBody>
      </p:sp>
      <p:pic>
        <p:nvPicPr>
          <p:cNvPr id="142" name="Google Shape;142;p27"/>
          <p:cNvPicPr preferRelativeResize="0"/>
          <p:nvPr/>
        </p:nvPicPr>
        <p:blipFill>
          <a:blip r:embed="rId3">
            <a:alphaModFix/>
          </a:blip>
          <a:stretch>
            <a:fillRect/>
          </a:stretch>
        </p:blipFill>
        <p:spPr>
          <a:xfrm>
            <a:off x="1848676" y="1859000"/>
            <a:ext cx="5362825" cy="281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Activities</a:t>
            </a:r>
            <a:endParaRPr b="1"/>
          </a:p>
          <a:p>
            <a:pPr indent="0" lvl="0" marL="0" rtl="0" algn="l">
              <a:spcBef>
                <a:spcPts val="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There are mainly two types of language processing activity which bridges the semantic gap between source language and target language:</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Program generation activities</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Program execution activity.</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program generation activity aims at automatic generation of a program.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source language is a specification language of an application domain and the target language is typically a procedure oriented PL.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program execution activity organizes the execution of a program written in a PL on a computer system.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Its source language could be a procedure oriented language or a problem oriented language.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 Generation Activities</a:t>
            </a:r>
            <a:endParaRPr b="1"/>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This activity generates a program from its specification program. Program generation activity bridges the specification gap.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program generator is a software system program that accepts the specifications of the program to be generated and generates the program in the target program in a target programming language.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program generator introduces a new domain between the application and the programming language domain called the program generator domain.</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55" name="Google Shape;155;p29"/>
          <p:cNvPicPr preferRelativeResize="0"/>
          <p:nvPr/>
        </p:nvPicPr>
        <p:blipFill rotWithShape="1">
          <a:blip r:embed="rId3">
            <a:alphaModFix/>
          </a:blip>
          <a:srcRect b="29813" l="5547" r="6955" t="20188"/>
          <a:stretch/>
        </p:blipFill>
        <p:spPr>
          <a:xfrm>
            <a:off x="506825" y="3550550"/>
            <a:ext cx="8001000" cy="159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30"/>
          <p:cNvPicPr preferRelativeResize="0"/>
          <p:nvPr/>
        </p:nvPicPr>
        <p:blipFill>
          <a:blip r:embed="rId3">
            <a:alphaModFix/>
          </a:blip>
          <a:stretch>
            <a:fillRect/>
          </a:stretch>
        </p:blipFill>
        <p:spPr>
          <a:xfrm>
            <a:off x="255325" y="445025"/>
            <a:ext cx="8520602" cy="45273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 Execution Activities</a:t>
            </a:r>
            <a:endParaRPr b="1"/>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This activity aims at bridging the execution gap by organizing the execution of a program written in a programming language on a computer system.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 program may be executed through </a:t>
            </a:r>
            <a:r>
              <a:rPr b="1" i="1" lang="en">
                <a:solidFill>
                  <a:schemeClr val="dk1"/>
                </a:solidFill>
              </a:rPr>
              <a:t>Translation </a:t>
            </a:r>
            <a:r>
              <a:rPr lang="en">
                <a:solidFill>
                  <a:schemeClr val="dk1"/>
                </a:solidFill>
              </a:rPr>
              <a:t> and </a:t>
            </a:r>
            <a:r>
              <a:rPr b="1" i="1" lang="en">
                <a:solidFill>
                  <a:schemeClr val="dk1"/>
                </a:solidFill>
              </a:rPr>
              <a:t>Interpretation.</a:t>
            </a:r>
            <a:endParaRPr b="1" i="1">
              <a:solidFill>
                <a:schemeClr val="dk1"/>
              </a:solidFill>
            </a:endParaRPr>
          </a:p>
          <a:p>
            <a:pPr indent="0" lvl="0" marL="457200" rtl="0" algn="l">
              <a:lnSpc>
                <a:spcPct val="115000"/>
              </a:lnSpc>
              <a:spcBef>
                <a:spcPts val="1200"/>
              </a:spcBef>
              <a:spcAft>
                <a:spcPts val="0"/>
              </a:spcAft>
              <a:buNone/>
            </a:pPr>
            <a:r>
              <a:rPr b="1" lang="en">
                <a:solidFill>
                  <a:schemeClr val="dk1"/>
                </a:solidFill>
              </a:rPr>
              <a:t>Working:</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This activity involves the actual execution of the program generated by the program generator. The program execution activity bridges the implementation gap.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program execution activity involves loading the program into the memory of the computer system, interpreting the program instructions, and executing them on the computer system.</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Overview</a:t>
            </a:r>
            <a:endParaRPr b="1">
              <a:solidFill>
                <a:schemeClr val="accen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Language Processors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Language processing systems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Language processing activities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Fundamentals of language processing</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Toy compiler</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Search </a:t>
            </a:r>
            <a:r>
              <a:rPr b="1" lang="en">
                <a:solidFill>
                  <a:schemeClr val="dk1"/>
                </a:solidFill>
              </a:rPr>
              <a:t>data structure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Allocation data structure</a:t>
            </a:r>
            <a:endParaRPr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Program Execution Activities (Contd.)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b="1"/>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During program execution, the computer system reads the program instructions from memory and executes them one by one, performing the necessary computations and producing the desired results.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program execution activity involves various components of the computer system, including the processor, memory, input/output devices, and other system resources required to execute the program.</a:t>
            </a:r>
            <a:endParaRPr>
              <a:solidFill>
                <a:schemeClr val="dk1"/>
              </a:solidFill>
            </a:endParaRPr>
          </a:p>
          <a:p>
            <a:pPr indent="0" lvl="0" marL="0" rtl="0" algn="l">
              <a:spcBef>
                <a:spcPts val="1200"/>
              </a:spcBef>
              <a:spcAft>
                <a:spcPts val="1200"/>
              </a:spcAft>
              <a:buNone/>
            </a:pPr>
            <a:r>
              <a:rPr lang="en">
                <a:solidFill>
                  <a:schemeClr val="dk1"/>
                </a:solidFill>
              </a:rPr>
              <a:t>In summary, the program generation activity generates a program from its specification, while the program execution activity involves the actual execution of the program on the computer system.</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Program Execution Activities (Contd.)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b="1" lang="en">
                <a:solidFill>
                  <a:schemeClr val="dk1"/>
                </a:solidFill>
              </a:rPr>
              <a:t>Program Translation:</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program translation model bridges the execution gap by translating a program written in a programming language called the source program into an equivalent program in the machine language called the target program.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program must be translated before it can be executed.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translated program may save in a file. So that, we can execute saved files or programs repeatedly.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Program Translation</a:t>
            </a:r>
            <a:endParaRPr b="1" i="1"/>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4"/>
          <p:cNvPicPr preferRelativeResize="0"/>
          <p:nvPr/>
        </p:nvPicPr>
        <p:blipFill rotWithShape="1">
          <a:blip r:embed="rId3">
            <a:alphaModFix/>
          </a:blip>
          <a:srcRect b="27432" l="5758" r="0" t="31573"/>
          <a:stretch/>
        </p:blipFill>
        <p:spPr>
          <a:xfrm>
            <a:off x="263225" y="1719200"/>
            <a:ext cx="8617525" cy="187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Program Execution Activities (Contd.)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rPr>
              <a:t>2. </a:t>
            </a:r>
            <a:r>
              <a:rPr b="1" lang="en">
                <a:solidFill>
                  <a:schemeClr val="dk1"/>
                </a:solidFill>
              </a:rPr>
              <a:t>Program Interpretation</a:t>
            </a:r>
            <a:endParaRPr b="1">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The interpreter reads the source program and stores it in its memory. Throughout interpretation takes a statement, finds its meaning, and performs actions that implement this. This includes computational and input-output actions.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CPU uses a program counter (PC) to note the address of the next instruction to be executed.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This Instruction is subjected to the instruction execution cycle consisting of the following steps:</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Fetch the instruction.</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Decode the instruction to determine the operation to be performed, and also its operands.</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Execute the Instruction</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i="1" lang="en"/>
              <a:t>Program Interpretation</a:t>
            </a:r>
            <a:endParaRPr b="1" i="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6"/>
          <p:cNvPicPr preferRelativeResize="0"/>
          <p:nvPr/>
        </p:nvPicPr>
        <p:blipFill rotWithShape="1">
          <a:blip r:embed="rId3">
            <a:alphaModFix/>
          </a:blip>
          <a:srcRect b="10780" l="17618" r="16418" t="12159"/>
          <a:stretch/>
        </p:blipFill>
        <p:spPr>
          <a:xfrm>
            <a:off x="456025" y="1236125"/>
            <a:ext cx="7905475" cy="3621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Fundamentals of Language Processing</a:t>
            </a:r>
            <a:endParaRPr b="1"/>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7" name="Google Shape;207;p37"/>
          <p:cNvGraphicFramePr/>
          <p:nvPr/>
        </p:nvGraphicFramePr>
        <p:xfrm>
          <a:off x="600208" y="1246600"/>
          <a:ext cx="3000000" cy="3000000"/>
        </p:xfrm>
        <a:graphic>
          <a:graphicData uri="http://schemas.openxmlformats.org/drawingml/2006/table">
            <a:tbl>
              <a:tblPr>
                <a:noFill/>
                <a:tableStyleId>{6644C185-6FC7-4659-B77E-A92C2A7019C9}</a:tableStyleId>
              </a:tblPr>
              <a:tblGrid>
                <a:gridCol w="3971800"/>
                <a:gridCol w="3971800"/>
              </a:tblGrid>
              <a:tr h="537575">
                <a:tc>
                  <a:txBody>
                    <a:bodyPr/>
                    <a:lstStyle/>
                    <a:p>
                      <a:pPr indent="0" lvl="0" marL="0" rtl="0" algn="ctr">
                        <a:lnSpc>
                          <a:spcPct val="115000"/>
                        </a:lnSpc>
                        <a:spcBef>
                          <a:spcPts val="0"/>
                        </a:spcBef>
                        <a:spcAft>
                          <a:spcPts val="0"/>
                        </a:spcAft>
                        <a:buNone/>
                      </a:pPr>
                      <a:r>
                        <a:rPr b="1" lang="en" sz="1900"/>
                        <a:t>Phases</a:t>
                      </a:r>
                      <a:endParaRPr b="1" sz="19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900">
                          <a:solidFill>
                            <a:schemeClr val="dk1"/>
                          </a:solidFill>
                        </a:rPr>
                        <a:t>Passes</a:t>
                      </a:r>
                      <a:endParaRPr b="1"/>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78825">
                <a:tc>
                  <a:txBody>
                    <a:bodyPr/>
                    <a:lstStyle/>
                    <a:p>
                      <a:pPr indent="-317500" lvl="0" marL="457200" rtl="0" algn="l">
                        <a:lnSpc>
                          <a:spcPct val="115000"/>
                        </a:lnSpc>
                        <a:spcBef>
                          <a:spcPts val="0"/>
                        </a:spcBef>
                        <a:spcAft>
                          <a:spcPts val="0"/>
                        </a:spcAft>
                        <a:buSzPts val="1400"/>
                        <a:buChar char="●"/>
                      </a:pPr>
                      <a:r>
                        <a:rPr lang="en"/>
                        <a:t>Phases refer to the logical stages in the process of translating source code to executable code.</a:t>
                      </a:r>
                      <a:endParaRPr/>
                    </a:p>
                    <a:p>
                      <a:pPr indent="-317500" lvl="0" marL="457200" rtl="0" algn="l">
                        <a:lnSpc>
                          <a:spcPct val="115000"/>
                        </a:lnSpc>
                        <a:spcBef>
                          <a:spcPts val="0"/>
                        </a:spcBef>
                        <a:spcAft>
                          <a:spcPts val="0"/>
                        </a:spcAft>
                        <a:buSzPts val="1400"/>
                        <a:buChar char="●"/>
                      </a:pPr>
                      <a:r>
                        <a:rPr lang="en"/>
                        <a:t>Break down the compilation process into manageable and modular tasks.</a:t>
                      </a:r>
                      <a:endParaRPr/>
                    </a:p>
                    <a:p>
                      <a:pPr indent="-317500" lvl="0" marL="457200" rtl="0" algn="l">
                        <a:lnSpc>
                          <a:spcPct val="115000"/>
                        </a:lnSpc>
                        <a:spcBef>
                          <a:spcPts val="0"/>
                        </a:spcBef>
                        <a:spcAft>
                          <a:spcPts val="0"/>
                        </a:spcAft>
                        <a:buSzPts val="1400"/>
                        <a:buChar char="●"/>
                      </a:pPr>
                      <a:r>
                        <a:rPr lang="en"/>
                        <a:t>Each phase focuses on a specific aspect of compilation, such as syntax or semantics.</a:t>
                      </a:r>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Modular approach makes debugging and maintenance easier. </a:t>
                      </a:r>
                      <a:endParaRPr/>
                    </a:p>
                    <a:p>
                      <a:pPr indent="0" lvl="0" marL="457200" rtl="0" algn="l">
                        <a:lnSpc>
                          <a:spcPct val="115000"/>
                        </a:lnSpc>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lnSpc>
                          <a:spcPct val="115000"/>
                        </a:lnSpc>
                        <a:spcBef>
                          <a:spcPts val="0"/>
                        </a:spcBef>
                        <a:spcAft>
                          <a:spcPts val="0"/>
                        </a:spcAft>
                        <a:buSzPts val="1400"/>
                        <a:buChar char="●"/>
                      </a:pPr>
                      <a:r>
                        <a:rPr lang="en"/>
                        <a:t>Passes refer to the number of times the compiler scans the entire source code or intermediate representation.</a:t>
                      </a:r>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Allow for thorough analysis and optimization of the code.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Each pass may involve multiple phases or focus on specific optimization tasks.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Multi-pass compilers are generally more efficient in terms of the final code quality.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8"/>
          <p:cNvPicPr preferRelativeResize="0"/>
          <p:nvPr/>
        </p:nvPicPr>
        <p:blipFill rotWithShape="1">
          <a:blip r:embed="rId3">
            <a:alphaModFix/>
          </a:blip>
          <a:srcRect b="0" l="6329" r="7090" t="6129"/>
          <a:stretch/>
        </p:blipFill>
        <p:spPr>
          <a:xfrm>
            <a:off x="1428350" y="151075"/>
            <a:ext cx="5777625" cy="490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Fundamentals of Language Processing (Contd.)</a:t>
            </a:r>
            <a:endParaRPr b="1"/>
          </a:p>
          <a:p>
            <a:pPr indent="0" lvl="0" marL="0" rtl="0" algn="l">
              <a:spcBef>
                <a:spcPts val="0"/>
              </a:spcBef>
              <a:spcAft>
                <a:spcPts val="0"/>
              </a:spcAft>
              <a:buNone/>
            </a:pPr>
            <a:r>
              <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Language Processor = Analysis of SP + Synthesis of TP</a:t>
            </a:r>
            <a:endParaRPr b="1">
              <a:solidFill>
                <a:schemeClr val="dk1"/>
              </a:solidFill>
            </a:endParaRPr>
          </a:p>
          <a:p>
            <a:pPr indent="0" lvl="0" marL="0" rtl="0" algn="l">
              <a:spcBef>
                <a:spcPts val="1200"/>
              </a:spcBef>
              <a:spcAft>
                <a:spcPts val="0"/>
              </a:spcAft>
              <a:buNone/>
            </a:pPr>
            <a:r>
              <a:rPr b="1" lang="en">
                <a:solidFill>
                  <a:schemeClr val="dk1"/>
                </a:solidFill>
              </a:rPr>
              <a:t>Analysis Phase:</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Known as the front-end of the compiler, the analysis phase of the compiler reads the source program, divides it into core parts and then checks for lexical, grammar and syntax errors.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analysis phase generates an intermediate representation of the source program and symbol table, which should be fed to the Synthesis phase as input.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is responsible for understanding the structure and meaning of the source code.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40"/>
          <p:cNvPicPr preferRelativeResize="0"/>
          <p:nvPr/>
        </p:nvPicPr>
        <p:blipFill>
          <a:blip r:embed="rId3">
            <a:alphaModFix/>
          </a:blip>
          <a:stretch>
            <a:fillRect/>
          </a:stretch>
        </p:blipFill>
        <p:spPr>
          <a:xfrm>
            <a:off x="1141846" y="0"/>
            <a:ext cx="6860307"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 Phase</a:t>
            </a:r>
            <a:endParaRPr/>
          </a:p>
        </p:txBody>
      </p:sp>
      <p:sp>
        <p:nvSpPr>
          <p:cNvPr id="233" name="Google Shape;23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This phase can be further divided into several sub-phases:</a:t>
            </a:r>
            <a:endParaRPr>
              <a:solidFill>
                <a:schemeClr val="dk1"/>
              </a:solidFill>
            </a:endParaRPr>
          </a:p>
          <a:p>
            <a:pPr indent="-334327" lvl="0" marL="457200" rtl="0" algn="l">
              <a:spcBef>
                <a:spcPts val="0"/>
              </a:spcBef>
              <a:spcAft>
                <a:spcPts val="0"/>
              </a:spcAft>
              <a:buClr>
                <a:schemeClr val="dk1"/>
              </a:buClr>
              <a:buSzPct val="100000"/>
              <a:buAutoNum type="arabicPeriod"/>
            </a:pPr>
            <a:r>
              <a:rPr b="1" lang="en">
                <a:solidFill>
                  <a:schemeClr val="dk1"/>
                </a:solidFill>
              </a:rPr>
              <a:t>Lexical Analysis:</a:t>
            </a:r>
            <a:endParaRPr b="1">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Purpose:</a:t>
            </a:r>
            <a:r>
              <a:rPr lang="en">
                <a:solidFill>
                  <a:schemeClr val="dk1"/>
                </a:solidFill>
              </a:rPr>
              <a:t> Convert the sequence of characters in the source code into tokens.</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Activities:</a:t>
            </a:r>
            <a:r>
              <a:rPr lang="en">
                <a:solidFill>
                  <a:schemeClr val="dk1"/>
                </a:solidFill>
              </a:rPr>
              <a:t> Scanning and tokenizing the source code.</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Output:</a:t>
            </a:r>
            <a:r>
              <a:rPr lang="en">
                <a:solidFill>
                  <a:schemeClr val="dk1"/>
                </a:solidFill>
              </a:rPr>
              <a:t> Tokens (basic syntactic units like keywords, identifiers, literals, operators).</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Example:</a:t>
            </a:r>
            <a:r>
              <a:rPr lang="en">
                <a:solidFill>
                  <a:schemeClr val="dk1"/>
                </a:solidFill>
              </a:rPr>
              <a:t> Converting int a = 5; into tokens [int, a, =, 5,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Lexical analyzer represents these lexemes in the form of tokens as: Lexical analysis builds a descriptor, called a token. </a:t>
            </a:r>
            <a:endParaRPr>
              <a:solidFill>
                <a:schemeClr val="dk1"/>
              </a:solidFill>
            </a:endParaRPr>
          </a:p>
          <a:p>
            <a:pPr indent="-316706" lvl="5" marL="2743200" rtl="0" algn="l">
              <a:spcBef>
                <a:spcPts val="0"/>
              </a:spcBef>
              <a:spcAft>
                <a:spcPts val="0"/>
              </a:spcAft>
              <a:buClr>
                <a:schemeClr val="dk1"/>
              </a:buClr>
              <a:buSzPct val="100000"/>
              <a:buChar char="■"/>
            </a:pPr>
            <a:r>
              <a:rPr b="1" lang="en" sz="1500">
                <a:solidFill>
                  <a:schemeClr val="dk1"/>
                </a:solidFill>
              </a:rPr>
              <a:t>&lt;token-name, attribute-value&gt;</a:t>
            </a:r>
            <a:endParaRPr b="1" sz="1500">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We represent token as entry </a:t>
            </a:r>
            <a:r>
              <a:rPr i="1" lang="en">
                <a:solidFill>
                  <a:schemeClr val="dk1"/>
                </a:solidFill>
              </a:rPr>
              <a:t>“</a:t>
            </a:r>
            <a:r>
              <a:rPr b="1" i="1" lang="en">
                <a:solidFill>
                  <a:schemeClr val="dk1"/>
                </a:solidFill>
              </a:rPr>
              <a:t>Code #no</a:t>
            </a:r>
            <a:r>
              <a:rPr i="1" lang="en">
                <a:solidFill>
                  <a:schemeClr val="dk1"/>
                </a:solidFill>
              </a:rPr>
              <a:t>”</a:t>
            </a:r>
            <a:r>
              <a:rPr lang="en">
                <a:solidFill>
                  <a:schemeClr val="dk1"/>
                </a:solidFill>
              </a:rPr>
              <a:t> where </a:t>
            </a:r>
            <a:r>
              <a:rPr i="1" lang="en">
                <a:solidFill>
                  <a:schemeClr val="dk1"/>
                </a:solidFill>
              </a:rPr>
              <a:t>“Code”</a:t>
            </a:r>
            <a:r>
              <a:rPr lang="en">
                <a:solidFill>
                  <a:schemeClr val="dk1"/>
                </a:solidFill>
              </a:rPr>
              <a:t> can be Id or Op for identifier or operator respectively and </a:t>
            </a:r>
            <a:r>
              <a:rPr i="1" lang="en">
                <a:solidFill>
                  <a:schemeClr val="dk1"/>
                </a:solidFill>
              </a:rPr>
              <a:t>“no”</a:t>
            </a:r>
            <a:r>
              <a:rPr lang="en">
                <a:solidFill>
                  <a:schemeClr val="dk1"/>
                </a:solidFill>
              </a:rPr>
              <a:t> indicates the entry for the identifier or operator in symbol or operator table.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Language</a:t>
            </a:r>
            <a:r>
              <a:rPr b="1" lang="en"/>
              <a:t> Processors</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Language Processor is a </a:t>
            </a:r>
            <a:r>
              <a:rPr b="1" lang="en">
                <a:solidFill>
                  <a:schemeClr val="dk1"/>
                </a:solidFill>
              </a:rPr>
              <a:t>software which bridges a specification or execution gap.</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Program to input to a LP is referred as a Source Program and output as Target Program.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language translator bridges an execution gap to the machine language of a computer system.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Language processors are essential tools that translate human-readable code into machine-executable instructions.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Language processors are tools that convert human-readable code into a form that computers can execute.</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Lexical Analysis</a:t>
            </a:r>
            <a:endParaRPr b="1"/>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Consider following code:</a:t>
            </a:r>
            <a:endParaRPr>
              <a:solidFill>
                <a:schemeClr val="dk1"/>
              </a:solidFill>
            </a:endParaRPr>
          </a:p>
          <a:p>
            <a:pPr indent="0" lvl="0" marL="457200" rtl="0" algn="l">
              <a:spcBef>
                <a:spcPts val="1200"/>
              </a:spcBef>
              <a:spcAft>
                <a:spcPts val="0"/>
              </a:spcAft>
              <a:buNone/>
            </a:pPr>
            <a:r>
              <a:rPr lang="en">
                <a:solidFill>
                  <a:schemeClr val="dk1"/>
                </a:solidFill>
              </a:rPr>
              <a:t>i: integer; </a:t>
            </a:r>
            <a:endParaRPr>
              <a:solidFill>
                <a:schemeClr val="dk1"/>
              </a:solidFill>
            </a:endParaRPr>
          </a:p>
          <a:p>
            <a:pPr indent="0" lvl="0" marL="457200" rtl="0" algn="l">
              <a:spcBef>
                <a:spcPts val="1200"/>
              </a:spcBef>
              <a:spcAft>
                <a:spcPts val="0"/>
              </a:spcAft>
              <a:buNone/>
            </a:pPr>
            <a:r>
              <a:rPr lang="en">
                <a:solidFill>
                  <a:schemeClr val="dk1"/>
                </a:solidFill>
              </a:rPr>
              <a:t>a, b: real; </a:t>
            </a:r>
            <a:endParaRPr>
              <a:solidFill>
                <a:schemeClr val="dk1"/>
              </a:solidFill>
            </a:endParaRPr>
          </a:p>
          <a:p>
            <a:pPr indent="0" lvl="0" marL="457200" rtl="0" algn="l">
              <a:spcBef>
                <a:spcPts val="1200"/>
              </a:spcBef>
              <a:spcAft>
                <a:spcPts val="0"/>
              </a:spcAft>
              <a:buNone/>
            </a:pPr>
            <a:r>
              <a:rPr lang="en">
                <a:solidFill>
                  <a:schemeClr val="dk1"/>
                </a:solidFill>
              </a:rPr>
              <a:t>a= b + i; </a:t>
            </a:r>
            <a:endParaRPr>
              <a:solidFill>
                <a:schemeClr val="dk1"/>
              </a:solidFill>
            </a:endParaRPr>
          </a:p>
          <a:p>
            <a:pPr indent="0" lvl="0" marL="457200" rtl="0" algn="l">
              <a:spcBef>
                <a:spcPts val="1200"/>
              </a:spcBef>
              <a:spcAft>
                <a:spcPts val="0"/>
              </a:spcAft>
              <a:buNone/>
            </a:pPr>
            <a:r>
              <a:rPr lang="en">
                <a:solidFill>
                  <a:schemeClr val="dk1"/>
                </a:solidFill>
              </a:rPr>
              <a:t>The statement a= b+i is represented as a string of token </a:t>
            </a:r>
            <a:endParaRPr>
              <a:solidFill>
                <a:schemeClr val="dk1"/>
              </a:solidFill>
            </a:endParaRPr>
          </a:p>
          <a:p>
            <a:pPr indent="0" lvl="0" marL="457200" rtl="0" algn="l">
              <a:spcBef>
                <a:spcPts val="1200"/>
              </a:spcBef>
              <a:spcAft>
                <a:spcPts val="0"/>
              </a:spcAft>
              <a:buNone/>
            </a:pPr>
            <a:r>
              <a:rPr lang="en">
                <a:solidFill>
                  <a:schemeClr val="dk1"/>
                </a:solidFill>
              </a:rPr>
              <a:t>a         =       b       +       i </a:t>
            </a:r>
            <a:endParaRPr>
              <a:solidFill>
                <a:schemeClr val="dk1"/>
              </a:solidFill>
            </a:endParaRPr>
          </a:p>
          <a:p>
            <a:pPr indent="0" lvl="0" marL="0" rtl="0" algn="l">
              <a:spcBef>
                <a:spcPts val="1200"/>
              </a:spcBef>
              <a:spcAft>
                <a:spcPts val="1200"/>
              </a:spcAft>
              <a:buNone/>
            </a:pPr>
            <a:r>
              <a:rPr lang="en">
                <a:solidFill>
                  <a:schemeClr val="dk1"/>
                </a:solidFill>
              </a:rPr>
              <a:t>     Id#1   Op#1  Id#2 Op#2 Id#3 </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Analysis Phase(Contd.)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5" name="Google Shape;24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2. Syntax Analysis (Parsing):</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Purpose:</a:t>
            </a:r>
            <a:r>
              <a:rPr lang="en">
                <a:solidFill>
                  <a:schemeClr val="dk1"/>
                </a:solidFill>
              </a:rPr>
              <a:t> Determine the grammatical structure of the source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r>
              <a:rPr lang="en">
                <a:solidFill>
                  <a:schemeClr val="dk1"/>
                </a:solidFill>
              </a:rPr>
              <a:t> Constructing a parse tree from the tokens.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Parse tree or abstract syntax tree (AST).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Verifying that int a = 5; follows the rules of the language's grammar.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Syntax analysis processes the string of token to determine its grammatical structure builds an intermediate code that represents the structure.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tree structure is used to represent the intermediate code.</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Syntax Analysis</a:t>
            </a:r>
            <a:endParaRPr/>
          </a:p>
        </p:txBody>
      </p:sp>
      <p:sp>
        <p:nvSpPr>
          <p:cNvPr id="251" name="Google Shape;25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Consider the statement a = b + i can be represented in tree form as: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252" name="Google Shape;252;p44"/>
          <p:cNvPicPr preferRelativeResize="0"/>
          <p:nvPr/>
        </p:nvPicPr>
        <p:blipFill rotWithShape="1">
          <a:blip r:embed="rId3">
            <a:alphaModFix/>
          </a:blip>
          <a:srcRect b="14080" l="6960" r="7003" t="11735"/>
          <a:stretch/>
        </p:blipFill>
        <p:spPr>
          <a:xfrm>
            <a:off x="2104750" y="1870250"/>
            <a:ext cx="4622100" cy="2480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Analysis Phase(Contd.)</a:t>
            </a:r>
            <a:endParaRPr/>
          </a:p>
          <a:p>
            <a:pPr indent="0" lvl="0" marL="0" rtl="0" algn="l">
              <a:spcBef>
                <a:spcPts val="0"/>
              </a:spcBef>
              <a:spcAft>
                <a:spcPts val="0"/>
              </a:spcAft>
              <a:buNone/>
            </a:pPr>
            <a:r>
              <a:t/>
            </a:r>
            <a:endParaRPr/>
          </a:p>
        </p:txBody>
      </p:sp>
      <p:sp>
        <p:nvSpPr>
          <p:cNvPr id="258" name="Google Shape;25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rPr>
              <a:t>3. Semantic Analysis:</a:t>
            </a:r>
            <a:endParaRPr b="1">
              <a:solidFill>
                <a:schemeClr val="dk1"/>
              </a:solidFill>
            </a:endParaRPr>
          </a:p>
          <a:p>
            <a:pPr indent="-334327" lvl="0" marL="457200" rtl="0" algn="l">
              <a:spcBef>
                <a:spcPts val="1200"/>
              </a:spcBef>
              <a:spcAft>
                <a:spcPts val="0"/>
              </a:spcAft>
              <a:buClr>
                <a:schemeClr val="dk1"/>
              </a:buClr>
              <a:buSzPct val="100000"/>
              <a:buChar char="●"/>
            </a:pPr>
            <a:r>
              <a:rPr b="1" lang="en">
                <a:solidFill>
                  <a:schemeClr val="dk1"/>
                </a:solidFill>
              </a:rPr>
              <a:t>Purpose:</a:t>
            </a:r>
            <a:r>
              <a:rPr lang="en">
                <a:solidFill>
                  <a:schemeClr val="dk1"/>
                </a:solidFill>
              </a:rPr>
              <a:t> Ensure the code makes logical sense.</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Activities:</a:t>
            </a:r>
            <a:r>
              <a:rPr lang="en">
                <a:solidFill>
                  <a:schemeClr val="dk1"/>
                </a:solidFill>
              </a:rPr>
              <a:t> Type checking, scope resolution, and verifying that operations are semantically valid.</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Output:</a:t>
            </a:r>
            <a:r>
              <a:rPr lang="en">
                <a:solidFill>
                  <a:schemeClr val="dk1"/>
                </a:solidFill>
              </a:rPr>
              <a:t> Annotated syntax tree.</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Example:</a:t>
            </a:r>
            <a:r>
              <a:rPr lang="en">
                <a:solidFill>
                  <a:schemeClr val="dk1"/>
                </a:solidFill>
              </a:rPr>
              <a:t> Checking that variables are declared before use and that operations are performed on compatible types.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While processing a </a:t>
            </a:r>
            <a:r>
              <a:rPr b="1" i="1" lang="en">
                <a:solidFill>
                  <a:schemeClr val="dk1"/>
                </a:solidFill>
              </a:rPr>
              <a:t>declaration statement</a:t>
            </a:r>
            <a:r>
              <a:rPr lang="en">
                <a:solidFill>
                  <a:schemeClr val="dk1"/>
                </a:solidFill>
              </a:rPr>
              <a:t>, it adds information concerning the type, length and dimensionality of a symbol to the symbol table.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While processing an </a:t>
            </a:r>
            <a:r>
              <a:rPr b="1" i="1" lang="en">
                <a:solidFill>
                  <a:schemeClr val="dk1"/>
                </a:solidFill>
              </a:rPr>
              <a:t>imperative statement</a:t>
            </a:r>
            <a:r>
              <a:rPr lang="en">
                <a:solidFill>
                  <a:schemeClr val="dk1"/>
                </a:solidFill>
              </a:rPr>
              <a:t>, it determines the sequence of actions that would have to be performed for implementing the meaning of the statement and represents them in the intermediate code.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Semantic Analysis</a:t>
            </a:r>
            <a:endParaRPr b="1"/>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Considering the tree structure for the statement a = b + i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node is operand, then type of operand is added in the description field of operand. While evaluating the expression the type of b is real and i is int so type of i is converted to real i*. </a:t>
            </a:r>
            <a:endParaRPr>
              <a:solidFill>
                <a:schemeClr val="dk1"/>
              </a:solidFill>
            </a:endParaRPr>
          </a:p>
        </p:txBody>
      </p:sp>
      <p:pic>
        <p:nvPicPr>
          <p:cNvPr id="265" name="Google Shape;265;p46"/>
          <p:cNvPicPr preferRelativeResize="0"/>
          <p:nvPr/>
        </p:nvPicPr>
        <p:blipFill rotWithShape="1">
          <a:blip r:embed="rId3">
            <a:alphaModFix/>
          </a:blip>
          <a:srcRect b="4676" l="0" r="0" t="9523"/>
          <a:stretch/>
        </p:blipFill>
        <p:spPr>
          <a:xfrm>
            <a:off x="153325" y="2505125"/>
            <a:ext cx="8842375" cy="2481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 Phase(Contd.)</a:t>
            </a:r>
            <a:endParaRPr b="1"/>
          </a:p>
        </p:txBody>
      </p:sp>
      <p:sp>
        <p:nvSpPr>
          <p:cNvPr id="271" name="Google Shape;27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4. Intermediate Code(IC) Generation:</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Purpose:</a:t>
            </a:r>
            <a:r>
              <a:rPr lang="en">
                <a:solidFill>
                  <a:schemeClr val="dk1"/>
                </a:solidFill>
              </a:rPr>
              <a:t> Convert the high-level source code into an intermediate representation (IR).</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r>
              <a:rPr lang="en">
                <a:solidFill>
                  <a:schemeClr val="dk1"/>
                </a:solidFill>
              </a:rPr>
              <a:t> Generating a platform-independent intermediate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Intermediate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Transforming int a = 5; into an intermediate form like three-address 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IR contains intermediate code and table.</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Intermediate Code Generation:</a:t>
            </a:r>
            <a:endParaRPr b="1"/>
          </a:p>
        </p:txBody>
      </p:sp>
      <p:sp>
        <p:nvSpPr>
          <p:cNvPr id="277" name="Google Shape;27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1"/>
                </a:solidFill>
              </a:rPr>
              <a:t>Symbol table:</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rPr b="1" lang="en">
                <a:solidFill>
                  <a:schemeClr val="dk1"/>
                </a:solidFill>
              </a:rPr>
              <a:t>Intermediate code:</a:t>
            </a:r>
            <a:endParaRPr b="1">
              <a:solidFill>
                <a:schemeClr val="dk1"/>
              </a:solidFill>
            </a:endParaRPr>
          </a:p>
          <a:p>
            <a:pPr indent="0" lvl="0" marL="19431" rtl="0" algn="l">
              <a:lnSpc>
                <a:spcPct val="100000"/>
              </a:lnSpc>
              <a:spcBef>
                <a:spcPts val="1200"/>
              </a:spcBef>
              <a:spcAft>
                <a:spcPts val="0"/>
              </a:spcAft>
              <a:buClr>
                <a:schemeClr val="dk1"/>
              </a:buClr>
              <a:buSzPct val="61111"/>
              <a:buFont typeface="Arial"/>
              <a:buNone/>
            </a:pPr>
            <a:r>
              <a:rPr lang="en">
                <a:solidFill>
                  <a:schemeClr val="dk1"/>
                </a:solidFill>
                <a:latin typeface="Calibri"/>
                <a:ea typeface="Calibri"/>
                <a:cs typeface="Calibri"/>
                <a:sym typeface="Calibri"/>
              </a:rPr>
              <a:t>Convert(id1#1) to real, giving (id#4) </a:t>
            </a:r>
            <a:endParaRPr>
              <a:solidFill>
                <a:schemeClr val="dk1"/>
              </a:solidFill>
              <a:latin typeface="Calibri"/>
              <a:ea typeface="Calibri"/>
              <a:cs typeface="Calibri"/>
              <a:sym typeface="Calibri"/>
            </a:endParaRPr>
          </a:p>
          <a:p>
            <a:pPr indent="0" lvl="0" marL="12801" rtl="0" algn="l">
              <a:lnSpc>
                <a:spcPct val="100000"/>
              </a:lnSpc>
              <a:spcBef>
                <a:spcPts val="1067"/>
              </a:spcBef>
              <a:spcAft>
                <a:spcPts val="0"/>
              </a:spcAft>
              <a:buClr>
                <a:schemeClr val="dk1"/>
              </a:buClr>
              <a:buSzPct val="61111"/>
              <a:buFont typeface="Arial"/>
              <a:buNone/>
            </a:pPr>
            <a:r>
              <a:rPr lang="en">
                <a:solidFill>
                  <a:schemeClr val="dk1"/>
                </a:solidFill>
                <a:latin typeface="Calibri"/>
                <a:ea typeface="Calibri"/>
                <a:cs typeface="Calibri"/>
                <a:sym typeface="Calibri"/>
              </a:rPr>
              <a:t>Add(id#4) to (id#3), giving (id#5) </a:t>
            </a:r>
            <a:endParaRPr>
              <a:solidFill>
                <a:schemeClr val="dk1"/>
              </a:solidFill>
              <a:latin typeface="Calibri"/>
              <a:ea typeface="Calibri"/>
              <a:cs typeface="Calibri"/>
              <a:sym typeface="Calibri"/>
            </a:endParaRPr>
          </a:p>
          <a:p>
            <a:pPr indent="0" lvl="0" marL="11430" rtl="0" algn="l">
              <a:lnSpc>
                <a:spcPct val="100000"/>
              </a:lnSpc>
              <a:spcBef>
                <a:spcPts val="1070"/>
              </a:spcBef>
              <a:spcAft>
                <a:spcPts val="0"/>
              </a:spcAft>
              <a:buNone/>
            </a:pPr>
            <a:r>
              <a:rPr lang="en">
                <a:solidFill>
                  <a:schemeClr val="dk1"/>
                </a:solidFill>
                <a:latin typeface="Calibri"/>
                <a:ea typeface="Calibri"/>
                <a:cs typeface="Calibri"/>
                <a:sym typeface="Calibri"/>
              </a:rPr>
              <a:t>Store (id#5) in (id#2) </a:t>
            </a:r>
            <a:endParaRPr>
              <a:solidFill>
                <a:schemeClr val="dk1"/>
              </a:solidFill>
            </a:endParaRPr>
          </a:p>
        </p:txBody>
      </p:sp>
      <p:pic>
        <p:nvPicPr>
          <p:cNvPr id="278" name="Google Shape;278;p48"/>
          <p:cNvPicPr preferRelativeResize="0"/>
          <p:nvPr/>
        </p:nvPicPr>
        <p:blipFill>
          <a:blip r:embed="rId3">
            <a:alphaModFix/>
          </a:blip>
          <a:stretch>
            <a:fillRect/>
          </a:stretch>
        </p:blipFill>
        <p:spPr>
          <a:xfrm>
            <a:off x="2118875" y="1251113"/>
            <a:ext cx="5242149" cy="2029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need of Intermediate Code?</a:t>
            </a:r>
            <a:endParaRPr/>
          </a:p>
        </p:txBody>
      </p:sp>
      <p:sp>
        <p:nvSpPr>
          <p:cNvPr id="284" name="Google Shape;28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A source code can directly be translated into its target machine code, then </a:t>
            </a:r>
            <a:r>
              <a:rPr b="1" lang="en">
                <a:solidFill>
                  <a:schemeClr val="dk1"/>
                </a:solidFill>
              </a:rPr>
              <a:t>why at all we need to translate the source code into an intermediate code which is then translated to its target code?</a:t>
            </a:r>
            <a:r>
              <a:rPr lang="en">
                <a:solidFill>
                  <a:schemeClr val="dk1"/>
                </a:solidFill>
              </a:rPr>
              <a:t> Let us see the reasons why we need an intermediate code.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If a compiler translates the source language to its target machine language without having the option for generating intermediate code, then for each new machine, a full native compiler is required. </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Intermediate code eliminates the need of a new full compiler</a:t>
            </a:r>
            <a:r>
              <a:rPr lang="en">
                <a:solidFill>
                  <a:schemeClr val="dk1"/>
                </a:solidFill>
              </a:rPr>
              <a:t> for every unique machine by keeping the analysis portion same for all the compilers.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second part of compiler, synthesis, is changed according to the target machine.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 It becomes </a:t>
            </a:r>
            <a:r>
              <a:rPr b="1" lang="en">
                <a:solidFill>
                  <a:schemeClr val="dk1"/>
                </a:solidFill>
              </a:rPr>
              <a:t>easier to apply the source code modifications </a:t>
            </a:r>
            <a:r>
              <a:rPr lang="en">
                <a:solidFill>
                  <a:schemeClr val="dk1"/>
                </a:solidFill>
              </a:rPr>
              <a:t>to improve code performance by applying code optimization techniques </a:t>
            </a:r>
            <a:r>
              <a:rPr b="1" lang="en">
                <a:solidFill>
                  <a:schemeClr val="dk1"/>
                </a:solidFill>
              </a:rPr>
              <a:t>on the intermediate code.</a:t>
            </a:r>
            <a:endParaRPr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Synthesis Phase</a:t>
            </a:r>
            <a:endParaRPr b="1"/>
          </a:p>
        </p:txBody>
      </p:sp>
      <p:sp>
        <p:nvSpPr>
          <p:cNvPr id="290" name="Google Shape;29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synthesis phase, also known as the back-end of a compiler, is responsible for translating the intermediate representation of a program into machine code that can be executed by the target processor.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291" name="Google Shape;291;p50"/>
          <p:cNvPicPr preferRelativeResize="0"/>
          <p:nvPr/>
        </p:nvPicPr>
        <p:blipFill>
          <a:blip r:embed="rId3">
            <a:alphaModFix/>
          </a:blip>
          <a:stretch>
            <a:fillRect/>
          </a:stretch>
        </p:blipFill>
        <p:spPr>
          <a:xfrm>
            <a:off x="1886775" y="2170550"/>
            <a:ext cx="5143501" cy="29132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Synthesis Phase </a:t>
            </a:r>
            <a:r>
              <a:rPr lang="en"/>
              <a:t>(Contd.)</a:t>
            </a:r>
            <a:endParaRPr/>
          </a:p>
        </p:txBody>
      </p:sp>
      <p:sp>
        <p:nvSpPr>
          <p:cNvPr id="297" name="Google Shape;29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key tasks it performs are as follows: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Code Optimization</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Improve the intermediate code to enhance performance and reduce resource usage.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r>
              <a:rPr lang="en">
                <a:solidFill>
                  <a:schemeClr val="dk1"/>
                </a:solidFill>
              </a:rPr>
              <a:t> Removing redundant code, optimizing loops, and enhancing resource utilization.</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Optimized intermediate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Eliminating dead code and simplifying expressions to reduce the number of instructions.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Language Processing Systems</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Any computer system is made of hardware and software, The hardware understands a language, which humans cannot understand.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 we write programs in high-level language, which is easier for us to understand and remember.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programs are then fed into a series of tools and OS components to get the desired code that can be used by the machine.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is known as </a:t>
            </a:r>
            <a:r>
              <a:rPr b="1" lang="en">
                <a:solidFill>
                  <a:schemeClr val="dk1"/>
                </a:solidFill>
              </a:rPr>
              <a:t>Language Processing System</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high-level language is converted into binary language in various phases. </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Synthesis Phase(Contd.)</a:t>
            </a:r>
            <a:endParaRPr/>
          </a:p>
          <a:p>
            <a:pPr indent="0" lvl="0" marL="0" rtl="0" algn="l">
              <a:spcBef>
                <a:spcPts val="0"/>
              </a:spcBef>
              <a:spcAft>
                <a:spcPts val="0"/>
              </a:spcAft>
              <a:buNone/>
            </a:pPr>
            <a:r>
              <a:t/>
            </a:r>
            <a:endParaRPr/>
          </a:p>
        </p:txBody>
      </p:sp>
      <p:sp>
        <p:nvSpPr>
          <p:cNvPr id="303" name="Google Shape;30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2. Code Generation</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Purpose:</a:t>
            </a:r>
            <a:r>
              <a:rPr lang="en">
                <a:solidFill>
                  <a:schemeClr val="dk1"/>
                </a:solidFill>
              </a:rPr>
              <a:t> Translate the optimized intermediate code into machine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endParaRPr b="1">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Instruction Selection:</a:t>
            </a:r>
            <a:r>
              <a:rPr lang="en" sz="1500">
                <a:solidFill>
                  <a:schemeClr val="dk1"/>
                </a:solidFill>
              </a:rPr>
              <a:t> Mapping intermediate instructions to the target machine instructions.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Register Allocation:</a:t>
            </a:r>
            <a:r>
              <a:rPr lang="en" sz="1500">
                <a:solidFill>
                  <a:schemeClr val="dk1"/>
                </a:solidFill>
              </a:rPr>
              <a:t> Assigning variables and temporary values to machine registers.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Instruction Scheduling:</a:t>
            </a:r>
            <a:r>
              <a:rPr lang="en" sz="1500">
                <a:solidFill>
                  <a:schemeClr val="dk1"/>
                </a:solidFill>
              </a:rPr>
              <a:t> Reordering instructions to minimize pipeline stalls and improve execution speed.</a:t>
            </a:r>
            <a:endParaRPr sz="15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Machine code instructions.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Converting an intermediate representation of an addition operation to the appropriate ADD machine instruction.</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Synthesis Phase</a:t>
            </a:r>
            <a:r>
              <a:rPr lang="en"/>
              <a:t>(Contd.)</a:t>
            </a:r>
            <a:endParaRPr/>
          </a:p>
        </p:txBody>
      </p:sp>
      <p:sp>
        <p:nvSpPr>
          <p:cNvPr id="309" name="Google Shape;30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3. Creation of Data Structures</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Purpose:</a:t>
            </a:r>
            <a:r>
              <a:rPr lang="en">
                <a:solidFill>
                  <a:schemeClr val="dk1"/>
                </a:solidFill>
              </a:rPr>
              <a:t> Set up runtime structures required during program execution.</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endParaRPr b="1">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Symbol Table Management:</a:t>
            </a:r>
            <a:r>
              <a:rPr lang="en" sz="1500">
                <a:solidFill>
                  <a:schemeClr val="dk1"/>
                </a:solidFill>
              </a:rPr>
              <a:t> Storing information about variables, functions, scopes, and types.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Activation Records:</a:t>
            </a:r>
            <a:r>
              <a:rPr lang="en" sz="1500">
                <a:solidFill>
                  <a:schemeClr val="dk1"/>
                </a:solidFill>
              </a:rPr>
              <a:t> Managing function calls and local variables using stack frames.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Control Flow Graphs (CFG):</a:t>
            </a:r>
            <a:r>
              <a:rPr lang="en" sz="1500">
                <a:solidFill>
                  <a:schemeClr val="dk1"/>
                </a:solidFill>
              </a:rPr>
              <a:t> Representing the flow of control within the program.</a:t>
            </a:r>
            <a:endParaRPr sz="15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Symbol tables, activation records, and CFGs.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Creating an activation record for a function call to manage local variables and return address.</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Representation (IR)</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Char char="●"/>
            </a:pPr>
            <a:r>
              <a:rPr lang="en">
                <a:solidFill>
                  <a:schemeClr val="dk1"/>
                </a:solidFill>
              </a:rPr>
              <a:t>IR </a:t>
            </a:r>
            <a:r>
              <a:rPr b="1" lang="en">
                <a:solidFill>
                  <a:schemeClr val="dk1"/>
                </a:solidFill>
              </a:rPr>
              <a:t>serve as a bridge</a:t>
            </a:r>
            <a:r>
              <a:rPr lang="en">
                <a:solidFill>
                  <a:schemeClr val="dk1"/>
                </a:solidFill>
              </a:rPr>
              <a:t> between the source code and the target machine code, providing an abstraction that enables various optimizations and transformations.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Intermediate codes can be represented in a variety of ways and they have their own benefits. </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High Level IR</a:t>
            </a:r>
            <a:r>
              <a:rPr lang="en">
                <a:solidFill>
                  <a:schemeClr val="dk1"/>
                </a:solidFill>
              </a:rPr>
              <a:t> </a:t>
            </a:r>
            <a:endParaRPr>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High-level intermediate code representation is </a:t>
            </a:r>
            <a:r>
              <a:rPr b="1" lang="en" sz="1500">
                <a:solidFill>
                  <a:schemeClr val="dk1"/>
                </a:solidFill>
              </a:rPr>
              <a:t>very close to the source language itself</a:t>
            </a:r>
            <a:r>
              <a:rPr lang="en" sz="1500">
                <a:solidFill>
                  <a:schemeClr val="dk1"/>
                </a:solidFill>
              </a:rPr>
              <a:t>. They can be easily generated from the source code and we can easily apply code modifications to enhance performance. But for target machine optimization, it is less preferred.</a:t>
            </a:r>
            <a:endParaRPr sz="1500">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 Low Level IR </a:t>
            </a:r>
            <a:r>
              <a:rPr lang="en">
                <a:solidFill>
                  <a:schemeClr val="dk1"/>
                </a:solidFill>
              </a:rPr>
              <a:t> </a:t>
            </a:r>
            <a:endParaRPr>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This one is </a:t>
            </a:r>
            <a:r>
              <a:rPr b="1" lang="en" sz="1500">
                <a:solidFill>
                  <a:schemeClr val="dk1"/>
                </a:solidFill>
              </a:rPr>
              <a:t>close to the target machine</a:t>
            </a:r>
            <a:r>
              <a:rPr lang="en" sz="1500">
                <a:solidFill>
                  <a:schemeClr val="dk1"/>
                </a:solidFill>
              </a:rPr>
              <a:t>, which makes it suitable for register and memory allocation, instruction set selection, etc. It is good for machine-independent optimization. </a:t>
            </a:r>
            <a:endParaRPr sz="15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Toy Compiler</a:t>
            </a:r>
            <a:endParaRPr/>
          </a:p>
        </p:txBody>
      </p:sp>
      <p:sp>
        <p:nvSpPr>
          <p:cNvPr id="321" name="Google Shape;32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55"/>
          <p:cNvPicPr preferRelativeResize="0"/>
          <p:nvPr/>
        </p:nvPicPr>
        <p:blipFill>
          <a:blip r:embed="rId3">
            <a:alphaModFix/>
          </a:blip>
          <a:stretch>
            <a:fillRect/>
          </a:stretch>
        </p:blipFill>
        <p:spPr>
          <a:xfrm>
            <a:off x="216850" y="1017725"/>
            <a:ext cx="8615449" cy="3867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8" name="Google Shape;328;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56"/>
          <p:cNvPicPr preferRelativeResize="0"/>
          <p:nvPr/>
        </p:nvPicPr>
        <p:blipFill rotWithShape="1">
          <a:blip r:embed="rId3">
            <a:alphaModFix/>
          </a:blip>
          <a:srcRect b="0" l="4579" r="17545" t="14442"/>
          <a:stretch/>
        </p:blipFill>
        <p:spPr>
          <a:xfrm>
            <a:off x="154675" y="0"/>
            <a:ext cx="8520599" cy="5143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Toy Compiler (Contd.) – Frontend </a:t>
            </a:r>
            <a:endParaRPr/>
          </a:p>
        </p:txBody>
      </p:sp>
      <p:sp>
        <p:nvSpPr>
          <p:cNvPr id="335" name="Google Shape;33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0357" lvl="0" marL="457200" rtl="0" algn="l">
              <a:spcBef>
                <a:spcPts val="0"/>
              </a:spcBef>
              <a:spcAft>
                <a:spcPts val="0"/>
              </a:spcAft>
              <a:buClr>
                <a:schemeClr val="dk1"/>
              </a:buClr>
              <a:buSzPct val="100000"/>
              <a:buChar char="●"/>
            </a:pPr>
            <a:r>
              <a:rPr lang="en" sz="1700">
                <a:solidFill>
                  <a:schemeClr val="dk1"/>
                </a:solidFill>
              </a:rPr>
              <a:t>It includes </a:t>
            </a:r>
            <a:r>
              <a:rPr b="1" lang="en" sz="1700">
                <a:solidFill>
                  <a:schemeClr val="dk1"/>
                </a:solidFill>
              </a:rPr>
              <a:t>3 analysis</a:t>
            </a:r>
            <a:r>
              <a:rPr lang="en" sz="1700">
                <a:solidFill>
                  <a:schemeClr val="dk1"/>
                </a:solidFill>
              </a:rPr>
              <a:t>:</a:t>
            </a:r>
            <a:endParaRPr sz="1700">
              <a:solidFill>
                <a:schemeClr val="dk1"/>
              </a:solidFill>
            </a:endParaRPr>
          </a:p>
          <a:p>
            <a:pPr indent="-320357" lvl="0" marL="457200" rtl="0" algn="l">
              <a:spcBef>
                <a:spcPts val="0"/>
              </a:spcBef>
              <a:spcAft>
                <a:spcPts val="0"/>
              </a:spcAft>
              <a:buClr>
                <a:schemeClr val="dk1"/>
              </a:buClr>
              <a:buSzPct val="100000"/>
              <a:buAutoNum type="arabicPeriod"/>
            </a:pPr>
            <a:r>
              <a:rPr lang="en" sz="1700">
                <a:solidFill>
                  <a:schemeClr val="dk1"/>
                </a:solidFill>
              </a:rPr>
              <a:t>Lexical </a:t>
            </a:r>
            <a:r>
              <a:rPr lang="en" sz="1700">
                <a:solidFill>
                  <a:schemeClr val="dk1"/>
                </a:solidFill>
              </a:rPr>
              <a:t> analysis</a:t>
            </a:r>
            <a:endParaRPr sz="1700">
              <a:solidFill>
                <a:schemeClr val="dk1"/>
              </a:solidFill>
            </a:endParaRPr>
          </a:p>
          <a:p>
            <a:pPr indent="-320357" lvl="0" marL="457200" rtl="0" algn="l">
              <a:spcBef>
                <a:spcPts val="0"/>
              </a:spcBef>
              <a:spcAft>
                <a:spcPts val="0"/>
              </a:spcAft>
              <a:buClr>
                <a:schemeClr val="dk1"/>
              </a:buClr>
              <a:buSzPct val="100000"/>
              <a:buAutoNum type="arabicPeriod"/>
            </a:pPr>
            <a:r>
              <a:rPr lang="en" sz="1700">
                <a:solidFill>
                  <a:schemeClr val="dk1"/>
                </a:solidFill>
              </a:rPr>
              <a:t>Syntax </a:t>
            </a:r>
            <a:r>
              <a:rPr lang="en" sz="1700">
                <a:solidFill>
                  <a:schemeClr val="dk1"/>
                </a:solidFill>
              </a:rPr>
              <a:t> analysis</a:t>
            </a:r>
            <a:endParaRPr sz="1700">
              <a:solidFill>
                <a:schemeClr val="dk1"/>
              </a:solidFill>
            </a:endParaRPr>
          </a:p>
          <a:p>
            <a:pPr indent="-320357" lvl="0" marL="457200" rtl="0" algn="l">
              <a:spcBef>
                <a:spcPts val="0"/>
              </a:spcBef>
              <a:spcAft>
                <a:spcPts val="0"/>
              </a:spcAft>
              <a:buClr>
                <a:schemeClr val="dk1"/>
              </a:buClr>
              <a:buSzPct val="100000"/>
              <a:buAutoNum type="arabicPeriod"/>
            </a:pPr>
            <a:r>
              <a:rPr lang="en" sz="1700">
                <a:solidFill>
                  <a:schemeClr val="dk1"/>
                </a:solidFill>
              </a:rPr>
              <a:t>Semantic </a:t>
            </a:r>
            <a:r>
              <a:rPr lang="en" sz="1700">
                <a:solidFill>
                  <a:schemeClr val="dk1"/>
                </a:solidFill>
              </a:rPr>
              <a:t> analysis</a:t>
            </a:r>
            <a:endParaRPr sz="1700">
              <a:solidFill>
                <a:schemeClr val="dk1"/>
              </a:solidFill>
            </a:endParaRPr>
          </a:p>
          <a:p>
            <a:pPr indent="-320357" lvl="0" marL="457200" rtl="0" algn="l">
              <a:spcBef>
                <a:spcPts val="0"/>
              </a:spcBef>
              <a:spcAft>
                <a:spcPts val="0"/>
              </a:spcAft>
              <a:buClr>
                <a:schemeClr val="dk1"/>
              </a:buClr>
              <a:buSzPct val="100000"/>
              <a:buChar char="●"/>
            </a:pPr>
            <a:r>
              <a:rPr b="1" lang="en" sz="1700">
                <a:solidFill>
                  <a:schemeClr val="dk1"/>
                </a:solidFill>
              </a:rPr>
              <a:t>Functions of Front End</a:t>
            </a:r>
            <a:r>
              <a:rPr lang="en" sz="1700">
                <a:solidFill>
                  <a:schemeClr val="dk1"/>
                </a:solidFill>
              </a:rPr>
              <a:t>: </a:t>
            </a:r>
            <a:endParaRPr sz="1700">
              <a:solidFill>
                <a:schemeClr val="dk1"/>
              </a:solidFill>
            </a:endParaRPr>
          </a:p>
          <a:p>
            <a:pPr indent="-320357" lvl="0" marL="914400" rtl="0" algn="l">
              <a:spcBef>
                <a:spcPts val="0"/>
              </a:spcBef>
              <a:spcAft>
                <a:spcPts val="0"/>
              </a:spcAft>
              <a:buClr>
                <a:schemeClr val="dk1"/>
              </a:buClr>
              <a:buSzPct val="100000"/>
              <a:buAutoNum type="arabicPeriod"/>
            </a:pPr>
            <a:r>
              <a:rPr lang="en" sz="1700">
                <a:solidFill>
                  <a:schemeClr val="dk1"/>
                </a:solidFill>
              </a:rPr>
              <a:t>Determine </a:t>
            </a:r>
            <a:r>
              <a:rPr b="1" lang="en" sz="1700">
                <a:solidFill>
                  <a:schemeClr val="dk1"/>
                </a:solidFill>
              </a:rPr>
              <a:t>validity of source statement</a:t>
            </a:r>
            <a:r>
              <a:rPr lang="en" sz="1700">
                <a:solidFill>
                  <a:schemeClr val="dk1"/>
                </a:solidFill>
              </a:rPr>
              <a:t> from view point of analysis.</a:t>
            </a:r>
            <a:endParaRPr sz="1700">
              <a:solidFill>
                <a:schemeClr val="dk1"/>
              </a:solidFill>
            </a:endParaRPr>
          </a:p>
          <a:p>
            <a:pPr indent="-320357" lvl="0" marL="914400" rtl="0" algn="l">
              <a:spcBef>
                <a:spcPts val="0"/>
              </a:spcBef>
              <a:spcAft>
                <a:spcPts val="0"/>
              </a:spcAft>
              <a:buClr>
                <a:schemeClr val="dk1"/>
              </a:buClr>
              <a:buSzPct val="100000"/>
              <a:buAutoNum type="arabicPeriod"/>
            </a:pPr>
            <a:r>
              <a:rPr lang="en" sz="1700">
                <a:solidFill>
                  <a:schemeClr val="dk1"/>
                </a:solidFill>
              </a:rPr>
              <a:t>Determine </a:t>
            </a:r>
            <a:r>
              <a:rPr b="1" lang="en" sz="1700">
                <a:solidFill>
                  <a:schemeClr val="dk1"/>
                </a:solidFill>
              </a:rPr>
              <a:t>‘content’ of source statement</a:t>
            </a:r>
            <a:r>
              <a:rPr lang="en" sz="1700">
                <a:solidFill>
                  <a:schemeClr val="dk1"/>
                </a:solidFill>
              </a:rPr>
              <a:t>.</a:t>
            </a:r>
            <a:endParaRPr sz="1700">
              <a:solidFill>
                <a:schemeClr val="dk1"/>
              </a:solidFill>
            </a:endParaRPr>
          </a:p>
          <a:p>
            <a:pPr indent="-320357" lvl="0" marL="914400" rtl="0" algn="l">
              <a:spcBef>
                <a:spcPts val="0"/>
              </a:spcBef>
              <a:spcAft>
                <a:spcPts val="0"/>
              </a:spcAft>
              <a:buClr>
                <a:schemeClr val="dk1"/>
              </a:buClr>
              <a:buSzPct val="100000"/>
              <a:buAutoNum type="arabicPeriod"/>
            </a:pPr>
            <a:r>
              <a:rPr b="1" lang="en" sz="1700">
                <a:solidFill>
                  <a:schemeClr val="dk1"/>
                </a:solidFill>
              </a:rPr>
              <a:t>Construct a suitable representation of source statement</a:t>
            </a:r>
            <a:r>
              <a:rPr lang="en" sz="1700">
                <a:solidFill>
                  <a:schemeClr val="dk1"/>
                </a:solidFill>
              </a:rPr>
              <a:t> for the use of subsequent analysis function or synthesis phase of a language processor. </a:t>
            </a:r>
            <a:endParaRPr sz="1700">
              <a:solidFill>
                <a:schemeClr val="dk1"/>
              </a:solidFill>
            </a:endParaRPr>
          </a:p>
          <a:p>
            <a:pPr indent="-320357" lvl="0" marL="457200" rtl="0" algn="l">
              <a:spcBef>
                <a:spcPts val="0"/>
              </a:spcBef>
              <a:spcAft>
                <a:spcPts val="0"/>
              </a:spcAft>
              <a:buClr>
                <a:schemeClr val="dk1"/>
              </a:buClr>
              <a:buSzPct val="100000"/>
              <a:buChar char="●"/>
            </a:pPr>
            <a:r>
              <a:rPr b="1" lang="en" sz="1700">
                <a:solidFill>
                  <a:schemeClr val="dk1"/>
                </a:solidFill>
              </a:rPr>
              <a:t>Result</a:t>
            </a:r>
            <a:r>
              <a:rPr lang="en" sz="1700">
                <a:solidFill>
                  <a:schemeClr val="dk1"/>
                </a:solidFill>
              </a:rPr>
              <a:t> is stored in the following forms:</a:t>
            </a:r>
            <a:endParaRPr sz="1700">
              <a:solidFill>
                <a:schemeClr val="dk1"/>
              </a:solidFill>
            </a:endParaRPr>
          </a:p>
          <a:p>
            <a:pPr indent="-320357" lvl="0" marL="914400" rtl="0" algn="l">
              <a:spcBef>
                <a:spcPts val="0"/>
              </a:spcBef>
              <a:spcAft>
                <a:spcPts val="0"/>
              </a:spcAft>
              <a:buClr>
                <a:schemeClr val="dk1"/>
              </a:buClr>
              <a:buSzPct val="100000"/>
              <a:buAutoNum type="arabicPeriod"/>
            </a:pPr>
            <a:r>
              <a:rPr lang="en" sz="1700">
                <a:solidFill>
                  <a:schemeClr val="dk1"/>
                </a:solidFill>
              </a:rPr>
              <a:t>Table of Information</a:t>
            </a:r>
            <a:endParaRPr sz="1700">
              <a:solidFill>
                <a:schemeClr val="dk1"/>
              </a:solidFill>
            </a:endParaRPr>
          </a:p>
          <a:p>
            <a:pPr indent="-320357" lvl="0" marL="914400" rtl="0" algn="l">
              <a:spcBef>
                <a:spcPts val="0"/>
              </a:spcBef>
              <a:spcAft>
                <a:spcPts val="0"/>
              </a:spcAft>
              <a:buClr>
                <a:schemeClr val="dk1"/>
              </a:buClr>
              <a:buSzPct val="100000"/>
              <a:buAutoNum type="arabicPeriod"/>
            </a:pPr>
            <a:r>
              <a:rPr lang="en" sz="1700">
                <a:solidFill>
                  <a:schemeClr val="dk1"/>
                </a:solidFill>
              </a:rPr>
              <a:t>IC: Description of source statement</a:t>
            </a:r>
            <a:endParaRPr sz="1700">
              <a:solidFill>
                <a:schemeClr val="dk1"/>
              </a:solidFill>
            </a:endParaRPr>
          </a:p>
          <a:p>
            <a:pPr indent="-320357" lvl="0" marL="457200" rtl="0" algn="l">
              <a:spcBef>
                <a:spcPts val="0"/>
              </a:spcBef>
              <a:spcAft>
                <a:spcPts val="0"/>
              </a:spcAft>
              <a:buClr>
                <a:schemeClr val="dk1"/>
              </a:buClr>
              <a:buSzPct val="100000"/>
              <a:buChar char="●"/>
            </a:pPr>
            <a:r>
              <a:rPr b="1" lang="en" sz="1700">
                <a:solidFill>
                  <a:schemeClr val="dk1"/>
                </a:solidFill>
              </a:rPr>
              <a:t>Output</a:t>
            </a:r>
            <a:r>
              <a:rPr lang="en" sz="1700">
                <a:solidFill>
                  <a:schemeClr val="dk1"/>
                </a:solidFill>
              </a:rPr>
              <a:t> of Front End: </a:t>
            </a:r>
            <a:endParaRPr sz="1700">
              <a:solidFill>
                <a:schemeClr val="dk1"/>
              </a:solidFill>
            </a:endParaRPr>
          </a:p>
          <a:p>
            <a:pPr indent="-320357" lvl="0" marL="457200" rtl="0" algn="l">
              <a:spcBef>
                <a:spcPts val="0"/>
              </a:spcBef>
              <a:spcAft>
                <a:spcPts val="0"/>
              </a:spcAft>
              <a:buClr>
                <a:schemeClr val="dk1"/>
              </a:buClr>
              <a:buSzPct val="100000"/>
              <a:buChar char="●"/>
            </a:pPr>
            <a:r>
              <a:rPr lang="en" sz="1700">
                <a:solidFill>
                  <a:schemeClr val="dk1"/>
                </a:solidFill>
              </a:rPr>
              <a:t>IR : Intermediate Representation. </a:t>
            </a:r>
            <a:endParaRPr sz="1700">
              <a:solidFill>
                <a:schemeClr val="dk1"/>
              </a:solidFill>
            </a:endParaRPr>
          </a:p>
          <a:p>
            <a:pPr indent="-320357" lvl="0" marL="457200" rtl="0" algn="l">
              <a:spcBef>
                <a:spcPts val="0"/>
              </a:spcBef>
              <a:spcAft>
                <a:spcPts val="0"/>
              </a:spcAft>
              <a:buClr>
                <a:schemeClr val="dk1"/>
              </a:buClr>
              <a:buSzPct val="100000"/>
              <a:buChar char="●"/>
            </a:pPr>
            <a:r>
              <a:rPr lang="en" sz="1700">
                <a:solidFill>
                  <a:schemeClr val="dk1"/>
                </a:solidFill>
              </a:rPr>
              <a:t>It has two things with it. </a:t>
            </a:r>
            <a:r>
              <a:rPr b="1" lang="en" sz="1700">
                <a:solidFill>
                  <a:schemeClr val="dk1"/>
                </a:solidFill>
              </a:rPr>
              <a:t>1.</a:t>
            </a:r>
            <a:r>
              <a:rPr lang="en" sz="1700">
                <a:solidFill>
                  <a:schemeClr val="dk1"/>
                </a:solidFill>
              </a:rPr>
              <a:t> Table of Information.  </a:t>
            </a:r>
            <a:r>
              <a:rPr b="1" lang="en" sz="1700">
                <a:solidFill>
                  <a:schemeClr val="dk1"/>
                </a:solidFill>
              </a:rPr>
              <a:t>2.</a:t>
            </a:r>
            <a:r>
              <a:rPr lang="en" sz="1700">
                <a:solidFill>
                  <a:schemeClr val="dk1"/>
                </a:solidFill>
              </a:rPr>
              <a:t> Intermediate Code (IC)</a:t>
            </a:r>
            <a:endParaRPr sz="17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Toy Compiler (Contd.) – Frontend </a:t>
            </a:r>
            <a:endParaRPr/>
          </a:p>
          <a:p>
            <a:pPr indent="0" lvl="0" marL="0" rtl="0" algn="l">
              <a:spcBef>
                <a:spcPts val="0"/>
              </a:spcBef>
              <a:spcAft>
                <a:spcPts val="0"/>
              </a:spcAft>
              <a:buNone/>
            </a:pPr>
            <a:r>
              <a:t/>
            </a:r>
            <a:endParaRPr/>
          </a:p>
        </p:txBody>
      </p:sp>
      <p:sp>
        <p:nvSpPr>
          <p:cNvPr id="341" name="Google Shape;341;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2" name="Google Shape;342;p58"/>
          <p:cNvPicPr preferRelativeResize="0"/>
          <p:nvPr/>
        </p:nvPicPr>
        <p:blipFill>
          <a:blip r:embed="rId3">
            <a:alphaModFix/>
          </a:blip>
          <a:stretch>
            <a:fillRect/>
          </a:stretch>
        </p:blipFill>
        <p:spPr>
          <a:xfrm>
            <a:off x="311700" y="1017725"/>
            <a:ext cx="8520601" cy="41257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Toy Compiler (Contd.) – Backend</a:t>
            </a:r>
            <a:endParaRPr/>
          </a:p>
        </p:txBody>
      </p:sp>
      <p:sp>
        <p:nvSpPr>
          <p:cNvPr id="348" name="Google Shape;34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The main tasks it performs:</a:t>
            </a:r>
            <a:endParaRPr>
              <a:solidFill>
                <a:schemeClr val="dk1"/>
              </a:solidFill>
            </a:endParaRPr>
          </a:p>
          <a:p>
            <a:pPr indent="-334327" lvl="0" marL="914400" rtl="0" algn="l">
              <a:spcBef>
                <a:spcPts val="0"/>
              </a:spcBef>
              <a:spcAft>
                <a:spcPts val="0"/>
              </a:spcAft>
              <a:buClr>
                <a:schemeClr val="dk1"/>
              </a:buClr>
              <a:buSzPct val="100000"/>
              <a:buAutoNum type="arabicPeriod"/>
            </a:pPr>
            <a:r>
              <a:rPr b="1" lang="en">
                <a:solidFill>
                  <a:schemeClr val="dk1"/>
                </a:solidFill>
              </a:rPr>
              <a:t>Memory Allocation </a:t>
            </a:r>
            <a:endParaRPr b="1">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A memory allocation requirement of an identifier is computed from its </a:t>
            </a:r>
            <a:r>
              <a:rPr b="1" lang="en">
                <a:solidFill>
                  <a:schemeClr val="dk1"/>
                </a:solidFill>
              </a:rPr>
              <a:t>Size, Length, Type, Dimension</a:t>
            </a:r>
            <a:r>
              <a:rPr lang="en">
                <a:solidFill>
                  <a:schemeClr val="dk1"/>
                </a:solidFill>
              </a:rPr>
              <a:t> – And then memory is allocated to it.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address of memory area is then entered in symbol table. </a:t>
            </a:r>
            <a:endParaRPr>
              <a:solidFill>
                <a:schemeClr val="dk1"/>
              </a:solidFill>
            </a:endParaRPr>
          </a:p>
          <a:p>
            <a:pPr indent="-334327" lvl="0" marL="914400" rtl="0" algn="l">
              <a:spcBef>
                <a:spcPts val="0"/>
              </a:spcBef>
              <a:spcAft>
                <a:spcPts val="0"/>
              </a:spcAft>
              <a:buClr>
                <a:schemeClr val="dk1"/>
              </a:buClr>
              <a:buSzPct val="100000"/>
              <a:buAutoNum type="arabicPeriod"/>
            </a:pPr>
            <a:r>
              <a:rPr b="1" lang="en">
                <a:solidFill>
                  <a:schemeClr val="dk1"/>
                </a:solidFill>
              </a:rPr>
              <a:t>Code Generation </a:t>
            </a:r>
            <a:endParaRPr b="1">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Uses knowledge of target architecture. </a:t>
            </a:r>
            <a:endParaRPr>
              <a:solidFill>
                <a:schemeClr val="dk1"/>
              </a:solidFill>
            </a:endParaRPr>
          </a:p>
          <a:p>
            <a:pPr indent="-334327" lvl="0" marL="914400" rtl="0" algn="l">
              <a:spcBef>
                <a:spcPts val="0"/>
              </a:spcBef>
              <a:spcAft>
                <a:spcPts val="0"/>
              </a:spcAft>
              <a:buClr>
                <a:schemeClr val="dk1"/>
              </a:buClr>
              <a:buSzPct val="100000"/>
              <a:buAutoNum type="arabicPeriod"/>
            </a:pPr>
            <a:r>
              <a:rPr lang="en">
                <a:solidFill>
                  <a:schemeClr val="dk1"/>
                </a:solidFill>
              </a:rPr>
              <a:t> Knowledge of instruction </a:t>
            </a:r>
            <a:endParaRPr>
              <a:solidFill>
                <a:schemeClr val="dk1"/>
              </a:solidFill>
            </a:endParaRPr>
          </a:p>
          <a:p>
            <a:pPr indent="-334327" lvl="0" marL="914400" rtl="0" algn="l">
              <a:spcBef>
                <a:spcPts val="0"/>
              </a:spcBef>
              <a:spcAft>
                <a:spcPts val="0"/>
              </a:spcAft>
              <a:buClr>
                <a:schemeClr val="dk1"/>
              </a:buClr>
              <a:buSzPct val="100000"/>
              <a:buAutoNum type="arabicPeriod"/>
            </a:pPr>
            <a:r>
              <a:rPr lang="en">
                <a:solidFill>
                  <a:schemeClr val="dk1"/>
                </a:solidFill>
              </a:rPr>
              <a:t>Addressing mode in target computer.</a:t>
            </a:r>
            <a:endParaRPr>
              <a:solidFill>
                <a:schemeClr val="dk1"/>
              </a:solidFill>
            </a:endParaRPr>
          </a:p>
          <a:p>
            <a:pPr indent="-351948" lvl="0" marL="457200" rtl="0" algn="l">
              <a:spcBef>
                <a:spcPts val="0"/>
              </a:spcBef>
              <a:spcAft>
                <a:spcPts val="0"/>
              </a:spcAft>
              <a:buClr>
                <a:schemeClr val="dk1"/>
              </a:buClr>
              <a:buSzPct val="123529"/>
              <a:buChar char="●"/>
            </a:pPr>
            <a:r>
              <a:rPr lang="en" sz="1700">
                <a:solidFill>
                  <a:schemeClr val="dk1"/>
                </a:solidFill>
              </a:rPr>
              <a:t>Important issues affecting code generation:</a:t>
            </a:r>
            <a:endParaRPr sz="1700">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Determine the place where the intermediate results should be kept. i.e in memory or register?</a:t>
            </a:r>
            <a:endParaRPr sz="1500">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Determine which instruction should be used for type conversion operation. </a:t>
            </a:r>
            <a:endParaRPr sz="1500">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Determine which addressing mode should be used for accessing variable.</a:t>
            </a:r>
            <a:endParaRPr sz="15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Toy Compiler (Contd.) – Backend</a:t>
            </a:r>
            <a:endParaRPr/>
          </a:p>
        </p:txBody>
      </p:sp>
      <p:sp>
        <p:nvSpPr>
          <p:cNvPr id="354" name="Google Shape;35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5" name="Google Shape;355;p60"/>
          <p:cNvPicPr preferRelativeResize="0"/>
          <p:nvPr/>
        </p:nvPicPr>
        <p:blipFill rotWithShape="1">
          <a:blip r:embed="rId3">
            <a:alphaModFix/>
          </a:blip>
          <a:srcRect b="3177" l="19462" r="22354" t="20246"/>
          <a:stretch/>
        </p:blipFill>
        <p:spPr>
          <a:xfrm>
            <a:off x="2049575" y="1152475"/>
            <a:ext cx="5044850" cy="39386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Symbol Table</a:t>
            </a:r>
            <a:endParaRPr b="1"/>
          </a:p>
        </p:txBody>
      </p:sp>
      <p:sp>
        <p:nvSpPr>
          <p:cNvPr id="361" name="Google Shape;36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Symbol table is an important data structure created and maintained by compilers in order to store information about the occurrence of various entities such as variable names, function names, objects, classes, interfaces, etc.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Symbol table is used by both the analysis and the synthesis parts of a compiler.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language processor uses the symbol table to maintain the information about attributes of symbols used in a source program.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a:t>
            </a:r>
            <a:r>
              <a:rPr b="1" lang="en">
                <a:solidFill>
                  <a:schemeClr val="dk1"/>
                </a:solidFill>
              </a:rPr>
              <a:t>compiler</a:t>
            </a:r>
            <a:r>
              <a:rPr lang="en">
                <a:solidFill>
                  <a:schemeClr val="dk1"/>
                </a:solidFill>
              </a:rPr>
              <a:t> is a program that converts high-level language to assembly language.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Similarly, an </a:t>
            </a:r>
            <a:r>
              <a:rPr b="1" lang="en">
                <a:solidFill>
                  <a:schemeClr val="dk1"/>
                </a:solidFill>
              </a:rPr>
              <a:t>assembler</a:t>
            </a:r>
            <a:r>
              <a:rPr lang="en">
                <a:solidFill>
                  <a:schemeClr val="dk1"/>
                </a:solidFill>
              </a:rPr>
              <a:t> is a program that converts the assembly language to machine-level language.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a:t>
            </a:r>
            <a:r>
              <a:rPr b="1" lang="en">
                <a:solidFill>
                  <a:schemeClr val="dk1"/>
                </a:solidFill>
              </a:rPr>
              <a:t>linker</a:t>
            </a:r>
            <a:r>
              <a:rPr lang="en">
                <a:solidFill>
                  <a:schemeClr val="dk1"/>
                </a:solidFill>
              </a:rPr>
              <a:t> tool is used to link all the parts of the program together for execution (executable machine code).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a:t>
            </a:r>
            <a:r>
              <a:rPr b="1" lang="en">
                <a:solidFill>
                  <a:schemeClr val="dk1"/>
                </a:solidFill>
              </a:rPr>
              <a:t>loader </a:t>
            </a:r>
            <a:r>
              <a:rPr lang="en">
                <a:solidFill>
                  <a:schemeClr val="dk1"/>
                </a:solidFill>
              </a:rPr>
              <a:t>loads all of them into memory and then the program is executed.</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(Contd.)</a:t>
            </a:r>
            <a:endParaRPr/>
          </a:p>
        </p:txBody>
      </p:sp>
      <p:sp>
        <p:nvSpPr>
          <p:cNvPr id="367" name="Google Shape;36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It performs the following four kinds of operations on the symbol table:</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b="1" lang="en">
                <a:solidFill>
                  <a:schemeClr val="dk1"/>
                </a:solidFill>
              </a:rPr>
              <a:t>Add a symbol and its attributes:</a:t>
            </a:r>
            <a:r>
              <a:rPr lang="en">
                <a:solidFill>
                  <a:schemeClr val="dk1"/>
                </a:solidFill>
              </a:rPr>
              <a:t> Make a new entry in the symbol table.</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b="1" lang="en">
                <a:solidFill>
                  <a:schemeClr val="dk1"/>
                </a:solidFill>
              </a:rPr>
              <a:t>Locate a symbol’s entry:</a:t>
            </a:r>
            <a:r>
              <a:rPr lang="en">
                <a:solidFill>
                  <a:schemeClr val="dk1"/>
                </a:solidFill>
              </a:rPr>
              <a:t> Find a symbol’s entry in the symbol table.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b="1" lang="en">
                <a:solidFill>
                  <a:schemeClr val="dk1"/>
                </a:solidFill>
              </a:rPr>
              <a:t>Delete a symbol’s entry:</a:t>
            </a:r>
            <a:r>
              <a:rPr lang="en">
                <a:solidFill>
                  <a:schemeClr val="dk1"/>
                </a:solidFill>
              </a:rPr>
              <a:t> Remove the symbol’s information from the table.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b="1" lang="en">
                <a:solidFill>
                  <a:schemeClr val="dk1"/>
                </a:solidFill>
              </a:rPr>
              <a:t>Access a symbol’s entry:</a:t>
            </a:r>
            <a:r>
              <a:rPr lang="en">
                <a:solidFill>
                  <a:schemeClr val="dk1"/>
                </a:solidFill>
              </a:rPr>
              <a:t> Access the entry and set, modify or copy its attribute information.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symbol table consists of a set of entries organized in memory.</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(Contd.)</a:t>
            </a:r>
            <a:endParaRPr/>
          </a:p>
        </p:txBody>
      </p:sp>
      <p:sp>
        <p:nvSpPr>
          <p:cNvPr id="373" name="Google Shape;37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A symbol table may serve the following purposes depending upon the language in hand: </a:t>
            </a:r>
            <a:endParaRPr>
              <a:solidFill>
                <a:schemeClr val="dk1"/>
              </a:solidFill>
            </a:endParaRPr>
          </a:p>
          <a:p>
            <a:pPr indent="-334327" lvl="0" marL="457200" rtl="0" algn="l">
              <a:lnSpc>
                <a:spcPct val="150000"/>
              </a:lnSpc>
              <a:spcBef>
                <a:spcPts val="0"/>
              </a:spcBef>
              <a:spcAft>
                <a:spcPts val="0"/>
              </a:spcAft>
              <a:buClr>
                <a:schemeClr val="dk1"/>
              </a:buClr>
              <a:buSzPct val="100000"/>
              <a:buAutoNum type="arabicPeriod"/>
            </a:pPr>
            <a:r>
              <a:rPr lang="en">
                <a:solidFill>
                  <a:schemeClr val="dk1"/>
                </a:solidFill>
              </a:rPr>
              <a:t>To </a:t>
            </a:r>
            <a:r>
              <a:rPr b="1" lang="en">
                <a:solidFill>
                  <a:schemeClr val="dk1"/>
                </a:solidFill>
              </a:rPr>
              <a:t>store the names of all entities in a structured form</a:t>
            </a:r>
            <a:r>
              <a:rPr lang="en">
                <a:solidFill>
                  <a:schemeClr val="dk1"/>
                </a:solidFill>
              </a:rPr>
              <a:t> at one place. </a:t>
            </a:r>
            <a:endParaRPr>
              <a:solidFill>
                <a:schemeClr val="dk1"/>
              </a:solidFill>
            </a:endParaRPr>
          </a:p>
          <a:p>
            <a:pPr indent="-334327" lvl="0" marL="457200" rtl="0" algn="l">
              <a:lnSpc>
                <a:spcPct val="150000"/>
              </a:lnSpc>
              <a:spcBef>
                <a:spcPts val="0"/>
              </a:spcBef>
              <a:spcAft>
                <a:spcPts val="0"/>
              </a:spcAft>
              <a:buClr>
                <a:schemeClr val="dk1"/>
              </a:buClr>
              <a:buSzPct val="100000"/>
              <a:buAutoNum type="arabicPeriod"/>
            </a:pPr>
            <a:r>
              <a:rPr lang="en">
                <a:solidFill>
                  <a:schemeClr val="dk1"/>
                </a:solidFill>
              </a:rPr>
              <a:t>To </a:t>
            </a:r>
            <a:r>
              <a:rPr b="1" lang="en">
                <a:solidFill>
                  <a:schemeClr val="dk1"/>
                </a:solidFill>
              </a:rPr>
              <a:t>verify if a variable has been declared</a:t>
            </a:r>
            <a:r>
              <a:rPr lang="en">
                <a:solidFill>
                  <a:schemeClr val="dk1"/>
                </a:solidFill>
              </a:rPr>
              <a:t>. </a:t>
            </a:r>
            <a:endParaRPr>
              <a:solidFill>
                <a:schemeClr val="dk1"/>
              </a:solidFill>
            </a:endParaRPr>
          </a:p>
          <a:p>
            <a:pPr indent="-334327" lvl="0" marL="457200" rtl="0" algn="l">
              <a:lnSpc>
                <a:spcPct val="150000"/>
              </a:lnSpc>
              <a:spcBef>
                <a:spcPts val="0"/>
              </a:spcBef>
              <a:spcAft>
                <a:spcPts val="0"/>
              </a:spcAft>
              <a:buClr>
                <a:schemeClr val="dk1"/>
              </a:buClr>
              <a:buSzPct val="100000"/>
              <a:buAutoNum type="arabicPeriod"/>
            </a:pPr>
            <a:r>
              <a:rPr lang="en">
                <a:solidFill>
                  <a:schemeClr val="dk1"/>
                </a:solidFill>
              </a:rPr>
              <a:t>To </a:t>
            </a:r>
            <a:r>
              <a:rPr b="1" lang="en">
                <a:solidFill>
                  <a:schemeClr val="dk1"/>
                </a:solidFill>
              </a:rPr>
              <a:t>implement type checking</a:t>
            </a:r>
            <a:r>
              <a:rPr lang="en">
                <a:solidFill>
                  <a:schemeClr val="dk1"/>
                </a:solidFill>
              </a:rPr>
              <a:t>, by verifying assignments and expressions in the source code are semantically correct.</a:t>
            </a:r>
            <a:endParaRPr>
              <a:solidFill>
                <a:schemeClr val="dk1"/>
              </a:solidFill>
            </a:endParaRPr>
          </a:p>
          <a:p>
            <a:pPr indent="-334327" lvl="0" marL="457200" rtl="0" algn="l">
              <a:lnSpc>
                <a:spcPct val="150000"/>
              </a:lnSpc>
              <a:spcBef>
                <a:spcPts val="0"/>
              </a:spcBef>
              <a:spcAft>
                <a:spcPts val="0"/>
              </a:spcAft>
              <a:buClr>
                <a:schemeClr val="dk1"/>
              </a:buClr>
              <a:buSzPct val="100000"/>
              <a:buAutoNum type="arabicPeriod"/>
            </a:pPr>
            <a:r>
              <a:rPr lang="en">
                <a:solidFill>
                  <a:schemeClr val="dk1"/>
                </a:solidFill>
              </a:rPr>
              <a:t>To determine the scope of a name (scope resolution).</a:t>
            </a:r>
            <a:endParaRPr>
              <a:solidFill>
                <a:schemeClr val="dk1"/>
              </a:solidFill>
            </a:endParaRPr>
          </a:p>
          <a:p>
            <a:pPr indent="-334327" lvl="0" marL="457200" rtl="0" algn="l">
              <a:lnSpc>
                <a:spcPct val="150000"/>
              </a:lnSpc>
              <a:spcBef>
                <a:spcPts val="0"/>
              </a:spcBef>
              <a:spcAft>
                <a:spcPts val="0"/>
              </a:spcAft>
              <a:buClr>
                <a:schemeClr val="dk1"/>
              </a:buClr>
              <a:buSzPct val="100000"/>
              <a:buChar char="●"/>
            </a:pPr>
            <a:r>
              <a:rPr lang="en">
                <a:solidFill>
                  <a:schemeClr val="dk1"/>
                </a:solidFill>
              </a:rPr>
              <a:t> </a:t>
            </a:r>
            <a:r>
              <a:rPr b="1" lang="en">
                <a:solidFill>
                  <a:schemeClr val="dk1"/>
                </a:solidFill>
              </a:rPr>
              <a:t>A symbol table is simply a table which can be either linear or a hash table</a:t>
            </a:r>
            <a:r>
              <a:rPr lang="en">
                <a:solidFill>
                  <a:schemeClr val="dk1"/>
                </a:solidFill>
              </a:rPr>
              <a:t>. It maintains an entry for each name in the following format: </a:t>
            </a:r>
            <a:endParaRPr>
              <a:solidFill>
                <a:schemeClr val="dk1"/>
              </a:solidFill>
            </a:endParaRPr>
          </a:p>
          <a:p>
            <a:pPr indent="-322579" lvl="5" marL="2743200" rtl="0" algn="l">
              <a:lnSpc>
                <a:spcPct val="150000"/>
              </a:lnSpc>
              <a:spcBef>
                <a:spcPts val="0"/>
              </a:spcBef>
              <a:spcAft>
                <a:spcPts val="0"/>
              </a:spcAft>
              <a:buClr>
                <a:schemeClr val="dk1"/>
              </a:buClr>
              <a:buSzPct val="100000"/>
              <a:buChar char="■"/>
            </a:pPr>
            <a:r>
              <a:rPr b="1" lang="en" sz="1600">
                <a:solidFill>
                  <a:schemeClr val="dk1"/>
                </a:solidFill>
              </a:rPr>
              <a:t>&lt;symbol name, type, attribute&gt;</a:t>
            </a:r>
            <a:endParaRPr b="1" sz="16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(Contd.)</a:t>
            </a:r>
            <a:endParaRPr/>
          </a:p>
        </p:txBody>
      </p:sp>
      <p:sp>
        <p:nvSpPr>
          <p:cNvPr id="379" name="Google Shape;37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For example, </a:t>
            </a:r>
            <a:endParaRPr>
              <a:solidFill>
                <a:schemeClr val="dk1"/>
              </a:solidFill>
            </a:endParaRPr>
          </a:p>
          <a:p>
            <a:pPr indent="0" lvl="0" marL="0" rtl="0" algn="l">
              <a:spcBef>
                <a:spcPts val="1200"/>
              </a:spcBef>
              <a:spcAft>
                <a:spcPts val="0"/>
              </a:spcAft>
              <a:buNone/>
            </a:pPr>
            <a:r>
              <a:rPr lang="en">
                <a:solidFill>
                  <a:schemeClr val="dk1"/>
                </a:solidFill>
              </a:rPr>
              <a:t>if a symbol table has to store information about the following variable declaration: static int interest; </a:t>
            </a:r>
            <a:endParaRPr>
              <a:solidFill>
                <a:schemeClr val="dk1"/>
              </a:solidFill>
            </a:endParaRPr>
          </a:p>
          <a:p>
            <a:pPr indent="0" lvl="0" marL="0" rtl="0" algn="l">
              <a:spcBef>
                <a:spcPts val="1200"/>
              </a:spcBef>
              <a:spcAft>
                <a:spcPts val="0"/>
              </a:spcAft>
              <a:buNone/>
            </a:pPr>
            <a:r>
              <a:rPr lang="en">
                <a:solidFill>
                  <a:schemeClr val="dk1"/>
                </a:solidFill>
              </a:rPr>
              <a:t>then it should store the entry such as: </a:t>
            </a:r>
            <a:endParaRPr>
              <a:solidFill>
                <a:schemeClr val="dk1"/>
              </a:solidFill>
            </a:endParaRPr>
          </a:p>
          <a:p>
            <a:pPr indent="0" lvl="0" marL="0" rtl="0" algn="l">
              <a:spcBef>
                <a:spcPts val="1200"/>
              </a:spcBef>
              <a:spcAft>
                <a:spcPts val="0"/>
              </a:spcAft>
              <a:buNone/>
            </a:pPr>
            <a:r>
              <a:rPr b="1" lang="en">
                <a:solidFill>
                  <a:schemeClr val="dk1"/>
                </a:solidFill>
              </a:rPr>
              <a:t>&lt;interest, int, static&gt;</a:t>
            </a:r>
            <a:endParaRPr b="1">
              <a:solidFill>
                <a:schemeClr val="dk1"/>
              </a:solidFill>
            </a:endParaRPr>
          </a:p>
          <a:p>
            <a:pPr indent="0" lvl="0" marL="0" rtl="0" algn="l">
              <a:spcBef>
                <a:spcPts val="1200"/>
              </a:spcBef>
              <a:spcAft>
                <a:spcPts val="1200"/>
              </a:spcAft>
              <a:buNone/>
            </a:pPr>
            <a:r>
              <a:rPr lang="en">
                <a:solidFill>
                  <a:schemeClr val="dk1"/>
                </a:solidFill>
              </a:rPr>
              <a:t>The attribute clause contains the entries related to the name.</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385" name="Google Shape;38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If a compiler is to handle a small amount of data, then the symbol table can be implemented as an </a:t>
            </a:r>
            <a:r>
              <a:rPr b="1" lang="en">
                <a:solidFill>
                  <a:schemeClr val="dk1"/>
                </a:solidFill>
              </a:rPr>
              <a:t>unordered list</a:t>
            </a:r>
            <a:r>
              <a:rPr lang="en">
                <a:solidFill>
                  <a:schemeClr val="dk1"/>
                </a:solidFill>
              </a:rPr>
              <a:t>, which is easy to code, but it is only suitable for small tables only.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symbol table can be implemented in one of the following ways: </a:t>
            </a:r>
            <a:endParaRPr>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Linear (sorted or unsorted) list </a:t>
            </a:r>
            <a:endParaRPr b="1"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Binary Search Tree </a:t>
            </a:r>
            <a:endParaRPr b="1"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Hash table</a:t>
            </a:r>
            <a:r>
              <a:rPr lang="en" sz="1600">
                <a:solidFill>
                  <a:schemeClr val="dk1"/>
                </a:solidFill>
              </a:rPr>
              <a:t> </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Among all, symbol tables are mostly implemented as hash tables, where the source code symbol itself is treated as a key for the hash function and the return value is the information about the symbol. </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 insert()</a:t>
            </a:r>
            <a:endParaRPr/>
          </a:p>
        </p:txBody>
      </p:sp>
      <p:sp>
        <p:nvSpPr>
          <p:cNvPr id="391" name="Google Shape;39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A symbol table, either linear or hash, should provide the following operations.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insert()</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operation is more frequently used by analysis phase, i.e., the first half of the compiler where tokens are identified and names are stored in the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This operation is used to add information in the symbol table about unique names occurring in the source code.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format or structure in which the names are stored depends upon the compiler in hand.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attribute for a symbol in the source code is the information associated with that symbol.</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Operations – insert() (Contd.)</a:t>
            </a:r>
            <a:endParaRPr/>
          </a:p>
          <a:p>
            <a:pPr indent="0" lvl="0" marL="0" rtl="0" algn="l">
              <a:spcBef>
                <a:spcPts val="0"/>
              </a:spcBef>
              <a:spcAft>
                <a:spcPts val="0"/>
              </a:spcAft>
              <a:buNone/>
            </a:pPr>
            <a:r>
              <a:t/>
            </a:r>
            <a:endParaRPr/>
          </a:p>
        </p:txBody>
      </p:sp>
      <p:sp>
        <p:nvSpPr>
          <p:cNvPr id="397" name="Google Shape;39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This information contains the value, state, scope, and type about the symbol. The insert() function takes the symbol and its attributes as arguments and stores the information in the symbol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example:</a:t>
            </a:r>
            <a:endParaRPr>
              <a:solidFill>
                <a:schemeClr val="dk1"/>
              </a:solidFill>
            </a:endParaRPr>
          </a:p>
          <a:p>
            <a:pPr indent="0" lvl="0" marL="457200" rtl="0" algn="l">
              <a:spcBef>
                <a:spcPts val="1200"/>
              </a:spcBef>
              <a:spcAft>
                <a:spcPts val="0"/>
              </a:spcAft>
              <a:buNone/>
            </a:pPr>
            <a:r>
              <a:rPr lang="en">
                <a:solidFill>
                  <a:schemeClr val="dk1"/>
                </a:solidFill>
              </a:rPr>
              <a:t> int a; </a:t>
            </a:r>
            <a:endParaRPr>
              <a:solidFill>
                <a:schemeClr val="dk1"/>
              </a:solidFill>
            </a:endParaRPr>
          </a:p>
          <a:p>
            <a:pPr indent="0" lvl="0" marL="457200" rtl="0" algn="l">
              <a:spcBef>
                <a:spcPts val="1200"/>
              </a:spcBef>
              <a:spcAft>
                <a:spcPts val="0"/>
              </a:spcAft>
              <a:buNone/>
            </a:pPr>
            <a:r>
              <a:rPr lang="en">
                <a:solidFill>
                  <a:schemeClr val="dk1"/>
                </a:solidFill>
              </a:rPr>
              <a:t>should be processed by the compiler as: </a:t>
            </a:r>
            <a:endParaRPr>
              <a:solidFill>
                <a:schemeClr val="dk1"/>
              </a:solidFill>
            </a:endParaRPr>
          </a:p>
          <a:p>
            <a:pPr indent="0" lvl="0" marL="457200" rtl="0" algn="l">
              <a:spcBef>
                <a:spcPts val="1200"/>
              </a:spcBef>
              <a:spcAft>
                <a:spcPts val="1200"/>
              </a:spcAft>
              <a:buNone/>
            </a:pPr>
            <a:r>
              <a:rPr lang="en">
                <a:solidFill>
                  <a:schemeClr val="dk1"/>
                </a:solidFill>
              </a:rPr>
              <a:t>insert(a, int);</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 lookup()</a:t>
            </a:r>
            <a:endParaRPr/>
          </a:p>
        </p:txBody>
      </p:sp>
      <p:sp>
        <p:nvSpPr>
          <p:cNvPr id="403" name="Google Shape;40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Char char="●"/>
            </a:pPr>
            <a:r>
              <a:rPr b="1" lang="en">
                <a:solidFill>
                  <a:schemeClr val="dk1"/>
                </a:solidFill>
              </a:rPr>
              <a:t>lookup()</a:t>
            </a:r>
            <a:r>
              <a:rPr lang="en">
                <a:solidFill>
                  <a:schemeClr val="dk1"/>
                </a:solidFill>
              </a:rPr>
              <a:t> operation is used to search a name in the symbol table to determine: </a:t>
            </a:r>
            <a:endParaRPr>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the symbol exists in the table.</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it is declared before it is being used.</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the name is used in the scope. </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the symbol is initialized. </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the symbol declared multiple times. </a:t>
            </a:r>
            <a:endParaRPr sz="1600">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format of lookup() function varies according to the programming language.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basic format should match the following: </a:t>
            </a:r>
            <a:r>
              <a:rPr b="1" lang="en">
                <a:solidFill>
                  <a:schemeClr val="dk1"/>
                </a:solidFill>
              </a:rPr>
              <a:t>lookup(symbol)</a:t>
            </a:r>
            <a:r>
              <a:rPr lang="en">
                <a:solidFill>
                  <a:schemeClr val="dk1"/>
                </a:solidFill>
              </a:rPr>
              <a:t>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This method </a:t>
            </a:r>
            <a:r>
              <a:rPr b="1" lang="en">
                <a:solidFill>
                  <a:schemeClr val="dk1"/>
                </a:solidFill>
              </a:rPr>
              <a:t>returns 0 (zero)</a:t>
            </a:r>
            <a:r>
              <a:rPr lang="en">
                <a:solidFill>
                  <a:schemeClr val="dk1"/>
                </a:solidFill>
              </a:rPr>
              <a:t> if the symbol does not exist in the symbol table.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If the symbol exists in the symbol table, it </a:t>
            </a:r>
            <a:r>
              <a:rPr b="1" lang="en">
                <a:solidFill>
                  <a:schemeClr val="dk1"/>
                </a:solidFill>
              </a:rPr>
              <a:t>returns its attributes</a:t>
            </a:r>
            <a:r>
              <a:rPr lang="en">
                <a:solidFill>
                  <a:schemeClr val="dk1"/>
                </a:solidFill>
              </a:rPr>
              <a:t> stored in the table.</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Structures for Language Processing</a:t>
            </a:r>
            <a:endParaRPr/>
          </a:p>
        </p:txBody>
      </p:sp>
      <p:sp>
        <p:nvSpPr>
          <p:cNvPr id="409" name="Google Shape;409;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Two kinds of data structures can be used for organizing its entries: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Linear data structure:</a:t>
            </a:r>
            <a:r>
              <a:rPr lang="en">
                <a:solidFill>
                  <a:schemeClr val="dk1"/>
                </a:solidFill>
              </a:rPr>
              <a:t> Entries in the symbol table occupy </a:t>
            </a:r>
            <a:r>
              <a:rPr b="1" lang="en">
                <a:solidFill>
                  <a:schemeClr val="dk1"/>
                </a:solidFill>
              </a:rPr>
              <a:t>adjoining</a:t>
            </a:r>
            <a:r>
              <a:rPr lang="en">
                <a:solidFill>
                  <a:schemeClr val="dk1"/>
                </a:solidFill>
              </a:rPr>
              <a:t> </a:t>
            </a:r>
            <a:r>
              <a:rPr b="1" lang="en">
                <a:solidFill>
                  <a:schemeClr val="dk1"/>
                </a:solidFill>
              </a:rPr>
              <a:t>areas of</a:t>
            </a:r>
            <a:r>
              <a:rPr lang="en">
                <a:solidFill>
                  <a:schemeClr val="dk1"/>
                </a:solidFill>
              </a:rPr>
              <a:t> </a:t>
            </a:r>
            <a:r>
              <a:rPr b="1" lang="en">
                <a:solidFill>
                  <a:schemeClr val="dk1"/>
                </a:solidFill>
              </a:rPr>
              <a:t>memory</a:t>
            </a:r>
            <a:r>
              <a:rPr lang="en">
                <a:solidFill>
                  <a:schemeClr val="dk1"/>
                </a:solidFill>
              </a:rPr>
              <a:t>. This property is used to facilitate search.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Non-linear data structure:</a:t>
            </a:r>
            <a:r>
              <a:rPr lang="en">
                <a:solidFill>
                  <a:schemeClr val="dk1"/>
                </a:solidFill>
              </a:rPr>
              <a:t> Entries in the symbol table </a:t>
            </a:r>
            <a:r>
              <a:rPr b="1" lang="en">
                <a:solidFill>
                  <a:schemeClr val="dk1"/>
                </a:solidFill>
              </a:rPr>
              <a:t>do not occupy contiguous areas of memory</a:t>
            </a:r>
            <a:r>
              <a:rPr lang="en">
                <a:solidFill>
                  <a:schemeClr val="dk1"/>
                </a:solidFill>
              </a:rPr>
              <a:t>. The entries are searched and accessed using pointers.</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Entry Formats</a:t>
            </a:r>
            <a:endParaRPr/>
          </a:p>
        </p:txBody>
      </p:sp>
      <p:sp>
        <p:nvSpPr>
          <p:cNvPr id="415" name="Google Shape;41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Each entry in the symbol table is comprised of fields that accommodate the attributes of one symbol. The symbol field of fields stores the symbol to which entry pertains.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symbol field is key field which forms the basis for a search in the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following entry formats can be used for accommodating the attributes: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Fixed length entries:</a:t>
            </a:r>
            <a:r>
              <a:rPr lang="en">
                <a:solidFill>
                  <a:schemeClr val="dk1"/>
                </a:solidFill>
              </a:rPr>
              <a:t> Each entry in the symbol table has fields for all attributes specified in the programming language.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Variable-length entries:</a:t>
            </a:r>
            <a:r>
              <a:rPr lang="en">
                <a:solidFill>
                  <a:schemeClr val="dk1"/>
                </a:solidFill>
              </a:rPr>
              <a:t> The entry occupied by a symbol has fields only for the attributes specified for symbols of its class.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Hybrid entries:</a:t>
            </a:r>
            <a:r>
              <a:rPr lang="en">
                <a:solidFill>
                  <a:schemeClr val="dk1"/>
                </a:solidFill>
              </a:rPr>
              <a:t> A hybrid entry has fixed-length part and a variable-length part.</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Search </a:t>
            </a:r>
            <a:r>
              <a:rPr lang="en"/>
              <a:t>Data Structures</a:t>
            </a:r>
            <a:endParaRPr b="1"/>
          </a:p>
        </p:txBody>
      </p:sp>
      <p:sp>
        <p:nvSpPr>
          <p:cNvPr id="421" name="Google Shape;42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Search data structures (Search structure) is used to create and organize various tables of information and mainly used during the analysis of the program.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important features of search data structures include the following: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a:t>
            </a:r>
            <a:r>
              <a:rPr b="1" lang="en">
                <a:solidFill>
                  <a:schemeClr val="dk1"/>
                </a:solidFill>
              </a:rPr>
              <a:t>entry</a:t>
            </a:r>
            <a:r>
              <a:rPr lang="en">
                <a:solidFill>
                  <a:schemeClr val="dk1"/>
                </a:solidFill>
              </a:rPr>
              <a:t> in search data structure is essentially a </a:t>
            </a:r>
            <a:r>
              <a:rPr b="1" lang="en">
                <a:solidFill>
                  <a:schemeClr val="dk1"/>
                </a:solidFill>
              </a:rPr>
              <a:t>set of fields</a:t>
            </a:r>
            <a:r>
              <a:rPr lang="en">
                <a:solidFill>
                  <a:schemeClr val="dk1"/>
                </a:solidFill>
              </a:rPr>
              <a:t> referred to as a </a:t>
            </a:r>
            <a:r>
              <a:rPr b="1" lang="en">
                <a:solidFill>
                  <a:schemeClr val="dk1"/>
                </a:solidFill>
              </a:rPr>
              <a:t>record</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Every entry in search structure contains two parts: </a:t>
            </a:r>
            <a:r>
              <a:rPr b="1" lang="en">
                <a:solidFill>
                  <a:schemeClr val="dk1"/>
                </a:solidFill>
              </a:rPr>
              <a:t>fixed and variable</a:t>
            </a:r>
            <a:r>
              <a:rPr lang="en">
                <a:solidFill>
                  <a:schemeClr val="dk1"/>
                </a:solidFill>
              </a:rPr>
              <a:t>. The value in </a:t>
            </a:r>
            <a:r>
              <a:rPr b="1" lang="en">
                <a:solidFill>
                  <a:schemeClr val="dk1"/>
                </a:solidFill>
              </a:rPr>
              <a:t>fixed part determines the information to be stored</a:t>
            </a:r>
            <a:r>
              <a:rPr lang="en">
                <a:solidFill>
                  <a:schemeClr val="dk1"/>
                </a:solidFill>
              </a:rPr>
              <a:t> </a:t>
            </a:r>
            <a:r>
              <a:rPr b="1" lang="en">
                <a:solidFill>
                  <a:schemeClr val="dk1"/>
                </a:solidFill>
              </a:rPr>
              <a:t>in the</a:t>
            </a:r>
            <a:r>
              <a:rPr lang="en">
                <a:solidFill>
                  <a:schemeClr val="dk1"/>
                </a:solidFill>
              </a:rPr>
              <a:t> </a:t>
            </a:r>
            <a:r>
              <a:rPr b="1" lang="en">
                <a:solidFill>
                  <a:schemeClr val="dk1"/>
                </a:solidFill>
              </a:rPr>
              <a:t>variable part of the entry.</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Different kinds of Language Processors are as follows:</a:t>
            </a:r>
            <a:endParaRPr>
              <a:solidFill>
                <a:schemeClr val="dk1"/>
              </a:solidFill>
            </a:endParaRPr>
          </a:p>
          <a:p>
            <a:pPr indent="-342900" lvl="0" marL="457200" rtl="0" algn="l">
              <a:spcBef>
                <a:spcPts val="1200"/>
              </a:spcBef>
              <a:spcAft>
                <a:spcPts val="0"/>
              </a:spcAft>
              <a:buClr>
                <a:schemeClr val="dk1"/>
              </a:buClr>
              <a:buSzPts val="1800"/>
              <a:buAutoNum type="arabicPeriod"/>
            </a:pPr>
            <a:r>
              <a:rPr b="1" lang="en">
                <a:solidFill>
                  <a:schemeClr val="dk1"/>
                </a:solidFill>
              </a:rPr>
              <a:t>Preprocessor</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preprocessor, generally considered as a part of compiler, is a tool that produces input for compilers.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Processes source code before it is compiled.</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Tasks:</a:t>
            </a:r>
            <a:endParaRPr b="1">
              <a:solidFill>
                <a:schemeClr val="dk1"/>
              </a:solidFill>
            </a:endParaRPr>
          </a:p>
          <a:p>
            <a:pPr indent="-336550" lvl="1" marL="914400" rtl="0" algn="l">
              <a:spcBef>
                <a:spcPts val="0"/>
              </a:spcBef>
              <a:spcAft>
                <a:spcPts val="0"/>
              </a:spcAft>
              <a:buClr>
                <a:schemeClr val="dk1"/>
              </a:buClr>
              <a:buSzPts val="1700"/>
              <a:buChar char="○"/>
            </a:pPr>
            <a:r>
              <a:rPr b="1" lang="en">
                <a:solidFill>
                  <a:schemeClr val="dk1"/>
                </a:solidFill>
              </a:rPr>
              <a:t>Macro Expansion</a:t>
            </a:r>
            <a:r>
              <a:rPr lang="en">
                <a:solidFill>
                  <a:schemeClr val="dk1"/>
                </a:solidFill>
              </a:rPr>
              <a:t>: Replaces macros with their definitions.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File Inclusion:</a:t>
            </a:r>
            <a:r>
              <a:rPr lang="en">
                <a:solidFill>
                  <a:schemeClr val="dk1"/>
                </a:solidFill>
              </a:rPr>
              <a:t> Incorporates content of other files.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Conditional Compilation:</a:t>
            </a:r>
            <a:r>
              <a:rPr lang="en">
                <a:solidFill>
                  <a:schemeClr val="dk1"/>
                </a:solidFill>
              </a:rPr>
              <a:t> Compiles code based on certain conditions.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Use:</a:t>
            </a:r>
            <a:r>
              <a:rPr lang="en">
                <a:solidFill>
                  <a:schemeClr val="dk1"/>
                </a:solidFill>
              </a:rPr>
              <a:t> Simplifies coding by allowing code reuse and conditional compilation.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Languages: C, C++ (using directives like #include, #define).</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Search Data structures</a:t>
            </a:r>
            <a:endParaRPr/>
          </a:p>
        </p:txBody>
      </p:sp>
      <p:sp>
        <p:nvSpPr>
          <p:cNvPr id="427" name="Google Shape;42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Insert Operation:</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To add the entry of a newly found symbol during language processing.</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Search Operation:</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To enable and support search and locate activity for the entry of symbol</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Delete Operation:</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 delete the entry of a symbol especially when identified by processor as redundant declarations.</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Search Organization – Linear Search</a:t>
            </a:r>
            <a:endParaRPr/>
          </a:p>
        </p:txBody>
      </p:sp>
      <p:sp>
        <p:nvSpPr>
          <p:cNvPr id="433" name="Google Shape;43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In sequential search organization, during the search for a symbol, </a:t>
            </a:r>
            <a:r>
              <a:rPr b="1" lang="en">
                <a:solidFill>
                  <a:schemeClr val="dk1"/>
                </a:solidFill>
              </a:rPr>
              <a:t>probability of all active entries being accessed in the table is same</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an</a:t>
            </a:r>
            <a:r>
              <a:rPr b="1" lang="en">
                <a:solidFill>
                  <a:schemeClr val="dk1"/>
                </a:solidFill>
              </a:rPr>
              <a:t> unsuccessful search</a:t>
            </a:r>
            <a:r>
              <a:rPr lang="en">
                <a:solidFill>
                  <a:schemeClr val="dk1"/>
                </a:solidFill>
              </a:rPr>
              <a:t>, the symbol can be entered using an </a:t>
            </a:r>
            <a:r>
              <a:rPr b="1" lang="en">
                <a:solidFill>
                  <a:schemeClr val="dk1"/>
                </a:solidFill>
              </a:rPr>
              <a:t>‘add’</a:t>
            </a:r>
            <a:r>
              <a:rPr lang="en">
                <a:solidFill>
                  <a:schemeClr val="dk1"/>
                </a:solidFill>
              </a:rPr>
              <a:t> operation into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operates by checking each element in a list or array one by one from the beginning to the end until the target element is found or the entire list has been searched.</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If found:</a:t>
            </a:r>
            <a:r>
              <a:rPr lang="en">
                <a:solidFill>
                  <a:schemeClr val="dk1"/>
                </a:solidFill>
              </a:rPr>
              <a:t> If the current element matches the target, return the index of the element.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If not found:</a:t>
            </a:r>
            <a:r>
              <a:rPr lang="en">
                <a:solidFill>
                  <a:schemeClr val="dk1"/>
                </a:solidFill>
              </a:rPr>
              <a:t> If the current element does not match the target, move to the next element.</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Link List</a:t>
            </a:r>
            <a:endParaRPr/>
          </a:p>
        </p:txBody>
      </p:sp>
      <p:sp>
        <p:nvSpPr>
          <p:cNvPr id="439" name="Google Shape;43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Linear list organization is the simplest and easiest way to implement the symbol tables.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can be constructed using single array or equivalently several arrays that store names and their associated information.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During insertion of a new name, we must scan the list to ensure whether it is a new entry or not.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an entry is found during the scan, it may update the associated information but no new entries are made.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advantage of using list is that it takes minimum possible space. On the other hand, it may suffer for performance for larger values of 'n' and 'm’, where ‘n’ is names and ‘m’ is the information associated with the name.</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 Organizing List</a:t>
            </a:r>
            <a:endParaRPr/>
          </a:p>
        </p:txBody>
      </p:sp>
      <p:sp>
        <p:nvSpPr>
          <p:cNvPr id="445" name="Google Shape;445;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Searching in symbol table takes most of the time during symbol table management process.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pointer field called 'LINK' is added to each record, and the search is controlled by the order indicated by the ‘LINK’.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pointer called 'FIRST' can be used to designate the position of the first record on the linked list, and each 'LINK' field indicates the next record on the list.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Self-organizing list is advantageous over simple list implementation in the sense that frequently referenced name variables will likely to be at the top of the list.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the access is random, the self-organizing list will cost time and space.</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 Organization</a:t>
            </a:r>
            <a:endParaRPr/>
          </a:p>
        </p:txBody>
      </p:sp>
      <p:sp>
        <p:nvSpPr>
          <p:cNvPr id="451" name="Google Shape;451;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Binary search is a highly efficient algorithm for finding an element in a sorted list or array.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operates by repeatedly dividing the search interval in half, making it significantly faster than linear search for large datasets.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Find Middle:</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Calculate the middle index (mid) of the current search interval.</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Compare:</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Compare the target element with the element at the middle index.</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the target is </a:t>
            </a:r>
            <a:r>
              <a:rPr b="1" lang="en">
                <a:solidFill>
                  <a:schemeClr val="dk1"/>
                </a:solidFill>
              </a:rPr>
              <a:t>equal to the middle element</a:t>
            </a:r>
            <a:r>
              <a:rPr lang="en">
                <a:solidFill>
                  <a:schemeClr val="dk1"/>
                </a:solidFill>
              </a:rPr>
              <a:t>, the </a:t>
            </a:r>
            <a:r>
              <a:rPr b="1" lang="en">
                <a:solidFill>
                  <a:schemeClr val="dk1"/>
                </a:solidFill>
              </a:rPr>
              <a:t>search is complete</a:t>
            </a:r>
            <a:r>
              <a:rPr lang="en">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the target is </a:t>
            </a:r>
            <a:r>
              <a:rPr b="1" lang="en">
                <a:solidFill>
                  <a:schemeClr val="dk1"/>
                </a:solidFill>
              </a:rPr>
              <a:t>less than the middle element</a:t>
            </a:r>
            <a:r>
              <a:rPr lang="en">
                <a:solidFill>
                  <a:schemeClr val="dk1"/>
                </a:solidFill>
              </a:rPr>
              <a:t>, adjust the</a:t>
            </a:r>
            <a:r>
              <a:rPr b="1" lang="en">
                <a:solidFill>
                  <a:schemeClr val="dk1"/>
                </a:solidFill>
              </a:rPr>
              <a:t> high pointer to mid - 1</a:t>
            </a:r>
            <a:r>
              <a:rPr lang="en">
                <a:solidFill>
                  <a:schemeClr val="dk1"/>
                </a:solidFill>
              </a:rPr>
              <a:t> and repeat.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the target is </a:t>
            </a:r>
            <a:r>
              <a:rPr b="1" lang="en">
                <a:solidFill>
                  <a:schemeClr val="dk1"/>
                </a:solidFill>
              </a:rPr>
              <a:t>greater than the middle element</a:t>
            </a:r>
            <a:r>
              <a:rPr lang="en">
                <a:solidFill>
                  <a:schemeClr val="dk1"/>
                </a:solidFill>
              </a:rPr>
              <a:t>, adjust the </a:t>
            </a:r>
            <a:r>
              <a:rPr b="1" lang="en">
                <a:solidFill>
                  <a:schemeClr val="dk1"/>
                </a:solidFill>
              </a:rPr>
              <a:t>low pointer to mid + 1</a:t>
            </a:r>
            <a:r>
              <a:rPr lang="en">
                <a:solidFill>
                  <a:schemeClr val="dk1"/>
                </a:solidFill>
              </a:rPr>
              <a:t> and repeat.</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Trees</a:t>
            </a:r>
            <a:endParaRPr/>
          </a:p>
        </p:txBody>
      </p:sp>
      <p:sp>
        <p:nvSpPr>
          <p:cNvPr id="457" name="Google Shape;457;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Symbol tables can also be organized as </a:t>
            </a:r>
            <a:r>
              <a:rPr b="1" lang="en">
                <a:solidFill>
                  <a:schemeClr val="dk1"/>
                </a:solidFill>
              </a:rPr>
              <a:t>binary tree organization</a:t>
            </a:r>
            <a:r>
              <a:rPr lang="en">
                <a:solidFill>
                  <a:schemeClr val="dk1"/>
                </a:solidFill>
              </a:rPr>
              <a:t> with two pointer fields, namely, </a:t>
            </a:r>
            <a:r>
              <a:rPr b="1" lang="en">
                <a:solidFill>
                  <a:schemeClr val="dk1"/>
                </a:solidFill>
              </a:rPr>
              <a:t>'LEFT'</a:t>
            </a:r>
            <a:r>
              <a:rPr lang="en">
                <a:solidFill>
                  <a:schemeClr val="dk1"/>
                </a:solidFill>
              </a:rPr>
              <a:t> and </a:t>
            </a:r>
            <a:r>
              <a:rPr b="1" lang="en">
                <a:solidFill>
                  <a:schemeClr val="dk1"/>
                </a:solidFill>
              </a:rPr>
              <a:t>'RIGHT'</a:t>
            </a:r>
            <a:r>
              <a:rPr lang="en">
                <a:solidFill>
                  <a:schemeClr val="dk1"/>
                </a:solidFill>
              </a:rPr>
              <a:t> in each record that points to the left and right sub trees respectively.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t>
            </a:r>
            <a:r>
              <a:rPr b="1" lang="en">
                <a:solidFill>
                  <a:schemeClr val="dk1"/>
                </a:solidFill>
              </a:rPr>
              <a:t>left </a:t>
            </a:r>
            <a:r>
              <a:rPr b="1" lang="en">
                <a:solidFill>
                  <a:schemeClr val="dk1"/>
                </a:solidFill>
              </a:rPr>
              <a:t>subtree</a:t>
            </a:r>
            <a:r>
              <a:rPr lang="en">
                <a:solidFill>
                  <a:schemeClr val="dk1"/>
                </a:solidFill>
              </a:rPr>
              <a:t> of the record contains only records with names </a:t>
            </a:r>
            <a:r>
              <a:rPr b="1" lang="en">
                <a:solidFill>
                  <a:schemeClr val="dk1"/>
                </a:solidFill>
              </a:rPr>
              <a:t>less than</a:t>
            </a:r>
            <a:r>
              <a:rPr lang="en">
                <a:solidFill>
                  <a:schemeClr val="dk1"/>
                </a:solidFill>
              </a:rPr>
              <a:t> the current records name.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t>
            </a:r>
            <a:r>
              <a:rPr b="1" lang="en">
                <a:solidFill>
                  <a:schemeClr val="dk1"/>
                </a:solidFill>
              </a:rPr>
              <a:t>right </a:t>
            </a:r>
            <a:r>
              <a:rPr b="1" lang="en">
                <a:solidFill>
                  <a:schemeClr val="dk1"/>
                </a:solidFill>
              </a:rPr>
              <a:t>subtree</a:t>
            </a:r>
            <a:r>
              <a:rPr lang="en">
                <a:solidFill>
                  <a:schemeClr val="dk1"/>
                </a:solidFill>
              </a:rPr>
              <a:t> of the node will contain only records with name variables </a:t>
            </a:r>
            <a:r>
              <a:rPr b="1" lang="en">
                <a:solidFill>
                  <a:schemeClr val="dk1"/>
                </a:solidFill>
              </a:rPr>
              <a:t>greater than</a:t>
            </a:r>
            <a:r>
              <a:rPr lang="en">
                <a:solidFill>
                  <a:schemeClr val="dk1"/>
                </a:solidFill>
              </a:rPr>
              <a:t> the current name.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advantage of using search tree organization is that </a:t>
            </a:r>
            <a:r>
              <a:rPr b="1" lang="en">
                <a:solidFill>
                  <a:schemeClr val="dk1"/>
                </a:solidFill>
              </a:rPr>
              <a:t>it proves efficient in searching operations</a:t>
            </a:r>
            <a:r>
              <a:rPr lang="en">
                <a:solidFill>
                  <a:schemeClr val="dk1"/>
                </a:solidFill>
              </a:rPr>
              <a:t>, which are the most performed operations over the symbol tables.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binary search tree gives performance compared to list organization at some difficulty in implementation.</a:t>
            </a:r>
            <a:endParaRPr>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Table Organization</a:t>
            </a:r>
            <a:endParaRPr/>
          </a:p>
        </p:txBody>
      </p:sp>
      <p:sp>
        <p:nvSpPr>
          <p:cNvPr id="463" name="Google Shape;463;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A hash table, also known as a hash map is a data structure that has the ability to map keys to the values using a hash function.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It is based on a concept called hashing, which involves using a hash function to convert keys into indices in an array, where the corresponding values are stored</a:t>
            </a:r>
            <a:endParaRPr>
              <a:solidFill>
                <a:schemeClr val="dk1"/>
              </a:solidFill>
            </a:endParaRPr>
          </a:p>
          <a:p>
            <a:pPr indent="-327977" lvl="0" marL="457200" rtl="0" algn="l">
              <a:spcBef>
                <a:spcPts val="0"/>
              </a:spcBef>
              <a:spcAft>
                <a:spcPts val="0"/>
              </a:spcAft>
              <a:buClr>
                <a:schemeClr val="dk1"/>
              </a:buClr>
              <a:buSzPct val="100000"/>
              <a:buChar char="●"/>
            </a:pPr>
            <a:r>
              <a:rPr b="1" lang="en" sz="1691">
                <a:solidFill>
                  <a:schemeClr val="dk1"/>
                </a:solidFill>
              </a:rPr>
              <a:t>Hash Function:</a:t>
            </a:r>
            <a:r>
              <a:rPr lang="en" sz="1691">
                <a:solidFill>
                  <a:schemeClr val="dk1"/>
                </a:solidFill>
              </a:rPr>
              <a:t> </a:t>
            </a:r>
            <a:endParaRPr sz="1691">
              <a:solidFill>
                <a:schemeClr val="dk1"/>
              </a:solidFill>
            </a:endParaRPr>
          </a:p>
          <a:p>
            <a:pPr indent="-327977" lvl="1" marL="914400" rtl="0" algn="l">
              <a:spcBef>
                <a:spcPts val="0"/>
              </a:spcBef>
              <a:spcAft>
                <a:spcPts val="0"/>
              </a:spcAft>
              <a:buClr>
                <a:schemeClr val="dk1"/>
              </a:buClr>
              <a:buSzPct val="100000"/>
              <a:buChar char="○"/>
            </a:pPr>
            <a:r>
              <a:rPr lang="en" sz="1691">
                <a:solidFill>
                  <a:schemeClr val="dk1"/>
                </a:solidFill>
              </a:rPr>
              <a:t>A function that takes an input (or 'key') and returns an index in the hash </a:t>
            </a:r>
            <a:r>
              <a:rPr lang="en" sz="1691">
                <a:solidFill>
                  <a:schemeClr val="dk1"/>
                </a:solidFill>
              </a:rPr>
              <a:t>table</a:t>
            </a:r>
            <a:r>
              <a:rPr lang="en" sz="1691">
                <a:solidFill>
                  <a:schemeClr val="dk1"/>
                </a:solidFill>
              </a:rPr>
              <a:t> array.</a:t>
            </a:r>
            <a:endParaRPr sz="1691">
              <a:solidFill>
                <a:schemeClr val="dk1"/>
              </a:solidFill>
            </a:endParaRPr>
          </a:p>
          <a:p>
            <a:pPr indent="-327977" lvl="0" marL="457200" rtl="0" algn="l">
              <a:spcBef>
                <a:spcPts val="0"/>
              </a:spcBef>
              <a:spcAft>
                <a:spcPts val="0"/>
              </a:spcAft>
              <a:buClr>
                <a:schemeClr val="dk1"/>
              </a:buClr>
              <a:buSzPct val="100000"/>
              <a:buChar char="●"/>
            </a:pPr>
            <a:r>
              <a:rPr b="1" lang="en" sz="1691">
                <a:solidFill>
                  <a:schemeClr val="dk1"/>
                </a:solidFill>
              </a:rPr>
              <a:t>Indexing:</a:t>
            </a:r>
            <a:r>
              <a:rPr lang="en" sz="1691">
                <a:solidFill>
                  <a:schemeClr val="dk1"/>
                </a:solidFill>
              </a:rPr>
              <a:t> </a:t>
            </a:r>
            <a:endParaRPr sz="1691">
              <a:solidFill>
                <a:schemeClr val="dk1"/>
              </a:solidFill>
            </a:endParaRPr>
          </a:p>
          <a:p>
            <a:pPr indent="-327977" lvl="1" marL="914400" rtl="0" algn="l">
              <a:spcBef>
                <a:spcPts val="0"/>
              </a:spcBef>
              <a:spcAft>
                <a:spcPts val="0"/>
              </a:spcAft>
              <a:buClr>
                <a:schemeClr val="dk1"/>
              </a:buClr>
              <a:buSzPct val="100000"/>
              <a:buChar char="○"/>
            </a:pPr>
            <a:r>
              <a:rPr lang="en" sz="1691">
                <a:solidFill>
                  <a:schemeClr val="dk1"/>
                </a:solidFill>
              </a:rPr>
              <a:t>The key is passed through the hash function, and the resulting index determines where the value associated with the key will be stored in the array.</a:t>
            </a:r>
            <a:endParaRPr sz="1691">
              <a:solidFill>
                <a:schemeClr val="dk1"/>
              </a:solidFill>
            </a:endParaRPr>
          </a:p>
          <a:p>
            <a:pPr indent="-327977" lvl="0" marL="457200" rtl="0" algn="l">
              <a:spcBef>
                <a:spcPts val="0"/>
              </a:spcBef>
              <a:spcAft>
                <a:spcPts val="0"/>
              </a:spcAft>
              <a:buClr>
                <a:schemeClr val="dk1"/>
              </a:buClr>
              <a:buSzPct val="100000"/>
              <a:buChar char="●"/>
            </a:pPr>
            <a:r>
              <a:rPr b="1" lang="en" sz="1691">
                <a:solidFill>
                  <a:schemeClr val="dk1"/>
                </a:solidFill>
              </a:rPr>
              <a:t>Collision Handling:</a:t>
            </a:r>
            <a:endParaRPr b="1" sz="1691">
              <a:solidFill>
                <a:schemeClr val="dk1"/>
              </a:solidFill>
            </a:endParaRPr>
          </a:p>
          <a:p>
            <a:pPr indent="-327977" lvl="1" marL="914400" rtl="0" algn="l">
              <a:spcBef>
                <a:spcPts val="0"/>
              </a:spcBef>
              <a:spcAft>
                <a:spcPts val="0"/>
              </a:spcAft>
              <a:buClr>
                <a:schemeClr val="dk1"/>
              </a:buClr>
              <a:buSzPct val="100000"/>
              <a:buChar char="○"/>
            </a:pPr>
            <a:r>
              <a:rPr lang="en" sz="1691">
                <a:solidFill>
                  <a:schemeClr val="dk1"/>
                </a:solidFill>
              </a:rPr>
              <a:t>When two keys hash to the same index, a collision occurs. Various strategies are used to handle collisions.</a:t>
            </a:r>
            <a:endParaRPr sz="1691">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Allocation </a:t>
            </a:r>
            <a:r>
              <a:rPr lang="en"/>
              <a:t>Data Structures</a:t>
            </a:r>
            <a:endParaRPr b="1"/>
          </a:p>
        </p:txBody>
      </p:sp>
      <p:sp>
        <p:nvSpPr>
          <p:cNvPr id="469" name="Google Shape;46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Allocation strategy is an important factor in efficient utilization of memory for objects, defining their scope and lives using either static, stack, or heap allocations.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Heap</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heap is a specialized tree-based data structure that satisfies the heap property.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Heaps are typically used to implement priority queues and for efficient sorting (heapsort).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means that the tree is completely filled on all levels except possibly the lowest, which is filled from left to right.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Heaps are a kind of non-linear data structure that permits allocation and deallocation of list of entities in any (random) order as needed.</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Allocation Data Structure (Contd.)</a:t>
            </a:r>
            <a:endParaRPr/>
          </a:p>
        </p:txBody>
      </p:sp>
      <p:sp>
        <p:nvSpPr>
          <p:cNvPr id="475" name="Google Shape;475;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b="1" lang="en">
                <a:solidFill>
                  <a:schemeClr val="dk1"/>
                </a:solidFill>
              </a:rPr>
              <a:t>Heap Operations:</a:t>
            </a:r>
            <a:endParaRPr b="1">
              <a:solidFill>
                <a:schemeClr val="dk1"/>
              </a:solidFill>
            </a:endParaRPr>
          </a:p>
          <a:p>
            <a:pPr indent="-316706" lvl="1" marL="914400" rtl="0" algn="l">
              <a:spcBef>
                <a:spcPts val="0"/>
              </a:spcBef>
              <a:spcAft>
                <a:spcPts val="0"/>
              </a:spcAft>
              <a:buClr>
                <a:schemeClr val="dk1"/>
              </a:buClr>
              <a:buSzPct val="100000"/>
              <a:buChar char="○"/>
            </a:pPr>
            <a:r>
              <a:rPr b="1" lang="en" sz="1500">
                <a:solidFill>
                  <a:schemeClr val="dk1"/>
                </a:solidFill>
              </a:rPr>
              <a:t>Insert:</a:t>
            </a:r>
            <a:r>
              <a:rPr lang="en" sz="1500">
                <a:solidFill>
                  <a:schemeClr val="dk1"/>
                </a:solidFill>
              </a:rPr>
              <a:t> Add a new element to the heap and restore the heap property.</a:t>
            </a:r>
            <a:endParaRPr sz="1500">
              <a:solidFill>
                <a:schemeClr val="dk1"/>
              </a:solidFill>
            </a:endParaRPr>
          </a:p>
          <a:p>
            <a:pPr indent="-316706" lvl="1" marL="914400" rtl="0" algn="l">
              <a:spcBef>
                <a:spcPts val="0"/>
              </a:spcBef>
              <a:spcAft>
                <a:spcPts val="0"/>
              </a:spcAft>
              <a:buClr>
                <a:schemeClr val="dk1"/>
              </a:buClr>
              <a:buSzPct val="100000"/>
              <a:buChar char="○"/>
            </a:pPr>
            <a:r>
              <a:rPr b="1" lang="en" sz="1500">
                <a:solidFill>
                  <a:schemeClr val="dk1"/>
                </a:solidFill>
              </a:rPr>
              <a:t>Extract (Max or Min):</a:t>
            </a:r>
            <a:r>
              <a:rPr lang="en" sz="1500">
                <a:solidFill>
                  <a:schemeClr val="dk1"/>
                </a:solidFill>
              </a:rPr>
              <a:t> Remove and return the root element and restore the heap property.</a:t>
            </a:r>
            <a:endParaRPr sz="1500">
              <a:solidFill>
                <a:schemeClr val="dk1"/>
              </a:solidFill>
            </a:endParaRPr>
          </a:p>
          <a:p>
            <a:pPr indent="-316706" lvl="1" marL="914400" rtl="0" algn="l">
              <a:spcBef>
                <a:spcPts val="0"/>
              </a:spcBef>
              <a:spcAft>
                <a:spcPts val="0"/>
              </a:spcAft>
              <a:buClr>
                <a:schemeClr val="dk1"/>
              </a:buClr>
              <a:buSzPct val="100000"/>
              <a:buChar char="○"/>
            </a:pPr>
            <a:r>
              <a:rPr b="1" lang="en" sz="1500">
                <a:solidFill>
                  <a:schemeClr val="dk1"/>
                </a:solidFill>
              </a:rPr>
              <a:t>Peek (Max or Min):</a:t>
            </a:r>
            <a:r>
              <a:rPr lang="en" sz="1500">
                <a:solidFill>
                  <a:schemeClr val="dk1"/>
                </a:solidFill>
              </a:rPr>
              <a:t> Return the root element without removing it.</a:t>
            </a:r>
            <a:endParaRPr sz="1500">
              <a:solidFill>
                <a:schemeClr val="dk1"/>
              </a:solidFill>
            </a:endParaRPr>
          </a:p>
          <a:p>
            <a:pPr indent="0" lvl="0" marL="0" rtl="0" algn="l">
              <a:spcBef>
                <a:spcPts val="1200"/>
              </a:spcBef>
              <a:spcAft>
                <a:spcPts val="0"/>
              </a:spcAft>
              <a:buNone/>
            </a:pPr>
            <a:r>
              <a:rPr b="1" lang="en">
                <a:solidFill>
                  <a:schemeClr val="dk1"/>
                </a:solidFill>
              </a:rPr>
              <a:t>2. Stack</a:t>
            </a:r>
            <a:endParaRPr b="1">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Stack is a linear data structure that satisfies last-in first-out (LIFO) policy for its allocation and </a:t>
            </a:r>
            <a:r>
              <a:rPr lang="en">
                <a:solidFill>
                  <a:schemeClr val="dk1"/>
                </a:solidFill>
              </a:rPr>
              <a:t>deallocation</a:t>
            </a:r>
            <a:r>
              <a:rPr lang="en">
                <a:solidFill>
                  <a:schemeClr val="dk1"/>
                </a:solidFill>
              </a:rPr>
              <a: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This makes only last element of the stack accessible at any time.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Implementing stack data structure requires use of Stack Base (SB) that points to first entry of stack, and a Top of Stack (TOS) pointer to point to last entry allocated to stack.</a:t>
            </a:r>
            <a:endParaRPr>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Allocation Data Structure (Contd.)</a:t>
            </a:r>
            <a:endParaRPr/>
          </a:p>
        </p:txBody>
      </p:sp>
      <p:sp>
        <p:nvSpPr>
          <p:cNvPr id="481" name="Google Shape;481;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Stack Operations</a:t>
            </a:r>
            <a:endParaRPr b="1">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Push:</a:t>
            </a:r>
            <a:r>
              <a:rPr lang="en" sz="1600">
                <a:solidFill>
                  <a:schemeClr val="dk1"/>
                </a:solidFill>
              </a:rPr>
              <a:t> Add an element to the top of the stack.</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Pop:</a:t>
            </a:r>
            <a:r>
              <a:rPr lang="en" sz="1600">
                <a:solidFill>
                  <a:schemeClr val="dk1"/>
                </a:solidFill>
              </a:rPr>
              <a:t> Remove and return the top element of the stack.</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Peek (Top):</a:t>
            </a:r>
            <a:r>
              <a:rPr lang="en" sz="1600">
                <a:solidFill>
                  <a:schemeClr val="dk1"/>
                </a:solidFill>
              </a:rPr>
              <a:t> Return the top element without removing it.</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IsEmpty:</a:t>
            </a:r>
            <a:r>
              <a:rPr lang="en" sz="1600">
                <a:solidFill>
                  <a:schemeClr val="dk1"/>
                </a:solidFill>
              </a:rPr>
              <a:t> Check if the stack is empty.</a:t>
            </a:r>
            <a:endParaRPr sz="1600">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2. Compiler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 A compiler reads the whole source code at once, creates tokens, checks semantics, generates intermediate code, executes the whole program and may involve many passes.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Translate high-level programming languages (e.g., C, C++, Java) into machine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Tasks: </a:t>
            </a:r>
            <a:r>
              <a:rPr lang="en">
                <a:solidFill>
                  <a:schemeClr val="dk1"/>
                </a:solidFill>
              </a:rPr>
              <a:t>Lexical Analysis, Syntax Analysis, Semantic Analysis, Optimization, Code Generation.  </a:t>
            </a:r>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7" name="Google Shape;487;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8" name="Google Shape;488;p82"/>
          <p:cNvPicPr preferRelativeResize="0"/>
          <p:nvPr/>
        </p:nvPicPr>
        <p:blipFill>
          <a:blip r:embed="rId3">
            <a:alphaModFix/>
          </a:blip>
          <a:stretch>
            <a:fillRect/>
          </a:stretch>
        </p:blipFill>
        <p:spPr>
          <a:xfrm>
            <a:off x="0" y="0"/>
            <a:ext cx="9144000" cy="456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3. Interpreter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An interpreter, like a compiler, translates high-level language into low-level machine language.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interpreter reads a statement from the input, converts it to an intermediate code, executes it, then takes the next statement in sequence.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an error occurs, an interpreter stops execution and reports it. whereas a compiler reads the whole program even if it encounters several errors.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Executes high-level code line-by-line without converting it into machine code beforehand.</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3. Assembler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An assembler translates assembly language programs into machine code.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output of an assembler is called an object file, which contains a combination of machine instructions as well as the data required to place these instructions in memory.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Used in system programming for tasks requiring hardware control.</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