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0064296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0064296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1394e15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1394e15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1394e15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1394e15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1394e15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1394e15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1394e150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1394e150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1394e15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1394e15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1394e15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1394e15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1394e15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1394e15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1394e150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1394e150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0a8db41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0a8db41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a8db4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a8db4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1394e150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1394e150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1394e150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1394e150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1394e150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1394e150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1394e150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1394e150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1394e15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1394e15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1394e150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1394e150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1394e150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1394e150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1394e150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1394e150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1394e150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81394e150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1394e150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1394e150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0a8db41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0a8db41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1394e150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1394e150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1394e150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1394e150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1394e150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1394e150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1394e150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1394e150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81394e150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81394e15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1394e150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81394e150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1394e150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1394e150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1394e150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1394e150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2613e2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2613e2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1394e150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1394e150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0a8db41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0a8db41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1394e150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1394e150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1394e150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1394e150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1394e150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1394e15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1394e150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1394e150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1394e150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1394e150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81394e150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81394e150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1394e150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81394e150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81394e150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81394e150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1394e150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81394e150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1394e150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1394e150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0a8db41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0a8db41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a8db41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a8db41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0a8db41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0a8db41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0064296f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0064296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0064296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0064296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38761D"/>
              </a:buClr>
              <a:buSzPts val="5200"/>
              <a:buNone/>
              <a:defRPr sz="5200">
                <a:solidFill>
                  <a:srgbClr val="38761D"/>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000000"/>
              </a:buClr>
              <a:buSzPts val="2800"/>
              <a:buNone/>
              <a:defRPr sz="2800">
                <a:solidFill>
                  <a:srgbClr val="000000"/>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38761D"/>
              </a:buClr>
              <a:buSzPts val="2800"/>
              <a:buNone/>
              <a:defRPr b="1">
                <a:solidFill>
                  <a:srgbClr val="38761D"/>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b="1"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Assemblers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Foram Thakor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Elements of Assembly Language Programming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Data Declaration</a:t>
            </a:r>
            <a:endParaRPr b="1"/>
          </a:p>
          <a:p>
            <a:pPr indent="-342900" lvl="0" marL="457200" rtl="0" algn="l">
              <a:spcBef>
                <a:spcPts val="1200"/>
              </a:spcBef>
              <a:spcAft>
                <a:spcPts val="0"/>
              </a:spcAft>
              <a:buSzPts val="1800"/>
              <a:buChar char="●"/>
            </a:pPr>
            <a:r>
              <a:rPr lang="en"/>
              <a:t>These guide the assembler on how to process the program. </a:t>
            </a:r>
            <a:endParaRPr/>
          </a:p>
          <a:p>
            <a:pPr indent="-342900" lvl="0" marL="457200" rtl="0" algn="l">
              <a:spcBef>
                <a:spcPts val="0"/>
              </a:spcBef>
              <a:spcAft>
                <a:spcPts val="0"/>
              </a:spcAft>
              <a:buSzPts val="1800"/>
              <a:buChar char="●"/>
            </a:pPr>
            <a:r>
              <a:rPr lang="en"/>
              <a:t>Data declarations are a specific type of directive statement.</a:t>
            </a:r>
            <a:endParaRPr/>
          </a:p>
          <a:p>
            <a:pPr indent="-342900" lvl="0" marL="457200" rtl="0" algn="l">
              <a:spcBef>
                <a:spcPts val="0"/>
              </a:spcBef>
              <a:spcAft>
                <a:spcPts val="0"/>
              </a:spcAft>
              <a:buSzPts val="1800"/>
              <a:buChar char="●"/>
            </a:pPr>
            <a:r>
              <a:rPr lang="en"/>
              <a:t>They are used to allocate memory for variables and constants and to define the type and size of data.</a:t>
            </a:r>
            <a:endParaRPr/>
          </a:p>
          <a:p>
            <a:pPr indent="-342900" lvl="0" marL="457200" rtl="0" algn="l">
              <a:spcBef>
                <a:spcPts val="0"/>
              </a:spcBef>
              <a:spcAft>
                <a:spcPts val="0"/>
              </a:spcAft>
              <a:buSzPts val="1800"/>
              <a:buChar char="●"/>
            </a:pPr>
            <a:r>
              <a:rPr lang="en"/>
              <a:t>Data can be declared in various notations.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Data Declaration Notations</a:t>
            </a:r>
            <a:endParaRPr/>
          </a:p>
        </p:txBody>
      </p:sp>
      <p:sp>
        <p:nvSpPr>
          <p:cNvPr id="117" name="Google Shape;117;p2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1600"/>
              <a:t>Hexadecimal Notation </a:t>
            </a:r>
            <a:endParaRPr b="1" sz="1600"/>
          </a:p>
          <a:p>
            <a:pPr indent="-381000" lvl="1" marL="914400" rtl="0" algn="l">
              <a:spcBef>
                <a:spcPts val="0"/>
              </a:spcBef>
              <a:spcAft>
                <a:spcPts val="0"/>
              </a:spcAft>
              <a:buSzPts val="2400"/>
              <a:buChar char="○"/>
            </a:pPr>
            <a:r>
              <a:rPr b="1" lang="en" sz="1300"/>
              <a:t>(Base</a:t>
            </a:r>
            <a:r>
              <a:rPr lang="en" sz="1300"/>
              <a:t>: 16, </a:t>
            </a:r>
            <a:r>
              <a:rPr b="1" lang="en" sz="1300"/>
              <a:t>Digits</a:t>
            </a:r>
            <a:r>
              <a:rPr lang="en" sz="1300"/>
              <a:t>: 0-9, A-F, </a:t>
            </a:r>
            <a:r>
              <a:rPr b="1" lang="en" sz="1300"/>
              <a:t>Example</a:t>
            </a:r>
            <a:r>
              <a:rPr lang="en" sz="1300"/>
              <a:t>: </a:t>
            </a:r>
            <a:r>
              <a:rPr lang="en" sz="1300">
                <a:solidFill>
                  <a:srgbClr val="188038"/>
                </a:solidFill>
                <a:latin typeface="Roboto Mono"/>
                <a:ea typeface="Roboto Mono"/>
                <a:cs typeface="Roboto Mono"/>
                <a:sym typeface="Roboto Mono"/>
              </a:rPr>
              <a:t>0x1A3F</a:t>
            </a:r>
            <a:r>
              <a:rPr lang="en" sz="1300"/>
              <a:t> (6719 in decimal)</a:t>
            </a:r>
            <a:r>
              <a:rPr b="1" lang="en" sz="1300"/>
              <a:t>)</a:t>
            </a:r>
            <a:endParaRPr b="1" sz="1300"/>
          </a:p>
          <a:p>
            <a:pPr indent="-374650" lvl="0" marL="457200" rtl="0" algn="l">
              <a:spcBef>
                <a:spcPts val="0"/>
              </a:spcBef>
              <a:spcAft>
                <a:spcPts val="0"/>
              </a:spcAft>
              <a:buSzPts val="2300"/>
              <a:buChar char="●"/>
            </a:pPr>
            <a:r>
              <a:rPr b="1" lang="en" sz="1600"/>
              <a:t>Binary Notation </a:t>
            </a:r>
            <a:endParaRPr b="1" sz="1600"/>
          </a:p>
          <a:p>
            <a:pPr indent="-381000" lvl="1" marL="914400" rtl="0" algn="l">
              <a:spcBef>
                <a:spcPts val="0"/>
              </a:spcBef>
              <a:spcAft>
                <a:spcPts val="0"/>
              </a:spcAft>
              <a:buSzPts val="2400"/>
              <a:buChar char="○"/>
            </a:pPr>
            <a:r>
              <a:rPr b="1" lang="en" sz="1300"/>
              <a:t>(Base</a:t>
            </a:r>
            <a:r>
              <a:rPr lang="en" sz="1300"/>
              <a:t>: 2, </a:t>
            </a:r>
            <a:r>
              <a:rPr b="1" lang="en" sz="1300"/>
              <a:t>Digits</a:t>
            </a:r>
            <a:r>
              <a:rPr lang="en" sz="1300"/>
              <a:t>: 0, 1, </a:t>
            </a:r>
            <a:r>
              <a:rPr b="1" lang="en" sz="1300"/>
              <a:t>Example</a:t>
            </a:r>
            <a:r>
              <a:rPr lang="en" sz="1300"/>
              <a:t>: </a:t>
            </a:r>
            <a:r>
              <a:rPr lang="en" sz="1300">
                <a:solidFill>
                  <a:srgbClr val="188038"/>
                </a:solidFill>
                <a:latin typeface="Roboto Mono"/>
                <a:ea typeface="Roboto Mono"/>
                <a:cs typeface="Roboto Mono"/>
                <a:sym typeface="Roboto Mono"/>
              </a:rPr>
              <a:t>%1010</a:t>
            </a:r>
            <a:r>
              <a:rPr lang="en" sz="1300"/>
              <a:t> or </a:t>
            </a:r>
            <a:r>
              <a:rPr lang="en" sz="1300">
                <a:solidFill>
                  <a:srgbClr val="188038"/>
                </a:solidFill>
                <a:latin typeface="Roboto Mono"/>
                <a:ea typeface="Roboto Mono"/>
                <a:cs typeface="Roboto Mono"/>
                <a:sym typeface="Roboto Mono"/>
              </a:rPr>
              <a:t>1010B</a:t>
            </a:r>
            <a:r>
              <a:rPr lang="en" sz="1300"/>
              <a:t> (10 in decimal)</a:t>
            </a:r>
            <a:r>
              <a:rPr b="1" lang="en" sz="1300"/>
              <a:t>)</a:t>
            </a:r>
            <a:endParaRPr b="1" sz="1300"/>
          </a:p>
          <a:p>
            <a:pPr indent="-374650" lvl="0" marL="457200" rtl="0" algn="l">
              <a:spcBef>
                <a:spcPts val="0"/>
              </a:spcBef>
              <a:spcAft>
                <a:spcPts val="0"/>
              </a:spcAft>
              <a:buSzPts val="2300"/>
              <a:buChar char="●"/>
            </a:pPr>
            <a:r>
              <a:rPr b="1" lang="en" sz="1600"/>
              <a:t>Octal Notation </a:t>
            </a:r>
            <a:endParaRPr b="1" sz="1600"/>
          </a:p>
          <a:p>
            <a:pPr indent="-374650" lvl="1" marL="914400" rtl="0" algn="l">
              <a:spcBef>
                <a:spcPts val="0"/>
              </a:spcBef>
              <a:spcAft>
                <a:spcPts val="0"/>
              </a:spcAft>
              <a:buSzPts val="2300"/>
              <a:buChar char="○"/>
            </a:pPr>
            <a:r>
              <a:rPr b="1" lang="en" sz="1200"/>
              <a:t>(</a:t>
            </a:r>
            <a:r>
              <a:rPr b="1" lang="en" sz="1300"/>
              <a:t>Base</a:t>
            </a:r>
            <a:r>
              <a:rPr lang="en" sz="1300"/>
              <a:t>: 8, </a:t>
            </a:r>
            <a:r>
              <a:rPr b="1" lang="en" sz="1300"/>
              <a:t>Digits</a:t>
            </a:r>
            <a:r>
              <a:rPr lang="en" sz="1300"/>
              <a:t>: 0-7, </a:t>
            </a:r>
            <a:r>
              <a:rPr b="1" lang="en" sz="1300"/>
              <a:t>Example</a:t>
            </a:r>
            <a:r>
              <a:rPr lang="en" sz="1300"/>
              <a:t>: </a:t>
            </a:r>
            <a:r>
              <a:rPr lang="en" sz="1300">
                <a:solidFill>
                  <a:srgbClr val="188038"/>
                </a:solidFill>
                <a:latin typeface="Roboto Mono"/>
                <a:ea typeface="Roboto Mono"/>
                <a:cs typeface="Roboto Mono"/>
                <a:sym typeface="Roboto Mono"/>
              </a:rPr>
              <a:t>0123</a:t>
            </a:r>
            <a:r>
              <a:rPr lang="en" sz="1300"/>
              <a:t> (83 in decimal)</a:t>
            </a:r>
            <a:r>
              <a:rPr b="1" lang="en" sz="1300"/>
              <a:t>)</a:t>
            </a:r>
            <a:endParaRPr b="1" sz="1300"/>
          </a:p>
          <a:p>
            <a:pPr indent="-374650" lvl="0" marL="457200" rtl="0" algn="l">
              <a:spcBef>
                <a:spcPts val="0"/>
              </a:spcBef>
              <a:spcAft>
                <a:spcPts val="0"/>
              </a:spcAft>
              <a:buSzPts val="2300"/>
              <a:buChar char="●"/>
            </a:pPr>
            <a:r>
              <a:rPr b="1" lang="en" sz="1600"/>
              <a:t>Decimal Notation </a:t>
            </a:r>
            <a:endParaRPr b="1" sz="1600"/>
          </a:p>
          <a:p>
            <a:pPr indent="-381000" lvl="1" marL="914400" rtl="0" algn="l">
              <a:spcBef>
                <a:spcPts val="0"/>
              </a:spcBef>
              <a:spcAft>
                <a:spcPts val="0"/>
              </a:spcAft>
              <a:buSzPts val="2400"/>
              <a:buChar char="○"/>
            </a:pPr>
            <a:r>
              <a:rPr b="1" lang="en" sz="1300"/>
              <a:t>(Base</a:t>
            </a:r>
            <a:r>
              <a:rPr lang="en" sz="1300"/>
              <a:t>: 10, </a:t>
            </a:r>
            <a:r>
              <a:rPr b="1" lang="en" sz="1300"/>
              <a:t>Digits</a:t>
            </a:r>
            <a:r>
              <a:rPr lang="en" sz="1300"/>
              <a:t>: 0-9, </a:t>
            </a:r>
            <a:r>
              <a:rPr b="1" lang="en" sz="1300"/>
              <a:t>Example</a:t>
            </a:r>
            <a:r>
              <a:rPr lang="en" sz="1300"/>
              <a:t>: </a:t>
            </a:r>
            <a:r>
              <a:rPr lang="en" sz="1300">
                <a:solidFill>
                  <a:srgbClr val="188038"/>
                </a:solidFill>
                <a:latin typeface="Roboto Mono"/>
                <a:ea typeface="Roboto Mono"/>
                <a:cs typeface="Roboto Mono"/>
                <a:sym typeface="Roboto Mono"/>
              </a:rPr>
              <a:t>123</a:t>
            </a:r>
            <a:r>
              <a:rPr b="1" lang="en" sz="1300"/>
              <a:t>)</a:t>
            </a:r>
            <a:endParaRPr b="1" sz="1300"/>
          </a:p>
          <a:p>
            <a:pPr indent="-374650" lvl="0" marL="457200" rtl="0" algn="l">
              <a:spcBef>
                <a:spcPts val="0"/>
              </a:spcBef>
              <a:spcAft>
                <a:spcPts val="0"/>
              </a:spcAft>
              <a:buSzPts val="2300"/>
              <a:buChar char="●"/>
            </a:pPr>
            <a:r>
              <a:rPr b="1" lang="en" sz="1600"/>
              <a:t>ASCII Notation (Represents characters by their ASCII values.)</a:t>
            </a:r>
            <a:endParaRPr b="1" sz="1600"/>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Language Statements</a:t>
            </a:r>
            <a:endParaRPr/>
          </a:p>
        </p:txBody>
      </p:sp>
      <p:sp>
        <p:nvSpPr>
          <p:cNvPr id="123" name="Google Shape;123;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a:t>[Label] &lt;Opcode&gt; &lt;operand spec&gt; [&lt;operand spec&gt;..]</a:t>
            </a:r>
            <a:endParaRPr b="1"/>
          </a:p>
          <a:p>
            <a:pPr indent="-342900" lvl="0" marL="457200" rtl="0" algn="l">
              <a:spcBef>
                <a:spcPts val="1200"/>
              </a:spcBef>
              <a:spcAft>
                <a:spcPts val="0"/>
              </a:spcAft>
              <a:buSzPts val="1800"/>
              <a:buChar char="●"/>
            </a:pPr>
            <a:r>
              <a:rPr lang="en"/>
              <a:t>It consists of three types of statements:</a:t>
            </a:r>
            <a:endParaRPr/>
          </a:p>
          <a:p>
            <a:pPr indent="-342900" lvl="0" marL="457200" rtl="0" algn="l">
              <a:spcBef>
                <a:spcPts val="0"/>
              </a:spcBef>
              <a:spcAft>
                <a:spcPts val="0"/>
              </a:spcAft>
              <a:buSzPts val="1800"/>
              <a:buAutoNum type="arabicPeriod"/>
            </a:pPr>
            <a:r>
              <a:rPr b="1" lang="en"/>
              <a:t>Imperative / Instruction Statement </a:t>
            </a:r>
            <a:endParaRPr b="1"/>
          </a:p>
          <a:p>
            <a:pPr indent="-342900" lvl="0" marL="457200" rtl="0" algn="l">
              <a:spcBef>
                <a:spcPts val="0"/>
              </a:spcBef>
              <a:spcAft>
                <a:spcPts val="0"/>
              </a:spcAft>
              <a:buSzPts val="1800"/>
              <a:buChar char="●"/>
            </a:pPr>
            <a:r>
              <a:rPr lang="en"/>
              <a:t>Perform operations such as data movement, arithmetic, and control flow.</a:t>
            </a:r>
            <a:endParaRPr/>
          </a:p>
          <a:p>
            <a:pPr indent="-342900" lvl="0" marL="457200" rtl="0" algn="l">
              <a:spcBef>
                <a:spcPts val="0"/>
              </a:spcBef>
              <a:spcAft>
                <a:spcPts val="0"/>
              </a:spcAft>
              <a:buSzPts val="1800"/>
              <a:buChar char="●"/>
            </a:pPr>
            <a:r>
              <a:rPr lang="en"/>
              <a:t>It indicates the action to be performed.</a:t>
            </a:r>
            <a:endParaRPr/>
          </a:p>
          <a:p>
            <a:pPr indent="-342900" lvl="0" marL="457200" rtl="0" algn="l">
              <a:spcBef>
                <a:spcPts val="0"/>
              </a:spcBef>
              <a:spcAft>
                <a:spcPts val="0"/>
              </a:spcAft>
              <a:buSzPts val="1800"/>
              <a:buChar char="●"/>
            </a:pPr>
            <a:r>
              <a:rPr lang="en"/>
              <a:t>Each imperative statement translates into one machine instruction.</a:t>
            </a:r>
            <a:endParaRPr/>
          </a:p>
          <a:p>
            <a:pPr indent="-342900" lvl="0" marL="457200" rtl="0" algn="l">
              <a:spcBef>
                <a:spcPts val="0"/>
              </a:spcBef>
              <a:spcAft>
                <a:spcPts val="0"/>
              </a:spcAft>
              <a:buSzPts val="1800"/>
              <a:buChar char="●"/>
            </a:pPr>
            <a:r>
              <a:rPr lang="en"/>
              <a:t>For example:</a:t>
            </a:r>
            <a:endParaRPr/>
          </a:p>
          <a:p>
            <a:pPr indent="0" lvl="0" marL="457200" rtl="0" algn="l">
              <a:spcBef>
                <a:spcPts val="1200"/>
              </a:spcBef>
              <a:spcAft>
                <a:spcPts val="0"/>
              </a:spcAft>
              <a:buNone/>
            </a:pPr>
            <a:r>
              <a:rPr b="1" lang="en" sz="1400"/>
              <a:t>Data Movement</a:t>
            </a:r>
            <a:r>
              <a:rPr lang="en" sz="1400"/>
              <a:t>: </a:t>
            </a:r>
            <a:r>
              <a:rPr lang="en" sz="1400">
                <a:solidFill>
                  <a:srgbClr val="188038"/>
                </a:solidFill>
                <a:latin typeface="Roboto Mono"/>
                <a:ea typeface="Roboto Mono"/>
                <a:cs typeface="Roboto Mono"/>
                <a:sym typeface="Roboto Mono"/>
              </a:rPr>
              <a:t>MOV AX, BX</a:t>
            </a:r>
            <a:r>
              <a:rPr lang="en" sz="1400"/>
              <a:t> (moves data from </a:t>
            </a:r>
            <a:r>
              <a:rPr lang="en" sz="1400">
                <a:solidFill>
                  <a:srgbClr val="188038"/>
                </a:solidFill>
                <a:latin typeface="Roboto Mono"/>
                <a:ea typeface="Roboto Mono"/>
                <a:cs typeface="Roboto Mono"/>
                <a:sym typeface="Roboto Mono"/>
              </a:rPr>
              <a:t>BX</a:t>
            </a:r>
            <a:r>
              <a:rPr lang="en" sz="1400"/>
              <a:t> to </a:t>
            </a:r>
            <a:r>
              <a:rPr lang="en" sz="1400">
                <a:solidFill>
                  <a:srgbClr val="188038"/>
                </a:solidFill>
                <a:latin typeface="Roboto Mono"/>
                <a:ea typeface="Roboto Mono"/>
                <a:cs typeface="Roboto Mono"/>
                <a:sym typeface="Roboto Mono"/>
              </a:rPr>
              <a:t>AX</a:t>
            </a:r>
            <a:r>
              <a:rPr lang="en" sz="1400"/>
              <a:t>)</a:t>
            </a:r>
            <a:endParaRPr sz="1400"/>
          </a:p>
          <a:p>
            <a:pPr indent="0" lvl="0" marL="457200" rtl="0" algn="l">
              <a:spcBef>
                <a:spcPts val="1200"/>
              </a:spcBef>
              <a:spcAft>
                <a:spcPts val="0"/>
              </a:spcAft>
              <a:buNone/>
            </a:pPr>
            <a:r>
              <a:rPr b="1" lang="en" sz="1400"/>
              <a:t>Arithmetic Operations</a:t>
            </a:r>
            <a:r>
              <a:rPr lang="en" sz="1400"/>
              <a:t>: </a:t>
            </a:r>
            <a:r>
              <a:rPr lang="en" sz="1400">
                <a:solidFill>
                  <a:srgbClr val="188038"/>
                </a:solidFill>
                <a:latin typeface="Roboto Mono"/>
                <a:ea typeface="Roboto Mono"/>
                <a:cs typeface="Roboto Mono"/>
                <a:sym typeface="Roboto Mono"/>
              </a:rPr>
              <a:t>ADD AX, 5</a:t>
            </a:r>
            <a:r>
              <a:rPr lang="en" sz="1400"/>
              <a:t> (adds 5 to </a:t>
            </a:r>
            <a:r>
              <a:rPr lang="en" sz="1400">
                <a:solidFill>
                  <a:srgbClr val="188038"/>
                </a:solidFill>
                <a:latin typeface="Roboto Mono"/>
                <a:ea typeface="Roboto Mono"/>
                <a:cs typeface="Roboto Mono"/>
                <a:sym typeface="Roboto Mono"/>
              </a:rPr>
              <a:t>AX</a:t>
            </a:r>
            <a:r>
              <a:rPr lang="en" sz="1400"/>
              <a:t>)</a:t>
            </a:r>
            <a:endParaRPr sz="1400"/>
          </a:p>
          <a:p>
            <a:pPr indent="0" lvl="0" marL="457200" rtl="0" algn="l">
              <a:spcBef>
                <a:spcPts val="1200"/>
              </a:spcBef>
              <a:spcAft>
                <a:spcPts val="1200"/>
              </a:spcAft>
              <a:buNone/>
            </a:pPr>
            <a:r>
              <a:rPr b="1" lang="en" sz="1400"/>
              <a:t>Control Flow</a:t>
            </a:r>
            <a:r>
              <a:rPr lang="en" sz="1400"/>
              <a:t>: </a:t>
            </a:r>
            <a:r>
              <a:rPr lang="en" sz="1400">
                <a:solidFill>
                  <a:srgbClr val="188038"/>
                </a:solidFill>
                <a:latin typeface="Roboto Mono"/>
                <a:ea typeface="Roboto Mono"/>
                <a:cs typeface="Roboto Mono"/>
                <a:sym typeface="Roboto Mono"/>
              </a:rPr>
              <a:t>JMP LABEL</a:t>
            </a:r>
            <a:r>
              <a:rPr lang="en" sz="1400"/>
              <a:t> (jumps to the instruction at </a:t>
            </a:r>
            <a:r>
              <a:rPr lang="en" sz="1400">
                <a:solidFill>
                  <a:srgbClr val="188038"/>
                </a:solidFill>
                <a:latin typeface="Roboto Mono"/>
                <a:ea typeface="Roboto Mono"/>
                <a:cs typeface="Roboto Mono"/>
                <a:sym typeface="Roboto Mono"/>
              </a:rPr>
              <a:t>LABEL</a:t>
            </a:r>
            <a:r>
              <a:rPr lang="en" sz="1400"/>
              <a:t>)</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Assembly Language Statements</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 Declarative Statements</a:t>
            </a:r>
            <a:endParaRPr b="1"/>
          </a:p>
          <a:p>
            <a:pPr indent="-342900" lvl="0" marL="457200" rtl="0" algn="l">
              <a:spcBef>
                <a:spcPts val="1200"/>
              </a:spcBef>
              <a:spcAft>
                <a:spcPts val="0"/>
              </a:spcAft>
              <a:buSzPts val="1800"/>
              <a:buChar char="●"/>
            </a:pPr>
            <a:r>
              <a:rPr lang="en"/>
              <a:t>Declare and initialize data or symbolic names.</a:t>
            </a:r>
            <a:endParaRPr/>
          </a:p>
          <a:p>
            <a:pPr indent="0" lvl="0" marL="0" rtl="0" algn="l">
              <a:spcBef>
                <a:spcPts val="1200"/>
              </a:spcBef>
              <a:spcAft>
                <a:spcPts val="0"/>
              </a:spcAft>
              <a:buNone/>
            </a:pPr>
            <a:r>
              <a:rPr b="1" lang="en" sz="1700"/>
              <a:t>[Label] DS &lt;constant&gt;</a:t>
            </a:r>
            <a:endParaRPr b="1" sz="1700"/>
          </a:p>
          <a:p>
            <a:pPr indent="0" lvl="0" marL="0" rtl="0" algn="l">
              <a:spcBef>
                <a:spcPts val="1200"/>
              </a:spcBef>
              <a:spcAft>
                <a:spcPts val="0"/>
              </a:spcAft>
              <a:buNone/>
            </a:pPr>
            <a:r>
              <a:rPr b="1" lang="en" sz="1700"/>
              <a:t>[Label] DC `&lt;value&gt;’</a:t>
            </a:r>
            <a:endParaRPr b="1" sz="1700"/>
          </a:p>
          <a:p>
            <a:pPr indent="-342900" lvl="0" marL="457200" rtl="0" algn="l">
              <a:spcBef>
                <a:spcPts val="1200"/>
              </a:spcBef>
              <a:spcAft>
                <a:spcPts val="0"/>
              </a:spcAft>
              <a:buSzPts val="1800"/>
              <a:buChar char="●"/>
            </a:pPr>
            <a:r>
              <a:rPr b="1" lang="en"/>
              <a:t>DS</a:t>
            </a:r>
            <a:r>
              <a:rPr lang="en"/>
              <a:t>: Declare storage – reserves an area of memory and associates a symbolic name with it. (eg: A DS 1; B DS 200)</a:t>
            </a:r>
            <a:endParaRPr/>
          </a:p>
          <a:p>
            <a:pPr indent="-342900" lvl="0" marL="457200" rtl="0" algn="l">
              <a:spcBef>
                <a:spcPts val="0"/>
              </a:spcBef>
              <a:spcAft>
                <a:spcPts val="0"/>
              </a:spcAft>
              <a:buSzPts val="1800"/>
              <a:buChar char="●"/>
            </a:pPr>
            <a:r>
              <a:rPr b="1" lang="en"/>
              <a:t>DC</a:t>
            </a:r>
            <a:r>
              <a:rPr lang="en"/>
              <a:t>: Declare constant – it constructs memory words containing constants</a:t>
            </a:r>
            <a:endParaRPr/>
          </a:p>
          <a:p>
            <a:pPr indent="-342900" lvl="0" marL="457200" rtl="0" algn="l">
              <a:spcBef>
                <a:spcPts val="0"/>
              </a:spcBef>
              <a:spcAft>
                <a:spcPts val="0"/>
              </a:spcAft>
              <a:buSzPts val="1800"/>
              <a:buChar char="●"/>
            </a:pPr>
            <a:r>
              <a:rPr lang="en"/>
              <a:t>The DC actually will not create constant. It initializes the memory with some value. (eg: C DC ‘10’, MOVER BREG, 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Declaration Table</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rotWithShape="1">
          <a:blip r:embed="rId3">
            <a:alphaModFix/>
          </a:blip>
          <a:srcRect b="2266" l="49368" r="9484" t="71980"/>
          <a:stretch/>
        </p:blipFill>
        <p:spPr>
          <a:xfrm>
            <a:off x="413725" y="1602525"/>
            <a:ext cx="8418576" cy="228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Constants in Assembly Language</a:t>
            </a:r>
            <a:endParaRPr/>
          </a:p>
        </p:txBody>
      </p:sp>
      <p:sp>
        <p:nvSpPr>
          <p:cNvPr id="142" name="Google Shape;142;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Two ways constant values can be used:</a:t>
            </a:r>
            <a:endParaRPr sz="1900"/>
          </a:p>
          <a:p>
            <a:pPr indent="-349250" lvl="0" marL="457200" rtl="0" algn="l">
              <a:spcBef>
                <a:spcPts val="0"/>
              </a:spcBef>
              <a:spcAft>
                <a:spcPts val="0"/>
              </a:spcAft>
              <a:buSzPts val="1900"/>
              <a:buAutoNum type="arabicPeriod"/>
            </a:pPr>
            <a:r>
              <a:rPr lang="en" sz="1900"/>
              <a:t>Using immediate operand in instruction</a:t>
            </a:r>
            <a:endParaRPr sz="1900"/>
          </a:p>
          <a:p>
            <a:pPr indent="-349250" lvl="0" marL="457200" rtl="0" algn="l">
              <a:spcBef>
                <a:spcPts val="0"/>
              </a:spcBef>
              <a:spcAft>
                <a:spcPts val="0"/>
              </a:spcAft>
              <a:buSzPts val="1900"/>
              <a:buChar char="●"/>
            </a:pPr>
            <a:r>
              <a:rPr lang="en" sz="1900"/>
              <a:t>Use of immediate operand requires a special addressing mode.</a:t>
            </a:r>
            <a:endParaRPr sz="2000"/>
          </a:p>
          <a:p>
            <a:pPr indent="-330200" lvl="1" marL="914400" rtl="0" algn="l">
              <a:spcBef>
                <a:spcPts val="0"/>
              </a:spcBef>
              <a:spcAft>
                <a:spcPts val="0"/>
              </a:spcAft>
              <a:buSzPts val="1600"/>
              <a:buChar char="○"/>
            </a:pPr>
            <a:r>
              <a:rPr lang="en" sz="1600"/>
              <a:t>For eg: ADDI AREG,10</a:t>
            </a:r>
            <a:endParaRPr sz="1600"/>
          </a:p>
          <a:p>
            <a:pPr indent="-349250" lvl="0" marL="457200" rtl="0" algn="l">
              <a:spcBef>
                <a:spcPts val="0"/>
              </a:spcBef>
              <a:spcAft>
                <a:spcPts val="0"/>
              </a:spcAft>
              <a:buSzPts val="1900"/>
              <a:buAutoNum type="arabicPeriod"/>
            </a:pPr>
            <a:r>
              <a:rPr lang="en" sz="1900"/>
              <a:t>Using literals</a:t>
            </a:r>
            <a:endParaRPr sz="1900"/>
          </a:p>
          <a:p>
            <a:pPr indent="-349250" lvl="0" marL="457200" rtl="0" algn="l">
              <a:spcBef>
                <a:spcPts val="0"/>
              </a:spcBef>
              <a:spcAft>
                <a:spcPts val="0"/>
              </a:spcAft>
              <a:buSzPts val="1900"/>
              <a:buChar char="●"/>
            </a:pPr>
            <a:r>
              <a:rPr lang="en" sz="1900"/>
              <a:t>A literal is an operand with the syntax =’&lt;value&gt;’</a:t>
            </a:r>
            <a:endParaRPr sz="1900"/>
          </a:p>
          <a:p>
            <a:pPr indent="-349250" lvl="0" marL="457200" rtl="0" algn="l">
              <a:spcBef>
                <a:spcPts val="0"/>
              </a:spcBef>
              <a:spcAft>
                <a:spcPts val="0"/>
              </a:spcAft>
              <a:buSzPts val="1900"/>
              <a:buChar char="●"/>
            </a:pPr>
            <a:r>
              <a:rPr lang="en" sz="1900"/>
              <a:t>Literal values used directly in instructions or data definitions.</a:t>
            </a:r>
            <a:endParaRPr sz="1900"/>
          </a:p>
          <a:p>
            <a:pPr indent="-349250" lvl="1" marL="914400" rtl="0" algn="l">
              <a:spcBef>
                <a:spcPts val="0"/>
              </a:spcBef>
              <a:spcAft>
                <a:spcPts val="0"/>
              </a:spcAft>
              <a:buSzPts val="1900"/>
              <a:buChar char="○"/>
            </a:pPr>
            <a:r>
              <a:rPr lang="en" sz="1900"/>
              <a:t>For eg: ADD AREG, =’5’</a:t>
            </a:r>
            <a:endParaRPr sz="1900"/>
          </a:p>
          <a:p>
            <a:pPr indent="-349250" lvl="0" marL="457200" rtl="0" algn="l">
              <a:spcBef>
                <a:spcPts val="0"/>
              </a:spcBef>
              <a:spcAft>
                <a:spcPts val="0"/>
              </a:spcAft>
              <a:buSzPts val="1900"/>
              <a:buChar char="●"/>
            </a:pPr>
            <a:r>
              <a:rPr lang="en" sz="1900"/>
              <a:t> Literal values used directly in instructions or data definitions.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Language Statement</a:t>
            </a:r>
            <a:endParaRPr/>
          </a:p>
        </p:txBody>
      </p:sp>
      <p:sp>
        <p:nvSpPr>
          <p:cNvPr id="148" name="Google Shape;148;p28"/>
          <p:cNvSpPr txBox="1"/>
          <p:nvPr>
            <p:ph idx="1" type="body"/>
          </p:nvPr>
        </p:nvSpPr>
        <p:spPr>
          <a:xfrm>
            <a:off x="311700" y="1152475"/>
            <a:ext cx="8520600" cy="40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Assembler Directives</a:t>
            </a:r>
            <a:endParaRPr b="1"/>
          </a:p>
          <a:p>
            <a:pPr indent="-342900" lvl="0" marL="457200" rtl="0" algn="l">
              <a:spcBef>
                <a:spcPts val="1200"/>
              </a:spcBef>
              <a:spcAft>
                <a:spcPts val="0"/>
              </a:spcAft>
              <a:buSzPts val="1800"/>
              <a:buChar char="●"/>
            </a:pPr>
            <a:r>
              <a:rPr lang="en"/>
              <a:t>Provide instructions to the assembler rather than the CPU. </a:t>
            </a:r>
            <a:endParaRPr/>
          </a:p>
          <a:p>
            <a:pPr indent="-342900" lvl="0" marL="457200" rtl="0" algn="l">
              <a:spcBef>
                <a:spcPts val="0"/>
              </a:spcBef>
              <a:spcAft>
                <a:spcPts val="0"/>
              </a:spcAft>
              <a:buSzPts val="1800"/>
              <a:buChar char="●"/>
            </a:pPr>
            <a:r>
              <a:rPr lang="en"/>
              <a:t>They help manage data, memory, and code layout.</a:t>
            </a:r>
            <a:endParaRPr/>
          </a:p>
          <a:p>
            <a:pPr indent="-342900" lvl="0" marL="457200" rtl="0" algn="l">
              <a:spcBef>
                <a:spcPts val="0"/>
              </a:spcBef>
              <a:spcAft>
                <a:spcPts val="0"/>
              </a:spcAft>
              <a:buSzPts val="1800"/>
              <a:buChar char="●"/>
            </a:pPr>
            <a:r>
              <a:rPr lang="en"/>
              <a:t>It instructs the assembler to perform certain actions while</a:t>
            </a:r>
            <a:endParaRPr/>
          </a:p>
          <a:p>
            <a:pPr indent="-342900" lvl="0" marL="457200" rtl="0" algn="l">
              <a:spcBef>
                <a:spcPts val="0"/>
              </a:spcBef>
              <a:spcAft>
                <a:spcPts val="0"/>
              </a:spcAft>
              <a:buSzPts val="1800"/>
              <a:buChar char="●"/>
            </a:pPr>
            <a:r>
              <a:rPr lang="en"/>
              <a:t>assembling the program.</a:t>
            </a:r>
            <a:endParaRPr/>
          </a:p>
          <a:p>
            <a:pPr indent="-342900" lvl="0" marL="457200" rtl="0" algn="l">
              <a:spcBef>
                <a:spcPts val="0"/>
              </a:spcBef>
              <a:spcAft>
                <a:spcPts val="0"/>
              </a:spcAft>
              <a:buSzPts val="1800"/>
              <a:buChar char="●"/>
            </a:pPr>
            <a:r>
              <a:rPr lang="en"/>
              <a:t>Two common directives: START and STOP</a:t>
            </a:r>
            <a:endParaRPr/>
          </a:p>
          <a:p>
            <a:pPr indent="0" lvl="0" marL="457200" rtl="0" algn="l">
              <a:spcBef>
                <a:spcPts val="1200"/>
              </a:spcBef>
              <a:spcAft>
                <a:spcPts val="0"/>
              </a:spcAft>
              <a:buNone/>
            </a:pPr>
            <a:r>
              <a:rPr lang="en"/>
              <a:t>START &lt;constant&gt;</a:t>
            </a:r>
            <a:endParaRPr/>
          </a:p>
          <a:p>
            <a:pPr indent="0" lvl="0" marL="457200" rtl="0" algn="l">
              <a:spcBef>
                <a:spcPts val="1200"/>
              </a:spcBef>
              <a:spcAft>
                <a:spcPts val="0"/>
              </a:spcAft>
              <a:buNone/>
            </a:pPr>
            <a:r>
              <a:rPr lang="en"/>
              <a:t>END [&lt;Operand spec&gt;]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Assembler Directives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9"/>
          <p:cNvPicPr preferRelativeResize="0"/>
          <p:nvPr/>
        </p:nvPicPr>
        <p:blipFill rotWithShape="1">
          <a:blip r:embed="rId3">
            <a:alphaModFix/>
          </a:blip>
          <a:srcRect b="27748" l="48447" r="12100" t="33576"/>
          <a:stretch/>
        </p:blipFill>
        <p:spPr>
          <a:xfrm>
            <a:off x="413725" y="1152475"/>
            <a:ext cx="8418576"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Assembly Language</a:t>
            </a:r>
            <a:endParaRPr/>
          </a:p>
        </p:txBody>
      </p:sp>
      <p:sp>
        <p:nvSpPr>
          <p:cNvPr id="161" name="Google Shape;161;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High Performance</a:t>
            </a:r>
            <a:r>
              <a:rPr lang="en"/>
              <a:t>: Provides efficient, optimized code with minimal overhead.</a:t>
            </a:r>
            <a:endParaRPr/>
          </a:p>
          <a:p>
            <a:pPr indent="-342900" lvl="0" marL="457200" rtl="0" algn="l">
              <a:spcBef>
                <a:spcPts val="0"/>
              </a:spcBef>
              <a:spcAft>
                <a:spcPts val="0"/>
              </a:spcAft>
              <a:buSzPts val="1800"/>
              <a:buAutoNum type="arabicPeriod"/>
            </a:pPr>
            <a:r>
              <a:rPr b="1" lang="en"/>
              <a:t>Fine-Grained Control</a:t>
            </a:r>
            <a:r>
              <a:rPr lang="en"/>
              <a:t>: Offers detailed management of hardware and system resources.</a:t>
            </a:r>
            <a:endParaRPr/>
          </a:p>
          <a:p>
            <a:pPr indent="-342900" lvl="0" marL="457200" rtl="0" algn="l">
              <a:spcBef>
                <a:spcPts val="0"/>
              </a:spcBef>
              <a:spcAft>
                <a:spcPts val="0"/>
              </a:spcAft>
              <a:buSzPts val="1800"/>
              <a:buAutoNum type="arabicPeriod"/>
            </a:pPr>
            <a:r>
              <a:rPr b="1" lang="en"/>
              <a:t>Reduced Code Size</a:t>
            </a:r>
            <a:r>
              <a:rPr lang="en"/>
              <a:t>: Produces compact, efficient programs.</a:t>
            </a:r>
            <a:endParaRPr/>
          </a:p>
          <a:p>
            <a:pPr indent="-342900" lvl="0" marL="457200" rtl="0" algn="l">
              <a:spcBef>
                <a:spcPts val="0"/>
              </a:spcBef>
              <a:spcAft>
                <a:spcPts val="0"/>
              </a:spcAft>
              <a:buSzPts val="1800"/>
              <a:buAutoNum type="arabicPeriod"/>
            </a:pPr>
            <a:r>
              <a:rPr b="1" lang="en"/>
              <a:t>Understanding Hardware</a:t>
            </a:r>
            <a:r>
              <a:rPr lang="en"/>
              <a:t>: Helps learn and debug hardware-level operations.</a:t>
            </a:r>
            <a:endParaRPr/>
          </a:p>
          <a:p>
            <a:pPr indent="-342900" lvl="0" marL="457200" rtl="0" algn="l">
              <a:spcBef>
                <a:spcPts val="0"/>
              </a:spcBef>
              <a:spcAft>
                <a:spcPts val="0"/>
              </a:spcAft>
              <a:buSzPts val="1800"/>
              <a:buAutoNum type="arabicPeriod"/>
            </a:pPr>
            <a:r>
              <a:rPr b="1" lang="en"/>
              <a:t>System-Level Programming</a:t>
            </a:r>
            <a:r>
              <a:rPr lang="en"/>
              <a:t>: Essential for OS, device drivers, and embedded systems.</a:t>
            </a:r>
            <a:endParaRPr/>
          </a:p>
          <a:p>
            <a:pPr indent="-342900" lvl="0" marL="457200" rtl="0" algn="l">
              <a:spcBef>
                <a:spcPts val="0"/>
              </a:spcBef>
              <a:spcAft>
                <a:spcPts val="0"/>
              </a:spcAft>
              <a:buSzPts val="1800"/>
              <a:buAutoNum type="arabicPeriod"/>
            </a:pPr>
            <a:r>
              <a:rPr b="1" lang="en"/>
              <a:t>Legacy Systems</a:t>
            </a:r>
            <a:r>
              <a:rPr lang="en"/>
              <a:t>: Useful for maintaining and updating older code.</a:t>
            </a:r>
            <a:endParaRPr/>
          </a:p>
          <a:p>
            <a:pPr indent="-342900" lvl="0" marL="457200" rtl="0" algn="l">
              <a:spcBef>
                <a:spcPts val="0"/>
              </a:spcBef>
              <a:spcAft>
                <a:spcPts val="0"/>
              </a:spcAft>
              <a:buSzPts val="1800"/>
              <a:buAutoNum type="arabicPeriod"/>
            </a:pPr>
            <a:r>
              <a:rPr b="1" lang="en"/>
              <a:t>Custom Instructions</a:t>
            </a:r>
            <a:r>
              <a:rPr lang="en"/>
              <a:t>: Accesses special processor instructions.</a:t>
            </a:r>
            <a:endParaRPr/>
          </a:p>
          <a:p>
            <a:pPr indent="-342900" lvl="0" marL="457200" rtl="0" algn="l">
              <a:spcBef>
                <a:spcPts val="0"/>
              </a:spcBef>
              <a:spcAft>
                <a:spcPts val="0"/>
              </a:spcAft>
              <a:buSzPts val="1800"/>
              <a:buAutoNum type="arabicPeriod"/>
            </a:pPr>
            <a:r>
              <a:rPr b="1" lang="en"/>
              <a:t>Real-Time Systems</a:t>
            </a:r>
            <a:r>
              <a:rPr lang="en"/>
              <a:t>: Meets precise timing and control needs.</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of the Assembler</a:t>
            </a:r>
            <a:endParaRPr/>
          </a:p>
        </p:txBody>
      </p:sp>
      <p:sp>
        <p:nvSpPr>
          <p:cNvPr id="167" name="Google Shape;167;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The design of an assembler involves several key components and processes that transform assembly language code into machine code. </a:t>
            </a:r>
            <a:endParaRPr sz="1900"/>
          </a:p>
          <a:p>
            <a:pPr indent="-349250" lvl="0" marL="457200" rtl="0" algn="l">
              <a:spcBef>
                <a:spcPts val="0"/>
              </a:spcBef>
              <a:spcAft>
                <a:spcPts val="0"/>
              </a:spcAft>
              <a:buSzPts val="1900"/>
              <a:buChar char="●"/>
            </a:pPr>
            <a:r>
              <a:rPr b="1" lang="en" sz="1900"/>
              <a:t>Assembler Design Flow:</a:t>
            </a:r>
            <a:endParaRPr b="1" sz="1900"/>
          </a:p>
          <a:p>
            <a:pPr indent="-374650" lvl="0" marL="457200" rtl="0" algn="l">
              <a:spcBef>
                <a:spcPts val="0"/>
              </a:spcBef>
              <a:spcAft>
                <a:spcPts val="0"/>
              </a:spcAft>
              <a:buSzPts val="2300"/>
              <a:buChar char="●"/>
            </a:pPr>
            <a:r>
              <a:rPr b="1" lang="en" sz="1600"/>
              <a:t>Lexical Analyzer</a:t>
            </a:r>
            <a:r>
              <a:rPr lang="en" sz="1600"/>
              <a:t>: Breaks assembly code into tokens (instructions, labels, operands).</a:t>
            </a:r>
            <a:endParaRPr sz="1600"/>
          </a:p>
          <a:p>
            <a:pPr indent="-374650" lvl="0" marL="457200" rtl="0" algn="l">
              <a:spcBef>
                <a:spcPts val="0"/>
              </a:spcBef>
              <a:spcAft>
                <a:spcPts val="0"/>
              </a:spcAft>
              <a:buSzPts val="2300"/>
              <a:buChar char="●"/>
            </a:pPr>
            <a:r>
              <a:rPr b="1" lang="en" sz="1600"/>
              <a:t>Parser</a:t>
            </a:r>
            <a:r>
              <a:rPr lang="en" sz="1600"/>
              <a:t>: Checks syntax and creates an intermediate representation.</a:t>
            </a:r>
            <a:endParaRPr sz="1600"/>
          </a:p>
          <a:p>
            <a:pPr indent="-374650" lvl="0" marL="457200" rtl="0" algn="l">
              <a:spcBef>
                <a:spcPts val="0"/>
              </a:spcBef>
              <a:spcAft>
                <a:spcPts val="0"/>
              </a:spcAft>
              <a:buSzPts val="2300"/>
              <a:buChar char="●"/>
            </a:pPr>
            <a:r>
              <a:rPr b="1" lang="en" sz="1600"/>
              <a:t>Symbol Table Manager</a:t>
            </a:r>
            <a:r>
              <a:rPr lang="en" sz="1600"/>
              <a:t>: Tracks labels and their addresses or values.</a:t>
            </a:r>
            <a:endParaRPr sz="1600"/>
          </a:p>
          <a:p>
            <a:pPr indent="-374650" lvl="0" marL="457200" rtl="0" algn="l">
              <a:spcBef>
                <a:spcPts val="0"/>
              </a:spcBef>
              <a:spcAft>
                <a:spcPts val="0"/>
              </a:spcAft>
              <a:buSzPts val="2300"/>
              <a:buChar char="●"/>
            </a:pPr>
            <a:r>
              <a:rPr b="1" lang="en" sz="1600"/>
              <a:t>Code Generator</a:t>
            </a:r>
            <a:r>
              <a:rPr lang="en" sz="1600"/>
              <a:t>: Converts intermediate representation into machine code.</a:t>
            </a:r>
            <a:endParaRPr sz="1600"/>
          </a:p>
          <a:p>
            <a:pPr indent="-374650" lvl="0" marL="457200" rtl="0" algn="l">
              <a:spcBef>
                <a:spcPts val="0"/>
              </a:spcBef>
              <a:spcAft>
                <a:spcPts val="0"/>
              </a:spcAft>
              <a:buSzPts val="2300"/>
              <a:buChar char="●"/>
            </a:pPr>
            <a:r>
              <a:rPr b="1" lang="en" sz="1600"/>
              <a:t>Error Handler</a:t>
            </a:r>
            <a:r>
              <a:rPr lang="en" sz="1600"/>
              <a:t>: Detects and reports syntax and semantic errors.</a:t>
            </a:r>
            <a:endParaRPr sz="1600"/>
          </a:p>
          <a:p>
            <a:pPr indent="0" lvl="0" marL="0" rtl="0" algn="l">
              <a:spcBef>
                <a:spcPts val="1200"/>
              </a:spcBef>
              <a:spcAft>
                <a:spcPts val="120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Introduction</a:t>
            </a:r>
            <a:endParaRPr b="1"/>
          </a:p>
          <a:p>
            <a:pPr indent="-342900" lvl="0" marL="457200" rtl="0" algn="l">
              <a:spcBef>
                <a:spcPts val="0"/>
              </a:spcBef>
              <a:spcAft>
                <a:spcPts val="0"/>
              </a:spcAft>
              <a:buSzPts val="1800"/>
              <a:buChar char="●"/>
            </a:pPr>
            <a:r>
              <a:rPr b="1" lang="en"/>
              <a:t>Elements of Assembly Language </a:t>
            </a:r>
            <a:r>
              <a:rPr b="1" lang="en"/>
              <a:t>Programming</a:t>
            </a:r>
            <a:endParaRPr b="1"/>
          </a:p>
          <a:p>
            <a:pPr indent="-342900" lvl="0" marL="457200" rtl="0" algn="l">
              <a:spcBef>
                <a:spcPts val="0"/>
              </a:spcBef>
              <a:spcAft>
                <a:spcPts val="0"/>
              </a:spcAft>
              <a:buSzPts val="1800"/>
              <a:buChar char="●"/>
            </a:pPr>
            <a:r>
              <a:rPr b="1" lang="en"/>
              <a:t>Design of the Assembler</a:t>
            </a:r>
            <a:endParaRPr b="1"/>
          </a:p>
          <a:p>
            <a:pPr indent="-342900" lvl="0" marL="457200" rtl="0" algn="l">
              <a:spcBef>
                <a:spcPts val="0"/>
              </a:spcBef>
              <a:spcAft>
                <a:spcPts val="0"/>
              </a:spcAft>
              <a:buSzPts val="1800"/>
              <a:buChar char="●"/>
            </a:pPr>
            <a:r>
              <a:rPr b="1" lang="en"/>
              <a:t>Assembler Design Criteria</a:t>
            </a:r>
            <a:endParaRPr b="1"/>
          </a:p>
          <a:p>
            <a:pPr indent="-342900" lvl="0" marL="457200" rtl="0" algn="l">
              <a:spcBef>
                <a:spcPts val="0"/>
              </a:spcBef>
              <a:spcAft>
                <a:spcPts val="0"/>
              </a:spcAft>
              <a:buSzPts val="1800"/>
              <a:buChar char="●"/>
            </a:pPr>
            <a:r>
              <a:rPr b="1" lang="en"/>
              <a:t>Two Pass Assembler</a:t>
            </a:r>
            <a:endParaRPr b="1"/>
          </a:p>
          <a:p>
            <a:pPr indent="-342900" lvl="0" marL="457200" rtl="0" algn="l">
              <a:spcBef>
                <a:spcPts val="0"/>
              </a:spcBef>
              <a:spcAft>
                <a:spcPts val="0"/>
              </a:spcAft>
              <a:buSzPts val="1800"/>
              <a:buChar char="●"/>
            </a:pPr>
            <a:r>
              <a:rPr b="1" lang="en"/>
              <a:t>Single Pass Assembler</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of the Assembler</a:t>
            </a:r>
            <a:endParaRPr/>
          </a:p>
        </p:txBody>
      </p:sp>
      <p:sp>
        <p:nvSpPr>
          <p:cNvPr id="173" name="Google Shape;173;p3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Assembler phase:</a:t>
            </a:r>
            <a:endParaRPr b="1"/>
          </a:p>
          <a:p>
            <a:pPr indent="0" lvl="0" marL="0" rtl="0" algn="l">
              <a:spcBef>
                <a:spcPts val="1200"/>
              </a:spcBef>
              <a:spcAft>
                <a:spcPts val="0"/>
              </a:spcAft>
              <a:buNone/>
            </a:pPr>
            <a:r>
              <a:rPr b="1" lang="en" sz="1600"/>
              <a:t>First Pass</a:t>
            </a:r>
            <a:endParaRPr b="1" sz="1600"/>
          </a:p>
          <a:p>
            <a:pPr indent="-330200" lvl="0" marL="457200" rtl="0" algn="l">
              <a:spcBef>
                <a:spcPts val="1200"/>
              </a:spcBef>
              <a:spcAft>
                <a:spcPts val="0"/>
              </a:spcAft>
              <a:buSzPts val="1600"/>
              <a:buChar char="●"/>
            </a:pPr>
            <a:r>
              <a:rPr b="1" lang="en" sz="1600"/>
              <a:t>Purpose</a:t>
            </a:r>
            <a:r>
              <a:rPr lang="en" sz="1600"/>
              <a:t>: Creates a preliminary symbol table and performs preliminary address calculations.</a:t>
            </a:r>
            <a:endParaRPr sz="1600"/>
          </a:p>
          <a:p>
            <a:pPr indent="-330200" lvl="0" marL="457200" rtl="0" algn="l">
              <a:spcBef>
                <a:spcPts val="0"/>
              </a:spcBef>
              <a:spcAft>
                <a:spcPts val="0"/>
              </a:spcAft>
              <a:buSzPts val="1600"/>
              <a:buChar char="●"/>
            </a:pPr>
            <a:r>
              <a:rPr b="1" lang="en" sz="1600"/>
              <a:t>Function</a:t>
            </a:r>
            <a:r>
              <a:rPr lang="en" sz="1600"/>
              <a:t>: Identifies labels and generates a preliminary machine code.</a:t>
            </a:r>
            <a:endParaRPr sz="1600"/>
          </a:p>
          <a:p>
            <a:pPr indent="0" lvl="0" marL="0" rtl="0" algn="l">
              <a:spcBef>
                <a:spcPts val="1200"/>
              </a:spcBef>
              <a:spcAft>
                <a:spcPts val="0"/>
              </a:spcAft>
              <a:buNone/>
            </a:pPr>
            <a:r>
              <a:rPr b="1" lang="en" sz="1600"/>
              <a:t>Second Pass</a:t>
            </a:r>
            <a:endParaRPr b="1" sz="1600"/>
          </a:p>
          <a:p>
            <a:pPr indent="-330200" lvl="0" marL="457200" rtl="0" algn="l">
              <a:spcBef>
                <a:spcPts val="1200"/>
              </a:spcBef>
              <a:spcAft>
                <a:spcPts val="0"/>
              </a:spcAft>
              <a:buSzPts val="1600"/>
              <a:buChar char="●"/>
            </a:pPr>
            <a:r>
              <a:rPr b="1" lang="en" sz="1600"/>
              <a:t>Purpose</a:t>
            </a:r>
            <a:r>
              <a:rPr lang="en" sz="1600"/>
              <a:t>: Finalizes address calculations and generates the final machine code.</a:t>
            </a:r>
            <a:endParaRPr sz="1600"/>
          </a:p>
          <a:p>
            <a:pPr indent="-330200" lvl="0" marL="457200" rtl="0" algn="l">
              <a:spcBef>
                <a:spcPts val="0"/>
              </a:spcBef>
              <a:spcAft>
                <a:spcPts val="0"/>
              </a:spcAft>
              <a:buSzPts val="1600"/>
              <a:buChar char="●"/>
            </a:pPr>
            <a:r>
              <a:rPr b="1" lang="en" sz="1600"/>
              <a:t>Function</a:t>
            </a:r>
            <a:r>
              <a:rPr lang="en" sz="1600"/>
              <a:t>: Resolves addresses, updates the symbol table, and produces the final executable code.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 Structure of Assembler</a:t>
            </a:r>
            <a:endParaRPr/>
          </a:p>
        </p:txBody>
      </p:sp>
      <p:sp>
        <p:nvSpPr>
          <p:cNvPr id="179" name="Google Shape;179;p3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AutoNum type="arabicPeriod"/>
            </a:pPr>
            <a:r>
              <a:rPr lang="en" sz="2000"/>
              <a:t>A pass in a language processor performs language processing functions on every statement in a source program or in its equivalent representation.</a:t>
            </a:r>
            <a:endParaRPr sz="2000"/>
          </a:p>
          <a:p>
            <a:pPr indent="-355600" lvl="0" marL="457200" rtl="0" algn="l">
              <a:lnSpc>
                <a:spcPct val="150000"/>
              </a:lnSpc>
              <a:spcBef>
                <a:spcPts val="0"/>
              </a:spcBef>
              <a:spcAft>
                <a:spcPts val="0"/>
              </a:spcAft>
              <a:buSzPts val="2000"/>
              <a:buAutoNum type="arabicPeriod"/>
            </a:pPr>
            <a:r>
              <a:rPr lang="en" sz="2000"/>
              <a:t>A language processor may make multiple passes over a source program for handling forward reference and reduce memory requirement.</a:t>
            </a:r>
            <a:endParaRPr sz="2000"/>
          </a:p>
          <a:p>
            <a:pPr indent="-355600" lvl="0" marL="457200" rtl="0" algn="l">
              <a:lnSpc>
                <a:spcPct val="150000"/>
              </a:lnSpc>
              <a:spcBef>
                <a:spcPts val="0"/>
              </a:spcBef>
              <a:spcAft>
                <a:spcPts val="0"/>
              </a:spcAft>
              <a:buSzPts val="2000"/>
              <a:buAutoNum type="arabicPeriod"/>
            </a:pPr>
            <a:r>
              <a:rPr lang="en" sz="2000"/>
              <a:t>Multiple passes makes the language processor slower, so the design should include only fewer passes.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Assembler Design Criteria</a:t>
            </a:r>
            <a:endParaRPr/>
          </a:p>
        </p:txBody>
      </p:sp>
      <p:sp>
        <p:nvSpPr>
          <p:cNvPr id="185" name="Google Shape;185;p3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8300" lvl="0" marL="457200" rtl="0" algn="l">
              <a:lnSpc>
                <a:spcPct val="95000"/>
              </a:lnSpc>
              <a:spcBef>
                <a:spcPts val="0"/>
              </a:spcBef>
              <a:spcAft>
                <a:spcPts val="0"/>
              </a:spcAft>
              <a:buSzPts val="2200"/>
              <a:buChar char="●"/>
            </a:pPr>
            <a:r>
              <a:rPr lang="en" sz="1500"/>
              <a:t>When designing an assembler, several key criteria must be considered to ensure its effectiveness and efficiency. Here are the primary assembler design criteria:</a:t>
            </a:r>
            <a:endParaRPr sz="1500"/>
          </a:p>
          <a:p>
            <a:pPr indent="-368300" lvl="0" marL="457200" rtl="0" algn="l">
              <a:lnSpc>
                <a:spcPct val="95000"/>
              </a:lnSpc>
              <a:spcBef>
                <a:spcPts val="0"/>
              </a:spcBef>
              <a:spcAft>
                <a:spcPts val="0"/>
              </a:spcAft>
              <a:buSzPts val="2200"/>
              <a:buChar char="●"/>
            </a:pPr>
            <a:r>
              <a:rPr b="1" lang="en" sz="1500"/>
              <a:t>Correctness</a:t>
            </a:r>
            <a:r>
              <a:rPr lang="en" sz="1500"/>
              <a:t>: Accurately translates code to machine language.</a:t>
            </a:r>
            <a:endParaRPr sz="1500"/>
          </a:p>
          <a:p>
            <a:pPr indent="-368300" lvl="0" marL="457200" rtl="0" algn="l">
              <a:lnSpc>
                <a:spcPct val="95000"/>
              </a:lnSpc>
              <a:spcBef>
                <a:spcPts val="0"/>
              </a:spcBef>
              <a:spcAft>
                <a:spcPts val="0"/>
              </a:spcAft>
              <a:buSzPts val="2200"/>
              <a:buChar char="●"/>
            </a:pPr>
            <a:r>
              <a:rPr b="1" lang="en" sz="1500"/>
              <a:t>Efficiency</a:t>
            </a:r>
            <a:r>
              <a:rPr lang="en" sz="1500"/>
              <a:t>: Processes quickly and uses resources well.</a:t>
            </a:r>
            <a:endParaRPr sz="1500"/>
          </a:p>
          <a:p>
            <a:pPr indent="-368300" lvl="0" marL="457200" rtl="0" algn="l">
              <a:lnSpc>
                <a:spcPct val="95000"/>
              </a:lnSpc>
              <a:spcBef>
                <a:spcPts val="0"/>
              </a:spcBef>
              <a:spcAft>
                <a:spcPts val="0"/>
              </a:spcAft>
              <a:buSzPts val="2200"/>
              <a:buChar char="●"/>
            </a:pPr>
            <a:r>
              <a:rPr b="1" lang="en" sz="1500"/>
              <a:t>Simplicity</a:t>
            </a:r>
            <a:r>
              <a:rPr lang="en" sz="1500"/>
              <a:t>: Easy to understand and manage.</a:t>
            </a:r>
            <a:endParaRPr sz="1500"/>
          </a:p>
          <a:p>
            <a:pPr indent="-368300" lvl="0" marL="457200" rtl="0" algn="l">
              <a:lnSpc>
                <a:spcPct val="95000"/>
              </a:lnSpc>
              <a:spcBef>
                <a:spcPts val="0"/>
              </a:spcBef>
              <a:spcAft>
                <a:spcPts val="0"/>
              </a:spcAft>
              <a:buSzPts val="2200"/>
              <a:buChar char="●"/>
            </a:pPr>
            <a:r>
              <a:rPr b="1" lang="en" sz="1500"/>
              <a:t>Flexibility</a:t>
            </a:r>
            <a:r>
              <a:rPr lang="en" sz="1500"/>
              <a:t>: Supports various features and instructions.</a:t>
            </a:r>
            <a:endParaRPr sz="1500"/>
          </a:p>
          <a:p>
            <a:pPr indent="-368300" lvl="0" marL="457200" rtl="0" algn="l">
              <a:lnSpc>
                <a:spcPct val="95000"/>
              </a:lnSpc>
              <a:spcBef>
                <a:spcPts val="0"/>
              </a:spcBef>
              <a:spcAft>
                <a:spcPts val="0"/>
              </a:spcAft>
              <a:buSzPts val="2200"/>
              <a:buChar char="●"/>
            </a:pPr>
            <a:r>
              <a:rPr b="1" lang="en" sz="1500"/>
              <a:t>Maintainability</a:t>
            </a:r>
            <a:r>
              <a:rPr lang="en" sz="1500"/>
              <a:t>: Easy to update and modify.</a:t>
            </a:r>
            <a:endParaRPr sz="1500"/>
          </a:p>
          <a:p>
            <a:pPr indent="-368300" lvl="0" marL="457200" rtl="0" algn="l">
              <a:lnSpc>
                <a:spcPct val="95000"/>
              </a:lnSpc>
              <a:spcBef>
                <a:spcPts val="0"/>
              </a:spcBef>
              <a:spcAft>
                <a:spcPts val="0"/>
              </a:spcAft>
              <a:buSzPts val="2200"/>
              <a:buChar char="●"/>
            </a:pPr>
            <a:r>
              <a:rPr b="1" lang="en" sz="1500"/>
              <a:t>Error Handling</a:t>
            </a:r>
            <a:r>
              <a:rPr lang="en" sz="1500"/>
              <a:t>: Identifies and reports errors effectively.</a:t>
            </a:r>
            <a:endParaRPr sz="1500"/>
          </a:p>
          <a:p>
            <a:pPr indent="-368300" lvl="0" marL="457200" rtl="0" algn="l">
              <a:lnSpc>
                <a:spcPct val="95000"/>
              </a:lnSpc>
              <a:spcBef>
                <a:spcPts val="0"/>
              </a:spcBef>
              <a:spcAft>
                <a:spcPts val="0"/>
              </a:spcAft>
              <a:buSzPts val="2200"/>
              <a:buChar char="●"/>
            </a:pPr>
            <a:r>
              <a:rPr b="1" lang="en" sz="1500"/>
              <a:t>Compatibility</a:t>
            </a:r>
            <a:r>
              <a:rPr lang="en" sz="1500"/>
              <a:t>: Works with the target machine architecture.</a:t>
            </a:r>
            <a:endParaRPr sz="1500"/>
          </a:p>
          <a:p>
            <a:pPr indent="-368300" lvl="0" marL="457200" rtl="0" algn="l">
              <a:lnSpc>
                <a:spcPct val="95000"/>
              </a:lnSpc>
              <a:spcBef>
                <a:spcPts val="0"/>
              </a:spcBef>
              <a:spcAft>
                <a:spcPts val="0"/>
              </a:spcAft>
              <a:buSzPts val="2200"/>
              <a:buChar char="●"/>
            </a:pPr>
            <a:r>
              <a:rPr b="1" lang="en" sz="1500"/>
              <a:t>Optimization</a:t>
            </a:r>
            <a:r>
              <a:rPr lang="en" sz="1500"/>
              <a:t>: Generates efficient machine code.</a:t>
            </a:r>
            <a:endParaRPr sz="1500"/>
          </a:p>
          <a:p>
            <a:pPr indent="-368300" lvl="0" marL="457200" rtl="0" algn="l">
              <a:lnSpc>
                <a:spcPct val="95000"/>
              </a:lnSpc>
              <a:spcBef>
                <a:spcPts val="0"/>
              </a:spcBef>
              <a:spcAft>
                <a:spcPts val="0"/>
              </a:spcAft>
              <a:buSzPts val="2200"/>
              <a:buChar char="●"/>
            </a:pPr>
            <a:r>
              <a:rPr b="1" lang="en" sz="1500"/>
              <a:t>User Interface</a:t>
            </a:r>
            <a:r>
              <a:rPr lang="en" sz="1500"/>
              <a:t>: User-friendly for input and output.</a:t>
            </a:r>
            <a:endParaRPr sz="1500"/>
          </a:p>
          <a:p>
            <a:pPr indent="-368300" lvl="0" marL="457200" rtl="0" algn="l">
              <a:lnSpc>
                <a:spcPct val="95000"/>
              </a:lnSpc>
              <a:spcBef>
                <a:spcPts val="0"/>
              </a:spcBef>
              <a:spcAft>
                <a:spcPts val="0"/>
              </a:spcAft>
              <a:buSzPts val="2200"/>
              <a:buChar char="●"/>
            </a:pPr>
            <a:r>
              <a:rPr b="1" lang="en" sz="1500"/>
              <a:t>Documentation</a:t>
            </a:r>
            <a:r>
              <a:rPr lang="en" sz="1500"/>
              <a:t>: Provides clear and comprehensive guides.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 Pass Assembler</a:t>
            </a:r>
            <a:endParaRPr/>
          </a:p>
        </p:txBody>
      </p:sp>
      <p:sp>
        <p:nvSpPr>
          <p:cNvPr id="191" name="Google Shape;191;p3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 two-pass assembler is a type of assembler that processes the source code in two distinct stages or passes to produce machine code. </a:t>
            </a:r>
            <a:endParaRPr sz="2000"/>
          </a:p>
          <a:p>
            <a:pPr indent="-355600" lvl="0" marL="457200" rtl="0" algn="l">
              <a:spcBef>
                <a:spcPts val="0"/>
              </a:spcBef>
              <a:spcAft>
                <a:spcPts val="0"/>
              </a:spcAft>
              <a:buSzPts val="2000"/>
              <a:buChar char="●"/>
            </a:pPr>
            <a:r>
              <a:rPr lang="en" sz="2000"/>
              <a:t>This approach is used to handle complex assembly languages and ensure accurate address resolution. </a:t>
            </a:r>
            <a:endParaRPr sz="2000"/>
          </a:p>
          <a:p>
            <a:pPr indent="-355600" lvl="0" marL="457200" rtl="0" algn="l">
              <a:spcBef>
                <a:spcPts val="0"/>
              </a:spcBef>
              <a:spcAft>
                <a:spcPts val="0"/>
              </a:spcAft>
              <a:buSzPts val="2000"/>
              <a:buChar char="●"/>
            </a:pPr>
            <a:r>
              <a:rPr b="1" lang="en" sz="2000"/>
              <a:t>Pass 1</a:t>
            </a:r>
            <a:r>
              <a:rPr lang="en" sz="2000"/>
              <a:t> – Analysis of source program</a:t>
            </a:r>
            <a:endParaRPr sz="2000"/>
          </a:p>
          <a:p>
            <a:pPr indent="-355600" lvl="0" marL="457200" rtl="0" algn="l">
              <a:spcBef>
                <a:spcPts val="0"/>
              </a:spcBef>
              <a:spcAft>
                <a:spcPts val="0"/>
              </a:spcAft>
              <a:buSzPts val="2000"/>
              <a:buChar char="●"/>
            </a:pPr>
            <a:r>
              <a:rPr b="1" lang="en" sz="2000"/>
              <a:t>Pass 2</a:t>
            </a:r>
            <a:r>
              <a:rPr lang="en" sz="2000"/>
              <a:t> – Synthesis of target program</a:t>
            </a:r>
            <a:endParaRPr sz="2000"/>
          </a:p>
          <a:p>
            <a:pPr indent="-355600" lvl="0" marL="457200" rtl="0" algn="l">
              <a:spcBef>
                <a:spcPts val="0"/>
              </a:spcBef>
              <a:spcAft>
                <a:spcPts val="0"/>
              </a:spcAft>
              <a:buSzPts val="2000"/>
              <a:buChar char="●"/>
            </a:pPr>
            <a:r>
              <a:rPr lang="en" sz="2000"/>
              <a:t>Handles Forward references easily.</a:t>
            </a:r>
            <a:endParaRPr sz="2000"/>
          </a:p>
          <a:p>
            <a:pPr indent="0" lvl="0" marL="457200" rtl="0" algn="l">
              <a:spcBef>
                <a:spcPts val="1200"/>
              </a:spcBef>
              <a:spcAft>
                <a:spcPts val="120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Pass Assembler</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6"/>
          <p:cNvPicPr preferRelativeResize="0"/>
          <p:nvPr/>
        </p:nvPicPr>
        <p:blipFill rotWithShape="1">
          <a:blip r:embed="rId3">
            <a:alphaModFix/>
          </a:blip>
          <a:srcRect b="0" l="0" r="0" t="31581"/>
          <a:stretch/>
        </p:blipFill>
        <p:spPr>
          <a:xfrm>
            <a:off x="311700" y="1152475"/>
            <a:ext cx="8520600" cy="347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Pass-1 (Two Pass Assembler)</a:t>
            </a:r>
            <a:endParaRPr/>
          </a:p>
        </p:txBody>
      </p:sp>
      <p:sp>
        <p:nvSpPr>
          <p:cNvPr id="204" name="Google Shape;204;p3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The first pass constructs intermediate code from the source program which is used by second pass.</a:t>
            </a:r>
            <a:endParaRPr sz="2000"/>
          </a:p>
          <a:p>
            <a:pPr indent="-355600" lvl="0" marL="457200" rtl="0" algn="l">
              <a:spcBef>
                <a:spcPts val="0"/>
              </a:spcBef>
              <a:spcAft>
                <a:spcPts val="0"/>
              </a:spcAft>
              <a:buSzPts val="2000"/>
              <a:buChar char="●"/>
            </a:pPr>
            <a:r>
              <a:rPr lang="en" sz="2000"/>
              <a:t>The first pass focuses on creating a symbol table, which maps symbolic names (like labels) to memory addresses, and assigning addresses to each instruction and data definition.</a:t>
            </a:r>
            <a:endParaRPr sz="2000"/>
          </a:p>
          <a:p>
            <a:pPr indent="-355600" lvl="0" marL="457200" rtl="0" algn="l">
              <a:spcBef>
                <a:spcPts val="0"/>
              </a:spcBef>
              <a:spcAft>
                <a:spcPts val="0"/>
              </a:spcAft>
              <a:buSzPts val="2000"/>
              <a:buChar char="●"/>
            </a:pPr>
            <a:r>
              <a:rPr lang="en" sz="2000"/>
              <a:t>Constructs a symbol table and assigns addresses to labels and instructions, generating intermediate code with placeholders.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8"/>
          <p:cNvPicPr preferRelativeResize="0"/>
          <p:nvPr/>
        </p:nvPicPr>
        <p:blipFill>
          <a:blip r:embed="rId3">
            <a:alphaModFix/>
          </a:blip>
          <a:stretch>
            <a:fillRect/>
          </a:stretch>
        </p:blipFill>
        <p:spPr>
          <a:xfrm>
            <a:off x="0" y="0"/>
            <a:ext cx="90661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Pass-1 (Two Pass Assembler) Contd.</a:t>
            </a:r>
            <a:endParaRPr/>
          </a:p>
          <a:p>
            <a:pPr indent="0" lvl="0" marL="0" rtl="0" algn="l">
              <a:spcBef>
                <a:spcPts val="0"/>
              </a:spcBef>
              <a:spcAft>
                <a:spcPts val="0"/>
              </a:spcAft>
              <a:buNone/>
            </a:pPr>
            <a:r>
              <a:t/>
            </a:r>
            <a:endParaRPr/>
          </a:p>
        </p:txBody>
      </p:sp>
      <p:sp>
        <p:nvSpPr>
          <p:cNvPr id="217" name="Google Shape;217;p3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steps performed by first pass is as follows:</a:t>
            </a:r>
            <a:endParaRPr/>
          </a:p>
          <a:p>
            <a:pPr indent="-342900" lvl="0" marL="457200" rtl="0" algn="l">
              <a:spcBef>
                <a:spcPts val="0"/>
              </a:spcBef>
              <a:spcAft>
                <a:spcPts val="0"/>
              </a:spcAft>
              <a:buSzPts val="1800"/>
              <a:buAutoNum type="arabicPeriod"/>
            </a:pPr>
            <a:r>
              <a:rPr b="1" lang="en"/>
              <a:t>Initialize Location Counter</a:t>
            </a:r>
            <a:endParaRPr b="1"/>
          </a:p>
          <a:p>
            <a:pPr indent="-342900" lvl="0" marL="457200" rtl="0" algn="l">
              <a:spcBef>
                <a:spcPts val="0"/>
              </a:spcBef>
              <a:spcAft>
                <a:spcPts val="0"/>
              </a:spcAft>
              <a:buSzPts val="1800"/>
              <a:buChar char="●"/>
            </a:pPr>
            <a:r>
              <a:rPr lang="en"/>
              <a:t>The location counter starts at the address where the code or data is to be loaded into memory.</a:t>
            </a:r>
            <a:endParaRPr/>
          </a:p>
          <a:p>
            <a:pPr indent="-342900" lvl="0" marL="457200" rtl="0" algn="l">
              <a:spcBef>
                <a:spcPts val="0"/>
              </a:spcBef>
              <a:spcAft>
                <a:spcPts val="0"/>
              </a:spcAft>
              <a:buSzPts val="1800"/>
              <a:buChar char="●"/>
            </a:pPr>
            <a:r>
              <a:rPr lang="en"/>
              <a:t>The assembler increments the LC as it processes each line of the assembly code.</a:t>
            </a:r>
            <a:endParaRPr b="1"/>
          </a:p>
          <a:p>
            <a:pPr indent="-342900" lvl="0" marL="457200" rtl="0" algn="l">
              <a:spcBef>
                <a:spcPts val="0"/>
              </a:spcBef>
              <a:spcAft>
                <a:spcPts val="0"/>
              </a:spcAft>
              <a:buSzPts val="1800"/>
              <a:buAutoNum type="arabicPeriod"/>
            </a:pPr>
            <a:r>
              <a:rPr b="1" lang="en"/>
              <a:t>Scan the Source Code</a:t>
            </a:r>
            <a:endParaRPr b="1"/>
          </a:p>
          <a:p>
            <a:pPr indent="-342900" lvl="0" marL="457200" rtl="0" algn="l">
              <a:spcBef>
                <a:spcPts val="0"/>
              </a:spcBef>
              <a:spcAft>
                <a:spcPts val="0"/>
              </a:spcAft>
              <a:buSzPts val="1800"/>
              <a:buChar char="●"/>
            </a:pPr>
            <a:r>
              <a:rPr lang="en"/>
              <a:t>The assembler reads the assembly language code line by line.</a:t>
            </a:r>
            <a:endParaRPr/>
          </a:p>
          <a:p>
            <a:pPr indent="-342900" lvl="0" marL="457200" rtl="0" algn="l">
              <a:spcBef>
                <a:spcPts val="0"/>
              </a:spcBef>
              <a:spcAft>
                <a:spcPts val="0"/>
              </a:spcAft>
              <a:buSzPts val="1800"/>
              <a:buChar char="●"/>
            </a:pPr>
            <a:r>
              <a:rPr lang="en"/>
              <a:t>For each line, it identifies and processes labels, instructions, and assembler directives.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Pass-1 (Two Pass Assembler)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3" name="Google Shape;223;p4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3. Label Handling</a:t>
            </a:r>
            <a:endParaRPr b="1"/>
          </a:p>
          <a:p>
            <a:pPr indent="-342900" lvl="0" marL="457200" rtl="0" algn="l">
              <a:spcBef>
                <a:spcPts val="1200"/>
              </a:spcBef>
              <a:spcAft>
                <a:spcPts val="0"/>
              </a:spcAft>
              <a:buSzPts val="1800"/>
              <a:buChar char="●"/>
            </a:pPr>
            <a:r>
              <a:rPr lang="en"/>
              <a:t>If a label is encountered, it is entered into the symbol table along with the current value of the location counter.</a:t>
            </a:r>
            <a:endParaRPr/>
          </a:p>
          <a:p>
            <a:pPr indent="-342900" lvl="0" marL="457200" rtl="0" algn="l">
              <a:spcBef>
                <a:spcPts val="0"/>
              </a:spcBef>
              <a:spcAft>
                <a:spcPts val="0"/>
              </a:spcAft>
              <a:buSzPts val="1800"/>
              <a:buChar char="●"/>
            </a:pPr>
            <a:r>
              <a:rPr lang="en"/>
              <a:t>Example: If a line starts with LOOP:, the symbol LOOP is added to the symbol table with the current address.</a:t>
            </a:r>
            <a:endParaRPr/>
          </a:p>
          <a:p>
            <a:pPr indent="0" lvl="0" marL="0" rtl="0" algn="l">
              <a:spcBef>
                <a:spcPts val="1200"/>
              </a:spcBef>
              <a:spcAft>
                <a:spcPts val="0"/>
              </a:spcAft>
              <a:buNone/>
            </a:pPr>
            <a:r>
              <a:rPr b="1" lang="en"/>
              <a:t>4. Address Assignment</a:t>
            </a:r>
            <a:endParaRPr b="1"/>
          </a:p>
          <a:p>
            <a:pPr indent="-342900" lvl="0" marL="457200" rtl="0" algn="l">
              <a:spcBef>
                <a:spcPts val="1200"/>
              </a:spcBef>
              <a:spcAft>
                <a:spcPts val="0"/>
              </a:spcAft>
              <a:buSzPts val="1800"/>
              <a:buChar char="●"/>
            </a:pPr>
            <a:r>
              <a:rPr lang="en"/>
              <a:t>The location counter is updated based on the type of instruction or directive.</a:t>
            </a:r>
            <a:endParaRPr/>
          </a:p>
          <a:p>
            <a:pPr indent="-342900" lvl="0" marL="457200" rtl="0" algn="l">
              <a:spcBef>
                <a:spcPts val="0"/>
              </a:spcBef>
              <a:spcAft>
                <a:spcPts val="0"/>
              </a:spcAft>
              <a:buSzPts val="1800"/>
              <a:buChar char="●"/>
            </a:pPr>
            <a:r>
              <a:rPr lang="en"/>
              <a:t>Instructions typically increment the location counter by the number of bytes they occupy.</a:t>
            </a:r>
            <a:endParaRPr/>
          </a:p>
          <a:p>
            <a:pPr indent="-342900" lvl="0" marL="457200" rtl="0" algn="l">
              <a:spcBef>
                <a:spcPts val="0"/>
              </a:spcBef>
              <a:spcAft>
                <a:spcPts val="0"/>
              </a:spcAft>
              <a:buSzPts val="1800"/>
              <a:buChar char="●"/>
            </a:pPr>
            <a:r>
              <a:rPr lang="en"/>
              <a:t>Assembler directives (like DS, DC) also affect the location counter, depending on the amount of memory they reserve.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Pass-1 (Two Pass Assembler)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9" name="Google Shape;229;p4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5. Handle Assembler Directives</a:t>
            </a:r>
            <a:endParaRPr b="1"/>
          </a:p>
          <a:p>
            <a:pPr indent="-342900" lvl="0" marL="457200" rtl="0" algn="l">
              <a:spcBef>
                <a:spcPts val="1200"/>
              </a:spcBef>
              <a:spcAft>
                <a:spcPts val="0"/>
              </a:spcAft>
              <a:buSzPts val="1800"/>
              <a:buChar char="●"/>
            </a:pPr>
            <a:r>
              <a:rPr lang="en"/>
              <a:t>Directives such as EQU, ORG, and END are processed, which may affect symbol definitions or control the assembler’s operation.</a:t>
            </a:r>
            <a:endParaRPr/>
          </a:p>
          <a:p>
            <a:pPr indent="-342900" lvl="0" marL="457200" rtl="0" algn="l">
              <a:spcBef>
                <a:spcPts val="0"/>
              </a:spcBef>
              <a:spcAft>
                <a:spcPts val="0"/>
              </a:spcAft>
              <a:buSzPts val="1800"/>
              <a:buChar char="●"/>
            </a:pPr>
            <a:r>
              <a:rPr lang="en"/>
              <a:t>Example: ORG 1000 sets the location counter to 1000.</a:t>
            </a:r>
            <a:endParaRPr/>
          </a:p>
          <a:p>
            <a:pPr indent="0" lvl="0" marL="0" rtl="0" algn="l">
              <a:spcBef>
                <a:spcPts val="1200"/>
              </a:spcBef>
              <a:spcAft>
                <a:spcPts val="0"/>
              </a:spcAft>
              <a:buNone/>
            </a:pPr>
            <a:r>
              <a:rPr b="1" lang="en"/>
              <a:t>6. Generate Intermediate Code</a:t>
            </a:r>
            <a:endParaRPr b="1"/>
          </a:p>
          <a:p>
            <a:pPr indent="-342900" lvl="0" marL="457200" rtl="0" algn="l">
              <a:spcBef>
                <a:spcPts val="1200"/>
              </a:spcBef>
              <a:spcAft>
                <a:spcPts val="0"/>
              </a:spcAft>
              <a:buSzPts val="1800"/>
              <a:buChar char="●"/>
            </a:pPr>
            <a:r>
              <a:rPr lang="en"/>
              <a:t>The assembler generates an intermediate code where symbolic references (e.g., labels) are not yet resolved. This code serves as a placeholder until the second pass.</a:t>
            </a:r>
            <a:endParaRPr/>
          </a:p>
          <a:p>
            <a:pPr indent="-342900" lvl="0" marL="457200" rtl="0" algn="l">
              <a:spcBef>
                <a:spcPts val="0"/>
              </a:spcBef>
              <a:spcAft>
                <a:spcPts val="0"/>
              </a:spcAft>
              <a:buSzPts val="1800"/>
              <a:buChar char="●"/>
            </a:pPr>
            <a:r>
              <a:rPr lang="en"/>
              <a:t>Example: An instruction like JMP LOOP might be stored as JMP ?, with the address to be filled in later.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Assembler</a:t>
            </a:r>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Assembler is a program for converting instructions written in </a:t>
            </a:r>
            <a:r>
              <a:rPr b="1" lang="en"/>
              <a:t>low-level</a:t>
            </a:r>
            <a:r>
              <a:rPr lang="en"/>
              <a:t> </a:t>
            </a:r>
            <a:r>
              <a:rPr b="1" lang="en"/>
              <a:t>assembly code</a:t>
            </a:r>
            <a:r>
              <a:rPr lang="en"/>
              <a:t> into </a:t>
            </a:r>
            <a:r>
              <a:rPr b="1" lang="en"/>
              <a:t>relocatable machine code</a:t>
            </a:r>
            <a:r>
              <a:rPr lang="en"/>
              <a:t> and generating along information for the loader.</a:t>
            </a:r>
            <a:endParaRPr/>
          </a:p>
          <a:p>
            <a:pPr indent="-342900" lvl="0" marL="457200" rtl="0" algn="l">
              <a:spcBef>
                <a:spcPts val="0"/>
              </a:spcBef>
              <a:spcAft>
                <a:spcPts val="0"/>
              </a:spcAft>
              <a:buSzPts val="1800"/>
              <a:buChar char="●"/>
            </a:pPr>
            <a:r>
              <a:rPr lang="en"/>
              <a:t>An assembler is a </a:t>
            </a:r>
            <a:r>
              <a:rPr b="1" lang="en"/>
              <a:t>software tool</a:t>
            </a:r>
            <a:r>
              <a:rPr lang="en"/>
              <a:t> that translates assembly language code into machine code, which is the binary instructions that a computer's central processing unit (CPU) can execute directly.</a:t>
            </a:r>
            <a:endParaRPr/>
          </a:p>
          <a:p>
            <a:pPr indent="-342900" lvl="0" marL="457200" rtl="0" algn="l">
              <a:spcBef>
                <a:spcPts val="0"/>
              </a:spcBef>
              <a:spcAft>
                <a:spcPts val="0"/>
              </a:spcAft>
              <a:buSzPts val="1800"/>
              <a:buChar char="●"/>
            </a:pPr>
            <a:r>
              <a:rPr lang="en"/>
              <a:t>The process of converting assembly language to machine code is called </a:t>
            </a:r>
            <a:r>
              <a:rPr b="1" lang="en"/>
              <a:t>assembly or assembling</a:t>
            </a:r>
            <a:r>
              <a:rPr lang="en"/>
              <a:t>. </a:t>
            </a:r>
            <a:endParaRPr/>
          </a:p>
          <a:p>
            <a:pPr indent="-342900" lvl="0" marL="457200" rtl="0" algn="l">
              <a:spcBef>
                <a:spcPts val="0"/>
              </a:spcBef>
              <a:spcAft>
                <a:spcPts val="0"/>
              </a:spcAft>
              <a:buSzPts val="1800"/>
              <a:buChar char="●"/>
            </a:pPr>
            <a:r>
              <a:rPr b="1" lang="en"/>
              <a:t>Self-assembler </a:t>
            </a:r>
            <a:r>
              <a:rPr lang="en"/>
              <a:t>or </a:t>
            </a:r>
            <a:r>
              <a:rPr b="1" lang="en"/>
              <a:t>Resident assembler</a:t>
            </a:r>
            <a:r>
              <a:rPr lang="en"/>
              <a:t> is a program that runs on a computer and produces the machine codes for the same computer or same machine. </a:t>
            </a:r>
            <a:endParaRPr/>
          </a:p>
          <a:p>
            <a:pPr indent="-342900" lvl="0" marL="457200" rtl="0" algn="l">
              <a:spcBef>
                <a:spcPts val="0"/>
              </a:spcBef>
              <a:spcAft>
                <a:spcPts val="0"/>
              </a:spcAft>
              <a:buSzPts val="1800"/>
              <a:buChar char="●"/>
            </a:pPr>
            <a:r>
              <a:rPr lang="en"/>
              <a:t>A </a:t>
            </a:r>
            <a:r>
              <a:rPr b="1" lang="en"/>
              <a:t>cross-assembler</a:t>
            </a:r>
            <a:r>
              <a:rPr lang="en"/>
              <a:t> is an assembler that runs on a computer and produces machine codes for other computers.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Pass-1 (Two Pass Assembler)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7. End of First Pass</a:t>
            </a:r>
            <a:endParaRPr b="1"/>
          </a:p>
          <a:p>
            <a:pPr indent="-342900" lvl="0" marL="457200" rtl="0" algn="l">
              <a:spcBef>
                <a:spcPts val="1200"/>
              </a:spcBef>
              <a:spcAft>
                <a:spcPts val="0"/>
              </a:spcAft>
              <a:buSzPts val="1800"/>
              <a:buChar char="●"/>
            </a:pPr>
            <a:r>
              <a:rPr lang="en"/>
              <a:t>After processing all lines of the source code, the symbol table is complete, containing all labels and their assigned addresses.</a:t>
            </a:r>
            <a:endParaRPr/>
          </a:p>
          <a:p>
            <a:pPr indent="-342900" lvl="0" marL="457200" rtl="0" algn="l">
              <a:spcBef>
                <a:spcPts val="0"/>
              </a:spcBef>
              <a:spcAft>
                <a:spcPts val="0"/>
              </a:spcAft>
              <a:buSzPts val="1800"/>
              <a:buChar char="●"/>
            </a:pPr>
            <a:r>
              <a:rPr b="1" lang="en"/>
              <a:t>Errors:</a:t>
            </a:r>
            <a:r>
              <a:rPr lang="en"/>
              <a:t> The assembler may detect some errors at this stage, such as duplicate label definitions, but will defer address-related issues to Pass 2.</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Pass-2 (Two Pass Assembler)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1" name="Google Shape;241;p4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The second pass generates the final machine code by resolving all symbolic references using the symbol table created in the first pass.</a:t>
            </a:r>
            <a:endParaRPr sz="2100"/>
          </a:p>
          <a:p>
            <a:pPr indent="-361950" lvl="0" marL="457200" rtl="0" algn="l">
              <a:spcBef>
                <a:spcPts val="0"/>
              </a:spcBef>
              <a:spcAft>
                <a:spcPts val="0"/>
              </a:spcAft>
              <a:buSzPts val="2100"/>
              <a:buChar char="●"/>
            </a:pPr>
            <a:r>
              <a:rPr lang="en" sz="2100"/>
              <a:t>The intermediate representation consists of two main components</a:t>
            </a:r>
            <a:endParaRPr sz="2100"/>
          </a:p>
          <a:p>
            <a:pPr indent="-349250" lvl="1" marL="914400" rtl="0" algn="l">
              <a:spcBef>
                <a:spcPts val="0"/>
              </a:spcBef>
              <a:spcAft>
                <a:spcPts val="0"/>
              </a:spcAft>
              <a:buSzPts val="1900"/>
              <a:buChar char="○"/>
            </a:pPr>
            <a:r>
              <a:rPr lang="en" sz="1900"/>
              <a:t>A data structure representation called symbol table</a:t>
            </a:r>
            <a:endParaRPr sz="1900"/>
          </a:p>
          <a:p>
            <a:pPr indent="-349250" lvl="1" marL="914400" rtl="0" algn="l">
              <a:spcBef>
                <a:spcPts val="0"/>
              </a:spcBef>
              <a:spcAft>
                <a:spcPts val="0"/>
              </a:spcAft>
              <a:buSzPts val="1900"/>
              <a:buChar char="○"/>
            </a:pPr>
            <a:r>
              <a:rPr lang="en" sz="1900"/>
              <a:t>Processed form of source program</a:t>
            </a:r>
            <a:endParaRPr sz="1900"/>
          </a:p>
          <a:p>
            <a:pPr indent="-361950" lvl="0" marL="457200" rtl="0" algn="l">
              <a:spcBef>
                <a:spcPts val="0"/>
              </a:spcBef>
              <a:spcAft>
                <a:spcPts val="0"/>
              </a:spcAft>
              <a:buSzPts val="2100"/>
              <a:buChar char="●"/>
            </a:pPr>
            <a:r>
              <a:rPr lang="en" sz="2100"/>
              <a:t>The second pass creates the target program by using the address information found in the symbol table.</a:t>
            </a:r>
            <a:endParaRPr sz="2100"/>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7" name="Google Shape;24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44"/>
          <p:cNvPicPr preferRelativeResize="0"/>
          <p:nvPr/>
        </p:nvPicPr>
        <p:blipFill rotWithShape="1">
          <a:blip r:embed="rId3">
            <a:alphaModFix/>
          </a:blip>
          <a:srcRect b="5013" l="17103" r="34608" t="26768"/>
          <a:stretch/>
        </p:blipFill>
        <p:spPr>
          <a:xfrm>
            <a:off x="906950" y="0"/>
            <a:ext cx="6792226"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Pass-2 (Two Pass Assembler) Contd.</a:t>
            </a:r>
            <a:endParaRPr/>
          </a:p>
        </p:txBody>
      </p:sp>
      <p:sp>
        <p:nvSpPr>
          <p:cNvPr id="254" name="Google Shape;254;p4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Steps followed by second pass are as follows:</a:t>
            </a:r>
            <a:endParaRPr sz="1900"/>
          </a:p>
          <a:p>
            <a:pPr indent="-349250" lvl="0" marL="457200" rtl="0" algn="l">
              <a:spcBef>
                <a:spcPts val="0"/>
              </a:spcBef>
              <a:spcAft>
                <a:spcPts val="0"/>
              </a:spcAft>
              <a:buSzPts val="1900"/>
              <a:buAutoNum type="arabicPeriod"/>
            </a:pPr>
            <a:r>
              <a:rPr b="1" lang="en" sz="1900"/>
              <a:t>Re-read the Source Code</a:t>
            </a:r>
            <a:endParaRPr b="1" sz="1900"/>
          </a:p>
          <a:p>
            <a:pPr indent="-349250" lvl="0" marL="457200" rtl="0" algn="l">
              <a:spcBef>
                <a:spcPts val="0"/>
              </a:spcBef>
              <a:spcAft>
                <a:spcPts val="0"/>
              </a:spcAft>
              <a:buSzPts val="1900"/>
              <a:buChar char="●"/>
            </a:pPr>
            <a:r>
              <a:rPr lang="en" sz="1900"/>
              <a:t>The assembler reads the assembly language code again, using the symbol table from the first pass.</a:t>
            </a:r>
            <a:endParaRPr sz="1900"/>
          </a:p>
          <a:p>
            <a:pPr indent="-349250" lvl="0" marL="457200" rtl="0" algn="l">
              <a:spcBef>
                <a:spcPts val="0"/>
              </a:spcBef>
              <a:spcAft>
                <a:spcPts val="0"/>
              </a:spcAft>
              <a:buSzPts val="1900"/>
              <a:buAutoNum type="arabicPeriod"/>
            </a:pPr>
            <a:r>
              <a:rPr b="1" lang="en" sz="1900"/>
              <a:t>Address Resolution</a:t>
            </a:r>
            <a:endParaRPr b="1" sz="1900"/>
          </a:p>
          <a:p>
            <a:pPr indent="-349250" lvl="0" marL="457200" rtl="0" algn="l">
              <a:spcBef>
                <a:spcPts val="0"/>
              </a:spcBef>
              <a:spcAft>
                <a:spcPts val="0"/>
              </a:spcAft>
              <a:buSzPts val="1900"/>
              <a:buChar char="●"/>
            </a:pPr>
            <a:r>
              <a:rPr lang="en" sz="1900"/>
              <a:t>As it encounters symbolic references (like labels), the assembler looks them up in the symbol table and replaces them with the actual memory addresses.</a:t>
            </a:r>
            <a:endParaRPr sz="1900"/>
          </a:p>
          <a:p>
            <a:pPr indent="-349250" lvl="0" marL="457200" rtl="0" algn="l">
              <a:spcBef>
                <a:spcPts val="0"/>
              </a:spcBef>
              <a:spcAft>
                <a:spcPts val="0"/>
              </a:spcAft>
              <a:buSzPts val="1900"/>
              <a:buChar char="●"/>
            </a:pPr>
            <a:r>
              <a:rPr lang="en" sz="1900"/>
              <a:t>Example: If JMP LOOP is encountered, and LOOP was assigned address 1000 in the first pass, the instruction is now translated to JMP 1000.</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Pass-2 (Two Pass Assembler) Contd.</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Literal Handling</a:t>
            </a:r>
            <a:endParaRPr b="1"/>
          </a:p>
          <a:p>
            <a:pPr indent="-342900" lvl="0" marL="457200" rtl="0" algn="l">
              <a:spcBef>
                <a:spcPts val="1200"/>
              </a:spcBef>
              <a:spcAft>
                <a:spcPts val="0"/>
              </a:spcAft>
              <a:buSzPts val="1800"/>
              <a:buChar char="●"/>
            </a:pPr>
            <a:r>
              <a:rPr b="1" lang="en"/>
              <a:t>Literal Table Management:</a:t>
            </a:r>
            <a:r>
              <a:rPr lang="en"/>
              <a:t> Literals (constants used directly in instructions) are assigned memory locations and stored in a literal table.</a:t>
            </a:r>
            <a:endParaRPr/>
          </a:p>
          <a:p>
            <a:pPr indent="-342900" lvl="0" marL="457200" rtl="0" algn="l">
              <a:spcBef>
                <a:spcPts val="0"/>
              </a:spcBef>
              <a:spcAft>
                <a:spcPts val="0"/>
              </a:spcAft>
              <a:buSzPts val="1800"/>
              <a:buChar char="●"/>
            </a:pPr>
            <a:r>
              <a:rPr b="1" lang="en"/>
              <a:t>Memory Assignment:</a:t>
            </a:r>
            <a:r>
              <a:rPr lang="en"/>
              <a:t> The assembler assigns memory addresses to literals, often at the end of the program, and updates instructions to reflect these addresses.</a:t>
            </a:r>
            <a:endParaRPr/>
          </a:p>
          <a:p>
            <a:pPr indent="-342900" lvl="0" marL="457200" rtl="0" algn="l">
              <a:spcBef>
                <a:spcPts val="0"/>
              </a:spcBef>
              <a:spcAft>
                <a:spcPts val="0"/>
              </a:spcAft>
              <a:buSzPts val="1800"/>
              <a:buChar char="●"/>
            </a:pPr>
            <a:r>
              <a:rPr b="1" lang="en"/>
              <a:t>Example:</a:t>
            </a:r>
            <a:r>
              <a:rPr lang="en"/>
              <a:t> A literal like =5 might be assigned memory at address 2000, so an instruction like LOAD R1, =5 is updated to LOAD R1, 2000.</a:t>
            </a:r>
            <a:endParaRPr/>
          </a:p>
          <a:p>
            <a:pPr indent="0" lvl="0" marL="0" rtl="0" algn="l">
              <a:spcBef>
                <a:spcPts val="1200"/>
              </a:spcBef>
              <a:spcAft>
                <a:spcPts val="120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Pass-2 (Two Pass Assembler) Contd.</a:t>
            </a:r>
            <a:endParaRPr/>
          </a:p>
        </p:txBody>
      </p:sp>
      <p:sp>
        <p:nvSpPr>
          <p:cNvPr id="266" name="Google Shape;266;p4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4</a:t>
            </a:r>
            <a:r>
              <a:rPr b="1" lang="en"/>
              <a:t>. Generate Machine Code</a:t>
            </a:r>
            <a:endParaRPr b="1"/>
          </a:p>
          <a:p>
            <a:pPr indent="-342900" lvl="0" marL="457200" rtl="0" algn="l">
              <a:spcBef>
                <a:spcPts val="1200"/>
              </a:spcBef>
              <a:spcAft>
                <a:spcPts val="0"/>
              </a:spcAft>
              <a:buSzPts val="1800"/>
              <a:buChar char="●"/>
            </a:pPr>
            <a:r>
              <a:rPr lang="en"/>
              <a:t>The assembler converts the assembly instructions into machine code, now that all operands, addresses, and instructions are fully resolved.</a:t>
            </a:r>
            <a:endParaRPr/>
          </a:p>
          <a:p>
            <a:pPr indent="-342900" lvl="0" marL="457200" rtl="0" algn="l">
              <a:spcBef>
                <a:spcPts val="0"/>
              </a:spcBef>
              <a:spcAft>
                <a:spcPts val="0"/>
              </a:spcAft>
              <a:buSzPts val="1800"/>
              <a:buChar char="●"/>
            </a:pPr>
            <a:r>
              <a:rPr lang="en"/>
              <a:t>It replaces all placeholders in the intermediate code with the actual binary representations.</a:t>
            </a:r>
            <a:endParaRPr/>
          </a:p>
          <a:p>
            <a:pPr indent="-342900" lvl="0" marL="457200" rtl="0" algn="l">
              <a:spcBef>
                <a:spcPts val="0"/>
              </a:spcBef>
              <a:spcAft>
                <a:spcPts val="0"/>
              </a:spcAft>
              <a:buSzPts val="1800"/>
              <a:buChar char="●"/>
            </a:pPr>
            <a:r>
              <a:rPr lang="en"/>
              <a:t>The assembler translates each assembly instruction into its corresponding machine code using the resolved addresses and literals.</a:t>
            </a:r>
            <a:endParaRPr/>
          </a:p>
          <a:p>
            <a:pPr indent="-342900" lvl="0" marL="457200" rtl="0" algn="l">
              <a:spcBef>
                <a:spcPts val="0"/>
              </a:spcBef>
              <a:spcAft>
                <a:spcPts val="0"/>
              </a:spcAft>
              <a:buSzPts val="1800"/>
              <a:buChar char="●"/>
            </a:pPr>
            <a:r>
              <a:rPr lang="en"/>
              <a:t>Example: JMP LOOP, which was represented as JMP ? in the intermediate code, is now updated to JMP 1000 if LOOP is at address 1000.</a:t>
            </a:r>
            <a:endParaRPr b="1"/>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Pass-2 (Two Pass Assembler) Contd.</a:t>
            </a:r>
            <a:endParaRPr/>
          </a:p>
        </p:txBody>
      </p:sp>
      <p:sp>
        <p:nvSpPr>
          <p:cNvPr id="272" name="Google Shape;272;p48"/>
          <p:cNvSpPr txBox="1"/>
          <p:nvPr>
            <p:ph idx="1" type="body"/>
          </p:nvPr>
        </p:nvSpPr>
        <p:spPr>
          <a:xfrm>
            <a:off x="311700" y="1152475"/>
            <a:ext cx="8520600" cy="39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5. Output Generation</a:t>
            </a:r>
            <a:endParaRPr b="1" sz="1900"/>
          </a:p>
          <a:p>
            <a:pPr indent="-349250" lvl="0" marL="457200" rtl="0" algn="l">
              <a:spcBef>
                <a:spcPts val="1200"/>
              </a:spcBef>
              <a:spcAft>
                <a:spcPts val="0"/>
              </a:spcAft>
              <a:buSzPts val="1900"/>
              <a:buChar char="●"/>
            </a:pPr>
            <a:r>
              <a:rPr b="1" lang="en" sz="1900"/>
              <a:t>Final Machine Code:</a:t>
            </a:r>
            <a:r>
              <a:rPr lang="en" sz="1900"/>
              <a:t> The assembler produces the final machine code, ready to be loaded into memory for execution.</a:t>
            </a:r>
            <a:endParaRPr sz="1900"/>
          </a:p>
          <a:p>
            <a:pPr indent="-349250" lvl="0" marL="457200" rtl="0" algn="l">
              <a:spcBef>
                <a:spcPts val="0"/>
              </a:spcBef>
              <a:spcAft>
                <a:spcPts val="0"/>
              </a:spcAft>
              <a:buSzPts val="1900"/>
              <a:buChar char="●"/>
            </a:pPr>
            <a:r>
              <a:rPr b="1" lang="en" sz="1900"/>
              <a:t>Object Code:</a:t>
            </a:r>
            <a:r>
              <a:rPr lang="en" sz="1900"/>
              <a:t> In some cases, the assembler outputs an object file, which can be linked with other object files to create an executable.</a:t>
            </a:r>
            <a:endParaRPr sz="1900"/>
          </a:p>
          <a:p>
            <a:pPr indent="-349250" lvl="0" marL="457200" rtl="0" algn="l">
              <a:spcBef>
                <a:spcPts val="0"/>
              </a:spcBef>
              <a:spcAft>
                <a:spcPts val="0"/>
              </a:spcAft>
              <a:buSzPts val="1900"/>
              <a:buChar char="●"/>
            </a:pPr>
            <a:r>
              <a:rPr b="1" lang="en" sz="1900"/>
              <a:t>Listing File:</a:t>
            </a:r>
            <a:r>
              <a:rPr lang="en" sz="1900"/>
              <a:t> A listing file may also be generated, showing both the assembly code and the corresponding machine code, useful for debugging.</a:t>
            </a:r>
            <a:endParaRPr sz="1900"/>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Pass-2 (Two Pass Assembler) Contd.</a:t>
            </a:r>
            <a:endParaRPr/>
          </a:p>
        </p:txBody>
      </p:sp>
      <p:sp>
        <p:nvSpPr>
          <p:cNvPr id="278" name="Google Shape;27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6. Error Handling</a:t>
            </a:r>
            <a:endParaRPr b="1"/>
          </a:p>
          <a:p>
            <a:pPr indent="-342900" lvl="0" marL="457200" rtl="0" algn="l">
              <a:spcBef>
                <a:spcPts val="1200"/>
              </a:spcBef>
              <a:spcAft>
                <a:spcPts val="0"/>
              </a:spcAft>
              <a:buSzPts val="1800"/>
              <a:buChar char="●"/>
            </a:pPr>
            <a:r>
              <a:rPr b="1" lang="en"/>
              <a:t>Address-Related Errors:</a:t>
            </a:r>
            <a:r>
              <a:rPr lang="en"/>
              <a:t> The assembler checks for errors that could not be detected in Pass 1, such as undefined labels or out-of-range addresses.</a:t>
            </a:r>
            <a:endParaRPr/>
          </a:p>
          <a:p>
            <a:pPr indent="-342900" lvl="0" marL="457200" rtl="0" algn="l">
              <a:spcBef>
                <a:spcPts val="0"/>
              </a:spcBef>
              <a:spcAft>
                <a:spcPts val="0"/>
              </a:spcAft>
              <a:buSzPts val="1800"/>
              <a:buChar char="●"/>
            </a:pPr>
            <a:r>
              <a:rPr b="1" lang="en"/>
              <a:t>Reporting:</a:t>
            </a:r>
            <a:r>
              <a:rPr lang="en"/>
              <a:t> Any detected errors are reported to the programmer, along with the location and nature of the problem.</a:t>
            </a:r>
            <a:endParaRPr/>
          </a:p>
          <a:p>
            <a:pPr indent="0" lvl="0" marL="0" rtl="0" algn="l">
              <a:spcBef>
                <a:spcPts val="1200"/>
              </a:spcBef>
              <a:spcAft>
                <a:spcPts val="0"/>
              </a:spcAft>
              <a:buNone/>
            </a:pPr>
            <a:r>
              <a:rPr b="1" lang="en"/>
              <a:t>7. End of Second Pass</a:t>
            </a:r>
            <a:endParaRPr b="1"/>
          </a:p>
          <a:p>
            <a:pPr indent="-342900" lvl="0" marL="457200" rtl="0" algn="l">
              <a:spcBef>
                <a:spcPts val="1200"/>
              </a:spcBef>
              <a:spcAft>
                <a:spcPts val="0"/>
              </a:spcAft>
              <a:buSzPts val="1800"/>
              <a:buChar char="●"/>
            </a:pPr>
            <a:r>
              <a:rPr lang="en"/>
              <a:t>The assembly process is completed, and the final machine code is available for use.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Pass Assembler</a:t>
            </a:r>
            <a:endParaRPr/>
          </a:p>
        </p:txBody>
      </p:sp>
      <p:sp>
        <p:nvSpPr>
          <p:cNvPr id="284" name="Google Shape;28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single-pass assembler is an assembly language translator that processes the source code in just one pass, meaning it reads and translates each instruction sequentially without revisiting any part of the code. </a:t>
            </a:r>
            <a:endParaRPr/>
          </a:p>
          <a:p>
            <a:pPr indent="-342900" lvl="0" marL="457200" rtl="0" algn="l">
              <a:spcBef>
                <a:spcPts val="0"/>
              </a:spcBef>
              <a:spcAft>
                <a:spcPts val="0"/>
              </a:spcAft>
              <a:buSzPts val="1800"/>
              <a:buChar char="●"/>
            </a:pPr>
            <a:r>
              <a:rPr lang="en"/>
              <a:t>This approach differs from the two-pass assembler, which requires multiple scans of the source code.</a:t>
            </a:r>
            <a:endParaRPr/>
          </a:p>
          <a:p>
            <a:pPr indent="-342900" lvl="0" marL="457200" rtl="0" algn="l">
              <a:spcBef>
                <a:spcPts val="0"/>
              </a:spcBef>
              <a:spcAft>
                <a:spcPts val="0"/>
              </a:spcAft>
              <a:buSzPts val="1800"/>
              <a:buChar char="●"/>
            </a:pPr>
            <a:r>
              <a:rPr lang="en"/>
              <a:t>In a single-pass assembler, both symbol table construction and machine code generation happen simultaneously as the assembler processes each line of code.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0" name="Google Shape;29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51"/>
          <p:cNvPicPr preferRelativeResize="0"/>
          <p:nvPr/>
        </p:nvPicPr>
        <p:blipFill>
          <a:blip r:embed="rId3">
            <a:alphaModFix/>
          </a:blip>
          <a:stretch>
            <a:fillRect/>
          </a:stretch>
        </p:blipFill>
        <p:spPr>
          <a:xfrm>
            <a:off x="2195513" y="142875"/>
            <a:ext cx="4752975" cy="485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Functions of Assembler</a:t>
            </a:r>
            <a:endParaRPr/>
          </a:p>
        </p:txBody>
      </p:sp>
      <p:sp>
        <p:nvSpPr>
          <p:cNvPr id="73" name="Google Shape;73;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Translation:</a:t>
            </a:r>
            <a:r>
              <a:rPr lang="en"/>
              <a:t> Converts assembly language code into machine code (binary instructions) that the CPU can execute directly.</a:t>
            </a:r>
            <a:endParaRPr/>
          </a:p>
          <a:p>
            <a:pPr indent="-342900" lvl="0" marL="457200" rtl="0" algn="l">
              <a:spcBef>
                <a:spcPts val="0"/>
              </a:spcBef>
              <a:spcAft>
                <a:spcPts val="0"/>
              </a:spcAft>
              <a:buSzPts val="1800"/>
              <a:buChar char="●"/>
            </a:pPr>
            <a:r>
              <a:rPr b="1" lang="en"/>
              <a:t>Syntax Checking:</a:t>
            </a:r>
            <a:r>
              <a:rPr lang="en"/>
              <a:t> Validates the syntax of the assembly code and reports errors.</a:t>
            </a:r>
            <a:endParaRPr/>
          </a:p>
          <a:p>
            <a:pPr indent="-342900" lvl="0" marL="457200" rtl="0" algn="l">
              <a:spcBef>
                <a:spcPts val="0"/>
              </a:spcBef>
              <a:spcAft>
                <a:spcPts val="0"/>
              </a:spcAft>
              <a:buSzPts val="1800"/>
              <a:buChar char="●"/>
            </a:pPr>
            <a:r>
              <a:rPr b="1" lang="en"/>
              <a:t>Symbol Table Management:</a:t>
            </a:r>
            <a:r>
              <a:rPr lang="en"/>
              <a:t> Keeps track of labels and variables, including their memory addresses.</a:t>
            </a:r>
            <a:endParaRPr/>
          </a:p>
          <a:p>
            <a:pPr indent="-342900" lvl="0" marL="457200" rtl="0" algn="l">
              <a:spcBef>
                <a:spcPts val="0"/>
              </a:spcBef>
              <a:spcAft>
                <a:spcPts val="0"/>
              </a:spcAft>
              <a:buSzPts val="1800"/>
              <a:buChar char="●"/>
            </a:pPr>
            <a:r>
              <a:rPr b="1" lang="en"/>
              <a:t>Address Calculation:</a:t>
            </a:r>
            <a:r>
              <a:rPr lang="en"/>
              <a:t> Determines the memory addresses for instructions and data.</a:t>
            </a:r>
            <a:endParaRPr/>
          </a:p>
          <a:p>
            <a:pPr indent="-342900" lvl="0" marL="457200" rtl="0" algn="l">
              <a:spcBef>
                <a:spcPts val="0"/>
              </a:spcBef>
              <a:spcAft>
                <a:spcPts val="0"/>
              </a:spcAft>
              <a:buSzPts val="1800"/>
              <a:buChar char="●"/>
            </a:pPr>
            <a:r>
              <a:rPr b="1" lang="en"/>
              <a:t>Directive Processing:</a:t>
            </a:r>
            <a:r>
              <a:rPr lang="en"/>
              <a:t> Handles assembler directives that guide the assembly process.</a:t>
            </a:r>
            <a:endParaRPr/>
          </a:p>
          <a:p>
            <a:pPr indent="-342900" lvl="0" marL="457200" rtl="0" algn="l">
              <a:spcBef>
                <a:spcPts val="0"/>
              </a:spcBef>
              <a:spcAft>
                <a:spcPts val="0"/>
              </a:spcAft>
              <a:buSzPts val="1800"/>
              <a:buChar char="●"/>
            </a:pPr>
            <a:r>
              <a:rPr b="1" lang="en"/>
              <a:t>Output Generation:</a:t>
            </a:r>
            <a:r>
              <a:rPr lang="en"/>
              <a:t> Produces an object file containing the machine code and additional linking information.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Pass Assembler Working</a:t>
            </a:r>
            <a:endParaRPr/>
          </a:p>
        </p:txBody>
      </p:sp>
      <p:sp>
        <p:nvSpPr>
          <p:cNvPr id="297" name="Google Shape;297;p5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Steps in Single Pass Assembler are as follows:</a:t>
            </a:r>
            <a:endParaRPr/>
          </a:p>
          <a:p>
            <a:pPr indent="-342900" lvl="0" marL="457200" rtl="0" algn="l">
              <a:spcBef>
                <a:spcPts val="0"/>
              </a:spcBef>
              <a:spcAft>
                <a:spcPts val="0"/>
              </a:spcAft>
              <a:buSzPts val="1800"/>
              <a:buAutoNum type="arabicPeriod"/>
            </a:pPr>
            <a:r>
              <a:rPr b="1" lang="en"/>
              <a:t>Initialization</a:t>
            </a:r>
            <a:endParaRPr b="1"/>
          </a:p>
          <a:p>
            <a:pPr indent="-342900" lvl="0" marL="457200" rtl="0" algn="l">
              <a:spcBef>
                <a:spcPts val="0"/>
              </a:spcBef>
              <a:spcAft>
                <a:spcPts val="0"/>
              </a:spcAft>
              <a:buSzPts val="1800"/>
              <a:buChar char="●"/>
            </a:pPr>
            <a:r>
              <a:rPr b="1" lang="en"/>
              <a:t>Location Counter (LC) Setup:</a:t>
            </a:r>
            <a:r>
              <a:rPr lang="en"/>
              <a:t> The assembler initializes the location counter to the starting address (often 0 or as specified by an ORG directive).</a:t>
            </a:r>
            <a:endParaRPr/>
          </a:p>
          <a:p>
            <a:pPr indent="-342900" lvl="0" marL="457200" rtl="0" algn="l">
              <a:spcBef>
                <a:spcPts val="0"/>
              </a:spcBef>
              <a:spcAft>
                <a:spcPts val="0"/>
              </a:spcAft>
              <a:buSzPts val="1800"/>
              <a:buChar char="●"/>
            </a:pPr>
            <a:r>
              <a:rPr b="1" lang="en"/>
              <a:t>Symbol Table Initialization:</a:t>
            </a:r>
            <a:r>
              <a:rPr lang="en"/>
              <a:t> An empty symbol table is prepared to store labels and their corresponding addresses.</a:t>
            </a:r>
            <a:endParaRPr/>
          </a:p>
          <a:p>
            <a:pPr indent="-342900" lvl="0" marL="457200" rtl="0" algn="l">
              <a:spcBef>
                <a:spcPts val="0"/>
              </a:spcBef>
              <a:spcAft>
                <a:spcPts val="0"/>
              </a:spcAft>
              <a:buSzPts val="1800"/>
              <a:buAutoNum type="arabicPeriod"/>
            </a:pPr>
            <a:r>
              <a:rPr b="1" lang="en"/>
              <a:t>Line-by-Line Processing</a:t>
            </a:r>
            <a:endParaRPr b="1"/>
          </a:p>
          <a:p>
            <a:pPr indent="-342900" lvl="0" marL="457200" rtl="0" algn="l">
              <a:spcBef>
                <a:spcPts val="0"/>
              </a:spcBef>
              <a:spcAft>
                <a:spcPts val="0"/>
              </a:spcAft>
              <a:buSzPts val="1800"/>
              <a:buChar char="●"/>
            </a:pPr>
            <a:r>
              <a:rPr lang="en"/>
              <a:t>As the assembler reads each line of the source code, it performs all necessary tasks in a single pass:</a:t>
            </a:r>
            <a:endParaRPr/>
          </a:p>
          <a:p>
            <a:pPr indent="-342900" lvl="0" marL="457200" rtl="0" algn="l">
              <a:spcBef>
                <a:spcPts val="0"/>
              </a:spcBef>
              <a:spcAft>
                <a:spcPts val="0"/>
              </a:spcAft>
              <a:buSzPts val="1800"/>
              <a:buChar char="●"/>
            </a:pPr>
            <a:r>
              <a:rPr b="1" lang="en"/>
              <a:t>Instruction Identification:</a:t>
            </a:r>
            <a:r>
              <a:rPr lang="en"/>
              <a:t> The assembler determines whether the line is an instruction, label, directive, or comment.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Single Pass Assembler Working (Contd.)</a:t>
            </a:r>
            <a:endParaRPr/>
          </a:p>
          <a:p>
            <a:pPr indent="0" lvl="0" marL="0" rtl="0" algn="l">
              <a:spcBef>
                <a:spcPts val="0"/>
              </a:spcBef>
              <a:spcAft>
                <a:spcPts val="0"/>
              </a:spcAft>
              <a:buNone/>
            </a:pPr>
            <a:r>
              <a:t/>
            </a:r>
            <a:endParaRPr/>
          </a:p>
        </p:txBody>
      </p:sp>
      <p:sp>
        <p:nvSpPr>
          <p:cNvPr id="303" name="Google Shape;303;p5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3. Symbol Definition and Address Assignment</a:t>
            </a:r>
            <a:endParaRPr b="1" sz="2000"/>
          </a:p>
          <a:p>
            <a:pPr indent="-355600" lvl="0" marL="457200" rtl="0" algn="l">
              <a:spcBef>
                <a:spcPts val="1200"/>
              </a:spcBef>
              <a:spcAft>
                <a:spcPts val="0"/>
              </a:spcAft>
              <a:buSzPts val="2000"/>
              <a:buChar char="●"/>
            </a:pPr>
            <a:r>
              <a:rPr b="1" lang="en" sz="2000"/>
              <a:t>Label Handling:</a:t>
            </a:r>
            <a:endParaRPr b="1" sz="2000"/>
          </a:p>
          <a:p>
            <a:pPr indent="-330200" lvl="1" marL="914400" rtl="0" algn="l">
              <a:spcBef>
                <a:spcPts val="0"/>
              </a:spcBef>
              <a:spcAft>
                <a:spcPts val="0"/>
              </a:spcAft>
              <a:buSzPts val="1600"/>
              <a:buChar char="○"/>
            </a:pPr>
            <a:r>
              <a:rPr lang="en" sz="1600"/>
              <a:t>If a label is encountered, it is immediately added to the symbol table with the current value of the location counter as its address.</a:t>
            </a:r>
            <a:endParaRPr sz="1600"/>
          </a:p>
          <a:p>
            <a:pPr indent="-355600" lvl="0" marL="457200" rtl="0" algn="l">
              <a:spcBef>
                <a:spcPts val="0"/>
              </a:spcBef>
              <a:spcAft>
                <a:spcPts val="0"/>
              </a:spcAft>
              <a:buSzPts val="2000"/>
              <a:buChar char="●"/>
            </a:pPr>
            <a:r>
              <a:rPr b="1" lang="en" sz="2000"/>
              <a:t>Instruction Translation:</a:t>
            </a:r>
            <a:endParaRPr b="1" sz="2000"/>
          </a:p>
          <a:p>
            <a:pPr indent="-330200" lvl="1" marL="914400" rtl="0" algn="l">
              <a:spcBef>
                <a:spcPts val="0"/>
              </a:spcBef>
              <a:spcAft>
                <a:spcPts val="0"/>
              </a:spcAft>
              <a:buSzPts val="1600"/>
              <a:buChar char="○"/>
            </a:pPr>
            <a:r>
              <a:rPr lang="en" sz="1600"/>
              <a:t>The assembler translates the instruction into its corresponding machine code.</a:t>
            </a:r>
            <a:endParaRPr sz="1600"/>
          </a:p>
          <a:p>
            <a:pPr indent="-330200" lvl="1" marL="914400" rtl="0" algn="l">
              <a:spcBef>
                <a:spcPts val="0"/>
              </a:spcBef>
              <a:spcAft>
                <a:spcPts val="0"/>
              </a:spcAft>
              <a:buSzPts val="1600"/>
              <a:buChar char="○"/>
            </a:pPr>
            <a:r>
              <a:rPr lang="en" sz="1600"/>
              <a:t>The machine code is generated on the spot, without the need for a second pass.</a:t>
            </a:r>
            <a:endParaRPr sz="1600"/>
          </a:p>
          <a:p>
            <a:pPr indent="-355600" lvl="0" marL="457200" rtl="0" algn="l">
              <a:spcBef>
                <a:spcPts val="0"/>
              </a:spcBef>
              <a:spcAft>
                <a:spcPts val="0"/>
              </a:spcAft>
              <a:buSzPts val="2000"/>
              <a:buChar char="●"/>
            </a:pPr>
            <a:r>
              <a:rPr b="1" lang="en" sz="2000"/>
              <a:t>Location Counter Update:</a:t>
            </a:r>
            <a:endParaRPr b="1" sz="2000"/>
          </a:p>
          <a:p>
            <a:pPr indent="-330200" lvl="1" marL="914400" rtl="0" algn="l">
              <a:spcBef>
                <a:spcPts val="0"/>
              </a:spcBef>
              <a:spcAft>
                <a:spcPts val="0"/>
              </a:spcAft>
              <a:buSzPts val="1600"/>
              <a:buChar char="○"/>
            </a:pPr>
            <a:r>
              <a:rPr lang="en" sz="1600"/>
              <a:t>After processing each instruction, the LC is incremented by the instruction size.</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Forward Reference Handling</a:t>
            </a:r>
            <a:endParaRPr/>
          </a:p>
        </p:txBody>
      </p:sp>
      <p:sp>
        <p:nvSpPr>
          <p:cNvPr id="309" name="Google Shape;309;p5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Forward reference refers to a situation in assembly language programming where an instruction or statement references a label, variable, or constant that is defined later in the code. </a:t>
            </a:r>
            <a:endParaRPr sz="1900"/>
          </a:p>
          <a:p>
            <a:pPr indent="-349250" lvl="0" marL="457200" rtl="0" algn="l">
              <a:spcBef>
                <a:spcPts val="0"/>
              </a:spcBef>
              <a:spcAft>
                <a:spcPts val="0"/>
              </a:spcAft>
              <a:buSzPts val="1900"/>
              <a:buChar char="●"/>
            </a:pPr>
            <a:r>
              <a:rPr lang="en" sz="1900"/>
              <a:t>The assembler encounters this reference before it has been assigned a memory address, leading to a challenge in generating the correct machine code.</a:t>
            </a:r>
            <a:endParaRPr sz="1900"/>
          </a:p>
          <a:p>
            <a:pPr indent="-349250" lvl="0" marL="457200" rtl="0" algn="l">
              <a:spcBef>
                <a:spcPts val="0"/>
              </a:spcBef>
              <a:spcAft>
                <a:spcPts val="0"/>
              </a:spcAft>
              <a:buSzPts val="1900"/>
              <a:buChar char="●"/>
            </a:pPr>
            <a:r>
              <a:rPr lang="en" sz="1900"/>
              <a:t>The problem of forward reference is tackled by backpatching.</a:t>
            </a:r>
            <a:endParaRPr sz="1900"/>
          </a:p>
          <a:p>
            <a:pPr indent="-349250" lvl="0" marL="457200" rtl="0" algn="l">
              <a:spcBef>
                <a:spcPts val="0"/>
              </a:spcBef>
              <a:spcAft>
                <a:spcPts val="0"/>
              </a:spcAft>
              <a:buSzPts val="1900"/>
              <a:buChar char="●"/>
            </a:pPr>
            <a:r>
              <a:rPr lang="en" sz="1900"/>
              <a:t>In back patching the assembler leaves the operand field of an instruction blank if that instruction contains a forward reference to a symbol.</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Backpatching</a:t>
            </a:r>
            <a:endParaRPr/>
          </a:p>
        </p:txBody>
      </p:sp>
      <p:sp>
        <p:nvSpPr>
          <p:cNvPr id="315" name="Google Shape;31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Backpatching is a technique used in assembly language programming, particularly in single-pass assemblers, to handle forward references.</a:t>
            </a:r>
            <a:endParaRPr/>
          </a:p>
          <a:p>
            <a:pPr indent="-342900" lvl="0" marL="457200" rtl="0" algn="l">
              <a:spcBef>
                <a:spcPts val="0"/>
              </a:spcBef>
              <a:spcAft>
                <a:spcPts val="0"/>
              </a:spcAft>
              <a:buSzPts val="1800"/>
              <a:buChar char="●"/>
            </a:pPr>
            <a:r>
              <a:rPr lang="en"/>
              <a:t>A forward reference occurs when a label or symbol is used before it is defined. </a:t>
            </a:r>
            <a:endParaRPr/>
          </a:p>
          <a:p>
            <a:pPr indent="-342900" lvl="0" marL="457200" rtl="0" algn="l">
              <a:spcBef>
                <a:spcPts val="0"/>
              </a:spcBef>
              <a:spcAft>
                <a:spcPts val="0"/>
              </a:spcAft>
              <a:buSzPts val="1800"/>
              <a:buChar char="●"/>
            </a:pPr>
            <a:r>
              <a:rPr lang="en"/>
              <a:t>Since the assembler processes the code in one pass and encounters these references before knowing their addresses, it cannot immediately resolve them.</a:t>
            </a:r>
            <a:endParaRPr/>
          </a:p>
          <a:p>
            <a:pPr indent="-342900" lvl="0" marL="457200" rtl="0" algn="l">
              <a:spcBef>
                <a:spcPts val="0"/>
              </a:spcBef>
              <a:spcAft>
                <a:spcPts val="0"/>
              </a:spcAft>
              <a:buSzPts val="1800"/>
              <a:buChar char="●"/>
            </a:pPr>
            <a:r>
              <a:rPr lang="en"/>
              <a:t>Backpatching solves this by temporarily inserting placeholders and later "patching" these placeholders with the correct values once they are known.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Backpatching – Working </a:t>
            </a:r>
            <a:endParaRPr/>
          </a:p>
        </p:txBody>
      </p:sp>
      <p:sp>
        <p:nvSpPr>
          <p:cNvPr id="321" name="Google Shape;321;p5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Encountering a Forward Reference</a:t>
            </a:r>
            <a:endParaRPr/>
          </a:p>
          <a:p>
            <a:pPr indent="-342900" lvl="0" marL="457200" rtl="0" algn="l">
              <a:spcBef>
                <a:spcPts val="0"/>
              </a:spcBef>
              <a:spcAft>
                <a:spcPts val="0"/>
              </a:spcAft>
              <a:buSzPts val="1800"/>
              <a:buChar char="●"/>
            </a:pPr>
            <a:r>
              <a:rPr lang="en"/>
              <a:t>When the assembler comes across an instruction that references a label not yet defined (a forward reference), it cannot immediately generate the correct machine code.</a:t>
            </a:r>
            <a:endParaRPr/>
          </a:p>
          <a:p>
            <a:pPr indent="-342900" lvl="0" marL="457200" rtl="0" algn="l">
              <a:spcBef>
                <a:spcPts val="0"/>
              </a:spcBef>
              <a:spcAft>
                <a:spcPts val="0"/>
              </a:spcAft>
              <a:buSzPts val="1800"/>
              <a:buChar char="●"/>
            </a:pPr>
            <a:r>
              <a:rPr lang="en"/>
              <a:t>Instead of halting, the assembler generates the machine code with a placeholder for the unresolved address.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Backpatching – Working (Contd.)</a:t>
            </a:r>
            <a:endParaRPr/>
          </a:p>
          <a:p>
            <a:pPr indent="0" lvl="0" marL="0" rtl="0" algn="l">
              <a:spcBef>
                <a:spcPts val="0"/>
              </a:spcBef>
              <a:spcAft>
                <a:spcPts val="0"/>
              </a:spcAft>
              <a:buNone/>
            </a:pPr>
            <a:r>
              <a:t/>
            </a:r>
            <a:endParaRPr/>
          </a:p>
        </p:txBody>
      </p:sp>
      <p:sp>
        <p:nvSpPr>
          <p:cNvPr id="327" name="Google Shape;327;p5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2. </a:t>
            </a:r>
            <a:r>
              <a:rPr b="1" lang="en"/>
              <a:t>Creating and Managing TII</a:t>
            </a:r>
            <a:endParaRPr b="1"/>
          </a:p>
          <a:p>
            <a:pPr indent="-342900" lvl="0" marL="457200" rtl="0" algn="l">
              <a:spcBef>
                <a:spcPts val="1200"/>
              </a:spcBef>
              <a:spcAft>
                <a:spcPts val="0"/>
              </a:spcAft>
              <a:buSzPts val="1800"/>
              <a:buChar char="●"/>
            </a:pPr>
            <a:r>
              <a:rPr lang="en"/>
              <a:t>The assembler builds a table of incomplete instructions (TII) to record information about instructions whose operands fields were left blank.</a:t>
            </a:r>
            <a:endParaRPr/>
          </a:p>
          <a:p>
            <a:pPr indent="-342900" lvl="0" marL="457200" rtl="0" algn="l">
              <a:spcBef>
                <a:spcPts val="0"/>
              </a:spcBef>
              <a:spcAft>
                <a:spcPts val="0"/>
              </a:spcAft>
              <a:buSzPts val="1800"/>
              <a:buChar char="●"/>
            </a:pPr>
            <a:r>
              <a:rPr lang="en"/>
              <a:t>Each entry in TII is of the pair </a:t>
            </a:r>
            <a:r>
              <a:rPr b="1" lang="en"/>
              <a:t>(instruction address, symbol)</a:t>
            </a:r>
            <a:r>
              <a:rPr lang="en"/>
              <a:t> to indicate that the address of the symbol should be put in the operand field of the instruction with address instruction address.</a:t>
            </a:r>
            <a:endParaRPr/>
          </a:p>
          <a:p>
            <a:pPr indent="-342900" lvl="0" marL="457200" rtl="0" algn="l">
              <a:spcBef>
                <a:spcPts val="0"/>
              </a:spcBef>
              <a:spcAft>
                <a:spcPts val="0"/>
              </a:spcAft>
              <a:buSzPts val="1800"/>
              <a:buChar char="●"/>
            </a:pPr>
            <a:r>
              <a:rPr lang="en"/>
              <a:t>By the time the END statement is processed, the symbol table would contain the addresses of all symbols from source program and the TII would contain information describing all forward references.</a:t>
            </a:r>
            <a:endParaRPr/>
          </a:p>
          <a:p>
            <a:pPr indent="-342900" lvl="0" marL="457200" rtl="0" algn="l">
              <a:spcBef>
                <a:spcPts val="0"/>
              </a:spcBef>
              <a:spcAft>
                <a:spcPts val="0"/>
              </a:spcAft>
              <a:buSzPts val="1800"/>
              <a:buChar char="●"/>
            </a:pPr>
            <a:r>
              <a:rPr lang="en"/>
              <a:t>The assembler now process each entry in TII to complete the concerned instruction</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Single Pass Assembler Working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33" name="Google Shape;33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5. Error Handling</a:t>
            </a:r>
            <a:endParaRPr b="1"/>
          </a:p>
          <a:p>
            <a:pPr indent="-342900" lvl="0" marL="457200" rtl="0" algn="l">
              <a:spcBef>
                <a:spcPts val="1200"/>
              </a:spcBef>
              <a:spcAft>
                <a:spcPts val="0"/>
              </a:spcAft>
              <a:buSzPts val="1800"/>
              <a:buChar char="●"/>
            </a:pPr>
            <a:r>
              <a:rPr b="1" lang="en"/>
              <a:t>Immediate Error Detection:</a:t>
            </a:r>
            <a:endParaRPr b="1"/>
          </a:p>
          <a:p>
            <a:pPr indent="-342900" lvl="0" marL="457200" rtl="0" algn="l">
              <a:spcBef>
                <a:spcPts val="0"/>
              </a:spcBef>
              <a:spcAft>
                <a:spcPts val="0"/>
              </a:spcAft>
              <a:buSzPts val="1800"/>
              <a:buChar char="●"/>
            </a:pPr>
            <a:r>
              <a:rPr lang="en"/>
              <a:t>The assembler checks for errors as it processes each line. Issues like undefined symbols at the time of use may lead to immediate error messages.</a:t>
            </a:r>
            <a:endParaRPr/>
          </a:p>
          <a:p>
            <a:pPr indent="-342900" lvl="0" marL="457200" rtl="0" algn="l">
              <a:spcBef>
                <a:spcPts val="0"/>
              </a:spcBef>
              <a:spcAft>
                <a:spcPts val="0"/>
              </a:spcAft>
              <a:buSzPts val="1800"/>
              <a:buChar char="●"/>
            </a:pPr>
            <a:r>
              <a:rPr b="1" lang="en"/>
              <a:t>No Deferred Errors:</a:t>
            </a:r>
            <a:endParaRPr b="1"/>
          </a:p>
          <a:p>
            <a:pPr indent="-342900" lvl="0" marL="457200" rtl="0" algn="l">
              <a:spcBef>
                <a:spcPts val="0"/>
              </a:spcBef>
              <a:spcAft>
                <a:spcPts val="0"/>
              </a:spcAft>
              <a:buSzPts val="1800"/>
              <a:buChar char="●"/>
            </a:pPr>
            <a:r>
              <a:rPr lang="en"/>
              <a:t>Since the assembler only makes one pass, errors need to be resolved immediately or through backpatching.</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Single Pass Assembler Working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339" name="Google Shape;33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6. Output Generation</a:t>
            </a:r>
            <a:endParaRPr b="1"/>
          </a:p>
          <a:p>
            <a:pPr indent="-342900" lvl="0" marL="457200" rtl="0" algn="l">
              <a:spcBef>
                <a:spcPts val="1200"/>
              </a:spcBef>
              <a:spcAft>
                <a:spcPts val="0"/>
              </a:spcAft>
              <a:buSzPts val="1800"/>
              <a:buChar char="●"/>
            </a:pPr>
            <a:r>
              <a:rPr b="1" lang="en"/>
              <a:t>Machine Code:</a:t>
            </a:r>
            <a:r>
              <a:rPr lang="en"/>
              <a:t> The assembler outputs the final machine code directly during this single pass.</a:t>
            </a:r>
            <a:endParaRPr/>
          </a:p>
          <a:p>
            <a:pPr indent="-342900" lvl="0" marL="457200" rtl="0" algn="l">
              <a:spcBef>
                <a:spcPts val="0"/>
              </a:spcBef>
              <a:spcAft>
                <a:spcPts val="0"/>
              </a:spcAft>
              <a:buSzPts val="1800"/>
              <a:buChar char="●"/>
            </a:pPr>
            <a:r>
              <a:rPr b="1" lang="en"/>
              <a:t>Object Code:</a:t>
            </a:r>
            <a:r>
              <a:rPr lang="en"/>
              <a:t> An object file may be produced, containing the assembled code ready for linking.</a:t>
            </a:r>
            <a:endParaRPr/>
          </a:p>
          <a:p>
            <a:pPr indent="-342900" lvl="0" marL="457200" rtl="0" algn="l">
              <a:spcBef>
                <a:spcPts val="0"/>
              </a:spcBef>
              <a:spcAft>
                <a:spcPts val="0"/>
              </a:spcAft>
              <a:buSzPts val="1800"/>
              <a:buChar char="●"/>
            </a:pPr>
            <a:r>
              <a:rPr b="1" lang="en"/>
              <a:t>Listing File:</a:t>
            </a:r>
            <a:r>
              <a:rPr lang="en"/>
              <a:t> Optionally, a listing file is generated, showing the source code alongside the generated machine code for debugging.</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b/w Single Pass and Two Pass assembler</a:t>
            </a:r>
            <a:endParaRPr/>
          </a:p>
        </p:txBody>
      </p:sp>
      <p:sp>
        <p:nvSpPr>
          <p:cNvPr id="345" name="Google Shape;34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60"/>
          <p:cNvPicPr preferRelativeResize="0"/>
          <p:nvPr/>
        </p:nvPicPr>
        <p:blipFill rotWithShape="1">
          <a:blip r:embed="rId3">
            <a:alphaModFix/>
          </a:blip>
          <a:srcRect b="14796" l="16698" r="13259" t="31572"/>
          <a:stretch/>
        </p:blipFill>
        <p:spPr>
          <a:xfrm>
            <a:off x="311700" y="1152475"/>
            <a:ext cx="8520600" cy="39910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2" name="Google Shape;352;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3" name="Google Shape;353;p61"/>
          <p:cNvPicPr preferRelativeResize="0"/>
          <p:nvPr/>
        </p:nvPicPr>
        <p:blipFill rotWithShape="1">
          <a:blip r:embed="rId3">
            <a:alphaModFix/>
          </a:blip>
          <a:srcRect b="13024" l="0" r="0" t="13516"/>
          <a:stretch/>
        </p:blipFill>
        <p:spPr>
          <a:xfrm>
            <a:off x="0" y="559725"/>
            <a:ext cx="9144000" cy="434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rPr>
              <a:t>Types of </a:t>
            </a:r>
            <a:r>
              <a:rPr lang="en">
                <a:solidFill>
                  <a:srgbClr val="38761D"/>
                </a:solidFill>
              </a:rPr>
              <a:t>Assemblers</a:t>
            </a:r>
            <a:endParaRPr>
              <a:solidFill>
                <a:srgbClr val="38761D"/>
              </a:solidFill>
            </a:endParaRPr>
          </a:p>
        </p:txBody>
      </p:sp>
      <p:sp>
        <p:nvSpPr>
          <p:cNvPr id="79" name="Google Shape;79;p17"/>
          <p:cNvSpPr txBox="1"/>
          <p:nvPr>
            <p:ph idx="1" type="body"/>
          </p:nvPr>
        </p:nvSpPr>
        <p:spPr>
          <a:xfrm>
            <a:off x="311700" y="1152475"/>
            <a:ext cx="3999900" cy="36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sz="1800"/>
              <a:t>Single-Pass Assembler:</a:t>
            </a:r>
            <a:endParaRPr b="1" sz="1800"/>
          </a:p>
          <a:p>
            <a:pPr indent="-342900" lvl="0" marL="457200" rtl="0" algn="l">
              <a:spcBef>
                <a:spcPts val="0"/>
              </a:spcBef>
              <a:spcAft>
                <a:spcPts val="0"/>
              </a:spcAft>
              <a:buSzPts val="1800"/>
              <a:buChar char="●"/>
            </a:pPr>
            <a:r>
              <a:rPr lang="en" sz="1800"/>
              <a:t>Processes the assembly code in </a:t>
            </a:r>
            <a:r>
              <a:rPr b="1" lang="en" sz="1800"/>
              <a:t>one pass</a:t>
            </a:r>
            <a:r>
              <a:rPr lang="en" sz="1800"/>
              <a:t> and Simultaneously builds the symbol table and translates instructions to machine code.</a:t>
            </a:r>
            <a:endParaRPr sz="1800"/>
          </a:p>
          <a:p>
            <a:pPr indent="-342900" lvl="0" marL="457200" rtl="0" algn="l">
              <a:spcBef>
                <a:spcPts val="0"/>
              </a:spcBef>
              <a:spcAft>
                <a:spcPts val="0"/>
              </a:spcAft>
              <a:buSzPts val="1800"/>
              <a:buChar char="●"/>
            </a:pPr>
            <a:r>
              <a:rPr lang="en" sz="1800"/>
              <a:t>Faster but less flexible, as forward references (labels used before they are defined) can be challenging to handle.</a:t>
            </a:r>
            <a:endParaRPr/>
          </a:p>
        </p:txBody>
      </p:sp>
      <p:sp>
        <p:nvSpPr>
          <p:cNvPr id="80" name="Google Shape;80;p17"/>
          <p:cNvSpPr txBox="1"/>
          <p:nvPr>
            <p:ph idx="2" type="body"/>
          </p:nvPr>
        </p:nvSpPr>
        <p:spPr>
          <a:xfrm>
            <a:off x="4832400" y="1152475"/>
            <a:ext cx="3999900" cy="37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2. Multi-Pass Assembler:</a:t>
            </a:r>
            <a:endParaRPr sz="1800"/>
          </a:p>
          <a:p>
            <a:pPr indent="-342900" lvl="0" marL="457200" rtl="0" algn="l">
              <a:spcBef>
                <a:spcPts val="1200"/>
              </a:spcBef>
              <a:spcAft>
                <a:spcPts val="0"/>
              </a:spcAft>
              <a:buSzPts val="1800"/>
              <a:buChar char="●"/>
            </a:pPr>
            <a:r>
              <a:rPr lang="en" sz="1800"/>
              <a:t>Makes </a:t>
            </a:r>
            <a:r>
              <a:rPr b="1" lang="en" sz="1800"/>
              <a:t>multiple passes</a:t>
            </a:r>
            <a:r>
              <a:rPr lang="en" sz="1800"/>
              <a:t> over the source code.</a:t>
            </a:r>
            <a:endParaRPr sz="1800"/>
          </a:p>
          <a:p>
            <a:pPr indent="-342900" lvl="0" marL="457200" rtl="0" algn="l">
              <a:spcBef>
                <a:spcPts val="0"/>
              </a:spcBef>
              <a:spcAft>
                <a:spcPts val="0"/>
              </a:spcAft>
              <a:buSzPts val="1800"/>
              <a:buChar char="●"/>
            </a:pPr>
            <a:r>
              <a:rPr lang="en" sz="1800"/>
              <a:t>Each pass refines the information and resolves more complex dependencies.</a:t>
            </a:r>
            <a:endParaRPr sz="1800"/>
          </a:p>
          <a:p>
            <a:pPr indent="-342900" lvl="0" marL="457200" rtl="0" algn="l">
              <a:spcBef>
                <a:spcPts val="0"/>
              </a:spcBef>
              <a:spcAft>
                <a:spcPts val="0"/>
              </a:spcAft>
              <a:buSzPts val="1800"/>
              <a:buChar char="●"/>
            </a:pPr>
            <a:r>
              <a:rPr lang="en" sz="1800"/>
              <a:t>Used for complex assembly languages or when advanced optimizations are needed.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Language</a:t>
            </a:r>
            <a:endParaRPr/>
          </a:p>
        </p:txBody>
      </p:sp>
      <p:sp>
        <p:nvSpPr>
          <p:cNvPr id="86" name="Google Shape;86;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Assembly language is a </a:t>
            </a:r>
            <a:r>
              <a:rPr b="1" lang="en"/>
              <a:t>low-level programming language</a:t>
            </a:r>
            <a:r>
              <a:rPr lang="en"/>
              <a:t> that provides a </a:t>
            </a:r>
            <a:r>
              <a:rPr b="1" lang="en"/>
              <a:t>symbolic representation</a:t>
            </a:r>
            <a:r>
              <a:rPr lang="en"/>
              <a:t> of a computer’s machine code.</a:t>
            </a:r>
            <a:endParaRPr/>
          </a:p>
          <a:p>
            <a:pPr indent="-342900" lvl="0" marL="457200" rtl="0" algn="l">
              <a:spcBef>
                <a:spcPts val="0"/>
              </a:spcBef>
              <a:spcAft>
                <a:spcPts val="0"/>
              </a:spcAft>
              <a:buSzPts val="1800"/>
              <a:buChar char="●"/>
            </a:pPr>
            <a:r>
              <a:rPr lang="en"/>
              <a:t>It is closely tied to the architecture of the CPU and is used to write programs that </a:t>
            </a:r>
            <a:r>
              <a:rPr b="1" lang="en"/>
              <a:t>interact directly with hardware</a:t>
            </a:r>
            <a:r>
              <a:rPr lang="en"/>
              <a:t>. </a:t>
            </a:r>
            <a:endParaRPr/>
          </a:p>
          <a:p>
            <a:pPr indent="-342900" lvl="0" marL="457200" rtl="0" algn="l">
              <a:spcBef>
                <a:spcPts val="0"/>
              </a:spcBef>
              <a:spcAft>
                <a:spcPts val="0"/>
              </a:spcAft>
              <a:buSzPts val="1800"/>
              <a:buChar char="●"/>
            </a:pPr>
            <a:r>
              <a:rPr lang="en"/>
              <a:t>It uses </a:t>
            </a:r>
            <a:r>
              <a:rPr b="1" lang="en"/>
              <a:t>mnemonics </a:t>
            </a:r>
            <a:r>
              <a:rPr lang="en"/>
              <a:t>to represent the operations that a processor has to do. </a:t>
            </a:r>
            <a:endParaRPr/>
          </a:p>
          <a:p>
            <a:pPr indent="-342900" lvl="0" marL="457200" rtl="0" algn="l">
              <a:spcBef>
                <a:spcPts val="0"/>
              </a:spcBef>
              <a:spcAft>
                <a:spcPts val="0"/>
              </a:spcAft>
              <a:buSzPts val="1800"/>
              <a:buChar char="●"/>
            </a:pPr>
            <a:r>
              <a:rPr lang="en"/>
              <a:t>Which is an </a:t>
            </a:r>
            <a:r>
              <a:rPr b="1" lang="en"/>
              <a:t>intermediate language</a:t>
            </a:r>
            <a:r>
              <a:rPr lang="en"/>
              <a:t> between high-level languages like </a:t>
            </a:r>
            <a:r>
              <a:rPr b="1" lang="en"/>
              <a:t>C++</a:t>
            </a:r>
            <a:r>
              <a:rPr lang="en"/>
              <a:t> and the </a:t>
            </a:r>
            <a:r>
              <a:rPr b="1" lang="en"/>
              <a:t>binary language</a:t>
            </a:r>
            <a:r>
              <a:rPr lang="en"/>
              <a:t>. </a:t>
            </a:r>
            <a:endParaRPr/>
          </a:p>
          <a:p>
            <a:pPr indent="-342900" lvl="0" marL="457200" rtl="0" algn="l">
              <a:spcBef>
                <a:spcPts val="0"/>
              </a:spcBef>
              <a:spcAft>
                <a:spcPts val="0"/>
              </a:spcAft>
              <a:buSzPts val="1800"/>
              <a:buChar char="●"/>
            </a:pPr>
            <a:r>
              <a:rPr lang="en"/>
              <a:t>It uses hexadecimal and binary values, and it is readable by humans.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Elements of Assembly Language Programming</a:t>
            </a:r>
            <a:endParaRPr/>
          </a:p>
        </p:txBody>
      </p:sp>
      <p:sp>
        <p:nvSpPr>
          <p:cNvPr id="92" name="Google Shape;92;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provides 3 basic facilities which simplify programming:</a:t>
            </a:r>
            <a:endParaRPr/>
          </a:p>
          <a:p>
            <a:pPr indent="-342900" lvl="0" marL="457200" rtl="0" algn="l">
              <a:spcBef>
                <a:spcPts val="1200"/>
              </a:spcBef>
              <a:spcAft>
                <a:spcPts val="0"/>
              </a:spcAft>
              <a:buSzPts val="1800"/>
              <a:buAutoNum type="arabicPeriod"/>
            </a:pPr>
            <a:r>
              <a:rPr b="1" lang="en"/>
              <a:t>Mnemonic Operation Codes</a:t>
            </a:r>
            <a:endParaRPr b="1"/>
          </a:p>
          <a:p>
            <a:pPr indent="-342900" lvl="0" marL="457200" rtl="0" algn="l">
              <a:spcBef>
                <a:spcPts val="0"/>
              </a:spcBef>
              <a:spcAft>
                <a:spcPts val="0"/>
              </a:spcAft>
              <a:buSzPts val="1800"/>
              <a:buChar char="●"/>
            </a:pPr>
            <a:r>
              <a:rPr lang="en"/>
              <a:t>These are symbolic names or abbreviations for machine instructions. Mnemonics represent the operations that the CPU will execute.</a:t>
            </a:r>
            <a:endParaRPr/>
          </a:p>
          <a:p>
            <a:pPr indent="-342900" lvl="0" marL="457200" rtl="0" algn="l">
              <a:spcBef>
                <a:spcPts val="0"/>
              </a:spcBef>
              <a:spcAft>
                <a:spcPts val="0"/>
              </a:spcAft>
              <a:buSzPts val="1800"/>
              <a:buChar char="●"/>
            </a:pPr>
            <a:r>
              <a:rPr lang="en"/>
              <a:t>Mnemonic codes are easier to remember than numeric codes.</a:t>
            </a:r>
            <a:endParaRPr/>
          </a:p>
          <a:p>
            <a:pPr indent="-342900" lvl="0" marL="457200" rtl="0" algn="l">
              <a:spcBef>
                <a:spcPts val="0"/>
              </a:spcBef>
              <a:spcAft>
                <a:spcPts val="0"/>
              </a:spcAft>
              <a:buSzPts val="1800"/>
              <a:buAutoNum type="arabicPeriod"/>
            </a:pPr>
            <a:r>
              <a:rPr b="1" lang="en"/>
              <a:t>Symbolic Operand</a:t>
            </a:r>
            <a:endParaRPr b="1"/>
          </a:p>
          <a:p>
            <a:pPr indent="-342900" lvl="0" marL="457200" rtl="0" algn="l">
              <a:spcBef>
                <a:spcPts val="0"/>
              </a:spcBef>
              <a:spcAft>
                <a:spcPts val="0"/>
              </a:spcAft>
              <a:buSzPts val="1800"/>
              <a:buAutoNum type="arabicPeriod"/>
            </a:pPr>
            <a:r>
              <a:rPr lang="en"/>
              <a:t>Data Declaration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Mnemonic Opcode Table (OPTAB)</a:t>
            </a:r>
            <a:endParaRPr/>
          </a:p>
        </p:txBody>
      </p:sp>
      <p:sp>
        <p:nvSpPr>
          <p:cNvPr id="98" name="Google Shape;98;p20"/>
          <p:cNvSpPr txBox="1"/>
          <p:nvPr>
            <p:ph idx="1" type="body"/>
          </p:nvPr>
        </p:nvSpPr>
        <p:spPr>
          <a:xfrm>
            <a:off x="311700" y="1121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20"/>
          <p:cNvPicPr preferRelativeResize="0"/>
          <p:nvPr/>
        </p:nvPicPr>
        <p:blipFill rotWithShape="1">
          <a:blip r:embed="rId3">
            <a:alphaModFix/>
          </a:blip>
          <a:srcRect b="16733" l="17146" r="14840" t="13400"/>
          <a:stretch/>
        </p:blipFill>
        <p:spPr>
          <a:xfrm>
            <a:off x="385550" y="1121225"/>
            <a:ext cx="8370524" cy="40222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Elements of Assembly Language Programming</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2. Symbolic Operand</a:t>
            </a:r>
            <a:endParaRPr b="1"/>
          </a:p>
          <a:p>
            <a:pPr indent="-342900" lvl="0" marL="457200" rtl="0" algn="l">
              <a:spcBef>
                <a:spcPts val="1200"/>
              </a:spcBef>
              <a:spcAft>
                <a:spcPts val="0"/>
              </a:spcAft>
              <a:buSzPts val="1800"/>
              <a:buChar char="●"/>
            </a:pPr>
            <a:r>
              <a:rPr lang="en"/>
              <a:t>These are the values or addresses that the mnemonics operate on.</a:t>
            </a:r>
            <a:endParaRPr/>
          </a:p>
          <a:p>
            <a:pPr indent="-342900" lvl="0" marL="457200" rtl="0" algn="l">
              <a:spcBef>
                <a:spcPts val="0"/>
              </a:spcBef>
              <a:spcAft>
                <a:spcPts val="0"/>
              </a:spcAft>
              <a:buSzPts val="1800"/>
              <a:buChar char="●"/>
            </a:pPr>
            <a:r>
              <a:rPr lang="en"/>
              <a:t>Operands can be immediate values, registers, or memory locations. </a:t>
            </a:r>
            <a:endParaRPr/>
          </a:p>
          <a:p>
            <a:pPr indent="-342900" lvl="0" marL="457200" rtl="0" algn="l">
              <a:spcBef>
                <a:spcPts val="0"/>
              </a:spcBef>
              <a:spcAft>
                <a:spcPts val="0"/>
              </a:spcAft>
              <a:buSzPts val="1800"/>
              <a:buChar char="●"/>
            </a:pPr>
            <a:r>
              <a:rPr lang="en"/>
              <a:t>For example, in the instruction </a:t>
            </a:r>
            <a:r>
              <a:rPr b="1" lang="en"/>
              <a:t>MOV AX, 5,</a:t>
            </a:r>
            <a:endParaRPr/>
          </a:p>
          <a:p>
            <a:pPr indent="457200" lvl="0" marL="0" rtl="0" algn="l">
              <a:spcBef>
                <a:spcPts val="1200"/>
              </a:spcBef>
              <a:spcAft>
                <a:spcPts val="0"/>
              </a:spcAft>
              <a:buNone/>
            </a:pPr>
            <a:r>
              <a:rPr b="1" lang="en"/>
              <a:t>MOV</a:t>
            </a:r>
            <a:r>
              <a:rPr lang="en"/>
              <a:t> is a mnemonic opcode.</a:t>
            </a:r>
            <a:endParaRPr/>
          </a:p>
          <a:p>
            <a:pPr indent="0" lvl="0" marL="457200" rtl="0" algn="l">
              <a:spcBef>
                <a:spcPts val="1200"/>
              </a:spcBef>
              <a:spcAft>
                <a:spcPts val="0"/>
              </a:spcAft>
              <a:buNone/>
            </a:pPr>
            <a:r>
              <a:rPr b="1" lang="en"/>
              <a:t>AX</a:t>
            </a:r>
            <a:r>
              <a:rPr lang="en"/>
              <a:t> is a register operand in symbolic form.</a:t>
            </a:r>
            <a:endParaRPr/>
          </a:p>
          <a:p>
            <a:pPr indent="0" lvl="0" marL="457200" rtl="0" algn="l">
              <a:spcBef>
                <a:spcPts val="1200"/>
              </a:spcBef>
              <a:spcAft>
                <a:spcPts val="0"/>
              </a:spcAft>
              <a:buNone/>
            </a:pPr>
            <a:r>
              <a:rPr b="1" lang="en"/>
              <a:t>5</a:t>
            </a:r>
            <a:r>
              <a:rPr lang="en"/>
              <a:t> is an immediate value.</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