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CDFBC6-09B8-4BDE-94DE-2F05B3621DCB}">
  <a:tblStyle styleId="{23CDFBC6-09B8-4BDE-94DE-2F05B3621D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3b2cf41c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3b2cf41c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3b2cf41c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3b2cf41c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3b2cf41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3b2cf41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a6ae188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a6ae188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488886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488886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4888860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4888860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4888860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4888860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4888860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4888860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be89aeb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be89aeb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a6ae188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a6ae188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3b2cf4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3b2cf4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a6ae1889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a6ae1889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be89aeb8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be89aeb8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be89aeb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be89aeb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3b2cf41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3b2cf41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3b2cf41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3b2cf41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3b2cf41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3b2cf41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3b2cf41c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3b2cf41c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3b2cf41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3b2cf41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b2cf41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3b2cf41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3b2cf41c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3b2cf41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 of System Software &amp; Text Editors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Foram Thakor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Lifecycle of a source program (Contd.)</a:t>
            </a:r>
            <a:endParaRPr b="1"/>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sz="2236">
                <a:solidFill>
                  <a:schemeClr val="dk1"/>
                </a:solidFill>
                <a:highlight>
                  <a:srgbClr val="FFFFFF"/>
                </a:highlight>
              </a:rPr>
              <a:t>Every source program goes through a life cycle of several stages.</a:t>
            </a:r>
            <a:endParaRPr sz="2236">
              <a:solidFill>
                <a:schemeClr val="dk1"/>
              </a:solidFill>
              <a:highlight>
                <a:srgbClr val="FFFFFF"/>
              </a:highlight>
            </a:endParaRPr>
          </a:p>
          <a:p>
            <a:pPr indent="-349324" lvl="0" marL="457200" marR="177800" rtl="0" algn="just">
              <a:lnSpc>
                <a:spcPct val="100000"/>
              </a:lnSpc>
              <a:spcBef>
                <a:spcPts val="1200"/>
              </a:spcBef>
              <a:spcAft>
                <a:spcPts val="0"/>
              </a:spcAft>
              <a:buClr>
                <a:schemeClr val="dk1"/>
              </a:buClr>
              <a:buSzPct val="88673"/>
              <a:buChar char="●"/>
            </a:pPr>
            <a:r>
              <a:rPr b="1" lang="en" sz="2522">
                <a:solidFill>
                  <a:schemeClr val="dk1"/>
                </a:solidFill>
                <a:highlight>
                  <a:srgbClr val="FFFFFF"/>
                </a:highlight>
              </a:rPr>
              <a:t>Edit time:</a:t>
            </a:r>
            <a:r>
              <a:rPr lang="en" sz="2236">
                <a:solidFill>
                  <a:schemeClr val="dk1"/>
                </a:solidFill>
                <a:highlight>
                  <a:srgbClr val="FFFFFF"/>
                </a:highlight>
              </a:rPr>
              <a:t> </a:t>
            </a:r>
            <a:r>
              <a:rPr lang="en" sz="2379">
                <a:solidFill>
                  <a:schemeClr val="dk1"/>
                </a:solidFill>
                <a:highlight>
                  <a:srgbClr val="FFFFFF"/>
                </a:highlight>
              </a:rPr>
              <a:t>It is the phase where editing of the program code takes place and is also known as design time. At this stage, the code is in its raw form and may not be in a consistent state.</a:t>
            </a:r>
            <a:endParaRPr sz="2379">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2236">
              <a:solidFill>
                <a:schemeClr val="dk1"/>
              </a:solidFill>
              <a:highlight>
                <a:srgbClr val="FFFFFF"/>
              </a:highlight>
            </a:endParaRPr>
          </a:p>
          <a:p>
            <a:pPr indent="-349324" lvl="0" marL="457200" marR="177800" rtl="0" algn="just">
              <a:lnSpc>
                <a:spcPct val="100000"/>
              </a:lnSpc>
              <a:spcBef>
                <a:spcPts val="400"/>
              </a:spcBef>
              <a:spcAft>
                <a:spcPts val="0"/>
              </a:spcAft>
              <a:buClr>
                <a:schemeClr val="dk1"/>
              </a:buClr>
              <a:buSzPct val="88673"/>
              <a:buChar char="●"/>
            </a:pPr>
            <a:r>
              <a:rPr b="1" lang="en" sz="2522">
                <a:solidFill>
                  <a:schemeClr val="dk1"/>
                </a:solidFill>
                <a:highlight>
                  <a:srgbClr val="FFFFFF"/>
                </a:highlight>
              </a:rPr>
              <a:t>Compile time:</a:t>
            </a:r>
            <a:r>
              <a:rPr lang="en" sz="2236">
                <a:solidFill>
                  <a:schemeClr val="dk1"/>
                </a:solidFill>
                <a:highlight>
                  <a:srgbClr val="FFFFFF"/>
                </a:highlight>
              </a:rPr>
              <a:t> </a:t>
            </a:r>
            <a:r>
              <a:rPr lang="en" sz="2379">
                <a:solidFill>
                  <a:schemeClr val="dk1"/>
                </a:solidFill>
                <a:highlight>
                  <a:srgbClr val="FFFFFF"/>
                </a:highlight>
              </a:rPr>
              <a:t>At the compile time stage, the source code after editing is passed to a translator that translates it into machine code. One such translator is a compiler. This stage checks the program for inconsistencies and errors and produces an executable file.</a:t>
            </a:r>
            <a:endParaRPr sz="2379">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2236">
              <a:solidFill>
                <a:schemeClr val="dk1"/>
              </a:solidFill>
              <a:highlight>
                <a:srgbClr val="FFFFFF"/>
              </a:highlight>
            </a:endParaRPr>
          </a:p>
          <a:p>
            <a:pPr indent="-349324" lvl="0" marL="457200" marR="177800" rtl="0" algn="just">
              <a:lnSpc>
                <a:spcPct val="100000"/>
              </a:lnSpc>
              <a:spcBef>
                <a:spcPts val="400"/>
              </a:spcBef>
              <a:spcAft>
                <a:spcPts val="0"/>
              </a:spcAft>
              <a:buClr>
                <a:schemeClr val="dk1"/>
              </a:buClr>
              <a:buSzPct val="88673"/>
              <a:buChar char="●"/>
            </a:pPr>
            <a:r>
              <a:rPr b="1" lang="en" sz="2522">
                <a:solidFill>
                  <a:schemeClr val="dk1"/>
                </a:solidFill>
                <a:highlight>
                  <a:srgbClr val="FFFFFF"/>
                </a:highlight>
              </a:rPr>
              <a:t>Distribution time:</a:t>
            </a:r>
            <a:r>
              <a:rPr lang="en" sz="2236">
                <a:solidFill>
                  <a:schemeClr val="dk1"/>
                </a:solidFill>
                <a:highlight>
                  <a:srgbClr val="FFFFFF"/>
                </a:highlight>
              </a:rPr>
              <a:t> </a:t>
            </a:r>
            <a:r>
              <a:rPr lang="en" sz="2396">
                <a:solidFill>
                  <a:schemeClr val="dk1"/>
                </a:solidFill>
                <a:highlight>
                  <a:srgbClr val="FFFFFF"/>
                </a:highlight>
              </a:rPr>
              <a:t>It is the stage that sends or distributes the program from the entity creating it to an entity invoking it. Mostly executable files are distributed.</a:t>
            </a:r>
            <a:endParaRPr sz="1150">
              <a:solidFill>
                <a:srgbClr val="656565"/>
              </a:solidFill>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Lifecycle of a source program (Contd.)</a:t>
            </a:r>
            <a:endParaRPr b="1"/>
          </a:p>
          <a:p>
            <a:pPr indent="0" lvl="0" marL="0" rtl="0" algn="l">
              <a:spcBef>
                <a:spcPts val="0"/>
              </a:spcBef>
              <a:spcAft>
                <a:spcPts val="0"/>
              </a:spcAft>
              <a:buClr>
                <a:schemeClr val="dk1"/>
              </a:buClr>
              <a:buSzPct val="39285"/>
              <a:buFont typeface="Arial"/>
              <a:buNone/>
            </a:pPr>
            <a:r>
              <a:t/>
            </a:r>
            <a:endParaRPr/>
          </a:p>
        </p:txBody>
      </p:sp>
      <p:sp>
        <p:nvSpPr>
          <p:cNvPr id="118" name="Google Shape;118;p23"/>
          <p:cNvSpPr txBox="1"/>
          <p:nvPr>
            <p:ph idx="1" type="body"/>
          </p:nvPr>
        </p:nvSpPr>
        <p:spPr>
          <a:xfrm>
            <a:off x="255325" y="1017725"/>
            <a:ext cx="8520600" cy="3416400"/>
          </a:xfrm>
          <a:prstGeom prst="rect">
            <a:avLst/>
          </a:prstGeom>
        </p:spPr>
        <p:txBody>
          <a:bodyPr anchorCtr="0" anchor="t" bIns="91425" lIns="91425" spcFirstLastPara="1" rIns="91425" wrap="square" tIns="91425">
            <a:noAutofit/>
          </a:bodyPr>
          <a:lstStyle/>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Installation time:</a:t>
            </a:r>
            <a:r>
              <a:rPr lang="en" sz="1550">
                <a:solidFill>
                  <a:schemeClr val="dk1"/>
                </a:solidFill>
                <a:highlight>
                  <a:srgbClr val="FFFFFF"/>
                </a:highlight>
              </a:rPr>
              <a:t> Typically, a program goes through the installation process, which makes it ready for execution within the system. The installation can also optionally generate calls to other stages of a program's life cycle.</a:t>
            </a:r>
            <a:endParaRPr sz="1550">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1550">
              <a:solidFill>
                <a:schemeClr val="dk1"/>
              </a:solidFill>
              <a:highlight>
                <a:srgbClr val="FFFFFF"/>
              </a:highlight>
            </a:endParaRPr>
          </a:p>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Link time:</a:t>
            </a:r>
            <a:r>
              <a:rPr lang="en" sz="1550">
                <a:solidFill>
                  <a:schemeClr val="dk1"/>
                </a:solidFill>
                <a:highlight>
                  <a:srgbClr val="FFFFFF"/>
                </a:highlight>
              </a:rPr>
              <a:t> System libraries are linked by using the lookup of the name and the interface of the library needed during compile time or throughout the installation time, or invoked with the start or even during the execution process.</a:t>
            </a:r>
            <a:endParaRPr sz="1550">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1550">
              <a:solidFill>
                <a:schemeClr val="dk1"/>
              </a:solidFill>
              <a:highlight>
                <a:srgbClr val="FFFFFF"/>
              </a:highlight>
            </a:endParaRPr>
          </a:p>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Load time:</a:t>
            </a:r>
            <a:r>
              <a:rPr b="1" lang="en" sz="1550">
                <a:solidFill>
                  <a:schemeClr val="dk1"/>
                </a:solidFill>
                <a:highlight>
                  <a:srgbClr val="FFFFFF"/>
                </a:highlight>
              </a:rPr>
              <a:t> </a:t>
            </a:r>
            <a:r>
              <a:rPr lang="en" sz="1550">
                <a:solidFill>
                  <a:schemeClr val="dk1"/>
                </a:solidFill>
                <a:highlight>
                  <a:srgbClr val="FFFFFF"/>
                </a:highlight>
              </a:rPr>
              <a:t>This stage actively takes the executable image from its stored repositories and places them into active memory to initiate the execution. Load time activities are influenced by the underlying operating system.</a:t>
            </a:r>
            <a:endParaRPr sz="1550">
              <a:solidFill>
                <a:schemeClr val="dk1"/>
              </a:solidFill>
              <a:highlight>
                <a:srgbClr val="FFFFFF"/>
              </a:highlight>
            </a:endParaRPr>
          </a:p>
          <a:p>
            <a:pPr indent="0" lvl="0" marL="457200" marR="177800" rtl="0" algn="just">
              <a:lnSpc>
                <a:spcPct val="100000"/>
              </a:lnSpc>
              <a:spcBef>
                <a:spcPts val="400"/>
              </a:spcBef>
              <a:spcAft>
                <a:spcPts val="0"/>
              </a:spcAft>
              <a:buNone/>
            </a:pPr>
            <a:r>
              <a:t/>
            </a:r>
            <a:endParaRPr sz="1550">
              <a:solidFill>
                <a:schemeClr val="dk1"/>
              </a:solidFill>
              <a:highlight>
                <a:srgbClr val="FFFFFF"/>
              </a:highlight>
            </a:endParaRPr>
          </a:p>
          <a:p>
            <a:pPr indent="-327025" lvl="0" marL="635000" marR="177800" rtl="0" algn="just">
              <a:lnSpc>
                <a:spcPct val="100000"/>
              </a:lnSpc>
              <a:spcBef>
                <a:spcPts val="400"/>
              </a:spcBef>
              <a:spcAft>
                <a:spcPts val="0"/>
              </a:spcAft>
              <a:buClr>
                <a:schemeClr val="dk1"/>
              </a:buClr>
              <a:buSzPts val="1550"/>
              <a:buFont typeface="Roboto"/>
              <a:buChar char="●"/>
            </a:pPr>
            <a:r>
              <a:rPr b="1" lang="en" sz="1650">
                <a:solidFill>
                  <a:schemeClr val="dk1"/>
                </a:solidFill>
                <a:highlight>
                  <a:srgbClr val="FFFFFF"/>
                </a:highlight>
              </a:rPr>
              <a:t>Run time</a:t>
            </a:r>
            <a:r>
              <a:rPr b="1" lang="en" sz="1550">
                <a:solidFill>
                  <a:schemeClr val="dk1"/>
                </a:solidFill>
                <a:highlight>
                  <a:srgbClr val="FFFFFF"/>
                </a:highlight>
              </a:rPr>
              <a:t>:</a:t>
            </a:r>
            <a:r>
              <a:rPr lang="en" sz="1550">
                <a:solidFill>
                  <a:schemeClr val="dk1"/>
                </a:solidFill>
                <a:highlight>
                  <a:srgbClr val="FFFFFF"/>
                </a:highlight>
              </a:rPr>
              <a:t> This is the final stage of the life cycle in which the programmed behavior of the source program is demonstrated.</a:t>
            </a:r>
            <a:endParaRPr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Levels of System Software</a:t>
            </a:r>
            <a:endParaRPr b="1"/>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The levels of system software refer to the hierarchical stages or layers within system software architecture, each responsible for different functions and providing varying degrees of abstraction and interaction with the underlying hardware and application software.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These levels typically include the firmware, operating system kernel, system libraries, and system utilities.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Level refers to the specific tier or scope within a system where analysis, design, or operations take place. It can range from high-level (abstract, broad scope) to low-level (detailed, narrow scope) perspectives.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2513400" y="0"/>
            <a:ext cx="4791225" cy="4998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Text Editors</a:t>
            </a:r>
            <a:endParaRPr b="1"/>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 text editor is considered a primary interface for all types of workers as they compose, organise, study and manipulate computer based information.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term document includes objects such as computer program, text, equations, table, diagram and almost anything that can appear on a printed page.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Text editors range from simple tools for basic text editing to sophisticated environments for code development.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Overview of editing process</a:t>
            </a:r>
            <a:endParaRPr b="1"/>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editing process is essential for refining and improving text, whether it's for writing, programming, or document preparation.</a:t>
            </a:r>
            <a:endParaRPr>
              <a:solidFill>
                <a:schemeClr val="dk1"/>
              </a:solidFill>
            </a:endParaRPr>
          </a:p>
          <a:p>
            <a:pPr indent="-342900" lvl="0" marL="457200" rtl="0" algn="l">
              <a:lnSpc>
                <a:spcPct val="150000"/>
              </a:lnSpc>
              <a:spcBef>
                <a:spcPts val="1200"/>
              </a:spcBef>
              <a:spcAft>
                <a:spcPts val="0"/>
              </a:spcAft>
              <a:buClr>
                <a:schemeClr val="dk1"/>
              </a:buClr>
              <a:buSzPts val="1800"/>
              <a:buAutoNum type="arabicPeriod"/>
            </a:pPr>
            <a:r>
              <a:rPr lang="en">
                <a:solidFill>
                  <a:schemeClr val="dk1"/>
                </a:solidFill>
              </a:rPr>
              <a:t>Select the path of the target document to be viewed and manipulated.</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Determine how to format this view on-line and how to display it.</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Specify and execute operations that modify the target document.</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Update the view appropriately.</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Overview of editing process</a:t>
            </a:r>
            <a:endParaRPr b="1"/>
          </a:p>
          <a:p>
            <a:pPr indent="0" lvl="0" marL="0" rtl="0" algn="l">
              <a:spcBef>
                <a:spcPts val="0"/>
              </a:spcBef>
              <a:spcAft>
                <a:spcPts val="0"/>
              </a:spcAft>
              <a:buNone/>
            </a:pPr>
            <a:r>
              <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Editing phase involves how the target document is created or altered with a set of operations such as insert, delete, replace, move and copy.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 manuscript-oriented editor might operate on element such as single characters, words, lines, sentences and paragraphs.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 program-oriented editor might operate on elements such as identifiers, keyword and statements.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t>User interface</a:t>
            </a:r>
            <a:endParaRPr b="1" sz="2620"/>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User interface allows interaction between a software and a user by providing various modalities of interaction including graphics, sound, position, movement, etc.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interfaces facilitate transfer of data between the user and the computing system.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 interface is very important for all systems that require user inputs.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well-designed user interface in a text editor enhances usability, productivity, and user satisfaction.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Visual Studio Code (VS Code) is a prime example of a text editor with an excellent UI, combining functionality, customization, and ease of use.</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30"/>
          <p:cNvPicPr preferRelativeResize="0"/>
          <p:nvPr/>
        </p:nvPicPr>
        <p:blipFill>
          <a:blip r:embed="rId3">
            <a:alphaModFix/>
          </a:blip>
          <a:stretch>
            <a:fillRect/>
          </a:stretch>
        </p:blipFill>
        <p:spPr>
          <a:xfrm>
            <a:off x="2101869" y="0"/>
            <a:ext cx="4940262"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Structure of </a:t>
            </a:r>
            <a:r>
              <a:rPr b="1" lang="en"/>
              <a:t>User Interface</a:t>
            </a:r>
            <a:endParaRPr b="1"/>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a:solidFill>
                <a:srgbClr val="000000"/>
              </a:solidFill>
            </a:endParaRPr>
          </a:p>
          <a:p>
            <a:pPr indent="0" lvl="0" marL="0" rtl="0" algn="l">
              <a:spcBef>
                <a:spcPts val="1200"/>
              </a:spcBef>
              <a:spcAft>
                <a:spcPts val="1200"/>
              </a:spcAft>
              <a:buNone/>
            </a:pPr>
            <a:r>
              <a:t/>
            </a:r>
            <a:endParaRPr/>
          </a:p>
        </p:txBody>
      </p:sp>
      <p:graphicFrame>
        <p:nvGraphicFramePr>
          <p:cNvPr id="168" name="Google Shape;168;p31"/>
          <p:cNvGraphicFramePr/>
          <p:nvPr/>
        </p:nvGraphicFramePr>
        <p:xfrm>
          <a:off x="684750" y="1184313"/>
          <a:ext cx="3000000" cy="3000000"/>
        </p:xfrm>
        <a:graphic>
          <a:graphicData uri="http://schemas.openxmlformats.org/drawingml/2006/table">
            <a:tbl>
              <a:tblPr>
                <a:noFill/>
                <a:tableStyleId>{23CDFBC6-09B8-4BDE-94DE-2F05B3621DCB}</a:tableStyleId>
              </a:tblPr>
              <a:tblGrid>
                <a:gridCol w="3619500"/>
                <a:gridCol w="3619500"/>
              </a:tblGrid>
              <a:tr h="381000">
                <a:tc>
                  <a:txBody>
                    <a:bodyPr/>
                    <a:lstStyle/>
                    <a:p>
                      <a:pPr indent="0" lvl="0" marL="0" rtl="0" algn="l">
                        <a:spcBef>
                          <a:spcPts val="0"/>
                        </a:spcBef>
                        <a:spcAft>
                          <a:spcPts val="0"/>
                        </a:spcAft>
                        <a:buNone/>
                      </a:pPr>
                      <a:r>
                        <a:rPr b="1" lang="en"/>
                        <a:t>Dialog Manager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Presentation manager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317500" lvl="0" marL="457200" rtl="0" algn="l">
                        <a:spcBef>
                          <a:spcPts val="0"/>
                        </a:spcBef>
                        <a:spcAft>
                          <a:spcPts val="0"/>
                        </a:spcAft>
                        <a:buSzPts val="1400"/>
                        <a:buChar char="●"/>
                      </a:pPr>
                      <a:r>
                        <a:rPr lang="en"/>
                        <a:t>The dialog manager manages the conversation between the user and the application.</a:t>
                      </a:r>
                      <a:endParaRPr/>
                    </a:p>
                    <a:p>
                      <a:pPr indent="-317500" lvl="0" marL="457200" rtl="0" algn="l">
                        <a:spcBef>
                          <a:spcPts val="0"/>
                        </a:spcBef>
                        <a:spcAft>
                          <a:spcPts val="0"/>
                        </a:spcAft>
                        <a:buSzPts val="1400"/>
                        <a:buChar char="●"/>
                      </a:pPr>
                      <a:r>
                        <a:rPr lang="en"/>
                        <a:t>This involves prompting the user for the command and transmitting the command to the application.</a:t>
                      </a:r>
                      <a:endParaRPr/>
                    </a:p>
                    <a:p>
                      <a:pPr indent="-317500" lvl="0" marL="457200" rtl="0" algn="l">
                        <a:spcBef>
                          <a:spcPts val="0"/>
                        </a:spcBef>
                        <a:spcAft>
                          <a:spcPts val="0"/>
                        </a:spcAft>
                        <a:buSzPts val="1400"/>
                        <a:buChar char="●"/>
                      </a:pPr>
                      <a:r>
                        <a:rPr lang="en"/>
                        <a:t>It is also responsible for interpreting user commands and implementing them by invoking different modules of the application code.</a:t>
                      </a:r>
                      <a:endParaRPr/>
                    </a:p>
                    <a:p>
                      <a:pPr indent="-317500" lvl="0" marL="457200" rtl="0" algn="l">
                        <a:spcBef>
                          <a:spcPts val="0"/>
                        </a:spcBef>
                        <a:spcAft>
                          <a:spcPts val="0"/>
                        </a:spcAft>
                        <a:buSzPts val="1400"/>
                        <a:buChar char="●"/>
                      </a:pPr>
                      <a:r>
                        <a:rPr lang="en"/>
                        <a:t>It is also responsible for error </a:t>
                      </a:r>
                      <a:r>
                        <a:rPr lang="en"/>
                        <a:t>m</a:t>
                      </a:r>
                      <a:r>
                        <a:rPr lang="en"/>
                        <a:t>essages and online help function.</a:t>
                      </a:r>
                      <a:endParaRPr/>
                    </a:p>
                    <a:p>
                      <a:pPr indent="0" lvl="0" marL="45720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The presentation manager displays the data produced by the application in appropriate manner on the user’s display.</a:t>
                      </a:r>
                      <a:endParaRPr/>
                    </a:p>
                    <a:p>
                      <a:pPr indent="-317500" lvl="0" marL="457200" rtl="0" algn="l">
                        <a:spcBef>
                          <a:spcPts val="0"/>
                        </a:spcBef>
                        <a:spcAft>
                          <a:spcPts val="0"/>
                        </a:spcAft>
                        <a:buSzPts val="1400"/>
                        <a:buChar char="●"/>
                      </a:pPr>
                      <a:r>
                        <a:rPr lang="en"/>
                        <a:t>It is also responsible for managing the user’s screen and for accepting data and presentation results.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813600"/>
          </a:xfrm>
          <a:prstGeom prst="rect">
            <a:avLst/>
          </a:prstGeom>
        </p:spPr>
        <p:txBody>
          <a:bodyPr anchorCtr="0" anchor="t" bIns="182875" lIns="91425" spcFirstLastPara="1" rIns="91425" wrap="square" tIns="182875">
            <a:spAutoFit/>
          </a:bodyPr>
          <a:lstStyle/>
          <a:p>
            <a:pPr indent="-349250" lvl="0" marL="457200" rtl="0" algn="l">
              <a:lnSpc>
                <a:spcPct val="115000"/>
              </a:lnSpc>
              <a:spcBef>
                <a:spcPts val="0"/>
              </a:spcBef>
              <a:spcAft>
                <a:spcPts val="0"/>
              </a:spcAft>
              <a:buSzPts val="1900"/>
              <a:buChar char="●"/>
            </a:pPr>
            <a:r>
              <a:rPr lang="en" sz="1900"/>
              <a:t>It typically refers to programs or applications that directly manage the hardware resources of a computer system and provide a platform for running other softwares.</a:t>
            </a:r>
            <a:endParaRPr sz="1900"/>
          </a:p>
          <a:p>
            <a:pPr indent="-349250" lvl="0" marL="457200" rtl="0" algn="l">
              <a:lnSpc>
                <a:spcPct val="115000"/>
              </a:lnSpc>
              <a:spcBef>
                <a:spcPts val="0"/>
              </a:spcBef>
              <a:spcAft>
                <a:spcPts val="0"/>
              </a:spcAft>
              <a:buSzPts val="1900"/>
              <a:buChar char="●"/>
            </a:pPr>
            <a:r>
              <a:rPr lang="en" sz="1900"/>
              <a:t>In a formal definition, </a:t>
            </a:r>
            <a:r>
              <a:rPr b="1" lang="en" sz="1900"/>
              <a:t>Computer software, or simply software, is a generic term that refers to a collection of data or computer instructions that tell the computer how to work.</a:t>
            </a:r>
            <a:endParaRPr b="1" sz="1900"/>
          </a:p>
          <a:p>
            <a:pPr indent="-349250" lvl="0" marL="457200" rtl="0" algn="l">
              <a:lnSpc>
                <a:spcPct val="115000"/>
              </a:lnSpc>
              <a:spcBef>
                <a:spcPts val="0"/>
              </a:spcBef>
              <a:spcAft>
                <a:spcPts val="0"/>
              </a:spcAft>
              <a:buSzPts val="1900"/>
              <a:buChar char="●"/>
            </a:pPr>
            <a:r>
              <a:rPr lang="en" sz="1900"/>
              <a:t>It can be better understood by an example, imagine your house is a big computer and software acts as the foundation and structure that holds everything.</a:t>
            </a:r>
            <a:endParaRPr b="1" sz="1900"/>
          </a:p>
          <a:p>
            <a:pPr indent="0" lvl="0" marL="457200" rtl="0" algn="l">
              <a:lnSpc>
                <a:spcPct val="95000"/>
              </a:lnSpc>
              <a:spcBef>
                <a:spcPts val="1200"/>
              </a:spcBef>
              <a:spcAft>
                <a:spcPts val="1200"/>
              </a:spcAft>
              <a:buNone/>
            </a:pPr>
            <a:r>
              <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a:t>What is a Software?</a:t>
            </a:r>
            <a:endParaRPr b="1" sz="26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Types of Text Editors</a:t>
            </a:r>
            <a:endParaRPr b="1"/>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b="1" lang="en">
                <a:solidFill>
                  <a:schemeClr val="dk1"/>
                </a:solidFill>
              </a:rPr>
              <a:t>Line-by-line Editor</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Line-by-line editors are a type of text editor where the user interacts with the text one line at a time.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editors are typically used in command-line environments and are often preferred for their simplicity and efficiency in certain scenarios, such as quick edits on remote servers.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Users can edit, delete, or insert lines of text one at a time.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Often used for quick edits or scripting tasks.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Generally less intuitive for complex editing compared to modern text editors.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Examples</a:t>
            </a:r>
            <a:r>
              <a:rPr lang="en">
                <a:solidFill>
                  <a:schemeClr val="dk1"/>
                </a:solidFill>
              </a:rPr>
              <a:t>: </a:t>
            </a:r>
            <a:r>
              <a:rPr b="1" lang="en">
                <a:solidFill>
                  <a:schemeClr val="dk1"/>
                </a:solidFill>
              </a:rPr>
              <a:t>ed</a:t>
            </a:r>
            <a:r>
              <a:rPr lang="en">
                <a:solidFill>
                  <a:schemeClr val="dk1"/>
                </a:solidFill>
              </a:rPr>
              <a:t>(for Unix-based systems), </a:t>
            </a:r>
            <a:r>
              <a:rPr b="1" lang="en">
                <a:solidFill>
                  <a:schemeClr val="dk1"/>
                </a:solidFill>
              </a:rPr>
              <a:t>sed</a:t>
            </a:r>
            <a:r>
              <a:rPr lang="en">
                <a:solidFill>
                  <a:schemeClr val="dk1"/>
                </a:solidFill>
              </a:rPr>
              <a:t>(Stream Editor)</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Types of Text Editors</a:t>
            </a:r>
            <a:endParaRPr b="1"/>
          </a:p>
          <a:p>
            <a:pPr indent="0" lvl="0" marL="0" rtl="0" algn="l">
              <a:spcBef>
                <a:spcPts val="0"/>
              </a:spcBef>
              <a:spcAft>
                <a:spcPts val="0"/>
              </a:spcAft>
              <a:buNone/>
            </a:pPr>
            <a:r>
              <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2. File-Oriented Editor (WYSIWYG)</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File-oriented text editors allow users to interact with the entire file as a whole, providing a more comprehensive and visual interface for text editing.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editors are generally more user-friendly and suitable for more complex editing tasks, including coding, writing, and document preparation.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Users can see and edit multiple lines or the entire file at once.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Often include advanced features such as syntax highlighting, search and replace, and multi-file editing.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 a more intuitive interface for complex tasks.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Examples: Notepad++, Visual Studio Code (VS Code), Emacs, Vim</a:t>
            </a:r>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4"/>
          <p:cNvPicPr preferRelativeResize="0"/>
          <p:nvPr/>
        </p:nvPicPr>
        <p:blipFill>
          <a:blip r:embed="rId3">
            <a:alphaModFix/>
          </a:blip>
          <a:stretch>
            <a:fillRect/>
          </a:stretch>
        </p:blipFill>
        <p:spPr>
          <a:xfrm>
            <a:off x="311700" y="445025"/>
            <a:ext cx="8520600" cy="412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Characteristics of a Software</a:t>
            </a:r>
            <a:endParaRPr b="1" sz="27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881325" y="1152475"/>
            <a:ext cx="7117400" cy="359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397"/>
              <a:buFont typeface="Arial"/>
              <a:buNone/>
            </a:pPr>
            <a:r>
              <a:rPr b="1" lang="en" sz="2720"/>
              <a:t>Characteristics of a Software</a:t>
            </a:r>
            <a:endParaRPr b="1" sz="2720"/>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1800"/>
              </a:spcBef>
              <a:spcAft>
                <a:spcPts val="0"/>
              </a:spcAft>
              <a:buSzPts val="2100"/>
              <a:buChar char="●"/>
            </a:pPr>
            <a:r>
              <a:rPr b="1" lang="en" sz="1700">
                <a:solidFill>
                  <a:srgbClr val="273239"/>
                </a:solidFill>
                <a:highlight>
                  <a:srgbClr val="FFFFFF"/>
                </a:highlight>
              </a:rPr>
              <a:t>Functionality: </a:t>
            </a:r>
            <a:r>
              <a:rPr lang="en" sz="1700">
                <a:solidFill>
                  <a:srgbClr val="273239"/>
                </a:solidFill>
                <a:highlight>
                  <a:srgbClr val="FFFFFF"/>
                </a:highlight>
              </a:rPr>
              <a:t>This refers to what the software can do or the tasks it can perform.</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Reliability: </a:t>
            </a:r>
            <a:r>
              <a:rPr lang="en" sz="1700">
                <a:solidFill>
                  <a:srgbClr val="273239"/>
                </a:solidFill>
                <a:highlight>
                  <a:srgbClr val="FFFFFF"/>
                </a:highlight>
              </a:rPr>
              <a:t>performs consistently and predictably under various conditions.</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Efficiency: </a:t>
            </a:r>
            <a:r>
              <a:rPr lang="en" sz="1700">
                <a:solidFill>
                  <a:srgbClr val="273239"/>
                </a:solidFill>
                <a:highlight>
                  <a:srgbClr val="FFFFFF"/>
                </a:highlight>
              </a:rPr>
              <a:t>utilizes system resources (such as CPU, memory, and storage) effectively and minimizes resource usage while achieving its intended functions.</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Usability: </a:t>
            </a:r>
            <a:r>
              <a:rPr lang="en" sz="1700">
                <a:solidFill>
                  <a:srgbClr val="273239"/>
                </a:solidFill>
                <a:highlight>
                  <a:srgbClr val="FFFFFF"/>
                </a:highlight>
              </a:rPr>
              <a:t>is easy to understand, navigate, and operate, even for users with varying levels of expertise.</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Maintainability:</a:t>
            </a:r>
            <a:r>
              <a:rPr lang="en" sz="1700">
                <a:solidFill>
                  <a:srgbClr val="273239"/>
                </a:solidFill>
                <a:highlight>
                  <a:srgbClr val="FFFFFF"/>
                </a:highlight>
              </a:rPr>
              <a:t> is easy to modify, update, and extend over time.</a:t>
            </a:r>
            <a:endParaRPr sz="1700">
              <a:solidFill>
                <a:srgbClr val="273239"/>
              </a:solidFill>
              <a:highlight>
                <a:srgbClr val="FFFFFF"/>
              </a:highlight>
            </a:endParaRPr>
          </a:p>
          <a:p>
            <a:pPr indent="-361950" lvl="0" marL="457200" rtl="0" algn="l">
              <a:spcBef>
                <a:spcPts val="0"/>
              </a:spcBef>
              <a:spcAft>
                <a:spcPts val="0"/>
              </a:spcAft>
              <a:buSzPts val="2100"/>
              <a:buChar char="●"/>
            </a:pPr>
            <a:r>
              <a:rPr b="1" lang="en" sz="1700">
                <a:solidFill>
                  <a:srgbClr val="273239"/>
                </a:solidFill>
                <a:highlight>
                  <a:srgbClr val="FFFFFF"/>
                </a:highlight>
              </a:rPr>
              <a:t>Portability: </a:t>
            </a:r>
            <a:r>
              <a:rPr lang="en" sz="1700">
                <a:solidFill>
                  <a:srgbClr val="273239"/>
                </a:solidFill>
                <a:highlight>
                  <a:srgbClr val="FFFFFF"/>
                </a:highlight>
              </a:rPr>
              <a:t>can run on different hardware platforms or operating systems with minimal or no modifications.</a:t>
            </a:r>
            <a:endParaRPr sz="1700">
              <a:solidFill>
                <a:srgbClr val="273239"/>
              </a:solidFill>
              <a:highlight>
                <a:srgbClr val="FFFFFF"/>
              </a:highlight>
            </a:endParaRPr>
          </a:p>
          <a:p>
            <a:pPr indent="0" lvl="0" marL="0" rtl="0" algn="l">
              <a:spcBef>
                <a:spcPts val="1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Software Hierarchy</a:t>
            </a:r>
            <a:endParaRPr b="1"/>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2818700" y="1209675"/>
            <a:ext cx="3192700" cy="329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Software Hierarchy (Contd.)</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SzPts val="1800"/>
              <a:buChar char="●"/>
            </a:pPr>
            <a:r>
              <a:rPr b="1" lang="en"/>
              <a:t>Application software</a:t>
            </a:r>
            <a:endParaRPr b="1"/>
          </a:p>
          <a:p>
            <a:pPr indent="0" lvl="0" marL="0" rtl="0" algn="l">
              <a:lnSpc>
                <a:spcPct val="100000"/>
              </a:lnSpc>
              <a:spcBef>
                <a:spcPts val="1200"/>
              </a:spcBef>
              <a:spcAft>
                <a:spcPts val="0"/>
              </a:spcAft>
              <a:buClr>
                <a:schemeClr val="dk1"/>
              </a:buClr>
              <a:buSzPts val="1100"/>
              <a:buFont typeface="Arial"/>
              <a:buNone/>
            </a:pPr>
            <a:r>
              <a:rPr lang="en"/>
              <a:t>Software that uses the computer system to perform special functions or services or provide entertainment functions beyond the basic operation of the computer itself (example: word processor)</a:t>
            </a:r>
            <a:endParaRPr/>
          </a:p>
          <a:p>
            <a:pPr indent="-342900" lvl="0" marL="457200" rtl="0" algn="l">
              <a:spcBef>
                <a:spcPts val="1200"/>
              </a:spcBef>
              <a:spcAft>
                <a:spcPts val="0"/>
              </a:spcAft>
              <a:buSzPts val="1800"/>
              <a:buChar char="●"/>
            </a:pPr>
            <a:r>
              <a:rPr b="1" lang="en"/>
              <a:t>System software</a:t>
            </a:r>
            <a:r>
              <a:rPr lang="en"/>
              <a:t> </a:t>
            </a:r>
            <a:endParaRPr/>
          </a:p>
          <a:p>
            <a:pPr indent="0" lvl="0" marL="0" rtl="0" algn="l">
              <a:spcBef>
                <a:spcPts val="1200"/>
              </a:spcBef>
              <a:spcAft>
                <a:spcPts val="0"/>
              </a:spcAft>
              <a:buNone/>
            </a:pPr>
            <a:r>
              <a:rPr lang="en"/>
              <a:t>Software that directly operates the computer hardware, to provide basic functionality needed by users and other software, and to provide a platform for running application software. System software includes software categories such as operating systems, utility software, device drivers, compilers, and linkers.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Software Includes: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Operating systems</a:t>
            </a:r>
            <a:endParaRPr b="1"/>
          </a:p>
          <a:p>
            <a:pPr indent="0" lvl="0" marL="0" rtl="0" algn="l">
              <a:spcBef>
                <a:spcPts val="1200"/>
              </a:spcBef>
              <a:spcAft>
                <a:spcPts val="0"/>
              </a:spcAft>
              <a:buClr>
                <a:schemeClr val="dk1"/>
              </a:buClr>
              <a:buSzPts val="1100"/>
              <a:buFont typeface="Arial"/>
              <a:buNone/>
            </a:pPr>
            <a:r>
              <a:rPr lang="en"/>
              <a:t>which are essential collections of software that manage resources and provides common services for other software that runs "on top" of them.</a:t>
            </a:r>
            <a:endParaRPr/>
          </a:p>
          <a:p>
            <a:pPr indent="0" lvl="0" marL="0" rtl="0" algn="l">
              <a:spcBef>
                <a:spcPts val="1200"/>
              </a:spcBef>
              <a:spcAft>
                <a:spcPts val="0"/>
              </a:spcAft>
              <a:buClr>
                <a:schemeClr val="dk1"/>
              </a:buClr>
              <a:buSzPts val="1100"/>
              <a:buFont typeface="Arial"/>
              <a:buNone/>
            </a:pPr>
            <a:r>
              <a:rPr b="1" lang="en"/>
              <a:t>Device drivers</a:t>
            </a:r>
            <a:endParaRPr b="1"/>
          </a:p>
          <a:p>
            <a:pPr indent="0" lvl="0" marL="0" rtl="0" algn="l">
              <a:spcBef>
                <a:spcPts val="1200"/>
              </a:spcBef>
              <a:spcAft>
                <a:spcPts val="0"/>
              </a:spcAft>
              <a:buClr>
                <a:schemeClr val="dk1"/>
              </a:buClr>
              <a:buSzPts val="1100"/>
              <a:buFont typeface="Arial"/>
              <a:buNone/>
            </a:pPr>
            <a:r>
              <a:rPr lang="en"/>
              <a:t>which operate or control a particular type of device that is attached to a computer. Each device needs at least one corresponding device driver; because a computer typically has at minimum at least one input device and at least one output device, a computer typically needs more than one device driver.</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System Programming</a:t>
            </a:r>
            <a:endParaRPr b="1"/>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b="1" lang="en" sz="1584"/>
              <a:t>System programming aims to produce software and software platforms that provides services to the other software or computer hardware (example: OS, device drivers, utility software).</a:t>
            </a:r>
            <a:endParaRPr b="1" sz="1584"/>
          </a:p>
          <a:p>
            <a:pPr indent="0" lvl="0" marL="0" rtl="0" algn="l">
              <a:lnSpc>
                <a:spcPct val="95000"/>
              </a:lnSpc>
              <a:spcBef>
                <a:spcPts val="1200"/>
              </a:spcBef>
              <a:spcAft>
                <a:spcPts val="0"/>
              </a:spcAft>
              <a:buSzPts val="358"/>
              <a:buNone/>
            </a:pPr>
            <a:r>
              <a:rPr lang="en" sz="1584"/>
              <a:t>The essential characteristics of system programming are as follows:</a:t>
            </a:r>
            <a:endParaRPr sz="1684"/>
          </a:p>
          <a:p>
            <a:pPr indent="0" lvl="0" marL="0" rtl="0" algn="l">
              <a:lnSpc>
                <a:spcPct val="95000"/>
              </a:lnSpc>
              <a:spcBef>
                <a:spcPts val="1200"/>
              </a:spcBef>
              <a:spcAft>
                <a:spcPts val="0"/>
              </a:spcAft>
              <a:buSzPts val="358"/>
              <a:buNone/>
            </a:pPr>
            <a:r>
              <a:rPr lang="en" sz="1584"/>
              <a:t>1. </a:t>
            </a:r>
            <a:r>
              <a:rPr lang="en" sz="1584"/>
              <a:t>Programmers are expected to know the hardware </a:t>
            </a:r>
            <a:r>
              <a:rPr lang="en" sz="1584"/>
              <a:t>and internal</a:t>
            </a:r>
            <a:r>
              <a:rPr lang="en" sz="1584"/>
              <a:t> behaviour of the computer system on which the program will run. System programmers explore these known hardware properties and write software for specific hardware using efficient algorithms.</a:t>
            </a:r>
            <a:endParaRPr sz="1584"/>
          </a:p>
          <a:p>
            <a:pPr indent="0" lvl="0" marL="0" rtl="0" algn="l">
              <a:lnSpc>
                <a:spcPct val="95000"/>
              </a:lnSpc>
              <a:spcBef>
                <a:spcPts val="1200"/>
              </a:spcBef>
              <a:spcAft>
                <a:spcPts val="0"/>
              </a:spcAft>
              <a:buSzPts val="358"/>
              <a:buNone/>
            </a:pPr>
            <a:r>
              <a:rPr lang="en" sz="1584"/>
              <a:t>2. Uses a low-level programming so that programs can operate on source-constrained environment.</a:t>
            </a:r>
            <a:endParaRPr sz="1584"/>
          </a:p>
          <a:p>
            <a:pPr indent="0" lvl="0" marL="0" rtl="0" algn="l">
              <a:lnSpc>
                <a:spcPct val="95000"/>
              </a:lnSpc>
              <a:spcBef>
                <a:spcPts val="1200"/>
              </a:spcBef>
              <a:spcAft>
                <a:spcPts val="0"/>
              </a:spcAft>
              <a:buSzPts val="358"/>
              <a:buNone/>
            </a:pPr>
            <a:r>
              <a:rPr lang="en" sz="1584"/>
              <a:t>3. These are very efficient programs with a small or no runtime library requirements.</a:t>
            </a:r>
            <a:endParaRPr sz="1584"/>
          </a:p>
          <a:p>
            <a:pPr indent="0" lvl="0" marL="0" rtl="0" algn="l">
              <a:lnSpc>
                <a:spcPct val="95000"/>
              </a:lnSpc>
              <a:spcBef>
                <a:spcPts val="1200"/>
              </a:spcBef>
              <a:spcAft>
                <a:spcPts val="0"/>
              </a:spcAft>
              <a:buSzPts val="358"/>
              <a:buNone/>
            </a:pPr>
            <a:r>
              <a:rPr lang="en" sz="1584"/>
              <a:t>4. Has access to systems resources, including memory</a:t>
            </a:r>
            <a:endParaRPr sz="1584"/>
          </a:p>
          <a:p>
            <a:pPr indent="0" lvl="0" marL="0" rtl="0" algn="l">
              <a:lnSpc>
                <a:spcPct val="95000"/>
              </a:lnSpc>
              <a:spcBef>
                <a:spcPts val="1200"/>
              </a:spcBef>
              <a:spcAft>
                <a:spcPts val="1200"/>
              </a:spcAft>
              <a:buSzPts val="358"/>
              <a:buNone/>
            </a:pPr>
            <a:r>
              <a:rPr lang="en" sz="1584"/>
              <a:t>5. System programs can be run in simulated environment</a:t>
            </a:r>
            <a:endParaRPr sz="188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Lifecycle of a source program</a:t>
            </a:r>
            <a:endParaRPr b="1"/>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n" sz="1836">
                <a:solidFill>
                  <a:schemeClr val="dk1"/>
                </a:solidFill>
                <a:highlight>
                  <a:srgbClr val="FFFFFF"/>
                </a:highlight>
              </a:rPr>
              <a:t>The life cycle of a source program defines the program behavior and extends through execution stage, which exhibits the behavior specified in the program.</a:t>
            </a:r>
            <a:endParaRPr sz="1400"/>
          </a:p>
        </p:txBody>
      </p:sp>
      <p:pic>
        <p:nvPicPr>
          <p:cNvPr id="106" name="Google Shape;106;p21"/>
          <p:cNvPicPr preferRelativeResize="0"/>
          <p:nvPr/>
        </p:nvPicPr>
        <p:blipFill>
          <a:blip r:embed="rId3">
            <a:alphaModFix/>
          </a:blip>
          <a:stretch>
            <a:fillRect/>
          </a:stretch>
        </p:blipFill>
        <p:spPr>
          <a:xfrm>
            <a:off x="366975" y="1889225"/>
            <a:ext cx="8410075" cy="303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