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</p:sldIdLst>
  <p:sldSz cy="5143500" cx="9144000"/>
  <p:notesSz cx="6858000" cy="9144000"/>
  <p:embeddedFontLst>
    <p:embeddedFont>
      <p:font typeface="Roboto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B31372D-DDCD-445F-ADDA-E97F8FEB28AD}">
  <a:tblStyle styleId="{CB31372D-DDCD-445F-ADDA-E97F8FEB28A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Roboto-bold.fntdata"/><Relationship Id="rId50" Type="http://schemas.openxmlformats.org/officeDocument/2006/relationships/font" Target="fonts/Roboto-regular.fntdata"/><Relationship Id="rId53" Type="http://schemas.openxmlformats.org/officeDocument/2006/relationships/font" Target="fonts/Roboto-boldItalic.fntdata"/><Relationship Id="rId52" Type="http://schemas.openxmlformats.org/officeDocument/2006/relationships/font" Target="fonts/Robo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6e1ffc71b97ab5c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6e1ffc71b97ab5c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895d90e7a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895d90e7a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895d90e7a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895d90e7a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897c14f44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897c14f44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897c14f44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897c14f44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897c14f44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897c14f44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002c68a2b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002c68a2b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002c68a2b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002c68a2b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002c68a2b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002c68a2b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002c68a2b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002c68a2b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4559f0d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f4559f0d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002c68a2b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002c68a2b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002c68a2b1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002c68a2b1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002c68a2b1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002c68a2b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002c68a2b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002c68a2b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002c68a2b1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002c68a2b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002c68a2b1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002c68a2b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002c68a2b1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002c68a2b1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002c68a2b1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002c68a2b1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002c68a2b1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002c68a2b1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002c68a2b1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002c68a2b1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f4559f0d6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f4559f0d6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002c68a2b1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002c68a2b1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002c68a2b1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002c68a2b1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002c68a2b1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002c68a2b1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002c68a2b1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002c68a2b1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002c68a2b1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002c68a2b1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002c68a2b1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002c68a2b1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002c68a2b1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002c68a2b1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002c68a2b1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002c68a2b1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002c68a2b1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002c68a2b1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002c68a2b1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002c68a2b1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f458f257fc_4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f458f257fc_4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8acab9ecb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8acab9ecb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8acab9ecb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8acab9ecb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8acab9ecb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8acab9ecb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8acab9ecbe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8acab9ecb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6e1ffc71b97ab5c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6e1ffc71b97ab5c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6e1ffc71b97ab5c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6e1ffc71b97ab5c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6e1ffc71b97ab5c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6e1ffc71b97ab5c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6e1ffc71b97ab5c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6e1ffc71b97ab5c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e1ffc71b97ab5c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6e1ffc71b97ab5c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5200"/>
              <a:buNone/>
              <a:defRPr sz="5200">
                <a:solidFill>
                  <a:srgbClr val="38761D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800"/>
              <a:buNone/>
              <a:defRPr b="1">
                <a:solidFill>
                  <a:srgbClr val="38761D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Macros and Macro Processors</a:t>
            </a:r>
            <a:endParaRPr b="1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by: Foram Thakor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Statements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7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Macro Prototype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macro prototype defines the macro’s name, parameters, and the structure of the macro. It serves as a template or blueprint for the macro, specifying how it should be invoked and what arguments it requires.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Model Statement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statements are the actual instructions within a macro that perform operations. They are the core executable statements that define the actions to be carried out when the macro is expanded.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Macro Preprocessor Statements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Macro preprocessor statements are special directives used within macros to control the behavior of the macro processor. These statements manage macro expansion, conditional logic, iteration, and other preprocessing tasks.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Nested Macro Calls</a:t>
            </a:r>
            <a:endParaRPr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nested macro call occurs when one macro calls or invokes another macro within its definition.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creates a hierarchical or nested structure where macros are expanded within other macros.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allows for complex functionality to be modularized and reused, enhancing the flexibility and efficiency of macro programming.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macro that contains the nested call is called outer macro and the macro that is called in the nested call is inner macro.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pre-processor performs expansion of nested macro calls </a:t>
            </a:r>
            <a:r>
              <a:rPr b="1" lang="en"/>
              <a:t>LIFO order 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Concepts of Nested Macro Calls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1152475"/>
            <a:ext cx="8520600" cy="39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Macro Expansion: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a macro is called, the macro processor replaces the macro name with its corresponding body (the set of instructions).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In nested macro calls, during the expansion of one macro, another macro is invoked and expanded.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expansion process continues until all macro calls are fully resolved.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Hierarchy of Macros: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Outer Macro:</a:t>
            </a:r>
            <a:r>
              <a:rPr lang="en"/>
              <a:t> The macro that contains another macro call within its body.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Inner Macro:</a:t>
            </a:r>
            <a:r>
              <a:rPr lang="en"/>
              <a:t> The macro that is called from within the outer macro.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Key Concepts of Nested Macro Calls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311700" y="1152475"/>
            <a:ext cx="8520600" cy="3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3. </a:t>
            </a:r>
            <a:r>
              <a:rPr b="1" lang="en"/>
              <a:t>Parameters:</a:t>
            </a:r>
            <a:endParaRPr b="1"/>
          </a:p>
          <a:p>
            <a: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Both the outer and inner macros can have parameters.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parameters are passed and expanded separately for each macro call.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arguments passed to each macro are processed independently, allowing different values to be used in different levels of nested calls.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4. Macro Processor Behavior:</a:t>
            </a:r>
            <a:endParaRPr b="1"/>
          </a:p>
          <a:p>
            <a: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macro processor must handle each level of nesting separately.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expands the inner macro first, replacing it with its instructions, before continuing to expand the outer macro.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requires the macro processor to keep track of multiple expansion contexts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</a:rPr>
              <a:t>Example of Nested Macro calls 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134" name="Google Shape;134;p26"/>
          <p:cNvSpPr txBox="1"/>
          <p:nvPr>
            <p:ph idx="1" type="body"/>
          </p:nvPr>
        </p:nvSpPr>
        <p:spPr>
          <a:xfrm>
            <a:off x="311700" y="1152475"/>
            <a:ext cx="1609800" cy="39024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b="1" lang="en" sz="1265">
                <a:solidFill>
                  <a:srgbClr val="274E13"/>
                </a:solidFill>
                <a:highlight>
                  <a:schemeClr val="accent6"/>
                </a:highlight>
              </a:rPr>
              <a:t>Macro Definition:</a:t>
            </a:r>
            <a:endParaRPr b="1" sz="1265">
              <a:solidFill>
                <a:srgbClr val="274E13"/>
              </a:solidFill>
              <a:highlight>
                <a:schemeClr val="accent6"/>
              </a:highlight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en" sz="1165">
                <a:solidFill>
                  <a:schemeClr val="dk1"/>
                </a:solidFill>
              </a:rPr>
              <a:t>PUSH_ALL MACRO</a:t>
            </a:r>
            <a:endParaRPr b="1" sz="116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1165">
                <a:solidFill>
                  <a:schemeClr val="dk1"/>
                </a:solidFill>
              </a:rPr>
              <a:t>    PUSH AX</a:t>
            </a:r>
            <a:endParaRPr sz="116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1165">
                <a:solidFill>
                  <a:schemeClr val="dk1"/>
                </a:solidFill>
              </a:rPr>
              <a:t>    PUSH BX</a:t>
            </a:r>
            <a:endParaRPr sz="116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1165">
                <a:solidFill>
                  <a:schemeClr val="dk1"/>
                </a:solidFill>
              </a:rPr>
              <a:t>    PUSH CX</a:t>
            </a:r>
            <a:endParaRPr sz="116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1165">
                <a:solidFill>
                  <a:schemeClr val="dk1"/>
                </a:solidFill>
              </a:rPr>
              <a:t>    PUSH DX</a:t>
            </a:r>
            <a:endParaRPr sz="116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en" sz="1165">
                <a:solidFill>
                  <a:schemeClr val="dk1"/>
                </a:solidFill>
              </a:rPr>
              <a:t>ENDM</a:t>
            </a:r>
            <a:endParaRPr b="1" sz="116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en" sz="1165">
                <a:solidFill>
                  <a:schemeClr val="dk1"/>
                </a:solidFill>
              </a:rPr>
              <a:t>POP_ALL MACRO</a:t>
            </a:r>
            <a:endParaRPr b="1" sz="116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1165">
                <a:solidFill>
                  <a:schemeClr val="dk1"/>
                </a:solidFill>
              </a:rPr>
              <a:t>    POP DX</a:t>
            </a:r>
            <a:endParaRPr sz="116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1165">
                <a:solidFill>
                  <a:schemeClr val="dk1"/>
                </a:solidFill>
              </a:rPr>
              <a:t>    POP CX</a:t>
            </a:r>
            <a:endParaRPr sz="116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1165">
                <a:solidFill>
                  <a:schemeClr val="dk1"/>
                </a:solidFill>
              </a:rPr>
              <a:t>    POP BX</a:t>
            </a:r>
            <a:endParaRPr sz="116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1165">
                <a:solidFill>
                  <a:schemeClr val="dk1"/>
                </a:solidFill>
              </a:rPr>
              <a:t>    POP AX</a:t>
            </a:r>
            <a:endParaRPr sz="116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en" sz="1165">
                <a:solidFill>
                  <a:schemeClr val="dk1"/>
                </a:solidFill>
              </a:rPr>
              <a:t>ENDM</a:t>
            </a:r>
            <a:endParaRPr b="1" sz="116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t/>
            </a:r>
            <a:endParaRPr sz="1165">
              <a:solidFill>
                <a:schemeClr val="dk1"/>
              </a:solidFill>
            </a:endParaRPr>
          </a:p>
        </p:txBody>
      </p:sp>
      <p:sp>
        <p:nvSpPr>
          <p:cNvPr id="135" name="Google Shape;135;p26"/>
          <p:cNvSpPr txBox="1"/>
          <p:nvPr>
            <p:ph idx="2" type="body"/>
          </p:nvPr>
        </p:nvSpPr>
        <p:spPr>
          <a:xfrm>
            <a:off x="2056300" y="1152475"/>
            <a:ext cx="3388200" cy="25638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74E13"/>
                </a:solidFill>
                <a:highlight>
                  <a:schemeClr val="accent6"/>
                </a:highlight>
              </a:rPr>
              <a:t>Outer Macro Calling Nested Macro</a:t>
            </a:r>
            <a:endParaRPr b="1">
              <a:solidFill>
                <a:srgbClr val="274E13"/>
              </a:solidFill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PROCESS_DATA MACRO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PUSH_ALL       ; Call to nested macro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; Perform some operations here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POP_ALL        ; Call to nested macro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ENDM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136" name="Google Shape;136;p26"/>
          <p:cNvGraphicFramePr/>
          <p:nvPr/>
        </p:nvGraphicFramePr>
        <p:xfrm>
          <a:off x="2056300" y="3917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{CB31372D-DDCD-445F-ADDA-E97F8FEB28AD}</a:tableStyleId>
              </a:tblPr>
              <a:tblGrid>
                <a:gridCol w="3388200"/>
              </a:tblGrid>
              <a:tr h="1137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65">
                          <a:solidFill>
                            <a:srgbClr val="274E13"/>
                          </a:solidFill>
                          <a:highlight>
                            <a:schemeClr val="accent6"/>
                          </a:highlight>
                        </a:rPr>
                        <a:t>Macro Calling:</a:t>
                      </a:r>
                      <a:endParaRPr b="1" sz="1365">
                        <a:solidFill>
                          <a:srgbClr val="274E13"/>
                        </a:solidFill>
                        <a:highlight>
                          <a:schemeClr val="accent6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8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365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START:</a:t>
                      </a:r>
                      <a:endParaRPr b="1" sz="1365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8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65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    PROCESS_DATA   ; </a:t>
                      </a:r>
                      <a:endParaRPr b="1" sz="1365">
                        <a:solidFill>
                          <a:srgbClr val="274E13"/>
                        </a:solidFill>
                        <a:highlight>
                          <a:schemeClr val="accent6"/>
                        </a:highlight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7" name="Google Shape;137;p26"/>
          <p:cNvGraphicFramePr/>
          <p:nvPr/>
        </p:nvGraphicFramePr>
        <p:xfrm>
          <a:off x="5659150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{CB31372D-DDCD-445F-ADDA-E97F8FEB28AD}</a:tableStyleId>
              </a:tblPr>
              <a:tblGrid>
                <a:gridCol w="3173150"/>
              </a:tblGrid>
              <a:tr h="3902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23"/>
                        <a:buFont typeface="Arial"/>
                        <a:buNone/>
                      </a:pPr>
                      <a:r>
                        <a:rPr b="1" lang="en" sz="1365">
                          <a:solidFill>
                            <a:srgbClr val="274E13"/>
                          </a:solidFill>
                          <a:highlight>
                            <a:schemeClr val="accent6"/>
                          </a:highlight>
                        </a:rPr>
                        <a:t>Expanded Macro call</a:t>
                      </a:r>
                      <a:r>
                        <a:rPr b="1" lang="en" sz="1365">
                          <a:solidFill>
                            <a:srgbClr val="274E13"/>
                          </a:solidFill>
                          <a:highlight>
                            <a:schemeClr val="accent6"/>
                          </a:highlight>
                        </a:rPr>
                        <a:t>: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START:</a:t>
                      </a:r>
                      <a:endParaRPr sz="1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/>
                        <a:t>    PUSH AX</a:t>
                      </a:r>
                      <a:endParaRPr sz="1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/>
                        <a:t>    PUSH BX</a:t>
                      </a:r>
                      <a:endParaRPr sz="1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/>
                        <a:t>    PUSH CX</a:t>
                      </a:r>
                      <a:endParaRPr sz="1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/>
                        <a:t>    PUSH DX</a:t>
                      </a:r>
                      <a:endParaRPr sz="1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/>
                        <a:t>    ; Perform some operations here</a:t>
                      </a:r>
                      <a:endParaRPr sz="1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/>
                        <a:t>    POP DX</a:t>
                      </a:r>
                      <a:endParaRPr sz="1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/>
                        <a:t>    POP CX</a:t>
                      </a:r>
                      <a:endParaRPr sz="1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/>
                        <a:t>    POP BX</a:t>
                      </a:r>
                      <a:endParaRPr sz="1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/>
                        <a:t>    POP AX</a:t>
                      </a:r>
                      <a:endParaRPr sz="1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Macro Facilities</a:t>
            </a:r>
            <a:endParaRPr/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311700" y="1152475"/>
            <a:ext cx="8520600" cy="39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Advanced macro facilities enhance the capabilities of macros in programming, allowing for more complex and efficient code generation.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facilities include features such as </a:t>
            </a:r>
            <a:r>
              <a:rPr b="1" lang="en"/>
              <a:t>flow control alterations, conditional expansions, expansion time variables, and loops</a:t>
            </a:r>
            <a:r>
              <a:rPr lang="en"/>
              <a:t> during macro expansion.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Alteration of Flow Controls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facility allows macros to control the flow of execution during their expansion.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can include conditional statements and loops, enabling macros to behave like control structures.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useful when the behavior of the macro needs to change based on specific conditions, reducing redundancy in code.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Advanced Macro Facilities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#SYNTAX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&lt;condition&gt;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; code to include if condition is true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ELSE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; code to include if condition is false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ENDIF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Advanced Macro Facilities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9"/>
          <p:cNvSpPr txBox="1"/>
          <p:nvPr>
            <p:ph idx="1" type="body"/>
          </p:nvPr>
        </p:nvSpPr>
        <p:spPr>
          <a:xfrm>
            <a:off x="311700" y="1152475"/>
            <a:ext cx="8520600" cy="39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2. Expansion Time Variables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are variables that can be defined within a macro and retain values during the macro's expansion.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allow for dynamic behavior and state management within the macro.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Useful for maintaining state or counters within a macro, such as keeping track of how many times a macro has been called.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#SYNTAX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MACRO_NAME MACRO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SET variable = value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; use variable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ENDM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Advanced Macro Facilities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30"/>
          <p:cNvSpPr txBox="1"/>
          <p:nvPr>
            <p:ph idx="1" type="body"/>
          </p:nvPr>
        </p:nvSpPr>
        <p:spPr>
          <a:xfrm>
            <a:off x="311700" y="1152475"/>
            <a:ext cx="8520600" cy="39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3. Conditional Expansions</a:t>
            </a:r>
            <a:endParaRPr b="1"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This feature allows certain parts of the macro to be included or excluded based on conditions evaluated at the time of expansion.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This is beneficial for generating different code paths based on compile-time configurations or flags, allowing for more flexible and adaptable code.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#SYNTAX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MACRO_NAME MACRO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IF condition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; statements to include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ENDIF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ENDM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Advanced Macro Facilities</a:t>
            </a:r>
            <a:endParaRPr/>
          </a:p>
        </p:txBody>
      </p:sp>
      <p:sp>
        <p:nvSpPr>
          <p:cNvPr id="167" name="Google Shape;167;p31"/>
          <p:cNvSpPr txBox="1"/>
          <p:nvPr>
            <p:ph idx="1" type="body"/>
          </p:nvPr>
        </p:nvSpPr>
        <p:spPr>
          <a:xfrm>
            <a:off x="311700" y="1152475"/>
            <a:ext cx="8520600" cy="39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4. Local Variables in Macros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Local variables (LCL) and global variables (GBL) allow defining variables that are either local to the macro or accessible globally across multiple macros.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local variables to store temporary values that are only needed during macro expansion and should not interfere with variables outside the macro.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#SYNTAX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LCL &amp;LOCAL_VAR ; Define a local variable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GBL &amp;GLOBAL_VAR ; Define a global variable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Overview</a:t>
            </a:r>
            <a:endParaRPr b="1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Macro Definition and Call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Macro Expansion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Nested Macro Calls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Advanced Macro Facilities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 of a </a:t>
            </a:r>
            <a:r>
              <a:rPr lang="en"/>
              <a:t>Macro Preprocessor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 of a Macro Assembler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Functions of a Macro Processor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Basic Tasks of </a:t>
            </a:r>
            <a:r>
              <a:rPr lang="en"/>
              <a:t>Macro Processor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 Issues of Macro Processors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of a Macro Preprocessor</a:t>
            </a:r>
            <a:endParaRPr/>
          </a:p>
        </p:txBody>
      </p:sp>
      <p:sp>
        <p:nvSpPr>
          <p:cNvPr id="173" name="Google Shape;173;p32"/>
          <p:cNvSpPr txBox="1"/>
          <p:nvPr>
            <p:ph idx="1" type="body"/>
          </p:nvPr>
        </p:nvSpPr>
        <p:spPr>
          <a:xfrm>
            <a:off x="311700" y="1152475"/>
            <a:ext cx="8520600" cy="36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macro preprocessor is a tool that processes macros before the actual compilation or assembly of code.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replaces macros with their defined instructions or code segments and performs various tasks like conditional compilation, file inclusion, and macro expansion.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macro preprocessor accepts an assembly program containing macro definitions and calls, and translates it into an equivalent assembly program without any macro definitions or calls.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The output program can then be processed by an assembler to generate the target object program.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Design of a Macro Preprocessor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599" cy="363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tasks performed by Macro Preprocessor</a:t>
            </a:r>
            <a:endParaRPr/>
          </a:p>
        </p:txBody>
      </p:sp>
      <p:sp>
        <p:nvSpPr>
          <p:cNvPr id="186" name="Google Shape;186;p34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Identify Macro Calls: 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Recognize when a macro call is made in the program.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Determine Values of Formal Parameters: 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Capture the values passed to the macro.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Maintain Expansion Time Variables: 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Keep track of variables declared during macro expansion.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Organize Control Flow: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Manage how the macro executes based on the parameters.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Determine Sequencing Symbols: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Handle symbols that control the order of execution</a:t>
            </a:r>
            <a:r>
              <a:rPr b="1" lang="en"/>
              <a:t>.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Perform Expansion of Model Statements: 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Replace macro calls with the corresponding code.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Structures used by Macro Preprocessors</a:t>
            </a:r>
            <a:endParaRPr/>
          </a:p>
        </p:txBody>
      </p:sp>
      <p:sp>
        <p:nvSpPr>
          <p:cNvPr id="192" name="Google Shape;192;p35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Macro Name Table (MNT):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Stores macro names, the number of positional and keyword parameters, pointers to the Macro Definition Table (MDT), and other relevant metadata.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Parameter Name Table (PNT):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Contains names of formal parameters.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Expansion Time Variable Table (EVT):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Maintains information about expansion time variables.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Sequencing Symbol Table (SST):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Contains sequencing symbols that control the flow of macro execution.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Keyword Parameter Default Table (KPDT):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Holds keyword parameters and their default values.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Data Structures used by Macro Preprocessors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6"/>
          <p:cNvSpPr txBox="1"/>
          <p:nvPr>
            <p:ph idx="1" type="body"/>
          </p:nvPr>
        </p:nvSpPr>
        <p:spPr>
          <a:xfrm>
            <a:off x="311700" y="1152475"/>
            <a:ext cx="8520600" cy="38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6. Macro Definition Table (MDT):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Stores the actual body of the macro definitions.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7. Actual Parameter Table (APT):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Holds the actual parameters passed during macro calls.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8. Expansion Time Variable Name Table (EVNT):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Contains names of expansion time variables.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9. Sequencing Symbol Name Table (SSNT):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Contains name/s of all the available sequencing symbol in a macro definition.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Structures used by Macro Preprocessors </a:t>
            </a:r>
            <a:endParaRPr/>
          </a:p>
        </p:txBody>
      </p:sp>
      <p:sp>
        <p:nvSpPr>
          <p:cNvPr id="204" name="Google Shape;204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5" name="Google Shape;205;p37"/>
          <p:cNvGraphicFramePr/>
          <p:nvPr/>
        </p:nvGraphicFramePr>
        <p:xfrm>
          <a:off x="311700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{CB31372D-DDCD-445F-ADDA-E97F8FEB28AD}</a:tableStyleId>
              </a:tblPr>
              <a:tblGrid>
                <a:gridCol w="3200100"/>
                <a:gridCol w="52574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TABLE NAME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ENTRY FIELDS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Macro Name Table (MNT)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- name: Macro name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- pp: Number of positional parameters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- kp: Number of keyword parameters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- ev: Number of expansion time variables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- mdtPtr: Pointer to Macro Definition Table (MDT)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- kpdtPtr: Pointer to Keyword Parameter Default Table (KPDT)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 sstPtr: Pointer to Sequencing Symbol Table (SST)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Parameter Name Table (PNT)	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- paramName: Name of the formal parameter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Expansion Time Variable Table (EVT)	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- varName: Name of the expansion time variable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Data Structures used by Macro Preprocessors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Structures used by Macro Preprocessors </a:t>
            </a:r>
            <a:endParaRPr/>
          </a:p>
        </p:txBody>
      </p:sp>
      <p:sp>
        <p:nvSpPr>
          <p:cNvPr id="213" name="Google Shape;213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14" name="Google Shape;214;p38"/>
          <p:cNvGraphicFramePr/>
          <p:nvPr/>
        </p:nvGraphicFramePr>
        <p:xfrm>
          <a:off x="311700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{CB31372D-DDCD-445F-ADDA-E97F8FEB28AD}</a:tableStyleId>
              </a:tblPr>
              <a:tblGrid>
                <a:gridCol w="3200100"/>
                <a:gridCol w="52574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TABLE NAME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ENTRY FIELDS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Sequencing Symbol Table (SST)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symbolName: Name of the sequencing symbol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Keyword Parameter Default Table (KPDT)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- paramName: Name of the keyword parameter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 defaultValue: Default value of the keyword parameter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Macro Definition Table (MDT)	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- label: Label of the statement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- opcode: Opcode of the statement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 operand: Operand of the statement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Actual Parameter Table (APT)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 paramName: Name of the actual parameter</a:t>
                      </a:r>
                      <a:endParaRPr sz="10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 value: Value of the actual parameter</a:t>
                      </a:r>
                      <a:endParaRPr sz="10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Expansion Time Variable Name Table (EVNT)	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 varName: Name of the expansion time variable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for Macro Expansion</a:t>
            </a:r>
            <a:endParaRPr/>
          </a:p>
        </p:txBody>
      </p:sp>
      <p:sp>
        <p:nvSpPr>
          <p:cNvPr id="220" name="Google Shape;220;p39"/>
          <p:cNvSpPr txBox="1"/>
          <p:nvPr>
            <p:ph idx="1" type="body"/>
          </p:nvPr>
        </p:nvSpPr>
        <p:spPr>
          <a:xfrm>
            <a:off x="311700" y="1152475"/>
            <a:ext cx="8520600" cy="38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Initialization</a:t>
            </a:r>
            <a:r>
              <a:rPr lang="en"/>
              <a:t>: Set the Macro Expansion Counter (MEC) to the starting point of the macro.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Check for MEND:</a:t>
            </a:r>
            <a:r>
              <a:rPr lang="en"/>
              <a:t> While the statement pointed to by MEC is not a MEND statement: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the statement is a model statement, expand it and increment MEC.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it is a control statement, update MEC based on the control logic specified.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Parameter Substitution</a:t>
            </a:r>
            <a:r>
              <a:rPr lang="en"/>
              <a:t>: Replace formal parameters in the model statements with actual parameters from the APT.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Output Generation:</a:t>
            </a:r>
            <a:r>
              <a:rPr lang="en"/>
              <a:t> Generate the output assembly code by substituting the expanded statements in place of the macro calls.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End Expansion:</a:t>
            </a:r>
            <a:r>
              <a:rPr lang="en"/>
              <a:t> Once all macro calls are processed, the preprocessor outputs the final assembly program without any macro definitions.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Macro Preprocessor Working</a:t>
            </a:r>
            <a:endParaRPr/>
          </a:p>
        </p:txBody>
      </p:sp>
      <p:sp>
        <p:nvSpPr>
          <p:cNvPr id="226" name="Google Shape;226;p40"/>
          <p:cNvSpPr txBox="1"/>
          <p:nvPr>
            <p:ph idx="1" type="body"/>
          </p:nvPr>
        </p:nvSpPr>
        <p:spPr>
          <a:xfrm>
            <a:off x="311700" y="1152475"/>
            <a:ext cx="3115200" cy="3920400"/>
          </a:xfrm>
          <a:prstGeom prst="rect">
            <a:avLst/>
          </a:prstGeom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078"/>
              <a:t>Consider a macro definition and call </a:t>
            </a:r>
            <a:endParaRPr sz="1078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078"/>
              <a:t>MACRO </a:t>
            </a:r>
            <a:endParaRPr sz="1078"/>
          </a:p>
          <a:p>
            <a:pPr indent="45720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078"/>
              <a:t>CLEARMEM &amp;X, &amp;N, &amp;REG=AREG </a:t>
            </a:r>
            <a:endParaRPr sz="1078"/>
          </a:p>
          <a:p>
            <a:pPr indent="45720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078"/>
              <a:t>LCL &amp;M </a:t>
            </a:r>
            <a:endParaRPr sz="1078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078"/>
              <a:t>&amp;M 	SET 0 </a:t>
            </a:r>
            <a:endParaRPr sz="1078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078"/>
              <a:t> 	MOVER &amp;REG, = ‘0’ </a:t>
            </a:r>
            <a:endParaRPr sz="1078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078"/>
              <a:t>.MORE MOVEM &amp;REG, &amp;X+&amp;M </a:t>
            </a:r>
            <a:endParaRPr sz="1078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078"/>
              <a:t>&amp;M 	SET &amp;M+1 </a:t>
            </a:r>
            <a:endParaRPr sz="1078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078"/>
              <a:t> 	AIF (&amp;M NE N).MORE </a:t>
            </a:r>
            <a:endParaRPr sz="1078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078"/>
              <a:t>MEND </a:t>
            </a:r>
            <a:endParaRPr sz="1078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b="1" lang="en" sz="1078"/>
              <a:t>Macro call </a:t>
            </a:r>
            <a:endParaRPr b="1" sz="1078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rPr lang="en" sz="1078"/>
              <a:t> CLEARMEM AREA,10</a:t>
            </a:r>
            <a:endParaRPr sz="1078"/>
          </a:p>
        </p:txBody>
      </p:sp>
      <p:pic>
        <p:nvPicPr>
          <p:cNvPr id="227" name="Google Shape;22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6875" y="1152475"/>
            <a:ext cx="3299975" cy="164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6875" y="3034550"/>
            <a:ext cx="3299975" cy="203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40"/>
          <p:cNvPicPr preferRelativeResize="0"/>
          <p:nvPr/>
        </p:nvPicPr>
        <p:blipFill rotWithShape="1">
          <a:blip r:embed="rId5">
            <a:alphaModFix/>
          </a:blip>
          <a:srcRect b="0" l="0" r="48652" t="0"/>
          <a:stretch/>
        </p:blipFill>
        <p:spPr>
          <a:xfrm>
            <a:off x="6840925" y="1152475"/>
            <a:ext cx="2174424" cy="72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40"/>
          <p:cNvPicPr preferRelativeResize="0"/>
          <p:nvPr/>
        </p:nvPicPr>
        <p:blipFill rotWithShape="1">
          <a:blip r:embed="rId5">
            <a:alphaModFix/>
          </a:blip>
          <a:srcRect b="0" l="60640" r="0" t="0"/>
          <a:stretch/>
        </p:blipFill>
        <p:spPr>
          <a:xfrm>
            <a:off x="6840925" y="1983425"/>
            <a:ext cx="2174424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40"/>
          <p:cNvPicPr preferRelativeResize="0"/>
          <p:nvPr/>
        </p:nvPicPr>
        <p:blipFill rotWithShape="1">
          <a:blip r:embed="rId6">
            <a:alphaModFix/>
          </a:blip>
          <a:srcRect b="5688" l="0" r="55728" t="18155"/>
          <a:stretch/>
        </p:blipFill>
        <p:spPr>
          <a:xfrm>
            <a:off x="6911400" y="3034550"/>
            <a:ext cx="2174424" cy="86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40"/>
          <p:cNvPicPr preferRelativeResize="0"/>
          <p:nvPr/>
        </p:nvPicPr>
        <p:blipFill rotWithShape="1">
          <a:blip r:embed="rId6">
            <a:alphaModFix/>
          </a:blip>
          <a:srcRect b="46420" l="58933" r="0" t="0"/>
          <a:stretch/>
        </p:blipFill>
        <p:spPr>
          <a:xfrm>
            <a:off x="6911400" y="4007975"/>
            <a:ext cx="2103950" cy="66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of Macro Assembler</a:t>
            </a:r>
            <a:endParaRPr/>
          </a:p>
        </p:txBody>
      </p:sp>
      <p:sp>
        <p:nvSpPr>
          <p:cNvPr id="238" name="Google Shape;238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macro assembler extends the functionality of a standard assembler by supporting macro instructions.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macros are essentially placeholders for code snippets that can be reused throughout the assembly code.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macro assembler handles macro definitions and expansions, providing a more flexible and modular approach to assembly programming.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assembler performs this translation through a series of passes over the source code, allowing it to resolve symbols and generate the corresponding machine instructions.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Macros</a:t>
            </a:r>
            <a:endParaRPr b="1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macro is a sequence of instructions or statements that can be reused multiple times in a program.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Instead of writing the same code repeatedly, you define it as a macro and call it when needed.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Macros help in reducing code duplication and improving maintainability.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macro is a facility for extending a programming language 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macro either defines a new operation or a new method for declaring data 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language processor replaces a call on a macro by a sequence of statements that implements the defined operation or the </a:t>
            </a:r>
            <a:r>
              <a:rPr lang="en"/>
              <a:t>method</a:t>
            </a:r>
            <a:r>
              <a:rPr lang="en"/>
              <a:t> of declaring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languages that support macro: C, C++ 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Components of a Macro Assembler</a:t>
            </a:r>
            <a:endParaRPr/>
          </a:p>
        </p:txBody>
      </p:sp>
      <p:sp>
        <p:nvSpPr>
          <p:cNvPr id="244" name="Google Shape;244;p42"/>
          <p:cNvSpPr txBox="1"/>
          <p:nvPr>
            <p:ph idx="1" type="body"/>
          </p:nvPr>
        </p:nvSpPr>
        <p:spPr>
          <a:xfrm>
            <a:off x="311700" y="1152475"/>
            <a:ext cx="8520600" cy="38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Macro Definition Table (MDT)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Stores the definitions of macros, including the macro body with placeholders for parameters.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Facilitates macro expansion by providing the code to substitute for each macro invocation.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Macro Name Table (MNT)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Maintains a list of macro names and their corresponding identifiers or addresses in the MDT.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quick lookup of macro names to retrieve their definitions.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Argument List Array (ALA)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Stores the arguments provided for each macro invocation.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Supplies the macro processor with arguments to replace placeholders in the macro body.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Types of Assemblers</a:t>
            </a:r>
            <a:endParaRPr/>
          </a:p>
        </p:txBody>
      </p:sp>
      <p:sp>
        <p:nvSpPr>
          <p:cNvPr id="250" name="Google Shape;250;p43"/>
          <p:cNvSpPr txBox="1"/>
          <p:nvPr>
            <p:ph idx="1" type="body"/>
          </p:nvPr>
        </p:nvSpPr>
        <p:spPr>
          <a:xfrm>
            <a:off x="311700" y="1152475"/>
            <a:ext cx="8520600" cy="38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Single-Pass Assembler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Functionality</a:t>
            </a:r>
            <a:r>
              <a:rPr lang="en"/>
              <a:t>: Scans the source code only once to generate machine code.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Process</a:t>
            </a:r>
            <a:r>
              <a:rPr lang="en"/>
              <a:t>: 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Reads each line of the source code.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Translates instructions into machine code immediately.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Requires all symbols to be defined before they are used (no forward references).</a:t>
            </a:r>
            <a:endParaRPr sz="17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Advantages</a:t>
            </a:r>
            <a:r>
              <a:rPr lang="en"/>
              <a:t>: Faster, as it only requires one scan of the source code.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Disadvantages</a:t>
            </a:r>
            <a:r>
              <a:rPr lang="en"/>
              <a:t>: Limited flexibility due to the need for all symbols to be defined beforehand.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Different Types of Assemblers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44"/>
          <p:cNvSpPr txBox="1"/>
          <p:nvPr>
            <p:ph idx="1" type="body"/>
          </p:nvPr>
        </p:nvSpPr>
        <p:spPr>
          <a:xfrm>
            <a:off x="311700" y="1152475"/>
            <a:ext cx="8520600" cy="38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2. Multi-Pass Assembler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Functionality</a:t>
            </a:r>
            <a:r>
              <a:rPr lang="en"/>
              <a:t>: Scans the source code multiple times.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Process</a:t>
            </a:r>
            <a:r>
              <a:rPr lang="en"/>
              <a:t>: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b="1" lang="en" sz="1700"/>
              <a:t>First Pass</a:t>
            </a:r>
            <a:r>
              <a:rPr lang="en" sz="1700"/>
              <a:t>: Builds a symbol table containing all symbols and their addresses.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b="1" lang="en" sz="1700"/>
              <a:t>Subsequent Passes</a:t>
            </a:r>
            <a:r>
              <a:rPr lang="en" sz="1700"/>
              <a:t>: Uses the symbol table to translate the assembly code into machine code.</a:t>
            </a:r>
            <a:endParaRPr sz="17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Advantages:</a:t>
            </a:r>
            <a:r>
              <a:rPr lang="en"/>
              <a:t> More flexible, allowing symbols to be used before they are defined.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Disadvantages:</a:t>
            </a:r>
            <a:r>
              <a:rPr lang="en"/>
              <a:t> Slower, as it requires multiple scans of the source code.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of Macro Processors</a:t>
            </a:r>
            <a:endParaRPr/>
          </a:p>
        </p:txBody>
      </p:sp>
      <p:sp>
        <p:nvSpPr>
          <p:cNvPr id="262" name="Google Shape;262;p45"/>
          <p:cNvSpPr txBox="1"/>
          <p:nvPr>
            <p:ph idx="1" type="body"/>
          </p:nvPr>
        </p:nvSpPr>
        <p:spPr>
          <a:xfrm>
            <a:off x="311700" y="1236125"/>
            <a:ext cx="8520600" cy="33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macro processor is responsible for processing macros in assembly language programs.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provides a means to automate the repetition of code sequences by allowing the use of macros.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macro processor works independently of the assembler, providing macro expansion before the actual assembly process.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macro processor is a component that processes macro definitions and macro calls in assembly language programs.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Functions of Macro Processor</a:t>
            </a:r>
            <a:endParaRPr/>
          </a:p>
        </p:txBody>
      </p:sp>
      <p:sp>
        <p:nvSpPr>
          <p:cNvPr id="268" name="Google Shape;268;p46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Macro Definition Handling: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macro processor identifies macro definitions in the source code and stores them in the Macro Definition Table (MDT).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also records macro names and their addresses in the Macro Name Table (MNT).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Macro Invocation Handling: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the macro processor encounters a macro invocation, it retrieves the corresponding macro definition from the MDT and the arguments from the Argument List Table (ALT).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substitutes actual arguments into the macro body.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Key Functions of Macro Processor (Contd.)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47"/>
          <p:cNvSpPr txBox="1"/>
          <p:nvPr>
            <p:ph idx="1" type="body"/>
          </p:nvPr>
        </p:nvSpPr>
        <p:spPr>
          <a:xfrm>
            <a:off x="311700" y="1152475"/>
            <a:ext cx="8520600" cy="38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3. Macro Expansion 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macro processor expands the macro invocations by substituting arguments into the macro body and generates the expanded code.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process simplifies repetitive code.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4. Nested Macro Handling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macro processor can handle nested macro calls, where one macro invokes another macro within its body.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manages the expansion in a recursive manner to handle multiple levels of macro calls.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Key Functions of Macro Processor (Contd.)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48"/>
          <p:cNvSpPr txBox="1"/>
          <p:nvPr>
            <p:ph idx="1" type="body"/>
          </p:nvPr>
        </p:nvSpPr>
        <p:spPr>
          <a:xfrm>
            <a:off x="311700" y="1152475"/>
            <a:ext cx="8520600" cy="38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5. Conditional Macro Expansion 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macro processors support conditional macro expansions, where certain code is expanded based on conditions like argument values or external parameters.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6. Error Detection 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macro processor identifies errors related to incorrect macro invocations, such as missing arguments or invalid syntax.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provides appropriate error messages for troubleshooting.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Tasks of Macro Processor</a:t>
            </a:r>
            <a:endParaRPr/>
          </a:p>
        </p:txBody>
      </p:sp>
      <p:sp>
        <p:nvSpPr>
          <p:cNvPr id="286" name="Google Shape;286;p49"/>
          <p:cNvSpPr txBox="1"/>
          <p:nvPr>
            <p:ph idx="1" type="body"/>
          </p:nvPr>
        </p:nvSpPr>
        <p:spPr>
          <a:xfrm>
            <a:off x="311700" y="1152475"/>
            <a:ext cx="8520600" cy="38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Macro Definition Recognition: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macro processor scans the source code and identifies macro definitions using specific keywords like MACRO and MEND.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Parameter Substitution: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macro processor replaces formal parameters (like &amp;ARG1, &amp;ARG2) in the macro definition with actual arguments provided during invocation.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Expansion of Macro Calls: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replaces macro invocations with the actual code body (macro expansion) in the source code.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Basic Tasks of Macro Processor (Contd.)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50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4. Maintaining Data Structures: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processor maintains key data structures: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MDT </a:t>
            </a:r>
            <a:r>
              <a:rPr lang="en"/>
              <a:t>(Macro Definition Table): Stores macro bodies.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MNT </a:t>
            </a:r>
            <a:r>
              <a:rPr lang="en"/>
              <a:t>(Macro Name Table): Holds macro names and their locations in the MDT.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ALT </a:t>
            </a:r>
            <a:r>
              <a:rPr lang="en"/>
              <a:t>(Argument List Table): Maps actual arguments to formal parameters during macro invocation.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5. Output of Expanded Code: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final output from the macro processor is the expanded source code, which can then be passed to the assembler.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 B/W Macro Processor &amp; Macro Assembler</a:t>
            </a:r>
            <a:endParaRPr/>
          </a:p>
        </p:txBody>
      </p:sp>
      <p:sp>
        <p:nvSpPr>
          <p:cNvPr id="298" name="Google Shape;298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99" name="Google Shape;299;p51"/>
          <p:cNvGraphicFramePr/>
          <p:nvPr/>
        </p:nvGraphicFramePr>
        <p:xfrm>
          <a:off x="311700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{CB31372D-DDCD-445F-ADDA-E97F8FEB28AD}</a:tableStyleId>
              </a:tblPr>
              <a:tblGrid>
                <a:gridCol w="1881950"/>
                <a:gridCol w="3319325"/>
                <a:gridCol w="33193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FEATURES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MACRO PROCESSORS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MACRO ASSEMBLER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Purpose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Processes macro definitions and expansions	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Translates assembly language into machine code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Functionality 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Expands macros and handles parameter substitution	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Performs macro expansion and assembles the resulting code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Output 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Produces an assembly program with expanded macros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950" marB="6895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Generates the final machine code from the assembly program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950" marB="6895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Independence 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Can operate independently or as part of an assembler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950" marB="6895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Typically integrated with the assembler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950" marB="6895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Macro Definition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Macro definitions are typically located at the start of a program.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macro definition is enclosed between a macro header statement(MACRO) and a macro end statement(MEND)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Format of macro definition</a:t>
            </a:r>
            <a:r>
              <a:rPr lang="en"/>
              <a:t>: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MACRO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macroname  &lt;formal parameters&gt;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body 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MEND  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Difference B/W Macro Processor &amp; Macro Assembler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06" name="Google Shape;306;p52"/>
          <p:cNvGraphicFramePr/>
          <p:nvPr/>
        </p:nvGraphicFramePr>
        <p:xfrm>
          <a:off x="431100" y="1137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{CB31372D-DDCD-445F-ADDA-E97F8FEB28AD}</a:tableStyleId>
              </a:tblPr>
              <a:tblGrid>
                <a:gridCol w="2770000"/>
                <a:gridCol w="2770000"/>
                <a:gridCol w="2770000"/>
              </a:tblGrid>
              <a:tr h="854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Execution Time 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Processes macros at assembly time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950" marB="6895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Executes during the assembly process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950" marB="6895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54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Error Handling 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Checks for macro definition and usage errors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950" marB="6895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Handles errors related to assembly language syntax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950" marB="6895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54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Data Structures Used 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Utilizes tables like MNT, MDT, APT, etc.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950" marB="6895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Uses symbol tables, opcode tables, etc.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950" marB="6895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54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Macro Expansion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Focuses solely on expanding macros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950" marB="6895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Expands macros and generates machine code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950" marB="6895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Issues of Macro Processor</a:t>
            </a:r>
            <a:endParaRPr/>
          </a:p>
        </p:txBody>
      </p:sp>
      <p:sp>
        <p:nvSpPr>
          <p:cNvPr id="312" name="Google Shape;312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13" name="Google Shape;313;p53"/>
          <p:cNvGraphicFramePr/>
          <p:nvPr/>
        </p:nvGraphicFramePr>
        <p:xfrm>
          <a:off x="374725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{CB31372D-DDCD-445F-ADDA-E97F8FEB28AD}</a:tableStyleId>
              </a:tblPr>
              <a:tblGrid>
                <a:gridCol w="2452825"/>
                <a:gridCol w="3185575"/>
                <a:gridCol w="2819200"/>
              </a:tblGrid>
              <a:tr h="386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Design Issue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Description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Proposed Solutions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9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"/>
                        <a:t>Macro Definition and Invocation</a:t>
                      </a:r>
                      <a:endParaRPr b="1"/>
                    </a:p>
                  </a:txBody>
                  <a:tcPr marT="68950" marB="6895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/>
                        <a:t>Clear syntax for defining macros and identifying calls</a:t>
                      </a:r>
                      <a:endParaRPr/>
                    </a:p>
                  </a:txBody>
                  <a:tcPr marT="68950" marB="6895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/>
                        <a:t>Consistent format (e.g., </a:t>
                      </a:r>
                      <a:r>
                        <a:rPr lang="en">
                          <a:solidFill>
                            <a:srgbClr val="188038"/>
                          </a:solidFill>
                        </a:rPr>
                        <a:t>MACRO</a:t>
                      </a:r>
                      <a:r>
                        <a:rPr lang="en"/>
                        <a:t>, </a:t>
                      </a:r>
                      <a:r>
                        <a:rPr lang="en">
                          <a:solidFill>
                            <a:srgbClr val="188038"/>
                          </a:solidFill>
                        </a:rPr>
                        <a:t>MEND</a:t>
                      </a:r>
                      <a:r>
                        <a:rPr lang="en"/>
                        <a:t>), robust parsing</a:t>
                      </a:r>
                      <a:endParaRPr/>
                    </a:p>
                  </a:txBody>
                  <a:tcPr marT="68950" marB="6895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9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"/>
                        <a:t>Parameter Handling</a:t>
                      </a:r>
                      <a:endParaRPr b="1"/>
                    </a:p>
                  </a:txBody>
                  <a:tcPr marT="68950" marB="6895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/>
                        <a:t>Management of formal and actual parameters</a:t>
                      </a:r>
                      <a:endParaRPr/>
                    </a:p>
                  </a:txBody>
                  <a:tcPr marT="68950" marB="6895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/>
                        <a:t>Use APT and PNT data structures</a:t>
                      </a:r>
                      <a:endParaRPr/>
                    </a:p>
                  </a:txBody>
                  <a:tcPr marT="68950" marB="6895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9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"/>
                        <a:t>Expansion Time Control Flow</a:t>
                      </a:r>
                      <a:endParaRPr b="1"/>
                    </a:p>
                  </a:txBody>
                  <a:tcPr marT="68950" marB="6895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/>
                        <a:t>Organizing control flow during expansion</a:t>
                      </a:r>
                      <a:endParaRPr/>
                    </a:p>
                  </a:txBody>
                  <a:tcPr marT="68950" marB="6895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/>
                        <a:t>Implement sequencing symbol management</a:t>
                      </a:r>
                      <a:endParaRPr/>
                    </a:p>
                  </a:txBody>
                  <a:tcPr marT="68950" marB="6895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9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"/>
                        <a:t>Error Detection and Handling</a:t>
                      </a:r>
                      <a:endParaRPr b="1"/>
                    </a:p>
                  </a:txBody>
                  <a:tcPr marT="68950" marB="6895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/>
                        <a:t>Identifying errors in macro definitions or calls</a:t>
                      </a:r>
                      <a:endParaRPr/>
                    </a:p>
                  </a:txBody>
                  <a:tcPr marT="68950" marB="6895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/>
                        <a:t>Incorporate error-checking mechanisms</a:t>
                      </a:r>
                      <a:endParaRPr/>
                    </a:p>
                  </a:txBody>
                  <a:tcPr marT="68950" marB="6895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9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"/>
                        <a:t>Memory Management</a:t>
                      </a:r>
                      <a:endParaRPr b="1"/>
                    </a:p>
                  </a:txBody>
                  <a:tcPr marT="68950" marB="6895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/>
                        <a:t>Efficiently managing memory for storing definitions and parameters</a:t>
                      </a:r>
                      <a:endParaRPr/>
                    </a:p>
                  </a:txBody>
                  <a:tcPr marT="68950" marB="6895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/>
                        <a:t>Optimize memory allocation strategies</a:t>
                      </a:r>
                      <a:endParaRPr/>
                    </a:p>
                  </a:txBody>
                  <a:tcPr marT="68950" marB="6895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Design Issues of Macro Processor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20" name="Google Shape;320;p54"/>
          <p:cNvGraphicFramePr/>
          <p:nvPr/>
        </p:nvGraphicFramePr>
        <p:xfrm>
          <a:off x="311700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{CB31372D-DDCD-445F-ADDA-E97F8FEB28AD}</a:tableStyleId>
              </a:tblPr>
              <a:tblGrid>
                <a:gridCol w="2516100"/>
                <a:gridCol w="3164300"/>
                <a:gridCol w="2840200"/>
              </a:tblGrid>
              <a:tr h="770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"/>
                        <a:t>Recursive Macro Definitions</a:t>
                      </a:r>
                      <a:endParaRPr b="1"/>
                    </a:p>
                  </a:txBody>
                  <a:tcPr marT="68950" marB="68950" marR="91425" marL="91425" anchor="ctr">
                    <a:lnL cap="flat" cmpd="sng" w="6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/>
                        <a:t>Supporting macros that invoke themselves</a:t>
                      </a:r>
                      <a:endParaRPr/>
                    </a:p>
                  </a:txBody>
                  <a:tcPr marT="68950" marB="68950" marR="91425" marL="91425" anchor="ctr">
                    <a:lnL cap="flat" cmpd="sng" w="6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/>
                        <a:t>Maintain state information to prevent infinite loops</a:t>
                      </a:r>
                      <a:endParaRPr/>
                    </a:p>
                  </a:txBody>
                  <a:tcPr marT="68950" marB="68950" marR="91425" marL="91425" anchor="ctr">
                    <a:lnL cap="flat" cmpd="sng" w="6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62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"/>
                        <a:t>Code Size Management</a:t>
                      </a:r>
                      <a:endParaRPr b="1"/>
                    </a:p>
                  </a:txBody>
                  <a:tcPr marT="68950" marB="68950" marR="91425" marL="91425" anchor="ctr">
                    <a:lnL cap="flat" cmpd="sng" w="6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/>
                        <a:t>Managing increased code size due to expansions</a:t>
                      </a:r>
                      <a:endParaRPr/>
                    </a:p>
                  </a:txBody>
                  <a:tcPr marT="68950" marB="68950" marR="91425" marL="91425" anchor="ctr">
                    <a:lnL cap="flat" cmpd="sng" w="6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/>
                        <a:t>Minimize unnecessary expansions; provide inline options</a:t>
                      </a:r>
                      <a:endParaRPr/>
                    </a:p>
                  </a:txBody>
                  <a:tcPr marT="68950" marB="68950" marR="91425" marL="91425" anchor="ctr">
                    <a:lnL cap="flat" cmpd="sng" w="6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0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"/>
                        <a:t>Machine Independence</a:t>
                      </a:r>
                      <a:endParaRPr b="1"/>
                    </a:p>
                  </a:txBody>
                  <a:tcPr marT="68950" marB="68950" marR="91425" marL="91425" anchor="ctr">
                    <a:lnL cap="flat" cmpd="sng" w="6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/>
                        <a:t>Ensuring design is independent of hardware architecture</a:t>
                      </a:r>
                      <a:endParaRPr/>
                    </a:p>
                  </a:txBody>
                  <a:tcPr marT="68950" marB="68950" marR="91425" marL="91425" anchor="ctr">
                    <a:lnL cap="flat" cmpd="sng" w="6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/>
                        <a:t>Focus on high-level abstractions</a:t>
                      </a:r>
                      <a:endParaRPr/>
                    </a:p>
                  </a:txBody>
                  <a:tcPr marT="68950" marB="68950" marR="91425" marL="91425" anchor="ctr">
                    <a:lnL cap="flat" cmpd="sng" w="6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0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"/>
                        <a:t>Integration with Assemblers</a:t>
                      </a:r>
                      <a:endParaRPr b="1"/>
                    </a:p>
                  </a:txBody>
                  <a:tcPr marT="68950" marB="68950" marR="91425" marL="91425" anchor="ctr">
                    <a:lnL cap="flat" cmpd="sng" w="6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/>
                        <a:t>Seamless integration between macro processor and assembler</a:t>
                      </a:r>
                      <a:endParaRPr/>
                    </a:p>
                  </a:txBody>
                  <a:tcPr marT="68950" marB="68950" marR="91425" marL="91425" anchor="ctr">
                    <a:lnL cap="flat" cmpd="sng" w="6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/>
                        <a:t>Define clear interfaces for output/input</a:t>
                      </a:r>
                      <a:endParaRPr/>
                    </a:p>
                  </a:txBody>
                  <a:tcPr marT="68950" marB="68950" marR="91425" marL="91425" anchor="ctr">
                    <a:lnL cap="flat" cmpd="sng" w="6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7" name="Google Shape;327;p55"/>
          <p:cNvPicPr preferRelativeResize="0"/>
          <p:nvPr/>
        </p:nvPicPr>
        <p:blipFill rotWithShape="1">
          <a:blip r:embed="rId3">
            <a:alphaModFix/>
          </a:blip>
          <a:srcRect b="13024" l="0" r="0" t="13516"/>
          <a:stretch/>
        </p:blipFill>
        <p:spPr>
          <a:xfrm>
            <a:off x="0" y="0"/>
            <a:ext cx="9144000" cy="490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Macro Definition (Contd.)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5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macro definition consist of macro prototype statement and body of macro.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macro prototype statement declares the name of a macro and its parameters. </a:t>
            </a:r>
            <a:r>
              <a:rPr b="1" lang="en"/>
              <a:t>MACRO</a:t>
            </a:r>
            <a:r>
              <a:rPr lang="en"/>
              <a:t> indicates the beginning of macro definition and parameters indicates the list of formal parameters.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Parameters is of the form &amp;parameter1, &amp;parameter2,…Each parameter begins with ‘</a:t>
            </a:r>
            <a:r>
              <a:rPr b="1" lang="en"/>
              <a:t>&amp;</a:t>
            </a:r>
            <a:r>
              <a:rPr lang="en"/>
              <a:t>’.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Whenever we use the term macro prototype it simply means the macro name along with its parameters.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Body of macro consist of statements that will generated as the expansion of macro.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Macro Definition (Contd.)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8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Consider the following macro definition: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MACRO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SUM &amp;X,&amp;Y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LDA &amp;X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MOV B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LDA &amp;Y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ADD B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MEND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Here, the macro named SUM is used to find the sum of two variables passed to it.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Macro Call (or Macro Invocation)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macro invocation statement (a macro call) gives the name of the macro instruction being invoked and the arguments to be used in expanding the macro.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a macro is invoked in the code, it is referred to as a macro call. The macro processor replaces this call with the macro body.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format of macro invocation: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macroname p1, p2,...pn 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above defined macro can be called as SUM P,Q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Macro Expansion 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9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macro invocation statement will be expanded into the statements that form the body of the macro.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Arguments from the macro invocation are substituted for the parameters in the macro prototype.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arguments and parameters are associated with one another according to their positions.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first argument in the macro invocation corresponds to the first parameter in the macro prototype,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Comment lines within the macro body have been deleted, but comments on individual statements have been retained.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Macro invocation statement itself has been included as a comment line.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Maceo Expansion (Contd.)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1"/>
          <p:cNvPicPr preferRelativeResize="0"/>
          <p:nvPr/>
        </p:nvPicPr>
        <p:blipFill rotWithShape="1">
          <a:blip r:embed="rId3">
            <a:alphaModFix/>
          </a:blip>
          <a:srcRect b="20942" l="30242" r="30277" t="30547"/>
          <a:stretch/>
        </p:blipFill>
        <p:spPr>
          <a:xfrm>
            <a:off x="883175" y="1152475"/>
            <a:ext cx="7136774" cy="3750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