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Mon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Mono-bold.fntdata"/><Relationship Id="rId14" Type="http://schemas.openxmlformats.org/officeDocument/2006/relationships/slide" Target="slides/slide9.xml"/><Relationship Id="rId58" Type="http://schemas.openxmlformats.org/officeDocument/2006/relationships/font" Target="fonts/Roboto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b99b87074b82df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b99b87074b82df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b99b87074b82df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b99b87074b82df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a71b4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a71b4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a71b45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a71b45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8a71b45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8a71b45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8a71b45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8a71b45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8a71b45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8a71b45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8a71b45a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8a71b45a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8a71b45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8a71b45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8a71b45a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8a71b45a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e026da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e026da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8a71b45a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8a71b45a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8a71b45a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8a71b45a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960a7ea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960a7ea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960a7ea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960a7ea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960a7ea3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960a7ea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960a7ea3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960a7ea3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960a7ea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960a7ea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960a7ea3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960a7ea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960a7ea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960a7ea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960a7ea3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960a7ea3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e026dab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e026dab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960a7ea3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960a7ea3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960a7ea3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960a7ea3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960a7ea3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960a7ea3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960a7ea3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f960a7ea3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960a7ea3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960a7ea3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960a7ea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960a7ea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960a7ea3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960a7ea3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960a7ea3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960a7ea3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960a7ea3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960a7ea3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8a71b45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8a71b45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b99b87074b82df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b99b87074b82df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960a7ea3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960a7ea3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960a7ea3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960a7ea3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960a7ea3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960a7ea3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960a7ea3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960a7ea3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960a7ea3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960a7ea3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960a7ea3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f960a7ea3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960a7ea3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960a7ea3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960a7ea3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960a7ea3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960a7ea3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960a7ea3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960a7ea3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960a7ea3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e026dab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e026dab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960a7ea3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960a7ea3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960a7ea3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f960a7ea3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f960a7ea3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f960a7ea3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e026dab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e026dab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b99b87074b82df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b99b87074b82df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b99b87074b82df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b99b87074b82df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b99b87074b82df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b99b87074b82df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A61C00"/>
              </a:buClr>
              <a:buSzPts val="5000"/>
              <a:buNone/>
              <a:defRPr b="1" sz="5000">
                <a:solidFill>
                  <a:srgbClr val="A61C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A61C00"/>
              </a:buClr>
              <a:buSzPts val="2800"/>
              <a:buNone/>
              <a:defRPr b="1" sz="2800">
                <a:solidFill>
                  <a:srgbClr val="A61C00"/>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Char char="●"/>
              <a:defRPr sz="1800"/>
            </a:lvl1pPr>
            <a:lvl2pPr indent="-317500" lvl="1" marL="914400">
              <a:lnSpc>
                <a:spcPct val="115000"/>
              </a:lnSpc>
              <a:spcBef>
                <a:spcPts val="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geeksforgeeks.org/predictive-parser-in-compiler-design/?ref=ml_lb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geeksforgeeks.org/ll1-parsing-algorith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geeksforgeeks.org/lr-parser/" TargetMode="External"/><Relationship Id="rId4" Type="http://schemas.openxmlformats.org/officeDocument/2006/relationships/hyperlink" Target="https://youtu.be/SejqKlKgOnk?si=NBk1i0DxTZ0p0ARt" TargetMode="External"/><Relationship Id="rId5" Type="http://schemas.openxmlformats.org/officeDocument/2006/relationships/hyperlink" Target="https://www.geeksforgeeks.org/problem-on-lr0-parser/?ref=ml_lb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geeksforgeeks.org/slr-parser-with-examples/?ref=ml_lb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 of the Compiler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Presented by: Foram Thakor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Compilers (Contd.)</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93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5. Just-In-Time Compiler</a:t>
            </a:r>
            <a:endParaRPr b="1"/>
          </a:p>
          <a:p>
            <a:pPr indent="-342900" lvl="0" marL="914400" rtl="0" algn="l">
              <a:spcBef>
                <a:spcPts val="1200"/>
              </a:spcBef>
              <a:spcAft>
                <a:spcPts val="0"/>
              </a:spcAft>
              <a:buSzPts val="1800"/>
              <a:buChar char="●"/>
            </a:pPr>
            <a:r>
              <a:rPr lang="en"/>
              <a:t>Compiles code at runtime, rather than before execution, often used to optimize performance in dynamic or interpreted environments.</a:t>
            </a:r>
            <a:endParaRPr/>
          </a:p>
          <a:p>
            <a:pPr indent="-342900" lvl="0" marL="914400" rtl="0" algn="l">
              <a:spcBef>
                <a:spcPts val="0"/>
              </a:spcBef>
              <a:spcAft>
                <a:spcPts val="0"/>
              </a:spcAft>
              <a:buSzPts val="1800"/>
              <a:buChar char="●"/>
            </a:pPr>
            <a:r>
              <a:rPr lang="en"/>
              <a:t>Compiles programs at runtime, as they are executed.</a:t>
            </a:r>
            <a:endParaRPr/>
          </a:p>
          <a:p>
            <a:pPr indent="-342900" lvl="0" marL="914400" rtl="0" algn="l">
              <a:spcBef>
                <a:spcPts val="0"/>
              </a:spcBef>
              <a:spcAft>
                <a:spcPts val="0"/>
              </a:spcAft>
              <a:buSzPts val="1800"/>
              <a:buChar char="●"/>
            </a:pPr>
            <a:r>
              <a:rPr lang="en"/>
              <a:t>Faster than traditional compilers and helps reduce program size by eliminating redundant code.</a:t>
            </a:r>
            <a:endParaRPr/>
          </a:p>
          <a:p>
            <a:pPr indent="-342900" lvl="0" marL="914400" rtl="0" algn="l">
              <a:spcBef>
                <a:spcPts val="0"/>
              </a:spcBef>
              <a:spcAft>
                <a:spcPts val="0"/>
              </a:spcAft>
              <a:buSzPts val="1800"/>
              <a:buChar char="●"/>
            </a:pPr>
            <a:r>
              <a:rPr lang="en"/>
              <a:t>Improves performance by compiling "hot" code paths that are frequently executed.</a:t>
            </a:r>
            <a:endParaRPr/>
          </a:p>
          <a:p>
            <a:pPr indent="-342900" lvl="0" marL="914400" rtl="0" algn="l">
              <a:spcBef>
                <a:spcPts val="0"/>
              </a:spcBef>
              <a:spcAft>
                <a:spcPts val="0"/>
              </a:spcAft>
              <a:buSzPts val="1800"/>
              <a:buChar char="●"/>
            </a:pPr>
            <a:r>
              <a:rPr lang="en"/>
              <a:t>Advantages: Improved performance by compiling frequently executed code at runtime.</a:t>
            </a:r>
            <a:endParaRPr/>
          </a:p>
          <a:p>
            <a:pPr indent="-342900" lvl="0" marL="914400" rtl="0" algn="l">
              <a:spcBef>
                <a:spcPts val="0"/>
              </a:spcBef>
              <a:spcAft>
                <a:spcPts val="0"/>
              </a:spcAft>
              <a:buSzPts val="1800"/>
              <a:buChar char="●"/>
            </a:pPr>
            <a:r>
              <a:rPr lang="en"/>
              <a:t>Disadvantages: May introduce runtime overhead.</a:t>
            </a:r>
            <a:endParaRPr/>
          </a:p>
          <a:p>
            <a:pPr indent="-342900" lvl="0" marL="914400" rtl="0" algn="l">
              <a:spcBef>
                <a:spcPts val="0"/>
              </a:spcBef>
              <a:spcAft>
                <a:spcPts val="0"/>
              </a:spcAft>
              <a:buSzPts val="1800"/>
              <a:buChar char="●"/>
            </a:pPr>
            <a:r>
              <a:rPr lang="en"/>
              <a:t>Example: Java Virtual Machine (JVM), .NET Common Language Runtime (CLR).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the Source Program</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analysis of a source program is a crucial phase in the compilation process. </a:t>
            </a:r>
            <a:endParaRPr/>
          </a:p>
          <a:p>
            <a:pPr indent="-342900" lvl="0" marL="457200" rtl="0" algn="l">
              <a:spcBef>
                <a:spcPts val="0"/>
              </a:spcBef>
              <a:spcAft>
                <a:spcPts val="0"/>
              </a:spcAft>
              <a:buSzPts val="1800"/>
              <a:buChar char="●"/>
            </a:pPr>
            <a:r>
              <a:rPr lang="en"/>
              <a:t>It involves breaking down the source code into its constituent parts and creating an intermediate representation that can be further processed. </a:t>
            </a:r>
            <a:endParaRPr/>
          </a:p>
          <a:p>
            <a:pPr indent="-342900" lvl="0" marL="457200" rtl="0" algn="l">
              <a:spcBef>
                <a:spcPts val="0"/>
              </a:spcBef>
              <a:spcAft>
                <a:spcPts val="0"/>
              </a:spcAft>
              <a:buSzPts val="1800"/>
              <a:buChar char="●"/>
            </a:pPr>
            <a:r>
              <a:rPr lang="en"/>
              <a:t>This analysis phase typically consists of three main components: lexical analysis, syntax analysis, and semantic analysis.</a:t>
            </a:r>
            <a:endParaRPr/>
          </a:p>
          <a:p>
            <a:pPr indent="0" lvl="0" marL="457200" rtl="0" algn="l">
              <a:spcBef>
                <a:spcPts val="1200"/>
              </a:spcBef>
              <a:spcAft>
                <a:spcPts val="0"/>
              </a:spcAft>
              <a:buNone/>
            </a:pPr>
            <a:r>
              <a:t/>
            </a:r>
            <a:endParaRPr/>
          </a:p>
          <a:p>
            <a:pPr indent="0" lvl="0" marL="0" rtl="0" algn="ctr">
              <a:spcBef>
                <a:spcPts val="1200"/>
              </a:spcBef>
              <a:spcAft>
                <a:spcPts val="1200"/>
              </a:spcAft>
              <a:buNone/>
            </a:pPr>
            <a:r>
              <a:rPr b="1" lang="en"/>
              <a:t>(PLEASE REFER TO UNIT:2 PPT FOR THIS TOPIC)</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Phases of Compiler</a:t>
            </a:r>
            <a:endParaRPr/>
          </a:p>
        </p:txBody>
      </p:sp>
      <p:sp>
        <p:nvSpPr>
          <p:cNvPr id="122" name="Google Shape;122;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phase of a compiler plays a crucial role in transforming high-level source code into executable machine code.</a:t>
            </a:r>
            <a:endParaRPr/>
          </a:p>
          <a:p>
            <a:pPr indent="-342900" lvl="0" marL="457200" rtl="0" algn="l">
              <a:spcBef>
                <a:spcPts val="0"/>
              </a:spcBef>
              <a:spcAft>
                <a:spcPts val="0"/>
              </a:spcAft>
              <a:buSzPts val="1800"/>
              <a:buChar char="●"/>
            </a:pPr>
            <a:r>
              <a:rPr lang="en"/>
              <a:t>The phases of a compiler can be broadly divided into two parts: Analysis and Synthesis.</a:t>
            </a:r>
            <a:endParaRPr/>
          </a:p>
          <a:p>
            <a:pPr indent="-342900" lvl="0" marL="457200" rtl="0" algn="l">
              <a:spcBef>
                <a:spcPts val="0"/>
              </a:spcBef>
              <a:spcAft>
                <a:spcPts val="0"/>
              </a:spcAft>
              <a:buSzPts val="1800"/>
              <a:buChar char="●"/>
            </a:pPr>
            <a:r>
              <a:rPr lang="en"/>
              <a:t>By breaking down this process into distinct stages—</a:t>
            </a:r>
            <a:r>
              <a:rPr b="1" lang="en"/>
              <a:t>lexical analysis, syntax analysis, semantic analysis, intermediate code generation, optimization, and code generation</a:t>
            </a:r>
            <a:r>
              <a:rPr lang="en"/>
              <a:t>—compilers can effectively manage complexity and ensure correctness at each step. </a:t>
            </a:r>
            <a:endParaRPr/>
          </a:p>
          <a:p>
            <a:pPr indent="-342900" lvl="0" marL="457200" rtl="0" algn="l">
              <a:spcBef>
                <a:spcPts val="0"/>
              </a:spcBef>
              <a:spcAft>
                <a:spcPts val="0"/>
              </a:spcAft>
              <a:buSzPts val="1800"/>
              <a:buChar char="●"/>
            </a:pPr>
            <a:r>
              <a:rPr lang="en"/>
              <a:t>This structured approach allows for efficient error detection and enhances overall program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Phases of Compiler (Contd.)</a:t>
            </a:r>
            <a:endParaRPr/>
          </a:p>
        </p:txBody>
      </p:sp>
      <p:sp>
        <p:nvSpPr>
          <p:cNvPr id="128" name="Google Shape;128;p2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23850" lvl="0" marL="457200" rtl="0" algn="l">
              <a:spcBef>
                <a:spcPts val="1400"/>
              </a:spcBef>
              <a:spcAft>
                <a:spcPts val="0"/>
              </a:spcAft>
              <a:buClr>
                <a:schemeClr val="dk1"/>
              </a:buClr>
              <a:buSzPts val="1500"/>
              <a:buAutoNum type="arabicPeriod"/>
            </a:pPr>
            <a:r>
              <a:rPr b="1" lang="en" sz="1500">
                <a:solidFill>
                  <a:schemeClr val="dk1"/>
                </a:solidFill>
              </a:rPr>
              <a:t>Lexical Analysis (Scanner)</a:t>
            </a:r>
            <a:endParaRPr b="1" sz="15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Task</a:t>
            </a:r>
            <a:r>
              <a:rPr lang="en" sz="1400">
                <a:solidFill>
                  <a:schemeClr val="dk1"/>
                </a:solidFill>
              </a:rPr>
              <a:t>: This phase reads the source code as a stream of characters and groups them into meaningful sequences called </a:t>
            </a:r>
            <a:r>
              <a:rPr b="1" lang="en" sz="1400">
                <a:solidFill>
                  <a:schemeClr val="dk1"/>
                </a:solidFill>
              </a:rPr>
              <a:t>tokens</a:t>
            </a:r>
            <a:r>
              <a:rPr lang="en" sz="1400">
                <a:solidFill>
                  <a:schemeClr val="dk1"/>
                </a:solidFill>
              </a:rPr>
              <a:t>.</a:t>
            </a:r>
            <a:endParaRPr sz="14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Input</a:t>
            </a:r>
            <a:r>
              <a:rPr lang="en" sz="1400">
                <a:solidFill>
                  <a:schemeClr val="dk1"/>
                </a:solidFill>
              </a:rPr>
              <a:t>: The source program (as a character stream).</a:t>
            </a:r>
            <a:endParaRPr sz="14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Output</a:t>
            </a:r>
            <a:r>
              <a:rPr lang="en" sz="1400">
                <a:solidFill>
                  <a:schemeClr val="dk1"/>
                </a:solidFill>
              </a:rPr>
              <a:t>: A sequence of tokens (keywords, identifiers, operators, etc.).</a:t>
            </a:r>
            <a:endParaRPr sz="14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Example</a:t>
            </a:r>
            <a:r>
              <a:rPr lang="en" sz="1400">
                <a:solidFill>
                  <a:schemeClr val="dk1"/>
                </a:solidFill>
              </a:rPr>
              <a:t>: The string </a:t>
            </a:r>
            <a:r>
              <a:rPr lang="en" sz="1400">
                <a:solidFill>
                  <a:srgbClr val="188038"/>
                </a:solidFill>
                <a:latin typeface="Roboto Mono"/>
                <a:ea typeface="Roboto Mono"/>
                <a:cs typeface="Roboto Mono"/>
                <a:sym typeface="Roboto Mono"/>
              </a:rPr>
              <a:t>"int x = 10;"</a:t>
            </a:r>
            <a:r>
              <a:rPr lang="en" sz="1400">
                <a:solidFill>
                  <a:schemeClr val="dk1"/>
                </a:solidFill>
              </a:rPr>
              <a:t> would be broken into tokens like </a:t>
            </a:r>
            <a:r>
              <a:rPr lang="en" sz="1400">
                <a:solidFill>
                  <a:srgbClr val="188038"/>
                </a:solidFill>
                <a:latin typeface="Roboto Mono"/>
                <a:ea typeface="Roboto Mono"/>
                <a:cs typeface="Roboto Mono"/>
                <a:sym typeface="Roboto Mono"/>
              </a:rPr>
              <a:t>"int"</a:t>
            </a:r>
            <a:r>
              <a:rPr lang="en" sz="1400">
                <a:solidFill>
                  <a:schemeClr val="dk1"/>
                </a:solidFill>
              </a:rPr>
              <a:t>, </a:t>
            </a:r>
            <a:r>
              <a:rPr lang="en" sz="1400">
                <a:solidFill>
                  <a:srgbClr val="188038"/>
                </a:solidFill>
                <a:latin typeface="Roboto Mono"/>
                <a:ea typeface="Roboto Mono"/>
                <a:cs typeface="Roboto Mono"/>
                <a:sym typeface="Roboto Mono"/>
              </a:rPr>
              <a:t>"x"</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"10"</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a:t>
            </a:r>
            <a:endParaRPr sz="14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Syntax Analysis (Parser)</a:t>
            </a:r>
            <a:endParaRPr b="1" sz="15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Task</a:t>
            </a:r>
            <a:r>
              <a:rPr lang="en" sz="1400">
                <a:solidFill>
                  <a:schemeClr val="dk1"/>
                </a:solidFill>
              </a:rPr>
              <a:t>: This phase checks if the sequence of tokens follows the grammar rules of the programming language. It builds a hierarchical structure known as a </a:t>
            </a:r>
            <a:r>
              <a:rPr b="1" lang="en" sz="1400">
                <a:solidFill>
                  <a:schemeClr val="dk1"/>
                </a:solidFill>
              </a:rPr>
              <a:t>syntax tree</a:t>
            </a:r>
            <a:r>
              <a:rPr lang="en" sz="1400">
                <a:solidFill>
                  <a:schemeClr val="dk1"/>
                </a:solidFill>
              </a:rPr>
              <a:t> (or parse tree).</a:t>
            </a:r>
            <a:endParaRPr sz="14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Input</a:t>
            </a:r>
            <a:r>
              <a:rPr lang="en" sz="1400">
                <a:solidFill>
                  <a:schemeClr val="dk1"/>
                </a:solidFill>
              </a:rPr>
              <a:t>: A sequence of tokens (from the lexical analyzer).</a:t>
            </a:r>
            <a:endParaRPr sz="14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Output</a:t>
            </a:r>
            <a:r>
              <a:rPr lang="en" sz="1400">
                <a:solidFill>
                  <a:schemeClr val="dk1"/>
                </a:solidFill>
              </a:rPr>
              <a:t>: A parse tree representing the grammatical structure of the source code.</a:t>
            </a:r>
            <a:endParaRPr sz="1400">
              <a:solidFill>
                <a:schemeClr val="dk1"/>
              </a:solidFill>
            </a:endParaRPr>
          </a:p>
          <a:p>
            <a:pPr indent="-317500" lvl="0" marL="914400" rtl="0" algn="l">
              <a:spcBef>
                <a:spcPts val="0"/>
              </a:spcBef>
              <a:spcAft>
                <a:spcPts val="0"/>
              </a:spcAft>
              <a:buClr>
                <a:schemeClr val="dk1"/>
              </a:buClr>
              <a:buSzPts val="1400"/>
              <a:buChar char="●"/>
            </a:pPr>
            <a:r>
              <a:rPr b="1" lang="en" sz="1400">
                <a:solidFill>
                  <a:schemeClr val="dk1"/>
                </a:solidFill>
              </a:rPr>
              <a:t>Example</a:t>
            </a:r>
            <a:r>
              <a:rPr lang="en" sz="1400">
                <a:solidFill>
                  <a:schemeClr val="dk1"/>
                </a:solidFill>
              </a:rPr>
              <a:t>: For the expression </a:t>
            </a:r>
            <a:r>
              <a:rPr lang="en" sz="1400">
                <a:solidFill>
                  <a:srgbClr val="188038"/>
                </a:solidFill>
                <a:latin typeface="Roboto Mono"/>
                <a:ea typeface="Roboto Mono"/>
                <a:cs typeface="Roboto Mono"/>
                <a:sym typeface="Roboto Mono"/>
              </a:rPr>
              <a:t>"x = 10;"</a:t>
            </a:r>
            <a:r>
              <a:rPr lang="en" sz="1400">
                <a:solidFill>
                  <a:schemeClr val="dk1"/>
                </a:solidFill>
              </a:rPr>
              <a:t>, the parse tree would show that this is an assignment statement.</a:t>
            </a:r>
            <a:endParaRPr sz="14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Phases of Compiler (Contd.)</a:t>
            </a:r>
            <a:endParaRPr/>
          </a:p>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sz="1400">
                <a:solidFill>
                  <a:schemeClr val="dk1"/>
                </a:solidFill>
              </a:rPr>
              <a:t>3. Semantic Analysis</a:t>
            </a:r>
            <a:endParaRPr b="1" sz="1400">
              <a:solidFill>
                <a:schemeClr val="dk1"/>
              </a:solidFill>
            </a:endParaRPr>
          </a:p>
          <a:p>
            <a:pPr indent="-311150" lvl="0" marL="914400" rtl="0" algn="l">
              <a:lnSpc>
                <a:spcPct val="100000"/>
              </a:lnSpc>
              <a:spcBef>
                <a:spcPts val="1400"/>
              </a:spcBef>
              <a:spcAft>
                <a:spcPts val="0"/>
              </a:spcAft>
              <a:buClr>
                <a:schemeClr val="dk1"/>
              </a:buClr>
              <a:buSzPts val="1300"/>
              <a:buChar char="●"/>
            </a:pPr>
            <a:r>
              <a:rPr b="1" lang="en" sz="1300">
                <a:solidFill>
                  <a:schemeClr val="dk1"/>
                </a:solidFill>
              </a:rPr>
              <a:t>Task</a:t>
            </a:r>
            <a:r>
              <a:rPr lang="en" sz="1300">
                <a:solidFill>
                  <a:schemeClr val="dk1"/>
                </a:solidFill>
              </a:rPr>
              <a:t>: This phase checks for </a:t>
            </a:r>
            <a:r>
              <a:rPr b="1" lang="en" sz="1300">
                <a:solidFill>
                  <a:schemeClr val="dk1"/>
                </a:solidFill>
              </a:rPr>
              <a:t>semantic errors</a:t>
            </a:r>
            <a:r>
              <a:rPr lang="en" sz="1300">
                <a:solidFill>
                  <a:schemeClr val="dk1"/>
                </a:solidFill>
              </a:rPr>
              <a:t> and ensures that the code is meaningful. It verifies whether the operations are valid (e.g., type-checking), ensuring that variables are properly declared and used.</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Input</a:t>
            </a:r>
            <a:r>
              <a:rPr lang="en" sz="1300">
                <a:solidFill>
                  <a:schemeClr val="dk1"/>
                </a:solidFill>
              </a:rPr>
              <a:t>: The parse tree (from the syntax analyzer).</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Output</a:t>
            </a:r>
            <a:r>
              <a:rPr lang="en" sz="1300">
                <a:solidFill>
                  <a:schemeClr val="dk1"/>
                </a:solidFill>
              </a:rPr>
              <a:t>: A syntax tree annotated with semantic information, often called an </a:t>
            </a:r>
            <a:r>
              <a:rPr b="1" lang="en" sz="1300">
                <a:solidFill>
                  <a:schemeClr val="dk1"/>
                </a:solidFill>
              </a:rPr>
              <a:t>abstract syntax tree (AST)</a:t>
            </a:r>
            <a:r>
              <a:rPr lang="en" sz="1300">
                <a:solidFill>
                  <a:schemeClr val="dk1"/>
                </a:solidFill>
              </a:rPr>
              <a:t>.</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Example</a:t>
            </a:r>
            <a:r>
              <a:rPr lang="en" sz="1300">
                <a:solidFill>
                  <a:schemeClr val="dk1"/>
                </a:solidFill>
              </a:rPr>
              <a:t>: In the statement </a:t>
            </a:r>
            <a:r>
              <a:rPr lang="en" sz="1300">
                <a:solidFill>
                  <a:srgbClr val="188038"/>
                </a:solidFill>
                <a:latin typeface="Roboto Mono"/>
                <a:ea typeface="Roboto Mono"/>
                <a:cs typeface="Roboto Mono"/>
                <a:sym typeface="Roboto Mono"/>
              </a:rPr>
              <a:t>"x = 10;"</a:t>
            </a:r>
            <a:r>
              <a:rPr lang="en" sz="1300">
                <a:solidFill>
                  <a:schemeClr val="dk1"/>
                </a:solidFill>
              </a:rPr>
              <a:t>, it checks that the variable </a:t>
            </a:r>
            <a:r>
              <a:rPr lang="en" sz="1300">
                <a:solidFill>
                  <a:srgbClr val="188038"/>
                </a:solidFill>
                <a:latin typeface="Roboto Mono"/>
                <a:ea typeface="Roboto Mono"/>
                <a:cs typeface="Roboto Mono"/>
                <a:sym typeface="Roboto Mono"/>
              </a:rPr>
              <a:t>x</a:t>
            </a:r>
            <a:r>
              <a:rPr lang="en" sz="1300">
                <a:solidFill>
                  <a:schemeClr val="dk1"/>
                </a:solidFill>
              </a:rPr>
              <a:t> has been declared and that </a:t>
            </a:r>
            <a:r>
              <a:rPr lang="en" sz="1300">
                <a:solidFill>
                  <a:srgbClr val="188038"/>
                </a:solidFill>
                <a:latin typeface="Roboto Mono"/>
                <a:ea typeface="Roboto Mono"/>
                <a:cs typeface="Roboto Mono"/>
                <a:sym typeface="Roboto Mono"/>
              </a:rPr>
              <a:t>10</a:t>
            </a:r>
            <a:r>
              <a:rPr lang="en" sz="1300">
                <a:solidFill>
                  <a:schemeClr val="dk1"/>
                </a:solidFill>
              </a:rPr>
              <a:t> is compatible with the type of </a:t>
            </a:r>
            <a:r>
              <a:rPr lang="en" sz="1300">
                <a:solidFill>
                  <a:srgbClr val="188038"/>
                </a:solidFill>
                <a:latin typeface="Roboto Mono"/>
                <a:ea typeface="Roboto Mono"/>
                <a:cs typeface="Roboto Mono"/>
                <a:sym typeface="Roboto Mono"/>
              </a:rPr>
              <a:t>x</a:t>
            </a:r>
            <a:r>
              <a:rPr lang="en" sz="1300">
                <a:solidFill>
                  <a:schemeClr val="dk1"/>
                </a:solidFill>
              </a:rPr>
              <a:t>.</a:t>
            </a:r>
            <a:endParaRPr sz="1300">
              <a:solidFill>
                <a:schemeClr val="dk1"/>
              </a:solidFill>
            </a:endParaRPr>
          </a:p>
          <a:p>
            <a:pPr indent="0" lvl="0" marL="0" rtl="0" algn="l">
              <a:lnSpc>
                <a:spcPct val="100000"/>
              </a:lnSpc>
              <a:spcBef>
                <a:spcPts val="1400"/>
              </a:spcBef>
              <a:spcAft>
                <a:spcPts val="0"/>
              </a:spcAft>
              <a:buNone/>
            </a:pPr>
            <a:r>
              <a:rPr b="1" lang="en" sz="1400">
                <a:solidFill>
                  <a:schemeClr val="dk1"/>
                </a:solidFill>
              </a:rPr>
              <a:t>4. Intermediate Code Generation</a:t>
            </a:r>
            <a:endParaRPr b="1" sz="1400">
              <a:solidFill>
                <a:schemeClr val="dk1"/>
              </a:solidFill>
            </a:endParaRPr>
          </a:p>
          <a:p>
            <a:pPr indent="-311150" lvl="0" marL="914400" rtl="0" algn="l">
              <a:lnSpc>
                <a:spcPct val="100000"/>
              </a:lnSpc>
              <a:spcBef>
                <a:spcPts val="1200"/>
              </a:spcBef>
              <a:spcAft>
                <a:spcPts val="0"/>
              </a:spcAft>
              <a:buClr>
                <a:schemeClr val="dk1"/>
              </a:buClr>
              <a:buSzPts val="1300"/>
              <a:buChar char="●"/>
            </a:pPr>
            <a:r>
              <a:rPr b="1" lang="en" sz="1300">
                <a:solidFill>
                  <a:schemeClr val="dk1"/>
                </a:solidFill>
              </a:rPr>
              <a:t>Task</a:t>
            </a:r>
            <a:r>
              <a:rPr lang="en" sz="1300">
                <a:solidFill>
                  <a:schemeClr val="dk1"/>
                </a:solidFill>
              </a:rPr>
              <a:t>: In this phase, the compiler translates the syntax tree into an intermediate representation (IR) of the source code. The IR is closer to machine code but still independent of the target machine.</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Input</a:t>
            </a:r>
            <a:r>
              <a:rPr lang="en" sz="1300">
                <a:solidFill>
                  <a:schemeClr val="dk1"/>
                </a:solidFill>
              </a:rPr>
              <a:t>: The abstract syntax tree.</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Output</a:t>
            </a:r>
            <a:r>
              <a:rPr lang="en" sz="1300">
                <a:solidFill>
                  <a:schemeClr val="dk1"/>
                </a:solidFill>
              </a:rPr>
              <a:t>: Intermediate code (e.g., three-address code).</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Example</a:t>
            </a:r>
            <a:r>
              <a:rPr lang="en" sz="1300">
                <a:solidFill>
                  <a:schemeClr val="dk1"/>
                </a:solidFill>
              </a:rPr>
              <a:t>: The statement </a:t>
            </a:r>
            <a:r>
              <a:rPr lang="en" sz="1300">
                <a:solidFill>
                  <a:srgbClr val="188038"/>
                </a:solidFill>
                <a:latin typeface="Roboto Mono"/>
                <a:ea typeface="Roboto Mono"/>
                <a:cs typeface="Roboto Mono"/>
                <a:sym typeface="Roboto Mono"/>
              </a:rPr>
              <a:t>"x = 10;"</a:t>
            </a:r>
            <a:r>
              <a:rPr lang="en" sz="1300">
                <a:solidFill>
                  <a:schemeClr val="dk1"/>
                </a:solidFill>
              </a:rPr>
              <a:t> could be translated into an intermediate code like </a:t>
            </a:r>
            <a:r>
              <a:rPr lang="en" sz="1300">
                <a:solidFill>
                  <a:srgbClr val="188038"/>
                </a:solidFill>
                <a:latin typeface="Roboto Mono"/>
                <a:ea typeface="Roboto Mono"/>
                <a:cs typeface="Roboto Mono"/>
                <a:sym typeface="Roboto Mono"/>
              </a:rPr>
              <a:t>t1 = 10</a:t>
            </a:r>
            <a:r>
              <a:rPr lang="en" sz="1300">
                <a:solidFill>
                  <a:schemeClr val="dk1"/>
                </a:solidFill>
              </a:rPr>
              <a:t>, </a:t>
            </a:r>
            <a:r>
              <a:rPr lang="en" sz="1300">
                <a:solidFill>
                  <a:srgbClr val="188038"/>
                </a:solidFill>
                <a:latin typeface="Roboto Mono"/>
                <a:ea typeface="Roboto Mono"/>
                <a:cs typeface="Roboto Mono"/>
                <a:sym typeface="Roboto Mono"/>
              </a:rPr>
              <a:t>x = t1</a:t>
            </a:r>
            <a:r>
              <a:rPr lang="en" sz="1300">
                <a:solidFill>
                  <a:schemeClr val="dk1"/>
                </a:solidFill>
              </a:rPr>
              <a: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Phases of Compiler (Contd.)</a:t>
            </a:r>
            <a:endParaRPr/>
          </a:p>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b="1" lang="en" sz="1500">
                <a:solidFill>
                  <a:schemeClr val="dk1"/>
                </a:solidFill>
              </a:rPr>
              <a:t>5. Code Optimization</a:t>
            </a:r>
            <a:endParaRPr b="1" sz="1500">
              <a:solidFill>
                <a:schemeClr val="dk1"/>
              </a:solidFill>
            </a:endParaRPr>
          </a:p>
          <a:p>
            <a:pPr indent="-311150" lvl="0" marL="914400" rtl="0" algn="l">
              <a:lnSpc>
                <a:spcPct val="100000"/>
              </a:lnSpc>
              <a:spcBef>
                <a:spcPts val="1200"/>
              </a:spcBef>
              <a:spcAft>
                <a:spcPts val="0"/>
              </a:spcAft>
              <a:buClr>
                <a:schemeClr val="dk1"/>
              </a:buClr>
              <a:buSzPts val="1300"/>
              <a:buChar char="●"/>
            </a:pPr>
            <a:r>
              <a:rPr b="1" lang="en" sz="1300">
                <a:solidFill>
                  <a:schemeClr val="dk1"/>
                </a:solidFill>
              </a:rPr>
              <a:t>Task</a:t>
            </a:r>
            <a:r>
              <a:rPr lang="en" sz="1300">
                <a:solidFill>
                  <a:schemeClr val="dk1"/>
                </a:solidFill>
              </a:rPr>
              <a:t>: The intermediate code is optimized to improve efficiency. This can involve removing redundant operations, minimizing memory usage, or reducing the number of instructions.</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Input</a:t>
            </a:r>
            <a:r>
              <a:rPr lang="en" sz="1300">
                <a:solidFill>
                  <a:schemeClr val="dk1"/>
                </a:solidFill>
              </a:rPr>
              <a:t>: The intermediate code.</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Output</a:t>
            </a:r>
            <a:r>
              <a:rPr lang="en" sz="1300">
                <a:solidFill>
                  <a:schemeClr val="dk1"/>
                </a:solidFill>
              </a:rPr>
              <a:t>: Optimized intermediate code.</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Example</a:t>
            </a:r>
            <a:r>
              <a:rPr lang="en" sz="1300">
                <a:solidFill>
                  <a:schemeClr val="dk1"/>
                </a:solidFill>
              </a:rPr>
              <a:t>: Unnecessary or repeated calculations can be removed, such as eliminating redundant assignments or expressions.</a:t>
            </a:r>
            <a:endParaRPr sz="1300">
              <a:solidFill>
                <a:schemeClr val="dk1"/>
              </a:solidFill>
            </a:endParaRPr>
          </a:p>
          <a:p>
            <a:pPr indent="0" lvl="0" marL="0" rtl="0" algn="l">
              <a:lnSpc>
                <a:spcPct val="100000"/>
              </a:lnSpc>
              <a:spcBef>
                <a:spcPts val="1400"/>
              </a:spcBef>
              <a:spcAft>
                <a:spcPts val="0"/>
              </a:spcAft>
              <a:buClr>
                <a:schemeClr val="dk1"/>
              </a:buClr>
              <a:buSzPts val="1100"/>
              <a:buFont typeface="Arial"/>
              <a:buNone/>
            </a:pPr>
            <a:r>
              <a:rPr b="1" lang="en" sz="1500">
                <a:solidFill>
                  <a:schemeClr val="dk1"/>
                </a:solidFill>
              </a:rPr>
              <a:t>6. Code Generation</a:t>
            </a:r>
            <a:endParaRPr b="1" sz="1500">
              <a:solidFill>
                <a:schemeClr val="dk1"/>
              </a:solidFill>
            </a:endParaRPr>
          </a:p>
          <a:p>
            <a:pPr indent="-311150" lvl="0" marL="914400" rtl="0" algn="l">
              <a:lnSpc>
                <a:spcPct val="100000"/>
              </a:lnSpc>
              <a:spcBef>
                <a:spcPts val="1200"/>
              </a:spcBef>
              <a:spcAft>
                <a:spcPts val="0"/>
              </a:spcAft>
              <a:buClr>
                <a:schemeClr val="dk1"/>
              </a:buClr>
              <a:buSzPts val="1300"/>
              <a:buChar char="●"/>
            </a:pPr>
            <a:r>
              <a:rPr b="1" lang="en" sz="1300">
                <a:solidFill>
                  <a:schemeClr val="dk1"/>
                </a:solidFill>
              </a:rPr>
              <a:t>Task</a:t>
            </a:r>
            <a:r>
              <a:rPr lang="en" sz="1300">
                <a:solidFill>
                  <a:schemeClr val="dk1"/>
                </a:solidFill>
              </a:rPr>
              <a:t>: In this phase, the optimized intermediate code is translated into the target machine code (assembly or binary code). This phase considers the architecture of the target machine, generating code that can be executed.</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Input</a:t>
            </a:r>
            <a:r>
              <a:rPr lang="en" sz="1300">
                <a:solidFill>
                  <a:schemeClr val="dk1"/>
                </a:solidFill>
              </a:rPr>
              <a:t>: Optimized intermediate code.</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Output</a:t>
            </a:r>
            <a:r>
              <a:rPr lang="en" sz="1300">
                <a:solidFill>
                  <a:schemeClr val="dk1"/>
                </a:solidFill>
              </a:rPr>
              <a:t>: Target machine code (assembly or binary instructions).</a:t>
            </a:r>
            <a:endParaRPr sz="1300">
              <a:solidFill>
                <a:schemeClr val="dk1"/>
              </a:solidFill>
            </a:endParaRPr>
          </a:p>
          <a:p>
            <a:pPr indent="-311150" lvl="0" marL="914400" rtl="0" algn="l">
              <a:lnSpc>
                <a:spcPct val="100000"/>
              </a:lnSpc>
              <a:spcBef>
                <a:spcPts val="0"/>
              </a:spcBef>
              <a:spcAft>
                <a:spcPts val="0"/>
              </a:spcAft>
              <a:buClr>
                <a:schemeClr val="dk1"/>
              </a:buClr>
              <a:buSzPts val="1300"/>
              <a:buChar char="●"/>
            </a:pPr>
            <a:r>
              <a:rPr b="1" lang="en" sz="1300">
                <a:solidFill>
                  <a:schemeClr val="dk1"/>
                </a:solidFill>
              </a:rPr>
              <a:t>Example</a:t>
            </a:r>
            <a:r>
              <a:rPr lang="en" sz="1300">
                <a:solidFill>
                  <a:schemeClr val="dk1"/>
                </a:solidFill>
              </a:rPr>
              <a:t>: For an x86 architecture, the statement </a:t>
            </a:r>
            <a:r>
              <a:rPr lang="en" sz="1300">
                <a:solidFill>
                  <a:srgbClr val="188038"/>
                </a:solidFill>
                <a:latin typeface="Roboto Mono"/>
                <a:ea typeface="Roboto Mono"/>
                <a:cs typeface="Roboto Mono"/>
                <a:sym typeface="Roboto Mono"/>
              </a:rPr>
              <a:t>"x = 10;"</a:t>
            </a:r>
            <a:r>
              <a:rPr lang="en" sz="1300">
                <a:solidFill>
                  <a:schemeClr val="dk1"/>
                </a:solidFill>
              </a:rPr>
              <a:t> may result in machine instructions to load the constant </a:t>
            </a:r>
            <a:r>
              <a:rPr lang="en" sz="1300">
                <a:solidFill>
                  <a:srgbClr val="188038"/>
                </a:solidFill>
                <a:latin typeface="Roboto Mono"/>
                <a:ea typeface="Roboto Mono"/>
                <a:cs typeface="Roboto Mono"/>
                <a:sym typeface="Roboto Mono"/>
              </a:rPr>
              <a:t>10</a:t>
            </a:r>
            <a:r>
              <a:rPr lang="en" sz="1300">
                <a:solidFill>
                  <a:schemeClr val="dk1"/>
                </a:solidFill>
              </a:rPr>
              <a:t> into a register and store it in memory.</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Grouping of Phases</a:t>
            </a:r>
            <a:endParaRPr/>
          </a:p>
        </p:txBody>
      </p:sp>
      <p:sp>
        <p:nvSpPr>
          <p:cNvPr id="146" name="Google Shape;146;p2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grouping phase in the context of compilers refers to the organization of the compilation process into distinct segments or phases, typically categorized as</a:t>
            </a:r>
            <a:r>
              <a:rPr b="1" lang="en"/>
              <a:t> front-end and back-end</a:t>
            </a:r>
            <a:r>
              <a:rPr lang="en"/>
              <a:t>. </a:t>
            </a:r>
            <a:endParaRPr/>
          </a:p>
          <a:p>
            <a:pPr indent="-342900" lvl="0" marL="457200" rtl="0" algn="l">
              <a:spcBef>
                <a:spcPts val="0"/>
              </a:spcBef>
              <a:spcAft>
                <a:spcPts val="0"/>
              </a:spcAft>
              <a:buSzPts val="1800"/>
              <a:buChar char="●"/>
            </a:pPr>
            <a:r>
              <a:rPr lang="en"/>
              <a:t>This classification helps streamline the compilation process and manage complexity effectively.</a:t>
            </a:r>
            <a:endParaRPr/>
          </a:p>
          <a:p>
            <a:pPr indent="-342900" lvl="0" marL="457200" rtl="0" algn="l">
              <a:spcBef>
                <a:spcPts val="0"/>
              </a:spcBef>
              <a:spcAft>
                <a:spcPts val="0"/>
              </a:spcAft>
              <a:buSzPts val="1800"/>
              <a:buChar char="●"/>
            </a:pPr>
            <a:r>
              <a:rPr lang="en"/>
              <a:t>This grouping helps manage the complexity of the compilation process and allows different parts of the compiler to focus on specific tasks like code analysis, optimization, and machine-dependent code generation.</a:t>
            </a:r>
            <a:endParaRPr/>
          </a:p>
          <a:p>
            <a:pPr indent="-342900" lvl="0" marL="457200" rtl="0" algn="l">
              <a:spcBef>
                <a:spcPts val="0"/>
              </a:spcBef>
              <a:spcAft>
                <a:spcPts val="0"/>
              </a:spcAft>
              <a:buSzPts val="1800"/>
              <a:buChar char="●"/>
            </a:pPr>
            <a:r>
              <a:rPr lang="en"/>
              <a:t>The grouping phase in compilers organizes the compilation process into front-end and back-end components, </a:t>
            </a:r>
            <a:r>
              <a:rPr b="1" lang="en"/>
              <a:t>facilitating modularity, reusability, and simplified debugging.</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Grouping Phase (Contd.)</a:t>
            </a:r>
            <a:endParaRPr/>
          </a:p>
        </p:txBody>
      </p:sp>
      <p:sp>
        <p:nvSpPr>
          <p:cNvPr id="152" name="Google Shape;152;p29"/>
          <p:cNvSpPr txBox="1"/>
          <p:nvPr>
            <p:ph idx="1" type="body"/>
          </p:nvPr>
        </p:nvSpPr>
        <p:spPr>
          <a:xfrm>
            <a:off x="311700" y="1152475"/>
            <a:ext cx="8520600" cy="37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Importance of the grouping phase:</a:t>
            </a:r>
            <a:endParaRPr b="1"/>
          </a:p>
          <a:p>
            <a:pPr indent="-342900" lvl="0" marL="457200" rtl="0" algn="l">
              <a:spcBef>
                <a:spcPts val="0"/>
              </a:spcBef>
              <a:spcAft>
                <a:spcPts val="0"/>
              </a:spcAft>
              <a:buSzPts val="1800"/>
              <a:buChar char="●"/>
            </a:pPr>
            <a:r>
              <a:rPr b="1" lang="en"/>
              <a:t>Modularity</a:t>
            </a:r>
            <a:r>
              <a:rPr lang="en"/>
              <a:t>: Grouping phases into front-end and back-end allows for better organization and modularity in compiler design. Each phase can be developed, tested, and maintained independently.</a:t>
            </a:r>
            <a:endParaRPr/>
          </a:p>
          <a:p>
            <a:pPr indent="-342900" lvl="0" marL="457200" rtl="0" algn="l">
              <a:spcBef>
                <a:spcPts val="0"/>
              </a:spcBef>
              <a:spcAft>
                <a:spcPts val="0"/>
              </a:spcAft>
              <a:buSzPts val="1800"/>
              <a:buChar char="●"/>
            </a:pPr>
            <a:r>
              <a:rPr b="1" lang="en"/>
              <a:t>Reusability</a:t>
            </a:r>
            <a:r>
              <a:rPr lang="en"/>
              <a:t>: The front-end can be reused with different back-ends for various target architectures, allowing for greater flexibility in compiler design.</a:t>
            </a:r>
            <a:endParaRPr/>
          </a:p>
          <a:p>
            <a:pPr indent="-342900" lvl="0" marL="457200" rtl="0" algn="l">
              <a:spcBef>
                <a:spcPts val="0"/>
              </a:spcBef>
              <a:spcAft>
                <a:spcPts val="0"/>
              </a:spcAft>
              <a:buSzPts val="1800"/>
              <a:buChar char="●"/>
            </a:pPr>
            <a:r>
              <a:rPr b="1" lang="en"/>
              <a:t>Simplified Debugging</a:t>
            </a:r>
            <a:r>
              <a:rPr lang="en"/>
              <a:t>:  Isolating different phases makes it easier to identify and fix errors since each phase has a specific responsibility.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and Backend of a Compiler</a:t>
            </a:r>
            <a:endParaRPr/>
          </a:p>
        </p:txBody>
      </p:sp>
      <p:sp>
        <p:nvSpPr>
          <p:cNvPr id="158" name="Google Shape;158;p30"/>
          <p:cNvSpPr txBox="1"/>
          <p:nvPr>
            <p:ph idx="1" type="body"/>
          </p:nvPr>
        </p:nvSpPr>
        <p:spPr>
          <a:xfrm>
            <a:off x="311700" y="1152475"/>
            <a:ext cx="8520600" cy="3888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Front-End:</a:t>
            </a:r>
            <a:endParaRPr b="1"/>
          </a:p>
          <a:p>
            <a:pPr indent="-342900" lvl="0" marL="457200" rtl="0" algn="l">
              <a:spcBef>
                <a:spcPts val="0"/>
              </a:spcBef>
              <a:spcAft>
                <a:spcPts val="0"/>
              </a:spcAft>
              <a:buSzPts val="1800"/>
              <a:buChar char="●"/>
            </a:pPr>
            <a:r>
              <a:rPr b="1" lang="en"/>
              <a:t>Purpose</a:t>
            </a:r>
            <a:r>
              <a:rPr lang="en"/>
              <a:t>: The front-end is responsible for analyzing the source code and ensuring it adheres to the language's syntax and semantics. This part of the compiler is machine-independent.</a:t>
            </a:r>
            <a:endParaRPr/>
          </a:p>
          <a:p>
            <a:pPr indent="-342900" lvl="0" marL="457200" rtl="0" algn="l">
              <a:spcBef>
                <a:spcPts val="0"/>
              </a:spcBef>
              <a:spcAft>
                <a:spcPts val="0"/>
              </a:spcAft>
              <a:buSzPts val="1800"/>
              <a:buChar char="●"/>
            </a:pPr>
            <a:r>
              <a:rPr b="1" lang="en"/>
              <a:t>Phases Included:</a:t>
            </a:r>
            <a:endParaRPr b="1"/>
          </a:p>
          <a:p>
            <a:pPr indent="-342900" lvl="0" marL="457200" rtl="0" algn="l">
              <a:spcBef>
                <a:spcPts val="0"/>
              </a:spcBef>
              <a:spcAft>
                <a:spcPts val="0"/>
              </a:spcAft>
              <a:buSzPts val="1800"/>
              <a:buChar char="●"/>
            </a:pPr>
            <a:r>
              <a:rPr b="1" lang="en"/>
              <a:t>Lexical Analysis:</a:t>
            </a:r>
            <a:r>
              <a:rPr lang="en"/>
              <a:t> Converts source code into tokens.</a:t>
            </a:r>
            <a:endParaRPr/>
          </a:p>
          <a:p>
            <a:pPr indent="-342900" lvl="0" marL="457200" rtl="0" algn="l">
              <a:spcBef>
                <a:spcPts val="0"/>
              </a:spcBef>
              <a:spcAft>
                <a:spcPts val="0"/>
              </a:spcAft>
              <a:buSzPts val="1800"/>
              <a:buChar char="●"/>
            </a:pPr>
            <a:r>
              <a:rPr b="1" lang="en"/>
              <a:t>Syntax Analysis (Parsing):</a:t>
            </a:r>
            <a:r>
              <a:rPr lang="en"/>
              <a:t> Checks the sequence of tokens against grammatical rules and constructs a parse tree or abstract syntax tree (</a:t>
            </a:r>
            <a:r>
              <a:rPr b="1" lang="en"/>
              <a:t>AST</a:t>
            </a:r>
            <a:r>
              <a:rPr lang="en"/>
              <a:t>).</a:t>
            </a:r>
            <a:endParaRPr/>
          </a:p>
          <a:p>
            <a:pPr indent="-342900" lvl="0" marL="457200" rtl="0" algn="l">
              <a:spcBef>
                <a:spcPts val="0"/>
              </a:spcBef>
              <a:spcAft>
                <a:spcPts val="0"/>
              </a:spcAft>
              <a:buSzPts val="1800"/>
              <a:buChar char="●"/>
            </a:pPr>
            <a:r>
              <a:rPr b="1" lang="en"/>
              <a:t>Semantic Analysis: </a:t>
            </a:r>
            <a:r>
              <a:rPr lang="en"/>
              <a:t>Validates the semantics of the code, ensuring that operations are meaningful (e.g., type checking).</a:t>
            </a:r>
            <a:endParaRPr/>
          </a:p>
          <a:p>
            <a:pPr indent="-342900" lvl="0" marL="457200" rtl="0" algn="l">
              <a:spcBef>
                <a:spcPts val="0"/>
              </a:spcBef>
              <a:spcAft>
                <a:spcPts val="0"/>
              </a:spcAft>
              <a:buSzPts val="1800"/>
              <a:buChar char="●"/>
            </a:pPr>
            <a:r>
              <a:rPr b="1" lang="en"/>
              <a:t>Intermediate Code Generation:</a:t>
            </a:r>
            <a:r>
              <a:rPr lang="en"/>
              <a:t> Transforms the </a:t>
            </a:r>
            <a:r>
              <a:rPr b="1" lang="en"/>
              <a:t>AST </a:t>
            </a:r>
            <a:r>
              <a:rPr lang="en"/>
              <a:t>into an intermediate representation that is easier to optimize and translate into machine code.</a:t>
            </a:r>
            <a:endParaRPr/>
          </a:p>
          <a:p>
            <a:pPr indent="-342900" lvl="0" marL="457200" rtl="0" algn="l">
              <a:spcBef>
                <a:spcPts val="0"/>
              </a:spcBef>
              <a:spcAft>
                <a:spcPts val="0"/>
              </a:spcAft>
              <a:buSzPts val="1800"/>
              <a:buChar char="●"/>
            </a:pPr>
            <a:r>
              <a:rPr b="1" lang="en"/>
              <a:t>Error Handling:</a:t>
            </a:r>
            <a:r>
              <a:rPr lang="en"/>
              <a:t> The front-end also includes error detection and reporting mechanisms for syntax and semantic errors.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and Backend of a Compiler (Contd.)</a:t>
            </a:r>
            <a:endParaRPr/>
          </a:p>
        </p:txBody>
      </p:sp>
      <p:sp>
        <p:nvSpPr>
          <p:cNvPr id="164" name="Google Shape;164;p31"/>
          <p:cNvSpPr txBox="1"/>
          <p:nvPr>
            <p:ph idx="1" type="body"/>
          </p:nvPr>
        </p:nvSpPr>
        <p:spPr>
          <a:xfrm>
            <a:off x="311700" y="1152475"/>
            <a:ext cx="8520600" cy="39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Back-End:</a:t>
            </a:r>
            <a:endParaRPr b="1"/>
          </a:p>
          <a:p>
            <a:pPr indent="-342900" lvl="0" marL="457200" rtl="0" algn="l">
              <a:spcBef>
                <a:spcPts val="0"/>
              </a:spcBef>
              <a:spcAft>
                <a:spcPts val="0"/>
              </a:spcAft>
              <a:buSzPts val="1800"/>
              <a:buChar char="●"/>
            </a:pPr>
            <a:r>
              <a:rPr b="1" lang="en"/>
              <a:t>Purpose</a:t>
            </a:r>
            <a:r>
              <a:rPr lang="en"/>
              <a:t>: The back-end focuses on generating target machine code from the intermediate representation. This part of the compiler is machine-dependent.</a:t>
            </a:r>
            <a:endParaRPr/>
          </a:p>
          <a:p>
            <a:pPr indent="-342900" lvl="0" marL="457200" rtl="0" algn="l">
              <a:spcBef>
                <a:spcPts val="0"/>
              </a:spcBef>
              <a:spcAft>
                <a:spcPts val="0"/>
              </a:spcAft>
              <a:buSzPts val="1800"/>
              <a:buChar char="●"/>
            </a:pPr>
            <a:r>
              <a:rPr b="1" lang="en"/>
              <a:t>Phases Included:</a:t>
            </a:r>
            <a:endParaRPr b="1"/>
          </a:p>
          <a:p>
            <a:pPr indent="-342900" lvl="0" marL="457200" rtl="0" algn="l">
              <a:spcBef>
                <a:spcPts val="0"/>
              </a:spcBef>
              <a:spcAft>
                <a:spcPts val="0"/>
              </a:spcAft>
              <a:buSzPts val="1800"/>
              <a:buChar char="●"/>
            </a:pPr>
            <a:r>
              <a:rPr b="1" lang="en"/>
              <a:t>Code Optimization:</a:t>
            </a:r>
            <a:r>
              <a:rPr lang="en"/>
              <a:t> Improves the intermediate code to enhance performance (e.g., reducing execution time or memory usage).</a:t>
            </a:r>
            <a:endParaRPr/>
          </a:p>
          <a:p>
            <a:pPr indent="-342900" lvl="0" marL="457200" rtl="0" algn="l">
              <a:spcBef>
                <a:spcPts val="0"/>
              </a:spcBef>
              <a:spcAft>
                <a:spcPts val="0"/>
              </a:spcAft>
              <a:buSzPts val="1800"/>
              <a:buChar char="●"/>
            </a:pPr>
            <a:r>
              <a:rPr b="1" lang="en"/>
              <a:t>Code Generation:</a:t>
            </a:r>
            <a:r>
              <a:rPr lang="en"/>
              <a:t> Converts optimized intermediate code into machine code specific to the target architecture.</a:t>
            </a:r>
            <a:endParaRPr/>
          </a:p>
          <a:p>
            <a:pPr indent="-342900" lvl="0" marL="457200" rtl="0" algn="l">
              <a:spcBef>
                <a:spcPts val="0"/>
              </a:spcBef>
              <a:spcAft>
                <a:spcPts val="0"/>
              </a:spcAft>
              <a:buSzPts val="1800"/>
              <a:buChar char="●"/>
            </a:pPr>
            <a:r>
              <a:rPr b="1" lang="en"/>
              <a:t>Error Handling:</a:t>
            </a:r>
            <a:r>
              <a:rPr lang="en"/>
              <a:t> The back-end also manages errors related to code generation and optimization.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Simple Compiler</a:t>
            </a:r>
            <a:endParaRPr b="1"/>
          </a:p>
          <a:p>
            <a:pPr indent="-342900" lvl="0" marL="457200" rtl="0" algn="l">
              <a:spcBef>
                <a:spcPts val="0"/>
              </a:spcBef>
              <a:spcAft>
                <a:spcPts val="0"/>
              </a:spcAft>
              <a:buSzPts val="1800"/>
              <a:buChar char="●"/>
            </a:pPr>
            <a:r>
              <a:rPr b="1" lang="en"/>
              <a:t>Difference Between Compiler, Interpreter &amp; Assembler</a:t>
            </a:r>
            <a:endParaRPr b="1"/>
          </a:p>
          <a:p>
            <a:pPr indent="-342900" lvl="0" marL="457200" rtl="0" algn="l">
              <a:spcBef>
                <a:spcPts val="0"/>
              </a:spcBef>
              <a:spcAft>
                <a:spcPts val="0"/>
              </a:spcAft>
              <a:buSzPts val="1800"/>
              <a:buChar char="●"/>
            </a:pPr>
            <a:r>
              <a:rPr b="1" lang="en"/>
              <a:t>Types of Compiler</a:t>
            </a:r>
            <a:endParaRPr b="1"/>
          </a:p>
          <a:p>
            <a:pPr indent="-342900" lvl="0" marL="457200" rtl="0" algn="l">
              <a:spcBef>
                <a:spcPts val="0"/>
              </a:spcBef>
              <a:spcAft>
                <a:spcPts val="0"/>
              </a:spcAft>
              <a:buSzPts val="1800"/>
              <a:buChar char="●"/>
            </a:pPr>
            <a:r>
              <a:rPr b="1" lang="en"/>
              <a:t>Analysis of the Source Program </a:t>
            </a:r>
            <a:endParaRPr b="1"/>
          </a:p>
          <a:p>
            <a:pPr indent="-342900" lvl="0" marL="457200" rtl="0" algn="l">
              <a:spcBef>
                <a:spcPts val="0"/>
              </a:spcBef>
              <a:spcAft>
                <a:spcPts val="0"/>
              </a:spcAft>
              <a:buSzPts val="1800"/>
              <a:buChar char="●"/>
            </a:pPr>
            <a:r>
              <a:rPr b="1" lang="en"/>
              <a:t>The Phases of a Compiler</a:t>
            </a:r>
            <a:endParaRPr b="1"/>
          </a:p>
          <a:p>
            <a:pPr indent="-342900" lvl="0" marL="457200" rtl="0" algn="l">
              <a:spcBef>
                <a:spcPts val="0"/>
              </a:spcBef>
              <a:spcAft>
                <a:spcPts val="0"/>
              </a:spcAft>
              <a:buSzPts val="1800"/>
              <a:buChar char="●"/>
            </a:pPr>
            <a:r>
              <a:rPr b="1" lang="en"/>
              <a:t>The Grouping of Phases</a:t>
            </a:r>
            <a:endParaRPr b="1"/>
          </a:p>
          <a:p>
            <a:pPr indent="-342900" lvl="0" marL="457200" rtl="0" algn="l">
              <a:spcBef>
                <a:spcPts val="0"/>
              </a:spcBef>
              <a:spcAft>
                <a:spcPts val="0"/>
              </a:spcAft>
              <a:buSzPts val="1800"/>
              <a:buChar char="●"/>
            </a:pPr>
            <a:r>
              <a:rPr b="1" lang="en"/>
              <a:t>Frontend and backend of compiler</a:t>
            </a:r>
            <a:endParaRPr b="1"/>
          </a:p>
          <a:p>
            <a:pPr indent="-342900" lvl="0" marL="457200" rtl="0" algn="l">
              <a:spcBef>
                <a:spcPts val="0"/>
              </a:spcBef>
              <a:spcAft>
                <a:spcPts val="0"/>
              </a:spcAft>
              <a:buSzPts val="1800"/>
              <a:buChar char="●"/>
            </a:pPr>
            <a:r>
              <a:rPr b="1" lang="en">
                <a:solidFill>
                  <a:schemeClr val="dk1"/>
                </a:solidFill>
              </a:rPr>
              <a:t>Parsing Techniques</a:t>
            </a:r>
            <a:endParaRPr b="1"/>
          </a:p>
          <a:p>
            <a:pPr indent="-342900" lvl="0" marL="457200" rtl="0" algn="l">
              <a:spcBef>
                <a:spcPts val="0"/>
              </a:spcBef>
              <a:spcAft>
                <a:spcPts val="0"/>
              </a:spcAft>
              <a:buSzPts val="1800"/>
              <a:buChar char="●"/>
            </a:pPr>
            <a:r>
              <a:rPr b="1" lang="en"/>
              <a:t>Code optimization Techniques.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Frontend and Backend of a Compiler (Contd.)</a:t>
            </a:r>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1900"/>
              <a:t>(FOR FURTHER KNOWLEDGE PLEASE REFER TO THE UNIT:2 PPT)</a:t>
            </a:r>
            <a:endParaRPr b="1"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Techniques</a:t>
            </a:r>
            <a:endParaRPr/>
          </a:p>
        </p:txBody>
      </p:sp>
      <p:sp>
        <p:nvSpPr>
          <p:cNvPr id="176" name="Google Shape;176;p33"/>
          <p:cNvSpPr txBox="1"/>
          <p:nvPr>
            <p:ph idx="1" type="body"/>
          </p:nvPr>
        </p:nvSpPr>
        <p:spPr>
          <a:xfrm>
            <a:off x="311700" y="1152475"/>
            <a:ext cx="8520600" cy="39306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Parsing is the process of analyzing a string of symbols, conforming to the rules of a formal grammar. </a:t>
            </a:r>
            <a:endParaRPr/>
          </a:p>
          <a:p>
            <a:pPr indent="-342900" lvl="0" marL="457200" rtl="0" algn="l">
              <a:spcBef>
                <a:spcPts val="0"/>
              </a:spcBef>
              <a:spcAft>
                <a:spcPts val="0"/>
              </a:spcAft>
              <a:buSzPts val="1800"/>
              <a:buChar char="●"/>
            </a:pPr>
            <a:r>
              <a:rPr lang="en"/>
              <a:t>In the context of compilers and system software, parsing is a crucial part of syntax analysis, where the structure of the source code is analyzed to create a parse tree or syntax tree.</a:t>
            </a:r>
            <a:endParaRPr/>
          </a:p>
          <a:p>
            <a:pPr indent="-342900" lvl="0" marL="457200" rtl="0" algn="l">
              <a:spcBef>
                <a:spcPts val="0"/>
              </a:spcBef>
              <a:spcAft>
                <a:spcPts val="0"/>
              </a:spcAft>
              <a:buSzPts val="1800"/>
              <a:buChar char="●"/>
            </a:pPr>
            <a:r>
              <a:rPr lang="en"/>
              <a:t>Parsing is a critical process in compiler design, responsible for analyzing the syntax of input data and constructing a parse tree that reflects the grammatical structure of the source code. </a:t>
            </a:r>
            <a:endParaRPr/>
          </a:p>
          <a:p>
            <a:pPr indent="-342900" lvl="0" marL="457200" rtl="0" algn="l">
              <a:spcBef>
                <a:spcPts val="0"/>
              </a:spcBef>
              <a:spcAft>
                <a:spcPts val="0"/>
              </a:spcAft>
              <a:buSzPts val="1800"/>
              <a:buChar char="●"/>
            </a:pPr>
            <a:r>
              <a:rPr lang="en"/>
              <a:t>Parsing techniques can be categorized into three main types: </a:t>
            </a:r>
            <a:r>
              <a:rPr b="1" lang="en"/>
              <a:t>Top-Down Parsing, Bottom-Up Parsing, and Hybrid Parsing</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Techniques (Contd.)</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4"/>
          <p:cNvPicPr preferRelativeResize="0"/>
          <p:nvPr/>
        </p:nvPicPr>
        <p:blipFill>
          <a:blip r:embed="rId3">
            <a:alphaModFix/>
          </a:blip>
          <a:stretch>
            <a:fillRect/>
          </a:stretch>
        </p:blipFill>
        <p:spPr>
          <a:xfrm>
            <a:off x="311700" y="1152475"/>
            <a:ext cx="8520599" cy="376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Top-Down Parser</a:t>
            </a:r>
            <a:endParaRPr/>
          </a:p>
        </p:txBody>
      </p:sp>
      <p:sp>
        <p:nvSpPr>
          <p:cNvPr id="189" name="Google Shape;189;p35"/>
          <p:cNvSpPr txBox="1"/>
          <p:nvPr>
            <p:ph idx="1" type="body"/>
          </p:nvPr>
        </p:nvSpPr>
        <p:spPr>
          <a:xfrm>
            <a:off x="311700" y="1152475"/>
            <a:ext cx="8520600" cy="387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Top-down parsing begins at the root of the parse tree and works its way down to the leaves. </a:t>
            </a:r>
            <a:endParaRPr/>
          </a:p>
          <a:p>
            <a:pPr indent="-342900" lvl="0" marL="457200" rtl="0" algn="l">
              <a:spcBef>
                <a:spcPts val="0"/>
              </a:spcBef>
              <a:spcAft>
                <a:spcPts val="0"/>
              </a:spcAft>
              <a:buSzPts val="1800"/>
              <a:buChar char="●"/>
            </a:pPr>
            <a:r>
              <a:rPr lang="en"/>
              <a:t>It attempts to construct the parse tree by expanding non-terminal symbols into their corresponding productions according to the grammar rules.</a:t>
            </a:r>
            <a:endParaRPr/>
          </a:p>
          <a:p>
            <a:pPr indent="-342900" lvl="0" marL="457200" rtl="0" algn="l">
              <a:spcBef>
                <a:spcPts val="0"/>
              </a:spcBef>
              <a:spcAft>
                <a:spcPts val="0"/>
              </a:spcAft>
              <a:buSzPts val="1800"/>
              <a:buChar char="●"/>
            </a:pPr>
            <a:r>
              <a:rPr lang="en"/>
              <a:t>Top-Down Parsing begins from the start symbol of the grammar and tries to derive the input string by expanding production rules. </a:t>
            </a:r>
            <a:endParaRPr/>
          </a:p>
          <a:p>
            <a:pPr indent="-342900" lvl="0" marL="457200" rtl="0" algn="l">
              <a:spcBef>
                <a:spcPts val="0"/>
              </a:spcBef>
              <a:spcAft>
                <a:spcPts val="0"/>
              </a:spcAft>
              <a:buSzPts val="1800"/>
              <a:buChar char="●"/>
            </a:pPr>
            <a:r>
              <a:rPr lang="en"/>
              <a:t>This method uses the recursive application of grammar rules and builds the parse tree from the root down to the leaves.</a:t>
            </a:r>
            <a:endParaRPr/>
          </a:p>
          <a:p>
            <a:pPr indent="-342900" lvl="0" marL="457200" rtl="0" algn="l">
              <a:spcBef>
                <a:spcPts val="0"/>
              </a:spcBef>
              <a:spcAft>
                <a:spcPts val="0"/>
              </a:spcAft>
              <a:buSzPts val="1800"/>
              <a:buChar char="●"/>
            </a:pPr>
            <a:r>
              <a:rPr lang="en"/>
              <a:t>Further Top-down parser is classified into 2 types: </a:t>
            </a:r>
            <a:r>
              <a:rPr b="1" lang="en"/>
              <a:t>1)</a:t>
            </a:r>
            <a:r>
              <a:rPr lang="en"/>
              <a:t> </a:t>
            </a:r>
            <a:r>
              <a:rPr b="1" lang="en"/>
              <a:t>Recursive descent parser </a:t>
            </a:r>
            <a:r>
              <a:rPr lang="en"/>
              <a:t>and </a:t>
            </a:r>
            <a:r>
              <a:rPr b="1" lang="en"/>
              <a:t>2)</a:t>
            </a:r>
            <a:r>
              <a:rPr lang="en"/>
              <a:t> </a:t>
            </a:r>
            <a:r>
              <a:rPr b="1" lang="en"/>
              <a:t>non-recursive descent parser.</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Top-Down Parser – Recursive Descent Parsing </a:t>
            </a:r>
            <a:endParaRPr/>
          </a:p>
        </p:txBody>
      </p:sp>
      <p:sp>
        <p:nvSpPr>
          <p:cNvPr id="195" name="Google Shape;195;p36"/>
          <p:cNvSpPr txBox="1"/>
          <p:nvPr>
            <p:ph idx="1" type="body"/>
          </p:nvPr>
        </p:nvSpPr>
        <p:spPr>
          <a:xfrm>
            <a:off x="311700" y="1152475"/>
            <a:ext cx="8520600" cy="39165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Recursive descent parsing involves writing a set of recursive functions for each non-terminal in the grammar. </a:t>
            </a:r>
            <a:endParaRPr/>
          </a:p>
          <a:p>
            <a:pPr indent="-342900" lvl="0" marL="457200" rtl="0" algn="l">
              <a:spcBef>
                <a:spcPts val="0"/>
              </a:spcBef>
              <a:spcAft>
                <a:spcPts val="0"/>
              </a:spcAft>
              <a:buSzPts val="1800"/>
              <a:buChar char="●"/>
            </a:pPr>
            <a:r>
              <a:rPr lang="en"/>
              <a:t>It attempts to match the input string against the grammar in a depth-first manner.</a:t>
            </a:r>
            <a:endParaRPr/>
          </a:p>
          <a:p>
            <a:pPr indent="-342900" lvl="0" marL="457200" rtl="0" algn="l">
              <a:spcBef>
                <a:spcPts val="0"/>
              </a:spcBef>
              <a:spcAft>
                <a:spcPts val="0"/>
              </a:spcAft>
              <a:buSzPts val="1800"/>
              <a:buChar char="●"/>
            </a:pPr>
            <a:r>
              <a:rPr lang="en"/>
              <a:t>This technique involves creating a set of recursive functions, where each function corresponds to a non-terminal in the grammar. </a:t>
            </a:r>
            <a:endParaRPr/>
          </a:p>
          <a:p>
            <a:pPr indent="-342900" lvl="0" marL="457200" rtl="0" algn="l">
              <a:spcBef>
                <a:spcPts val="0"/>
              </a:spcBef>
              <a:spcAft>
                <a:spcPts val="0"/>
              </a:spcAft>
              <a:buSzPts val="1800"/>
              <a:buChar char="●"/>
            </a:pPr>
            <a:r>
              <a:rPr lang="en"/>
              <a:t>The function calls itself to parse non-terminals, making it intuitive but susceptible to issues like left recursion and backtracking.</a:t>
            </a:r>
            <a:endParaRPr/>
          </a:p>
          <a:p>
            <a:pPr indent="-342900" lvl="0" marL="457200" rtl="0" algn="l">
              <a:spcBef>
                <a:spcPts val="0"/>
              </a:spcBef>
              <a:spcAft>
                <a:spcPts val="0"/>
              </a:spcAft>
              <a:buSzPts val="1800"/>
              <a:buChar char="●"/>
            </a:pPr>
            <a:r>
              <a:rPr lang="en"/>
              <a:t>Recursive descent parser is also known as the </a:t>
            </a:r>
            <a:r>
              <a:rPr b="1" lang="en"/>
              <a:t>Brute force parser</a:t>
            </a:r>
            <a:r>
              <a:rPr lang="en"/>
              <a:t> or the backtracking parser. It basically generates the parse tree by using brute force and backtracking techniques.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 Descent Parsing – with Backtracking</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Definition</a:t>
            </a:r>
            <a:r>
              <a:rPr lang="en"/>
              <a:t>: A backtracking parser tries each possible production for a non-terminal until it finds one that successfully parses the input.</a:t>
            </a:r>
            <a:endParaRPr/>
          </a:p>
          <a:p>
            <a:pPr indent="-342900" lvl="0" marL="457200" rtl="0" algn="l">
              <a:spcBef>
                <a:spcPts val="0"/>
              </a:spcBef>
              <a:spcAft>
                <a:spcPts val="0"/>
              </a:spcAft>
              <a:buSzPts val="1800"/>
              <a:buChar char="●"/>
            </a:pPr>
            <a:r>
              <a:rPr b="1" lang="en"/>
              <a:t>How it Works</a:t>
            </a:r>
            <a:r>
              <a:rPr lang="en"/>
              <a:t>: If a production rule does not lead to a successful parse, it "backtracks" and tries another rule.</a:t>
            </a:r>
            <a:endParaRPr/>
          </a:p>
          <a:p>
            <a:pPr indent="-342900" lvl="0" marL="457200" rtl="0" algn="l">
              <a:spcBef>
                <a:spcPts val="0"/>
              </a:spcBef>
              <a:spcAft>
                <a:spcPts val="0"/>
              </a:spcAft>
              <a:buSzPts val="1800"/>
              <a:buChar char="●"/>
            </a:pPr>
            <a:r>
              <a:rPr b="1" lang="en"/>
              <a:t>Disadvantage:</a:t>
            </a:r>
            <a:r>
              <a:rPr lang="en"/>
              <a:t> Backtracking is inefficient because it can lead to multiple re-evaluations of the same input, resulting in exponential time complexity. It's not used in practical parsers.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Parsing</a:t>
            </a:r>
            <a:endParaRPr/>
          </a:p>
        </p:txBody>
      </p:sp>
      <p:sp>
        <p:nvSpPr>
          <p:cNvPr id="207" name="Google Shape;207;p3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predictive parser is a recursive descent parser </a:t>
            </a:r>
            <a:r>
              <a:rPr b="1" lang="en"/>
              <a:t>without</a:t>
            </a:r>
            <a:r>
              <a:rPr b="1" lang="en"/>
              <a:t> backtracking</a:t>
            </a:r>
            <a:r>
              <a:rPr lang="en"/>
              <a:t> or </a:t>
            </a:r>
            <a:r>
              <a:rPr b="1" lang="en"/>
              <a:t>backup</a:t>
            </a:r>
            <a:r>
              <a:rPr lang="en"/>
              <a:t>. </a:t>
            </a:r>
            <a:endParaRPr/>
          </a:p>
          <a:p>
            <a:pPr indent="-342900" lvl="0" marL="457200" rtl="0" algn="l">
              <a:spcBef>
                <a:spcPts val="0"/>
              </a:spcBef>
              <a:spcAft>
                <a:spcPts val="0"/>
              </a:spcAft>
              <a:buSzPts val="1800"/>
              <a:buChar char="●"/>
            </a:pPr>
            <a:r>
              <a:rPr lang="en"/>
              <a:t>It is a top-down parser that does not require backtracking. At each step, the choice of the rule to be expanded is made upon the next terminal symbol.</a:t>
            </a:r>
            <a:endParaRPr/>
          </a:p>
          <a:p>
            <a:pPr indent="-342900" lvl="0" marL="457200" rtl="0" algn="l">
              <a:spcBef>
                <a:spcPts val="0"/>
              </a:spcBef>
              <a:spcAft>
                <a:spcPts val="0"/>
              </a:spcAft>
              <a:buSzPts val="1800"/>
              <a:buChar char="●"/>
            </a:pPr>
            <a:r>
              <a:rPr lang="en"/>
              <a:t>Predictive parsing solves the inefficiency of backtracking by using lookahead tokens to determine the correct production rule to apply, without trying all possibilities.</a:t>
            </a:r>
            <a:endParaRPr/>
          </a:p>
          <a:p>
            <a:pPr indent="-342900" lvl="0" marL="457200" rtl="0" algn="l">
              <a:spcBef>
                <a:spcPts val="0"/>
              </a:spcBef>
              <a:spcAft>
                <a:spcPts val="0"/>
              </a:spcAft>
              <a:buSzPts val="1800"/>
              <a:buChar char="●"/>
            </a:pPr>
            <a:r>
              <a:rPr b="1" lang="en"/>
              <a:t>How it Works:</a:t>
            </a:r>
            <a:r>
              <a:rPr lang="en"/>
              <a:t> The parser uses the next input symbol (lookahead) to make decisions about which production to use. This is done by constructing a parsing table that maps a combination of non-terminals and lookahead tokens to a production rule.</a:t>
            </a:r>
            <a:endParaRPr/>
          </a:p>
          <a:p>
            <a:pPr indent="0" lvl="0" marL="0" rtl="0" algn="l">
              <a:spcBef>
                <a:spcPts val="1200"/>
              </a:spcBef>
              <a:spcAft>
                <a:spcPts val="1200"/>
              </a:spcAft>
              <a:buNone/>
            </a:pPr>
            <a:r>
              <a:rPr lang="en" u="sng">
                <a:solidFill>
                  <a:schemeClr val="hlink"/>
                </a:solidFill>
                <a:hlinkClick r:id="rId3"/>
              </a:rPr>
              <a:t>https://www.geeksforgeeks.org/predictive-parser-in-compiler-design/?ref=ml_lbp</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Parsing – LL(1) Parsing</a:t>
            </a:r>
            <a:endParaRPr/>
          </a:p>
        </p:txBody>
      </p:sp>
      <p:sp>
        <p:nvSpPr>
          <p:cNvPr id="213" name="Google Shape;213;p3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LL Parsing stands for Left-to-right scanning of the input, producing a Leftmost derivation of the input string.</a:t>
            </a:r>
            <a:endParaRPr/>
          </a:p>
          <a:p>
            <a:pPr indent="-342900" lvl="0" marL="457200" rtl="0" algn="l">
              <a:spcBef>
                <a:spcPts val="0"/>
              </a:spcBef>
              <a:spcAft>
                <a:spcPts val="0"/>
              </a:spcAft>
              <a:buSzPts val="1800"/>
              <a:buChar char="●"/>
            </a:pPr>
            <a:r>
              <a:rPr b="1" lang="en"/>
              <a:t>Definition</a:t>
            </a:r>
            <a:r>
              <a:rPr lang="en"/>
              <a:t>: The most common form of LL parsing is LL(1), where “1” represents one lookahead token.</a:t>
            </a:r>
            <a:endParaRPr/>
          </a:p>
          <a:p>
            <a:pPr indent="-342900" lvl="0" marL="457200" rtl="0" algn="l">
              <a:spcBef>
                <a:spcPts val="0"/>
              </a:spcBef>
              <a:spcAft>
                <a:spcPts val="0"/>
              </a:spcAft>
              <a:buSzPts val="1800"/>
              <a:buChar char="●"/>
            </a:pPr>
            <a:r>
              <a:rPr b="1" lang="en"/>
              <a:t>How it Works:</a:t>
            </a:r>
            <a:r>
              <a:rPr lang="en"/>
              <a:t> The parser makes decisions based on a single token of lookahead. The grammar must be free from left recursion and must not have common prefixes (this requires grammar transformations such as left-factoring and eliminating left recursion).</a:t>
            </a:r>
            <a:endParaRPr/>
          </a:p>
          <a:p>
            <a:pPr indent="-342900" lvl="0" marL="457200" rtl="0" algn="l">
              <a:spcBef>
                <a:spcPts val="0"/>
              </a:spcBef>
              <a:spcAft>
                <a:spcPts val="0"/>
              </a:spcAft>
              <a:buSzPts val="1800"/>
              <a:buChar char="●"/>
            </a:pPr>
            <a:r>
              <a:rPr b="1" lang="en"/>
              <a:t>Efficiency:</a:t>
            </a:r>
            <a:r>
              <a:rPr lang="en"/>
              <a:t> LL(1) parsing is efficient and easy to implement, but it can only parse LL(1) grammars, which are relatively restrictive.</a:t>
            </a:r>
            <a:endParaRPr/>
          </a:p>
          <a:p>
            <a:pPr indent="0" lvl="0" marL="0" rtl="0" algn="l">
              <a:spcBef>
                <a:spcPts val="1200"/>
              </a:spcBef>
              <a:spcAft>
                <a:spcPts val="1200"/>
              </a:spcAft>
              <a:buNone/>
            </a:pPr>
            <a:r>
              <a:rPr lang="en" u="sng">
                <a:solidFill>
                  <a:schemeClr val="hlink"/>
                </a:solidFill>
                <a:hlinkClick r:id="rId3"/>
              </a:rPr>
              <a:t>https://www.geeksforgeeks.org/ll1-parsing-algorithm/</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Bottom-Up Parser</a:t>
            </a:r>
            <a:endParaRPr/>
          </a:p>
        </p:txBody>
      </p:sp>
      <p:sp>
        <p:nvSpPr>
          <p:cNvPr id="219" name="Google Shape;219;p40"/>
          <p:cNvSpPr txBox="1"/>
          <p:nvPr>
            <p:ph idx="1" type="body"/>
          </p:nvPr>
        </p:nvSpPr>
        <p:spPr>
          <a:xfrm>
            <a:off x="311700" y="1152475"/>
            <a:ext cx="8520600" cy="386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Bottom-up parsing starts with the input tokens and attempts to construct the parse tree by applying reverse production rules.</a:t>
            </a:r>
            <a:endParaRPr/>
          </a:p>
          <a:p>
            <a:pPr indent="-342900" lvl="0" marL="457200" rtl="0" algn="l">
              <a:spcBef>
                <a:spcPts val="0"/>
              </a:spcBef>
              <a:spcAft>
                <a:spcPts val="0"/>
              </a:spcAft>
              <a:buSzPts val="1800"/>
              <a:buChar char="●"/>
            </a:pPr>
            <a:r>
              <a:rPr lang="en"/>
              <a:t>It recognizes strings of terminals and reduces them to non-terminals.</a:t>
            </a:r>
            <a:endParaRPr/>
          </a:p>
          <a:p>
            <a:pPr indent="-342900" lvl="0" marL="457200" rtl="0" algn="l">
              <a:spcBef>
                <a:spcPts val="0"/>
              </a:spcBef>
              <a:spcAft>
                <a:spcPts val="0"/>
              </a:spcAft>
              <a:buSzPts val="1800"/>
              <a:buChar char="●"/>
            </a:pPr>
            <a:r>
              <a:rPr lang="en"/>
              <a:t>Bottom-Up Parsing works by starting with the input and attempting to construct the parse tree from the leaves (i.e., input tokens) upward, reducing the input string to the start symbol.</a:t>
            </a:r>
            <a:endParaRPr/>
          </a:p>
          <a:p>
            <a:pPr indent="-342900" lvl="0" marL="457200" rtl="0" algn="l">
              <a:spcBef>
                <a:spcPts val="0"/>
              </a:spcBef>
              <a:spcAft>
                <a:spcPts val="0"/>
              </a:spcAft>
              <a:buSzPts val="1800"/>
              <a:buChar char="●"/>
            </a:pPr>
            <a:r>
              <a:rPr lang="en"/>
              <a:t>Bottom-up Parser is the parser that generates the parse tree for the given input string with the help of grammar productions by compressing the terminals. </a:t>
            </a:r>
            <a:endParaRPr/>
          </a:p>
          <a:p>
            <a:pPr indent="-342900" lvl="0" marL="457200" rtl="0" algn="l">
              <a:spcBef>
                <a:spcPts val="0"/>
              </a:spcBef>
              <a:spcAft>
                <a:spcPts val="0"/>
              </a:spcAft>
              <a:buSzPts val="1800"/>
              <a:buChar char="●"/>
            </a:pPr>
            <a:r>
              <a:rPr lang="en"/>
              <a:t>It starts from terminals and ends upon the start symbol. It uses the rightmost derivation in reverse order.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Bottom-Up Parser – Operator Precedence Parsing</a:t>
            </a:r>
            <a:endParaRPr/>
          </a:p>
        </p:txBody>
      </p:sp>
      <p:sp>
        <p:nvSpPr>
          <p:cNvPr id="225" name="Google Shape;225;p4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en"/>
              <a:t>Operator-precedence parsing is used specifically for expressions that involve operators with defined precedence (e.g., arithmetic expressions). It’s a simpler, faster alternative to LR parsing when dealing with such grammars.</a:t>
            </a:r>
            <a:endParaRPr/>
          </a:p>
          <a:p>
            <a:pPr indent="-342900" lvl="0" marL="457200" rtl="0" algn="l">
              <a:spcBef>
                <a:spcPts val="0"/>
              </a:spcBef>
              <a:spcAft>
                <a:spcPts val="0"/>
              </a:spcAft>
              <a:buSzPts val="1800"/>
              <a:buChar char="●"/>
            </a:pPr>
            <a:r>
              <a:rPr b="1" lang="en"/>
              <a:t>How it Works:</a:t>
            </a:r>
            <a:endParaRPr b="1"/>
          </a:p>
          <a:p>
            <a:pPr indent="-323850" lvl="1" marL="914400" rtl="0" algn="l">
              <a:spcBef>
                <a:spcPts val="0"/>
              </a:spcBef>
              <a:spcAft>
                <a:spcPts val="0"/>
              </a:spcAft>
              <a:buSzPts val="1500"/>
              <a:buChar char="○"/>
            </a:pPr>
            <a:r>
              <a:rPr lang="en" sz="1500"/>
              <a:t>The parser uses a precedence table to determine the precedence and associativity of operators.</a:t>
            </a:r>
            <a:endParaRPr sz="1500"/>
          </a:p>
          <a:p>
            <a:pPr indent="-323850" lvl="1" marL="914400" rtl="0" algn="l">
              <a:spcBef>
                <a:spcPts val="0"/>
              </a:spcBef>
              <a:spcAft>
                <a:spcPts val="0"/>
              </a:spcAft>
              <a:buSzPts val="1500"/>
              <a:buChar char="○"/>
            </a:pPr>
            <a:r>
              <a:rPr lang="en" sz="1500"/>
              <a:t>When parsing an expression, the parser shifts operators and operands onto a stack.</a:t>
            </a:r>
            <a:endParaRPr sz="1500"/>
          </a:p>
          <a:p>
            <a:pPr indent="-323850" lvl="1" marL="914400" rtl="0" algn="l">
              <a:spcBef>
                <a:spcPts val="0"/>
              </a:spcBef>
              <a:spcAft>
                <a:spcPts val="0"/>
              </a:spcAft>
              <a:buSzPts val="1500"/>
              <a:buChar char="○"/>
            </a:pPr>
            <a:r>
              <a:rPr lang="en" sz="1500"/>
              <a:t>If the precedence of the current operator is lower than or equal to the operator on the top of the stack, the parser reduces the stack by applying the operator.</a:t>
            </a:r>
            <a:endParaRPr sz="1500"/>
          </a:p>
          <a:p>
            <a:pPr indent="-342900" lvl="0" marL="457200" rtl="0" algn="l">
              <a:spcBef>
                <a:spcPts val="0"/>
              </a:spcBef>
              <a:spcAft>
                <a:spcPts val="0"/>
              </a:spcAft>
              <a:buSzPts val="1800"/>
              <a:buChar char="●"/>
            </a:pPr>
            <a:r>
              <a:rPr b="1" lang="en"/>
              <a:t>Advantages:</a:t>
            </a:r>
            <a:endParaRPr b="1"/>
          </a:p>
          <a:p>
            <a:pPr indent="-323850" lvl="1" marL="914400" rtl="0" algn="l">
              <a:spcBef>
                <a:spcPts val="0"/>
              </a:spcBef>
              <a:spcAft>
                <a:spcPts val="0"/>
              </a:spcAft>
              <a:buSzPts val="1500"/>
              <a:buChar char="○"/>
            </a:pPr>
            <a:r>
              <a:rPr lang="en" sz="1500"/>
              <a:t>Efficient for parsing arithmetic expressions.</a:t>
            </a:r>
            <a:endParaRPr sz="1500"/>
          </a:p>
          <a:p>
            <a:pPr indent="-323850" lvl="1" marL="914400" rtl="0" algn="l">
              <a:spcBef>
                <a:spcPts val="0"/>
              </a:spcBef>
              <a:spcAft>
                <a:spcPts val="0"/>
              </a:spcAft>
              <a:buSzPts val="1500"/>
              <a:buChar char="○"/>
            </a:pPr>
            <a:r>
              <a:rPr lang="en" sz="1500"/>
              <a:t>Easy to implement for simple expressions.</a:t>
            </a:r>
            <a:endParaRPr sz="1500"/>
          </a:p>
          <a:p>
            <a:pPr indent="-342900" lvl="0" marL="457200" rtl="0" algn="l">
              <a:spcBef>
                <a:spcPts val="0"/>
              </a:spcBef>
              <a:spcAft>
                <a:spcPts val="0"/>
              </a:spcAft>
              <a:buSzPts val="1800"/>
              <a:buChar char="●"/>
            </a:pPr>
            <a:r>
              <a:rPr b="1" lang="en">
                <a:solidFill>
                  <a:schemeClr val="dk1"/>
                </a:solidFill>
              </a:rPr>
              <a:t>Limitations:</a:t>
            </a:r>
            <a:r>
              <a:rPr lang="en">
                <a:solidFill>
                  <a:schemeClr val="dk1"/>
                </a:solidFill>
              </a:rPr>
              <a:t> </a:t>
            </a:r>
            <a:r>
              <a:rPr lang="en"/>
              <a:t>It can only handle grammars where precedence relationships are well-defined. It’s unsuitable for general-purpose parsing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Compiler</a:t>
            </a:r>
            <a:endParaRPr/>
          </a:p>
        </p:txBody>
      </p:sp>
      <p:sp>
        <p:nvSpPr>
          <p:cNvPr id="67" name="Google Shape;67;p15"/>
          <p:cNvSpPr txBox="1"/>
          <p:nvPr>
            <p:ph idx="1" type="body"/>
          </p:nvPr>
        </p:nvSpPr>
        <p:spPr>
          <a:xfrm>
            <a:off x="311700" y="1152475"/>
            <a:ext cx="8520600" cy="3917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compiler is a software that converts the the high-level language to machine/binary language.</a:t>
            </a:r>
            <a:endParaRPr/>
          </a:p>
          <a:p>
            <a:pPr indent="-342900" lvl="0" marL="457200" rtl="0" algn="l">
              <a:spcBef>
                <a:spcPts val="0"/>
              </a:spcBef>
              <a:spcAft>
                <a:spcPts val="0"/>
              </a:spcAft>
              <a:buSzPts val="1800"/>
              <a:buChar char="●"/>
            </a:pPr>
            <a:r>
              <a:rPr lang="en"/>
              <a:t>A computer program that translates computer code written in one programming language (the source language) into another language (the target language). </a:t>
            </a:r>
            <a:endParaRPr/>
          </a:p>
          <a:p>
            <a:pPr indent="-342900" lvl="0" marL="457200" rtl="0" algn="l">
              <a:spcBef>
                <a:spcPts val="0"/>
              </a:spcBef>
              <a:spcAft>
                <a:spcPts val="0"/>
              </a:spcAft>
              <a:buSzPts val="1800"/>
              <a:buChar char="●"/>
            </a:pPr>
            <a:r>
              <a:rPr lang="en"/>
              <a:t>Typically translates high-level programming languages to low-level languages like assembly language, object code, or machine code to create an executable program.</a:t>
            </a:r>
            <a:endParaRPr/>
          </a:p>
          <a:p>
            <a:pPr indent="-342900" lvl="0" marL="457200" rtl="0" algn="l">
              <a:spcBef>
                <a:spcPts val="0"/>
              </a:spcBef>
              <a:spcAft>
                <a:spcPts val="0"/>
              </a:spcAft>
              <a:buSzPts val="1800"/>
              <a:buChar char="●"/>
            </a:pPr>
            <a:r>
              <a:rPr lang="en"/>
              <a:t>Includes cross-compilers, bootstrap compilers, decompilers, source-to-source compilers, rewriters, and compiler-compilers.</a:t>
            </a:r>
            <a:endParaRPr/>
          </a:p>
          <a:p>
            <a:pPr indent="-342900" lvl="0" marL="457200" rtl="0" algn="l">
              <a:spcBef>
                <a:spcPts val="0"/>
              </a:spcBef>
              <a:spcAft>
                <a:spcPts val="0"/>
              </a:spcAft>
              <a:buClr>
                <a:schemeClr val="dk1"/>
              </a:buClr>
              <a:buSzPts val="1800"/>
              <a:buChar char="●"/>
            </a:pPr>
            <a:r>
              <a:rPr lang="en">
                <a:solidFill>
                  <a:schemeClr val="dk1"/>
                </a:solidFill>
              </a:rPr>
              <a:t>The outputted machine code is made up entirely of binary bits -- 1s and 0s -- so it can be read and executed by the processors on the target computers.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Bottom-Up Parser – LR Parsing</a:t>
            </a:r>
            <a:endParaRPr/>
          </a:p>
        </p:txBody>
      </p:sp>
      <p:sp>
        <p:nvSpPr>
          <p:cNvPr id="231" name="Google Shape;231;p42"/>
          <p:cNvSpPr txBox="1"/>
          <p:nvPr>
            <p:ph idx="1" type="body"/>
          </p:nvPr>
        </p:nvSpPr>
        <p:spPr>
          <a:xfrm>
            <a:off x="311700" y="1152475"/>
            <a:ext cx="8520600" cy="39306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en"/>
              <a:t>LR parsing is the most powerful type of shift-reduce parsing. LR parsers are capable of recognizing a large class of context-free grammars, including those that LL parsers cannot handle.</a:t>
            </a:r>
            <a:endParaRPr/>
          </a:p>
          <a:p>
            <a:pPr indent="-342900" lvl="0" marL="457200" rtl="0" algn="l">
              <a:spcBef>
                <a:spcPts val="0"/>
              </a:spcBef>
              <a:spcAft>
                <a:spcPts val="0"/>
              </a:spcAft>
              <a:buSzPts val="1800"/>
              <a:buChar char="●"/>
            </a:pPr>
            <a:r>
              <a:rPr lang="en"/>
              <a:t>LR parser is a bottom-up parser for context-free grammar that is very generally used by computer programming language compiler and other associated tools. </a:t>
            </a:r>
            <a:endParaRPr/>
          </a:p>
          <a:p>
            <a:pPr indent="-342900" lvl="0" marL="457200" rtl="0" algn="l">
              <a:spcBef>
                <a:spcPts val="0"/>
              </a:spcBef>
              <a:spcAft>
                <a:spcPts val="0"/>
              </a:spcAft>
              <a:buSzPts val="1800"/>
              <a:buChar char="●"/>
            </a:pPr>
            <a:r>
              <a:rPr lang="en"/>
              <a:t>LR parser reads their input from left to right and produces a right-most derivation. It is called a Bottom-up parser because it attempts to reduce the top-level grammar productions by building up from the leaves. </a:t>
            </a:r>
            <a:endParaRPr/>
          </a:p>
          <a:p>
            <a:pPr indent="-342900" lvl="0" marL="457200" rtl="0" algn="l">
              <a:spcBef>
                <a:spcPts val="0"/>
              </a:spcBef>
              <a:spcAft>
                <a:spcPts val="0"/>
              </a:spcAft>
              <a:buSzPts val="1800"/>
              <a:buChar char="●"/>
            </a:pPr>
            <a:r>
              <a:rPr lang="en"/>
              <a:t>LR parsers are the most powerful parser of all deterministic parsers in practice.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LR Parsing (Contd.)</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term parser LR(k) parser, here the L refers to the left-to-right scanning, R refers to the rightmost derivation in reverse and k refers to the number of unconsumed “look ahead” input symbols that are used in making parser decisions. Typically, k is 1 and is often omitted.</a:t>
            </a:r>
            <a:endParaRPr/>
          </a:p>
          <a:p>
            <a:pPr indent="-342900" lvl="0" marL="457200" rtl="0" algn="l">
              <a:spcBef>
                <a:spcPts val="0"/>
              </a:spcBef>
              <a:spcAft>
                <a:spcPts val="0"/>
              </a:spcAft>
              <a:buSzPts val="1800"/>
              <a:buChar char="●"/>
            </a:pPr>
            <a:r>
              <a:rPr lang="en"/>
              <a:t>A context-free grammar is called LR (k) if the LR (k) parser exists for it. </a:t>
            </a:r>
            <a:endParaRPr/>
          </a:p>
          <a:p>
            <a:pPr indent="-342900" lvl="0" marL="457200" rtl="0" algn="l">
              <a:spcBef>
                <a:spcPts val="0"/>
              </a:spcBef>
              <a:spcAft>
                <a:spcPts val="0"/>
              </a:spcAft>
              <a:buSzPts val="1800"/>
              <a:buChar char="●"/>
            </a:pPr>
            <a:r>
              <a:rPr lang="en"/>
              <a:t>This first reduces the sequence of tokens to the left. But when we read from above, the derivation order first extends to non-terminal.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LR Parsing (Contd.)</a:t>
            </a:r>
            <a:endParaRPr/>
          </a:p>
          <a:p>
            <a:pPr indent="0" lvl="0" marL="0" rtl="0" algn="l">
              <a:spcBef>
                <a:spcPts val="0"/>
              </a:spcBef>
              <a:spcAft>
                <a:spcPts val="0"/>
              </a:spcAft>
              <a:buNone/>
            </a:pPr>
            <a:r>
              <a:t/>
            </a:r>
            <a:endParaRPr/>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first reduces the sequence of tokens to the left. But when we read from above, the derivation order first extends to non-terminal.</a:t>
            </a:r>
            <a:endParaRPr/>
          </a:p>
          <a:p>
            <a:pPr indent="-342900" lvl="0" marL="457200" rtl="0" algn="l">
              <a:spcBef>
                <a:spcPts val="0"/>
              </a:spcBef>
              <a:spcAft>
                <a:spcPts val="0"/>
              </a:spcAft>
              <a:buSzPts val="1800"/>
              <a:buChar char="●"/>
            </a:pPr>
            <a:r>
              <a:rPr lang="en"/>
              <a:t>The stack is empty, and we are looking to reduce the rule by S’→S$.</a:t>
            </a:r>
            <a:endParaRPr/>
          </a:p>
          <a:p>
            <a:pPr indent="-342900" lvl="0" marL="457200" rtl="0" algn="l">
              <a:spcBef>
                <a:spcPts val="0"/>
              </a:spcBef>
              <a:spcAft>
                <a:spcPts val="0"/>
              </a:spcAft>
              <a:buSzPts val="1800"/>
              <a:buChar char="●"/>
            </a:pPr>
            <a:r>
              <a:rPr lang="en"/>
              <a:t>Using a “.” in the rule represents how many of the rules are already on the stack.</a:t>
            </a:r>
            <a:endParaRPr/>
          </a:p>
          <a:p>
            <a:pPr indent="-342900" lvl="0" marL="457200" rtl="0" algn="l">
              <a:spcBef>
                <a:spcPts val="0"/>
              </a:spcBef>
              <a:spcAft>
                <a:spcPts val="0"/>
              </a:spcAft>
              <a:buSzPts val="1800"/>
              <a:buChar char="●"/>
            </a:pPr>
            <a:r>
              <a:rPr lang="en"/>
              <a:t>A dotted item, or simply, the item is a production rule with a dot indicating how much RHS has so far been recognized.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LR Parsing (Contd.)</a:t>
            </a:r>
            <a:endParaRPr/>
          </a:p>
          <a:p>
            <a:pPr indent="0" lvl="0" marL="0" rtl="0" algn="l">
              <a:spcBef>
                <a:spcPts val="0"/>
              </a:spcBef>
              <a:spcAft>
                <a:spcPts val="0"/>
              </a:spcAft>
              <a:buNone/>
            </a:pPr>
            <a:r>
              <a:t/>
            </a:r>
            <a:endParaRPr/>
          </a:p>
        </p:txBody>
      </p:sp>
      <p:sp>
        <p:nvSpPr>
          <p:cNvPr id="249" name="Google Shape;24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Rules for LR parser :</a:t>
            </a:r>
            <a:endParaRPr b="1"/>
          </a:p>
          <a:p>
            <a:pPr indent="-342900" lvl="0" marL="457200" rtl="0" algn="l">
              <a:spcBef>
                <a:spcPts val="1200"/>
              </a:spcBef>
              <a:spcAft>
                <a:spcPts val="0"/>
              </a:spcAft>
              <a:buSzPts val="1800"/>
              <a:buChar char="●"/>
            </a:pPr>
            <a:r>
              <a:rPr lang="en"/>
              <a:t>The rules of LR parser as follows.</a:t>
            </a:r>
            <a:endParaRPr/>
          </a:p>
          <a:p>
            <a:pPr indent="0" lvl="0" marL="0" rtl="0" algn="l">
              <a:spcBef>
                <a:spcPts val="1200"/>
              </a:spcBef>
              <a:spcAft>
                <a:spcPts val="0"/>
              </a:spcAft>
              <a:buNone/>
            </a:pPr>
            <a:r>
              <a:rPr lang="en"/>
              <a:t>(A)</a:t>
            </a:r>
            <a:r>
              <a:rPr lang="en"/>
              <a:t>The first item from the given grammar rules adds itself as the first closed set.</a:t>
            </a:r>
            <a:endParaRPr/>
          </a:p>
          <a:p>
            <a:pPr indent="0" lvl="0" marL="0" rtl="0" algn="l">
              <a:spcBef>
                <a:spcPts val="1200"/>
              </a:spcBef>
              <a:spcAft>
                <a:spcPts val="0"/>
              </a:spcAft>
              <a:buNone/>
            </a:pPr>
            <a:r>
              <a:rPr lang="en"/>
              <a:t>(B)If an object is present in the closure of the form A→ α. β. γ, where the next symbol after the symbol is non-terminal, add the symbol’s production rules where the dot precedes the first item.</a:t>
            </a:r>
            <a:endParaRPr/>
          </a:p>
          <a:p>
            <a:pPr indent="0" lvl="0" marL="0" rtl="0" algn="l">
              <a:spcBef>
                <a:spcPts val="1200"/>
              </a:spcBef>
              <a:spcAft>
                <a:spcPts val="0"/>
              </a:spcAft>
              <a:buNone/>
            </a:pPr>
            <a:r>
              <a:rPr lang="en"/>
              <a:t>(C)Repeat steps (B) and (C) for new items added under (B).</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LR Parsing(Contd.)</a:t>
            </a:r>
            <a:endParaRPr/>
          </a:p>
        </p:txBody>
      </p:sp>
      <p:sp>
        <p:nvSpPr>
          <p:cNvPr id="255" name="Google Shape;25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 LR parsing algorithm refer to:</a:t>
            </a:r>
            <a:endParaRPr b="1"/>
          </a:p>
          <a:p>
            <a:pPr indent="0" lvl="0" marL="0" rtl="0" algn="l">
              <a:spcBef>
                <a:spcPts val="1200"/>
              </a:spcBef>
              <a:spcAft>
                <a:spcPts val="0"/>
              </a:spcAft>
              <a:buNone/>
            </a:pPr>
            <a:r>
              <a:rPr b="1" lang="en" u="sng">
                <a:solidFill>
                  <a:schemeClr val="hlink"/>
                </a:solidFill>
                <a:hlinkClick r:id="rId3"/>
              </a:rPr>
              <a:t>https://www.geeksforgeeks.org/lr-parser/</a:t>
            </a:r>
            <a:r>
              <a:rPr b="1" lang="en"/>
              <a:t> </a:t>
            </a:r>
            <a:endParaRPr b="1"/>
          </a:p>
          <a:p>
            <a:pPr indent="0" lvl="0" marL="0" rtl="0" algn="l">
              <a:spcBef>
                <a:spcPts val="1200"/>
              </a:spcBef>
              <a:spcAft>
                <a:spcPts val="0"/>
              </a:spcAft>
              <a:buNone/>
            </a:pPr>
            <a:r>
              <a:rPr b="1" lang="en" u="sng">
                <a:solidFill>
                  <a:schemeClr val="hlink"/>
                </a:solidFill>
                <a:hlinkClick r:id="rId4"/>
              </a:rPr>
              <a:t>https://youtu.be/SejqKlKgOnk?si=NBk1i0DxTZ0p0ARt</a:t>
            </a:r>
            <a:r>
              <a:rPr b="1" lang="en"/>
              <a:t> </a:t>
            </a:r>
            <a:endParaRPr b="1"/>
          </a:p>
          <a:p>
            <a:pPr indent="0" lvl="0" marL="0" rtl="0" algn="l">
              <a:spcBef>
                <a:spcPts val="1200"/>
              </a:spcBef>
              <a:spcAft>
                <a:spcPts val="0"/>
              </a:spcAft>
              <a:buNone/>
            </a:pPr>
            <a:r>
              <a:rPr b="1" lang="en"/>
              <a:t>For Example of LR parsing refer to:</a:t>
            </a:r>
            <a:endParaRPr b="1"/>
          </a:p>
          <a:p>
            <a:pPr indent="0" lvl="0" marL="0" rtl="0" algn="l">
              <a:spcBef>
                <a:spcPts val="1200"/>
              </a:spcBef>
              <a:spcAft>
                <a:spcPts val="0"/>
              </a:spcAft>
              <a:buNone/>
            </a:pPr>
            <a:r>
              <a:rPr b="1" lang="en" u="sng">
                <a:solidFill>
                  <a:schemeClr val="hlink"/>
                </a:solidFill>
                <a:hlinkClick r:id="rId5"/>
              </a:rPr>
              <a:t>https://www.geeksforgeeks.org/problem-on-lr0-parser/?ref=ml_lbp</a:t>
            </a:r>
            <a:r>
              <a:rPr b="1" lang="en"/>
              <a:t> </a:t>
            </a:r>
            <a:endParaRPr b="1"/>
          </a:p>
          <a:p>
            <a:pPr indent="0" lvl="0" marL="0" rtl="0" algn="l">
              <a:spcBef>
                <a:spcPts val="1200"/>
              </a:spcBef>
              <a:spcAft>
                <a:spcPts val="120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LR Parsing (Contd.)</a:t>
            </a:r>
            <a:endParaRPr/>
          </a:p>
        </p:txBody>
      </p:sp>
      <p:sp>
        <p:nvSpPr>
          <p:cNvPr id="261" name="Google Shape;26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7"/>
          <p:cNvPicPr preferRelativeResize="0"/>
          <p:nvPr/>
        </p:nvPicPr>
        <p:blipFill>
          <a:blip r:embed="rId3">
            <a:alphaModFix/>
          </a:blip>
          <a:stretch>
            <a:fillRect/>
          </a:stretch>
        </p:blipFill>
        <p:spPr>
          <a:xfrm>
            <a:off x="2034300" y="1340500"/>
            <a:ext cx="4791200" cy="3228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LR Parsing Techniques</a:t>
            </a:r>
            <a:endParaRPr/>
          </a:p>
        </p:txBody>
      </p:sp>
      <p:sp>
        <p:nvSpPr>
          <p:cNvPr id="268" name="Google Shape;268;p4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SLR (Simple LR) Parsing</a:t>
            </a:r>
            <a:endParaRPr b="1"/>
          </a:p>
          <a:p>
            <a:pPr indent="-342900" lvl="0" marL="457200" rtl="0" algn="l">
              <a:spcBef>
                <a:spcPts val="0"/>
              </a:spcBef>
              <a:spcAft>
                <a:spcPts val="0"/>
              </a:spcAft>
              <a:buSzPts val="1800"/>
              <a:buChar char="●"/>
            </a:pPr>
            <a:r>
              <a:rPr lang="en" sz="1600" u="sng">
                <a:solidFill>
                  <a:schemeClr val="hlink"/>
                </a:solidFill>
                <a:hlinkClick r:id="rId3"/>
              </a:rPr>
              <a:t>https://www.geeksforgeeks.org/slr-parser-with-examples/?ref=ml_lbp</a:t>
            </a:r>
            <a:r>
              <a:rPr lang="en" sz="1600">
                <a:solidFill>
                  <a:schemeClr val="dk1"/>
                </a:solidFill>
              </a:rPr>
              <a:t> </a:t>
            </a:r>
            <a:endParaRPr b="1"/>
          </a:p>
          <a:p>
            <a:pPr indent="-342900" lvl="0" marL="457200" rtl="0" algn="l">
              <a:spcBef>
                <a:spcPts val="0"/>
              </a:spcBef>
              <a:spcAft>
                <a:spcPts val="0"/>
              </a:spcAft>
              <a:buSzPts val="1800"/>
              <a:buChar char="●"/>
            </a:pPr>
            <a:r>
              <a:rPr b="1" lang="en"/>
              <a:t>Definition:</a:t>
            </a:r>
            <a:r>
              <a:rPr lang="en"/>
              <a:t> SLR parsing is a simplified version of LR parsing. It uses the follow sets of non-terminals to make decisions during the reduce phase.</a:t>
            </a:r>
            <a:endParaRPr/>
          </a:p>
          <a:p>
            <a:pPr indent="-342900" lvl="0" marL="457200" rtl="0" algn="l">
              <a:spcBef>
                <a:spcPts val="0"/>
              </a:spcBef>
              <a:spcAft>
                <a:spcPts val="0"/>
              </a:spcAft>
              <a:buSzPts val="1800"/>
              <a:buChar char="●"/>
            </a:pPr>
            <a:r>
              <a:rPr b="1" lang="en"/>
              <a:t>How it Works:</a:t>
            </a:r>
            <a:endParaRPr b="1"/>
          </a:p>
          <a:p>
            <a:pPr indent="-323850" lvl="1" marL="914400" rtl="0" algn="l">
              <a:spcBef>
                <a:spcPts val="0"/>
              </a:spcBef>
              <a:spcAft>
                <a:spcPts val="0"/>
              </a:spcAft>
              <a:buSzPts val="1500"/>
              <a:buChar char="○"/>
            </a:pPr>
            <a:r>
              <a:rPr lang="en" sz="1500"/>
              <a:t>States are constructed based on LR(0) items, which represent the positions in the grammar rules where reductions can occur.</a:t>
            </a:r>
            <a:endParaRPr sz="1500"/>
          </a:p>
          <a:p>
            <a:pPr indent="-323850" lvl="1" marL="914400" rtl="0" algn="l">
              <a:spcBef>
                <a:spcPts val="0"/>
              </a:spcBef>
              <a:spcAft>
                <a:spcPts val="0"/>
              </a:spcAft>
              <a:buSzPts val="1500"/>
              <a:buChar char="○"/>
            </a:pPr>
            <a:r>
              <a:rPr lang="en" sz="1500"/>
              <a:t>The parser uses a lookahead token and a set of rules to determine whether to shift or reduce.</a:t>
            </a:r>
            <a:endParaRPr sz="1500"/>
          </a:p>
          <a:p>
            <a:pPr indent="-342900" lvl="0" marL="457200" rtl="0" algn="l">
              <a:spcBef>
                <a:spcPts val="0"/>
              </a:spcBef>
              <a:spcAft>
                <a:spcPts val="0"/>
              </a:spcAft>
              <a:buSzPts val="1800"/>
              <a:buChar char="●"/>
            </a:pPr>
            <a:r>
              <a:rPr b="1" lang="en"/>
              <a:t>Advantages:</a:t>
            </a:r>
            <a:endParaRPr b="1"/>
          </a:p>
          <a:p>
            <a:pPr indent="-330200" lvl="1" marL="914400" rtl="0" algn="l">
              <a:spcBef>
                <a:spcPts val="0"/>
              </a:spcBef>
              <a:spcAft>
                <a:spcPts val="0"/>
              </a:spcAft>
              <a:buSzPts val="1600"/>
              <a:buChar char="○"/>
            </a:pPr>
            <a:r>
              <a:rPr lang="en" sz="1600"/>
              <a:t>It is simpler and requires smaller parsing tables than more advanced LR parsers.</a:t>
            </a:r>
            <a:endParaRPr sz="1600"/>
          </a:p>
          <a:p>
            <a:pPr indent="-330200" lvl="1" marL="914400" rtl="0" algn="l">
              <a:spcBef>
                <a:spcPts val="0"/>
              </a:spcBef>
              <a:spcAft>
                <a:spcPts val="0"/>
              </a:spcAft>
              <a:buSzPts val="1600"/>
              <a:buChar char="○"/>
            </a:pPr>
            <a:r>
              <a:rPr lang="en" sz="1600"/>
              <a:t>However, it cannot handle all LR(1) grammars, particularly when grammar ambiguities arise.</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LR Parsing Techniques (Contd.)</a:t>
            </a:r>
            <a:endParaRPr/>
          </a:p>
          <a:p>
            <a:pPr indent="0" lvl="0" marL="0" rtl="0" algn="l">
              <a:spcBef>
                <a:spcPts val="0"/>
              </a:spcBef>
              <a:spcAft>
                <a:spcPts val="0"/>
              </a:spcAft>
              <a:buNone/>
            </a:pPr>
            <a:r>
              <a:t/>
            </a:r>
            <a:endParaRPr/>
          </a:p>
        </p:txBody>
      </p:sp>
      <p:sp>
        <p:nvSpPr>
          <p:cNvPr id="274" name="Google Shape;274;p4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LALR (Look-Ahead LR) Parsing</a:t>
            </a:r>
            <a:endParaRPr b="1"/>
          </a:p>
          <a:p>
            <a:pPr indent="-342900" lvl="0" marL="457200" rtl="0" algn="l">
              <a:spcBef>
                <a:spcPts val="0"/>
              </a:spcBef>
              <a:spcAft>
                <a:spcPts val="0"/>
              </a:spcAft>
              <a:buSzPts val="1800"/>
              <a:buChar char="●"/>
            </a:pPr>
            <a:r>
              <a:rPr b="1" lang="en"/>
              <a:t>Definition</a:t>
            </a:r>
            <a:r>
              <a:rPr lang="en"/>
              <a:t>: LALR parsing is the most commonly used form of LR parsing in practice. It stands for Look-Ahead LR parsing and uses lookahead tokens to resolve parsing conflicts.</a:t>
            </a:r>
            <a:endParaRPr/>
          </a:p>
          <a:p>
            <a:pPr indent="-342900" lvl="0" marL="457200" rtl="0" algn="l">
              <a:spcBef>
                <a:spcPts val="0"/>
              </a:spcBef>
              <a:spcAft>
                <a:spcPts val="0"/>
              </a:spcAft>
              <a:buSzPts val="1800"/>
              <a:buChar char="●"/>
            </a:pPr>
            <a:r>
              <a:rPr b="1" lang="en"/>
              <a:t>How it Works:</a:t>
            </a:r>
            <a:endParaRPr b="1"/>
          </a:p>
          <a:p>
            <a:pPr indent="-323850" lvl="1" marL="914400" rtl="0" algn="l">
              <a:spcBef>
                <a:spcPts val="0"/>
              </a:spcBef>
              <a:spcAft>
                <a:spcPts val="0"/>
              </a:spcAft>
              <a:buSzPts val="1500"/>
              <a:buChar char="○"/>
            </a:pPr>
            <a:r>
              <a:rPr lang="en" sz="1500"/>
              <a:t>LALR parsers merge states that are identical except for lookahead sets, reducing the number of states compared to canonical LR parsers.</a:t>
            </a:r>
            <a:endParaRPr sz="1500"/>
          </a:p>
          <a:p>
            <a:pPr indent="-323850" lvl="1" marL="914400" rtl="0" algn="l">
              <a:spcBef>
                <a:spcPts val="0"/>
              </a:spcBef>
              <a:spcAft>
                <a:spcPts val="0"/>
              </a:spcAft>
              <a:buSzPts val="1500"/>
              <a:buChar char="○"/>
            </a:pPr>
            <a:r>
              <a:rPr lang="en" sz="1500"/>
              <a:t>The lookahead token helps to decide whether to shift or reduce at a given point.</a:t>
            </a:r>
            <a:endParaRPr sz="1500"/>
          </a:p>
          <a:p>
            <a:pPr indent="-342900" lvl="0" marL="457200" rtl="0" algn="l">
              <a:spcBef>
                <a:spcPts val="0"/>
              </a:spcBef>
              <a:spcAft>
                <a:spcPts val="0"/>
              </a:spcAft>
              <a:buSzPts val="1800"/>
              <a:buChar char="●"/>
            </a:pPr>
            <a:r>
              <a:rPr b="1" lang="en"/>
              <a:t>Advantages:</a:t>
            </a:r>
            <a:endParaRPr b="1"/>
          </a:p>
          <a:p>
            <a:pPr indent="-323850" lvl="1" marL="914400" rtl="0" algn="l">
              <a:spcBef>
                <a:spcPts val="0"/>
              </a:spcBef>
              <a:spcAft>
                <a:spcPts val="0"/>
              </a:spcAft>
              <a:buSzPts val="1500"/>
              <a:buChar char="○"/>
            </a:pPr>
            <a:r>
              <a:rPr lang="en" sz="1500"/>
              <a:t>LALR parsers require smaller tables and are more efficient than full LR parsers.</a:t>
            </a:r>
            <a:endParaRPr sz="1500"/>
          </a:p>
          <a:p>
            <a:pPr indent="-323850" lvl="1" marL="914400" rtl="0" algn="l">
              <a:spcBef>
                <a:spcPts val="0"/>
              </a:spcBef>
              <a:spcAft>
                <a:spcPts val="0"/>
              </a:spcAft>
              <a:buSzPts val="1500"/>
              <a:buChar char="○"/>
            </a:pPr>
            <a:r>
              <a:rPr lang="en" sz="1500"/>
              <a:t>They are commonly used in tools like Yacc (Yet Another Compiler-Compiler).</a:t>
            </a:r>
            <a:endParaRPr sz="1500"/>
          </a:p>
          <a:p>
            <a:pPr indent="-323850" lvl="1" marL="914400" rtl="0" algn="l">
              <a:spcBef>
                <a:spcPts val="0"/>
              </a:spcBef>
              <a:spcAft>
                <a:spcPts val="0"/>
              </a:spcAft>
              <a:buSzPts val="1500"/>
              <a:buChar char="○"/>
            </a:pPr>
            <a:r>
              <a:rPr lang="en" sz="1500"/>
              <a:t>Limitations: LALR parsers can still fail on certain complex grammars that canonical LR parsers can handle, but these cases are rare in practice.</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LR Parsing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80" name="Google Shape;280;p5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b="1" lang="en"/>
              <a:t>CLR (Canonical LR) Parsing</a:t>
            </a:r>
            <a:endParaRPr b="1"/>
          </a:p>
          <a:p>
            <a:pPr indent="-342900" lvl="0" marL="457200" rtl="0" algn="l">
              <a:spcBef>
                <a:spcPts val="0"/>
              </a:spcBef>
              <a:spcAft>
                <a:spcPts val="0"/>
              </a:spcAft>
              <a:buSzPts val="1800"/>
              <a:buChar char="●"/>
            </a:pPr>
            <a:r>
              <a:rPr b="1" lang="en"/>
              <a:t>Definition</a:t>
            </a:r>
            <a:r>
              <a:rPr lang="en"/>
              <a:t>: Canonical LR parsing is the most general form of LR parsing. It uses full LR(1) item sets, which include lookahead information for every item.</a:t>
            </a:r>
            <a:endParaRPr/>
          </a:p>
          <a:p>
            <a:pPr indent="-342900" lvl="0" marL="457200" rtl="0" algn="l">
              <a:spcBef>
                <a:spcPts val="0"/>
              </a:spcBef>
              <a:spcAft>
                <a:spcPts val="0"/>
              </a:spcAft>
              <a:buSzPts val="1800"/>
              <a:buChar char="●"/>
            </a:pPr>
            <a:r>
              <a:rPr b="1" lang="en"/>
              <a:t>How it Works:</a:t>
            </a:r>
            <a:endParaRPr b="1"/>
          </a:p>
          <a:p>
            <a:pPr indent="-323850" lvl="1" marL="914400" rtl="0" algn="l">
              <a:spcBef>
                <a:spcPts val="0"/>
              </a:spcBef>
              <a:spcAft>
                <a:spcPts val="0"/>
              </a:spcAft>
              <a:buSzPts val="1500"/>
              <a:buChar char="○"/>
            </a:pPr>
            <a:r>
              <a:rPr lang="en" sz="1500"/>
              <a:t>States are constructed based on LR(1) items, which contain both the position in the grammar and a lookahead token.</a:t>
            </a:r>
            <a:endParaRPr sz="1500"/>
          </a:p>
          <a:p>
            <a:pPr indent="-323850" lvl="1" marL="914400" rtl="0" algn="l">
              <a:spcBef>
                <a:spcPts val="0"/>
              </a:spcBef>
              <a:spcAft>
                <a:spcPts val="0"/>
              </a:spcAft>
              <a:buSzPts val="1500"/>
              <a:buChar char="○"/>
            </a:pPr>
            <a:r>
              <a:rPr lang="en" sz="1500"/>
              <a:t>CLR parsers can handle all context-free grammars that are LR(1), making them the most powerful of the LR parsers.</a:t>
            </a:r>
            <a:endParaRPr sz="1500"/>
          </a:p>
          <a:p>
            <a:pPr indent="-342900" lvl="0" marL="457200" rtl="0" algn="l">
              <a:spcBef>
                <a:spcPts val="0"/>
              </a:spcBef>
              <a:spcAft>
                <a:spcPts val="0"/>
              </a:spcAft>
              <a:buSzPts val="1800"/>
              <a:buChar char="●"/>
            </a:pPr>
            <a:r>
              <a:rPr b="1" lang="en"/>
              <a:t>Advantages</a:t>
            </a:r>
            <a:r>
              <a:rPr lang="en"/>
              <a:t>:</a:t>
            </a:r>
            <a:endParaRPr/>
          </a:p>
          <a:p>
            <a:pPr indent="-323850" lvl="1" marL="914400" rtl="0" algn="l">
              <a:spcBef>
                <a:spcPts val="0"/>
              </a:spcBef>
              <a:spcAft>
                <a:spcPts val="0"/>
              </a:spcAft>
              <a:buSzPts val="1500"/>
              <a:buChar char="○"/>
            </a:pPr>
            <a:r>
              <a:rPr lang="en" sz="1500"/>
              <a:t>CLR parsers can handle any LR(1) grammar, including those with complex conflicts that SLR or LALR parsers cannot resolve.</a:t>
            </a:r>
            <a:endParaRPr sz="1500"/>
          </a:p>
          <a:p>
            <a:pPr indent="-342900" lvl="0" marL="457200" rtl="0" algn="l">
              <a:spcBef>
                <a:spcPts val="0"/>
              </a:spcBef>
              <a:spcAft>
                <a:spcPts val="0"/>
              </a:spcAft>
              <a:buSzPts val="1800"/>
              <a:buChar char="●"/>
            </a:pPr>
            <a:r>
              <a:rPr b="1" lang="en"/>
              <a:t>Disadvantages</a:t>
            </a:r>
            <a:r>
              <a:rPr lang="en"/>
              <a:t>:</a:t>
            </a:r>
            <a:endParaRPr/>
          </a:p>
          <a:p>
            <a:pPr indent="-323850" lvl="1" marL="914400" rtl="0" algn="l">
              <a:spcBef>
                <a:spcPts val="0"/>
              </a:spcBef>
              <a:spcAft>
                <a:spcPts val="0"/>
              </a:spcAft>
              <a:buSzPts val="1500"/>
              <a:buChar char="○"/>
            </a:pPr>
            <a:r>
              <a:rPr lang="en" sz="1500"/>
              <a:t>The main drawback is that they require larger parsing tables and more memory, which can make them inefficient for large grammars.</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Optimization Techniques</a:t>
            </a:r>
            <a:endParaRPr/>
          </a:p>
        </p:txBody>
      </p:sp>
      <p:sp>
        <p:nvSpPr>
          <p:cNvPr id="286" name="Google Shape;286;p51"/>
          <p:cNvSpPr txBox="1"/>
          <p:nvPr>
            <p:ph idx="1" type="body"/>
          </p:nvPr>
        </p:nvSpPr>
        <p:spPr>
          <a:xfrm>
            <a:off x="311700" y="1152475"/>
            <a:ext cx="8520600" cy="3860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Code optimization is a crucial part of compiler design and system software development. </a:t>
            </a:r>
            <a:endParaRPr/>
          </a:p>
          <a:p>
            <a:pPr indent="-342900" lvl="0" marL="457200" rtl="0" algn="l">
              <a:spcBef>
                <a:spcPts val="0"/>
              </a:spcBef>
              <a:spcAft>
                <a:spcPts val="0"/>
              </a:spcAft>
              <a:buSzPts val="1800"/>
              <a:buChar char="●"/>
            </a:pPr>
            <a:r>
              <a:rPr lang="en"/>
              <a:t>It involves transforming code to improve its efficiency without changing its functionality. </a:t>
            </a:r>
            <a:endParaRPr/>
          </a:p>
          <a:p>
            <a:pPr indent="-342900" lvl="0" marL="457200" rtl="0" algn="l">
              <a:spcBef>
                <a:spcPts val="0"/>
              </a:spcBef>
              <a:spcAft>
                <a:spcPts val="0"/>
              </a:spcAft>
              <a:buSzPts val="1800"/>
              <a:buChar char="●"/>
            </a:pPr>
            <a:r>
              <a:rPr lang="en"/>
              <a:t>Code optimization aims to enhance performance by reducing execution time, memory usage, or power consumption. </a:t>
            </a:r>
            <a:endParaRPr/>
          </a:p>
          <a:p>
            <a:pPr indent="-342900" lvl="0" marL="457200" rtl="0" algn="l">
              <a:spcBef>
                <a:spcPts val="0"/>
              </a:spcBef>
              <a:spcAft>
                <a:spcPts val="0"/>
              </a:spcAft>
              <a:buSzPts val="1800"/>
              <a:buChar char="●"/>
            </a:pPr>
            <a:r>
              <a:rPr lang="en"/>
              <a:t>In the context of compilers, optimization can happen at various stages, primarily during or after intermediate code generation. </a:t>
            </a:r>
            <a:endParaRPr/>
          </a:p>
          <a:p>
            <a:pPr indent="-342900" lvl="0" marL="457200" rtl="0" algn="l">
              <a:spcBef>
                <a:spcPts val="0"/>
              </a:spcBef>
              <a:spcAft>
                <a:spcPts val="0"/>
              </a:spcAft>
              <a:buSzPts val="1800"/>
              <a:buChar char="●"/>
            </a:pPr>
            <a:r>
              <a:rPr lang="en"/>
              <a:t>Optimizations can be machine-independent or machine-dependent.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Simple Compiler (Contd.)</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9036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Compilers are sometimes confused with programs called interpreters. </a:t>
            </a:r>
            <a:endParaRPr/>
          </a:p>
          <a:p>
            <a:pPr indent="-342900" lvl="0" marL="457200" rtl="0" algn="l">
              <a:spcBef>
                <a:spcPts val="0"/>
              </a:spcBef>
              <a:spcAft>
                <a:spcPts val="0"/>
              </a:spcAft>
              <a:buSzPts val="1800"/>
              <a:buChar char="●"/>
            </a:pPr>
            <a:r>
              <a:rPr lang="en"/>
              <a:t>Although the two are similar, they differ in important ways. Compilers analyze and convert source code written in languages such as Java, C++, C# or Swift. </a:t>
            </a:r>
            <a:endParaRPr/>
          </a:p>
          <a:p>
            <a:pPr indent="-342900" lvl="0" marL="457200" rtl="0" algn="l">
              <a:spcBef>
                <a:spcPts val="0"/>
              </a:spcBef>
              <a:spcAft>
                <a:spcPts val="0"/>
              </a:spcAft>
              <a:buSzPts val="1800"/>
              <a:buChar char="●"/>
            </a:pPr>
            <a:r>
              <a:rPr lang="en"/>
              <a:t>They're commonly used to generate machine code or bytecode that can be executed by the target host system.</a:t>
            </a:r>
            <a:endParaRPr/>
          </a:p>
          <a:p>
            <a:pPr indent="-342900" lvl="0" marL="457200" rtl="0" algn="l">
              <a:spcBef>
                <a:spcPts val="0"/>
              </a:spcBef>
              <a:spcAft>
                <a:spcPts val="0"/>
              </a:spcAft>
              <a:buSzPts val="1800"/>
              <a:buChar char="●"/>
            </a:pPr>
            <a:r>
              <a:rPr lang="en"/>
              <a:t>Interpreters do not generate IR code or save generated machine code. </a:t>
            </a:r>
            <a:endParaRPr/>
          </a:p>
          <a:p>
            <a:pPr indent="-342900" lvl="0" marL="457200" rtl="0" algn="l">
              <a:spcBef>
                <a:spcPts val="0"/>
              </a:spcBef>
              <a:spcAft>
                <a:spcPts val="0"/>
              </a:spcAft>
              <a:buSzPts val="1800"/>
              <a:buChar char="●"/>
            </a:pPr>
            <a:r>
              <a:rPr lang="en"/>
              <a:t>They process the code one statement at a time at runtime, without pre-converting the code or preparing it in advance for a particular platform.</a:t>
            </a:r>
            <a:endParaRPr/>
          </a:p>
          <a:p>
            <a:pPr indent="-342900" lvl="0" marL="457200" rtl="0" algn="l">
              <a:spcBef>
                <a:spcPts val="0"/>
              </a:spcBef>
              <a:spcAft>
                <a:spcPts val="0"/>
              </a:spcAft>
              <a:buSzPts val="1800"/>
              <a:buChar char="●"/>
            </a:pPr>
            <a:r>
              <a:rPr lang="en"/>
              <a:t>Interpreters are used for code written in scripting languages such as Perl, PHP, Ruby or Python.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None/>
            </a:pPr>
            <a:r>
              <a:t/>
            </a:r>
            <a:endParaRPr/>
          </a:p>
        </p:txBody>
      </p:sp>
      <p:sp>
        <p:nvSpPr>
          <p:cNvPr id="292" name="Google Shape;29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Types of Code Optimization Techniques</a:t>
            </a:r>
            <a:endParaRPr b="1"/>
          </a:p>
          <a:p>
            <a:pPr indent="-342900" lvl="0" marL="457200" rtl="0" algn="l">
              <a:spcBef>
                <a:spcPts val="0"/>
              </a:spcBef>
              <a:spcAft>
                <a:spcPts val="0"/>
              </a:spcAft>
              <a:buSzPts val="1800"/>
              <a:buChar char="●"/>
            </a:pPr>
            <a:r>
              <a:rPr lang="en"/>
              <a:t>Code optimization techniques can be broadly classified into two categories:</a:t>
            </a:r>
            <a:endParaRPr/>
          </a:p>
          <a:p>
            <a:pPr indent="-342900" lvl="0" marL="457200" rtl="0" algn="l">
              <a:spcBef>
                <a:spcPts val="0"/>
              </a:spcBef>
              <a:spcAft>
                <a:spcPts val="0"/>
              </a:spcAft>
              <a:buSzPts val="1800"/>
              <a:buChar char="●"/>
            </a:pPr>
            <a:r>
              <a:rPr b="1" lang="en"/>
              <a:t>Machine-independent optimizations:</a:t>
            </a:r>
            <a:r>
              <a:rPr lang="en"/>
              <a:t> These are optimizations that do not depend on the target machine architecture and focus on improving the quality of intermediate code.</a:t>
            </a:r>
            <a:endParaRPr/>
          </a:p>
          <a:p>
            <a:pPr indent="-342900" lvl="0" marL="457200" rtl="0" algn="l">
              <a:spcBef>
                <a:spcPts val="0"/>
              </a:spcBef>
              <a:spcAft>
                <a:spcPts val="0"/>
              </a:spcAft>
              <a:buSzPts val="1800"/>
              <a:buChar char="●"/>
            </a:pPr>
            <a:r>
              <a:rPr b="1" lang="en"/>
              <a:t>Machine-dependent optimizations: </a:t>
            </a:r>
            <a:r>
              <a:rPr lang="en"/>
              <a:t>These optimizations rely on specific details of the target machine, such as instruction sets or memory hierarchy, to improve the final machine code.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98" name="Google Shape;298;p53"/>
          <p:cNvSpPr txBox="1"/>
          <p:nvPr>
            <p:ph idx="1" type="body"/>
          </p:nvPr>
        </p:nvSpPr>
        <p:spPr>
          <a:xfrm>
            <a:off x="311700" y="1152475"/>
            <a:ext cx="8520600" cy="40575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Machine-independent Optimizations</a:t>
            </a:r>
            <a:endParaRPr b="1"/>
          </a:p>
          <a:p>
            <a:pPr indent="-342900" lvl="0" marL="457200" rtl="0" algn="l">
              <a:spcBef>
                <a:spcPts val="0"/>
              </a:spcBef>
              <a:spcAft>
                <a:spcPts val="0"/>
              </a:spcAft>
              <a:buSzPts val="1800"/>
              <a:buChar char="●"/>
            </a:pPr>
            <a:r>
              <a:rPr lang="en"/>
              <a:t>Machine-independent optimizations are performed on intermediate code and are applicable across various machine architectures. These optimizations focus on improving the quality of the code at a higher level. Key techniques include:</a:t>
            </a:r>
            <a:endParaRPr/>
          </a:p>
          <a:p>
            <a:pPr indent="-342900" lvl="0" marL="457200" rtl="0" algn="l">
              <a:spcBef>
                <a:spcPts val="0"/>
              </a:spcBef>
              <a:spcAft>
                <a:spcPts val="0"/>
              </a:spcAft>
              <a:buSzPts val="1800"/>
              <a:buChar char="●"/>
            </a:pPr>
            <a:r>
              <a:rPr b="1" lang="en"/>
              <a:t>a. Constant Folding</a:t>
            </a:r>
            <a:endParaRPr b="1"/>
          </a:p>
          <a:p>
            <a:pPr indent="-342900" lvl="0" marL="457200" rtl="0" algn="l">
              <a:spcBef>
                <a:spcPts val="0"/>
              </a:spcBef>
              <a:spcAft>
                <a:spcPts val="0"/>
              </a:spcAft>
              <a:buSzPts val="1800"/>
              <a:buChar char="●"/>
            </a:pPr>
            <a:r>
              <a:rPr b="1" lang="en"/>
              <a:t>Definition</a:t>
            </a:r>
            <a:r>
              <a:rPr lang="en"/>
              <a:t>: Constant folding is an optimization where compile-time constants are evaluated and replaced in the code.</a:t>
            </a:r>
            <a:endParaRPr/>
          </a:p>
          <a:p>
            <a:pPr indent="-342900" lvl="0" marL="457200" rtl="0" algn="l">
              <a:spcBef>
                <a:spcPts val="0"/>
              </a:spcBef>
              <a:spcAft>
                <a:spcPts val="0"/>
              </a:spcAft>
              <a:buSzPts val="1800"/>
              <a:buChar char="●"/>
            </a:pPr>
            <a:r>
              <a:rPr b="1" lang="en"/>
              <a:t>Example</a:t>
            </a:r>
            <a:r>
              <a:rPr lang="en"/>
              <a:t>: If the expression 3 + 4 appears in the source code, it is replaced by 7 during compilation.</a:t>
            </a:r>
            <a:endParaRPr/>
          </a:p>
          <a:p>
            <a:pPr indent="-342900" lvl="0" marL="457200" rtl="0" algn="l">
              <a:spcBef>
                <a:spcPts val="0"/>
              </a:spcBef>
              <a:spcAft>
                <a:spcPts val="0"/>
              </a:spcAft>
              <a:buSzPts val="1800"/>
              <a:buChar char="●"/>
            </a:pPr>
            <a:r>
              <a:rPr b="1" lang="en"/>
              <a:t>Benefits</a:t>
            </a:r>
            <a:r>
              <a:rPr lang="en"/>
              <a:t>: Reduces the number of computations that need to be performed at runtime, resulting in faster code execution.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04" name="Google Shape;304;p54"/>
          <p:cNvSpPr txBox="1"/>
          <p:nvPr>
            <p:ph idx="1" type="body"/>
          </p:nvPr>
        </p:nvSpPr>
        <p:spPr>
          <a:xfrm>
            <a:off x="311700" y="1152475"/>
            <a:ext cx="8520600" cy="3902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b</a:t>
            </a:r>
            <a:r>
              <a:rPr b="1" lang="en"/>
              <a:t>. </a:t>
            </a:r>
            <a:r>
              <a:rPr b="1" lang="en"/>
              <a:t>Constant Propagation</a:t>
            </a:r>
            <a:endParaRPr b="1"/>
          </a:p>
          <a:p>
            <a:pPr indent="-342900" lvl="0" marL="457200" rtl="0" algn="l">
              <a:spcBef>
                <a:spcPts val="0"/>
              </a:spcBef>
              <a:spcAft>
                <a:spcPts val="0"/>
              </a:spcAft>
              <a:buSzPts val="1800"/>
              <a:buChar char="●"/>
            </a:pPr>
            <a:r>
              <a:rPr b="1" lang="en"/>
              <a:t>Definition</a:t>
            </a:r>
            <a:r>
              <a:rPr lang="en"/>
              <a:t>: Constant propagation replaces the value of a variable when it is known to be constant.</a:t>
            </a:r>
            <a:endParaRPr/>
          </a:p>
          <a:p>
            <a:pPr indent="-342900" lvl="0" marL="457200" rtl="0" algn="l">
              <a:spcBef>
                <a:spcPts val="0"/>
              </a:spcBef>
              <a:spcAft>
                <a:spcPts val="0"/>
              </a:spcAft>
              <a:buSzPts val="1800"/>
              <a:buChar char="●"/>
            </a:pPr>
            <a:r>
              <a:rPr b="1" lang="en"/>
              <a:t>Example</a:t>
            </a:r>
            <a:r>
              <a:rPr lang="en"/>
              <a:t>: If a variable x is assigned a constant value x = 5, then in subsequent occurrences of x, the value 5 is used instead of the variable.</a:t>
            </a:r>
            <a:endParaRPr/>
          </a:p>
          <a:p>
            <a:pPr indent="-342900" lvl="0" marL="457200" rtl="0" algn="l">
              <a:spcBef>
                <a:spcPts val="0"/>
              </a:spcBef>
              <a:spcAft>
                <a:spcPts val="0"/>
              </a:spcAft>
              <a:buSzPts val="1800"/>
              <a:buChar char="●"/>
            </a:pPr>
            <a:r>
              <a:rPr b="1" lang="en"/>
              <a:t>Benefits</a:t>
            </a:r>
            <a:r>
              <a:rPr lang="en"/>
              <a:t>: Reduces unnecessary variable lookups and allows for further optimizations like constant folding.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10" name="Google Shape;31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c. Dead Code Elimination</a:t>
            </a:r>
            <a:endParaRPr b="1"/>
          </a:p>
          <a:p>
            <a:pPr indent="-342900" lvl="0" marL="457200" rtl="0" algn="l">
              <a:spcBef>
                <a:spcPts val="0"/>
              </a:spcBef>
              <a:spcAft>
                <a:spcPts val="0"/>
              </a:spcAft>
              <a:buSzPts val="1800"/>
              <a:buChar char="●"/>
            </a:pPr>
            <a:r>
              <a:rPr b="1" lang="en"/>
              <a:t>Definition</a:t>
            </a:r>
            <a:r>
              <a:rPr lang="en"/>
              <a:t>: Dead code elimination removes parts of the code that are never executed or do not affect the program’s output.</a:t>
            </a:r>
            <a:endParaRPr/>
          </a:p>
          <a:p>
            <a:pPr indent="-342900" lvl="0" marL="457200" rtl="0" algn="l">
              <a:spcBef>
                <a:spcPts val="0"/>
              </a:spcBef>
              <a:spcAft>
                <a:spcPts val="0"/>
              </a:spcAft>
              <a:buSzPts val="1800"/>
              <a:buChar char="●"/>
            </a:pPr>
            <a:r>
              <a:rPr b="1" lang="en"/>
              <a:t>Example</a:t>
            </a:r>
            <a:r>
              <a:rPr lang="en"/>
              <a:t>: If a variable is assigned a value that is never used, the assignment is removed.</a:t>
            </a:r>
            <a:endParaRPr/>
          </a:p>
          <a:p>
            <a:pPr indent="-342900" lvl="0" marL="457200" rtl="0" algn="l">
              <a:spcBef>
                <a:spcPts val="0"/>
              </a:spcBef>
              <a:spcAft>
                <a:spcPts val="0"/>
              </a:spcAft>
              <a:buSzPts val="1800"/>
              <a:buChar char="●"/>
            </a:pPr>
            <a:r>
              <a:rPr b="1" lang="en"/>
              <a:t>Benefits</a:t>
            </a:r>
            <a:r>
              <a:rPr lang="en"/>
              <a:t>: Reduces the size of the code, which can improve both runtime performance and memory usage.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16" name="Google Shape;31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d. Common Subexpression Elimination (CSE)</a:t>
            </a:r>
            <a:endParaRPr b="1"/>
          </a:p>
          <a:p>
            <a:pPr indent="-342900" lvl="0" marL="457200" rtl="0" algn="l">
              <a:spcBef>
                <a:spcPts val="0"/>
              </a:spcBef>
              <a:spcAft>
                <a:spcPts val="0"/>
              </a:spcAft>
              <a:buSzPts val="1800"/>
              <a:buChar char="●"/>
            </a:pPr>
            <a:r>
              <a:rPr b="1" lang="en"/>
              <a:t>Definition</a:t>
            </a:r>
            <a:r>
              <a:rPr lang="en"/>
              <a:t>: CSE eliminates redundant calculations by reusing the results of previously computed expressions.</a:t>
            </a:r>
            <a:endParaRPr/>
          </a:p>
          <a:p>
            <a:pPr indent="-342900" lvl="0" marL="457200" rtl="0" algn="l">
              <a:spcBef>
                <a:spcPts val="0"/>
              </a:spcBef>
              <a:spcAft>
                <a:spcPts val="0"/>
              </a:spcAft>
              <a:buSzPts val="1800"/>
              <a:buChar char="●"/>
            </a:pPr>
            <a:r>
              <a:rPr b="1" lang="en"/>
              <a:t>Example</a:t>
            </a:r>
            <a:r>
              <a:rPr lang="en"/>
              <a:t>: In the code a = b + c; d = b + c;, the second occurrence of b + c is redundant, and the result from the first computation can be reused.</a:t>
            </a:r>
            <a:endParaRPr/>
          </a:p>
          <a:p>
            <a:pPr indent="-342900" lvl="0" marL="457200" rtl="0" algn="l">
              <a:spcBef>
                <a:spcPts val="0"/>
              </a:spcBef>
              <a:spcAft>
                <a:spcPts val="0"/>
              </a:spcAft>
              <a:buSzPts val="1800"/>
              <a:buChar char="●"/>
            </a:pPr>
            <a:r>
              <a:rPr b="1" lang="en"/>
              <a:t>Benefits</a:t>
            </a:r>
            <a:r>
              <a:rPr lang="en"/>
              <a:t>: Reduces redundant computations, improving the execution speed of the program.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22" name="Google Shape;322;p57"/>
          <p:cNvSpPr txBox="1"/>
          <p:nvPr>
            <p:ph idx="1" type="body"/>
          </p:nvPr>
        </p:nvSpPr>
        <p:spPr>
          <a:xfrm>
            <a:off x="311700" y="1152475"/>
            <a:ext cx="8520600" cy="40575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e. Loop Optimizations</a:t>
            </a:r>
            <a:endParaRPr b="1"/>
          </a:p>
          <a:p>
            <a:pPr indent="-342900" lvl="0" marL="457200" rtl="0" algn="l">
              <a:spcBef>
                <a:spcPts val="0"/>
              </a:spcBef>
              <a:spcAft>
                <a:spcPts val="0"/>
              </a:spcAft>
              <a:buSzPts val="1800"/>
              <a:buChar char="●"/>
            </a:pPr>
            <a:r>
              <a:rPr lang="en"/>
              <a:t>Loop optimizations are particularly important for improving the performance of programs, as loops are often executed many times. Key loop optimizations include:</a:t>
            </a:r>
            <a:endParaRPr/>
          </a:p>
          <a:p>
            <a:pPr indent="-342900" lvl="0" marL="457200" rtl="0" algn="l">
              <a:spcBef>
                <a:spcPts val="0"/>
              </a:spcBef>
              <a:spcAft>
                <a:spcPts val="0"/>
              </a:spcAft>
              <a:buSzPts val="1800"/>
              <a:buChar char="●"/>
            </a:pPr>
            <a:r>
              <a:rPr b="1" lang="en"/>
              <a:t>i. Loop Invariant Code Motion</a:t>
            </a:r>
            <a:endParaRPr b="1"/>
          </a:p>
          <a:p>
            <a:pPr indent="-342900" lvl="0" marL="457200" rtl="0" algn="l">
              <a:spcBef>
                <a:spcPts val="0"/>
              </a:spcBef>
              <a:spcAft>
                <a:spcPts val="0"/>
              </a:spcAft>
              <a:buSzPts val="1800"/>
              <a:buChar char="●"/>
            </a:pPr>
            <a:r>
              <a:rPr b="1" lang="en"/>
              <a:t>Definition</a:t>
            </a:r>
            <a:r>
              <a:rPr lang="en"/>
              <a:t>: Moves code that does not change within a loop (loop-invariant code) outside of the loop.</a:t>
            </a:r>
            <a:endParaRPr/>
          </a:p>
          <a:p>
            <a:pPr indent="-342900" lvl="0" marL="457200" rtl="0" algn="l">
              <a:spcBef>
                <a:spcPts val="0"/>
              </a:spcBef>
              <a:spcAft>
                <a:spcPts val="0"/>
              </a:spcAft>
              <a:buSzPts val="1800"/>
              <a:buChar char="●"/>
            </a:pPr>
            <a:r>
              <a:rPr b="1" lang="en"/>
              <a:t>Example</a:t>
            </a:r>
            <a:r>
              <a:rPr lang="en"/>
              <a:t>: If a computation inside a loop is independent of the loop variable, it can be moved outside the loop to avoid redundant computation.</a:t>
            </a:r>
            <a:endParaRPr/>
          </a:p>
          <a:p>
            <a:pPr indent="-342900" lvl="0" marL="457200" rtl="0" algn="l">
              <a:spcBef>
                <a:spcPts val="0"/>
              </a:spcBef>
              <a:spcAft>
                <a:spcPts val="0"/>
              </a:spcAft>
              <a:buSzPts val="1800"/>
              <a:buChar char="●"/>
            </a:pPr>
            <a:r>
              <a:rPr b="1" lang="en"/>
              <a:t>Benefits</a:t>
            </a:r>
            <a:r>
              <a:rPr lang="en"/>
              <a:t>: Reduces the number of instructions inside the loop, improving loop execution speed.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28" name="Google Shape;32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ii. Loop Unrolling</a:t>
            </a:r>
            <a:endParaRPr b="1"/>
          </a:p>
          <a:p>
            <a:pPr indent="-342900" lvl="0" marL="457200" rtl="0" algn="l">
              <a:spcBef>
                <a:spcPts val="0"/>
              </a:spcBef>
              <a:spcAft>
                <a:spcPts val="0"/>
              </a:spcAft>
              <a:buSzPts val="1800"/>
              <a:buChar char="●"/>
            </a:pPr>
            <a:r>
              <a:rPr b="1" lang="en"/>
              <a:t>Definition</a:t>
            </a:r>
            <a:r>
              <a:rPr lang="en"/>
              <a:t>: Loop unrolling replicates the loop body multiple times to decrease the loop control overhead.</a:t>
            </a:r>
            <a:endParaRPr/>
          </a:p>
          <a:p>
            <a:pPr indent="-342900" lvl="0" marL="457200" rtl="0" algn="l">
              <a:spcBef>
                <a:spcPts val="0"/>
              </a:spcBef>
              <a:spcAft>
                <a:spcPts val="0"/>
              </a:spcAft>
              <a:buSzPts val="1800"/>
              <a:buChar char="●"/>
            </a:pPr>
            <a:r>
              <a:rPr b="1" lang="en"/>
              <a:t>Example</a:t>
            </a:r>
            <a:r>
              <a:rPr lang="en"/>
              <a:t>: Instead of running a loop 10 times with a single iteration body, the loop body is replicated 2 times, and the loop is run 5 times.</a:t>
            </a:r>
            <a:endParaRPr/>
          </a:p>
          <a:p>
            <a:pPr indent="-342900" lvl="0" marL="457200" rtl="0" algn="l">
              <a:spcBef>
                <a:spcPts val="0"/>
              </a:spcBef>
              <a:spcAft>
                <a:spcPts val="0"/>
              </a:spcAft>
              <a:buSzPts val="1800"/>
              <a:buChar char="●"/>
            </a:pPr>
            <a:r>
              <a:rPr b="1" lang="en"/>
              <a:t>Benefits</a:t>
            </a:r>
            <a:r>
              <a:rPr lang="en"/>
              <a:t>: Reduces loop control operations (such as incrementing counters and checking conditions), which can result in faster execution.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p:txBody>
      </p:sp>
      <p:sp>
        <p:nvSpPr>
          <p:cNvPr id="334" name="Google Shape;33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ii. Loop Fusion</a:t>
            </a:r>
            <a:endParaRPr b="1"/>
          </a:p>
          <a:p>
            <a:pPr indent="-342900" lvl="0" marL="457200" rtl="0" algn="l">
              <a:spcBef>
                <a:spcPts val="0"/>
              </a:spcBef>
              <a:spcAft>
                <a:spcPts val="0"/>
              </a:spcAft>
              <a:buSzPts val="1800"/>
              <a:buChar char="●"/>
            </a:pPr>
            <a:r>
              <a:rPr b="1" lang="en"/>
              <a:t>Definition</a:t>
            </a:r>
            <a:r>
              <a:rPr lang="en"/>
              <a:t>: Combines two adjacent loops that iterate over the same range into a single loop.</a:t>
            </a:r>
            <a:endParaRPr/>
          </a:p>
          <a:p>
            <a:pPr indent="-342900" lvl="0" marL="457200" rtl="0" algn="l">
              <a:spcBef>
                <a:spcPts val="0"/>
              </a:spcBef>
              <a:spcAft>
                <a:spcPts val="0"/>
              </a:spcAft>
              <a:buSzPts val="1800"/>
              <a:buChar char="●"/>
            </a:pPr>
            <a:r>
              <a:rPr b="1" lang="en"/>
              <a:t>Example</a:t>
            </a:r>
            <a:r>
              <a:rPr lang="en"/>
              <a:t>: Two loops iterating over the same array can be merged into one loop to reduce loop overhead.</a:t>
            </a:r>
            <a:endParaRPr/>
          </a:p>
          <a:p>
            <a:pPr indent="-342900" lvl="0" marL="457200" rtl="0" algn="l">
              <a:spcBef>
                <a:spcPts val="0"/>
              </a:spcBef>
              <a:spcAft>
                <a:spcPts val="0"/>
              </a:spcAft>
              <a:buSzPts val="1800"/>
              <a:buChar char="●"/>
            </a:pPr>
            <a:r>
              <a:rPr b="1" lang="en"/>
              <a:t>Benefits</a:t>
            </a:r>
            <a:r>
              <a:rPr lang="en"/>
              <a:t>: Reduces loop overhead and improves cache locality, enhancing performance.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40" name="Google Shape;340;p6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f</a:t>
            </a:r>
            <a:r>
              <a:rPr b="1" lang="en"/>
              <a:t>. Code Motion</a:t>
            </a:r>
            <a:endParaRPr b="1"/>
          </a:p>
          <a:p>
            <a:pPr indent="-342900" lvl="0" marL="457200" rtl="0" algn="l">
              <a:spcBef>
                <a:spcPts val="0"/>
              </a:spcBef>
              <a:spcAft>
                <a:spcPts val="0"/>
              </a:spcAft>
              <a:buSzPts val="1800"/>
              <a:buChar char="●"/>
            </a:pPr>
            <a:r>
              <a:rPr b="1" lang="en"/>
              <a:t>Definition</a:t>
            </a:r>
            <a:r>
              <a:rPr lang="en"/>
              <a:t>: Code motion moves statements from a frequently executed part of the code (like a loop) to a less frequently executed part (like outside the loop), provided it does not change the program’s behavior.</a:t>
            </a:r>
            <a:endParaRPr/>
          </a:p>
          <a:p>
            <a:pPr indent="-342900" lvl="0" marL="457200" rtl="0" algn="l">
              <a:spcBef>
                <a:spcPts val="0"/>
              </a:spcBef>
              <a:spcAft>
                <a:spcPts val="0"/>
              </a:spcAft>
              <a:buSzPts val="1800"/>
              <a:buChar char="●"/>
            </a:pPr>
            <a:r>
              <a:rPr b="1" lang="en"/>
              <a:t>Example</a:t>
            </a:r>
            <a:r>
              <a:rPr lang="en"/>
              <a:t>: A calculation inside a loop that does not depend on the loop variable can be moved outside the loop.</a:t>
            </a:r>
            <a:endParaRPr/>
          </a:p>
          <a:p>
            <a:pPr indent="-342900" lvl="0" marL="457200" rtl="0" algn="l">
              <a:spcBef>
                <a:spcPts val="0"/>
              </a:spcBef>
              <a:spcAft>
                <a:spcPts val="0"/>
              </a:spcAft>
              <a:buSzPts val="1800"/>
              <a:buChar char="●"/>
            </a:pPr>
            <a:r>
              <a:rPr b="1" lang="en"/>
              <a:t>Benefits</a:t>
            </a:r>
            <a:r>
              <a:rPr lang="en"/>
              <a:t>: Reduces the number of instructions in frequently executed paths, thereby speeding up execution.</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46" name="Google Shape;34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b="1" lang="en">
                <a:solidFill>
                  <a:schemeClr val="dk1"/>
                </a:solidFill>
              </a:rPr>
              <a:t>g. Strength Reduction</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Definition</a:t>
            </a:r>
            <a:r>
              <a:rPr lang="en">
                <a:solidFill>
                  <a:schemeClr val="dk1"/>
                </a:solidFill>
              </a:rPr>
              <a:t>: Strength reduction replaces an expensive operation with a computationally cheaper one without changing the program's outcome.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Multiplications can be replaced by additions, or division by powers of two can be replaced by bit-shifting.</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Benefits</a:t>
            </a:r>
            <a:r>
              <a:rPr lang="en">
                <a:solidFill>
                  <a:schemeClr val="dk1"/>
                </a:solidFill>
              </a:rPr>
              <a:t>: Improves performance by using operations that are faster on most hardware architectures.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Interpreter, Compiler &amp; Assembler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rotWithShape="1">
          <a:blip r:embed="rId3">
            <a:alphaModFix/>
          </a:blip>
          <a:srcRect b="0" l="0" r="0" t="-24906"/>
          <a:stretch/>
        </p:blipFill>
        <p:spPr>
          <a:xfrm>
            <a:off x="0" y="126825"/>
            <a:ext cx="9144000" cy="51434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52" name="Google Shape;352;p6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Machine-dependent Optimizations</a:t>
            </a:r>
            <a:endParaRPr b="1"/>
          </a:p>
          <a:p>
            <a:pPr indent="-342900" lvl="0" marL="457200" rtl="0" algn="l">
              <a:spcBef>
                <a:spcPts val="0"/>
              </a:spcBef>
              <a:spcAft>
                <a:spcPts val="0"/>
              </a:spcAft>
              <a:buSzPts val="1800"/>
              <a:buChar char="●"/>
            </a:pPr>
            <a:r>
              <a:rPr lang="en"/>
              <a:t>Machine-dependent optimizations are applied at the assembly or machine code level and take into account the specifics of the target machine architecture.</a:t>
            </a:r>
            <a:endParaRPr/>
          </a:p>
          <a:p>
            <a:pPr indent="-342900" lvl="0" marL="457200" rtl="0" algn="l">
              <a:spcBef>
                <a:spcPts val="0"/>
              </a:spcBef>
              <a:spcAft>
                <a:spcPts val="0"/>
              </a:spcAft>
              <a:buSzPts val="1800"/>
              <a:buChar char="●"/>
            </a:pPr>
            <a:r>
              <a:rPr lang="en"/>
              <a:t>Machine-dependent code optimization techniques are designed to exploit specific features of the target machine's architecture, improving the efficiency of the generated machine code. </a:t>
            </a:r>
            <a:endParaRPr/>
          </a:p>
          <a:p>
            <a:pPr indent="-342900" lvl="0" marL="457200" rtl="0" algn="l">
              <a:spcBef>
                <a:spcPts val="0"/>
              </a:spcBef>
              <a:spcAft>
                <a:spcPts val="0"/>
              </a:spcAft>
              <a:buSzPts val="1800"/>
              <a:buChar char="●"/>
            </a:pPr>
            <a:r>
              <a:rPr lang="en"/>
              <a:t>These optimizations focus on leveraging the hardware's capabilities to enhance performance, particularly by optimizing instruction selection, memory access, and CPU resource utilization.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Optimization Techniques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58" name="Google Shape;358;p63"/>
          <p:cNvSpPr txBox="1"/>
          <p:nvPr>
            <p:ph idx="1" type="body"/>
          </p:nvPr>
        </p:nvSpPr>
        <p:spPr>
          <a:xfrm>
            <a:off x="311700" y="1152475"/>
            <a:ext cx="8520600" cy="38745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b="1" lang="en"/>
              <a:t>Register Allocation:</a:t>
            </a:r>
            <a:r>
              <a:rPr lang="en"/>
              <a:t> Allocates variables to CPU registers to reduce memory access time, enhancing speed.</a:t>
            </a:r>
            <a:endParaRPr/>
          </a:p>
          <a:p>
            <a:pPr indent="-342900" lvl="0" marL="457200" rtl="0" algn="l">
              <a:spcBef>
                <a:spcPts val="0"/>
              </a:spcBef>
              <a:spcAft>
                <a:spcPts val="0"/>
              </a:spcAft>
              <a:buSzPts val="1800"/>
              <a:buChar char="●"/>
            </a:pPr>
            <a:r>
              <a:rPr lang="en"/>
              <a:t>I</a:t>
            </a:r>
            <a:r>
              <a:rPr b="1" lang="en"/>
              <a:t>nstruction Scheduling:</a:t>
            </a:r>
            <a:r>
              <a:rPr lang="en"/>
              <a:t> Reorders instructions to avoid pipeline stalls and data hazards in modern processors.</a:t>
            </a:r>
            <a:endParaRPr/>
          </a:p>
          <a:p>
            <a:pPr indent="-342900" lvl="0" marL="457200" rtl="0" algn="l">
              <a:spcBef>
                <a:spcPts val="0"/>
              </a:spcBef>
              <a:spcAft>
                <a:spcPts val="0"/>
              </a:spcAft>
              <a:buSzPts val="1800"/>
              <a:buChar char="●"/>
            </a:pPr>
            <a:r>
              <a:rPr b="1" lang="en"/>
              <a:t>Instruction Selection:</a:t>
            </a:r>
            <a:r>
              <a:rPr lang="en"/>
              <a:t> Chooses efficient machine instructions based on the architecture, optimizing performance.</a:t>
            </a:r>
            <a:endParaRPr/>
          </a:p>
          <a:p>
            <a:pPr indent="-342900" lvl="0" marL="457200" rtl="0" algn="l">
              <a:spcBef>
                <a:spcPts val="0"/>
              </a:spcBef>
              <a:spcAft>
                <a:spcPts val="0"/>
              </a:spcAft>
              <a:buSzPts val="1800"/>
              <a:buChar char="●"/>
            </a:pPr>
            <a:r>
              <a:rPr b="1" lang="en"/>
              <a:t>Cache Optimization:</a:t>
            </a:r>
            <a:r>
              <a:rPr lang="en"/>
              <a:t> Improves data locality to make better use of the CPU cache, reducing memory access time.</a:t>
            </a:r>
            <a:endParaRPr/>
          </a:p>
          <a:p>
            <a:pPr indent="-342900" lvl="0" marL="457200" rtl="0" algn="l">
              <a:spcBef>
                <a:spcPts val="0"/>
              </a:spcBef>
              <a:spcAft>
                <a:spcPts val="0"/>
              </a:spcAft>
              <a:buSzPts val="1800"/>
              <a:buChar char="●"/>
            </a:pPr>
            <a:r>
              <a:rPr b="1" lang="en"/>
              <a:t>Instruction Combining:</a:t>
            </a:r>
            <a:r>
              <a:rPr lang="en"/>
              <a:t> Merges multiple instructions into a single, more efficient operation when supported by the hardware.</a:t>
            </a:r>
            <a:endParaRPr/>
          </a:p>
          <a:p>
            <a:pPr indent="-342900" lvl="0" marL="457200" rtl="0" algn="l">
              <a:spcBef>
                <a:spcPts val="0"/>
              </a:spcBef>
              <a:spcAft>
                <a:spcPts val="0"/>
              </a:spcAft>
              <a:buSzPts val="1800"/>
              <a:buChar char="●"/>
            </a:pPr>
            <a:r>
              <a:rPr b="1" lang="en"/>
              <a:t>Address Mode Optimization:</a:t>
            </a:r>
            <a:r>
              <a:rPr lang="en"/>
              <a:t> Utilizes efficient addressing modes provided by the hardware to optimize memory access.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4" name="Google Shape;36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5" name="Google Shape;365;p64"/>
          <p:cNvPicPr preferRelativeResize="0"/>
          <p:nvPr/>
        </p:nvPicPr>
        <p:blipFill rotWithShape="1">
          <a:blip r:embed="rId3">
            <a:alphaModFix/>
          </a:blip>
          <a:srcRect b="13024" l="0" r="0" t="13516"/>
          <a:stretch/>
        </p:blipFill>
        <p:spPr>
          <a:xfrm>
            <a:off x="0" y="0"/>
            <a:ext cx="9144000" cy="490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Compilers</a:t>
            </a:r>
            <a:endParaRPr/>
          </a:p>
        </p:txBody>
      </p:sp>
      <p:sp>
        <p:nvSpPr>
          <p:cNvPr id="86" name="Google Shape;86;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en" sz="2000"/>
              <a:t>Single Pass Compiler</a:t>
            </a:r>
            <a:endParaRPr b="1" sz="2000"/>
          </a:p>
          <a:p>
            <a:pPr indent="-349250" lvl="0" marL="914400" rtl="0" algn="l">
              <a:spcBef>
                <a:spcPts val="0"/>
              </a:spcBef>
              <a:spcAft>
                <a:spcPts val="0"/>
              </a:spcAft>
              <a:buSzPts val="1900"/>
              <a:buChar char="●"/>
            </a:pPr>
            <a:r>
              <a:rPr lang="en" sz="1900"/>
              <a:t>A compiler that scans the entire source code only once to perform the compilation process.</a:t>
            </a:r>
            <a:endParaRPr sz="1900"/>
          </a:p>
          <a:p>
            <a:pPr indent="-349250" lvl="0" marL="914400" rtl="0" algn="l">
              <a:spcBef>
                <a:spcPts val="0"/>
              </a:spcBef>
              <a:spcAft>
                <a:spcPts val="0"/>
              </a:spcAft>
              <a:buSzPts val="1900"/>
              <a:buChar char="●"/>
            </a:pPr>
            <a:r>
              <a:rPr lang="en" sz="1900"/>
              <a:t>All phases of the compiler are merged into a single module.</a:t>
            </a:r>
            <a:endParaRPr sz="1900"/>
          </a:p>
          <a:p>
            <a:pPr indent="-349250" lvl="0" marL="914400" rtl="0" algn="l">
              <a:spcBef>
                <a:spcPts val="0"/>
              </a:spcBef>
              <a:spcAft>
                <a:spcPts val="0"/>
              </a:spcAft>
              <a:buSzPts val="1900"/>
              <a:buChar char="●"/>
            </a:pPr>
            <a:r>
              <a:rPr lang="en" sz="1900"/>
              <a:t>The source code is converted into machine code in a single pass.</a:t>
            </a:r>
            <a:endParaRPr sz="1900"/>
          </a:p>
          <a:p>
            <a:pPr indent="-349250" lvl="0" marL="914400" rtl="0" algn="l">
              <a:spcBef>
                <a:spcPts val="0"/>
              </a:spcBef>
              <a:spcAft>
                <a:spcPts val="0"/>
              </a:spcAft>
              <a:buSzPts val="1900"/>
              <a:buChar char="●"/>
            </a:pPr>
            <a:r>
              <a:rPr lang="en" sz="1900"/>
              <a:t>Advantages: Fast compilation.</a:t>
            </a:r>
            <a:endParaRPr sz="1900"/>
          </a:p>
          <a:p>
            <a:pPr indent="-349250" lvl="0" marL="914400" rtl="0" algn="l">
              <a:spcBef>
                <a:spcPts val="0"/>
              </a:spcBef>
              <a:spcAft>
                <a:spcPts val="0"/>
              </a:spcAft>
              <a:buSzPts val="1900"/>
              <a:buChar char="●"/>
            </a:pPr>
            <a:r>
              <a:rPr lang="en" sz="1900"/>
              <a:t>Disadvantages: Limited in scope for code optimization and error detection.</a:t>
            </a:r>
            <a:endParaRPr sz="1900"/>
          </a:p>
          <a:p>
            <a:pPr indent="-349250" lvl="0" marL="914400" rtl="0" algn="l">
              <a:spcBef>
                <a:spcPts val="0"/>
              </a:spcBef>
              <a:spcAft>
                <a:spcPts val="0"/>
              </a:spcAft>
              <a:buSzPts val="1900"/>
              <a:buChar char="●"/>
            </a:pPr>
            <a:r>
              <a:rPr lang="en" sz="1900"/>
              <a:t>Example: Early FORTRAN compilers.</a:t>
            </a:r>
            <a:endParaRPr sz="19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Compilers (Contd.)</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88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2. </a:t>
            </a:r>
            <a:r>
              <a:rPr b="1" lang="en">
                <a:solidFill>
                  <a:schemeClr val="dk1"/>
                </a:solidFill>
              </a:rPr>
              <a:t>Multi Pass Compiler</a:t>
            </a:r>
            <a:endParaRPr b="1">
              <a:solidFill>
                <a:schemeClr val="dk1"/>
              </a:solidFill>
            </a:endParaRPr>
          </a:p>
          <a:p>
            <a:pPr indent="-342900" lvl="0" marL="914400" rtl="0" algn="l">
              <a:spcBef>
                <a:spcPts val="1200"/>
              </a:spcBef>
              <a:spcAft>
                <a:spcPts val="0"/>
              </a:spcAft>
              <a:buClr>
                <a:schemeClr val="dk1"/>
              </a:buClr>
              <a:buSzPts val="1800"/>
              <a:buChar char="●"/>
            </a:pPr>
            <a:r>
              <a:rPr lang="en">
                <a:solidFill>
                  <a:schemeClr val="dk1"/>
                </a:solidFill>
              </a:rPr>
              <a:t>A compiler that makes multiple passes over the source code to perform different tasks like syntax analysis, optimization, and code generation.</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The source code or syntax tree is processed multiple times by the compiler.</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It breaks down the program into smaller parts and processes them concurrently.</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It generates multiple intermediate codes, with each pass using the output of the previous phase as input.</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Advantages: Allows for better optimization and error checking.</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Disadvantages: Slower compared to single-pass compilers.</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Example: Modern C compilers.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Compilers (Contd.)</a:t>
            </a:r>
            <a:endParaRPr/>
          </a:p>
        </p:txBody>
      </p:sp>
      <p:sp>
        <p:nvSpPr>
          <p:cNvPr id="98" name="Google Shape;98;p20"/>
          <p:cNvSpPr txBox="1"/>
          <p:nvPr>
            <p:ph idx="1" type="body"/>
          </p:nvPr>
        </p:nvSpPr>
        <p:spPr>
          <a:xfrm>
            <a:off x="311700" y="1152475"/>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Cross Compiler</a:t>
            </a:r>
            <a:endParaRPr b="1"/>
          </a:p>
          <a:p>
            <a:pPr indent="-342900" lvl="0" marL="914400" rtl="0" algn="l">
              <a:spcBef>
                <a:spcPts val="1200"/>
              </a:spcBef>
              <a:spcAft>
                <a:spcPts val="0"/>
              </a:spcAft>
              <a:buSzPts val="1800"/>
              <a:buChar char="●"/>
            </a:pPr>
            <a:r>
              <a:rPr lang="en"/>
              <a:t>A compiler that generates machine code for a platform other than the one it is running on.</a:t>
            </a:r>
            <a:endParaRPr/>
          </a:p>
          <a:p>
            <a:pPr indent="-342900" lvl="0" marL="914400" rtl="0" algn="l">
              <a:spcBef>
                <a:spcPts val="0"/>
              </a:spcBef>
              <a:spcAft>
                <a:spcPts val="0"/>
              </a:spcAft>
              <a:buSzPts val="1800"/>
              <a:buChar char="●"/>
            </a:pPr>
            <a:r>
              <a:rPr lang="en"/>
              <a:t>Allows compiling code for a different platform than the one the compiler is running on.</a:t>
            </a:r>
            <a:endParaRPr/>
          </a:p>
          <a:p>
            <a:pPr indent="-342900" lvl="0" marL="914400" rtl="0" algn="l">
              <a:spcBef>
                <a:spcPts val="0"/>
              </a:spcBef>
              <a:spcAft>
                <a:spcPts val="0"/>
              </a:spcAft>
              <a:buSzPts val="1800"/>
              <a:buChar char="●"/>
            </a:pPr>
            <a:r>
              <a:rPr lang="en"/>
              <a:t>Useful for developing software for multiple platforms or new hardware.</a:t>
            </a:r>
            <a:endParaRPr/>
          </a:p>
          <a:p>
            <a:pPr indent="-342900" lvl="0" marL="914400" rtl="0" algn="l">
              <a:spcBef>
                <a:spcPts val="0"/>
              </a:spcBef>
              <a:spcAft>
                <a:spcPts val="0"/>
              </a:spcAft>
              <a:buSzPts val="1800"/>
              <a:buChar char="●"/>
            </a:pPr>
            <a:r>
              <a:rPr lang="en"/>
              <a:t>Use Case: Compiling code on a development machine (e.g., a PC) that is meant to run on another platform (e.g., an embedded system).</a:t>
            </a:r>
            <a:endParaRPr/>
          </a:p>
          <a:p>
            <a:pPr indent="-342900" lvl="0" marL="914400" rtl="0" algn="l">
              <a:spcBef>
                <a:spcPts val="0"/>
              </a:spcBef>
              <a:spcAft>
                <a:spcPts val="0"/>
              </a:spcAft>
              <a:buSzPts val="1800"/>
              <a:buChar char="●"/>
            </a:pPr>
            <a:r>
              <a:rPr lang="en"/>
              <a:t>Example: ARM cross-compilers for embedded 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Compilers (Contd.)</a:t>
            </a:r>
            <a:endParaRPr/>
          </a:p>
        </p:txBody>
      </p:sp>
      <p:sp>
        <p:nvSpPr>
          <p:cNvPr id="104" name="Google Shape;104;p21"/>
          <p:cNvSpPr txBox="1"/>
          <p:nvPr>
            <p:ph idx="1" type="body"/>
          </p:nvPr>
        </p:nvSpPr>
        <p:spPr>
          <a:xfrm>
            <a:off x="311700" y="1152475"/>
            <a:ext cx="8520600" cy="38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4. Source-to-Source Compiler</a:t>
            </a:r>
            <a:endParaRPr b="1"/>
          </a:p>
          <a:p>
            <a:pPr indent="-342900" lvl="0" marL="914400" rtl="0" algn="l">
              <a:spcBef>
                <a:spcPts val="1200"/>
              </a:spcBef>
              <a:spcAft>
                <a:spcPts val="0"/>
              </a:spcAft>
              <a:buSzPts val="1800"/>
              <a:buChar char="●"/>
            </a:pPr>
            <a:r>
              <a:rPr lang="en"/>
              <a:t>Converts one high-level programming language into another.</a:t>
            </a:r>
            <a:endParaRPr/>
          </a:p>
          <a:p>
            <a:pPr indent="-342900" lvl="0" marL="914400" rtl="0" algn="l">
              <a:spcBef>
                <a:spcPts val="0"/>
              </a:spcBef>
              <a:spcAft>
                <a:spcPts val="0"/>
              </a:spcAft>
              <a:buSzPts val="1800"/>
              <a:buChar char="●"/>
            </a:pPr>
            <a:r>
              <a:rPr lang="en"/>
              <a:t>Translates source code in one high-level language to another high-level language.</a:t>
            </a:r>
            <a:endParaRPr/>
          </a:p>
          <a:p>
            <a:pPr indent="-342900" lvl="0" marL="914400" rtl="0" algn="l">
              <a:spcBef>
                <a:spcPts val="0"/>
              </a:spcBef>
              <a:spcAft>
                <a:spcPts val="0"/>
              </a:spcAft>
              <a:buSzPts val="1800"/>
              <a:buChar char="●"/>
            </a:pPr>
            <a:r>
              <a:rPr lang="en"/>
              <a:t>Used for tasks like automatic parallelization, language migration, or adding annotations.</a:t>
            </a:r>
            <a:endParaRPr/>
          </a:p>
          <a:p>
            <a:pPr indent="-342900" lvl="0" marL="914400" rtl="0" algn="l">
              <a:spcBef>
                <a:spcPts val="0"/>
              </a:spcBef>
              <a:spcAft>
                <a:spcPts val="0"/>
              </a:spcAft>
              <a:buSzPts val="1800"/>
              <a:buChar char="●"/>
            </a:pPr>
            <a:r>
              <a:rPr lang="en"/>
              <a:t>Use Case: Converting old code to a new language or generating code for a different language ecosystem.</a:t>
            </a:r>
            <a:endParaRPr/>
          </a:p>
          <a:p>
            <a:pPr indent="-342900" lvl="0" marL="914400" rtl="0" algn="l">
              <a:spcBef>
                <a:spcPts val="0"/>
              </a:spcBef>
              <a:spcAft>
                <a:spcPts val="0"/>
              </a:spcAft>
              <a:buSzPts val="1800"/>
              <a:buChar char="●"/>
            </a:pPr>
            <a:r>
              <a:rPr lang="en"/>
              <a:t>Example: TypeScript to JavaScript, or CoffeeScript to JavaScript.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