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48.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8.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307e3a46522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307e3a46522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307e3a46522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307e3a46522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307e3a46522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307e3a46522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307e3a46522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307e3a46522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307e3a46522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307e3a46522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307e3a46522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307e3a46522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307e3a46522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307e3a46522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307e3a46522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307e3a46522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307e3a46522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307e3a46522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307e3a46522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307e3a46522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07e3a4652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07e3a4652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307e3a46522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307e3a46522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307e3a46522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307e3a46522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307e3a46522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307e3a46522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307e3a46522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307e3a46522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307e3a46522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307e3a46522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307e3a46522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307e3a46522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307e3a46522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307e3a46522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307e3a46522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307e3a46522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307e3a46522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307e3a46522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307e3a46522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307e3a46522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307e3a46522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07e3a46522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307e3a46522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307e3a46522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307e3a46522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307e3a46522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307e3a46522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307e3a46522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307e3a46522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307e3a46522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307e3a46522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307e3a46522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307e3a46522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307e3a46522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307e3a46522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307e3a46522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307e3a46522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307e3a46522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307e3a46522_0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307e3a46522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3c8f46aa60f478b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3c8f46aa60f478b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307e3a46522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307e3a46522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3c8f46aa60f478b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3c8f46aa60f478b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3c8f46aa60f478b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3c8f46aa60f478b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3c8f46aa60f478b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3c8f46aa60f478b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3c8f46aa60f478b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3c8f46aa60f478b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3c8f46aa60f478b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3c8f46aa60f478b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3c8f46aa60f478b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3c8f46aa60f478b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3c8f46aa60f478b1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3c8f46aa60f478b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3c8f46aa60f478b1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3c8f46aa60f478b1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307e3a4652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307e3a4652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307e3a46522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307e3a46522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307e3a46522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307e3a46522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307e3a46522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307e3a46522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307e3a46522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307e3a46522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307e3a46522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307e3a46522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Clr>
                <a:srgbClr val="06A0AE"/>
              </a:buClr>
              <a:buSzPts val="5200"/>
              <a:buNone/>
              <a:defRPr b="1" sz="5200">
                <a:solidFill>
                  <a:srgbClr val="06A0AE"/>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rgbClr val="666666"/>
              </a:buClr>
              <a:buSzPts val="2800"/>
              <a:buNone/>
              <a:defRPr sz="2800">
                <a:solidFill>
                  <a:srgbClr val="666666"/>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Clr>
                <a:srgbClr val="06A0AE"/>
              </a:buClr>
              <a:buSzPts val="3600"/>
              <a:buNone/>
              <a:defRPr b="1" sz="3600">
                <a:solidFill>
                  <a:srgbClr val="06A0AE"/>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Clr>
                <a:srgbClr val="06A0AE"/>
              </a:buClr>
              <a:buSzPts val="2800"/>
              <a:buNone/>
              <a:defRPr b="1">
                <a:solidFill>
                  <a:srgbClr val="06A0AE"/>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rgbClr val="06A0AE"/>
              </a:buClr>
              <a:buSzPts val="2800"/>
              <a:buNone/>
              <a:defRPr b="1" sz="2800">
                <a:solidFill>
                  <a:srgbClr val="06A0AE"/>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Char char="●"/>
              <a:defRPr sz="1800">
                <a:solidFill>
                  <a:schemeClr val="dk1"/>
                </a:solidFill>
              </a:defRPr>
            </a:lvl1pPr>
            <a:lvl2pPr indent="-317500" lvl="1" marL="914400">
              <a:lnSpc>
                <a:spcPct val="115000"/>
              </a:lnSpc>
              <a:spcBef>
                <a:spcPts val="0"/>
              </a:spcBef>
              <a:spcAft>
                <a:spcPts val="0"/>
              </a:spcAft>
              <a:buClr>
                <a:schemeClr val="dk1"/>
              </a:buClr>
              <a:buSzPts val="1400"/>
              <a:buChar char="○"/>
              <a:defRPr>
                <a:solidFill>
                  <a:schemeClr val="dk1"/>
                </a:solidFill>
              </a:defRPr>
            </a:lvl2pPr>
            <a:lvl3pPr indent="-317500" lvl="2" marL="1371600">
              <a:lnSpc>
                <a:spcPct val="115000"/>
              </a:lnSpc>
              <a:spcBef>
                <a:spcPts val="0"/>
              </a:spcBef>
              <a:spcAft>
                <a:spcPts val="0"/>
              </a:spcAft>
              <a:buClr>
                <a:schemeClr val="dk1"/>
              </a:buClr>
              <a:buSzPts val="1400"/>
              <a:buChar char="■"/>
              <a:defRPr>
                <a:solidFill>
                  <a:schemeClr val="dk1"/>
                </a:solidFill>
              </a:defRPr>
            </a:lvl3pPr>
            <a:lvl4pPr indent="-317500" lvl="3" marL="1828800">
              <a:lnSpc>
                <a:spcPct val="115000"/>
              </a:lnSpc>
              <a:spcBef>
                <a:spcPts val="0"/>
              </a:spcBef>
              <a:spcAft>
                <a:spcPts val="0"/>
              </a:spcAft>
              <a:buClr>
                <a:schemeClr val="dk1"/>
              </a:buClr>
              <a:buSzPts val="1400"/>
              <a:buChar char="●"/>
              <a:defRPr>
                <a:solidFill>
                  <a:schemeClr val="dk1"/>
                </a:solidFill>
              </a:defRPr>
            </a:lvl4pPr>
            <a:lvl5pPr indent="-317500" lvl="4" marL="2286000">
              <a:lnSpc>
                <a:spcPct val="115000"/>
              </a:lnSpc>
              <a:spcBef>
                <a:spcPts val="0"/>
              </a:spcBef>
              <a:spcAft>
                <a:spcPts val="0"/>
              </a:spcAft>
              <a:buClr>
                <a:schemeClr val="dk1"/>
              </a:buClr>
              <a:buSzPts val="1400"/>
              <a:buChar char="○"/>
              <a:defRPr>
                <a:solidFill>
                  <a:schemeClr val="dk1"/>
                </a:solidFill>
              </a:defRPr>
            </a:lvl5pPr>
            <a:lvl6pPr indent="-317500" lvl="5" marL="2743200">
              <a:lnSpc>
                <a:spcPct val="115000"/>
              </a:lnSpc>
              <a:spcBef>
                <a:spcPts val="0"/>
              </a:spcBef>
              <a:spcAft>
                <a:spcPts val="0"/>
              </a:spcAft>
              <a:buClr>
                <a:schemeClr val="dk1"/>
              </a:buClr>
              <a:buSzPts val="1400"/>
              <a:buChar char="■"/>
              <a:defRPr>
                <a:solidFill>
                  <a:schemeClr val="dk1"/>
                </a:solidFill>
              </a:defRPr>
            </a:lvl6pPr>
            <a:lvl7pPr indent="-317500" lvl="6" marL="3200400">
              <a:lnSpc>
                <a:spcPct val="115000"/>
              </a:lnSpc>
              <a:spcBef>
                <a:spcPts val="0"/>
              </a:spcBef>
              <a:spcAft>
                <a:spcPts val="0"/>
              </a:spcAft>
              <a:buClr>
                <a:schemeClr val="dk1"/>
              </a:buClr>
              <a:buSzPts val="1400"/>
              <a:buChar char="●"/>
              <a:defRPr>
                <a:solidFill>
                  <a:schemeClr val="dk1"/>
                </a:solidFill>
              </a:defRPr>
            </a:lvl7pPr>
            <a:lvl8pPr indent="-317500" lvl="7" marL="3657600">
              <a:lnSpc>
                <a:spcPct val="115000"/>
              </a:lnSpc>
              <a:spcBef>
                <a:spcPts val="0"/>
              </a:spcBef>
              <a:spcAft>
                <a:spcPts val="0"/>
              </a:spcAft>
              <a:buClr>
                <a:schemeClr val="dk1"/>
              </a:buClr>
              <a:buSzPts val="1400"/>
              <a:buChar char="○"/>
              <a:defRPr>
                <a:solidFill>
                  <a:schemeClr val="dk1"/>
                </a:solidFill>
              </a:defRPr>
            </a:lvl8pPr>
            <a:lvl9pPr indent="-317500" lvl="8" marL="4114800">
              <a:lnSpc>
                <a:spcPct val="115000"/>
              </a:lnSpc>
              <a:spcBef>
                <a:spcPts val="0"/>
              </a:spcBef>
              <a:spcAft>
                <a:spcPts val="0"/>
              </a:spcAft>
              <a:buClr>
                <a:schemeClr val="dk1"/>
              </a:buClr>
              <a:buSzPts val="1400"/>
              <a:buChar char="■"/>
              <a:defRPr>
                <a:solidFill>
                  <a:schemeClr val="dk1"/>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Interpreter &amp; Debuggers</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Presented by: Foram Thakor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Benefits of Interpreter (Contd.)</a:t>
            </a:r>
            <a:endParaRPr/>
          </a:p>
          <a:p>
            <a:pPr indent="0" lvl="0" marL="0" rtl="0" algn="l">
              <a:spcBef>
                <a:spcPts val="0"/>
              </a:spcBef>
              <a:spcAft>
                <a:spcPts val="0"/>
              </a:spcAft>
              <a:buNone/>
            </a:pPr>
            <a:r>
              <a:t/>
            </a:r>
            <a:endParaRPr/>
          </a:p>
        </p:txBody>
      </p:sp>
      <p:sp>
        <p:nvSpPr>
          <p:cNvPr id="110" name="Google Shape;110;p22"/>
          <p:cNvSpPr txBox="1"/>
          <p:nvPr>
            <p:ph idx="1" type="body"/>
          </p:nvPr>
        </p:nvSpPr>
        <p:spPr>
          <a:xfrm>
            <a:off x="311700" y="1152475"/>
            <a:ext cx="8520600" cy="3990900"/>
          </a:xfrm>
          <a:prstGeom prst="rect">
            <a:avLst/>
          </a:prstGeom>
        </p:spPr>
        <p:txBody>
          <a:bodyPr anchorCtr="0" anchor="t" bIns="91425" lIns="91425" spcFirstLastPara="1" rIns="91425" wrap="square" tIns="91425">
            <a:noAutofit/>
          </a:bodyPr>
          <a:lstStyle/>
          <a:p>
            <a:pPr indent="0" lvl="0" marL="0" rtl="0" algn="l">
              <a:lnSpc>
                <a:spcPct val="100000"/>
              </a:lnSpc>
              <a:spcBef>
                <a:spcPts val="1400"/>
              </a:spcBef>
              <a:spcAft>
                <a:spcPts val="0"/>
              </a:spcAft>
              <a:buClr>
                <a:schemeClr val="dk1"/>
              </a:buClr>
              <a:buSzPts val="1100"/>
              <a:buFont typeface="Arial"/>
              <a:buNone/>
            </a:pPr>
            <a:r>
              <a:rPr b="1" lang="en" sz="1600"/>
              <a:t>7. Ease of Use</a:t>
            </a:r>
            <a:endParaRPr b="1" sz="1600"/>
          </a:p>
          <a:p>
            <a:pPr indent="-330200" lvl="0" marL="457200" rtl="0" algn="l">
              <a:lnSpc>
                <a:spcPct val="100000"/>
              </a:lnSpc>
              <a:spcBef>
                <a:spcPts val="1200"/>
              </a:spcBef>
              <a:spcAft>
                <a:spcPts val="0"/>
              </a:spcAft>
              <a:buSzPts val="1600"/>
              <a:buChar char="●"/>
            </a:pPr>
            <a:r>
              <a:rPr b="1" lang="en" sz="1600"/>
              <a:t>Simplified Syntax and Learning Curve</a:t>
            </a:r>
            <a:r>
              <a:rPr lang="en" sz="1600"/>
              <a:t>: Many interpreted languages are designed to be more user-friendly and easier to learn, making them popular choices for beginners and educational settings.</a:t>
            </a:r>
            <a:endParaRPr sz="1600"/>
          </a:p>
          <a:p>
            <a:pPr indent="0" lvl="0" marL="0" rtl="0" algn="l">
              <a:lnSpc>
                <a:spcPct val="100000"/>
              </a:lnSpc>
              <a:spcBef>
                <a:spcPts val="1400"/>
              </a:spcBef>
              <a:spcAft>
                <a:spcPts val="0"/>
              </a:spcAft>
              <a:buClr>
                <a:schemeClr val="dk1"/>
              </a:buClr>
              <a:buSzPts val="1100"/>
              <a:buFont typeface="Arial"/>
              <a:buNone/>
            </a:pPr>
            <a:r>
              <a:rPr b="1" lang="en" sz="1600"/>
              <a:t>8. Support for Scripting and Automation</a:t>
            </a:r>
            <a:endParaRPr b="1" sz="1600"/>
          </a:p>
          <a:p>
            <a:pPr indent="-330200" lvl="0" marL="457200" rtl="0" algn="l">
              <a:lnSpc>
                <a:spcPct val="100000"/>
              </a:lnSpc>
              <a:spcBef>
                <a:spcPts val="1200"/>
              </a:spcBef>
              <a:spcAft>
                <a:spcPts val="0"/>
              </a:spcAft>
              <a:buSzPts val="1600"/>
              <a:buChar char="●"/>
            </a:pPr>
            <a:r>
              <a:rPr b="1" lang="en" sz="1600"/>
              <a:t>Quick Scripting</a:t>
            </a:r>
            <a:r>
              <a:rPr lang="en" sz="1600"/>
              <a:t>: Interpreters are commonly used for scripting languages, enabling quick automation of tasks and system scripting without the need for lengthy compilation processes.</a:t>
            </a:r>
            <a:endParaRPr sz="1600"/>
          </a:p>
          <a:p>
            <a:pPr indent="0" lvl="0" marL="0" rtl="0" algn="l">
              <a:lnSpc>
                <a:spcPct val="100000"/>
              </a:lnSpc>
              <a:spcBef>
                <a:spcPts val="1400"/>
              </a:spcBef>
              <a:spcAft>
                <a:spcPts val="0"/>
              </a:spcAft>
              <a:buClr>
                <a:schemeClr val="dk1"/>
              </a:buClr>
              <a:buSzPts val="1100"/>
              <a:buFont typeface="Arial"/>
              <a:buNone/>
            </a:pPr>
            <a:r>
              <a:rPr b="1" lang="en" sz="1600"/>
              <a:t>9. Hot Code Reloading</a:t>
            </a:r>
            <a:endParaRPr b="1" sz="1600"/>
          </a:p>
          <a:p>
            <a:pPr indent="-330200" lvl="0" marL="457200" rtl="0" algn="l">
              <a:lnSpc>
                <a:spcPct val="100000"/>
              </a:lnSpc>
              <a:spcBef>
                <a:spcPts val="1200"/>
              </a:spcBef>
              <a:spcAft>
                <a:spcPts val="0"/>
              </a:spcAft>
              <a:buSzPts val="1600"/>
              <a:buChar char="●"/>
            </a:pPr>
            <a:r>
              <a:rPr b="1" lang="en" sz="1600"/>
              <a:t>Dynamic Updates</a:t>
            </a:r>
            <a:r>
              <a:rPr lang="en" sz="1600"/>
              <a:t>: Some interpreters allow for dynamic updating of code during execution. This feature is particularly useful in web development, where changes can be applied without restarting the server or application.</a:t>
            </a:r>
            <a:endParaRPr sz="16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Benefits of Interpreter (Contd.)</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116" name="Google Shape;116;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400"/>
              </a:spcBef>
              <a:spcAft>
                <a:spcPts val="0"/>
              </a:spcAft>
              <a:buClr>
                <a:schemeClr val="dk1"/>
              </a:buClr>
              <a:buSzPts val="1100"/>
              <a:buFont typeface="Arial"/>
              <a:buNone/>
            </a:pPr>
            <a:r>
              <a:rPr b="1" lang="en" sz="1600"/>
              <a:t>10. Resource Efficiency During Development</a:t>
            </a:r>
            <a:endParaRPr b="1" sz="1600"/>
          </a:p>
          <a:p>
            <a:pPr indent="-330200" lvl="0" marL="457200" rtl="0" algn="l">
              <a:spcBef>
                <a:spcPts val="1200"/>
              </a:spcBef>
              <a:spcAft>
                <a:spcPts val="0"/>
              </a:spcAft>
              <a:buSzPts val="1600"/>
              <a:buChar char="●"/>
            </a:pPr>
            <a:r>
              <a:rPr b="1" lang="en" sz="1600"/>
              <a:t>No Separate Compilation</a:t>
            </a:r>
            <a:r>
              <a:rPr lang="en" sz="1600"/>
              <a:t>: Since no separate executable is produced, there's no need for additional disk space for compiled binaries. This can be beneficial during development and testing phases.</a:t>
            </a:r>
            <a:endParaRPr sz="1600"/>
          </a:p>
          <a:p>
            <a:pPr indent="0" lvl="0" marL="0" rtl="0" algn="l">
              <a:spcBef>
                <a:spcPts val="1400"/>
              </a:spcBef>
              <a:spcAft>
                <a:spcPts val="0"/>
              </a:spcAft>
              <a:buClr>
                <a:schemeClr val="dk1"/>
              </a:buClr>
              <a:buSzPts val="1100"/>
              <a:buFont typeface="Arial"/>
              <a:buNone/>
            </a:pPr>
            <a:r>
              <a:rPr b="1" lang="en" sz="1600"/>
              <a:t>11. Rich Libraries and Frameworks</a:t>
            </a:r>
            <a:endParaRPr b="1" sz="1600"/>
          </a:p>
          <a:p>
            <a:pPr indent="-330200" lvl="0" marL="457200" rtl="0" algn="l">
              <a:spcBef>
                <a:spcPts val="1200"/>
              </a:spcBef>
              <a:spcAft>
                <a:spcPts val="0"/>
              </a:spcAft>
              <a:buSzPts val="1600"/>
              <a:buChar char="●"/>
            </a:pPr>
            <a:r>
              <a:rPr b="1" lang="en" sz="1600"/>
              <a:t>Extensive Ecosystem</a:t>
            </a:r>
            <a:r>
              <a:rPr lang="en" sz="1600"/>
              <a:t>: Many interpreted languages come with rich libraries and frameworks that facilitate quick development and provide robust functionalities out of the box.</a:t>
            </a:r>
            <a:endParaRPr sz="16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Limitation of Interpreter</a:t>
            </a:r>
            <a:endParaRPr/>
          </a:p>
        </p:txBody>
      </p:sp>
      <p:sp>
        <p:nvSpPr>
          <p:cNvPr id="122" name="Google Shape;122;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b="1" lang="en" sz="1600"/>
              <a:t>Slower Execution</a:t>
            </a:r>
            <a:r>
              <a:rPr lang="en" sz="1600"/>
              <a:t>: Interpreters are generally slower than compiled code because they interpret and execute the code line-by-line, which can introduce significant overhead, especially in performance-critical applications.</a:t>
            </a:r>
            <a:endParaRPr sz="1600"/>
          </a:p>
          <a:p>
            <a:pPr indent="-330200" lvl="0" marL="457200" rtl="0" algn="l">
              <a:spcBef>
                <a:spcPts val="0"/>
              </a:spcBef>
              <a:spcAft>
                <a:spcPts val="0"/>
              </a:spcAft>
              <a:buSzPts val="1600"/>
              <a:buChar char="●"/>
            </a:pPr>
            <a:r>
              <a:rPr b="1" lang="en" sz="1600"/>
              <a:t>Runtime Dependency</a:t>
            </a:r>
            <a:r>
              <a:rPr lang="en" sz="1600"/>
              <a:t>: The source code and interpreter must be available at runtime, leading to higher memory consumption and slower startup times compared to pre-compiled programs.</a:t>
            </a:r>
            <a:endParaRPr sz="1600"/>
          </a:p>
          <a:p>
            <a:pPr indent="-330200" lvl="0" marL="457200" rtl="0" algn="l">
              <a:spcBef>
                <a:spcPts val="0"/>
              </a:spcBef>
              <a:spcAft>
                <a:spcPts val="0"/>
              </a:spcAft>
              <a:buSzPts val="1600"/>
              <a:buChar char="●"/>
            </a:pPr>
            <a:r>
              <a:rPr b="1" lang="en" sz="1600"/>
              <a:t>Partial Error Checking</a:t>
            </a:r>
            <a:r>
              <a:rPr lang="en" sz="1600"/>
              <a:t>: Since interpreters execute code sequentially, they may miss certain types of errors (e.g., logical errors or later syntax errors) until the corresponding part of the code is executed.</a:t>
            </a:r>
            <a:endParaRPr sz="16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Java Language Environment</a:t>
            </a:r>
            <a:endParaRPr/>
          </a:p>
        </p:txBody>
      </p:sp>
      <p:sp>
        <p:nvSpPr>
          <p:cNvPr id="128" name="Google Shape;128;p25"/>
          <p:cNvSpPr txBox="1"/>
          <p:nvPr>
            <p:ph idx="1" type="body"/>
          </p:nvPr>
        </p:nvSpPr>
        <p:spPr>
          <a:xfrm>
            <a:off x="311700" y="1152475"/>
            <a:ext cx="8520600" cy="38040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b="1" lang="en" sz="1600"/>
              <a:t>Introduction</a:t>
            </a:r>
            <a:r>
              <a:rPr lang="en" sz="1600"/>
              <a:t>: The Java programming language is built around the idea of "Write Once, Run Anywhere." Java achieves this by compiling source code into an intermediate form called </a:t>
            </a:r>
            <a:r>
              <a:rPr b="1" lang="en" sz="1600"/>
              <a:t>bytecode</a:t>
            </a:r>
            <a:r>
              <a:rPr lang="en" sz="1600"/>
              <a:t>, which is then interpreted and executed by the </a:t>
            </a:r>
            <a:r>
              <a:rPr b="1" lang="en" sz="1600"/>
              <a:t>Java Virtual Machine (JVM)</a:t>
            </a:r>
            <a:r>
              <a:rPr lang="en" sz="1600"/>
              <a:t>.</a:t>
            </a:r>
            <a:endParaRPr sz="1600"/>
          </a:p>
          <a:p>
            <a:pPr indent="0" lvl="0" marL="0" rtl="0" algn="l">
              <a:spcBef>
                <a:spcPts val="1200"/>
              </a:spcBef>
              <a:spcAft>
                <a:spcPts val="0"/>
              </a:spcAft>
              <a:buClr>
                <a:schemeClr val="dk1"/>
              </a:buClr>
              <a:buSzPts val="1100"/>
              <a:buFont typeface="Arial"/>
              <a:buNone/>
            </a:pPr>
            <a:r>
              <a:rPr b="1" lang="en" sz="1600"/>
              <a:t>Key Components</a:t>
            </a:r>
            <a:r>
              <a:rPr lang="en" sz="1600"/>
              <a:t>:</a:t>
            </a:r>
            <a:endParaRPr sz="1600"/>
          </a:p>
          <a:p>
            <a:pPr indent="-330200" lvl="0" marL="457200" rtl="0" algn="l">
              <a:spcBef>
                <a:spcPts val="1200"/>
              </a:spcBef>
              <a:spcAft>
                <a:spcPts val="0"/>
              </a:spcAft>
              <a:buSzPts val="1600"/>
              <a:buChar char="●"/>
            </a:pPr>
            <a:r>
              <a:rPr b="1" lang="en" sz="1600"/>
              <a:t>Java Compiler</a:t>
            </a:r>
            <a:r>
              <a:rPr lang="en" sz="1600"/>
              <a:t>: Translates Java source code (.java files) into bytecode (.class files).</a:t>
            </a:r>
            <a:endParaRPr sz="1600"/>
          </a:p>
          <a:p>
            <a:pPr indent="-330200" lvl="0" marL="457200" rtl="0" algn="l">
              <a:spcBef>
                <a:spcPts val="0"/>
              </a:spcBef>
              <a:spcAft>
                <a:spcPts val="0"/>
              </a:spcAft>
              <a:buSzPts val="1600"/>
              <a:buChar char="●"/>
            </a:pPr>
            <a:r>
              <a:rPr b="1" lang="en" sz="1600"/>
              <a:t>Java Virtual Machine (JVM)</a:t>
            </a:r>
            <a:r>
              <a:rPr lang="en" sz="1600"/>
              <a:t>: The interpreter for Java bytecode, responsible for executing the compiled code.</a:t>
            </a:r>
            <a:endParaRPr sz="1600"/>
          </a:p>
          <a:p>
            <a:pPr indent="-330200" lvl="0" marL="457200" rtl="0" algn="l">
              <a:spcBef>
                <a:spcPts val="0"/>
              </a:spcBef>
              <a:spcAft>
                <a:spcPts val="0"/>
              </a:spcAft>
              <a:buSzPts val="1600"/>
              <a:buChar char="●"/>
            </a:pPr>
            <a:r>
              <a:rPr b="1" lang="en" sz="1600"/>
              <a:t>Java Runtime Environment (JRE)</a:t>
            </a:r>
            <a:r>
              <a:rPr lang="en" sz="1600"/>
              <a:t>: Provides libraries and components necessary to run Java applications.</a:t>
            </a:r>
            <a:endParaRPr sz="1600"/>
          </a:p>
          <a:p>
            <a:pPr indent="0" lvl="0" marL="0" rtl="0" algn="l">
              <a:spcBef>
                <a:spcPts val="1200"/>
              </a:spcBef>
              <a:spcAft>
                <a:spcPts val="1200"/>
              </a:spcAft>
              <a:buNone/>
            </a:pPr>
            <a:r>
              <a:t/>
            </a:r>
            <a:endParaRPr sz="16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Java Virtual Machine</a:t>
            </a:r>
            <a:endParaRPr/>
          </a:p>
        </p:txBody>
      </p:sp>
      <p:sp>
        <p:nvSpPr>
          <p:cNvPr id="134" name="Google Shape;134;p26"/>
          <p:cNvSpPr txBox="1"/>
          <p:nvPr>
            <p:ph idx="1" type="body"/>
          </p:nvPr>
        </p:nvSpPr>
        <p:spPr>
          <a:xfrm>
            <a:off x="311700" y="1152475"/>
            <a:ext cx="8520600" cy="39909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The JVM is an abstract machine that enables Java programs to run on any device or operating system that has the JVM installed. The JVM interprets the bytecode and executes it on the host machine.</a:t>
            </a:r>
            <a:endParaRPr sz="1500"/>
          </a:p>
          <a:p>
            <a:pPr indent="-323850" lvl="0" marL="457200" rtl="0" algn="l">
              <a:spcBef>
                <a:spcPts val="0"/>
              </a:spcBef>
              <a:spcAft>
                <a:spcPts val="0"/>
              </a:spcAft>
              <a:buSzPts val="1500"/>
              <a:buChar char="●"/>
            </a:pPr>
            <a:r>
              <a:rPr b="1" lang="en" sz="1500"/>
              <a:t>How It Works</a:t>
            </a:r>
            <a:r>
              <a:rPr lang="en" sz="1500"/>
              <a:t>:</a:t>
            </a:r>
            <a:endParaRPr sz="1500"/>
          </a:p>
          <a:p>
            <a:pPr indent="-323850" lvl="0" marL="457200" rtl="0" algn="l">
              <a:spcBef>
                <a:spcPts val="0"/>
              </a:spcBef>
              <a:spcAft>
                <a:spcPts val="0"/>
              </a:spcAft>
              <a:buSzPts val="1500"/>
              <a:buAutoNum type="arabicPeriod"/>
            </a:pPr>
            <a:r>
              <a:rPr b="1" lang="en" sz="1500"/>
              <a:t>Java Source Code</a:t>
            </a:r>
            <a:r>
              <a:rPr lang="en" sz="1500"/>
              <a:t> is compiled into platform-independent </a:t>
            </a:r>
            <a:r>
              <a:rPr b="1" lang="en" sz="1500"/>
              <a:t>bytecode</a:t>
            </a:r>
            <a:r>
              <a:rPr lang="en" sz="1500"/>
              <a:t>.</a:t>
            </a:r>
            <a:endParaRPr sz="1500"/>
          </a:p>
          <a:p>
            <a:pPr indent="-323850" lvl="0" marL="457200" rtl="0" algn="l">
              <a:spcBef>
                <a:spcPts val="0"/>
              </a:spcBef>
              <a:spcAft>
                <a:spcPts val="0"/>
              </a:spcAft>
              <a:buSzPts val="1500"/>
              <a:buAutoNum type="arabicPeriod"/>
            </a:pPr>
            <a:r>
              <a:rPr lang="en" sz="1500"/>
              <a:t>The </a:t>
            </a:r>
            <a:r>
              <a:rPr b="1" lang="en" sz="1500"/>
              <a:t>JVM</a:t>
            </a:r>
            <a:r>
              <a:rPr lang="en" sz="1500"/>
              <a:t> interprets the bytecode and executes it on the host machine.</a:t>
            </a:r>
            <a:endParaRPr sz="1500"/>
          </a:p>
          <a:p>
            <a:pPr indent="-323850" lvl="0" marL="457200" rtl="0" algn="l">
              <a:spcBef>
                <a:spcPts val="0"/>
              </a:spcBef>
              <a:spcAft>
                <a:spcPts val="0"/>
              </a:spcAft>
              <a:buSzPts val="1500"/>
              <a:buAutoNum type="arabicPeriod"/>
            </a:pPr>
            <a:r>
              <a:rPr lang="en" sz="1500"/>
              <a:t>The </a:t>
            </a:r>
            <a:r>
              <a:rPr b="1" lang="en" sz="1500"/>
              <a:t>JVM </a:t>
            </a:r>
            <a:r>
              <a:rPr lang="en" sz="1500"/>
              <a:t>provides memory management (Garbage Collection) and execution control.</a:t>
            </a:r>
            <a:endParaRPr sz="1500"/>
          </a:p>
          <a:p>
            <a:pPr indent="-323850" lvl="0" marL="457200" rtl="0" algn="l">
              <a:spcBef>
                <a:spcPts val="0"/>
              </a:spcBef>
              <a:spcAft>
                <a:spcPts val="0"/>
              </a:spcAft>
              <a:buSzPts val="1500"/>
              <a:buChar char="●"/>
            </a:pPr>
            <a:r>
              <a:rPr b="1" lang="en" sz="1500"/>
              <a:t>Components of JVM</a:t>
            </a:r>
            <a:r>
              <a:rPr lang="en" sz="1500"/>
              <a:t>:</a:t>
            </a:r>
            <a:endParaRPr sz="1500"/>
          </a:p>
          <a:p>
            <a:pPr indent="-323850" lvl="1" marL="914400" rtl="0" algn="l">
              <a:spcBef>
                <a:spcPts val="0"/>
              </a:spcBef>
              <a:spcAft>
                <a:spcPts val="0"/>
              </a:spcAft>
              <a:buSzPts val="1500"/>
              <a:buAutoNum type="alphaLcPeriod"/>
            </a:pPr>
            <a:r>
              <a:rPr b="1" lang="en" sz="1500"/>
              <a:t>Class Loader</a:t>
            </a:r>
            <a:r>
              <a:rPr lang="en" sz="1500"/>
              <a:t>: Loads the Java bytecode files.</a:t>
            </a:r>
            <a:endParaRPr sz="1500"/>
          </a:p>
          <a:p>
            <a:pPr indent="-323850" lvl="1" marL="914400" rtl="0" algn="l">
              <a:spcBef>
                <a:spcPts val="0"/>
              </a:spcBef>
              <a:spcAft>
                <a:spcPts val="0"/>
              </a:spcAft>
              <a:buSzPts val="1500"/>
              <a:buAutoNum type="alphaLcPeriod"/>
            </a:pPr>
            <a:r>
              <a:rPr b="1" lang="en" sz="1500"/>
              <a:t>Bytecode Verifier</a:t>
            </a:r>
            <a:r>
              <a:rPr lang="en" sz="1500"/>
              <a:t>: Ensures bytecode is valid and doesn't violate Java security restrictions.</a:t>
            </a:r>
            <a:endParaRPr sz="1500"/>
          </a:p>
          <a:p>
            <a:pPr indent="-323850" lvl="1" marL="914400" rtl="0" algn="l">
              <a:spcBef>
                <a:spcPts val="0"/>
              </a:spcBef>
              <a:spcAft>
                <a:spcPts val="0"/>
              </a:spcAft>
              <a:buSzPts val="1500"/>
              <a:buAutoNum type="alphaLcPeriod"/>
            </a:pPr>
            <a:r>
              <a:rPr b="1" lang="en" sz="1500"/>
              <a:t>Execution Engine</a:t>
            </a:r>
            <a:r>
              <a:rPr lang="en" sz="1500"/>
              <a:t>: Interprets bytecode or uses Just-In-Time (JIT) compilation to convert bytecode to machine code for faster execution.</a:t>
            </a:r>
            <a:endParaRPr sz="15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Types of Errors</a:t>
            </a:r>
            <a:endParaRPr/>
          </a:p>
        </p:txBody>
      </p:sp>
      <p:sp>
        <p:nvSpPr>
          <p:cNvPr id="140" name="Google Shape;140;p27"/>
          <p:cNvSpPr txBox="1"/>
          <p:nvPr>
            <p:ph idx="1" type="body"/>
          </p:nvPr>
        </p:nvSpPr>
        <p:spPr>
          <a:xfrm>
            <a:off x="311700" y="1152475"/>
            <a:ext cx="8520600" cy="3990900"/>
          </a:xfrm>
          <a:prstGeom prst="rect">
            <a:avLst/>
          </a:prstGeom>
        </p:spPr>
        <p:txBody>
          <a:bodyPr anchorCtr="0" anchor="t" bIns="91425" lIns="91425" spcFirstLastPara="1" rIns="91425" wrap="square" tIns="91425">
            <a:normAutofit lnSpcReduction="20000"/>
          </a:bodyPr>
          <a:lstStyle/>
          <a:p>
            <a:pPr indent="-342900" lvl="0" marL="457200" rtl="0" algn="l">
              <a:spcBef>
                <a:spcPts val="1200"/>
              </a:spcBef>
              <a:spcAft>
                <a:spcPts val="0"/>
              </a:spcAft>
              <a:buSzPts val="1800"/>
              <a:buChar char="●"/>
            </a:pPr>
            <a:r>
              <a:rPr lang="en"/>
              <a:t>In programming, errors can occur during various stages of development and execution. They are generally classified into three main categories: </a:t>
            </a:r>
            <a:r>
              <a:rPr b="1" lang="en"/>
              <a:t>syntax errors, runtime errors, and logical errors</a:t>
            </a:r>
            <a:r>
              <a:rPr lang="en"/>
              <a:t>. </a:t>
            </a:r>
            <a:endParaRPr/>
          </a:p>
          <a:p>
            <a:pPr indent="0" lvl="0" marL="0" rtl="0" algn="l">
              <a:spcBef>
                <a:spcPts val="1400"/>
              </a:spcBef>
              <a:spcAft>
                <a:spcPts val="0"/>
              </a:spcAft>
              <a:buNone/>
            </a:pPr>
            <a:r>
              <a:rPr b="1" lang="en" sz="1500"/>
              <a:t>1. Syntax Errors</a:t>
            </a:r>
            <a:endParaRPr b="1" sz="1500"/>
          </a:p>
          <a:p>
            <a:pPr indent="-323850" lvl="0" marL="457200" rtl="0" algn="l">
              <a:spcBef>
                <a:spcPts val="1200"/>
              </a:spcBef>
              <a:spcAft>
                <a:spcPts val="0"/>
              </a:spcAft>
              <a:buSzPts val="1500"/>
              <a:buChar char="●"/>
            </a:pPr>
            <a:r>
              <a:rPr b="1" lang="en" sz="1500"/>
              <a:t>Definition</a:t>
            </a:r>
            <a:r>
              <a:rPr lang="en" sz="1500"/>
              <a:t>: These errors occur when the code violates the grammatical rules of the programming language. The interpreter or compiler cannot parse the code due to these mistakes.</a:t>
            </a:r>
            <a:endParaRPr sz="1500"/>
          </a:p>
          <a:p>
            <a:pPr indent="-323850" lvl="0" marL="457200" rtl="0" algn="l">
              <a:spcBef>
                <a:spcPts val="0"/>
              </a:spcBef>
              <a:spcAft>
                <a:spcPts val="0"/>
              </a:spcAft>
              <a:buSzPts val="1500"/>
              <a:buChar char="●"/>
            </a:pPr>
            <a:r>
              <a:rPr b="1" lang="en" sz="1500"/>
              <a:t>Characteristics</a:t>
            </a:r>
            <a:r>
              <a:rPr lang="en" sz="1500"/>
              <a:t>:</a:t>
            </a:r>
            <a:endParaRPr sz="1500"/>
          </a:p>
          <a:p>
            <a:pPr indent="-323850" lvl="1" marL="914400" rtl="0" algn="l">
              <a:spcBef>
                <a:spcPts val="0"/>
              </a:spcBef>
              <a:spcAft>
                <a:spcPts val="0"/>
              </a:spcAft>
              <a:buSzPts val="1500"/>
              <a:buChar char="○"/>
            </a:pPr>
            <a:r>
              <a:rPr lang="en" sz="1500"/>
              <a:t>Detected during the compilation or interpretation phase.</a:t>
            </a:r>
            <a:endParaRPr sz="1500"/>
          </a:p>
          <a:p>
            <a:pPr indent="-323850" lvl="1" marL="914400" rtl="0" algn="l">
              <a:spcBef>
                <a:spcPts val="0"/>
              </a:spcBef>
              <a:spcAft>
                <a:spcPts val="0"/>
              </a:spcAft>
              <a:buSzPts val="1500"/>
              <a:buChar char="○"/>
            </a:pPr>
            <a:r>
              <a:rPr lang="en" sz="1500"/>
              <a:t>Prevents the program from executing.</a:t>
            </a:r>
            <a:endParaRPr sz="1500"/>
          </a:p>
          <a:p>
            <a:pPr indent="-323850" lvl="0" marL="457200" rtl="0" algn="l">
              <a:spcBef>
                <a:spcPts val="0"/>
              </a:spcBef>
              <a:spcAft>
                <a:spcPts val="0"/>
              </a:spcAft>
              <a:buSzPts val="1500"/>
              <a:buChar char="●"/>
            </a:pPr>
            <a:r>
              <a:rPr b="1" lang="en" sz="1500"/>
              <a:t>Examples</a:t>
            </a:r>
            <a:r>
              <a:rPr lang="en" sz="1500"/>
              <a:t>:</a:t>
            </a:r>
            <a:endParaRPr sz="1500"/>
          </a:p>
          <a:p>
            <a:pPr indent="-323850" lvl="1" marL="914400" rtl="0" algn="l">
              <a:spcBef>
                <a:spcPts val="0"/>
              </a:spcBef>
              <a:spcAft>
                <a:spcPts val="0"/>
              </a:spcAft>
              <a:buSzPts val="1500"/>
              <a:buChar char="○"/>
            </a:pPr>
            <a:r>
              <a:rPr lang="en" sz="1500"/>
              <a:t>Missing semicolons or parentheses.</a:t>
            </a:r>
            <a:endParaRPr sz="1500"/>
          </a:p>
          <a:p>
            <a:pPr indent="-323850" lvl="1" marL="914400" rtl="0" algn="l">
              <a:spcBef>
                <a:spcPts val="0"/>
              </a:spcBef>
              <a:spcAft>
                <a:spcPts val="0"/>
              </a:spcAft>
              <a:buSzPts val="1500"/>
              <a:buChar char="○"/>
            </a:pPr>
            <a:r>
              <a:rPr lang="en" sz="1500"/>
              <a:t>Incorrect indentation in languages like Python.</a:t>
            </a:r>
            <a:endParaRPr sz="1500"/>
          </a:p>
          <a:p>
            <a:pPr indent="-323850" lvl="1" marL="914400" rtl="0" algn="l">
              <a:spcBef>
                <a:spcPts val="0"/>
              </a:spcBef>
              <a:spcAft>
                <a:spcPts val="0"/>
              </a:spcAft>
              <a:buSzPts val="1500"/>
              <a:buChar char="○"/>
            </a:pPr>
            <a:r>
              <a:rPr lang="en" sz="1500"/>
              <a:t>Misplaced keywords or misspelled variable names.</a:t>
            </a:r>
            <a:endParaRPr sz="15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Types of Errors (Contd.)</a:t>
            </a:r>
            <a:endParaRPr/>
          </a:p>
        </p:txBody>
      </p:sp>
      <p:sp>
        <p:nvSpPr>
          <p:cNvPr id="146" name="Google Shape;146;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400"/>
              </a:spcBef>
              <a:spcAft>
                <a:spcPts val="0"/>
              </a:spcAft>
              <a:buNone/>
            </a:pPr>
            <a:r>
              <a:rPr b="1" lang="en" sz="1600"/>
              <a:t>2. Runtime Errors</a:t>
            </a:r>
            <a:endParaRPr b="1" sz="1600"/>
          </a:p>
          <a:p>
            <a:pPr indent="-330200" lvl="0" marL="457200" rtl="0" algn="l">
              <a:spcBef>
                <a:spcPts val="1200"/>
              </a:spcBef>
              <a:spcAft>
                <a:spcPts val="0"/>
              </a:spcAft>
              <a:buSzPts val="1600"/>
              <a:buChar char="●"/>
            </a:pPr>
            <a:r>
              <a:rPr b="1" lang="en" sz="1600"/>
              <a:t>Definition</a:t>
            </a:r>
            <a:r>
              <a:rPr lang="en" sz="1600"/>
              <a:t>: These errors occur while the program is executing. They happen due to unforeseen conditions that the interpreter cannot handle.</a:t>
            </a:r>
            <a:endParaRPr sz="1600"/>
          </a:p>
          <a:p>
            <a:pPr indent="-330200" lvl="0" marL="457200" rtl="0" algn="l">
              <a:spcBef>
                <a:spcPts val="0"/>
              </a:spcBef>
              <a:spcAft>
                <a:spcPts val="0"/>
              </a:spcAft>
              <a:buSzPts val="1600"/>
              <a:buChar char="●"/>
            </a:pPr>
            <a:r>
              <a:rPr b="1" lang="en" sz="1600"/>
              <a:t>Characteristics</a:t>
            </a:r>
            <a:r>
              <a:rPr lang="en" sz="1600"/>
              <a:t>:</a:t>
            </a:r>
            <a:endParaRPr sz="1600"/>
          </a:p>
          <a:p>
            <a:pPr indent="-330200" lvl="1" marL="914400" rtl="0" algn="l">
              <a:spcBef>
                <a:spcPts val="0"/>
              </a:spcBef>
              <a:spcAft>
                <a:spcPts val="0"/>
              </a:spcAft>
              <a:buSzPts val="1600"/>
              <a:buChar char="○"/>
            </a:pPr>
            <a:r>
              <a:rPr lang="en" sz="1600"/>
              <a:t>Detected after the program starts running.</a:t>
            </a:r>
            <a:endParaRPr sz="1600"/>
          </a:p>
          <a:p>
            <a:pPr indent="-330200" lvl="1" marL="914400" rtl="0" algn="l">
              <a:spcBef>
                <a:spcPts val="0"/>
              </a:spcBef>
              <a:spcAft>
                <a:spcPts val="0"/>
              </a:spcAft>
              <a:buSzPts val="1600"/>
              <a:buChar char="○"/>
            </a:pPr>
            <a:r>
              <a:rPr lang="en" sz="1600"/>
              <a:t>Can cause the program to crash or terminate unexpectedly.</a:t>
            </a:r>
            <a:endParaRPr sz="1600"/>
          </a:p>
          <a:p>
            <a:pPr indent="-330200" lvl="0" marL="457200" rtl="0" algn="l">
              <a:spcBef>
                <a:spcPts val="0"/>
              </a:spcBef>
              <a:spcAft>
                <a:spcPts val="0"/>
              </a:spcAft>
              <a:buSzPts val="1600"/>
              <a:buChar char="●"/>
            </a:pPr>
            <a:r>
              <a:rPr b="1" lang="en" sz="1600"/>
              <a:t>Examples</a:t>
            </a:r>
            <a:r>
              <a:rPr lang="en" sz="1600"/>
              <a:t>:</a:t>
            </a:r>
            <a:endParaRPr sz="1600"/>
          </a:p>
          <a:p>
            <a:pPr indent="-330200" lvl="1" marL="914400" rtl="0" algn="l">
              <a:spcBef>
                <a:spcPts val="0"/>
              </a:spcBef>
              <a:spcAft>
                <a:spcPts val="0"/>
              </a:spcAft>
              <a:buSzPts val="1600"/>
              <a:buChar char="○"/>
            </a:pPr>
            <a:r>
              <a:rPr lang="en" sz="1600"/>
              <a:t>Division by zero.</a:t>
            </a:r>
            <a:endParaRPr sz="1600"/>
          </a:p>
          <a:p>
            <a:pPr indent="-330200" lvl="1" marL="914400" rtl="0" algn="l">
              <a:spcBef>
                <a:spcPts val="0"/>
              </a:spcBef>
              <a:spcAft>
                <a:spcPts val="0"/>
              </a:spcAft>
              <a:buSzPts val="1600"/>
              <a:buChar char="○"/>
            </a:pPr>
            <a:r>
              <a:rPr lang="en" sz="1600"/>
              <a:t>Accessing a variable that has not been initialized.</a:t>
            </a:r>
            <a:endParaRPr sz="1600"/>
          </a:p>
          <a:p>
            <a:pPr indent="-330200" lvl="1" marL="914400" rtl="0" algn="l">
              <a:spcBef>
                <a:spcPts val="0"/>
              </a:spcBef>
              <a:spcAft>
                <a:spcPts val="0"/>
              </a:spcAft>
              <a:buSzPts val="1600"/>
              <a:buChar char="○"/>
            </a:pPr>
            <a:r>
              <a:rPr lang="en" sz="1600"/>
              <a:t>Trying to read a file that does not exist.</a:t>
            </a:r>
            <a:endParaRPr sz="16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Types of Errors (Contd.)</a:t>
            </a:r>
            <a:endParaRPr/>
          </a:p>
          <a:p>
            <a:pPr indent="0" lvl="0" marL="0" rtl="0" algn="l">
              <a:spcBef>
                <a:spcPts val="0"/>
              </a:spcBef>
              <a:spcAft>
                <a:spcPts val="0"/>
              </a:spcAft>
              <a:buNone/>
            </a:pPr>
            <a:r>
              <a:t/>
            </a:r>
            <a:endParaRPr/>
          </a:p>
        </p:txBody>
      </p:sp>
      <p:sp>
        <p:nvSpPr>
          <p:cNvPr id="152" name="Google Shape;152;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400"/>
              </a:spcBef>
              <a:spcAft>
                <a:spcPts val="0"/>
              </a:spcAft>
              <a:buNone/>
            </a:pPr>
            <a:r>
              <a:rPr b="1" lang="en" sz="1600"/>
              <a:t>3. Logical Errors</a:t>
            </a:r>
            <a:endParaRPr b="1" sz="1600"/>
          </a:p>
          <a:p>
            <a:pPr indent="-330200" lvl="0" marL="457200" rtl="0" algn="l">
              <a:spcBef>
                <a:spcPts val="1200"/>
              </a:spcBef>
              <a:spcAft>
                <a:spcPts val="0"/>
              </a:spcAft>
              <a:buSzPts val="1600"/>
              <a:buChar char="●"/>
            </a:pPr>
            <a:r>
              <a:rPr b="1" lang="en" sz="1600"/>
              <a:t>Definition</a:t>
            </a:r>
            <a:r>
              <a:rPr lang="en" sz="1600"/>
              <a:t>: These errors occur when the program runs without crashing but produces incorrect results due to flaws in the logic implemented by the programmer.</a:t>
            </a:r>
            <a:endParaRPr sz="1600"/>
          </a:p>
          <a:p>
            <a:pPr indent="-330200" lvl="0" marL="457200" rtl="0" algn="l">
              <a:spcBef>
                <a:spcPts val="0"/>
              </a:spcBef>
              <a:spcAft>
                <a:spcPts val="0"/>
              </a:spcAft>
              <a:buSzPts val="1600"/>
              <a:buChar char="●"/>
            </a:pPr>
            <a:r>
              <a:rPr b="1" lang="en" sz="1600"/>
              <a:t>Characteristics</a:t>
            </a:r>
            <a:r>
              <a:rPr lang="en" sz="1600"/>
              <a:t>:</a:t>
            </a:r>
            <a:endParaRPr sz="1600"/>
          </a:p>
          <a:p>
            <a:pPr indent="-330200" lvl="1" marL="914400" rtl="0" algn="l">
              <a:spcBef>
                <a:spcPts val="0"/>
              </a:spcBef>
              <a:spcAft>
                <a:spcPts val="0"/>
              </a:spcAft>
              <a:buSzPts val="1600"/>
              <a:buChar char="○"/>
            </a:pPr>
            <a:r>
              <a:rPr lang="en" sz="1600"/>
              <a:t>Not detected by the compiler or interpreter.</a:t>
            </a:r>
            <a:endParaRPr sz="1600"/>
          </a:p>
          <a:p>
            <a:pPr indent="-330200" lvl="1" marL="914400" rtl="0" algn="l">
              <a:spcBef>
                <a:spcPts val="0"/>
              </a:spcBef>
              <a:spcAft>
                <a:spcPts val="0"/>
              </a:spcAft>
              <a:buSzPts val="1600"/>
              <a:buChar char="○"/>
            </a:pPr>
            <a:r>
              <a:rPr lang="en" sz="1600"/>
              <a:t>May require careful debugging and testing to identify.</a:t>
            </a:r>
            <a:endParaRPr sz="1600"/>
          </a:p>
          <a:p>
            <a:pPr indent="-330200" lvl="0" marL="457200" rtl="0" algn="l">
              <a:spcBef>
                <a:spcPts val="0"/>
              </a:spcBef>
              <a:spcAft>
                <a:spcPts val="0"/>
              </a:spcAft>
              <a:buSzPts val="1600"/>
              <a:buChar char="●"/>
            </a:pPr>
            <a:r>
              <a:rPr b="1" lang="en" sz="1600"/>
              <a:t>Examples</a:t>
            </a:r>
            <a:r>
              <a:rPr lang="en" sz="1600"/>
              <a:t>:</a:t>
            </a:r>
            <a:endParaRPr sz="1600"/>
          </a:p>
          <a:p>
            <a:pPr indent="-330200" lvl="1" marL="914400" rtl="0" algn="l">
              <a:spcBef>
                <a:spcPts val="0"/>
              </a:spcBef>
              <a:spcAft>
                <a:spcPts val="0"/>
              </a:spcAft>
              <a:buSzPts val="1600"/>
              <a:buChar char="○"/>
            </a:pPr>
            <a:r>
              <a:rPr lang="en" sz="1600"/>
              <a:t>Using incorrect formulas or algorithms.</a:t>
            </a:r>
            <a:endParaRPr sz="1600"/>
          </a:p>
          <a:p>
            <a:pPr indent="-330200" lvl="1" marL="914400" rtl="0" algn="l">
              <a:spcBef>
                <a:spcPts val="0"/>
              </a:spcBef>
              <a:spcAft>
                <a:spcPts val="0"/>
              </a:spcAft>
              <a:buSzPts val="1600"/>
              <a:buChar char="○"/>
            </a:pPr>
            <a:r>
              <a:rPr lang="en" sz="1600"/>
              <a:t>Mistakenly initializing variables or using wrong data types.</a:t>
            </a:r>
            <a:endParaRPr sz="1600"/>
          </a:p>
          <a:p>
            <a:pPr indent="-330200" lvl="1" marL="914400" rtl="0" algn="l">
              <a:spcBef>
                <a:spcPts val="0"/>
              </a:spcBef>
              <a:spcAft>
                <a:spcPts val="0"/>
              </a:spcAft>
              <a:buSzPts val="1600"/>
              <a:buChar char="○"/>
            </a:pPr>
            <a:r>
              <a:rPr lang="en" sz="1600"/>
              <a:t>Incorrectly iterating over data structures.</a:t>
            </a:r>
            <a:endParaRPr sz="16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Types of Errors (Contd.)</a:t>
            </a:r>
            <a:endParaRPr/>
          </a:p>
          <a:p>
            <a:pPr indent="0" lvl="0" marL="0" rtl="0" algn="l">
              <a:spcBef>
                <a:spcPts val="0"/>
              </a:spcBef>
              <a:spcAft>
                <a:spcPts val="0"/>
              </a:spcAft>
              <a:buNone/>
            </a:pPr>
            <a:r>
              <a:t/>
            </a:r>
            <a:endParaRPr/>
          </a:p>
        </p:txBody>
      </p:sp>
      <p:sp>
        <p:nvSpPr>
          <p:cNvPr id="158" name="Google Shape;158;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400"/>
              </a:spcBef>
              <a:spcAft>
                <a:spcPts val="0"/>
              </a:spcAft>
              <a:buNone/>
            </a:pPr>
            <a:r>
              <a:rPr b="1" lang="en" sz="1600"/>
              <a:t>4. Semantic Errors</a:t>
            </a:r>
            <a:endParaRPr b="1" sz="1600"/>
          </a:p>
          <a:p>
            <a:pPr indent="-330200" lvl="0" marL="457200" rtl="0" algn="l">
              <a:spcBef>
                <a:spcPts val="1200"/>
              </a:spcBef>
              <a:spcAft>
                <a:spcPts val="0"/>
              </a:spcAft>
              <a:buSzPts val="1600"/>
              <a:buChar char="●"/>
            </a:pPr>
            <a:r>
              <a:rPr b="1" lang="en" sz="1600"/>
              <a:t>Definition</a:t>
            </a:r>
            <a:r>
              <a:rPr lang="en" sz="1600"/>
              <a:t>: These errors occur when the syntax of the code is correct, but the statements do not make sense in the context of the program.</a:t>
            </a:r>
            <a:endParaRPr sz="1600"/>
          </a:p>
          <a:p>
            <a:pPr indent="-330200" lvl="0" marL="457200" rtl="0" algn="l">
              <a:spcBef>
                <a:spcPts val="0"/>
              </a:spcBef>
              <a:spcAft>
                <a:spcPts val="0"/>
              </a:spcAft>
              <a:buSzPts val="1600"/>
              <a:buChar char="●"/>
            </a:pPr>
            <a:r>
              <a:rPr b="1" lang="en" sz="1600"/>
              <a:t>Characteristics</a:t>
            </a:r>
            <a:r>
              <a:rPr lang="en" sz="1600"/>
              <a:t>:</a:t>
            </a:r>
            <a:endParaRPr sz="1600"/>
          </a:p>
          <a:p>
            <a:pPr indent="-330200" lvl="1" marL="914400" rtl="0" algn="l">
              <a:spcBef>
                <a:spcPts val="0"/>
              </a:spcBef>
              <a:spcAft>
                <a:spcPts val="0"/>
              </a:spcAft>
              <a:buSzPts val="1600"/>
              <a:buChar char="○"/>
            </a:pPr>
            <a:r>
              <a:rPr lang="en" sz="1600"/>
              <a:t>Often lead to unexpected behavior or results.</a:t>
            </a:r>
            <a:endParaRPr sz="1600"/>
          </a:p>
          <a:p>
            <a:pPr indent="-330200" lvl="1" marL="914400" rtl="0" algn="l">
              <a:spcBef>
                <a:spcPts val="0"/>
              </a:spcBef>
              <a:spcAft>
                <a:spcPts val="0"/>
              </a:spcAft>
              <a:buSzPts val="1600"/>
              <a:buChar char="○"/>
            </a:pPr>
            <a:r>
              <a:rPr lang="en" sz="1600"/>
              <a:t>Can be difficult to identify, similar to logical errors.</a:t>
            </a:r>
            <a:endParaRPr sz="1600"/>
          </a:p>
          <a:p>
            <a:pPr indent="-330200" lvl="0" marL="457200" rtl="0" algn="l">
              <a:spcBef>
                <a:spcPts val="0"/>
              </a:spcBef>
              <a:spcAft>
                <a:spcPts val="0"/>
              </a:spcAft>
              <a:buSzPts val="1600"/>
              <a:buChar char="●"/>
            </a:pPr>
            <a:r>
              <a:rPr b="1" lang="en" sz="1600"/>
              <a:t>Examples</a:t>
            </a:r>
            <a:r>
              <a:rPr lang="en" sz="1600"/>
              <a:t>:</a:t>
            </a:r>
            <a:endParaRPr sz="1600"/>
          </a:p>
          <a:p>
            <a:pPr indent="-330200" lvl="1" marL="914400" rtl="0" algn="l">
              <a:spcBef>
                <a:spcPts val="0"/>
              </a:spcBef>
              <a:spcAft>
                <a:spcPts val="0"/>
              </a:spcAft>
              <a:buSzPts val="1600"/>
              <a:buChar char="○"/>
            </a:pPr>
            <a:r>
              <a:rPr lang="en" sz="1600"/>
              <a:t>Misusing functions (e.g., using the wrong parameter types).</a:t>
            </a:r>
            <a:endParaRPr sz="1600"/>
          </a:p>
          <a:p>
            <a:pPr indent="-330200" lvl="1" marL="914400" rtl="0" algn="l">
              <a:spcBef>
                <a:spcPts val="0"/>
              </a:spcBef>
              <a:spcAft>
                <a:spcPts val="0"/>
              </a:spcAft>
              <a:buSzPts val="1600"/>
              <a:buChar char="○"/>
            </a:pPr>
            <a:r>
              <a:rPr lang="en" sz="1600"/>
              <a:t>Incorrectly implementing conditions or loops.</a:t>
            </a:r>
            <a:endParaRPr sz="16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Types of Errors (Contd.)</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164" name="Google Shape;164;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400"/>
              </a:spcBef>
              <a:spcAft>
                <a:spcPts val="0"/>
              </a:spcAft>
              <a:buNone/>
            </a:pPr>
            <a:r>
              <a:rPr b="1" lang="en" sz="1600"/>
              <a:t>5. Type Errors</a:t>
            </a:r>
            <a:endParaRPr b="1" sz="1600"/>
          </a:p>
          <a:p>
            <a:pPr indent="-330200" lvl="0" marL="457200" rtl="0" algn="l">
              <a:spcBef>
                <a:spcPts val="1200"/>
              </a:spcBef>
              <a:spcAft>
                <a:spcPts val="0"/>
              </a:spcAft>
              <a:buSzPts val="1600"/>
              <a:buChar char="●"/>
            </a:pPr>
            <a:r>
              <a:rPr b="1" lang="en" sz="1600"/>
              <a:t>Definition</a:t>
            </a:r>
            <a:r>
              <a:rPr lang="en" sz="1600"/>
              <a:t>: These errors occur when an operation or function is applied to an object of an inappropriate type.</a:t>
            </a:r>
            <a:endParaRPr sz="1600"/>
          </a:p>
          <a:p>
            <a:pPr indent="-330200" lvl="0" marL="457200" rtl="0" algn="l">
              <a:spcBef>
                <a:spcPts val="0"/>
              </a:spcBef>
              <a:spcAft>
                <a:spcPts val="0"/>
              </a:spcAft>
              <a:buSzPts val="1600"/>
              <a:buChar char="●"/>
            </a:pPr>
            <a:r>
              <a:rPr b="1" lang="en" sz="1600"/>
              <a:t>Characteristics</a:t>
            </a:r>
            <a:r>
              <a:rPr lang="en" sz="1600"/>
              <a:t>:</a:t>
            </a:r>
            <a:endParaRPr sz="1600"/>
          </a:p>
          <a:p>
            <a:pPr indent="-330200" lvl="1" marL="914400" rtl="0" algn="l">
              <a:spcBef>
                <a:spcPts val="0"/>
              </a:spcBef>
              <a:spcAft>
                <a:spcPts val="0"/>
              </a:spcAft>
              <a:buSzPts val="1600"/>
              <a:buChar char="○"/>
            </a:pPr>
            <a:r>
              <a:rPr lang="en" sz="1600"/>
              <a:t>Can occur at compile-time (in statically typed languages) or at runtime (in dynamically typed languages).</a:t>
            </a:r>
            <a:endParaRPr sz="1600"/>
          </a:p>
          <a:p>
            <a:pPr indent="-330200" lvl="0" marL="457200" rtl="0" algn="l">
              <a:spcBef>
                <a:spcPts val="0"/>
              </a:spcBef>
              <a:spcAft>
                <a:spcPts val="0"/>
              </a:spcAft>
              <a:buSzPts val="1600"/>
              <a:buChar char="●"/>
            </a:pPr>
            <a:r>
              <a:rPr b="1" lang="en" sz="1600"/>
              <a:t>Examples</a:t>
            </a:r>
            <a:r>
              <a:rPr lang="en" sz="1600"/>
              <a:t>:</a:t>
            </a:r>
            <a:endParaRPr sz="1600"/>
          </a:p>
          <a:p>
            <a:pPr indent="-330200" lvl="1" marL="914400" rtl="0" algn="l">
              <a:spcBef>
                <a:spcPts val="0"/>
              </a:spcBef>
              <a:spcAft>
                <a:spcPts val="0"/>
              </a:spcAft>
              <a:buSzPts val="1600"/>
              <a:buChar char="○"/>
            </a:pPr>
            <a:r>
              <a:rPr lang="en" sz="1600"/>
              <a:t>Adding a string to an integer.</a:t>
            </a:r>
            <a:endParaRPr sz="1600"/>
          </a:p>
          <a:p>
            <a:pPr indent="-330200" lvl="1" marL="914400" rtl="0" algn="l">
              <a:spcBef>
                <a:spcPts val="0"/>
              </a:spcBef>
              <a:spcAft>
                <a:spcPts val="0"/>
              </a:spcAft>
              <a:buSzPts val="1600"/>
              <a:buChar char="○"/>
            </a:pPr>
            <a:r>
              <a:rPr lang="en" sz="1600"/>
              <a:t>Passing the wrong type of argument to a function.</a:t>
            </a:r>
            <a:endParaRPr sz="1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Overview</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Overview of Interpretation</a:t>
            </a:r>
            <a:endParaRPr b="1"/>
          </a:p>
          <a:p>
            <a:pPr indent="-342900" lvl="0" marL="457200" rtl="0" algn="l">
              <a:spcBef>
                <a:spcPts val="0"/>
              </a:spcBef>
              <a:spcAft>
                <a:spcPts val="0"/>
              </a:spcAft>
              <a:buSzPts val="1800"/>
              <a:buChar char="●"/>
            </a:pPr>
            <a:r>
              <a:rPr b="1" lang="en"/>
              <a:t>Benefits of Interpretation</a:t>
            </a:r>
            <a:endParaRPr b="1"/>
          </a:p>
          <a:p>
            <a:pPr indent="-342900" lvl="0" marL="457200" rtl="0" algn="l">
              <a:spcBef>
                <a:spcPts val="0"/>
              </a:spcBef>
              <a:spcAft>
                <a:spcPts val="0"/>
              </a:spcAft>
              <a:buSzPts val="1800"/>
              <a:buChar char="●"/>
            </a:pPr>
            <a:r>
              <a:rPr b="1" lang="en"/>
              <a:t>Limitations of Interpretation</a:t>
            </a:r>
            <a:endParaRPr b="1"/>
          </a:p>
          <a:p>
            <a:pPr indent="-342900" lvl="0" marL="457200" rtl="0" algn="l">
              <a:spcBef>
                <a:spcPts val="0"/>
              </a:spcBef>
              <a:spcAft>
                <a:spcPts val="0"/>
              </a:spcAft>
              <a:buSzPts val="1800"/>
              <a:buChar char="●"/>
            </a:pPr>
            <a:r>
              <a:rPr b="1" lang="en"/>
              <a:t>The Java Language Environment</a:t>
            </a:r>
            <a:endParaRPr b="1"/>
          </a:p>
          <a:p>
            <a:pPr indent="-342900" lvl="0" marL="457200" rtl="0" algn="l">
              <a:spcBef>
                <a:spcPts val="0"/>
              </a:spcBef>
              <a:spcAft>
                <a:spcPts val="0"/>
              </a:spcAft>
              <a:buSzPts val="1800"/>
              <a:buChar char="●"/>
            </a:pPr>
            <a:r>
              <a:rPr b="1" lang="en"/>
              <a:t>Java Virtual Machine</a:t>
            </a:r>
            <a:endParaRPr b="1"/>
          </a:p>
          <a:p>
            <a:pPr indent="-342900" lvl="0" marL="457200" rtl="0" algn="l">
              <a:spcBef>
                <a:spcPts val="0"/>
              </a:spcBef>
              <a:spcAft>
                <a:spcPts val="0"/>
              </a:spcAft>
              <a:buSzPts val="1800"/>
              <a:buChar char="●"/>
            </a:pPr>
            <a:r>
              <a:rPr b="1" lang="en"/>
              <a:t>Types of Errors</a:t>
            </a:r>
            <a:endParaRPr b="1"/>
          </a:p>
          <a:p>
            <a:pPr indent="-342900" lvl="0" marL="457200" rtl="0" algn="l">
              <a:spcBef>
                <a:spcPts val="0"/>
              </a:spcBef>
              <a:spcAft>
                <a:spcPts val="0"/>
              </a:spcAft>
              <a:buSzPts val="1800"/>
              <a:buChar char="●"/>
            </a:pPr>
            <a:r>
              <a:rPr b="1" lang="en"/>
              <a:t>Debugging</a:t>
            </a:r>
            <a:endParaRPr b="1"/>
          </a:p>
          <a:p>
            <a:pPr indent="-342900" lvl="0" marL="457200" rtl="0" algn="l">
              <a:spcBef>
                <a:spcPts val="0"/>
              </a:spcBef>
              <a:spcAft>
                <a:spcPts val="0"/>
              </a:spcAft>
              <a:buSzPts val="1800"/>
              <a:buChar char="●"/>
            </a:pPr>
            <a:r>
              <a:rPr b="1" lang="en"/>
              <a:t>Debugging </a:t>
            </a:r>
            <a:r>
              <a:rPr b="1" lang="en"/>
              <a:t>Procedures</a:t>
            </a:r>
            <a:endParaRPr b="1"/>
          </a:p>
          <a:p>
            <a:pPr indent="-342900" lvl="0" marL="457200" rtl="0" algn="l">
              <a:spcBef>
                <a:spcPts val="0"/>
              </a:spcBef>
              <a:spcAft>
                <a:spcPts val="0"/>
              </a:spcAft>
              <a:buSzPts val="1800"/>
              <a:buChar char="●"/>
            </a:pPr>
            <a:r>
              <a:rPr b="1" lang="en"/>
              <a:t>Classification of Debuggers</a:t>
            </a:r>
            <a:endParaRPr b="1"/>
          </a:p>
          <a:p>
            <a:pPr indent="-342900" lvl="0" marL="457200" rtl="0" algn="l">
              <a:spcBef>
                <a:spcPts val="0"/>
              </a:spcBef>
              <a:spcAft>
                <a:spcPts val="0"/>
              </a:spcAft>
              <a:buSzPts val="1800"/>
              <a:buChar char="●"/>
            </a:pPr>
            <a:r>
              <a:rPr b="1" lang="en"/>
              <a:t>Dynamic/Interactive Debuggers</a:t>
            </a:r>
            <a:endParaRPr b="1"/>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Types of Errors (Contd.)</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170" name="Google Shape;170;p32"/>
          <p:cNvSpPr txBox="1"/>
          <p:nvPr>
            <p:ph idx="1" type="body"/>
          </p:nvPr>
        </p:nvSpPr>
        <p:spPr>
          <a:xfrm>
            <a:off x="311700" y="1152475"/>
            <a:ext cx="8520600" cy="3990900"/>
          </a:xfrm>
          <a:prstGeom prst="rect">
            <a:avLst/>
          </a:prstGeom>
        </p:spPr>
        <p:txBody>
          <a:bodyPr anchorCtr="0" anchor="t" bIns="91425" lIns="91425" spcFirstLastPara="1" rIns="91425" wrap="square" tIns="91425">
            <a:normAutofit/>
          </a:bodyPr>
          <a:lstStyle/>
          <a:p>
            <a:pPr indent="0" lvl="0" marL="0" rtl="0" algn="l">
              <a:spcBef>
                <a:spcPts val="1400"/>
              </a:spcBef>
              <a:spcAft>
                <a:spcPts val="0"/>
              </a:spcAft>
              <a:buNone/>
            </a:pPr>
            <a:r>
              <a:rPr b="1" lang="en" sz="1600"/>
              <a:t>6. Index Errors</a:t>
            </a:r>
            <a:endParaRPr b="1" sz="1600"/>
          </a:p>
          <a:p>
            <a:pPr indent="-330200" lvl="0" marL="457200" rtl="0" algn="l">
              <a:spcBef>
                <a:spcPts val="1200"/>
              </a:spcBef>
              <a:spcAft>
                <a:spcPts val="0"/>
              </a:spcAft>
              <a:buSzPts val="1600"/>
              <a:buChar char="●"/>
            </a:pPr>
            <a:r>
              <a:rPr b="1" lang="en" sz="1600"/>
              <a:t>Definition</a:t>
            </a:r>
            <a:r>
              <a:rPr lang="en" sz="1600"/>
              <a:t>: These errors occur when trying to access an element from a list or array using an index that is out of the valid range.</a:t>
            </a:r>
            <a:endParaRPr sz="1600"/>
          </a:p>
          <a:p>
            <a:pPr indent="-330200" lvl="0" marL="457200" rtl="0" algn="l">
              <a:spcBef>
                <a:spcPts val="0"/>
              </a:spcBef>
              <a:spcAft>
                <a:spcPts val="0"/>
              </a:spcAft>
              <a:buSzPts val="1600"/>
              <a:buChar char="●"/>
            </a:pPr>
            <a:r>
              <a:rPr b="1" lang="en" sz="1600"/>
              <a:t>Characteristics</a:t>
            </a:r>
            <a:r>
              <a:rPr lang="en" sz="1600"/>
              <a:t>:</a:t>
            </a:r>
            <a:endParaRPr sz="1600"/>
          </a:p>
          <a:p>
            <a:pPr indent="-330200" lvl="1" marL="914400" rtl="0" algn="l">
              <a:spcBef>
                <a:spcPts val="0"/>
              </a:spcBef>
              <a:spcAft>
                <a:spcPts val="0"/>
              </a:spcAft>
              <a:buSzPts val="1600"/>
              <a:buChar char="○"/>
            </a:pPr>
            <a:r>
              <a:rPr lang="en" sz="1600"/>
              <a:t>Common in languages with zero-based indexing.</a:t>
            </a:r>
            <a:endParaRPr sz="1600"/>
          </a:p>
          <a:p>
            <a:pPr indent="-330200" lvl="0" marL="457200" rtl="0" algn="l">
              <a:spcBef>
                <a:spcPts val="0"/>
              </a:spcBef>
              <a:spcAft>
                <a:spcPts val="0"/>
              </a:spcAft>
              <a:buSzPts val="1600"/>
              <a:buChar char="●"/>
            </a:pPr>
            <a:r>
              <a:rPr b="1" lang="en" sz="1600"/>
              <a:t>Examples</a:t>
            </a:r>
            <a:r>
              <a:rPr lang="en" sz="1600"/>
              <a:t>:</a:t>
            </a:r>
            <a:endParaRPr sz="1600"/>
          </a:p>
          <a:p>
            <a:pPr indent="-330200" lvl="1" marL="914400" rtl="0" algn="l">
              <a:spcBef>
                <a:spcPts val="0"/>
              </a:spcBef>
              <a:spcAft>
                <a:spcPts val="0"/>
              </a:spcAft>
              <a:buSzPts val="1600"/>
              <a:buChar char="○"/>
            </a:pPr>
            <a:r>
              <a:rPr lang="en" sz="1600"/>
              <a:t>Accessing the 10th element of a list that only has 5 elements.</a:t>
            </a:r>
            <a:endParaRPr sz="16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Debugging</a:t>
            </a:r>
            <a:endParaRPr/>
          </a:p>
        </p:txBody>
      </p:sp>
      <p:sp>
        <p:nvSpPr>
          <p:cNvPr id="176" name="Google Shape;176;p33"/>
          <p:cNvSpPr txBox="1"/>
          <p:nvPr>
            <p:ph idx="1" type="body"/>
          </p:nvPr>
        </p:nvSpPr>
        <p:spPr>
          <a:xfrm>
            <a:off x="311700" y="1152475"/>
            <a:ext cx="8520600" cy="3916500"/>
          </a:xfrm>
          <a:prstGeom prst="rect">
            <a:avLst/>
          </a:prstGeom>
        </p:spPr>
        <p:txBody>
          <a:bodyPr anchorCtr="0" anchor="t" bIns="91425" lIns="91425" spcFirstLastPara="1" rIns="91425" wrap="square" tIns="91425">
            <a:normAutofit/>
          </a:bodyPr>
          <a:lstStyle/>
          <a:p>
            <a:pPr indent="-342900" lvl="0" marL="457200" rtl="0" algn="l">
              <a:spcBef>
                <a:spcPts val="1200"/>
              </a:spcBef>
              <a:spcAft>
                <a:spcPts val="0"/>
              </a:spcAft>
              <a:buSzPts val="1800"/>
              <a:buChar char="●"/>
            </a:pPr>
            <a:r>
              <a:rPr lang="en"/>
              <a:t>Debugging is the process of identifying, isolating, and fixing problems or bugs in software or hardware. </a:t>
            </a:r>
            <a:endParaRPr/>
          </a:p>
          <a:p>
            <a:pPr indent="-342900" lvl="0" marL="457200" rtl="0" algn="l">
              <a:spcBef>
                <a:spcPts val="0"/>
              </a:spcBef>
              <a:spcAft>
                <a:spcPts val="0"/>
              </a:spcAft>
              <a:buSzPts val="1800"/>
              <a:buChar char="●"/>
            </a:pPr>
            <a:r>
              <a:rPr lang="en"/>
              <a:t>The goal of debugging is to ensure that the code behaves as expected and meets its requirements. </a:t>
            </a:r>
            <a:endParaRPr/>
          </a:p>
          <a:p>
            <a:pPr indent="-342900" lvl="0" marL="457200" rtl="0" algn="l">
              <a:spcBef>
                <a:spcPts val="0"/>
              </a:spcBef>
              <a:spcAft>
                <a:spcPts val="0"/>
              </a:spcAft>
              <a:buSzPts val="1800"/>
              <a:buChar char="●"/>
            </a:pPr>
            <a:r>
              <a:rPr lang="en"/>
              <a:t>Debugging can involve various techniques and tools to track down errors that might cause a program to crash or produce incorrect results.</a:t>
            </a:r>
            <a:endParaRPr/>
          </a:p>
          <a:p>
            <a:pPr indent="-342900" lvl="0" marL="457200" rtl="0" algn="l">
              <a:spcBef>
                <a:spcPts val="0"/>
              </a:spcBef>
              <a:spcAft>
                <a:spcPts val="0"/>
              </a:spcAft>
              <a:buSzPts val="1800"/>
              <a:buChar char="●"/>
            </a:pPr>
            <a:r>
              <a:rPr lang="en"/>
              <a:t>The debugging process is a systematic approach to identifying, diagnosing, and fixing bugs (errors) in a program. </a:t>
            </a:r>
            <a:endParaRPr/>
          </a:p>
          <a:p>
            <a:pPr indent="-342900" lvl="0" marL="457200" rtl="0" algn="l">
              <a:spcBef>
                <a:spcPts val="0"/>
              </a:spcBef>
              <a:spcAft>
                <a:spcPts val="0"/>
              </a:spcAft>
              <a:buSzPts val="1800"/>
              <a:buChar char="●"/>
            </a:pPr>
            <a:r>
              <a:rPr lang="en"/>
              <a:t>It involves various steps to ensure that the code functions as expected</a:t>
            </a:r>
            <a:endParaRPr/>
          </a:p>
          <a:p>
            <a:pPr indent="0" lvl="0" marL="0" rtl="0" algn="l">
              <a:spcBef>
                <a:spcPts val="1200"/>
              </a:spcBef>
              <a:spcAft>
                <a:spcPts val="12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Debugging Procedures</a:t>
            </a:r>
            <a:endParaRPr/>
          </a:p>
        </p:txBody>
      </p:sp>
      <p:sp>
        <p:nvSpPr>
          <p:cNvPr id="182" name="Google Shape;182;p34"/>
          <p:cNvSpPr txBox="1"/>
          <p:nvPr>
            <p:ph idx="1" type="body"/>
          </p:nvPr>
        </p:nvSpPr>
        <p:spPr>
          <a:xfrm>
            <a:off x="311700" y="1152475"/>
            <a:ext cx="8520600" cy="3691200"/>
          </a:xfrm>
          <a:prstGeom prst="rect">
            <a:avLst/>
          </a:prstGeom>
        </p:spPr>
        <p:txBody>
          <a:bodyPr anchorCtr="0" anchor="t" bIns="91425" lIns="91425" spcFirstLastPara="1" rIns="91425" wrap="square" tIns="91425">
            <a:normAutofit/>
          </a:bodyPr>
          <a:lstStyle/>
          <a:p>
            <a:pPr indent="-342900" lvl="0" marL="457200" rtl="0" algn="l">
              <a:spcBef>
                <a:spcPts val="1200"/>
              </a:spcBef>
              <a:spcAft>
                <a:spcPts val="0"/>
              </a:spcAft>
              <a:buSzPts val="1800"/>
              <a:buChar char="●"/>
            </a:pPr>
            <a:r>
              <a:rPr lang="en"/>
              <a:t>Below is a detailed outline of the debugging process:</a:t>
            </a:r>
            <a:endParaRPr/>
          </a:p>
          <a:p>
            <a:pPr indent="0" lvl="0" marL="0" rtl="0" algn="l">
              <a:spcBef>
                <a:spcPts val="1400"/>
              </a:spcBef>
              <a:spcAft>
                <a:spcPts val="0"/>
              </a:spcAft>
              <a:buNone/>
            </a:pPr>
            <a:r>
              <a:rPr b="1" lang="en" sz="1600"/>
              <a:t>1. Identify the Bug</a:t>
            </a:r>
            <a:endParaRPr b="1" sz="1600"/>
          </a:p>
          <a:p>
            <a:pPr indent="-330200" lvl="0" marL="457200" rtl="0" algn="l">
              <a:spcBef>
                <a:spcPts val="1200"/>
              </a:spcBef>
              <a:spcAft>
                <a:spcPts val="0"/>
              </a:spcAft>
              <a:buSzPts val="1600"/>
              <a:buChar char="●"/>
            </a:pPr>
            <a:r>
              <a:rPr b="1" lang="en" sz="1600"/>
              <a:t>Symptoms</a:t>
            </a:r>
            <a:r>
              <a:rPr lang="en" sz="1600"/>
              <a:t>: First, recognize the symptoms of a bug. The program may crash, produce incorrect results, or behave unexpectedly.</a:t>
            </a:r>
            <a:endParaRPr sz="1600"/>
          </a:p>
          <a:p>
            <a:pPr indent="-330200" lvl="0" marL="457200" rtl="0" algn="l">
              <a:spcBef>
                <a:spcPts val="0"/>
              </a:spcBef>
              <a:spcAft>
                <a:spcPts val="0"/>
              </a:spcAft>
              <a:buSzPts val="1600"/>
              <a:buChar char="●"/>
            </a:pPr>
            <a:r>
              <a:rPr b="1" lang="en" sz="1600"/>
              <a:t>Common Sources</a:t>
            </a:r>
            <a:r>
              <a:rPr lang="en" sz="1600"/>
              <a:t>: Bugs can arise from syntax errors, logical errors, runtime issues, or incorrect assumptions in the code.</a:t>
            </a:r>
            <a:endParaRPr sz="1600"/>
          </a:p>
          <a:p>
            <a:pPr indent="-330200" lvl="0" marL="457200" rtl="0" algn="l">
              <a:spcBef>
                <a:spcPts val="0"/>
              </a:spcBef>
              <a:spcAft>
                <a:spcPts val="0"/>
              </a:spcAft>
              <a:buSzPts val="1600"/>
              <a:buChar char="●"/>
            </a:pPr>
            <a:r>
              <a:rPr b="1" lang="en" sz="1600"/>
              <a:t>Error Messages</a:t>
            </a:r>
            <a:r>
              <a:rPr lang="en" sz="1600"/>
              <a:t>: Review any error messages or logs that provide clues about the bug.</a:t>
            </a:r>
            <a:endParaRPr sz="1600"/>
          </a:p>
          <a:p>
            <a:pPr indent="0" lvl="0" marL="0" rtl="0" algn="l">
              <a:spcBef>
                <a:spcPts val="1200"/>
              </a:spcBef>
              <a:spcAft>
                <a:spcPts val="12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Debugging Procedures (Contd.)</a:t>
            </a:r>
            <a:endParaRPr/>
          </a:p>
        </p:txBody>
      </p:sp>
      <p:sp>
        <p:nvSpPr>
          <p:cNvPr id="188" name="Google Shape;188;p35"/>
          <p:cNvSpPr txBox="1"/>
          <p:nvPr>
            <p:ph idx="1" type="body"/>
          </p:nvPr>
        </p:nvSpPr>
        <p:spPr>
          <a:xfrm>
            <a:off x="311700" y="1152475"/>
            <a:ext cx="8520600" cy="3902400"/>
          </a:xfrm>
          <a:prstGeom prst="rect">
            <a:avLst/>
          </a:prstGeom>
        </p:spPr>
        <p:txBody>
          <a:bodyPr anchorCtr="0" anchor="t" bIns="91425" lIns="91425" spcFirstLastPara="1" rIns="91425" wrap="square" tIns="91425">
            <a:noAutofit/>
          </a:bodyPr>
          <a:lstStyle/>
          <a:p>
            <a:pPr indent="0" lvl="0" marL="0" rtl="0" algn="l">
              <a:spcBef>
                <a:spcPts val="1400"/>
              </a:spcBef>
              <a:spcAft>
                <a:spcPts val="0"/>
              </a:spcAft>
              <a:buClr>
                <a:schemeClr val="dk1"/>
              </a:buClr>
              <a:buSzPts val="1100"/>
              <a:buFont typeface="Arial"/>
              <a:buNone/>
            </a:pPr>
            <a:r>
              <a:rPr b="1" lang="en" sz="1600"/>
              <a:t>2. Reproduce the Bug</a:t>
            </a:r>
            <a:endParaRPr b="1" sz="1600"/>
          </a:p>
          <a:p>
            <a:pPr indent="-330200" lvl="0" marL="457200" rtl="0" algn="l">
              <a:spcBef>
                <a:spcPts val="1200"/>
              </a:spcBef>
              <a:spcAft>
                <a:spcPts val="0"/>
              </a:spcAft>
              <a:buSzPts val="1600"/>
              <a:buChar char="●"/>
            </a:pPr>
            <a:r>
              <a:rPr b="1" lang="en" sz="1600"/>
              <a:t>Consistency</a:t>
            </a:r>
            <a:r>
              <a:rPr lang="en" sz="1600"/>
              <a:t>: Ensure that you can consistently reproduce the bug. This is critical for understanding the conditions under which the bug occurs.</a:t>
            </a:r>
            <a:endParaRPr sz="1600"/>
          </a:p>
          <a:p>
            <a:pPr indent="-330200" lvl="0" marL="457200" rtl="0" algn="l">
              <a:spcBef>
                <a:spcPts val="0"/>
              </a:spcBef>
              <a:spcAft>
                <a:spcPts val="0"/>
              </a:spcAft>
              <a:buSzPts val="1600"/>
              <a:buChar char="●"/>
            </a:pPr>
            <a:r>
              <a:rPr b="1" lang="en" sz="1600"/>
              <a:t>Test Cases</a:t>
            </a:r>
            <a:r>
              <a:rPr lang="en" sz="1600"/>
              <a:t>: Create specific test cases or scenarios where the bug appears to help isolate the issue.</a:t>
            </a:r>
            <a:endParaRPr sz="1600"/>
          </a:p>
          <a:p>
            <a:pPr indent="-330200" lvl="0" marL="457200" rtl="0" algn="l">
              <a:spcBef>
                <a:spcPts val="0"/>
              </a:spcBef>
              <a:spcAft>
                <a:spcPts val="0"/>
              </a:spcAft>
              <a:buSzPts val="1600"/>
              <a:buChar char="●"/>
            </a:pPr>
            <a:r>
              <a:rPr b="1" lang="en" sz="1600"/>
              <a:t>Isolation</a:t>
            </a:r>
            <a:r>
              <a:rPr lang="en" sz="1600"/>
              <a:t>: Try to simplify the environment where the bug occurs, so other variables do not affect your analysis.</a:t>
            </a:r>
            <a:endParaRPr sz="16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Debugging Procedures (Contd.)</a:t>
            </a:r>
            <a:endParaRPr/>
          </a:p>
          <a:p>
            <a:pPr indent="0" lvl="0" marL="0" rtl="0" algn="l">
              <a:spcBef>
                <a:spcPts val="0"/>
              </a:spcBef>
              <a:spcAft>
                <a:spcPts val="0"/>
              </a:spcAft>
              <a:buNone/>
            </a:pPr>
            <a:r>
              <a:t/>
            </a:r>
            <a:endParaRPr/>
          </a:p>
        </p:txBody>
      </p:sp>
      <p:sp>
        <p:nvSpPr>
          <p:cNvPr id="194" name="Google Shape;194;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400"/>
              </a:spcBef>
              <a:spcAft>
                <a:spcPts val="0"/>
              </a:spcAft>
              <a:buClr>
                <a:schemeClr val="dk1"/>
              </a:buClr>
              <a:buSzPts val="1100"/>
              <a:buFont typeface="Arial"/>
              <a:buNone/>
            </a:pPr>
            <a:r>
              <a:rPr b="1" lang="en" sz="1600"/>
              <a:t>3. Analyze the Bug</a:t>
            </a:r>
            <a:endParaRPr b="1" sz="1600"/>
          </a:p>
          <a:p>
            <a:pPr indent="-330200" lvl="0" marL="457200" rtl="0" algn="l">
              <a:spcBef>
                <a:spcPts val="1200"/>
              </a:spcBef>
              <a:spcAft>
                <a:spcPts val="0"/>
              </a:spcAft>
              <a:buSzPts val="1600"/>
              <a:buChar char="●"/>
            </a:pPr>
            <a:r>
              <a:rPr b="1" lang="en" sz="1600"/>
              <a:t>Understand the Flow</a:t>
            </a:r>
            <a:r>
              <a:rPr lang="en" sz="1600"/>
              <a:t>: Review the program’s logic and flow where the bug is happening. Use debugging tools or manual methods to trace the program’s execution step by step.</a:t>
            </a:r>
            <a:endParaRPr sz="1600"/>
          </a:p>
          <a:p>
            <a:pPr indent="-330200" lvl="0" marL="457200" rtl="0" algn="l">
              <a:spcBef>
                <a:spcPts val="0"/>
              </a:spcBef>
              <a:spcAft>
                <a:spcPts val="0"/>
              </a:spcAft>
              <a:buSzPts val="1600"/>
              <a:buChar char="●"/>
            </a:pPr>
            <a:r>
              <a:rPr b="1" lang="en" sz="1600"/>
              <a:t>Check Variable States</a:t>
            </a:r>
            <a:r>
              <a:rPr lang="en" sz="1600"/>
              <a:t>: Examine the state of variables at different points during execution to see if they hold the expected values.</a:t>
            </a:r>
            <a:endParaRPr sz="1600"/>
          </a:p>
          <a:p>
            <a:pPr indent="-330200" lvl="0" marL="457200" rtl="0" algn="l">
              <a:spcBef>
                <a:spcPts val="0"/>
              </a:spcBef>
              <a:spcAft>
                <a:spcPts val="0"/>
              </a:spcAft>
              <a:buSzPts val="1600"/>
              <a:buChar char="●"/>
            </a:pPr>
            <a:r>
              <a:rPr b="1" lang="en" sz="1600"/>
              <a:t>Error Localization</a:t>
            </a:r>
            <a:r>
              <a:rPr lang="en" sz="1600"/>
              <a:t>: Narrow down the section of the code where the bug resides. This may involve looking at specific functions, loops, or modules.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Debugging Procedures (Contd.)</a:t>
            </a:r>
            <a:endParaRPr/>
          </a:p>
          <a:p>
            <a:pPr indent="0" lvl="0" marL="0" rtl="0" algn="l">
              <a:spcBef>
                <a:spcPts val="0"/>
              </a:spcBef>
              <a:spcAft>
                <a:spcPts val="0"/>
              </a:spcAft>
              <a:buNone/>
            </a:pPr>
            <a:r>
              <a:t/>
            </a:r>
            <a:endParaRPr/>
          </a:p>
        </p:txBody>
      </p:sp>
      <p:sp>
        <p:nvSpPr>
          <p:cNvPr id="200" name="Google Shape;200;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400"/>
              </a:spcBef>
              <a:spcAft>
                <a:spcPts val="0"/>
              </a:spcAft>
              <a:buClr>
                <a:schemeClr val="dk1"/>
              </a:buClr>
              <a:buSzPts val="1100"/>
              <a:buFont typeface="Arial"/>
              <a:buNone/>
            </a:pPr>
            <a:r>
              <a:rPr b="1" lang="en" sz="1600"/>
              <a:t>4. Form a Hypothesis</a:t>
            </a:r>
            <a:endParaRPr b="1" sz="1600"/>
          </a:p>
          <a:p>
            <a:pPr indent="-330200" lvl="0" marL="457200" rtl="0" algn="l">
              <a:spcBef>
                <a:spcPts val="1200"/>
              </a:spcBef>
              <a:spcAft>
                <a:spcPts val="0"/>
              </a:spcAft>
              <a:buSzPts val="1600"/>
              <a:buChar char="●"/>
            </a:pPr>
            <a:r>
              <a:rPr b="1" lang="en" sz="1600"/>
              <a:t>Reasoning</a:t>
            </a:r>
            <a:r>
              <a:rPr lang="en" sz="1600"/>
              <a:t>: Based on your analysis, form a hypothesis about what is causing the bug.</a:t>
            </a:r>
            <a:endParaRPr sz="1600"/>
          </a:p>
          <a:p>
            <a:pPr indent="-330200" lvl="0" marL="457200" rtl="0" algn="l">
              <a:spcBef>
                <a:spcPts val="0"/>
              </a:spcBef>
              <a:spcAft>
                <a:spcPts val="0"/>
              </a:spcAft>
              <a:buSzPts val="1600"/>
              <a:buChar char="●"/>
            </a:pPr>
            <a:r>
              <a:rPr b="1" lang="en" sz="1600"/>
              <a:t>Understand the Cause</a:t>
            </a:r>
            <a:r>
              <a:rPr lang="en" sz="1600"/>
              <a:t>: Think about why the bug is happening — for example, is it due to a logic error, wrong input/output, incorrect variable handling, or improper resource management?</a:t>
            </a:r>
            <a:endParaRPr sz="1600"/>
          </a:p>
          <a:p>
            <a:pPr indent="-330200" lvl="0" marL="457200" rtl="0" algn="l">
              <a:spcBef>
                <a:spcPts val="0"/>
              </a:spcBef>
              <a:spcAft>
                <a:spcPts val="0"/>
              </a:spcAft>
              <a:buSzPts val="1600"/>
              <a:buChar char="●"/>
            </a:pPr>
            <a:r>
              <a:rPr b="1" lang="en" sz="1600"/>
              <a:t>Predict the Fix</a:t>
            </a:r>
            <a:r>
              <a:rPr lang="en" sz="1600"/>
              <a:t>: Make a hypothesis about how to resolve the issue. Sometimes, several hypotheses may need to be tested.</a:t>
            </a:r>
            <a:endParaRPr sz="1600"/>
          </a:p>
          <a:p>
            <a:pPr indent="0" lvl="0" marL="0" rtl="0" algn="l">
              <a:spcBef>
                <a:spcPts val="1200"/>
              </a:spcBef>
              <a:spcAft>
                <a:spcPts val="1200"/>
              </a:spcAft>
              <a:buNone/>
            </a:pPr>
            <a:r>
              <a:t/>
            </a:r>
            <a:endParaRPr sz="16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Debugging Procedures (Contd.)</a:t>
            </a:r>
            <a:endParaRPr/>
          </a:p>
          <a:p>
            <a:pPr indent="0" lvl="0" marL="0" rtl="0" algn="l">
              <a:spcBef>
                <a:spcPts val="0"/>
              </a:spcBef>
              <a:spcAft>
                <a:spcPts val="0"/>
              </a:spcAft>
              <a:buNone/>
            </a:pPr>
            <a:r>
              <a:t/>
            </a:r>
            <a:endParaRPr/>
          </a:p>
        </p:txBody>
      </p:sp>
      <p:sp>
        <p:nvSpPr>
          <p:cNvPr id="206" name="Google Shape;206;p38"/>
          <p:cNvSpPr txBox="1"/>
          <p:nvPr>
            <p:ph idx="1" type="body"/>
          </p:nvPr>
        </p:nvSpPr>
        <p:spPr>
          <a:xfrm>
            <a:off x="311700" y="1152475"/>
            <a:ext cx="8520600" cy="3902400"/>
          </a:xfrm>
          <a:prstGeom prst="rect">
            <a:avLst/>
          </a:prstGeom>
        </p:spPr>
        <p:txBody>
          <a:bodyPr anchorCtr="0" anchor="t" bIns="91425" lIns="91425" spcFirstLastPara="1" rIns="91425" wrap="square" tIns="91425">
            <a:noAutofit/>
          </a:bodyPr>
          <a:lstStyle/>
          <a:p>
            <a:pPr indent="0" lvl="0" marL="0" rtl="0" algn="l">
              <a:spcBef>
                <a:spcPts val="1400"/>
              </a:spcBef>
              <a:spcAft>
                <a:spcPts val="0"/>
              </a:spcAft>
              <a:buClr>
                <a:schemeClr val="dk1"/>
              </a:buClr>
              <a:buSzPts val="1100"/>
              <a:buFont typeface="Arial"/>
              <a:buNone/>
            </a:pPr>
            <a:r>
              <a:rPr b="1" lang="en" sz="1500"/>
              <a:t>5. Debugging Techniques</a:t>
            </a:r>
            <a:endParaRPr b="1" sz="1500"/>
          </a:p>
          <a:p>
            <a:pPr indent="-323850" lvl="0" marL="457200" rtl="0" algn="l">
              <a:spcBef>
                <a:spcPts val="1200"/>
              </a:spcBef>
              <a:spcAft>
                <a:spcPts val="0"/>
              </a:spcAft>
              <a:buSzPts val="1500"/>
              <a:buChar char="●"/>
            </a:pPr>
            <a:r>
              <a:rPr b="1" lang="en" sz="1500"/>
              <a:t>Print Statements</a:t>
            </a:r>
            <a:r>
              <a:rPr lang="en" sz="1500"/>
              <a:t>: Add print statements to the code to display variable values and program flow. This simple but effective method can help you see what's happening during execution.</a:t>
            </a:r>
            <a:endParaRPr sz="1500"/>
          </a:p>
          <a:p>
            <a:pPr indent="-323850" lvl="0" marL="457200" rtl="0" algn="l">
              <a:spcBef>
                <a:spcPts val="0"/>
              </a:spcBef>
              <a:spcAft>
                <a:spcPts val="0"/>
              </a:spcAft>
              <a:buSzPts val="1500"/>
              <a:buChar char="●"/>
            </a:pPr>
            <a:r>
              <a:rPr b="1" lang="en" sz="1500"/>
              <a:t>Breakpoints</a:t>
            </a:r>
            <a:r>
              <a:rPr lang="en" sz="1500"/>
              <a:t>: Use breakpoints in an Integrated Development Environment (IDE) to pause the program’s execution at specific points to examine the state of the program.</a:t>
            </a:r>
            <a:endParaRPr sz="1500"/>
          </a:p>
          <a:p>
            <a:pPr indent="-323850" lvl="0" marL="457200" rtl="0" algn="l">
              <a:spcBef>
                <a:spcPts val="0"/>
              </a:spcBef>
              <a:spcAft>
                <a:spcPts val="0"/>
              </a:spcAft>
              <a:buSzPts val="1500"/>
              <a:buChar char="●"/>
            </a:pPr>
            <a:r>
              <a:rPr b="1" lang="en" sz="1500"/>
              <a:t>Step-Through Execution</a:t>
            </a:r>
            <a:r>
              <a:rPr lang="en" sz="1500"/>
              <a:t>: Step through the code line by line to observe the changes in program state. This technique helps identify exactly where the program starts behaving unexpectedly.</a:t>
            </a:r>
            <a:endParaRPr sz="1500"/>
          </a:p>
          <a:p>
            <a:pPr indent="-323850" lvl="0" marL="457200" rtl="0" algn="l">
              <a:spcBef>
                <a:spcPts val="0"/>
              </a:spcBef>
              <a:spcAft>
                <a:spcPts val="0"/>
              </a:spcAft>
              <a:buSzPts val="1500"/>
              <a:buChar char="●"/>
            </a:pPr>
            <a:r>
              <a:rPr b="1" lang="en" sz="1500"/>
              <a:t>Watch Variables</a:t>
            </a:r>
            <a:r>
              <a:rPr lang="en" sz="1500"/>
              <a:t>: In a debugger, set watchpoints to monitor changes in specific variables. This helps track if and when they deviate from expected values.</a:t>
            </a:r>
            <a:endParaRPr sz="1500"/>
          </a:p>
          <a:p>
            <a:pPr indent="-323850" lvl="0" marL="457200" rtl="0" algn="l">
              <a:spcBef>
                <a:spcPts val="0"/>
              </a:spcBef>
              <a:spcAft>
                <a:spcPts val="0"/>
              </a:spcAft>
              <a:buSzPts val="1500"/>
              <a:buChar char="●"/>
            </a:pPr>
            <a:r>
              <a:rPr b="1" lang="en" sz="1500"/>
              <a:t>Code Reviews</a:t>
            </a:r>
            <a:r>
              <a:rPr lang="en" sz="1500"/>
              <a:t>: In some cases, reviewing the code with peers can provide fresh insights and catch bugs you might have missed.</a:t>
            </a:r>
            <a:endParaRPr sz="15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Debugging Procedures (Contd.)</a:t>
            </a:r>
            <a:endParaRPr/>
          </a:p>
          <a:p>
            <a:pPr indent="0" lvl="0" marL="0" rtl="0" algn="l">
              <a:spcBef>
                <a:spcPts val="0"/>
              </a:spcBef>
              <a:spcAft>
                <a:spcPts val="0"/>
              </a:spcAft>
              <a:buNone/>
            </a:pPr>
            <a:r>
              <a:t/>
            </a:r>
            <a:endParaRPr/>
          </a:p>
        </p:txBody>
      </p:sp>
      <p:sp>
        <p:nvSpPr>
          <p:cNvPr id="212" name="Google Shape;212;p39"/>
          <p:cNvSpPr txBox="1"/>
          <p:nvPr>
            <p:ph idx="1" type="body"/>
          </p:nvPr>
        </p:nvSpPr>
        <p:spPr>
          <a:xfrm>
            <a:off x="311700" y="1152475"/>
            <a:ext cx="8520600" cy="3747600"/>
          </a:xfrm>
          <a:prstGeom prst="rect">
            <a:avLst/>
          </a:prstGeom>
        </p:spPr>
        <p:txBody>
          <a:bodyPr anchorCtr="0" anchor="t" bIns="91425" lIns="91425" spcFirstLastPara="1" rIns="91425" wrap="square" tIns="91425">
            <a:normAutofit/>
          </a:bodyPr>
          <a:lstStyle/>
          <a:p>
            <a:pPr indent="0" lvl="0" marL="0" rtl="0" algn="l">
              <a:spcBef>
                <a:spcPts val="1400"/>
              </a:spcBef>
              <a:spcAft>
                <a:spcPts val="0"/>
              </a:spcAft>
              <a:buClr>
                <a:schemeClr val="dk1"/>
              </a:buClr>
              <a:buSzPts val="1100"/>
              <a:buFont typeface="Arial"/>
              <a:buNone/>
            </a:pPr>
            <a:r>
              <a:rPr b="1" lang="en" sz="1600"/>
              <a:t>6. Fix the Bug</a:t>
            </a:r>
            <a:endParaRPr b="1" sz="1600"/>
          </a:p>
          <a:p>
            <a:pPr indent="-330200" lvl="0" marL="457200" rtl="0" algn="l">
              <a:spcBef>
                <a:spcPts val="1200"/>
              </a:spcBef>
              <a:spcAft>
                <a:spcPts val="0"/>
              </a:spcAft>
              <a:buSzPts val="1600"/>
              <a:buChar char="●"/>
            </a:pPr>
            <a:r>
              <a:rPr b="1" lang="en" sz="1600"/>
              <a:t>Code Modifications</a:t>
            </a:r>
            <a:r>
              <a:rPr lang="en" sz="1600"/>
              <a:t>: Based on your analysis, modify the code to fix the bug. This could involve:</a:t>
            </a:r>
            <a:endParaRPr sz="1600"/>
          </a:p>
          <a:p>
            <a:pPr indent="-330200" lvl="1" marL="914400" rtl="0" algn="l">
              <a:spcBef>
                <a:spcPts val="0"/>
              </a:spcBef>
              <a:spcAft>
                <a:spcPts val="0"/>
              </a:spcAft>
              <a:buSzPts val="1600"/>
              <a:buChar char="○"/>
            </a:pPr>
            <a:r>
              <a:rPr lang="en" sz="1600"/>
              <a:t>Correcting logic errors.</a:t>
            </a:r>
            <a:endParaRPr sz="1600"/>
          </a:p>
          <a:p>
            <a:pPr indent="-330200" lvl="1" marL="914400" rtl="0" algn="l">
              <a:spcBef>
                <a:spcPts val="0"/>
              </a:spcBef>
              <a:spcAft>
                <a:spcPts val="0"/>
              </a:spcAft>
              <a:buSzPts val="1600"/>
              <a:buChar char="○"/>
            </a:pPr>
            <a:r>
              <a:rPr lang="en" sz="1600"/>
              <a:t>Adjusting conditions or loops.</a:t>
            </a:r>
            <a:endParaRPr sz="1600"/>
          </a:p>
          <a:p>
            <a:pPr indent="-330200" lvl="1" marL="914400" rtl="0" algn="l">
              <a:spcBef>
                <a:spcPts val="0"/>
              </a:spcBef>
              <a:spcAft>
                <a:spcPts val="0"/>
              </a:spcAft>
              <a:buSzPts val="1600"/>
              <a:buChar char="○"/>
            </a:pPr>
            <a:r>
              <a:rPr lang="en" sz="1600"/>
              <a:t>Properly handling edge cases.</a:t>
            </a:r>
            <a:endParaRPr sz="1600"/>
          </a:p>
          <a:p>
            <a:pPr indent="-330200" lvl="1" marL="914400" rtl="0" algn="l">
              <a:spcBef>
                <a:spcPts val="0"/>
              </a:spcBef>
              <a:spcAft>
                <a:spcPts val="0"/>
              </a:spcAft>
              <a:buSzPts val="1600"/>
              <a:buChar char="○"/>
            </a:pPr>
            <a:r>
              <a:rPr lang="en" sz="1600"/>
              <a:t>Fixing incorrect input/output operations.</a:t>
            </a:r>
            <a:endParaRPr sz="1600"/>
          </a:p>
          <a:p>
            <a:pPr indent="-330200" lvl="0" marL="457200" rtl="0" algn="l">
              <a:spcBef>
                <a:spcPts val="0"/>
              </a:spcBef>
              <a:spcAft>
                <a:spcPts val="0"/>
              </a:spcAft>
              <a:buSzPts val="1600"/>
              <a:buChar char="●"/>
            </a:pPr>
            <a:r>
              <a:rPr b="1" lang="en" sz="1600"/>
              <a:t>Testing the Fix</a:t>
            </a:r>
            <a:r>
              <a:rPr lang="en" sz="1600"/>
              <a:t>: After making changes, run the program again to ensure that the bug is resolved and no new bugs have been introduced.</a:t>
            </a:r>
            <a:endParaRPr sz="16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Debugging Procedures (Contd.)</a:t>
            </a:r>
            <a:endParaRPr/>
          </a:p>
          <a:p>
            <a:pPr indent="0" lvl="0" marL="0" rtl="0" algn="l">
              <a:spcBef>
                <a:spcPts val="0"/>
              </a:spcBef>
              <a:spcAft>
                <a:spcPts val="0"/>
              </a:spcAft>
              <a:buNone/>
            </a:pPr>
            <a:r>
              <a:t/>
            </a:r>
            <a:endParaRPr/>
          </a:p>
        </p:txBody>
      </p:sp>
      <p:sp>
        <p:nvSpPr>
          <p:cNvPr id="218" name="Google Shape;218;p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400"/>
              </a:spcBef>
              <a:spcAft>
                <a:spcPts val="0"/>
              </a:spcAft>
              <a:buClr>
                <a:schemeClr val="dk1"/>
              </a:buClr>
              <a:buSzPts val="1100"/>
              <a:buFont typeface="Arial"/>
              <a:buNone/>
            </a:pPr>
            <a:r>
              <a:rPr b="1" lang="en" sz="1600"/>
              <a:t>7. Test the Program</a:t>
            </a:r>
            <a:endParaRPr b="1" sz="1600"/>
          </a:p>
          <a:p>
            <a:pPr indent="-330200" lvl="0" marL="457200" rtl="0" algn="l">
              <a:spcBef>
                <a:spcPts val="1200"/>
              </a:spcBef>
              <a:spcAft>
                <a:spcPts val="0"/>
              </a:spcAft>
              <a:buSzPts val="1600"/>
              <a:buChar char="●"/>
            </a:pPr>
            <a:r>
              <a:rPr b="1" lang="en" sz="1600"/>
              <a:t>Regression Testing</a:t>
            </a:r>
            <a:r>
              <a:rPr lang="en" sz="1600"/>
              <a:t>: Ensure that the fix does not break any existing functionality. Re-run previous test cases to confirm everything works as expected.</a:t>
            </a:r>
            <a:endParaRPr sz="1600"/>
          </a:p>
          <a:p>
            <a:pPr indent="-330200" lvl="0" marL="457200" rtl="0" algn="l">
              <a:spcBef>
                <a:spcPts val="0"/>
              </a:spcBef>
              <a:spcAft>
                <a:spcPts val="0"/>
              </a:spcAft>
              <a:buSzPts val="1600"/>
              <a:buChar char="●"/>
            </a:pPr>
            <a:r>
              <a:rPr b="1" lang="en" sz="1600"/>
              <a:t>Unit Testing</a:t>
            </a:r>
            <a:r>
              <a:rPr lang="en" sz="1600"/>
              <a:t>: For smaller code units like functions, write unit tests to check if they behave as intended.</a:t>
            </a:r>
            <a:endParaRPr sz="1600"/>
          </a:p>
          <a:p>
            <a:pPr indent="-330200" lvl="0" marL="457200" rtl="0" algn="l">
              <a:spcBef>
                <a:spcPts val="0"/>
              </a:spcBef>
              <a:spcAft>
                <a:spcPts val="0"/>
              </a:spcAft>
              <a:buSzPts val="1600"/>
              <a:buChar char="●"/>
            </a:pPr>
            <a:r>
              <a:rPr b="1" lang="en" sz="1600"/>
              <a:t>Integration Testing</a:t>
            </a:r>
            <a:r>
              <a:rPr lang="en" sz="1600"/>
              <a:t>: If the bug affected multiple modules, perform integration testing to verify that the modules interact correctly after the fix.</a:t>
            </a:r>
            <a:endParaRPr sz="16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Debugging Procedures (Contd.)</a:t>
            </a:r>
            <a:endParaRPr/>
          </a:p>
          <a:p>
            <a:pPr indent="0" lvl="0" marL="0" rtl="0" algn="l">
              <a:spcBef>
                <a:spcPts val="0"/>
              </a:spcBef>
              <a:spcAft>
                <a:spcPts val="0"/>
              </a:spcAft>
              <a:buNone/>
            </a:pPr>
            <a:r>
              <a:t/>
            </a:r>
            <a:endParaRPr/>
          </a:p>
        </p:txBody>
      </p:sp>
      <p:sp>
        <p:nvSpPr>
          <p:cNvPr id="224" name="Google Shape;224;p41"/>
          <p:cNvSpPr txBox="1"/>
          <p:nvPr>
            <p:ph idx="1" type="body"/>
          </p:nvPr>
        </p:nvSpPr>
        <p:spPr>
          <a:xfrm>
            <a:off x="311700" y="1152475"/>
            <a:ext cx="8520600" cy="3902400"/>
          </a:xfrm>
          <a:prstGeom prst="rect">
            <a:avLst/>
          </a:prstGeom>
        </p:spPr>
        <p:txBody>
          <a:bodyPr anchorCtr="0" anchor="t" bIns="91425" lIns="91425" spcFirstLastPara="1" rIns="91425" wrap="square" tIns="91425">
            <a:normAutofit/>
          </a:bodyPr>
          <a:lstStyle/>
          <a:p>
            <a:pPr indent="0" lvl="0" marL="0" rtl="0" algn="l">
              <a:spcBef>
                <a:spcPts val="1400"/>
              </a:spcBef>
              <a:spcAft>
                <a:spcPts val="0"/>
              </a:spcAft>
              <a:buClr>
                <a:schemeClr val="dk1"/>
              </a:buClr>
              <a:buSzPts val="1100"/>
              <a:buFont typeface="Arial"/>
              <a:buNone/>
            </a:pPr>
            <a:r>
              <a:rPr b="1" lang="en" sz="1600"/>
              <a:t>8. Deploy the Fix</a:t>
            </a:r>
            <a:endParaRPr b="1" sz="1600"/>
          </a:p>
          <a:p>
            <a:pPr indent="-330200" lvl="0" marL="457200" rtl="0" algn="l">
              <a:spcBef>
                <a:spcPts val="1200"/>
              </a:spcBef>
              <a:spcAft>
                <a:spcPts val="0"/>
              </a:spcAft>
              <a:buSzPts val="1600"/>
              <a:buChar char="●"/>
            </a:pPr>
            <a:r>
              <a:rPr b="1" lang="en" sz="1600"/>
              <a:t>Final Testing</a:t>
            </a:r>
            <a:r>
              <a:rPr lang="en" sz="1600"/>
              <a:t>: Perform final tests in the actual environment (e.g., production) to ensure the issue is resolved under real-world conditions.</a:t>
            </a:r>
            <a:endParaRPr sz="1600"/>
          </a:p>
          <a:p>
            <a:pPr indent="-330200" lvl="0" marL="457200" rtl="0" algn="l">
              <a:lnSpc>
                <a:spcPct val="100000"/>
              </a:lnSpc>
              <a:spcBef>
                <a:spcPts val="0"/>
              </a:spcBef>
              <a:spcAft>
                <a:spcPts val="0"/>
              </a:spcAft>
              <a:buSzPts val="1600"/>
              <a:buChar char="●"/>
            </a:pPr>
            <a:r>
              <a:rPr b="1" lang="en" sz="1600"/>
              <a:t>Documentation</a:t>
            </a:r>
            <a:r>
              <a:rPr lang="en" sz="1600"/>
              <a:t>: Document the bug and its fix. This helps in maintaining a history of issues and solutions, which could be useful for future reference or debugging similar issues.</a:t>
            </a:r>
            <a:endParaRPr sz="1600"/>
          </a:p>
          <a:p>
            <a:pPr indent="0" lvl="0" marL="0" rtl="0" algn="l">
              <a:spcBef>
                <a:spcPts val="1400"/>
              </a:spcBef>
              <a:spcAft>
                <a:spcPts val="0"/>
              </a:spcAft>
              <a:buClr>
                <a:schemeClr val="dk1"/>
              </a:buClr>
              <a:buSzPts val="1100"/>
              <a:buFont typeface="Arial"/>
              <a:buNone/>
            </a:pPr>
            <a:r>
              <a:rPr b="1" lang="en" sz="1600"/>
              <a:t>9. Monitor for Recurrence</a:t>
            </a:r>
            <a:endParaRPr b="1" sz="1600"/>
          </a:p>
          <a:p>
            <a:pPr indent="-330200" lvl="0" marL="457200" rtl="0" algn="l">
              <a:spcBef>
                <a:spcPts val="1200"/>
              </a:spcBef>
              <a:spcAft>
                <a:spcPts val="0"/>
              </a:spcAft>
              <a:buSzPts val="1600"/>
              <a:buChar char="●"/>
            </a:pPr>
            <a:r>
              <a:rPr b="1" lang="en" sz="1600"/>
              <a:t>Follow-Up</a:t>
            </a:r>
            <a:r>
              <a:rPr lang="en" sz="1600"/>
              <a:t>: Monitor the system after deploying the fix to ensure the bug does not recur.</a:t>
            </a:r>
            <a:endParaRPr sz="1600"/>
          </a:p>
          <a:p>
            <a:pPr indent="-330200" lvl="0" marL="457200" rtl="0" algn="l">
              <a:spcBef>
                <a:spcPts val="0"/>
              </a:spcBef>
              <a:spcAft>
                <a:spcPts val="0"/>
              </a:spcAft>
              <a:buSzPts val="1600"/>
              <a:buChar char="●"/>
            </a:pPr>
            <a:r>
              <a:rPr b="1" lang="en" sz="1600"/>
              <a:t>Feedback</a:t>
            </a:r>
            <a:r>
              <a:rPr lang="en" sz="1600"/>
              <a:t>: Gather feedback from users or automated monitoring tools to catch any subtle issues that might not have been immediately apparent.</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Overview of Interpreter</a:t>
            </a:r>
            <a:endParaRPr/>
          </a:p>
        </p:txBody>
      </p:sp>
      <p:sp>
        <p:nvSpPr>
          <p:cNvPr id="67" name="Google Shape;67;p15"/>
          <p:cNvSpPr txBox="1"/>
          <p:nvPr>
            <p:ph idx="1" type="body"/>
          </p:nvPr>
        </p:nvSpPr>
        <p:spPr>
          <a:xfrm>
            <a:off x="311700" y="1152475"/>
            <a:ext cx="8520600" cy="3804000"/>
          </a:xfrm>
          <a:prstGeom prst="rect">
            <a:avLst/>
          </a:prstGeom>
        </p:spPr>
        <p:txBody>
          <a:bodyPr anchorCtr="0" anchor="t" bIns="91425" lIns="91425" spcFirstLastPara="1" rIns="91425" wrap="square" tIns="91425">
            <a:normAutofit/>
          </a:bodyPr>
          <a:lstStyle/>
          <a:p>
            <a:pPr indent="-342900" lvl="0" marL="457200" rtl="0" algn="l">
              <a:spcBef>
                <a:spcPts val="1200"/>
              </a:spcBef>
              <a:spcAft>
                <a:spcPts val="0"/>
              </a:spcAft>
              <a:buSzPts val="1800"/>
              <a:buChar char="●"/>
            </a:pPr>
            <a:r>
              <a:rPr lang="en"/>
              <a:t>An interpreter is a program that directly executes the instructions written in a high-level programming language without converting them into machine code or any intermediate form like object code. </a:t>
            </a:r>
            <a:endParaRPr/>
          </a:p>
          <a:p>
            <a:pPr indent="-342900" lvl="0" marL="457200" rtl="0" algn="l">
              <a:spcBef>
                <a:spcPts val="0"/>
              </a:spcBef>
              <a:spcAft>
                <a:spcPts val="0"/>
              </a:spcAft>
              <a:buSzPts val="1800"/>
              <a:buChar char="●"/>
            </a:pPr>
            <a:r>
              <a:rPr lang="en"/>
              <a:t>It performs the translation and execution of the code line-by-line or statement-by-statement during runtime.</a:t>
            </a:r>
            <a:endParaRPr/>
          </a:p>
          <a:p>
            <a:pPr indent="-342900" lvl="0" marL="457200" rtl="0" algn="l">
              <a:spcBef>
                <a:spcPts val="0"/>
              </a:spcBef>
              <a:spcAft>
                <a:spcPts val="0"/>
              </a:spcAft>
              <a:buSzPts val="1800"/>
              <a:buChar char="●"/>
            </a:pPr>
            <a:r>
              <a:rPr lang="en"/>
              <a:t>An interpreter is a software tool that reads, analyzes, and directly executes source code written in a high-level programming language.</a:t>
            </a:r>
            <a:endParaRPr/>
          </a:p>
          <a:p>
            <a:pPr indent="-342900" lvl="0" marL="457200" rtl="0" algn="l">
              <a:spcBef>
                <a:spcPts val="0"/>
              </a:spcBef>
              <a:spcAft>
                <a:spcPts val="0"/>
              </a:spcAft>
              <a:buSzPts val="1800"/>
              <a:buChar char="●"/>
            </a:pPr>
            <a:r>
              <a:rPr lang="en"/>
              <a:t>Unlike compilers, interpreters do not produce a separate executable file. Instead, they interpret the code in real-time, translating each statement or expression into machine instructions and executing them immediately.</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Types of Debuggers</a:t>
            </a:r>
            <a:endParaRPr/>
          </a:p>
        </p:txBody>
      </p:sp>
      <p:sp>
        <p:nvSpPr>
          <p:cNvPr id="230" name="Google Shape;230;p4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400"/>
              </a:spcBef>
              <a:spcAft>
                <a:spcPts val="0"/>
              </a:spcAft>
              <a:buNone/>
            </a:pPr>
            <a:r>
              <a:rPr b="1" lang="en" sz="1600"/>
              <a:t>1. Source-Level Debuggers</a:t>
            </a:r>
            <a:endParaRPr b="1" sz="1600"/>
          </a:p>
          <a:p>
            <a:pPr indent="-330200" lvl="0" marL="457200" rtl="0" algn="l">
              <a:spcBef>
                <a:spcPts val="1200"/>
              </a:spcBef>
              <a:spcAft>
                <a:spcPts val="0"/>
              </a:spcAft>
              <a:buSzPts val="1600"/>
              <a:buChar char="●"/>
            </a:pPr>
            <a:r>
              <a:rPr b="1" lang="en" sz="1600"/>
              <a:t>Description</a:t>
            </a:r>
            <a:r>
              <a:rPr lang="en" sz="1600"/>
              <a:t>: These debuggers operate at the source code level, allowing developers to debug their programs by directly interacting with the code.</a:t>
            </a:r>
            <a:endParaRPr sz="1600"/>
          </a:p>
          <a:p>
            <a:pPr indent="-330200" lvl="0" marL="457200" rtl="0" algn="l">
              <a:spcBef>
                <a:spcPts val="0"/>
              </a:spcBef>
              <a:spcAft>
                <a:spcPts val="0"/>
              </a:spcAft>
              <a:buSzPts val="1600"/>
              <a:buChar char="●"/>
            </a:pPr>
            <a:r>
              <a:rPr b="1" lang="en" sz="1600"/>
              <a:t>Features</a:t>
            </a:r>
            <a:r>
              <a:rPr lang="en" sz="1600"/>
              <a:t>:</a:t>
            </a:r>
            <a:endParaRPr sz="1600"/>
          </a:p>
          <a:p>
            <a:pPr indent="-330200" lvl="1" marL="914400" rtl="0" algn="l">
              <a:spcBef>
                <a:spcPts val="0"/>
              </a:spcBef>
              <a:spcAft>
                <a:spcPts val="0"/>
              </a:spcAft>
              <a:buSzPts val="1600"/>
              <a:buChar char="○"/>
            </a:pPr>
            <a:r>
              <a:rPr lang="en" sz="1600"/>
              <a:t>Breakpoints: Set points in the code where execution will pause.</a:t>
            </a:r>
            <a:endParaRPr sz="1600"/>
          </a:p>
          <a:p>
            <a:pPr indent="-330200" lvl="1" marL="914400" rtl="0" algn="l">
              <a:spcBef>
                <a:spcPts val="0"/>
              </a:spcBef>
              <a:spcAft>
                <a:spcPts val="0"/>
              </a:spcAft>
              <a:buSzPts val="1600"/>
              <a:buChar char="○"/>
            </a:pPr>
            <a:r>
              <a:rPr lang="en" sz="1600"/>
              <a:t>Step Execution: Step through code line by line or step into functions.</a:t>
            </a:r>
            <a:endParaRPr sz="1600"/>
          </a:p>
          <a:p>
            <a:pPr indent="-330200" lvl="1" marL="914400" rtl="0" algn="l">
              <a:spcBef>
                <a:spcPts val="0"/>
              </a:spcBef>
              <a:spcAft>
                <a:spcPts val="0"/>
              </a:spcAft>
              <a:buSzPts val="1600"/>
              <a:buChar char="○"/>
            </a:pPr>
            <a:r>
              <a:rPr lang="en" sz="1600"/>
              <a:t>Variable Inspection: View and modify variable values during execution.</a:t>
            </a:r>
            <a:endParaRPr sz="1600"/>
          </a:p>
          <a:p>
            <a:pPr indent="-330200" lvl="0" marL="457200" rtl="0" algn="l">
              <a:spcBef>
                <a:spcPts val="0"/>
              </a:spcBef>
              <a:spcAft>
                <a:spcPts val="0"/>
              </a:spcAft>
              <a:buSzPts val="1600"/>
              <a:buChar char="●"/>
            </a:pPr>
            <a:r>
              <a:rPr b="1" lang="en" sz="1600"/>
              <a:t>Examples</a:t>
            </a:r>
            <a:r>
              <a:rPr lang="en" sz="1600"/>
              <a:t>:</a:t>
            </a:r>
            <a:endParaRPr sz="1600"/>
          </a:p>
          <a:p>
            <a:pPr indent="-330200" lvl="1" marL="914400" rtl="0" algn="l">
              <a:spcBef>
                <a:spcPts val="0"/>
              </a:spcBef>
              <a:spcAft>
                <a:spcPts val="0"/>
              </a:spcAft>
              <a:buSzPts val="1600"/>
              <a:buChar char="○"/>
            </a:pPr>
            <a:r>
              <a:rPr b="1" lang="en" sz="1600"/>
              <a:t>GDB</a:t>
            </a:r>
            <a:r>
              <a:rPr lang="en" sz="1600"/>
              <a:t> (GNU Debugger) for C/C++.</a:t>
            </a:r>
            <a:endParaRPr sz="1600"/>
          </a:p>
          <a:p>
            <a:pPr indent="-330200" lvl="1" marL="914400" rtl="0" algn="l">
              <a:spcBef>
                <a:spcPts val="0"/>
              </a:spcBef>
              <a:spcAft>
                <a:spcPts val="0"/>
              </a:spcAft>
              <a:buSzPts val="1600"/>
              <a:buChar char="○"/>
            </a:pPr>
            <a:r>
              <a:rPr b="1" lang="en" sz="1600"/>
              <a:t>Visual Studio Debugger</a:t>
            </a:r>
            <a:r>
              <a:rPr lang="en" sz="1600"/>
              <a:t> for .NET languages.</a:t>
            </a:r>
            <a:endParaRPr sz="1600"/>
          </a:p>
          <a:p>
            <a:pPr indent="-330200" lvl="1" marL="914400" rtl="0" algn="l">
              <a:spcBef>
                <a:spcPts val="0"/>
              </a:spcBef>
              <a:spcAft>
                <a:spcPts val="0"/>
              </a:spcAft>
              <a:buSzPts val="1600"/>
              <a:buChar char="○"/>
            </a:pPr>
            <a:r>
              <a:rPr b="1" lang="en" sz="1600"/>
              <a:t>Xcode Debugger</a:t>
            </a:r>
            <a:r>
              <a:rPr lang="en" sz="1600"/>
              <a:t> for Swift and Objective-C.</a:t>
            </a:r>
            <a:endParaRPr sz="1600"/>
          </a:p>
          <a:p>
            <a:pPr indent="0" lvl="0" marL="914400" rtl="0" algn="l">
              <a:spcBef>
                <a:spcPts val="1200"/>
              </a:spcBef>
              <a:spcAft>
                <a:spcPts val="1200"/>
              </a:spcAft>
              <a:buNone/>
            </a:pPr>
            <a:r>
              <a:t/>
            </a:r>
            <a:endParaRPr b="1" sz="16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Types of Debuggers (Contd.)</a:t>
            </a:r>
            <a:endParaRPr/>
          </a:p>
        </p:txBody>
      </p:sp>
      <p:sp>
        <p:nvSpPr>
          <p:cNvPr id="236" name="Google Shape;236;p43"/>
          <p:cNvSpPr txBox="1"/>
          <p:nvPr>
            <p:ph idx="1" type="body"/>
          </p:nvPr>
        </p:nvSpPr>
        <p:spPr>
          <a:xfrm>
            <a:off x="311700" y="1152475"/>
            <a:ext cx="8520600" cy="3888300"/>
          </a:xfrm>
          <a:prstGeom prst="rect">
            <a:avLst/>
          </a:prstGeom>
        </p:spPr>
        <p:txBody>
          <a:bodyPr anchorCtr="0" anchor="t" bIns="91425" lIns="91425" spcFirstLastPara="1" rIns="91425" wrap="square" tIns="91425">
            <a:noAutofit/>
          </a:bodyPr>
          <a:lstStyle/>
          <a:p>
            <a:pPr indent="0" lvl="0" marL="0" rtl="0" algn="l">
              <a:spcBef>
                <a:spcPts val="1400"/>
              </a:spcBef>
              <a:spcAft>
                <a:spcPts val="0"/>
              </a:spcAft>
              <a:buNone/>
            </a:pPr>
            <a:r>
              <a:rPr b="1" lang="en" sz="1600"/>
              <a:t>2. Machine-Level Debugger</a:t>
            </a:r>
            <a:endParaRPr b="1" sz="1600"/>
          </a:p>
          <a:p>
            <a:pPr indent="-330200" lvl="0" marL="457200" rtl="0" algn="l">
              <a:spcBef>
                <a:spcPts val="1200"/>
              </a:spcBef>
              <a:spcAft>
                <a:spcPts val="0"/>
              </a:spcAft>
              <a:buSzPts val="1600"/>
              <a:buChar char="●"/>
            </a:pPr>
            <a:r>
              <a:rPr b="1" lang="en" sz="1600"/>
              <a:t>Description</a:t>
            </a:r>
            <a:r>
              <a:rPr lang="en" sz="1600"/>
              <a:t>: These debuggers work at the machine code level, allowing developers to debug compiled code rather than source code.</a:t>
            </a:r>
            <a:endParaRPr sz="1600"/>
          </a:p>
          <a:p>
            <a:pPr indent="-330200" lvl="0" marL="457200" rtl="0" algn="l">
              <a:spcBef>
                <a:spcPts val="0"/>
              </a:spcBef>
              <a:spcAft>
                <a:spcPts val="0"/>
              </a:spcAft>
              <a:buSzPts val="1600"/>
              <a:buChar char="●"/>
            </a:pPr>
            <a:r>
              <a:rPr b="1" lang="en" sz="1600"/>
              <a:t>Features</a:t>
            </a:r>
            <a:r>
              <a:rPr lang="en" sz="1600"/>
              <a:t>:</a:t>
            </a:r>
            <a:endParaRPr sz="1600"/>
          </a:p>
          <a:p>
            <a:pPr indent="-330200" lvl="0" marL="457200" rtl="0" algn="l">
              <a:spcBef>
                <a:spcPts val="0"/>
              </a:spcBef>
              <a:spcAft>
                <a:spcPts val="0"/>
              </a:spcAft>
              <a:buSzPts val="1600"/>
              <a:buChar char="●"/>
            </a:pPr>
            <a:r>
              <a:rPr lang="en" sz="1600"/>
              <a:t>Access to registers and memory.</a:t>
            </a:r>
            <a:endParaRPr sz="1600"/>
          </a:p>
          <a:p>
            <a:pPr indent="-330200" lvl="0" marL="457200" rtl="0" algn="l">
              <a:spcBef>
                <a:spcPts val="0"/>
              </a:spcBef>
              <a:spcAft>
                <a:spcPts val="0"/>
              </a:spcAft>
              <a:buSzPts val="1600"/>
              <a:buChar char="●"/>
            </a:pPr>
            <a:r>
              <a:rPr lang="en" sz="1600"/>
              <a:t>Can debug applications that do not have source code available.</a:t>
            </a:r>
            <a:endParaRPr sz="1600"/>
          </a:p>
          <a:p>
            <a:pPr indent="0" lvl="0" marL="0" rtl="0" algn="l">
              <a:spcBef>
                <a:spcPts val="1200"/>
              </a:spcBef>
              <a:spcAft>
                <a:spcPts val="0"/>
              </a:spcAft>
              <a:buNone/>
            </a:pPr>
            <a:r>
              <a:rPr b="1" lang="en" sz="1600"/>
              <a:t>Examples</a:t>
            </a:r>
            <a:r>
              <a:rPr lang="en" sz="1600"/>
              <a:t>:</a:t>
            </a:r>
            <a:endParaRPr sz="1600"/>
          </a:p>
          <a:p>
            <a:pPr indent="-330200" lvl="0" marL="457200" rtl="0" algn="l">
              <a:spcBef>
                <a:spcPts val="1200"/>
              </a:spcBef>
              <a:spcAft>
                <a:spcPts val="0"/>
              </a:spcAft>
              <a:buSzPts val="1600"/>
              <a:buChar char="●"/>
            </a:pPr>
            <a:r>
              <a:rPr b="1" lang="en" sz="1600"/>
              <a:t>OllyDbg</a:t>
            </a:r>
            <a:r>
              <a:rPr lang="en" sz="1600"/>
              <a:t> for Windows applications.</a:t>
            </a:r>
            <a:endParaRPr sz="1600"/>
          </a:p>
          <a:p>
            <a:pPr indent="-330200" lvl="0" marL="457200" rtl="0" algn="l">
              <a:spcBef>
                <a:spcPts val="0"/>
              </a:spcBef>
              <a:spcAft>
                <a:spcPts val="0"/>
              </a:spcAft>
              <a:buSzPts val="1600"/>
              <a:buChar char="●"/>
            </a:pPr>
            <a:r>
              <a:rPr b="1" lang="en" sz="1600"/>
              <a:t>WinDbg</a:t>
            </a:r>
            <a:r>
              <a:rPr lang="en" sz="1600"/>
              <a:t> for Windows debugging.</a:t>
            </a:r>
            <a:endParaRPr sz="1600"/>
          </a:p>
          <a:p>
            <a:pPr indent="-330200" lvl="0" marL="457200" rtl="0" algn="l">
              <a:spcBef>
                <a:spcPts val="0"/>
              </a:spcBef>
              <a:spcAft>
                <a:spcPts val="0"/>
              </a:spcAft>
              <a:buSzPts val="1600"/>
              <a:buChar char="●"/>
            </a:pPr>
            <a:r>
              <a:rPr b="1" lang="en" sz="1600"/>
              <a:t>IDA Pro</a:t>
            </a:r>
            <a:r>
              <a:rPr lang="en" sz="1600"/>
              <a:t> for reverse engineering and analyzing binary files.</a:t>
            </a:r>
            <a:endParaRPr b="1" sz="16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Types of Debuggers (Contd.)</a:t>
            </a:r>
            <a:endParaRPr/>
          </a:p>
          <a:p>
            <a:pPr indent="0" lvl="0" marL="0" rtl="0" algn="l">
              <a:spcBef>
                <a:spcPts val="0"/>
              </a:spcBef>
              <a:spcAft>
                <a:spcPts val="0"/>
              </a:spcAft>
              <a:buNone/>
            </a:pPr>
            <a:r>
              <a:t/>
            </a:r>
            <a:endParaRPr/>
          </a:p>
        </p:txBody>
      </p:sp>
      <p:sp>
        <p:nvSpPr>
          <p:cNvPr id="242" name="Google Shape;242;p44"/>
          <p:cNvSpPr txBox="1"/>
          <p:nvPr>
            <p:ph idx="1" type="body"/>
          </p:nvPr>
        </p:nvSpPr>
        <p:spPr>
          <a:xfrm>
            <a:off x="311700" y="1152475"/>
            <a:ext cx="8520600" cy="3550200"/>
          </a:xfrm>
          <a:prstGeom prst="rect">
            <a:avLst/>
          </a:prstGeom>
        </p:spPr>
        <p:txBody>
          <a:bodyPr anchorCtr="0" anchor="t" bIns="91425" lIns="91425" spcFirstLastPara="1" rIns="91425" wrap="square" tIns="91425">
            <a:normAutofit/>
          </a:bodyPr>
          <a:lstStyle/>
          <a:p>
            <a:pPr indent="0" lvl="0" marL="0" rtl="0" algn="l">
              <a:spcBef>
                <a:spcPts val="1400"/>
              </a:spcBef>
              <a:spcAft>
                <a:spcPts val="0"/>
              </a:spcAft>
              <a:buNone/>
            </a:pPr>
            <a:r>
              <a:rPr b="1" lang="en" sz="1600"/>
              <a:t>3. Kernel Debuggers</a:t>
            </a:r>
            <a:endParaRPr b="1" sz="1600"/>
          </a:p>
          <a:p>
            <a:pPr indent="-330200" lvl="0" marL="457200" rtl="0" algn="l">
              <a:spcBef>
                <a:spcPts val="1200"/>
              </a:spcBef>
              <a:spcAft>
                <a:spcPts val="0"/>
              </a:spcAft>
              <a:buSzPts val="1600"/>
              <a:buChar char="●"/>
            </a:pPr>
            <a:r>
              <a:rPr b="1" lang="en" sz="1600"/>
              <a:t>Description</a:t>
            </a:r>
            <a:r>
              <a:rPr lang="en" sz="1600"/>
              <a:t>: Kernel debuggers are used to debug operating system kernels and low-level drivers.</a:t>
            </a:r>
            <a:endParaRPr sz="1600"/>
          </a:p>
          <a:p>
            <a:pPr indent="-330200" lvl="0" marL="457200" rtl="0" algn="l">
              <a:spcBef>
                <a:spcPts val="0"/>
              </a:spcBef>
              <a:spcAft>
                <a:spcPts val="0"/>
              </a:spcAft>
              <a:buSzPts val="1600"/>
              <a:buChar char="●"/>
            </a:pPr>
            <a:r>
              <a:rPr b="1" lang="en" sz="1600"/>
              <a:t>Features</a:t>
            </a:r>
            <a:r>
              <a:rPr lang="en" sz="1600"/>
              <a:t>:</a:t>
            </a:r>
            <a:endParaRPr sz="1600"/>
          </a:p>
          <a:p>
            <a:pPr indent="-330200" lvl="1" marL="914400" rtl="0" algn="l">
              <a:spcBef>
                <a:spcPts val="0"/>
              </a:spcBef>
              <a:spcAft>
                <a:spcPts val="0"/>
              </a:spcAft>
              <a:buSzPts val="1600"/>
              <a:buChar char="○"/>
            </a:pPr>
            <a:r>
              <a:rPr lang="en" sz="1600"/>
              <a:t>Can set breakpoints and examine data structures in kernel mode.</a:t>
            </a:r>
            <a:endParaRPr sz="1600"/>
          </a:p>
          <a:p>
            <a:pPr indent="-330200" lvl="1" marL="914400" rtl="0" algn="l">
              <a:spcBef>
                <a:spcPts val="0"/>
              </a:spcBef>
              <a:spcAft>
                <a:spcPts val="0"/>
              </a:spcAft>
              <a:buSzPts val="1600"/>
              <a:buChar char="○"/>
            </a:pPr>
            <a:r>
              <a:rPr lang="en" sz="1600"/>
              <a:t>Useful for diagnosing system crashes and stability issues.</a:t>
            </a:r>
            <a:endParaRPr sz="1600"/>
          </a:p>
          <a:p>
            <a:pPr indent="-330200" lvl="0" marL="457200" rtl="0" algn="l">
              <a:spcBef>
                <a:spcPts val="0"/>
              </a:spcBef>
              <a:spcAft>
                <a:spcPts val="0"/>
              </a:spcAft>
              <a:buSzPts val="1600"/>
              <a:buChar char="●"/>
            </a:pPr>
            <a:r>
              <a:rPr b="1" lang="en" sz="1600"/>
              <a:t>Examples</a:t>
            </a:r>
            <a:r>
              <a:rPr lang="en" sz="1600"/>
              <a:t>:</a:t>
            </a:r>
            <a:endParaRPr sz="1600"/>
          </a:p>
          <a:p>
            <a:pPr indent="-330200" lvl="1" marL="914400" rtl="0" algn="l">
              <a:spcBef>
                <a:spcPts val="0"/>
              </a:spcBef>
              <a:spcAft>
                <a:spcPts val="0"/>
              </a:spcAft>
              <a:buSzPts val="1600"/>
              <a:buChar char="○"/>
            </a:pPr>
            <a:r>
              <a:rPr b="1" lang="en" sz="1600"/>
              <a:t>WinDbg</a:t>
            </a:r>
            <a:r>
              <a:rPr lang="en" sz="1600"/>
              <a:t> for Windows kernel debugging.</a:t>
            </a:r>
            <a:endParaRPr sz="1600"/>
          </a:p>
          <a:p>
            <a:pPr indent="-330200" lvl="1" marL="914400" rtl="0" algn="l">
              <a:spcBef>
                <a:spcPts val="0"/>
              </a:spcBef>
              <a:spcAft>
                <a:spcPts val="0"/>
              </a:spcAft>
              <a:buSzPts val="1600"/>
              <a:buChar char="○"/>
            </a:pPr>
            <a:r>
              <a:rPr b="1" lang="en" sz="1600"/>
              <a:t>KGDB</a:t>
            </a:r>
            <a:r>
              <a:rPr lang="en" sz="1600"/>
              <a:t> for Linux kernel debugging.</a:t>
            </a:r>
            <a:endParaRPr b="1" sz="16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Types of Debuggers (Contd.)</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248" name="Google Shape;248;p45"/>
          <p:cNvSpPr txBox="1"/>
          <p:nvPr>
            <p:ph idx="1" type="body"/>
          </p:nvPr>
        </p:nvSpPr>
        <p:spPr>
          <a:xfrm>
            <a:off x="311700" y="1152475"/>
            <a:ext cx="8520600" cy="3888300"/>
          </a:xfrm>
          <a:prstGeom prst="rect">
            <a:avLst/>
          </a:prstGeom>
        </p:spPr>
        <p:txBody>
          <a:bodyPr anchorCtr="0" anchor="t" bIns="91425" lIns="91425" spcFirstLastPara="1" rIns="91425" wrap="square" tIns="91425">
            <a:noAutofit/>
          </a:bodyPr>
          <a:lstStyle/>
          <a:p>
            <a:pPr indent="0" lvl="0" marL="0" rtl="0" algn="l">
              <a:spcBef>
                <a:spcPts val="1400"/>
              </a:spcBef>
              <a:spcAft>
                <a:spcPts val="0"/>
              </a:spcAft>
              <a:buClr>
                <a:schemeClr val="dk1"/>
              </a:buClr>
              <a:buSzPts val="1100"/>
              <a:buFont typeface="Arial"/>
              <a:buNone/>
            </a:pPr>
            <a:r>
              <a:rPr b="1" lang="en" sz="1600"/>
              <a:t>4. Remote Debuggers</a:t>
            </a:r>
            <a:endParaRPr b="1" sz="1600"/>
          </a:p>
          <a:p>
            <a:pPr indent="-330200" lvl="0" marL="457200" rtl="0" algn="l">
              <a:spcBef>
                <a:spcPts val="1200"/>
              </a:spcBef>
              <a:spcAft>
                <a:spcPts val="0"/>
              </a:spcAft>
              <a:buSzPts val="1600"/>
              <a:buChar char="●"/>
            </a:pPr>
            <a:r>
              <a:rPr b="1" lang="en" sz="1600"/>
              <a:t>Description</a:t>
            </a:r>
            <a:r>
              <a:rPr lang="en" sz="1600"/>
              <a:t>: Remote debuggers allow developers to debug applications running on a different machine or environment.</a:t>
            </a:r>
            <a:endParaRPr sz="1600"/>
          </a:p>
          <a:p>
            <a:pPr indent="-330200" lvl="0" marL="457200" rtl="0" algn="l">
              <a:spcBef>
                <a:spcPts val="0"/>
              </a:spcBef>
              <a:spcAft>
                <a:spcPts val="0"/>
              </a:spcAft>
              <a:buSzPts val="1600"/>
              <a:buChar char="●"/>
            </a:pPr>
            <a:r>
              <a:rPr b="1" lang="en" sz="1600"/>
              <a:t>Features</a:t>
            </a:r>
            <a:r>
              <a:rPr lang="en" sz="1600"/>
              <a:t>:</a:t>
            </a:r>
            <a:endParaRPr sz="1600"/>
          </a:p>
          <a:p>
            <a:pPr indent="-330200" lvl="1" marL="914400" rtl="0" algn="l">
              <a:spcBef>
                <a:spcPts val="0"/>
              </a:spcBef>
              <a:spcAft>
                <a:spcPts val="0"/>
              </a:spcAft>
              <a:buSzPts val="1600"/>
              <a:buChar char="○"/>
            </a:pPr>
            <a:r>
              <a:rPr lang="en" sz="1600"/>
              <a:t>Supports debugging applications on remote servers or devices.</a:t>
            </a:r>
            <a:endParaRPr sz="1600"/>
          </a:p>
          <a:p>
            <a:pPr indent="-330200" lvl="1" marL="914400" rtl="0" algn="l">
              <a:spcBef>
                <a:spcPts val="0"/>
              </a:spcBef>
              <a:spcAft>
                <a:spcPts val="0"/>
              </a:spcAft>
              <a:buSzPts val="1600"/>
              <a:buChar char="○"/>
            </a:pPr>
            <a:r>
              <a:rPr lang="en" sz="1600"/>
              <a:t>Useful for debugging distributed systems.</a:t>
            </a:r>
            <a:endParaRPr sz="1600"/>
          </a:p>
          <a:p>
            <a:pPr indent="-330200" lvl="0" marL="457200" rtl="0" algn="l">
              <a:spcBef>
                <a:spcPts val="0"/>
              </a:spcBef>
              <a:spcAft>
                <a:spcPts val="0"/>
              </a:spcAft>
              <a:buSzPts val="1600"/>
              <a:buChar char="●"/>
            </a:pPr>
            <a:r>
              <a:rPr b="1" lang="en" sz="1600"/>
              <a:t>Examples</a:t>
            </a:r>
            <a:r>
              <a:rPr lang="en" sz="1600"/>
              <a:t>:</a:t>
            </a:r>
            <a:endParaRPr sz="1600"/>
          </a:p>
          <a:p>
            <a:pPr indent="-330200" lvl="1" marL="914400" rtl="0" algn="l">
              <a:spcBef>
                <a:spcPts val="0"/>
              </a:spcBef>
              <a:spcAft>
                <a:spcPts val="0"/>
              </a:spcAft>
              <a:buSzPts val="1600"/>
              <a:buChar char="○"/>
            </a:pPr>
            <a:r>
              <a:rPr b="1" lang="en" sz="1600"/>
              <a:t>gdbserver</a:t>
            </a:r>
            <a:r>
              <a:rPr lang="en" sz="1600"/>
              <a:t> for GDB in a remote environment.</a:t>
            </a:r>
            <a:endParaRPr sz="1600"/>
          </a:p>
          <a:p>
            <a:pPr indent="-330200" lvl="1" marL="914400" rtl="0" algn="l">
              <a:spcBef>
                <a:spcPts val="0"/>
              </a:spcBef>
              <a:spcAft>
                <a:spcPts val="0"/>
              </a:spcAft>
              <a:buSzPts val="1600"/>
              <a:buChar char="○"/>
            </a:pPr>
            <a:r>
              <a:rPr b="1" lang="en" sz="1600"/>
              <a:t>Visual Studio Remote Debugger</a:t>
            </a:r>
            <a:r>
              <a:rPr lang="en" sz="1600"/>
              <a:t> for .NET applications.</a:t>
            </a:r>
            <a:endParaRPr sz="1600"/>
          </a:p>
          <a:p>
            <a:pPr indent="0" lvl="0" marL="0" rtl="0" algn="l">
              <a:spcBef>
                <a:spcPts val="1200"/>
              </a:spcBef>
              <a:spcAft>
                <a:spcPts val="1200"/>
              </a:spcAft>
              <a:buNone/>
            </a:pPr>
            <a:r>
              <a:t/>
            </a:r>
            <a:endParaRPr b="1" sz="16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Types of Debuggers (Contd.)</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254" name="Google Shape;254;p46"/>
          <p:cNvSpPr txBox="1"/>
          <p:nvPr>
            <p:ph idx="1" type="body"/>
          </p:nvPr>
        </p:nvSpPr>
        <p:spPr>
          <a:xfrm>
            <a:off x="311700" y="1152475"/>
            <a:ext cx="8520600" cy="3804000"/>
          </a:xfrm>
          <a:prstGeom prst="rect">
            <a:avLst/>
          </a:prstGeom>
        </p:spPr>
        <p:txBody>
          <a:bodyPr anchorCtr="0" anchor="t" bIns="91425" lIns="91425" spcFirstLastPara="1" rIns="91425" wrap="square" tIns="91425">
            <a:noAutofit/>
          </a:bodyPr>
          <a:lstStyle/>
          <a:p>
            <a:pPr indent="0" lvl="0" marL="0" rtl="0" algn="l">
              <a:spcBef>
                <a:spcPts val="1400"/>
              </a:spcBef>
              <a:spcAft>
                <a:spcPts val="0"/>
              </a:spcAft>
              <a:buClr>
                <a:schemeClr val="dk1"/>
              </a:buClr>
              <a:buSzPts val="1100"/>
              <a:buFont typeface="Arial"/>
              <a:buNone/>
            </a:pPr>
            <a:r>
              <a:rPr b="1" lang="en" sz="1600"/>
              <a:t>5. Integrated Development Environment (IDE) Debuggers</a:t>
            </a:r>
            <a:endParaRPr b="1" sz="1600"/>
          </a:p>
          <a:p>
            <a:pPr indent="-330200" lvl="0" marL="457200" rtl="0" algn="l">
              <a:spcBef>
                <a:spcPts val="1200"/>
              </a:spcBef>
              <a:spcAft>
                <a:spcPts val="0"/>
              </a:spcAft>
              <a:buSzPts val="1600"/>
              <a:buChar char="●"/>
            </a:pPr>
            <a:r>
              <a:rPr b="1" lang="en" sz="1600"/>
              <a:t>Description</a:t>
            </a:r>
            <a:r>
              <a:rPr lang="en" sz="1600"/>
              <a:t>: Many IDEs come with built-in debugging tools that provide a user-friendly interface for debugging.</a:t>
            </a:r>
            <a:endParaRPr sz="1600"/>
          </a:p>
          <a:p>
            <a:pPr indent="-330200" lvl="0" marL="457200" rtl="0" algn="l">
              <a:spcBef>
                <a:spcPts val="0"/>
              </a:spcBef>
              <a:spcAft>
                <a:spcPts val="0"/>
              </a:spcAft>
              <a:buSzPts val="1600"/>
              <a:buChar char="●"/>
            </a:pPr>
            <a:r>
              <a:rPr b="1" lang="en" sz="1600"/>
              <a:t>Features</a:t>
            </a:r>
            <a:r>
              <a:rPr lang="en" sz="1600"/>
              <a:t>:</a:t>
            </a:r>
            <a:endParaRPr sz="1600"/>
          </a:p>
          <a:p>
            <a:pPr indent="-330200" lvl="1" marL="914400" rtl="0" algn="l">
              <a:spcBef>
                <a:spcPts val="0"/>
              </a:spcBef>
              <a:spcAft>
                <a:spcPts val="0"/>
              </a:spcAft>
              <a:buSzPts val="1600"/>
              <a:buChar char="○"/>
            </a:pPr>
            <a:r>
              <a:rPr lang="en" sz="1600"/>
              <a:t>Provides all basic debugging functionalities with additional features like GUI-based visualizations.</a:t>
            </a:r>
            <a:endParaRPr sz="1600"/>
          </a:p>
          <a:p>
            <a:pPr indent="-330200" lvl="1" marL="914400" rtl="0" algn="l">
              <a:spcBef>
                <a:spcPts val="0"/>
              </a:spcBef>
              <a:spcAft>
                <a:spcPts val="0"/>
              </a:spcAft>
              <a:buSzPts val="1600"/>
              <a:buChar char="○"/>
            </a:pPr>
            <a:r>
              <a:rPr lang="en" sz="1600"/>
              <a:t>Simplifies the debugging process with intuitive controls.</a:t>
            </a:r>
            <a:endParaRPr sz="1600"/>
          </a:p>
          <a:p>
            <a:pPr indent="-330200" lvl="0" marL="457200" rtl="0" algn="l">
              <a:spcBef>
                <a:spcPts val="0"/>
              </a:spcBef>
              <a:spcAft>
                <a:spcPts val="0"/>
              </a:spcAft>
              <a:buSzPts val="1600"/>
              <a:buChar char="●"/>
            </a:pPr>
            <a:r>
              <a:rPr b="1" lang="en" sz="1600"/>
              <a:t>Examples</a:t>
            </a:r>
            <a:r>
              <a:rPr lang="en" sz="1600"/>
              <a:t>:</a:t>
            </a:r>
            <a:endParaRPr sz="1600"/>
          </a:p>
          <a:p>
            <a:pPr indent="-330200" lvl="1" marL="914400" rtl="0" algn="l">
              <a:spcBef>
                <a:spcPts val="0"/>
              </a:spcBef>
              <a:spcAft>
                <a:spcPts val="0"/>
              </a:spcAft>
              <a:buSzPts val="1600"/>
              <a:buChar char="○"/>
            </a:pPr>
            <a:r>
              <a:rPr b="1" lang="en" sz="1600"/>
              <a:t>Eclipse Debugger</a:t>
            </a:r>
            <a:r>
              <a:rPr lang="en" sz="1600"/>
              <a:t> for Java and other languages.</a:t>
            </a:r>
            <a:endParaRPr sz="1600"/>
          </a:p>
          <a:p>
            <a:pPr indent="-330200" lvl="1" marL="914400" rtl="0" algn="l">
              <a:spcBef>
                <a:spcPts val="0"/>
              </a:spcBef>
              <a:spcAft>
                <a:spcPts val="0"/>
              </a:spcAft>
              <a:buSzPts val="1600"/>
              <a:buChar char="○"/>
            </a:pPr>
            <a:r>
              <a:rPr b="1" lang="en" sz="1600"/>
              <a:t>PyCharm Debugger</a:t>
            </a:r>
            <a:r>
              <a:rPr lang="en" sz="1600"/>
              <a:t> for Python.</a:t>
            </a:r>
            <a:endParaRPr sz="1600"/>
          </a:p>
          <a:p>
            <a:pPr indent="-330200" lvl="1" marL="914400" rtl="0" algn="l">
              <a:spcBef>
                <a:spcPts val="0"/>
              </a:spcBef>
              <a:spcAft>
                <a:spcPts val="0"/>
              </a:spcAft>
              <a:buSzPts val="1600"/>
              <a:buChar char="○"/>
            </a:pPr>
            <a:r>
              <a:rPr b="1" lang="en" sz="1600"/>
              <a:t>IntelliJ IDEA Debugger</a:t>
            </a:r>
            <a:r>
              <a:rPr lang="en" sz="1600"/>
              <a:t> for various programming languages.</a:t>
            </a:r>
            <a:endParaRPr b="1" sz="16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4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Types of Debuggers (Contd.)</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260" name="Google Shape;260;p47"/>
          <p:cNvSpPr txBox="1"/>
          <p:nvPr>
            <p:ph idx="1" type="body"/>
          </p:nvPr>
        </p:nvSpPr>
        <p:spPr>
          <a:xfrm>
            <a:off x="311700" y="1152475"/>
            <a:ext cx="8520600" cy="3990900"/>
          </a:xfrm>
          <a:prstGeom prst="rect">
            <a:avLst/>
          </a:prstGeom>
        </p:spPr>
        <p:txBody>
          <a:bodyPr anchorCtr="0" anchor="t" bIns="91425" lIns="91425" spcFirstLastPara="1" rIns="91425" wrap="square" tIns="91425">
            <a:noAutofit/>
          </a:bodyPr>
          <a:lstStyle/>
          <a:p>
            <a:pPr indent="0" lvl="0" marL="0" rtl="0" algn="l">
              <a:spcBef>
                <a:spcPts val="1400"/>
              </a:spcBef>
              <a:spcAft>
                <a:spcPts val="0"/>
              </a:spcAft>
              <a:buClr>
                <a:schemeClr val="dk1"/>
              </a:buClr>
              <a:buSzPts val="1100"/>
              <a:buFont typeface="Arial"/>
              <a:buNone/>
            </a:pPr>
            <a:r>
              <a:rPr b="1" lang="en" sz="1600"/>
              <a:t>6. Interactive Debuggers</a:t>
            </a:r>
            <a:endParaRPr b="1" sz="1600"/>
          </a:p>
          <a:p>
            <a:pPr indent="-330200" lvl="0" marL="457200" rtl="0" algn="l">
              <a:spcBef>
                <a:spcPts val="1200"/>
              </a:spcBef>
              <a:spcAft>
                <a:spcPts val="0"/>
              </a:spcAft>
              <a:buSzPts val="1600"/>
              <a:buChar char="●"/>
            </a:pPr>
            <a:r>
              <a:rPr b="1" lang="en" sz="1600"/>
              <a:t>Description</a:t>
            </a:r>
            <a:r>
              <a:rPr lang="en" sz="1600"/>
              <a:t>: These debuggers provide an interactive command-line interface for debugging programs.</a:t>
            </a:r>
            <a:endParaRPr sz="1600"/>
          </a:p>
          <a:p>
            <a:pPr indent="-330200" lvl="0" marL="457200" rtl="0" algn="l">
              <a:spcBef>
                <a:spcPts val="0"/>
              </a:spcBef>
              <a:spcAft>
                <a:spcPts val="0"/>
              </a:spcAft>
              <a:buSzPts val="1600"/>
              <a:buChar char="●"/>
            </a:pPr>
            <a:r>
              <a:rPr b="1" lang="en" sz="1600"/>
              <a:t>Features</a:t>
            </a:r>
            <a:r>
              <a:rPr lang="en" sz="1600"/>
              <a:t>:</a:t>
            </a:r>
            <a:endParaRPr sz="1600"/>
          </a:p>
          <a:p>
            <a:pPr indent="-330200" lvl="1" marL="914400" rtl="0" algn="l">
              <a:spcBef>
                <a:spcPts val="0"/>
              </a:spcBef>
              <a:spcAft>
                <a:spcPts val="0"/>
              </a:spcAft>
              <a:buSzPts val="1600"/>
              <a:buChar char="○"/>
            </a:pPr>
            <a:r>
              <a:rPr lang="en" sz="1600"/>
              <a:t>Allows real-time command execution for examining program state.</a:t>
            </a:r>
            <a:endParaRPr sz="1600"/>
          </a:p>
          <a:p>
            <a:pPr indent="-330200" lvl="1" marL="914400" rtl="0" algn="l">
              <a:spcBef>
                <a:spcPts val="0"/>
              </a:spcBef>
              <a:spcAft>
                <a:spcPts val="0"/>
              </a:spcAft>
              <a:buSzPts val="1600"/>
              <a:buChar char="○"/>
            </a:pPr>
            <a:r>
              <a:rPr lang="en" sz="1600"/>
              <a:t>Users can modify execution flow on the fly.</a:t>
            </a:r>
            <a:endParaRPr sz="1600"/>
          </a:p>
          <a:p>
            <a:pPr indent="-330200" lvl="0" marL="457200" rtl="0" algn="l">
              <a:spcBef>
                <a:spcPts val="0"/>
              </a:spcBef>
              <a:spcAft>
                <a:spcPts val="0"/>
              </a:spcAft>
              <a:buSzPts val="1600"/>
              <a:buChar char="●"/>
            </a:pPr>
            <a:r>
              <a:rPr b="1" lang="en" sz="1600"/>
              <a:t>Examples</a:t>
            </a:r>
            <a:r>
              <a:rPr lang="en" sz="1600"/>
              <a:t>:</a:t>
            </a:r>
            <a:endParaRPr sz="1600"/>
          </a:p>
          <a:p>
            <a:pPr indent="-330200" lvl="1" marL="914400" rtl="0" algn="l">
              <a:spcBef>
                <a:spcPts val="0"/>
              </a:spcBef>
              <a:spcAft>
                <a:spcPts val="0"/>
              </a:spcAft>
              <a:buSzPts val="1600"/>
              <a:buChar char="○"/>
            </a:pPr>
            <a:r>
              <a:rPr b="1" lang="en" sz="1600"/>
              <a:t>PDB</a:t>
            </a:r>
            <a:r>
              <a:rPr lang="en" sz="1600"/>
              <a:t> (Python Debugger) for Python.</a:t>
            </a:r>
            <a:endParaRPr sz="1600"/>
          </a:p>
          <a:p>
            <a:pPr indent="-330200" lvl="1" marL="914400" rtl="0" algn="l">
              <a:spcBef>
                <a:spcPts val="0"/>
              </a:spcBef>
              <a:spcAft>
                <a:spcPts val="0"/>
              </a:spcAft>
              <a:buSzPts val="1600"/>
              <a:buChar char="○"/>
            </a:pPr>
            <a:r>
              <a:rPr b="1" lang="en" sz="1600"/>
              <a:t>RDBG</a:t>
            </a:r>
            <a:r>
              <a:rPr lang="en" sz="1600"/>
              <a:t> for Ruby.</a:t>
            </a:r>
            <a:endParaRPr b="1" sz="16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4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Types of Debuggers (Contd.)</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266" name="Google Shape;266;p48"/>
          <p:cNvSpPr txBox="1"/>
          <p:nvPr>
            <p:ph idx="1" type="body"/>
          </p:nvPr>
        </p:nvSpPr>
        <p:spPr>
          <a:xfrm>
            <a:off x="311700" y="1152475"/>
            <a:ext cx="8520600" cy="3874500"/>
          </a:xfrm>
          <a:prstGeom prst="rect">
            <a:avLst/>
          </a:prstGeom>
        </p:spPr>
        <p:txBody>
          <a:bodyPr anchorCtr="0" anchor="t" bIns="91425" lIns="91425" spcFirstLastPara="1" rIns="91425" wrap="square" tIns="91425">
            <a:noAutofit/>
          </a:bodyPr>
          <a:lstStyle/>
          <a:p>
            <a:pPr indent="0" lvl="0" marL="0" rtl="0" algn="l">
              <a:spcBef>
                <a:spcPts val="1400"/>
              </a:spcBef>
              <a:spcAft>
                <a:spcPts val="0"/>
              </a:spcAft>
              <a:buClr>
                <a:schemeClr val="dk1"/>
              </a:buClr>
              <a:buSzPts val="1100"/>
              <a:buFont typeface="Arial"/>
              <a:buNone/>
            </a:pPr>
            <a:r>
              <a:rPr b="1" lang="en" sz="1600"/>
              <a:t>7. Embedded Debuggers</a:t>
            </a:r>
            <a:endParaRPr b="1" sz="1600"/>
          </a:p>
          <a:p>
            <a:pPr indent="-330200" lvl="0" marL="457200" rtl="0" algn="l">
              <a:spcBef>
                <a:spcPts val="1200"/>
              </a:spcBef>
              <a:spcAft>
                <a:spcPts val="0"/>
              </a:spcAft>
              <a:buSzPts val="1600"/>
              <a:buChar char="●"/>
            </a:pPr>
            <a:r>
              <a:rPr b="1" lang="en" sz="1600"/>
              <a:t>Description</a:t>
            </a:r>
            <a:r>
              <a:rPr lang="en" sz="1600"/>
              <a:t>: These debuggers are specifically designed for embedded systems and microcontrollers.</a:t>
            </a:r>
            <a:endParaRPr sz="1600"/>
          </a:p>
          <a:p>
            <a:pPr indent="-330200" lvl="0" marL="457200" rtl="0" algn="l">
              <a:spcBef>
                <a:spcPts val="0"/>
              </a:spcBef>
              <a:spcAft>
                <a:spcPts val="0"/>
              </a:spcAft>
              <a:buSzPts val="1600"/>
              <a:buChar char="●"/>
            </a:pPr>
            <a:r>
              <a:rPr b="1" lang="en" sz="1600"/>
              <a:t>Features</a:t>
            </a:r>
            <a:r>
              <a:rPr lang="en" sz="1600"/>
              <a:t>:</a:t>
            </a:r>
            <a:endParaRPr sz="1600"/>
          </a:p>
          <a:p>
            <a:pPr indent="-330200" lvl="1" marL="914400" rtl="0" algn="l">
              <a:spcBef>
                <a:spcPts val="0"/>
              </a:spcBef>
              <a:spcAft>
                <a:spcPts val="0"/>
              </a:spcAft>
              <a:buSzPts val="1600"/>
              <a:buChar char="○"/>
            </a:pPr>
            <a:r>
              <a:rPr lang="en" sz="1600"/>
              <a:t>Hardware-level debugging, including access to processor registers and peripherals.</a:t>
            </a:r>
            <a:endParaRPr sz="1600"/>
          </a:p>
          <a:p>
            <a:pPr indent="-330200" lvl="1" marL="914400" rtl="0" algn="l">
              <a:spcBef>
                <a:spcPts val="0"/>
              </a:spcBef>
              <a:spcAft>
                <a:spcPts val="0"/>
              </a:spcAft>
              <a:buSzPts val="1600"/>
              <a:buChar char="○"/>
            </a:pPr>
            <a:r>
              <a:rPr lang="en" sz="1600"/>
              <a:t>Often integrated with development environments for embedded systems.</a:t>
            </a:r>
            <a:endParaRPr sz="1600"/>
          </a:p>
          <a:p>
            <a:pPr indent="-330200" lvl="0" marL="457200" rtl="0" algn="l">
              <a:spcBef>
                <a:spcPts val="0"/>
              </a:spcBef>
              <a:spcAft>
                <a:spcPts val="0"/>
              </a:spcAft>
              <a:buSzPts val="1600"/>
              <a:buChar char="●"/>
            </a:pPr>
            <a:r>
              <a:rPr b="1" lang="en" sz="1600"/>
              <a:t>Examples</a:t>
            </a:r>
            <a:r>
              <a:rPr lang="en" sz="1600"/>
              <a:t>:</a:t>
            </a:r>
            <a:endParaRPr sz="1600"/>
          </a:p>
          <a:p>
            <a:pPr indent="-330200" lvl="1" marL="914400" rtl="0" algn="l">
              <a:spcBef>
                <a:spcPts val="0"/>
              </a:spcBef>
              <a:spcAft>
                <a:spcPts val="0"/>
              </a:spcAft>
              <a:buSzPts val="1600"/>
              <a:buChar char="○"/>
            </a:pPr>
            <a:r>
              <a:rPr b="1" lang="en" sz="1600"/>
              <a:t>J-Link</a:t>
            </a:r>
            <a:r>
              <a:rPr lang="en" sz="1600"/>
              <a:t> for ARM processors.</a:t>
            </a:r>
            <a:endParaRPr sz="1600"/>
          </a:p>
          <a:p>
            <a:pPr indent="-330200" lvl="1" marL="914400" rtl="0" algn="l">
              <a:spcBef>
                <a:spcPts val="0"/>
              </a:spcBef>
              <a:spcAft>
                <a:spcPts val="0"/>
              </a:spcAft>
              <a:buSzPts val="1600"/>
              <a:buChar char="○"/>
            </a:pPr>
            <a:r>
              <a:rPr b="1" lang="en" sz="1600"/>
              <a:t>OpenOCD</a:t>
            </a:r>
            <a:r>
              <a:rPr lang="en" sz="1600"/>
              <a:t> (Open On-Chip Debugger) for various architectures.</a:t>
            </a:r>
            <a:endParaRPr sz="1600"/>
          </a:p>
          <a:p>
            <a:pPr indent="0" lvl="0" marL="0" rtl="0" algn="l">
              <a:spcBef>
                <a:spcPts val="1200"/>
              </a:spcBef>
              <a:spcAft>
                <a:spcPts val="1200"/>
              </a:spcAft>
              <a:buNone/>
            </a:pPr>
            <a:r>
              <a:t/>
            </a:r>
            <a:endParaRPr b="1" sz="16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4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Types of Debuggers (Contd.)</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272" name="Google Shape;272;p49"/>
          <p:cNvSpPr txBox="1"/>
          <p:nvPr>
            <p:ph idx="1" type="body"/>
          </p:nvPr>
        </p:nvSpPr>
        <p:spPr>
          <a:xfrm>
            <a:off x="311700" y="1152475"/>
            <a:ext cx="8520600" cy="3719400"/>
          </a:xfrm>
          <a:prstGeom prst="rect">
            <a:avLst/>
          </a:prstGeom>
        </p:spPr>
        <p:txBody>
          <a:bodyPr anchorCtr="0" anchor="t" bIns="91425" lIns="91425" spcFirstLastPara="1" rIns="91425" wrap="square" tIns="91425">
            <a:normAutofit/>
          </a:bodyPr>
          <a:lstStyle/>
          <a:p>
            <a:pPr indent="0" lvl="0" marL="0" rtl="0" algn="l">
              <a:spcBef>
                <a:spcPts val="1400"/>
              </a:spcBef>
              <a:spcAft>
                <a:spcPts val="0"/>
              </a:spcAft>
              <a:buClr>
                <a:schemeClr val="dk1"/>
              </a:buClr>
              <a:buSzPts val="1100"/>
              <a:buFont typeface="Arial"/>
              <a:buNone/>
            </a:pPr>
            <a:r>
              <a:rPr b="1" lang="en" sz="1600"/>
              <a:t>8. Performance Debuggers (Profilers)</a:t>
            </a:r>
            <a:endParaRPr b="1" sz="1600"/>
          </a:p>
          <a:p>
            <a:pPr indent="-330200" lvl="0" marL="457200" rtl="0" algn="l">
              <a:spcBef>
                <a:spcPts val="1200"/>
              </a:spcBef>
              <a:spcAft>
                <a:spcPts val="0"/>
              </a:spcAft>
              <a:buSzPts val="1600"/>
              <a:buChar char="●"/>
            </a:pPr>
            <a:r>
              <a:rPr b="1" lang="en" sz="1600"/>
              <a:t>Description</a:t>
            </a:r>
            <a:r>
              <a:rPr lang="en" sz="1600"/>
              <a:t>: Performance debuggers, or profilers, are used to analyze application performance and resource usage.</a:t>
            </a:r>
            <a:endParaRPr sz="1600"/>
          </a:p>
          <a:p>
            <a:pPr indent="-330200" lvl="0" marL="457200" rtl="0" algn="l">
              <a:spcBef>
                <a:spcPts val="0"/>
              </a:spcBef>
              <a:spcAft>
                <a:spcPts val="0"/>
              </a:spcAft>
              <a:buSzPts val="1600"/>
              <a:buChar char="●"/>
            </a:pPr>
            <a:r>
              <a:rPr b="1" lang="en" sz="1600"/>
              <a:t>Features</a:t>
            </a:r>
            <a:r>
              <a:rPr lang="en" sz="1600"/>
              <a:t>:</a:t>
            </a:r>
            <a:endParaRPr sz="1600"/>
          </a:p>
          <a:p>
            <a:pPr indent="-330200" lvl="1" marL="914400" rtl="0" algn="l">
              <a:spcBef>
                <a:spcPts val="0"/>
              </a:spcBef>
              <a:spcAft>
                <a:spcPts val="0"/>
              </a:spcAft>
              <a:buSzPts val="1600"/>
              <a:buChar char="○"/>
            </a:pPr>
            <a:r>
              <a:rPr lang="en" sz="1600"/>
              <a:t>Identifies bottlenecks, memory leaks, and CPU usage.</a:t>
            </a:r>
            <a:endParaRPr sz="1600"/>
          </a:p>
          <a:p>
            <a:pPr indent="-330200" lvl="1" marL="914400" rtl="0" algn="l">
              <a:spcBef>
                <a:spcPts val="0"/>
              </a:spcBef>
              <a:spcAft>
                <a:spcPts val="0"/>
              </a:spcAft>
              <a:buSzPts val="1600"/>
              <a:buChar char="○"/>
            </a:pPr>
            <a:r>
              <a:rPr lang="en" sz="1600"/>
              <a:t>Provides insights into which parts of the code are consuming the most resources.</a:t>
            </a:r>
            <a:endParaRPr sz="1600"/>
          </a:p>
          <a:p>
            <a:pPr indent="-330200" lvl="0" marL="457200" rtl="0" algn="l">
              <a:spcBef>
                <a:spcPts val="0"/>
              </a:spcBef>
              <a:spcAft>
                <a:spcPts val="0"/>
              </a:spcAft>
              <a:buSzPts val="1600"/>
              <a:buChar char="●"/>
            </a:pPr>
            <a:r>
              <a:rPr b="1" lang="en" sz="1600"/>
              <a:t>Examples</a:t>
            </a:r>
            <a:r>
              <a:rPr lang="en" sz="1600"/>
              <a:t>:</a:t>
            </a:r>
            <a:endParaRPr sz="1600"/>
          </a:p>
          <a:p>
            <a:pPr indent="-330200" lvl="1" marL="914400" rtl="0" algn="l">
              <a:spcBef>
                <a:spcPts val="0"/>
              </a:spcBef>
              <a:spcAft>
                <a:spcPts val="0"/>
              </a:spcAft>
              <a:buSzPts val="1600"/>
              <a:buChar char="○"/>
            </a:pPr>
            <a:r>
              <a:rPr b="1" lang="en" sz="1600"/>
              <a:t>Valgrind</a:t>
            </a:r>
            <a:r>
              <a:rPr lang="en" sz="1600"/>
              <a:t> for memory profiling in C/C++.</a:t>
            </a:r>
            <a:endParaRPr sz="1600"/>
          </a:p>
          <a:p>
            <a:pPr indent="-330200" lvl="1" marL="914400" rtl="0" algn="l">
              <a:spcBef>
                <a:spcPts val="0"/>
              </a:spcBef>
              <a:spcAft>
                <a:spcPts val="0"/>
              </a:spcAft>
              <a:buSzPts val="1600"/>
              <a:buChar char="○"/>
            </a:pPr>
            <a:r>
              <a:rPr b="1" lang="en" sz="1600"/>
              <a:t>YourKit</a:t>
            </a:r>
            <a:r>
              <a:rPr lang="en" sz="1600"/>
              <a:t> for Java profiling.</a:t>
            </a:r>
            <a:endParaRPr sz="160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5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Dynamic/Interactive Debugger</a:t>
            </a:r>
            <a:endParaRPr/>
          </a:p>
        </p:txBody>
      </p:sp>
      <p:sp>
        <p:nvSpPr>
          <p:cNvPr id="278" name="Google Shape;278;p5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1200"/>
              </a:spcBef>
              <a:spcAft>
                <a:spcPts val="0"/>
              </a:spcAft>
              <a:buSzPts val="1800"/>
              <a:buChar char="●"/>
            </a:pPr>
            <a:r>
              <a:rPr lang="en"/>
              <a:t>A dynamic (interactive) debugger allows developers to interact with a program while it is running.</a:t>
            </a:r>
            <a:endParaRPr/>
          </a:p>
          <a:p>
            <a:pPr indent="-342900" lvl="0" marL="457200" rtl="0" algn="l">
              <a:spcBef>
                <a:spcPts val="0"/>
              </a:spcBef>
              <a:spcAft>
                <a:spcPts val="0"/>
              </a:spcAft>
              <a:buSzPts val="1800"/>
              <a:buChar char="●"/>
            </a:pPr>
            <a:r>
              <a:rPr lang="en"/>
              <a:t>Instead of just identifying errors in the code before it runs (like a static debugger), an interactive debugger gives you full control over the program’s execution in real-time. </a:t>
            </a:r>
            <a:endParaRPr/>
          </a:p>
          <a:p>
            <a:pPr indent="-342900" lvl="0" marL="457200" rtl="0" algn="l">
              <a:spcBef>
                <a:spcPts val="0"/>
              </a:spcBef>
              <a:spcAft>
                <a:spcPts val="0"/>
              </a:spcAft>
              <a:buSzPts val="1800"/>
              <a:buChar char="●"/>
            </a:pPr>
            <a:r>
              <a:rPr lang="en"/>
              <a:t>This includes pausing the program, stepping through code line-by-line, and inspecting or modifying variables to understand how the program behaves.</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5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Interactive Debugger Works?</a:t>
            </a:r>
            <a:endParaRPr/>
          </a:p>
        </p:txBody>
      </p:sp>
      <p:sp>
        <p:nvSpPr>
          <p:cNvPr id="284" name="Google Shape;284;p51"/>
          <p:cNvSpPr txBox="1"/>
          <p:nvPr>
            <p:ph idx="1" type="body"/>
          </p:nvPr>
        </p:nvSpPr>
        <p:spPr>
          <a:xfrm>
            <a:off x="311700" y="1152475"/>
            <a:ext cx="8520600" cy="39909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AutoNum type="arabicPeriod"/>
            </a:pPr>
            <a:r>
              <a:rPr b="1" lang="en" sz="1700"/>
              <a:t>Setting Breakpoints</a:t>
            </a:r>
            <a:r>
              <a:rPr lang="en" sz="1700"/>
              <a:t>:</a:t>
            </a:r>
            <a:endParaRPr sz="1700"/>
          </a:p>
          <a:p>
            <a:pPr indent="-336550" lvl="0" marL="457200" rtl="0" algn="l">
              <a:spcBef>
                <a:spcPts val="0"/>
              </a:spcBef>
              <a:spcAft>
                <a:spcPts val="0"/>
              </a:spcAft>
              <a:buSzPts val="1700"/>
              <a:buChar char="●"/>
            </a:pPr>
            <a:r>
              <a:rPr lang="en" sz="1700"/>
              <a:t>A </a:t>
            </a:r>
            <a:r>
              <a:rPr b="1" lang="en" sz="1700"/>
              <a:t>breakpoint</a:t>
            </a:r>
            <a:r>
              <a:rPr lang="en" sz="1700"/>
              <a:t> is a point in the code where you want the program to stop executing. You can place breakpoints at any line of code to inspect the program's state at that moment.</a:t>
            </a:r>
            <a:endParaRPr sz="1700"/>
          </a:p>
          <a:p>
            <a:pPr indent="-336550" lvl="0" marL="457200" rtl="0" algn="l">
              <a:spcBef>
                <a:spcPts val="0"/>
              </a:spcBef>
              <a:spcAft>
                <a:spcPts val="0"/>
              </a:spcAft>
              <a:buSzPts val="1700"/>
              <a:buAutoNum type="arabicPeriod"/>
            </a:pPr>
            <a:r>
              <a:rPr b="1" lang="en" sz="1700"/>
              <a:t>Stepping Through Code</a:t>
            </a:r>
            <a:r>
              <a:rPr lang="en" sz="1700"/>
              <a:t>:</a:t>
            </a:r>
            <a:endParaRPr sz="1700"/>
          </a:p>
          <a:p>
            <a:pPr indent="-336550" lvl="0" marL="457200" rtl="0" algn="l">
              <a:spcBef>
                <a:spcPts val="0"/>
              </a:spcBef>
              <a:spcAft>
                <a:spcPts val="0"/>
              </a:spcAft>
              <a:buSzPts val="1700"/>
              <a:buChar char="●"/>
            </a:pPr>
            <a:r>
              <a:rPr lang="en" sz="1700"/>
              <a:t>Once the program hits a breakpoint, you can </a:t>
            </a:r>
            <a:r>
              <a:rPr b="1" lang="en" sz="1700"/>
              <a:t>step</a:t>
            </a:r>
            <a:r>
              <a:rPr lang="en" sz="1700"/>
              <a:t> through the code one line at a time, either moving to the next line or diving into functions to see what they do.</a:t>
            </a:r>
            <a:endParaRPr sz="1700"/>
          </a:p>
          <a:p>
            <a:pPr indent="-336550" lvl="0" marL="457200" rtl="0" algn="l">
              <a:spcBef>
                <a:spcPts val="0"/>
              </a:spcBef>
              <a:spcAft>
                <a:spcPts val="0"/>
              </a:spcAft>
              <a:buSzPts val="1700"/>
              <a:buAutoNum type="arabicPeriod"/>
            </a:pPr>
            <a:r>
              <a:rPr b="1" lang="en" sz="1700"/>
              <a:t>Inspecting Variables</a:t>
            </a:r>
            <a:r>
              <a:rPr lang="en" sz="1700"/>
              <a:t>:</a:t>
            </a:r>
            <a:endParaRPr sz="1700"/>
          </a:p>
          <a:p>
            <a:pPr indent="-336550" lvl="0" marL="457200" rtl="0" algn="l">
              <a:spcBef>
                <a:spcPts val="0"/>
              </a:spcBef>
              <a:spcAft>
                <a:spcPts val="0"/>
              </a:spcAft>
              <a:buSzPts val="1700"/>
              <a:buChar char="●"/>
            </a:pPr>
            <a:r>
              <a:rPr lang="en" sz="1700"/>
              <a:t>While the program is paused, you can inspect the values of variables at different points in time, checking whether they hold the expected data or if there are any issues.</a:t>
            </a:r>
            <a:endParaRPr sz="17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Interpreter Works:</a:t>
            </a:r>
            <a:endParaRPr/>
          </a:p>
        </p:txBody>
      </p:sp>
      <p:sp>
        <p:nvSpPr>
          <p:cNvPr id="73" name="Google Shape;73;p16"/>
          <p:cNvSpPr txBox="1"/>
          <p:nvPr>
            <p:ph idx="1" type="body"/>
          </p:nvPr>
        </p:nvSpPr>
        <p:spPr>
          <a:xfrm>
            <a:off x="311700" y="1152475"/>
            <a:ext cx="8520600" cy="3775800"/>
          </a:xfrm>
          <a:prstGeom prst="rect">
            <a:avLst/>
          </a:prstGeom>
        </p:spPr>
        <p:txBody>
          <a:bodyPr anchorCtr="0" anchor="t" bIns="91425" lIns="91425" spcFirstLastPara="1" rIns="91425" wrap="square" tIns="91425">
            <a:normAutofit/>
          </a:bodyPr>
          <a:lstStyle/>
          <a:p>
            <a:pPr indent="-342900" lvl="0" marL="457200" rtl="0" algn="l">
              <a:spcBef>
                <a:spcPts val="1200"/>
              </a:spcBef>
              <a:spcAft>
                <a:spcPts val="0"/>
              </a:spcAft>
              <a:buSzPts val="1800"/>
              <a:buChar char="●"/>
            </a:pPr>
            <a:r>
              <a:rPr lang="en"/>
              <a:t>The process of interpretation involves the following steps:</a:t>
            </a:r>
            <a:endParaRPr/>
          </a:p>
          <a:p>
            <a:pPr indent="-342900" lvl="0" marL="457200" rtl="0" algn="l">
              <a:spcBef>
                <a:spcPts val="0"/>
              </a:spcBef>
              <a:spcAft>
                <a:spcPts val="0"/>
              </a:spcAft>
              <a:buSzPts val="1800"/>
              <a:buChar char="●"/>
            </a:pPr>
            <a:r>
              <a:rPr b="1" lang="en"/>
              <a:t>Reading</a:t>
            </a:r>
            <a:r>
              <a:rPr lang="en"/>
              <a:t>: The interpreter reads one line or statement of source code at a time.</a:t>
            </a:r>
            <a:endParaRPr/>
          </a:p>
          <a:p>
            <a:pPr indent="-342900" lvl="0" marL="457200" rtl="0" algn="l">
              <a:spcBef>
                <a:spcPts val="0"/>
              </a:spcBef>
              <a:spcAft>
                <a:spcPts val="0"/>
              </a:spcAft>
              <a:buSzPts val="1800"/>
              <a:buChar char="●"/>
            </a:pPr>
            <a:r>
              <a:rPr b="1" lang="en"/>
              <a:t>Lexical and Syntax Analysis</a:t>
            </a:r>
            <a:r>
              <a:rPr lang="en"/>
              <a:t>: The statement is parsed and analyzed for any syntax errors. If there is an error in the statement, the interpreter stops execution and reports the error to the developer.</a:t>
            </a:r>
            <a:endParaRPr/>
          </a:p>
          <a:p>
            <a:pPr indent="-342900" lvl="0" marL="457200" rtl="0" algn="l">
              <a:spcBef>
                <a:spcPts val="0"/>
              </a:spcBef>
              <a:spcAft>
                <a:spcPts val="0"/>
              </a:spcAft>
              <a:buSzPts val="1800"/>
              <a:buChar char="●"/>
            </a:pPr>
            <a:r>
              <a:rPr b="1" lang="en"/>
              <a:t>Execution:</a:t>
            </a:r>
            <a:r>
              <a:rPr lang="en"/>
              <a:t> Once a statement is validated, the interpreter directly executes the instruction, often by converting it to intermediate machine code, bytecode, or by using some internal representation.</a:t>
            </a:r>
            <a:endParaRPr/>
          </a:p>
          <a:p>
            <a:pPr indent="-342900" lvl="0" marL="457200" rtl="0" algn="l">
              <a:spcBef>
                <a:spcPts val="0"/>
              </a:spcBef>
              <a:spcAft>
                <a:spcPts val="0"/>
              </a:spcAft>
              <a:buSzPts val="1800"/>
              <a:buChar char="●"/>
            </a:pPr>
            <a:r>
              <a:rPr lang="en"/>
              <a:t>This process is repeated for each line or statement until the program ends or encounters an error.</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5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How Interactive Debugger Works? (Contd.)</a:t>
            </a:r>
            <a:endParaRPr/>
          </a:p>
          <a:p>
            <a:pPr indent="0" lvl="0" marL="0" rtl="0" algn="l">
              <a:spcBef>
                <a:spcPts val="0"/>
              </a:spcBef>
              <a:spcAft>
                <a:spcPts val="0"/>
              </a:spcAft>
              <a:buNone/>
            </a:pPr>
            <a:r>
              <a:t/>
            </a:r>
            <a:endParaRPr/>
          </a:p>
        </p:txBody>
      </p:sp>
      <p:sp>
        <p:nvSpPr>
          <p:cNvPr id="290" name="Google Shape;290;p5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 sz="1700"/>
              <a:t>4. Modifying Variables</a:t>
            </a:r>
            <a:r>
              <a:rPr lang="en" sz="1700"/>
              <a:t>:</a:t>
            </a:r>
            <a:endParaRPr sz="1700"/>
          </a:p>
          <a:p>
            <a:pPr indent="-336550" lvl="0" marL="457200" rtl="0" algn="l">
              <a:spcBef>
                <a:spcPts val="1200"/>
              </a:spcBef>
              <a:spcAft>
                <a:spcPts val="0"/>
              </a:spcAft>
              <a:buSzPts val="1700"/>
              <a:buChar char="●"/>
            </a:pPr>
            <a:r>
              <a:rPr lang="en" sz="1700"/>
              <a:t>Some debuggers allow you to </a:t>
            </a:r>
            <a:r>
              <a:rPr b="1" lang="en" sz="1700"/>
              <a:t>modify the values</a:t>
            </a:r>
            <a:r>
              <a:rPr lang="en" sz="1700"/>
              <a:t> of variables while the program is paused, enabling you to test how the program behaves under different conditions without restarting it.</a:t>
            </a:r>
            <a:endParaRPr sz="1700"/>
          </a:p>
          <a:p>
            <a:pPr indent="0" lvl="0" marL="0" rtl="0" algn="l">
              <a:spcBef>
                <a:spcPts val="1200"/>
              </a:spcBef>
              <a:spcAft>
                <a:spcPts val="0"/>
              </a:spcAft>
              <a:buClr>
                <a:schemeClr val="dk1"/>
              </a:buClr>
              <a:buSzPts val="1100"/>
              <a:buFont typeface="Arial"/>
              <a:buNone/>
            </a:pPr>
            <a:r>
              <a:rPr b="1" lang="en" sz="1700"/>
              <a:t>5. Continuing Execution</a:t>
            </a:r>
            <a:r>
              <a:rPr lang="en" sz="1700"/>
              <a:t>:</a:t>
            </a:r>
            <a:endParaRPr sz="1700"/>
          </a:p>
          <a:p>
            <a:pPr indent="-336550" lvl="0" marL="457200" rtl="0" algn="l">
              <a:spcBef>
                <a:spcPts val="1200"/>
              </a:spcBef>
              <a:spcAft>
                <a:spcPts val="0"/>
              </a:spcAft>
              <a:buSzPts val="1700"/>
              <a:buChar char="●"/>
            </a:pPr>
            <a:r>
              <a:rPr lang="en" sz="1700"/>
              <a:t>After inspecting or modifying variables, you can either </a:t>
            </a:r>
            <a:r>
              <a:rPr b="1" lang="en" sz="1700"/>
              <a:t>continue</a:t>
            </a:r>
            <a:r>
              <a:rPr lang="en" sz="1700"/>
              <a:t> running the program from the breakpoint or set a new one further along the code.</a:t>
            </a:r>
            <a:endParaRPr sz="1700"/>
          </a:p>
          <a:p>
            <a:pPr indent="0" lvl="0" marL="0" rtl="0" algn="l">
              <a:spcBef>
                <a:spcPts val="1200"/>
              </a:spcBef>
              <a:spcAft>
                <a:spcPts val="1200"/>
              </a:spcAft>
              <a:buNone/>
            </a:pPr>
            <a:r>
              <a:t/>
            </a:r>
            <a:endParaRPr sz="1700"/>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5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Advantages of Interactive Debugger</a:t>
            </a:r>
            <a:endParaRPr/>
          </a:p>
        </p:txBody>
      </p:sp>
      <p:sp>
        <p:nvSpPr>
          <p:cNvPr id="296" name="Google Shape;296;p53"/>
          <p:cNvSpPr txBox="1"/>
          <p:nvPr>
            <p:ph idx="1" type="body"/>
          </p:nvPr>
        </p:nvSpPr>
        <p:spPr>
          <a:xfrm>
            <a:off x="311700" y="1152475"/>
            <a:ext cx="8520600" cy="3990900"/>
          </a:xfrm>
          <a:prstGeom prst="rect">
            <a:avLst/>
          </a:prstGeom>
        </p:spPr>
        <p:txBody>
          <a:bodyPr anchorCtr="0" anchor="t" bIns="91425" lIns="91425" spcFirstLastPara="1" rIns="91425" wrap="square" tIns="91425">
            <a:normAutofit/>
          </a:bodyPr>
          <a:lstStyle/>
          <a:p>
            <a:pPr indent="-342900" lvl="0" marL="457200" rtl="0" algn="l">
              <a:spcBef>
                <a:spcPts val="1200"/>
              </a:spcBef>
              <a:spcAft>
                <a:spcPts val="0"/>
              </a:spcAft>
              <a:buSzPts val="1800"/>
              <a:buChar char="●"/>
            </a:pPr>
            <a:r>
              <a:rPr b="1" lang="en"/>
              <a:t>Precise Control Over Program Execution:</a:t>
            </a:r>
            <a:endParaRPr b="1"/>
          </a:p>
          <a:p>
            <a:pPr indent="-342900" lvl="0" marL="457200" rtl="0" algn="l">
              <a:spcBef>
                <a:spcPts val="0"/>
              </a:spcBef>
              <a:spcAft>
                <a:spcPts val="0"/>
              </a:spcAft>
              <a:buSzPts val="1800"/>
              <a:buChar char="●"/>
            </a:pPr>
            <a:r>
              <a:rPr lang="en"/>
              <a:t>You can pause the program and inspect what's happening inside it, offering a detailed, step-by-step view of the program's logic.</a:t>
            </a:r>
            <a:endParaRPr/>
          </a:p>
          <a:p>
            <a:pPr indent="-342900" lvl="0" marL="457200" rtl="0" algn="l">
              <a:spcBef>
                <a:spcPts val="0"/>
              </a:spcBef>
              <a:spcAft>
                <a:spcPts val="0"/>
              </a:spcAft>
              <a:buSzPts val="1800"/>
              <a:buChar char="●"/>
            </a:pPr>
            <a:r>
              <a:rPr b="1" lang="en"/>
              <a:t>Real-Time Inspection of Program State:</a:t>
            </a:r>
            <a:endParaRPr b="1"/>
          </a:p>
          <a:p>
            <a:pPr indent="-342900" lvl="0" marL="457200" rtl="0" algn="l">
              <a:spcBef>
                <a:spcPts val="0"/>
              </a:spcBef>
              <a:spcAft>
                <a:spcPts val="0"/>
              </a:spcAft>
              <a:buSzPts val="1800"/>
              <a:buChar char="●"/>
            </a:pPr>
            <a:r>
              <a:rPr lang="en"/>
              <a:t>You can inspect variables, memory, and the call stack in real-time, helping you locate bugs that are hard to catch through static analysis.</a:t>
            </a:r>
            <a:endParaRPr/>
          </a:p>
          <a:p>
            <a:pPr indent="-342900" lvl="0" marL="457200" rtl="0" algn="l">
              <a:spcBef>
                <a:spcPts val="0"/>
              </a:spcBef>
              <a:spcAft>
                <a:spcPts val="0"/>
              </a:spcAft>
              <a:buSzPts val="1800"/>
              <a:buChar char="●"/>
            </a:pPr>
            <a:r>
              <a:rPr b="1" lang="en"/>
              <a:t>Finding Logical and Runtime Errors:</a:t>
            </a:r>
            <a:endParaRPr b="1"/>
          </a:p>
          <a:p>
            <a:pPr indent="-342900" lvl="0" marL="457200" rtl="0" algn="l">
              <a:spcBef>
                <a:spcPts val="0"/>
              </a:spcBef>
              <a:spcAft>
                <a:spcPts val="0"/>
              </a:spcAft>
              <a:buSzPts val="1800"/>
              <a:buChar char="●"/>
            </a:pPr>
            <a:r>
              <a:rPr lang="en"/>
              <a:t>It allows for spotting logical bugs, such as incorrect variable values or wrong conditional checks that static tools can miss. It also helps detect runtime errors like segmentation faults and memory leaks.</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5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Advantages of Interactive Debugger (Contd.)</a:t>
            </a:r>
            <a:endParaRPr/>
          </a:p>
          <a:p>
            <a:pPr indent="0" lvl="0" marL="0" rtl="0" algn="l">
              <a:spcBef>
                <a:spcPts val="0"/>
              </a:spcBef>
              <a:spcAft>
                <a:spcPts val="0"/>
              </a:spcAft>
              <a:buNone/>
            </a:pPr>
            <a:r>
              <a:t/>
            </a:r>
            <a:endParaRPr/>
          </a:p>
        </p:txBody>
      </p:sp>
      <p:sp>
        <p:nvSpPr>
          <p:cNvPr id="302" name="Google Shape;302;p54"/>
          <p:cNvSpPr txBox="1"/>
          <p:nvPr>
            <p:ph idx="1" type="body"/>
          </p:nvPr>
        </p:nvSpPr>
        <p:spPr>
          <a:xfrm>
            <a:off x="311700" y="1152475"/>
            <a:ext cx="8520600" cy="39909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b="1" lang="en" sz="1700"/>
              <a:t>Modify Program Behavior During Execution</a:t>
            </a:r>
            <a:r>
              <a:rPr lang="en" sz="1700"/>
              <a:t>:</a:t>
            </a:r>
            <a:endParaRPr sz="1700"/>
          </a:p>
          <a:p>
            <a:pPr indent="-336550" lvl="0" marL="457200" rtl="0" algn="l">
              <a:spcBef>
                <a:spcPts val="0"/>
              </a:spcBef>
              <a:spcAft>
                <a:spcPts val="0"/>
              </a:spcAft>
              <a:buSzPts val="1700"/>
              <a:buChar char="●"/>
            </a:pPr>
            <a:r>
              <a:rPr lang="en" sz="1700"/>
              <a:t>You can test different conditions by changing the values of variables while the program is running, which helps in </a:t>
            </a:r>
            <a:r>
              <a:rPr b="1" lang="en" sz="1700"/>
              <a:t>experimenting with potential fixes</a:t>
            </a:r>
            <a:r>
              <a:rPr lang="en" sz="1700"/>
              <a:t> without restarting the program.</a:t>
            </a:r>
            <a:endParaRPr sz="1700"/>
          </a:p>
          <a:p>
            <a:pPr indent="-336550" lvl="0" marL="457200" rtl="0" algn="l">
              <a:spcBef>
                <a:spcPts val="0"/>
              </a:spcBef>
              <a:spcAft>
                <a:spcPts val="0"/>
              </a:spcAft>
              <a:buSzPts val="1700"/>
              <a:buChar char="●"/>
            </a:pPr>
            <a:r>
              <a:rPr b="1" lang="en" sz="1700"/>
              <a:t>Ideal for Complex Programs</a:t>
            </a:r>
            <a:r>
              <a:rPr lang="en" sz="1700"/>
              <a:t>:</a:t>
            </a:r>
            <a:endParaRPr sz="1700"/>
          </a:p>
          <a:p>
            <a:pPr indent="-336550" lvl="0" marL="457200" rtl="0" algn="l">
              <a:spcBef>
                <a:spcPts val="0"/>
              </a:spcBef>
              <a:spcAft>
                <a:spcPts val="0"/>
              </a:spcAft>
              <a:buSzPts val="1700"/>
              <a:buChar char="●"/>
            </a:pPr>
            <a:r>
              <a:rPr lang="en" sz="1700"/>
              <a:t>It’s especially useful for debugging large or complex applications where issues are not immediately apparent or are influenced by specific runtime conditions.</a:t>
            </a:r>
            <a:endParaRPr sz="1700"/>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5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Disadvantages of Interactive Debugger</a:t>
            </a:r>
            <a:endParaRPr/>
          </a:p>
        </p:txBody>
      </p:sp>
      <p:sp>
        <p:nvSpPr>
          <p:cNvPr id="308" name="Google Shape;308;p55"/>
          <p:cNvSpPr txBox="1"/>
          <p:nvPr>
            <p:ph idx="1" type="body"/>
          </p:nvPr>
        </p:nvSpPr>
        <p:spPr>
          <a:xfrm>
            <a:off x="311700" y="1152475"/>
            <a:ext cx="8520600" cy="39036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b="1" lang="en" sz="1700"/>
              <a:t>Time-Consuming</a:t>
            </a:r>
            <a:r>
              <a:rPr lang="en" sz="1700"/>
              <a:t>:</a:t>
            </a:r>
            <a:endParaRPr sz="1700"/>
          </a:p>
          <a:p>
            <a:pPr indent="-336550" lvl="0" marL="457200" rtl="0" algn="l">
              <a:spcBef>
                <a:spcPts val="0"/>
              </a:spcBef>
              <a:spcAft>
                <a:spcPts val="0"/>
              </a:spcAft>
              <a:buSzPts val="1700"/>
              <a:buChar char="●"/>
            </a:pPr>
            <a:r>
              <a:rPr lang="en" sz="1700"/>
              <a:t>Manually stepping through code and setting breakpoints can be time-consuming, especially in large codebases.</a:t>
            </a:r>
            <a:endParaRPr sz="1700"/>
          </a:p>
          <a:p>
            <a:pPr indent="-336550" lvl="0" marL="457200" rtl="0" algn="l">
              <a:spcBef>
                <a:spcPts val="0"/>
              </a:spcBef>
              <a:spcAft>
                <a:spcPts val="0"/>
              </a:spcAft>
              <a:buSzPts val="1700"/>
              <a:buChar char="●"/>
            </a:pPr>
            <a:r>
              <a:rPr b="1" lang="en" sz="1700"/>
              <a:t>Performance Impact</a:t>
            </a:r>
            <a:r>
              <a:rPr lang="en" sz="1700"/>
              <a:t>:</a:t>
            </a:r>
            <a:endParaRPr sz="1700"/>
          </a:p>
          <a:p>
            <a:pPr indent="-336550" lvl="0" marL="457200" rtl="0" algn="l">
              <a:spcBef>
                <a:spcPts val="0"/>
              </a:spcBef>
              <a:spcAft>
                <a:spcPts val="0"/>
              </a:spcAft>
              <a:buSzPts val="1700"/>
              <a:buChar char="●"/>
            </a:pPr>
            <a:r>
              <a:rPr lang="en" sz="1700"/>
              <a:t>Running a program in a debugger can slow it down considerably, making it harder to detect timing-related issues (e.g., race conditions in concurrent programming).</a:t>
            </a:r>
            <a:endParaRPr sz="1700"/>
          </a:p>
          <a:p>
            <a:pPr indent="-336550" lvl="0" marL="457200" rtl="0" algn="l">
              <a:spcBef>
                <a:spcPts val="0"/>
              </a:spcBef>
              <a:spcAft>
                <a:spcPts val="0"/>
              </a:spcAft>
              <a:buSzPts val="1700"/>
              <a:buChar char="●"/>
            </a:pPr>
            <a:r>
              <a:rPr b="1" lang="en" sz="1700"/>
              <a:t>Requires Some Expertise</a:t>
            </a:r>
            <a:r>
              <a:rPr lang="en" sz="1700"/>
              <a:t>:</a:t>
            </a:r>
            <a:endParaRPr sz="1700"/>
          </a:p>
          <a:p>
            <a:pPr indent="-336550" lvl="0" marL="457200" rtl="0" algn="l">
              <a:spcBef>
                <a:spcPts val="0"/>
              </a:spcBef>
              <a:spcAft>
                <a:spcPts val="0"/>
              </a:spcAft>
              <a:buSzPts val="1700"/>
              <a:buChar char="●"/>
            </a:pPr>
            <a:r>
              <a:rPr lang="en" sz="1700"/>
              <a:t>Using an interactive debugger effectively requires understanding how the program’s memory, call stack, and execution flow work. It might be overwhelming for beginners.</a:t>
            </a:r>
            <a:endParaRPr sz="1700"/>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5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Disadvantages of Interactive Debugger (Contd.)</a:t>
            </a:r>
            <a:endParaRPr/>
          </a:p>
        </p:txBody>
      </p:sp>
      <p:sp>
        <p:nvSpPr>
          <p:cNvPr id="314" name="Google Shape;314;p5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b="1" lang="en" sz="1700"/>
              <a:t>Not Suitable for All Bugs</a:t>
            </a:r>
            <a:r>
              <a:rPr lang="en" sz="1700"/>
              <a:t>:</a:t>
            </a:r>
            <a:endParaRPr sz="1700"/>
          </a:p>
          <a:p>
            <a:pPr indent="-336550" lvl="0" marL="457200" rtl="0" algn="l">
              <a:spcBef>
                <a:spcPts val="0"/>
              </a:spcBef>
              <a:spcAft>
                <a:spcPts val="0"/>
              </a:spcAft>
              <a:buSzPts val="1700"/>
              <a:buChar char="●"/>
            </a:pPr>
            <a:r>
              <a:rPr lang="en" sz="1700"/>
              <a:t>Some issues, like </a:t>
            </a:r>
            <a:r>
              <a:rPr b="1" lang="en" sz="1700"/>
              <a:t>timing-related bugs</a:t>
            </a:r>
            <a:r>
              <a:rPr lang="en" sz="1700"/>
              <a:t> (e.g., race conditions) or bugs that only appear under specific loads or conditions, may not be caught easily in an interactive debugging session.</a:t>
            </a:r>
            <a:endParaRPr sz="1700"/>
          </a:p>
          <a:p>
            <a:pPr indent="-336550" lvl="0" marL="457200" rtl="0" algn="l">
              <a:spcBef>
                <a:spcPts val="0"/>
              </a:spcBef>
              <a:spcAft>
                <a:spcPts val="0"/>
              </a:spcAft>
              <a:buSzPts val="1700"/>
              <a:buChar char="●"/>
            </a:pPr>
            <a:r>
              <a:rPr b="1" lang="en" sz="1700"/>
              <a:t>May Not Work Well for Multi-Threaded Programs</a:t>
            </a:r>
            <a:r>
              <a:rPr lang="en" sz="1700"/>
              <a:t>:</a:t>
            </a:r>
            <a:endParaRPr sz="1700"/>
          </a:p>
          <a:p>
            <a:pPr indent="-336550" lvl="0" marL="457200" rtl="0" algn="l">
              <a:spcBef>
                <a:spcPts val="0"/>
              </a:spcBef>
              <a:spcAft>
                <a:spcPts val="0"/>
              </a:spcAft>
              <a:buSzPts val="1700"/>
              <a:buChar char="●"/>
            </a:pPr>
            <a:r>
              <a:rPr lang="en" sz="1700"/>
              <a:t>Debugging programs with multiple threads can be tricky, as stepping through one thread may cause issues with how the other threads execute.</a:t>
            </a:r>
            <a:endParaRPr sz="1700"/>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5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 cases of Interactive debugger</a:t>
            </a:r>
            <a:endParaRPr/>
          </a:p>
        </p:txBody>
      </p:sp>
      <p:sp>
        <p:nvSpPr>
          <p:cNvPr id="320" name="Google Shape;320;p57"/>
          <p:cNvSpPr txBox="1"/>
          <p:nvPr>
            <p:ph idx="1" type="body"/>
          </p:nvPr>
        </p:nvSpPr>
        <p:spPr>
          <a:xfrm>
            <a:off x="311700" y="1152475"/>
            <a:ext cx="8520600" cy="40848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b="1" lang="en" sz="1700"/>
              <a:t>System-Level Debugging</a:t>
            </a:r>
            <a:r>
              <a:rPr lang="en" sz="1700"/>
              <a:t>:</a:t>
            </a:r>
            <a:endParaRPr sz="1700"/>
          </a:p>
          <a:p>
            <a:pPr indent="-336550" lvl="1" marL="914400" rtl="0" algn="l">
              <a:spcBef>
                <a:spcPts val="0"/>
              </a:spcBef>
              <a:spcAft>
                <a:spcPts val="0"/>
              </a:spcAft>
              <a:buSzPts val="1700"/>
              <a:buChar char="○"/>
            </a:pPr>
            <a:r>
              <a:rPr lang="en" sz="1700"/>
              <a:t>Debugging operating systems, device drivers, or system applications that interact directly with hardware.</a:t>
            </a:r>
            <a:endParaRPr sz="1700"/>
          </a:p>
          <a:p>
            <a:pPr indent="-336550" lvl="1" marL="914400" rtl="0" algn="l">
              <a:spcBef>
                <a:spcPts val="0"/>
              </a:spcBef>
              <a:spcAft>
                <a:spcPts val="0"/>
              </a:spcAft>
              <a:buSzPts val="1700"/>
              <a:buChar char="○"/>
            </a:pPr>
            <a:r>
              <a:rPr b="1" lang="en" sz="1700"/>
              <a:t>Example</a:t>
            </a:r>
            <a:r>
              <a:rPr lang="en" sz="1700"/>
              <a:t>: Debugging a kernel module for a Linux system using GDB.</a:t>
            </a:r>
            <a:endParaRPr sz="1700"/>
          </a:p>
          <a:p>
            <a:pPr indent="-336550" lvl="0" marL="457200" rtl="0" algn="l">
              <a:spcBef>
                <a:spcPts val="0"/>
              </a:spcBef>
              <a:spcAft>
                <a:spcPts val="0"/>
              </a:spcAft>
              <a:buSzPts val="1700"/>
              <a:buChar char="●"/>
            </a:pPr>
            <a:r>
              <a:rPr b="1" lang="en" sz="1700"/>
              <a:t>Debugging Complex Algorithms</a:t>
            </a:r>
            <a:r>
              <a:rPr lang="en" sz="1700"/>
              <a:t>:</a:t>
            </a:r>
            <a:endParaRPr sz="1700"/>
          </a:p>
          <a:p>
            <a:pPr indent="-336550" lvl="1" marL="914400" rtl="0" algn="l">
              <a:spcBef>
                <a:spcPts val="0"/>
              </a:spcBef>
              <a:spcAft>
                <a:spcPts val="0"/>
              </a:spcAft>
              <a:buSzPts val="1700"/>
              <a:buChar char="○"/>
            </a:pPr>
            <a:r>
              <a:rPr lang="en" sz="1700"/>
              <a:t>When you have an algorithm with complex logic or numerous branching conditions, stepping through the code can help locate logic flaws.</a:t>
            </a:r>
            <a:endParaRPr sz="1700"/>
          </a:p>
          <a:p>
            <a:pPr indent="-336550" lvl="1" marL="914400" rtl="0" algn="l">
              <a:spcBef>
                <a:spcPts val="0"/>
              </a:spcBef>
              <a:spcAft>
                <a:spcPts val="0"/>
              </a:spcAft>
              <a:buSzPts val="1700"/>
              <a:buChar char="○"/>
            </a:pPr>
            <a:r>
              <a:rPr b="1" lang="en" sz="1700"/>
              <a:t>Example</a:t>
            </a:r>
            <a:r>
              <a:rPr lang="en" sz="1700"/>
              <a:t>: Debugging a sorting algorithm or pathfinding algorithm in a game engine.</a:t>
            </a:r>
            <a:endParaRPr sz="1700"/>
          </a:p>
          <a:p>
            <a:pPr indent="-336550" lvl="0" marL="457200" rtl="0" algn="l">
              <a:spcBef>
                <a:spcPts val="0"/>
              </a:spcBef>
              <a:spcAft>
                <a:spcPts val="0"/>
              </a:spcAft>
              <a:buSzPts val="1700"/>
              <a:buChar char="●"/>
            </a:pPr>
            <a:r>
              <a:rPr b="1" lang="en" sz="1700"/>
              <a:t>Memory Management Issues</a:t>
            </a:r>
            <a:r>
              <a:rPr lang="en" sz="1700"/>
              <a:t>:</a:t>
            </a:r>
            <a:endParaRPr sz="1700"/>
          </a:p>
          <a:p>
            <a:pPr indent="-336550" lvl="1" marL="914400" rtl="0" algn="l">
              <a:spcBef>
                <a:spcPts val="0"/>
              </a:spcBef>
              <a:spcAft>
                <a:spcPts val="0"/>
              </a:spcAft>
              <a:buSzPts val="1700"/>
              <a:buChar char="○"/>
            </a:pPr>
            <a:r>
              <a:rPr lang="en" sz="1700"/>
              <a:t>Useful for catching </a:t>
            </a:r>
            <a:r>
              <a:rPr b="1" lang="en" sz="1700"/>
              <a:t>memory leaks</a:t>
            </a:r>
            <a:r>
              <a:rPr lang="en" sz="1700"/>
              <a:t> or </a:t>
            </a:r>
            <a:r>
              <a:rPr b="1" lang="en" sz="1700"/>
              <a:t>segmentation faults</a:t>
            </a:r>
            <a:r>
              <a:rPr lang="en" sz="1700"/>
              <a:t> that occur due to invalid memory access.</a:t>
            </a:r>
            <a:endParaRPr sz="1700"/>
          </a:p>
          <a:p>
            <a:pPr indent="-336550" lvl="1" marL="914400" rtl="0" algn="l">
              <a:spcBef>
                <a:spcPts val="0"/>
              </a:spcBef>
              <a:spcAft>
                <a:spcPts val="0"/>
              </a:spcAft>
              <a:buSzPts val="1700"/>
              <a:buChar char="○"/>
            </a:pPr>
            <a:r>
              <a:rPr b="1" lang="en" sz="1700"/>
              <a:t>Example</a:t>
            </a:r>
            <a:r>
              <a:rPr lang="en" sz="1700"/>
              <a:t>: Investigating segmentation faults in a C program using GDB.</a:t>
            </a:r>
            <a:endParaRPr sz="1700"/>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5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Use cases of Interactive debugger (Contd.)</a:t>
            </a:r>
            <a:endParaRPr/>
          </a:p>
          <a:p>
            <a:pPr indent="0" lvl="0" marL="0" rtl="0" algn="l">
              <a:spcBef>
                <a:spcPts val="0"/>
              </a:spcBef>
              <a:spcAft>
                <a:spcPts val="0"/>
              </a:spcAft>
              <a:buNone/>
            </a:pPr>
            <a:r>
              <a:t/>
            </a:r>
            <a:endParaRPr/>
          </a:p>
        </p:txBody>
      </p:sp>
      <p:sp>
        <p:nvSpPr>
          <p:cNvPr id="326" name="Google Shape;326;p58"/>
          <p:cNvSpPr txBox="1"/>
          <p:nvPr>
            <p:ph idx="1" type="body"/>
          </p:nvPr>
        </p:nvSpPr>
        <p:spPr>
          <a:xfrm>
            <a:off x="311700" y="1152475"/>
            <a:ext cx="8520600" cy="38058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b="1" lang="en" sz="1700"/>
              <a:t>Bug Reproduction</a:t>
            </a:r>
            <a:r>
              <a:rPr lang="en" sz="1700"/>
              <a:t>:</a:t>
            </a:r>
            <a:endParaRPr sz="1700"/>
          </a:p>
          <a:p>
            <a:pPr indent="-336550" lvl="0" marL="457200" rtl="0" algn="l">
              <a:spcBef>
                <a:spcPts val="0"/>
              </a:spcBef>
              <a:spcAft>
                <a:spcPts val="0"/>
              </a:spcAft>
              <a:buSzPts val="1700"/>
              <a:buChar char="●"/>
            </a:pPr>
            <a:r>
              <a:rPr lang="en" sz="1700"/>
              <a:t>If a bug only occurs under specific conditions, a debugger allows you to replay those conditions by setting breakpoints and modifying variables.</a:t>
            </a:r>
            <a:endParaRPr sz="1700"/>
          </a:p>
          <a:p>
            <a:pPr indent="-336550" lvl="0" marL="457200" rtl="0" algn="l">
              <a:spcBef>
                <a:spcPts val="0"/>
              </a:spcBef>
              <a:spcAft>
                <a:spcPts val="0"/>
              </a:spcAft>
              <a:buSzPts val="1700"/>
              <a:buChar char="●"/>
            </a:pPr>
            <a:r>
              <a:rPr b="1" lang="en" sz="1700"/>
              <a:t>Example</a:t>
            </a:r>
            <a:r>
              <a:rPr lang="en" sz="1700"/>
              <a:t>: Testing a financial software where a bug only appears with certain input values.</a:t>
            </a:r>
            <a:endParaRPr sz="1700"/>
          </a:p>
          <a:p>
            <a:pPr indent="-336550" lvl="0" marL="457200" rtl="0" algn="l">
              <a:spcBef>
                <a:spcPts val="0"/>
              </a:spcBef>
              <a:spcAft>
                <a:spcPts val="0"/>
              </a:spcAft>
              <a:buSzPts val="1700"/>
              <a:buChar char="●"/>
            </a:pPr>
            <a:r>
              <a:rPr b="1" lang="en" sz="1700"/>
              <a:t>Debugging Embedded Systems</a:t>
            </a:r>
            <a:r>
              <a:rPr lang="en" sz="1700"/>
              <a:t>:</a:t>
            </a:r>
            <a:endParaRPr sz="1700"/>
          </a:p>
          <a:p>
            <a:pPr indent="-336550" lvl="0" marL="457200" rtl="0" algn="l">
              <a:spcBef>
                <a:spcPts val="0"/>
              </a:spcBef>
              <a:spcAft>
                <a:spcPts val="0"/>
              </a:spcAft>
              <a:buSzPts val="1700"/>
              <a:buChar char="●"/>
            </a:pPr>
            <a:r>
              <a:rPr lang="en" sz="1700"/>
              <a:t>Debuggers like GDB can be used with embedded systems to control the execution of firmware or applications running on low-level hardware.</a:t>
            </a:r>
            <a:endParaRPr sz="1700"/>
          </a:p>
          <a:p>
            <a:pPr indent="-336550" lvl="0" marL="457200" rtl="0" algn="l">
              <a:spcBef>
                <a:spcPts val="0"/>
              </a:spcBef>
              <a:spcAft>
                <a:spcPts val="0"/>
              </a:spcAft>
              <a:buSzPts val="1700"/>
              <a:buChar char="●"/>
            </a:pPr>
            <a:r>
              <a:rPr b="1" lang="en" sz="1700"/>
              <a:t>Example</a:t>
            </a:r>
            <a:r>
              <a:rPr lang="en" sz="1700"/>
              <a:t>: Debugging code running on an ARM-based microcontroller.</a:t>
            </a:r>
            <a:endParaRPr sz="1700"/>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5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Interactive Debugger Examples</a:t>
            </a:r>
            <a:endParaRPr/>
          </a:p>
        </p:txBody>
      </p:sp>
      <p:sp>
        <p:nvSpPr>
          <p:cNvPr id="332" name="Google Shape;332;p5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b="1" lang="en" sz="1700"/>
              <a:t>GDB</a:t>
            </a:r>
            <a:r>
              <a:rPr lang="en" sz="1700"/>
              <a:t> (C/C++)</a:t>
            </a:r>
            <a:endParaRPr sz="1700"/>
          </a:p>
          <a:p>
            <a:pPr indent="-336550" lvl="0" marL="457200" rtl="0" algn="l">
              <a:spcBef>
                <a:spcPts val="0"/>
              </a:spcBef>
              <a:spcAft>
                <a:spcPts val="0"/>
              </a:spcAft>
              <a:buSzPts val="1700"/>
              <a:buChar char="●"/>
            </a:pPr>
            <a:r>
              <a:rPr b="1" lang="en" sz="1700"/>
              <a:t>pdb</a:t>
            </a:r>
            <a:r>
              <a:rPr lang="en" sz="1700"/>
              <a:t> (Python)</a:t>
            </a:r>
            <a:endParaRPr sz="1700"/>
          </a:p>
          <a:p>
            <a:pPr indent="-336550" lvl="0" marL="457200" rtl="0" algn="l">
              <a:spcBef>
                <a:spcPts val="0"/>
              </a:spcBef>
              <a:spcAft>
                <a:spcPts val="0"/>
              </a:spcAft>
              <a:buSzPts val="1700"/>
              <a:buChar char="●"/>
            </a:pPr>
            <a:r>
              <a:rPr b="1" lang="en" sz="1700"/>
              <a:t>Visual Studio Debugger</a:t>
            </a:r>
            <a:r>
              <a:rPr lang="en" sz="1700"/>
              <a:t> (C#, C++)</a:t>
            </a:r>
            <a:endParaRPr sz="1700"/>
          </a:p>
          <a:p>
            <a:pPr indent="-336550" lvl="0" marL="457200" rtl="0" algn="l">
              <a:spcBef>
                <a:spcPts val="0"/>
              </a:spcBef>
              <a:spcAft>
                <a:spcPts val="0"/>
              </a:spcAft>
              <a:buSzPts val="1700"/>
              <a:buChar char="●"/>
            </a:pPr>
            <a:r>
              <a:rPr b="1" lang="en" sz="1700"/>
              <a:t>LLDB</a:t>
            </a:r>
            <a:r>
              <a:rPr lang="en" sz="1700"/>
              <a:t> (C, Swift)</a:t>
            </a:r>
            <a:endParaRPr sz="1700"/>
          </a:p>
          <a:p>
            <a:pPr indent="-336550" lvl="0" marL="457200" rtl="0" algn="l">
              <a:spcBef>
                <a:spcPts val="0"/>
              </a:spcBef>
              <a:spcAft>
                <a:spcPts val="0"/>
              </a:spcAft>
              <a:buSzPts val="1700"/>
              <a:buChar char="●"/>
            </a:pPr>
            <a:r>
              <a:rPr b="1" lang="en" sz="1700"/>
              <a:t>Eclipse Debugger</a:t>
            </a:r>
            <a:r>
              <a:rPr lang="en" sz="1700"/>
              <a:t> (Java, C/C++)</a:t>
            </a:r>
            <a:endParaRPr sz="1700"/>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6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38" name="Google Shape;338;p6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39" name="Google Shape;339;p60"/>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Interpreter vs Compiler</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0" name="Google Shape;80;p17"/>
          <p:cNvPicPr preferRelativeResize="0"/>
          <p:nvPr/>
        </p:nvPicPr>
        <p:blipFill rotWithShape="1">
          <a:blip r:embed="rId3">
            <a:alphaModFix/>
          </a:blip>
          <a:srcRect b="0" l="0" r="0" t="8650"/>
          <a:stretch/>
        </p:blipFill>
        <p:spPr>
          <a:xfrm>
            <a:off x="0" y="1017725"/>
            <a:ext cx="9144001" cy="412577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Examples of Interpreted Languages</a:t>
            </a:r>
            <a:endParaRPr/>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1200"/>
              </a:spcBef>
              <a:spcAft>
                <a:spcPts val="0"/>
              </a:spcAft>
              <a:buSzPts val="1800"/>
              <a:buChar char="●"/>
            </a:pPr>
            <a:r>
              <a:rPr b="1" lang="en"/>
              <a:t>Python</a:t>
            </a:r>
            <a:r>
              <a:rPr lang="en"/>
              <a:t>: </a:t>
            </a:r>
            <a:r>
              <a:rPr lang="en"/>
              <a:t>Python</a:t>
            </a:r>
            <a:r>
              <a:rPr lang="en"/>
              <a:t> interpreter reads Python scripts, converts them to bytecode, and then executes them using a virtual machine.</a:t>
            </a:r>
            <a:endParaRPr/>
          </a:p>
          <a:p>
            <a:pPr indent="-342900" lvl="0" marL="457200" rtl="0" algn="l">
              <a:spcBef>
                <a:spcPts val="0"/>
              </a:spcBef>
              <a:spcAft>
                <a:spcPts val="0"/>
              </a:spcAft>
              <a:buSzPts val="1800"/>
              <a:buChar char="●"/>
            </a:pPr>
            <a:r>
              <a:rPr b="1" lang="en"/>
              <a:t>Ruby</a:t>
            </a:r>
            <a:r>
              <a:rPr lang="en"/>
              <a:t>: Ruby is interpreted by the Ruby Interpreter, which allows for dynamic typing and rapid development.</a:t>
            </a:r>
            <a:endParaRPr/>
          </a:p>
          <a:p>
            <a:pPr indent="-342900" lvl="0" marL="457200" rtl="0" algn="l">
              <a:spcBef>
                <a:spcPts val="0"/>
              </a:spcBef>
              <a:spcAft>
                <a:spcPts val="0"/>
              </a:spcAft>
              <a:buSzPts val="1800"/>
              <a:buChar char="●"/>
            </a:pPr>
            <a:r>
              <a:rPr b="1" lang="en"/>
              <a:t>JavaScript</a:t>
            </a:r>
            <a:r>
              <a:rPr lang="en"/>
              <a:t>: JavaScript is often interpreted by browsers, allowing for dynamic execution of code on web pages.</a:t>
            </a:r>
            <a:endParaRPr/>
          </a:p>
          <a:p>
            <a:pPr indent="-342900" lvl="0" marL="457200" rtl="0" algn="l">
              <a:spcBef>
                <a:spcPts val="0"/>
              </a:spcBef>
              <a:spcAft>
                <a:spcPts val="0"/>
              </a:spcAft>
              <a:buSzPts val="1800"/>
              <a:buChar char="●"/>
            </a:pPr>
            <a:r>
              <a:rPr b="1" lang="en"/>
              <a:t>PHP</a:t>
            </a:r>
            <a:r>
              <a:rPr lang="en"/>
              <a:t>: A server-side scripting language, PHP is interpreted to generate dynamic web pages.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Types of Interpreter</a:t>
            </a:r>
            <a:endParaRPr/>
          </a:p>
        </p:txBody>
      </p:sp>
      <p:sp>
        <p:nvSpPr>
          <p:cNvPr id="92" name="Google Shape;92;p19"/>
          <p:cNvSpPr txBox="1"/>
          <p:nvPr>
            <p:ph idx="1" type="body"/>
          </p:nvPr>
        </p:nvSpPr>
        <p:spPr>
          <a:xfrm>
            <a:off x="311700" y="1152475"/>
            <a:ext cx="8520600" cy="3990900"/>
          </a:xfrm>
          <a:prstGeom prst="rect">
            <a:avLst/>
          </a:prstGeom>
        </p:spPr>
        <p:txBody>
          <a:bodyPr anchorCtr="0" anchor="t" bIns="91425" lIns="91425" spcFirstLastPara="1" rIns="91425" wrap="square" tIns="91425">
            <a:noAutofit/>
          </a:bodyPr>
          <a:lstStyle/>
          <a:p>
            <a:pPr indent="0" lvl="0" marL="0" rtl="0" algn="l">
              <a:lnSpc>
                <a:spcPct val="100000"/>
              </a:lnSpc>
              <a:spcBef>
                <a:spcPts val="1200"/>
              </a:spcBef>
              <a:spcAft>
                <a:spcPts val="0"/>
              </a:spcAft>
              <a:buNone/>
            </a:pPr>
            <a:r>
              <a:rPr lang="en" sz="1500"/>
              <a:t>There are different types of interpreters depending on how they execute and optimize code:</a:t>
            </a:r>
            <a:endParaRPr sz="1500"/>
          </a:p>
          <a:p>
            <a:pPr indent="0" lvl="0" marL="0" rtl="0" algn="l">
              <a:lnSpc>
                <a:spcPct val="100000"/>
              </a:lnSpc>
              <a:spcBef>
                <a:spcPts val="1200"/>
              </a:spcBef>
              <a:spcAft>
                <a:spcPts val="0"/>
              </a:spcAft>
              <a:buNone/>
            </a:pPr>
            <a:r>
              <a:rPr b="1" lang="en" sz="1600"/>
              <a:t>a. Direct Interpreters</a:t>
            </a:r>
            <a:endParaRPr b="1" sz="1600"/>
          </a:p>
          <a:p>
            <a:pPr indent="-323850" lvl="0" marL="457200" rtl="0" algn="l">
              <a:lnSpc>
                <a:spcPct val="100000"/>
              </a:lnSpc>
              <a:spcBef>
                <a:spcPts val="1200"/>
              </a:spcBef>
              <a:spcAft>
                <a:spcPts val="0"/>
              </a:spcAft>
              <a:buSzPts val="1500"/>
              <a:buChar char="●"/>
            </a:pPr>
            <a:r>
              <a:rPr lang="en" sz="1500"/>
              <a:t>These interpret the source code directly line-by-line and execute it in real-time. </a:t>
            </a:r>
            <a:r>
              <a:rPr b="1" lang="en" sz="1500"/>
              <a:t>Example</a:t>
            </a:r>
            <a:r>
              <a:rPr lang="en" sz="1500"/>
              <a:t>: Early versions of BASIC.</a:t>
            </a:r>
            <a:endParaRPr sz="1500"/>
          </a:p>
          <a:p>
            <a:pPr indent="0" lvl="0" marL="0" rtl="0" algn="l">
              <a:lnSpc>
                <a:spcPct val="100000"/>
              </a:lnSpc>
              <a:spcBef>
                <a:spcPts val="1200"/>
              </a:spcBef>
              <a:spcAft>
                <a:spcPts val="0"/>
              </a:spcAft>
              <a:buNone/>
            </a:pPr>
            <a:r>
              <a:rPr b="1" lang="en" sz="1600"/>
              <a:t>b. Bytecode Interpreters</a:t>
            </a:r>
            <a:endParaRPr b="1" sz="1600"/>
          </a:p>
          <a:p>
            <a:pPr indent="-323850" lvl="0" marL="457200" rtl="0" algn="l">
              <a:lnSpc>
                <a:spcPct val="100000"/>
              </a:lnSpc>
              <a:spcBef>
                <a:spcPts val="1200"/>
              </a:spcBef>
              <a:spcAft>
                <a:spcPts val="0"/>
              </a:spcAft>
              <a:buSzPts val="1500"/>
              <a:buChar char="●"/>
            </a:pPr>
            <a:r>
              <a:rPr lang="en" sz="1500"/>
              <a:t>These first convert the source code into an intermediate form known as </a:t>
            </a:r>
            <a:r>
              <a:rPr b="1" lang="en" sz="1500"/>
              <a:t>bytecode</a:t>
            </a:r>
            <a:r>
              <a:rPr lang="en" sz="1500"/>
              <a:t>. Bytecode is a low-level, platform-independent representation of the code. The interpreter then executes the bytecode. </a:t>
            </a:r>
            <a:r>
              <a:rPr b="1" lang="en" sz="1500"/>
              <a:t>Examples</a:t>
            </a:r>
            <a:r>
              <a:rPr lang="en" sz="1500"/>
              <a:t>: Python and Java (via the JVM) use bytecode interpreters.</a:t>
            </a:r>
            <a:endParaRPr sz="1500"/>
          </a:p>
          <a:p>
            <a:pPr indent="0" lvl="0" marL="0" rtl="0" algn="l">
              <a:lnSpc>
                <a:spcPct val="100000"/>
              </a:lnSpc>
              <a:spcBef>
                <a:spcPts val="1200"/>
              </a:spcBef>
              <a:spcAft>
                <a:spcPts val="0"/>
              </a:spcAft>
              <a:buNone/>
            </a:pPr>
            <a:r>
              <a:rPr b="1" lang="en" sz="1600"/>
              <a:t>c. Tree-Walking Interpreters</a:t>
            </a:r>
            <a:endParaRPr b="1" sz="1600"/>
          </a:p>
          <a:p>
            <a:pPr indent="-323850" lvl="0" marL="457200" rtl="0" algn="l">
              <a:lnSpc>
                <a:spcPct val="100000"/>
              </a:lnSpc>
              <a:spcBef>
                <a:spcPts val="1200"/>
              </a:spcBef>
              <a:spcAft>
                <a:spcPts val="0"/>
              </a:spcAft>
              <a:buSzPts val="1500"/>
              <a:buChar char="●"/>
            </a:pPr>
            <a:r>
              <a:rPr lang="en" sz="1500"/>
              <a:t>These create an Abstract Syntax Tree (AST) from the source code and then traverse this tree to execute the program. Each node in the tree represents a construct in the code (e.g., expressions, statements). </a:t>
            </a:r>
            <a:r>
              <a:rPr b="1" lang="en" sz="1500"/>
              <a:t>Example</a:t>
            </a:r>
            <a:r>
              <a:rPr lang="en" sz="1500"/>
              <a:t>: JavaScript engines like SpiderMonkey.</a:t>
            </a:r>
            <a:endParaRPr sz="22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Benefits of Interpreter</a:t>
            </a:r>
            <a:endParaRPr/>
          </a:p>
        </p:txBody>
      </p:sp>
      <p:sp>
        <p:nvSpPr>
          <p:cNvPr id="98" name="Google Shape;98;p20"/>
          <p:cNvSpPr txBox="1"/>
          <p:nvPr>
            <p:ph idx="1" type="body"/>
          </p:nvPr>
        </p:nvSpPr>
        <p:spPr>
          <a:xfrm>
            <a:off x="311700" y="1152475"/>
            <a:ext cx="8520600" cy="3990900"/>
          </a:xfrm>
          <a:prstGeom prst="rect">
            <a:avLst/>
          </a:prstGeom>
        </p:spPr>
        <p:txBody>
          <a:bodyPr anchorCtr="0" anchor="t" bIns="91425" lIns="91425" spcFirstLastPara="1" rIns="91425" wrap="square" tIns="91425">
            <a:normAutofit fontScale="92500" lnSpcReduction="20000"/>
          </a:bodyPr>
          <a:lstStyle/>
          <a:p>
            <a:pPr indent="0" lvl="0" marL="0" rtl="0" algn="l">
              <a:spcBef>
                <a:spcPts val="1200"/>
              </a:spcBef>
              <a:spcAft>
                <a:spcPts val="0"/>
              </a:spcAft>
              <a:buNone/>
            </a:pPr>
            <a:r>
              <a:rPr b="1" lang="en"/>
              <a:t>1. Immediate Execution</a:t>
            </a:r>
            <a:endParaRPr b="1"/>
          </a:p>
          <a:p>
            <a:pPr indent="-334327" lvl="0" marL="457200" rtl="0" algn="l">
              <a:spcBef>
                <a:spcPts val="1200"/>
              </a:spcBef>
              <a:spcAft>
                <a:spcPts val="0"/>
              </a:spcAft>
              <a:buSzPct val="100000"/>
              <a:buChar char="●"/>
            </a:pPr>
            <a:r>
              <a:rPr b="1" lang="en"/>
              <a:t>Real-Time Feedback</a:t>
            </a:r>
            <a:r>
              <a:rPr lang="en"/>
              <a:t>: Interpreters execute code line-by-line, allowing developers to see the results of their code immediately. This immediate feedback is especially beneficial for debugging and testing.</a:t>
            </a:r>
            <a:endParaRPr/>
          </a:p>
          <a:p>
            <a:pPr indent="0" lvl="0" marL="0" rtl="0" algn="l">
              <a:spcBef>
                <a:spcPts val="1200"/>
              </a:spcBef>
              <a:spcAft>
                <a:spcPts val="0"/>
              </a:spcAft>
              <a:buNone/>
            </a:pPr>
            <a:r>
              <a:rPr b="1" lang="en"/>
              <a:t>2. Simplified Debugging</a:t>
            </a:r>
            <a:endParaRPr b="1"/>
          </a:p>
          <a:p>
            <a:pPr indent="-334327" lvl="0" marL="457200" rtl="0" algn="l">
              <a:spcBef>
                <a:spcPts val="1200"/>
              </a:spcBef>
              <a:spcAft>
                <a:spcPts val="0"/>
              </a:spcAft>
              <a:buSzPct val="100000"/>
              <a:buChar char="●"/>
            </a:pPr>
            <a:r>
              <a:rPr b="1" lang="en"/>
              <a:t>Error Detection</a:t>
            </a:r>
            <a:r>
              <a:rPr lang="en"/>
              <a:t>: Errors are reported as soon as the interpreter encounters them, making it easier for developers to identify and fix issues in the code. This contrasts with compilers, which may only report errors after compiling the entire program.</a:t>
            </a:r>
            <a:endParaRPr/>
          </a:p>
          <a:p>
            <a:pPr indent="0" lvl="0" marL="0" rtl="0" algn="l">
              <a:spcBef>
                <a:spcPts val="1200"/>
              </a:spcBef>
              <a:spcAft>
                <a:spcPts val="0"/>
              </a:spcAft>
              <a:buNone/>
            </a:pPr>
            <a:r>
              <a:rPr b="1" lang="en"/>
              <a:t>3. Flexibility in Coding</a:t>
            </a:r>
            <a:endParaRPr b="1"/>
          </a:p>
          <a:p>
            <a:pPr indent="-334327" lvl="0" marL="457200" rtl="0" algn="l">
              <a:spcBef>
                <a:spcPts val="1200"/>
              </a:spcBef>
              <a:spcAft>
                <a:spcPts val="0"/>
              </a:spcAft>
              <a:buSzPct val="100000"/>
              <a:buChar char="●"/>
            </a:pPr>
            <a:r>
              <a:rPr b="1" lang="en"/>
              <a:t>Dynamic Typing</a:t>
            </a:r>
            <a:r>
              <a:rPr lang="en"/>
              <a:t>: Many interpreted languages support dynamic typing, which allows variables to change types at runtime. This flexibility can lead to faster development times and easier code modifications.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Benefits of Interpreter (Contd.)</a:t>
            </a:r>
            <a:endParaRPr/>
          </a:p>
        </p:txBody>
      </p:sp>
      <p:sp>
        <p:nvSpPr>
          <p:cNvPr id="104" name="Google Shape;104;p21"/>
          <p:cNvSpPr txBox="1"/>
          <p:nvPr>
            <p:ph idx="1" type="body"/>
          </p:nvPr>
        </p:nvSpPr>
        <p:spPr>
          <a:xfrm>
            <a:off x="311700" y="1152475"/>
            <a:ext cx="8520600" cy="3990900"/>
          </a:xfrm>
          <a:prstGeom prst="rect">
            <a:avLst/>
          </a:prstGeom>
        </p:spPr>
        <p:txBody>
          <a:bodyPr anchorCtr="0" anchor="t" bIns="91425" lIns="91425" spcFirstLastPara="1" rIns="91425" wrap="square" tIns="91425">
            <a:normAutofit fontScale="92500" lnSpcReduction="20000"/>
          </a:bodyPr>
          <a:lstStyle/>
          <a:p>
            <a:pPr indent="0" lvl="0" marL="0" rtl="0" algn="l">
              <a:spcBef>
                <a:spcPts val="1200"/>
              </a:spcBef>
              <a:spcAft>
                <a:spcPts val="0"/>
              </a:spcAft>
              <a:buClr>
                <a:schemeClr val="dk1"/>
              </a:buClr>
              <a:buSzPct val="61111"/>
              <a:buFont typeface="Arial"/>
              <a:buNone/>
            </a:pPr>
            <a:r>
              <a:rPr b="1" lang="en"/>
              <a:t>4. Cross-Platform Compatibility</a:t>
            </a:r>
            <a:endParaRPr b="1"/>
          </a:p>
          <a:p>
            <a:pPr indent="-334327" lvl="0" marL="457200" rtl="0" algn="l">
              <a:spcBef>
                <a:spcPts val="1200"/>
              </a:spcBef>
              <a:spcAft>
                <a:spcPts val="0"/>
              </a:spcAft>
              <a:buSzPct val="100000"/>
              <a:buChar char="●"/>
            </a:pPr>
            <a:r>
              <a:rPr b="1" lang="en"/>
              <a:t>Platform Independence</a:t>
            </a:r>
            <a:r>
              <a:rPr lang="en"/>
              <a:t>: Interpreted languages can run on any platform that has a compatible interpreter. This means the same source code can be executed on different operating systems without requiring changes.</a:t>
            </a:r>
            <a:endParaRPr/>
          </a:p>
          <a:p>
            <a:pPr indent="0" lvl="0" marL="0" rtl="0" algn="l">
              <a:spcBef>
                <a:spcPts val="1200"/>
              </a:spcBef>
              <a:spcAft>
                <a:spcPts val="0"/>
              </a:spcAft>
              <a:buClr>
                <a:schemeClr val="dk1"/>
              </a:buClr>
              <a:buSzPct val="61111"/>
              <a:buFont typeface="Arial"/>
              <a:buNone/>
            </a:pPr>
            <a:r>
              <a:rPr b="1" lang="en"/>
              <a:t>5. Interactive Environments</a:t>
            </a:r>
            <a:endParaRPr b="1"/>
          </a:p>
          <a:p>
            <a:pPr indent="-334327" lvl="0" marL="457200" rtl="0" algn="l">
              <a:spcBef>
                <a:spcPts val="1200"/>
              </a:spcBef>
              <a:spcAft>
                <a:spcPts val="0"/>
              </a:spcAft>
              <a:buSzPct val="100000"/>
              <a:buChar char="●"/>
            </a:pPr>
            <a:r>
              <a:rPr b="1" lang="en"/>
              <a:t>REPL Support:</a:t>
            </a:r>
            <a:r>
              <a:rPr lang="en"/>
              <a:t> Interpreters often support Read-Eval-Print Loop (REPL) environments, allowing users to write and execute code snippets interactively. This is useful for learning, experimenting, and prototyping.</a:t>
            </a:r>
            <a:endParaRPr/>
          </a:p>
          <a:p>
            <a:pPr indent="0" lvl="0" marL="0" rtl="0" algn="l">
              <a:spcBef>
                <a:spcPts val="1200"/>
              </a:spcBef>
              <a:spcAft>
                <a:spcPts val="0"/>
              </a:spcAft>
              <a:buClr>
                <a:schemeClr val="dk1"/>
              </a:buClr>
              <a:buSzPct val="61111"/>
              <a:buFont typeface="Arial"/>
              <a:buNone/>
            </a:pPr>
            <a:r>
              <a:rPr b="1" lang="en"/>
              <a:t>6. Lower Development Time</a:t>
            </a:r>
            <a:endParaRPr b="1"/>
          </a:p>
          <a:p>
            <a:pPr indent="-334327" lvl="0" marL="457200" rtl="0" algn="l">
              <a:spcBef>
                <a:spcPts val="1200"/>
              </a:spcBef>
              <a:spcAft>
                <a:spcPts val="0"/>
              </a:spcAft>
              <a:buSzPct val="100000"/>
              <a:buChar char="●"/>
            </a:pPr>
            <a:r>
              <a:rPr b="1" lang="en"/>
              <a:t>Rapid Prototyping:</a:t>
            </a:r>
            <a:r>
              <a:rPr lang="en"/>
              <a:t> The ability to execute code immediately without a separate compilation step speeds up the development process, making interpreters ideal for rapid prototyping and iterative development.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