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72" r:id="rId12"/>
    <p:sldId id="266" r:id="rId13"/>
    <p:sldId id="273" r:id="rId14"/>
    <p:sldId id="267" r:id="rId15"/>
    <p:sldId id="274" r:id="rId16"/>
    <p:sldId id="268" r:id="rId17"/>
    <p:sldId id="269" r:id="rId18"/>
    <p:sldId id="270"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8F5F-948A-401C-A2E6-58BA27B9F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D54418-EBEE-4E8B-A101-113795D2B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43B121-BD62-4059-B27C-5FDA32112E75}"/>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5" name="Footer Placeholder 4">
            <a:extLst>
              <a:ext uri="{FF2B5EF4-FFF2-40B4-BE49-F238E27FC236}">
                <a16:creationId xmlns:a16="http://schemas.microsoft.com/office/drawing/2014/main" id="{C79E2D12-6385-480C-B1E3-853DCCEAC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0FFF2-4E7D-48BA-A4E3-B83A310EA618}"/>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162979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8DEB-F60F-4E53-A854-018CE1E025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FCFC6-AC3C-4DF6-B072-638AABB33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A99C0-A484-4451-A749-3EE8853DFF83}"/>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5" name="Footer Placeholder 4">
            <a:extLst>
              <a:ext uri="{FF2B5EF4-FFF2-40B4-BE49-F238E27FC236}">
                <a16:creationId xmlns:a16="http://schemas.microsoft.com/office/drawing/2014/main" id="{AACA1D77-1703-4493-B285-F89E8867B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32A7A-18F6-4CF7-BC2F-4B3111C3B4D4}"/>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198085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C566E-7F1F-431B-A589-CEF3CFE8DB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301A46-9BA0-4CA3-98CD-6B6A1AC1C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EA7E5-00F9-40FC-B75D-B7B154183ACB}"/>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5" name="Footer Placeholder 4">
            <a:extLst>
              <a:ext uri="{FF2B5EF4-FFF2-40B4-BE49-F238E27FC236}">
                <a16:creationId xmlns:a16="http://schemas.microsoft.com/office/drawing/2014/main" id="{52CE9E03-360D-43AC-BEDA-85BB05CF0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13CA6-0F2D-4D71-9BAA-6187ECFC9239}"/>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427655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8004-9748-44E3-95B2-FB955B419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95C3F0-E3B0-492A-BD78-57DBBF221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CEE64B-CFD6-4FAF-B0FB-28877C149202}"/>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5" name="Footer Placeholder 4">
            <a:extLst>
              <a:ext uri="{FF2B5EF4-FFF2-40B4-BE49-F238E27FC236}">
                <a16:creationId xmlns:a16="http://schemas.microsoft.com/office/drawing/2014/main" id="{BF939F25-E3A2-4AF6-9A17-C824CA0B3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5D584-1C48-44EF-9482-C3DF23E1E36C}"/>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260223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F9DD-C69B-4565-9A84-E3FD00E84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134AD4-43FB-49C0-A837-E53F4F3ED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F9709F-BEB4-4BAE-AE91-26AFE2A07571}"/>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5" name="Footer Placeholder 4">
            <a:extLst>
              <a:ext uri="{FF2B5EF4-FFF2-40B4-BE49-F238E27FC236}">
                <a16:creationId xmlns:a16="http://schemas.microsoft.com/office/drawing/2014/main" id="{0C2EF061-3355-4D45-B25C-432BFFC7D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AAA07-5820-4DA2-B52E-2D5FF7499150}"/>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83138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E404-C724-4275-9234-05CE2E97EB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4CDF2A-3A04-498A-B77E-90CBB90AD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A05A07-7942-458E-98E3-4A7FA72C79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FC54B3-8FC1-41BB-9017-340B498EFAED}"/>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6" name="Footer Placeholder 5">
            <a:extLst>
              <a:ext uri="{FF2B5EF4-FFF2-40B4-BE49-F238E27FC236}">
                <a16:creationId xmlns:a16="http://schemas.microsoft.com/office/drawing/2014/main" id="{E51E3DA6-509D-4A90-BA54-BF017AB12B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F214A-03E2-4973-B70B-C65ECF9009E2}"/>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356333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2B9C-014C-4D5F-B948-8BEAB89AE6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2374F4-A7B4-4EB5-A4DC-A28656AAF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7D9B7-43A7-43DF-951B-EF449E916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7FD598-5D37-48C6-87CC-1A3B2E25F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3BC2AA-C3EF-4052-B100-42F846BADB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9EC7F4-55A0-4C2C-82B4-4F94E6ECDF3F}"/>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8" name="Footer Placeholder 7">
            <a:extLst>
              <a:ext uri="{FF2B5EF4-FFF2-40B4-BE49-F238E27FC236}">
                <a16:creationId xmlns:a16="http://schemas.microsoft.com/office/drawing/2014/main" id="{FFF56AAC-F7DF-4F19-A7E2-BCEED655F6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D10953-ADFA-4C5A-B378-552E164E4FD7}"/>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51392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9C9C-E44B-45D9-8FAC-71838482CB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271CE-4D8F-4AB9-9898-4AD76FDAF36D}"/>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4" name="Footer Placeholder 3">
            <a:extLst>
              <a:ext uri="{FF2B5EF4-FFF2-40B4-BE49-F238E27FC236}">
                <a16:creationId xmlns:a16="http://schemas.microsoft.com/office/drawing/2014/main" id="{962577B9-1561-468D-B858-A44F794788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C7E2D1-A4C7-4555-8687-B11D88BBA4D9}"/>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192817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B9EDA-0817-466E-9E89-224ACF1937AB}"/>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3" name="Footer Placeholder 2">
            <a:extLst>
              <a:ext uri="{FF2B5EF4-FFF2-40B4-BE49-F238E27FC236}">
                <a16:creationId xmlns:a16="http://schemas.microsoft.com/office/drawing/2014/main" id="{55B05EBE-5634-435E-A5A2-A04CA83259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AF1913-503B-4F7D-8367-13A17DBF5511}"/>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113093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CD6B-6BDE-43B4-A97E-222B6D770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666003-F0A9-4C69-83F7-E36AF6C23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C6DFB-2FBB-4C76-B9FA-529BCD10B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EA142-4D95-4B2E-BEFE-2D991835A302}"/>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6" name="Footer Placeholder 5">
            <a:extLst>
              <a:ext uri="{FF2B5EF4-FFF2-40B4-BE49-F238E27FC236}">
                <a16:creationId xmlns:a16="http://schemas.microsoft.com/office/drawing/2014/main" id="{025DAA08-272E-4C86-B24F-6FBC44E283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D25ED-077C-48B2-97AF-6F247E2A17A6}"/>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102254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D752-2835-4F04-9BC0-9BE22B0F4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EB3126-170F-4408-B2F7-193A30A40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80F3D6-F404-4D7B-A69F-61531496C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773EF-0AE1-4154-8F10-AD75A7C941AB}"/>
              </a:ext>
            </a:extLst>
          </p:cNvPr>
          <p:cNvSpPr>
            <a:spLocks noGrp="1"/>
          </p:cNvSpPr>
          <p:nvPr>
            <p:ph type="dt" sz="half" idx="10"/>
          </p:nvPr>
        </p:nvSpPr>
        <p:spPr/>
        <p:txBody>
          <a:bodyPr/>
          <a:lstStyle/>
          <a:p>
            <a:fld id="{03657EF4-E684-4667-ACC3-E53420C6DD2E}" type="datetimeFigureOut">
              <a:rPr lang="en-IN" smtClean="0"/>
              <a:t>11-01-2022</a:t>
            </a:fld>
            <a:endParaRPr lang="en-IN"/>
          </a:p>
        </p:txBody>
      </p:sp>
      <p:sp>
        <p:nvSpPr>
          <p:cNvPr id="6" name="Footer Placeholder 5">
            <a:extLst>
              <a:ext uri="{FF2B5EF4-FFF2-40B4-BE49-F238E27FC236}">
                <a16:creationId xmlns:a16="http://schemas.microsoft.com/office/drawing/2014/main" id="{C1474803-D54E-4240-BBFC-D102C959C8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F1907-54A2-422A-9070-F72ED28BBEC9}"/>
              </a:ext>
            </a:extLst>
          </p:cNvPr>
          <p:cNvSpPr>
            <a:spLocks noGrp="1"/>
          </p:cNvSpPr>
          <p:nvPr>
            <p:ph type="sldNum" sz="quarter" idx="12"/>
          </p:nvPr>
        </p:nvSpPr>
        <p:spPr/>
        <p:txBody>
          <a:bodyPr/>
          <a:lstStyle/>
          <a:p>
            <a:fld id="{D00C857F-E9C5-430D-B70F-F12D2F4F5C3F}" type="slidenum">
              <a:rPr lang="en-IN" smtClean="0"/>
              <a:t>‹#›</a:t>
            </a:fld>
            <a:endParaRPr lang="en-IN"/>
          </a:p>
        </p:txBody>
      </p:sp>
    </p:spTree>
    <p:extLst>
      <p:ext uri="{BB962C8B-B14F-4D97-AF65-F5344CB8AC3E}">
        <p14:creationId xmlns:p14="http://schemas.microsoft.com/office/powerpoint/2010/main" val="247812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6D6F4-C475-4ACC-897F-24225A8E2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1599F-EA50-4264-8906-915CABFCA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C8F57-C427-49F5-A1A7-251CF9AEA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57EF4-E684-4667-ACC3-E53420C6DD2E}" type="datetimeFigureOut">
              <a:rPr lang="en-IN" smtClean="0"/>
              <a:t>11-01-2022</a:t>
            </a:fld>
            <a:endParaRPr lang="en-IN"/>
          </a:p>
        </p:txBody>
      </p:sp>
      <p:sp>
        <p:nvSpPr>
          <p:cNvPr id="5" name="Footer Placeholder 4">
            <a:extLst>
              <a:ext uri="{FF2B5EF4-FFF2-40B4-BE49-F238E27FC236}">
                <a16:creationId xmlns:a16="http://schemas.microsoft.com/office/drawing/2014/main" id="{594C2EC8-CA37-496A-9E94-42ECB480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0E134A-0CAA-48E9-A9F4-C4BC290E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C857F-E9C5-430D-B70F-F12D2F4F5C3F}" type="slidenum">
              <a:rPr lang="en-IN" smtClean="0"/>
              <a:t>‹#›</a:t>
            </a:fld>
            <a:endParaRPr lang="en-IN"/>
          </a:p>
        </p:txBody>
      </p:sp>
    </p:spTree>
    <p:extLst>
      <p:ext uri="{BB962C8B-B14F-4D97-AF65-F5344CB8AC3E}">
        <p14:creationId xmlns:p14="http://schemas.microsoft.com/office/powerpoint/2010/main" val="280194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C57C-4546-4553-82E4-1E936B0AC9E4}"/>
              </a:ext>
            </a:extLst>
          </p:cNvPr>
          <p:cNvSpPr>
            <a:spLocks noGrp="1"/>
          </p:cNvSpPr>
          <p:nvPr>
            <p:ph type="ctrTitle"/>
          </p:nvPr>
        </p:nvSpPr>
        <p:spPr/>
        <p:txBody>
          <a:bodyPr/>
          <a:lstStyle/>
          <a:p>
            <a:r>
              <a:rPr lang="en-US" dirty="0"/>
              <a:t>Transaction processing</a:t>
            </a:r>
            <a:endParaRPr lang="en-IN" dirty="0"/>
          </a:p>
        </p:txBody>
      </p:sp>
      <p:sp>
        <p:nvSpPr>
          <p:cNvPr id="3" name="Subtitle 2">
            <a:extLst>
              <a:ext uri="{FF2B5EF4-FFF2-40B4-BE49-F238E27FC236}">
                <a16:creationId xmlns:a16="http://schemas.microsoft.com/office/drawing/2014/main" id="{925645D1-F3F4-405E-A37B-92F62B37989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5040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EC90-2D3A-49DF-B28F-E5EF78FB8453}"/>
              </a:ext>
            </a:extLst>
          </p:cNvPr>
          <p:cNvSpPr>
            <a:spLocks noGrp="1"/>
          </p:cNvSpPr>
          <p:nvPr>
            <p:ph type="title"/>
          </p:nvPr>
        </p:nvSpPr>
        <p:spPr/>
        <p:txBody>
          <a:bodyPr/>
          <a:lstStyle/>
          <a:p>
            <a:r>
              <a:rPr lang="en-US" dirty="0"/>
              <a:t>2. Isolation</a:t>
            </a:r>
            <a:endParaRPr lang="en-IN" dirty="0"/>
          </a:p>
        </p:txBody>
      </p:sp>
      <p:sp>
        <p:nvSpPr>
          <p:cNvPr id="3" name="Content Placeholder 2">
            <a:extLst>
              <a:ext uri="{FF2B5EF4-FFF2-40B4-BE49-F238E27FC236}">
                <a16:creationId xmlns:a16="http://schemas.microsoft.com/office/drawing/2014/main" id="{92F88E89-1777-4AC3-860A-AF51C68D0748}"/>
              </a:ext>
            </a:extLst>
          </p:cNvPr>
          <p:cNvSpPr>
            <a:spLocks noGrp="1"/>
          </p:cNvSpPr>
          <p:nvPr>
            <p:ph idx="1"/>
          </p:nvPr>
        </p:nvSpPr>
        <p:spPr/>
        <p:txBody>
          <a:bodyPr/>
          <a:lstStyle/>
          <a:p>
            <a:r>
              <a:rPr lang="en-US" dirty="0"/>
              <a:t>Isolation property of a transaction means that the data used during the execution of a transaction cannot be used by a second transaction until the first one is completed. </a:t>
            </a:r>
          </a:p>
          <a:p>
            <a:pPr marL="0" indent="0">
              <a:buNone/>
            </a:pPr>
            <a:r>
              <a:rPr lang="en-US" dirty="0"/>
              <a:t>• This property isolates transactions from one another. </a:t>
            </a:r>
          </a:p>
          <a:p>
            <a:pPr marL="0" indent="0">
              <a:buNone/>
            </a:pPr>
            <a:r>
              <a:rPr lang="en-US" dirty="0"/>
              <a:t>• In other words, if a transaction T1 is being executed and is using the data item X, that data item cannot be accessed by any other transaction (T2………..Tn) until T1 ends. </a:t>
            </a:r>
          </a:p>
          <a:p>
            <a:pPr marL="0" indent="0">
              <a:buNone/>
            </a:pPr>
            <a:r>
              <a:rPr lang="en-US" dirty="0"/>
              <a:t>• The isolation property is enforced by the concurrency control subsystem of the DBMS.</a:t>
            </a:r>
            <a:endParaRPr lang="en-IN" dirty="0"/>
          </a:p>
        </p:txBody>
      </p:sp>
    </p:spTree>
    <p:extLst>
      <p:ext uri="{BB962C8B-B14F-4D97-AF65-F5344CB8AC3E}">
        <p14:creationId xmlns:p14="http://schemas.microsoft.com/office/powerpoint/2010/main" val="331727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5B57-3879-4A59-AD80-3EE4A21F3B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19A000-9AE8-4C77-8B86-4677779CEB86}"/>
              </a:ext>
            </a:extLst>
          </p:cNvPr>
          <p:cNvSpPr>
            <a:spLocks noGrp="1"/>
          </p:cNvSpPr>
          <p:nvPr>
            <p:ph idx="1"/>
          </p:nvPr>
        </p:nvSpPr>
        <p:spPr/>
        <p:txBody>
          <a:bodyPr>
            <a:normAutofit lnSpcReduction="10000"/>
          </a:bodyPr>
          <a:lstStyle/>
          <a:p>
            <a:pPr marL="0" indent="0">
              <a:buNone/>
            </a:pPr>
            <a:r>
              <a:rPr lang="en-US" dirty="0"/>
              <a:t>There should be a logical isolation </a:t>
            </a:r>
          </a:p>
          <a:p>
            <a:pPr marL="0" indent="0">
              <a:buNone/>
            </a:pPr>
            <a:r>
              <a:rPr lang="en-US" dirty="0"/>
              <a:t>T1, T2</a:t>
            </a:r>
          </a:p>
          <a:p>
            <a:pPr marL="0" indent="0">
              <a:buNone/>
            </a:pPr>
            <a:r>
              <a:rPr lang="en-US" dirty="0"/>
              <a:t>We can say that this transaction is in isolation if not affected by each other.</a:t>
            </a:r>
          </a:p>
          <a:p>
            <a:pPr marL="0" indent="0" algn="just">
              <a:buNone/>
            </a:pPr>
            <a:r>
              <a:rPr lang="en-US" dirty="0" err="1"/>
              <a:t>Eg.</a:t>
            </a:r>
            <a:r>
              <a:rPr lang="en-US" dirty="0"/>
              <a:t> Suppose, I go to restaurant no one is there in the restaurant and I order something and I get my order. On next day I go to restaurant and there are also some other people and I order  something and I get my order so, is that matter that other person is there or not.</a:t>
            </a:r>
          </a:p>
          <a:p>
            <a:pPr marL="0" indent="0" algn="just">
              <a:buNone/>
            </a:pPr>
            <a:r>
              <a:rPr lang="en-US" dirty="0"/>
              <a:t>No, because if T1 execute total alone and T1 execute with multiple context switching with other transaction then t1 is in isolation </a:t>
            </a:r>
            <a:endParaRPr lang="en-IN" dirty="0"/>
          </a:p>
        </p:txBody>
      </p:sp>
    </p:spTree>
    <p:extLst>
      <p:ext uri="{BB962C8B-B14F-4D97-AF65-F5344CB8AC3E}">
        <p14:creationId xmlns:p14="http://schemas.microsoft.com/office/powerpoint/2010/main" val="232661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402E-619B-4ABD-A62A-5A9DA39A88C0}"/>
              </a:ext>
            </a:extLst>
          </p:cNvPr>
          <p:cNvSpPr>
            <a:spLocks noGrp="1"/>
          </p:cNvSpPr>
          <p:nvPr>
            <p:ph type="title"/>
          </p:nvPr>
        </p:nvSpPr>
        <p:spPr/>
        <p:txBody>
          <a:bodyPr/>
          <a:lstStyle/>
          <a:p>
            <a:r>
              <a:rPr lang="en-US" dirty="0"/>
              <a:t>3.Durability</a:t>
            </a:r>
            <a:endParaRPr lang="en-IN" dirty="0"/>
          </a:p>
        </p:txBody>
      </p:sp>
      <p:sp>
        <p:nvSpPr>
          <p:cNvPr id="3" name="Content Placeholder 2">
            <a:extLst>
              <a:ext uri="{FF2B5EF4-FFF2-40B4-BE49-F238E27FC236}">
                <a16:creationId xmlns:a16="http://schemas.microsoft.com/office/drawing/2014/main" id="{9BC65B96-30C6-4396-A38B-E6EAE56A9E6E}"/>
              </a:ext>
            </a:extLst>
          </p:cNvPr>
          <p:cNvSpPr>
            <a:spLocks noGrp="1"/>
          </p:cNvSpPr>
          <p:nvPr>
            <p:ph idx="1"/>
          </p:nvPr>
        </p:nvSpPr>
        <p:spPr/>
        <p:txBody>
          <a:bodyPr/>
          <a:lstStyle/>
          <a:p>
            <a:pPr marL="0" indent="0">
              <a:buNone/>
            </a:pPr>
            <a:r>
              <a:rPr lang="en-US" dirty="0"/>
              <a:t>• The durability property of transaction indicates the performance of the database's consistent state. </a:t>
            </a:r>
          </a:p>
          <a:p>
            <a:pPr marL="0" indent="0">
              <a:buNone/>
            </a:pPr>
            <a:r>
              <a:rPr lang="en-US" dirty="0"/>
              <a:t>• It states that the changes made by a transaction are permanent. </a:t>
            </a:r>
          </a:p>
          <a:p>
            <a:pPr marL="0" indent="0">
              <a:buNone/>
            </a:pPr>
            <a:r>
              <a:rPr lang="en-US" dirty="0"/>
              <a:t>• They cannot be lost by either a system failure or by the erroneous operation of a faulty transaction. When a transaction is completed, the database reaches a consistent state and that state cannot be lost, even in the event of system's failure.</a:t>
            </a:r>
          </a:p>
          <a:p>
            <a:pPr marL="0" indent="0">
              <a:buNone/>
            </a:pPr>
            <a:r>
              <a:rPr lang="en-US" dirty="0"/>
              <a:t>• Durability property is the responsibility of the recovery subsystem of the DBMS.</a:t>
            </a:r>
            <a:endParaRPr lang="en-IN" dirty="0"/>
          </a:p>
        </p:txBody>
      </p:sp>
    </p:spTree>
    <p:extLst>
      <p:ext uri="{BB962C8B-B14F-4D97-AF65-F5344CB8AC3E}">
        <p14:creationId xmlns:p14="http://schemas.microsoft.com/office/powerpoint/2010/main" val="114195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E1DB-AB9D-43F8-B7A7-BC6254A747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B4F7BF-F09C-4215-BFF9-59B391C72D66}"/>
              </a:ext>
            </a:extLst>
          </p:cNvPr>
          <p:cNvSpPr>
            <a:spLocks noGrp="1"/>
          </p:cNvSpPr>
          <p:nvPr>
            <p:ph idx="1"/>
          </p:nvPr>
        </p:nvSpPr>
        <p:spPr/>
        <p:txBody>
          <a:bodyPr/>
          <a:lstStyle/>
          <a:p>
            <a:r>
              <a:rPr lang="en-US" dirty="0" err="1"/>
              <a:t>Eg.</a:t>
            </a:r>
            <a:endParaRPr lang="en-US" dirty="0"/>
          </a:p>
          <a:p>
            <a:pPr marL="0" indent="0">
              <a:buNone/>
            </a:pPr>
            <a:r>
              <a:rPr lang="en-US" dirty="0" err="1"/>
              <a:t>i</a:t>
            </a:r>
            <a:r>
              <a:rPr lang="en-US" dirty="0"/>
              <a:t>=4</a:t>
            </a:r>
          </a:p>
          <a:p>
            <a:pPr marL="0" indent="0">
              <a:buNone/>
            </a:pPr>
            <a:r>
              <a:rPr lang="en-US" dirty="0"/>
              <a:t>Increment the value +1 so, </a:t>
            </a:r>
            <a:r>
              <a:rPr lang="en-US" dirty="0" err="1"/>
              <a:t>i</a:t>
            </a:r>
            <a:r>
              <a:rPr lang="en-US" dirty="0"/>
              <a:t>=5</a:t>
            </a:r>
          </a:p>
          <a:p>
            <a:pPr marL="0" indent="0">
              <a:buNone/>
            </a:pPr>
            <a:r>
              <a:rPr lang="en-US" dirty="0"/>
              <a:t>Value is updated and this value is store in the system respect of hardware or software failure</a:t>
            </a:r>
          </a:p>
          <a:p>
            <a:pPr marL="0" indent="0">
              <a:buNone/>
            </a:pPr>
            <a:r>
              <a:rPr lang="en-US" dirty="0"/>
              <a:t>What ever changes you have done in the data or system that changes must precise in the system.</a:t>
            </a:r>
            <a:endParaRPr lang="en-IN" dirty="0"/>
          </a:p>
        </p:txBody>
      </p:sp>
    </p:spTree>
    <p:extLst>
      <p:ext uri="{BB962C8B-B14F-4D97-AF65-F5344CB8AC3E}">
        <p14:creationId xmlns:p14="http://schemas.microsoft.com/office/powerpoint/2010/main" val="306027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A030-7013-480F-9A4A-C0E9646F4D93}"/>
              </a:ext>
            </a:extLst>
          </p:cNvPr>
          <p:cNvSpPr>
            <a:spLocks noGrp="1"/>
          </p:cNvSpPr>
          <p:nvPr>
            <p:ph type="title"/>
          </p:nvPr>
        </p:nvSpPr>
        <p:spPr/>
        <p:txBody>
          <a:bodyPr/>
          <a:lstStyle/>
          <a:p>
            <a:r>
              <a:rPr lang="en-US" dirty="0"/>
              <a:t>4.Consistency</a:t>
            </a:r>
            <a:endParaRPr lang="en-IN" dirty="0"/>
          </a:p>
        </p:txBody>
      </p:sp>
      <p:sp>
        <p:nvSpPr>
          <p:cNvPr id="3" name="Content Placeholder 2">
            <a:extLst>
              <a:ext uri="{FF2B5EF4-FFF2-40B4-BE49-F238E27FC236}">
                <a16:creationId xmlns:a16="http://schemas.microsoft.com/office/drawing/2014/main" id="{27E9FA3F-6DA4-41AC-A33F-F9190AE0CA5C}"/>
              </a:ext>
            </a:extLst>
          </p:cNvPr>
          <p:cNvSpPr>
            <a:spLocks noGrp="1"/>
          </p:cNvSpPr>
          <p:nvPr>
            <p:ph idx="1"/>
          </p:nvPr>
        </p:nvSpPr>
        <p:spPr/>
        <p:txBody>
          <a:bodyPr/>
          <a:lstStyle/>
          <a:p>
            <a:pPr marL="0" indent="0">
              <a:buNone/>
            </a:pPr>
            <a:r>
              <a:rPr lang="en-US" dirty="0"/>
              <a:t>• Database consistency is the property that every transaction sees a consistent database instance. </a:t>
            </a:r>
          </a:p>
          <a:p>
            <a:pPr marL="0" indent="0">
              <a:buNone/>
            </a:pPr>
            <a:r>
              <a:rPr lang="en-US" dirty="0"/>
              <a:t>• In other words, execution of a transaction must leave a database in either its prior stable state or a new stable state that reflects the new modifications (updates) made by the transaction. </a:t>
            </a:r>
          </a:p>
          <a:p>
            <a:pPr marL="0" indent="0">
              <a:buNone/>
            </a:pPr>
            <a:r>
              <a:rPr lang="en-US" dirty="0"/>
              <a:t>• If the transaction fails, the database must be returned to the state it was in prior to the execution of the failed transaction. If the transaction commits, the database must reflect the new changes. Thus, all resources are always in a consistent state.</a:t>
            </a:r>
            <a:endParaRPr lang="en-IN" dirty="0"/>
          </a:p>
        </p:txBody>
      </p:sp>
    </p:spTree>
    <p:extLst>
      <p:ext uri="{BB962C8B-B14F-4D97-AF65-F5344CB8AC3E}">
        <p14:creationId xmlns:p14="http://schemas.microsoft.com/office/powerpoint/2010/main" val="339900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572E-0BBF-42BE-B120-10C2152DCC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18C3B2-1363-47FB-BA69-6B9F36006940}"/>
              </a:ext>
            </a:extLst>
          </p:cNvPr>
          <p:cNvSpPr>
            <a:spLocks noGrp="1"/>
          </p:cNvSpPr>
          <p:nvPr>
            <p:ph idx="1"/>
          </p:nvPr>
        </p:nvSpPr>
        <p:spPr/>
        <p:txBody>
          <a:bodyPr/>
          <a:lstStyle/>
          <a:p>
            <a:r>
              <a:rPr lang="en-US" dirty="0" err="1"/>
              <a:t>Eg.</a:t>
            </a:r>
            <a:endParaRPr lang="en-US" dirty="0"/>
          </a:p>
          <a:p>
            <a:pPr marL="0" indent="0">
              <a:buNone/>
            </a:pPr>
            <a:r>
              <a:rPr lang="en-US" dirty="0"/>
              <a:t>There was a DB it was in consistent state and you process it some transaction T1 and it has updated your data in to new state.</a:t>
            </a:r>
          </a:p>
          <a:p>
            <a:pPr marL="0" indent="0">
              <a:buNone/>
            </a:pPr>
            <a:r>
              <a:rPr lang="en-US" dirty="0"/>
              <a:t>What consistency say if DB is consistent before transaction then it is also remain consistent after transaction.</a:t>
            </a:r>
          </a:p>
          <a:p>
            <a:pPr marL="0" indent="0">
              <a:buNone/>
            </a:pPr>
            <a:r>
              <a:rPr lang="en-US" dirty="0"/>
              <a:t>If Atomicity, Consistency, Isolation, Durability holds good then automatically DB is Consistent.</a:t>
            </a:r>
            <a:endParaRPr lang="en-IN" dirty="0"/>
          </a:p>
        </p:txBody>
      </p:sp>
    </p:spTree>
    <p:extLst>
      <p:ext uri="{BB962C8B-B14F-4D97-AF65-F5344CB8AC3E}">
        <p14:creationId xmlns:p14="http://schemas.microsoft.com/office/powerpoint/2010/main" val="59334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A787-57D3-4834-A611-A351F7AB91FD}"/>
              </a:ext>
            </a:extLst>
          </p:cNvPr>
          <p:cNvSpPr>
            <a:spLocks noGrp="1"/>
          </p:cNvSpPr>
          <p:nvPr>
            <p:ph type="title"/>
          </p:nvPr>
        </p:nvSpPr>
        <p:spPr/>
        <p:txBody>
          <a:bodyPr/>
          <a:lstStyle/>
          <a:p>
            <a:r>
              <a:rPr lang="en-US" dirty="0"/>
              <a:t>States of Transaction</a:t>
            </a:r>
            <a:endParaRPr lang="en-IN" dirty="0"/>
          </a:p>
        </p:txBody>
      </p:sp>
      <p:pic>
        <p:nvPicPr>
          <p:cNvPr id="1026" name="Picture 2">
            <a:extLst>
              <a:ext uri="{FF2B5EF4-FFF2-40B4-BE49-F238E27FC236}">
                <a16:creationId xmlns:a16="http://schemas.microsoft.com/office/drawing/2014/main" id="{515DD936-CA24-4B56-9C40-0B89D50DAC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7905" y="2272722"/>
            <a:ext cx="7076190" cy="34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83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7035-9ADE-4397-9ACD-1F8D94B7A3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D54C0C-D894-4C11-A5DA-C265C7D338B1}"/>
              </a:ext>
            </a:extLst>
          </p:cNvPr>
          <p:cNvSpPr>
            <a:spLocks noGrp="1"/>
          </p:cNvSpPr>
          <p:nvPr>
            <p:ph idx="1"/>
          </p:nvPr>
        </p:nvSpPr>
        <p:spPr/>
        <p:txBody>
          <a:bodyPr>
            <a:normAutofit lnSpcReduction="10000"/>
          </a:bodyPr>
          <a:lstStyle/>
          <a:p>
            <a:pPr fontAlgn="base"/>
            <a:r>
              <a:rPr lang="en-US" b="1" i="0" dirty="0">
                <a:solidFill>
                  <a:srgbClr val="273239"/>
                </a:solidFill>
                <a:effectLst/>
                <a:latin typeface="urw-din"/>
              </a:rPr>
              <a:t>Active State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When the instructions of the transaction are running then the transaction is in active state. If all the ‘read and write’ operations are performed without any error then it goes to the “partially committed state”; if any instruction fails, it goes to the “failed state”. </a:t>
            </a:r>
            <a:br>
              <a:rPr lang="en-US" b="0" i="0" dirty="0">
                <a:solidFill>
                  <a:srgbClr val="273239"/>
                </a:solidFill>
                <a:effectLst/>
                <a:latin typeface="urw-din"/>
              </a:rPr>
            </a:br>
            <a:r>
              <a:rPr lang="en-US" b="0" i="0" dirty="0">
                <a:solidFill>
                  <a:srgbClr val="273239"/>
                </a:solidFill>
                <a:effectLst/>
                <a:latin typeface="urw-din"/>
              </a:rPr>
              <a:t> </a:t>
            </a:r>
          </a:p>
          <a:p>
            <a:pPr fontAlgn="base"/>
            <a:r>
              <a:rPr lang="en-US" b="1" i="0" dirty="0">
                <a:solidFill>
                  <a:srgbClr val="273239"/>
                </a:solidFill>
                <a:effectLst/>
                <a:latin typeface="urw-din"/>
              </a:rPr>
              <a:t>Partially Committed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After completion of all the read and write operation the changes are made in main memory or local buffer. If the changes are made permanent on the Data Base then the state will change to “committed state” and in case of failure it will go to the “failed state”. </a:t>
            </a:r>
          </a:p>
          <a:p>
            <a:pPr marL="0" indent="0" algn="just">
              <a:buNone/>
            </a:pPr>
            <a:endParaRPr lang="en-IN" dirty="0"/>
          </a:p>
        </p:txBody>
      </p:sp>
    </p:spTree>
    <p:extLst>
      <p:ext uri="{BB962C8B-B14F-4D97-AF65-F5344CB8AC3E}">
        <p14:creationId xmlns:p14="http://schemas.microsoft.com/office/powerpoint/2010/main" val="381287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ED6A-5032-463E-92F2-F80389979D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4BFF1-A7C5-4507-825F-76142DEF2129}"/>
              </a:ext>
            </a:extLst>
          </p:cNvPr>
          <p:cNvSpPr>
            <a:spLocks noGrp="1"/>
          </p:cNvSpPr>
          <p:nvPr>
            <p:ph idx="1"/>
          </p:nvPr>
        </p:nvSpPr>
        <p:spPr/>
        <p:txBody>
          <a:bodyPr/>
          <a:lstStyle/>
          <a:p>
            <a:pPr fontAlgn="base"/>
            <a:r>
              <a:rPr lang="en-US" b="1" i="0" dirty="0">
                <a:solidFill>
                  <a:srgbClr val="273239"/>
                </a:solidFill>
                <a:effectLst/>
                <a:latin typeface="urw-din"/>
              </a:rPr>
              <a:t>Failed State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When any instruction of the transaction fails, it goes to the “failed state” or if failure occurs in making a permanent change of data on Data Base. </a:t>
            </a:r>
            <a:br>
              <a:rPr lang="en-US" b="0" i="0" dirty="0">
                <a:solidFill>
                  <a:srgbClr val="273239"/>
                </a:solidFill>
                <a:effectLst/>
                <a:latin typeface="urw-din"/>
              </a:rPr>
            </a:br>
            <a:r>
              <a:rPr lang="en-US" b="0" i="0" dirty="0">
                <a:solidFill>
                  <a:srgbClr val="273239"/>
                </a:solidFill>
                <a:effectLst/>
                <a:latin typeface="urw-din"/>
              </a:rPr>
              <a:t> </a:t>
            </a:r>
          </a:p>
          <a:p>
            <a:pPr fontAlgn="base"/>
            <a:r>
              <a:rPr lang="en-US" b="1" i="0" dirty="0">
                <a:solidFill>
                  <a:srgbClr val="273239"/>
                </a:solidFill>
                <a:effectLst/>
                <a:latin typeface="urw-din"/>
              </a:rPr>
              <a:t>Aborted State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After having any type of failure the transaction goes from “failed state” to “aborted state” and since in previous states, the changes are only made to local buffer or main memory and hence these changes are deleted or rolled-back. </a:t>
            </a:r>
          </a:p>
          <a:p>
            <a:pPr marL="0" indent="0">
              <a:buNone/>
            </a:pPr>
            <a:endParaRPr lang="en-IN" dirty="0"/>
          </a:p>
        </p:txBody>
      </p:sp>
    </p:spTree>
    <p:extLst>
      <p:ext uri="{BB962C8B-B14F-4D97-AF65-F5344CB8AC3E}">
        <p14:creationId xmlns:p14="http://schemas.microsoft.com/office/powerpoint/2010/main" val="4186952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6541-9372-46E6-91B5-19648A9851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CAE57-0551-47F1-964B-61F13C09C2CB}"/>
              </a:ext>
            </a:extLst>
          </p:cNvPr>
          <p:cNvSpPr>
            <a:spLocks noGrp="1"/>
          </p:cNvSpPr>
          <p:nvPr>
            <p:ph idx="1"/>
          </p:nvPr>
        </p:nvSpPr>
        <p:spPr/>
        <p:txBody>
          <a:bodyPr/>
          <a:lstStyle/>
          <a:p>
            <a:r>
              <a:rPr lang="en-US" b="1" i="0" dirty="0">
                <a:solidFill>
                  <a:srgbClr val="273239"/>
                </a:solidFill>
                <a:effectLst/>
                <a:latin typeface="urw-din"/>
              </a:rPr>
              <a:t>Committed State –</a:t>
            </a:r>
            <a:r>
              <a:rPr lang="en-US" b="0" i="0" dirty="0">
                <a:solidFill>
                  <a:srgbClr val="273239"/>
                </a:solidFill>
                <a:effectLst/>
                <a:latin typeface="urw-din"/>
              </a:rPr>
              <a:t> </a:t>
            </a:r>
            <a:br>
              <a:rPr lang="en-US" dirty="0"/>
            </a:br>
            <a:r>
              <a:rPr lang="en-US" b="0" i="0" dirty="0">
                <a:solidFill>
                  <a:srgbClr val="273239"/>
                </a:solidFill>
                <a:effectLst/>
                <a:latin typeface="urw-din"/>
              </a:rPr>
              <a:t>It is the state when the changes are made permanent on the Data Base and the transaction is complete and therefore terminated in the “terminated state”. </a:t>
            </a:r>
          </a:p>
          <a:p>
            <a:r>
              <a:rPr lang="en-US" b="1" i="0" dirty="0">
                <a:solidFill>
                  <a:srgbClr val="273239"/>
                </a:solidFill>
                <a:effectLst/>
                <a:latin typeface="urw-din"/>
              </a:rPr>
              <a:t>Terminated State –</a:t>
            </a:r>
            <a:r>
              <a:rPr lang="en-US" b="0" i="0" dirty="0">
                <a:solidFill>
                  <a:srgbClr val="273239"/>
                </a:solidFill>
                <a:effectLst/>
                <a:latin typeface="urw-din"/>
              </a:rPr>
              <a:t> </a:t>
            </a:r>
            <a:br>
              <a:rPr lang="en-US" dirty="0"/>
            </a:br>
            <a:r>
              <a:rPr lang="en-US" b="0" i="0" dirty="0">
                <a:solidFill>
                  <a:srgbClr val="273239"/>
                </a:solidFill>
                <a:effectLst/>
                <a:latin typeface="urw-din"/>
              </a:rPr>
              <a:t>If there isn’t any roll-back or the transaction comes from the “committed state”, then the system is consistent and ready for new transaction and the old transaction is terminated. </a:t>
            </a:r>
            <a:endParaRPr lang="en-IN" dirty="0"/>
          </a:p>
        </p:txBody>
      </p:sp>
    </p:spTree>
    <p:extLst>
      <p:ext uri="{BB962C8B-B14F-4D97-AF65-F5344CB8AC3E}">
        <p14:creationId xmlns:p14="http://schemas.microsoft.com/office/powerpoint/2010/main" val="35752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6C3E-466B-4957-9EE2-4AC09B5BB370}"/>
              </a:ext>
            </a:extLst>
          </p:cNvPr>
          <p:cNvSpPr>
            <a:spLocks noGrp="1"/>
          </p:cNvSpPr>
          <p:nvPr>
            <p:ph type="title"/>
          </p:nvPr>
        </p:nvSpPr>
        <p:spPr/>
        <p:txBody>
          <a:bodyPr/>
          <a:lstStyle/>
          <a:p>
            <a:r>
              <a:rPr lang="en-IN" b="0" i="0" dirty="0">
                <a:solidFill>
                  <a:srgbClr val="610B38"/>
                </a:solidFill>
                <a:effectLst/>
                <a:latin typeface="erdana"/>
              </a:rPr>
              <a:t>Transaction</a:t>
            </a:r>
            <a:endParaRPr lang="en-IN" dirty="0"/>
          </a:p>
        </p:txBody>
      </p:sp>
      <p:sp>
        <p:nvSpPr>
          <p:cNvPr id="3" name="Content Placeholder 2">
            <a:extLst>
              <a:ext uri="{FF2B5EF4-FFF2-40B4-BE49-F238E27FC236}">
                <a16:creationId xmlns:a16="http://schemas.microsoft.com/office/drawing/2014/main" id="{ED454723-9ACD-4FFD-960C-929751EB6D4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transaction is a set of logically related operation. It contains a group of tasks.</a:t>
            </a:r>
          </a:p>
          <a:p>
            <a:pPr algn="just">
              <a:buFont typeface="Arial" panose="020B0604020202020204" pitchFamily="34" charset="0"/>
              <a:buChar char="•"/>
            </a:pPr>
            <a:r>
              <a:rPr lang="en-US" b="0" i="0" dirty="0">
                <a:solidFill>
                  <a:srgbClr val="000000"/>
                </a:solidFill>
                <a:effectLst/>
                <a:latin typeface="inter-regular"/>
              </a:rPr>
              <a:t>A transaction is an action or series of actions. It is performed by a single user to perform operations for accessing the contents of the database.</a:t>
            </a:r>
          </a:p>
          <a:p>
            <a:pPr marL="0" indent="0" algn="just">
              <a:buNone/>
            </a:pPr>
            <a:r>
              <a:rPr lang="en-US" dirty="0">
                <a:solidFill>
                  <a:srgbClr val="000000"/>
                </a:solidFill>
                <a:latin typeface="inter-regular"/>
              </a:rPr>
              <a:t>(Transaction is set of instruction. Transaction is also process but it must always in atomic nature either work/execute or not)</a:t>
            </a: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36884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AF7E-8B76-4DE6-9CB6-3014C94674DE}"/>
              </a:ext>
            </a:extLst>
          </p:cNvPr>
          <p:cNvSpPr>
            <a:spLocks noGrp="1"/>
          </p:cNvSpPr>
          <p:nvPr>
            <p:ph type="title"/>
          </p:nvPr>
        </p:nvSpPr>
        <p:spPr/>
        <p:txBody>
          <a:bodyPr/>
          <a:lstStyle/>
          <a:p>
            <a:r>
              <a:rPr lang="en-US" dirty="0"/>
              <a:t>Concurrency Problems</a:t>
            </a:r>
            <a:endParaRPr lang="en-IN" dirty="0"/>
          </a:p>
        </p:txBody>
      </p:sp>
      <p:sp>
        <p:nvSpPr>
          <p:cNvPr id="3" name="Content Placeholder 2">
            <a:extLst>
              <a:ext uri="{FF2B5EF4-FFF2-40B4-BE49-F238E27FC236}">
                <a16:creationId xmlns:a16="http://schemas.microsoft.com/office/drawing/2014/main" id="{80EC6736-6A80-469F-9074-C7FB23205578}"/>
              </a:ext>
            </a:extLst>
          </p:cNvPr>
          <p:cNvSpPr>
            <a:spLocks noGrp="1"/>
          </p:cNvSpPr>
          <p:nvPr>
            <p:ph idx="1"/>
          </p:nvPr>
        </p:nvSpPr>
        <p:spPr/>
        <p:txBody>
          <a:bodyPr/>
          <a:lstStyle/>
          <a:p>
            <a:pPr algn="just"/>
            <a:r>
              <a:rPr lang="en-US" dirty="0"/>
              <a:t>When multiple transactions execute concurrently in an uncontrolled or unrestricted manner, then it might lead to several problems. These problems are commonly referred to as concurrency problems in database environment. The four concurrency problems that can occur in database are: </a:t>
            </a:r>
          </a:p>
          <a:p>
            <a:pPr marL="0" indent="0">
              <a:buNone/>
            </a:pPr>
            <a:r>
              <a:rPr lang="en-US" dirty="0"/>
              <a:t>1. Dirty Read Problem </a:t>
            </a:r>
          </a:p>
          <a:p>
            <a:pPr marL="0" indent="0">
              <a:buNone/>
            </a:pPr>
            <a:r>
              <a:rPr lang="en-US" dirty="0"/>
              <a:t>2. Unrepeatable Read Problem</a:t>
            </a:r>
          </a:p>
          <a:p>
            <a:pPr marL="0" indent="0">
              <a:buNone/>
            </a:pPr>
            <a:r>
              <a:rPr lang="en-US" dirty="0"/>
              <a:t> 3. Phantom Read Problem</a:t>
            </a:r>
          </a:p>
          <a:p>
            <a:pPr marL="0" indent="0">
              <a:buNone/>
            </a:pPr>
            <a:r>
              <a:rPr lang="en-US" dirty="0"/>
              <a:t> 4. Lost Update Problem</a:t>
            </a:r>
            <a:endParaRPr lang="en-IN" dirty="0"/>
          </a:p>
        </p:txBody>
      </p:sp>
    </p:spTree>
    <p:extLst>
      <p:ext uri="{BB962C8B-B14F-4D97-AF65-F5344CB8AC3E}">
        <p14:creationId xmlns:p14="http://schemas.microsoft.com/office/powerpoint/2010/main" val="203614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62EC-C0B2-46DD-B208-AF09F13E9FE7}"/>
              </a:ext>
            </a:extLst>
          </p:cNvPr>
          <p:cNvSpPr>
            <a:spLocks noGrp="1"/>
          </p:cNvSpPr>
          <p:nvPr>
            <p:ph type="title"/>
          </p:nvPr>
        </p:nvSpPr>
        <p:spPr/>
        <p:txBody>
          <a:bodyPr/>
          <a:lstStyle/>
          <a:p>
            <a:r>
              <a:rPr lang="en-US" dirty="0"/>
              <a:t>Dirty Read Problem</a:t>
            </a:r>
            <a:endParaRPr lang="en-IN" dirty="0"/>
          </a:p>
        </p:txBody>
      </p:sp>
      <p:sp>
        <p:nvSpPr>
          <p:cNvPr id="3" name="Content Placeholder 2">
            <a:extLst>
              <a:ext uri="{FF2B5EF4-FFF2-40B4-BE49-F238E27FC236}">
                <a16:creationId xmlns:a16="http://schemas.microsoft.com/office/drawing/2014/main" id="{7A0448BF-A0E4-400D-8A5C-69BB24D4AB95}"/>
              </a:ext>
            </a:extLst>
          </p:cNvPr>
          <p:cNvSpPr>
            <a:spLocks noGrp="1"/>
          </p:cNvSpPr>
          <p:nvPr>
            <p:ph idx="1"/>
          </p:nvPr>
        </p:nvSpPr>
        <p:spPr/>
        <p:txBody>
          <a:bodyPr/>
          <a:lstStyle/>
          <a:p>
            <a:r>
              <a:rPr lang="en-US" dirty="0"/>
              <a:t>When a transaction read a value of some uncommitted transaction then it is called DRP.</a:t>
            </a:r>
          </a:p>
          <a:p>
            <a:pPr marL="0" indent="0">
              <a:buNone/>
            </a:pPr>
            <a:endParaRPr lang="en-IN" dirty="0"/>
          </a:p>
        </p:txBody>
      </p:sp>
      <p:pic>
        <p:nvPicPr>
          <p:cNvPr id="5" name="Picture 4">
            <a:extLst>
              <a:ext uri="{FF2B5EF4-FFF2-40B4-BE49-F238E27FC236}">
                <a16:creationId xmlns:a16="http://schemas.microsoft.com/office/drawing/2014/main" id="{C29BC598-295C-4FB6-9672-56E480047D38}"/>
              </a:ext>
            </a:extLst>
          </p:cNvPr>
          <p:cNvPicPr>
            <a:picLocks noChangeAspect="1"/>
          </p:cNvPicPr>
          <p:nvPr/>
        </p:nvPicPr>
        <p:blipFill rotWithShape="1">
          <a:blip r:embed="rId2"/>
          <a:srcRect l="35046" t="26621" r="22818" b="23879"/>
          <a:stretch/>
        </p:blipFill>
        <p:spPr>
          <a:xfrm>
            <a:off x="3527367" y="2917131"/>
            <a:ext cx="5137265" cy="3394769"/>
          </a:xfrm>
          <a:prstGeom prst="rect">
            <a:avLst/>
          </a:prstGeom>
        </p:spPr>
      </p:pic>
    </p:spTree>
    <p:extLst>
      <p:ext uri="{BB962C8B-B14F-4D97-AF65-F5344CB8AC3E}">
        <p14:creationId xmlns:p14="http://schemas.microsoft.com/office/powerpoint/2010/main" val="45435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FE09-0E9B-4CE9-B302-8839DC562DCC}"/>
              </a:ext>
            </a:extLst>
          </p:cNvPr>
          <p:cNvSpPr>
            <a:spLocks noGrp="1"/>
          </p:cNvSpPr>
          <p:nvPr>
            <p:ph type="title"/>
          </p:nvPr>
        </p:nvSpPr>
        <p:spPr/>
        <p:txBody>
          <a:bodyPr/>
          <a:lstStyle/>
          <a:p>
            <a:r>
              <a:rPr lang="en-US" dirty="0"/>
              <a:t>Unrepeatable Read Problem</a:t>
            </a:r>
            <a:endParaRPr lang="en-IN" dirty="0"/>
          </a:p>
        </p:txBody>
      </p:sp>
      <p:sp>
        <p:nvSpPr>
          <p:cNvPr id="3" name="Content Placeholder 2">
            <a:extLst>
              <a:ext uri="{FF2B5EF4-FFF2-40B4-BE49-F238E27FC236}">
                <a16:creationId xmlns:a16="http://schemas.microsoft.com/office/drawing/2014/main" id="{A7F3721F-B0C5-4D14-942D-3CED5DCBC6D2}"/>
              </a:ext>
            </a:extLst>
          </p:cNvPr>
          <p:cNvSpPr>
            <a:spLocks noGrp="1"/>
          </p:cNvSpPr>
          <p:nvPr>
            <p:ph idx="1"/>
          </p:nvPr>
        </p:nvSpPr>
        <p:spPr/>
        <p:txBody>
          <a:bodyPr/>
          <a:lstStyle/>
          <a:p>
            <a:pPr algn="just"/>
            <a:r>
              <a:rPr lang="en-US" dirty="0"/>
              <a:t>When same value is read multiple times by a transaction and each time read operation get a different value (Because of change by some other transaction).</a:t>
            </a:r>
          </a:p>
          <a:p>
            <a:pPr algn="just"/>
            <a:endParaRPr lang="en-IN" dirty="0"/>
          </a:p>
        </p:txBody>
      </p:sp>
      <p:pic>
        <p:nvPicPr>
          <p:cNvPr id="5" name="Picture 4">
            <a:extLst>
              <a:ext uri="{FF2B5EF4-FFF2-40B4-BE49-F238E27FC236}">
                <a16:creationId xmlns:a16="http://schemas.microsoft.com/office/drawing/2014/main" id="{F17E3E14-ACF8-4728-B397-AD082319F097}"/>
              </a:ext>
            </a:extLst>
          </p:cNvPr>
          <p:cNvPicPr>
            <a:picLocks noChangeAspect="1"/>
          </p:cNvPicPr>
          <p:nvPr/>
        </p:nvPicPr>
        <p:blipFill rotWithShape="1">
          <a:blip r:embed="rId2"/>
          <a:srcRect l="35455" t="36551" r="23364" b="14909"/>
          <a:stretch/>
        </p:blipFill>
        <p:spPr>
          <a:xfrm>
            <a:off x="3585556" y="3164002"/>
            <a:ext cx="5020887" cy="3328873"/>
          </a:xfrm>
          <a:prstGeom prst="rect">
            <a:avLst/>
          </a:prstGeom>
        </p:spPr>
      </p:pic>
    </p:spTree>
    <p:extLst>
      <p:ext uri="{BB962C8B-B14F-4D97-AF65-F5344CB8AC3E}">
        <p14:creationId xmlns:p14="http://schemas.microsoft.com/office/powerpoint/2010/main" val="447342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6684-6BCD-4704-B487-F3EB0216CDF1}"/>
              </a:ext>
            </a:extLst>
          </p:cNvPr>
          <p:cNvSpPr>
            <a:spLocks noGrp="1"/>
          </p:cNvSpPr>
          <p:nvPr>
            <p:ph type="title"/>
          </p:nvPr>
        </p:nvSpPr>
        <p:spPr/>
        <p:txBody>
          <a:bodyPr/>
          <a:lstStyle/>
          <a:p>
            <a:r>
              <a:rPr lang="en-US" dirty="0"/>
              <a:t>Phantom Read Problem</a:t>
            </a:r>
            <a:endParaRPr lang="en-IN" dirty="0"/>
          </a:p>
        </p:txBody>
      </p:sp>
      <p:sp>
        <p:nvSpPr>
          <p:cNvPr id="3" name="Content Placeholder 2">
            <a:extLst>
              <a:ext uri="{FF2B5EF4-FFF2-40B4-BE49-F238E27FC236}">
                <a16:creationId xmlns:a16="http://schemas.microsoft.com/office/drawing/2014/main" id="{74A57CDB-6BBB-49A6-940F-9D9D9B3A8F65}"/>
              </a:ext>
            </a:extLst>
          </p:cNvPr>
          <p:cNvSpPr>
            <a:spLocks noGrp="1"/>
          </p:cNvSpPr>
          <p:nvPr>
            <p:ph idx="1"/>
          </p:nvPr>
        </p:nvSpPr>
        <p:spPr/>
        <p:txBody>
          <a:bodyPr/>
          <a:lstStyle/>
          <a:p>
            <a:pPr algn="just"/>
            <a:r>
              <a:rPr lang="en-US" dirty="0"/>
              <a:t>When transaction trying to read a value which is deleted by another transaction.</a:t>
            </a:r>
          </a:p>
          <a:p>
            <a:pPr marL="0" indent="0" algn="just">
              <a:buNone/>
            </a:pPr>
            <a:endParaRPr lang="en-IN" dirty="0"/>
          </a:p>
        </p:txBody>
      </p:sp>
      <p:pic>
        <p:nvPicPr>
          <p:cNvPr id="5" name="Picture 4">
            <a:extLst>
              <a:ext uri="{FF2B5EF4-FFF2-40B4-BE49-F238E27FC236}">
                <a16:creationId xmlns:a16="http://schemas.microsoft.com/office/drawing/2014/main" id="{710CFC97-5A3D-4346-98BD-E9EF94108A12}"/>
              </a:ext>
            </a:extLst>
          </p:cNvPr>
          <p:cNvPicPr>
            <a:picLocks noChangeAspect="1"/>
          </p:cNvPicPr>
          <p:nvPr/>
        </p:nvPicPr>
        <p:blipFill rotWithShape="1">
          <a:blip r:embed="rId2"/>
          <a:srcRect l="36000" t="22060" r="22818" b="35758"/>
          <a:stretch/>
        </p:blipFill>
        <p:spPr>
          <a:xfrm>
            <a:off x="3585556" y="3284134"/>
            <a:ext cx="5020887" cy="2892829"/>
          </a:xfrm>
          <a:prstGeom prst="rect">
            <a:avLst/>
          </a:prstGeom>
        </p:spPr>
      </p:pic>
    </p:spTree>
    <p:extLst>
      <p:ext uri="{BB962C8B-B14F-4D97-AF65-F5344CB8AC3E}">
        <p14:creationId xmlns:p14="http://schemas.microsoft.com/office/powerpoint/2010/main" val="164617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7-A180-43E9-80ED-AEA652FF71F5}"/>
              </a:ext>
            </a:extLst>
          </p:cNvPr>
          <p:cNvSpPr>
            <a:spLocks noGrp="1"/>
          </p:cNvSpPr>
          <p:nvPr>
            <p:ph type="title"/>
          </p:nvPr>
        </p:nvSpPr>
        <p:spPr/>
        <p:txBody>
          <a:bodyPr/>
          <a:lstStyle/>
          <a:p>
            <a:r>
              <a:rPr lang="en-US" dirty="0"/>
              <a:t>Lost Update</a:t>
            </a:r>
            <a:endParaRPr lang="en-IN" dirty="0"/>
          </a:p>
        </p:txBody>
      </p:sp>
      <p:sp>
        <p:nvSpPr>
          <p:cNvPr id="3" name="Content Placeholder 2">
            <a:extLst>
              <a:ext uri="{FF2B5EF4-FFF2-40B4-BE49-F238E27FC236}">
                <a16:creationId xmlns:a16="http://schemas.microsoft.com/office/drawing/2014/main" id="{6DE57D8D-FD76-4173-B9FD-BF93351B429C}"/>
              </a:ext>
            </a:extLst>
          </p:cNvPr>
          <p:cNvSpPr>
            <a:spLocks noGrp="1"/>
          </p:cNvSpPr>
          <p:nvPr>
            <p:ph idx="1"/>
          </p:nvPr>
        </p:nvSpPr>
        <p:spPr/>
        <p:txBody>
          <a:bodyPr/>
          <a:lstStyle/>
          <a:p>
            <a:r>
              <a:rPr lang="en-US" dirty="0"/>
              <a:t>When a transaction write a value before reading it.</a:t>
            </a:r>
          </a:p>
          <a:p>
            <a:pPr marL="0" indent="0">
              <a:buNone/>
            </a:pPr>
            <a:endParaRPr lang="en-IN" dirty="0"/>
          </a:p>
        </p:txBody>
      </p:sp>
      <p:pic>
        <p:nvPicPr>
          <p:cNvPr id="5" name="Picture 4">
            <a:extLst>
              <a:ext uri="{FF2B5EF4-FFF2-40B4-BE49-F238E27FC236}">
                <a16:creationId xmlns:a16="http://schemas.microsoft.com/office/drawing/2014/main" id="{2D3A9597-455B-40BF-A056-766829D4FEE0}"/>
              </a:ext>
            </a:extLst>
          </p:cNvPr>
          <p:cNvPicPr>
            <a:picLocks noChangeAspect="1"/>
          </p:cNvPicPr>
          <p:nvPr/>
        </p:nvPicPr>
        <p:blipFill rotWithShape="1">
          <a:blip r:embed="rId2"/>
          <a:srcRect l="36273" t="42424" r="22272" b="15879"/>
          <a:stretch/>
        </p:blipFill>
        <p:spPr>
          <a:xfrm>
            <a:off x="3568930" y="2743200"/>
            <a:ext cx="5054139" cy="2859579"/>
          </a:xfrm>
          <a:prstGeom prst="rect">
            <a:avLst/>
          </a:prstGeom>
        </p:spPr>
      </p:pic>
    </p:spTree>
    <p:extLst>
      <p:ext uri="{BB962C8B-B14F-4D97-AF65-F5344CB8AC3E}">
        <p14:creationId xmlns:p14="http://schemas.microsoft.com/office/powerpoint/2010/main" val="171211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70E0-2A51-4071-96D8-BAFE1FC8878B}"/>
              </a:ext>
            </a:extLst>
          </p:cNvPr>
          <p:cNvSpPr>
            <a:spLocks noGrp="1"/>
          </p:cNvSpPr>
          <p:nvPr>
            <p:ph type="title"/>
          </p:nvPr>
        </p:nvSpPr>
        <p:spPr/>
        <p:txBody>
          <a:bodyPr/>
          <a:lstStyle/>
          <a:p>
            <a:r>
              <a:rPr lang="en-IN" dirty="0"/>
              <a:t>DBMS Schedule</a:t>
            </a:r>
          </a:p>
        </p:txBody>
      </p:sp>
      <p:sp>
        <p:nvSpPr>
          <p:cNvPr id="3" name="Content Placeholder 2">
            <a:extLst>
              <a:ext uri="{FF2B5EF4-FFF2-40B4-BE49-F238E27FC236}">
                <a16:creationId xmlns:a16="http://schemas.microsoft.com/office/drawing/2014/main" id="{5726E83F-11FA-4069-AD09-C55C21F4FD7C}"/>
              </a:ext>
            </a:extLst>
          </p:cNvPr>
          <p:cNvSpPr>
            <a:spLocks noGrp="1"/>
          </p:cNvSpPr>
          <p:nvPr>
            <p:ph idx="1"/>
          </p:nvPr>
        </p:nvSpPr>
        <p:spPr/>
        <p:txBody>
          <a:bodyPr>
            <a:normAutofit fontScale="92500" lnSpcReduction="20000"/>
          </a:bodyPr>
          <a:lstStyle/>
          <a:p>
            <a:pPr marL="0" indent="0" algn="just">
              <a:buNone/>
            </a:pPr>
            <a:r>
              <a:rPr lang="en-US" dirty="0"/>
              <a:t>We know that transactions are set of instructions and these instructions perform operations on database. When multiple transactions are running concurrently then there needs to be a sequence in which the operations are performed because at a time only one operation can be performed on the database. This sequence of operations is known as Schedule. </a:t>
            </a:r>
          </a:p>
          <a:p>
            <a:pPr marL="0" indent="0" algn="just">
              <a:buNone/>
            </a:pPr>
            <a:r>
              <a:rPr lang="en-US" dirty="0"/>
              <a:t>• Lets take an example to understand what is a schedule in DBMS. </a:t>
            </a:r>
          </a:p>
          <a:p>
            <a:pPr marL="0" indent="0" algn="just">
              <a:buNone/>
            </a:pPr>
            <a:r>
              <a:rPr lang="en-US" dirty="0"/>
              <a:t>• DBMS Schedule example </a:t>
            </a:r>
          </a:p>
          <a:p>
            <a:pPr marL="0" indent="0" algn="just">
              <a:buNone/>
            </a:pPr>
            <a:r>
              <a:rPr lang="en-US" dirty="0"/>
              <a:t>• The following sequence of operations is a schedule. Here we have two transactions T1 &amp; T2 which are running concurrently.</a:t>
            </a:r>
          </a:p>
          <a:p>
            <a:pPr marL="0" indent="0" algn="just">
              <a:buNone/>
            </a:pPr>
            <a:r>
              <a:rPr lang="en-US" dirty="0"/>
              <a:t> • This schedule determines the exact order of operations that are going to be performed on database. In this example, all the instructions of transaction T1 are executed before the instructions of transaction T2, however this is not always necessary and we can have various types of schedules.</a:t>
            </a:r>
            <a:endParaRPr lang="en-IN" dirty="0"/>
          </a:p>
        </p:txBody>
      </p:sp>
    </p:spTree>
    <p:extLst>
      <p:ext uri="{BB962C8B-B14F-4D97-AF65-F5344CB8AC3E}">
        <p14:creationId xmlns:p14="http://schemas.microsoft.com/office/powerpoint/2010/main" val="177069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6D0B-E73C-4AFE-9CBF-6B076B4E517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E3412440-BBAD-45A5-9168-ABCAC7763597}"/>
              </a:ext>
            </a:extLst>
          </p:cNvPr>
          <p:cNvGraphicFramePr>
            <a:graphicFrameLocks noGrp="1"/>
          </p:cNvGraphicFramePr>
          <p:nvPr>
            <p:ph idx="1"/>
            <p:extLst>
              <p:ext uri="{D42A27DB-BD31-4B8C-83A1-F6EECF244321}">
                <p14:modId xmlns:p14="http://schemas.microsoft.com/office/powerpoint/2010/main" val="4028506302"/>
              </p:ext>
            </p:extLst>
          </p:nvPr>
        </p:nvGraphicFramePr>
        <p:xfrm>
          <a:off x="3591097" y="2606832"/>
          <a:ext cx="4655128" cy="3012573"/>
        </p:xfrm>
        <a:graphic>
          <a:graphicData uri="http://schemas.openxmlformats.org/drawingml/2006/table">
            <a:tbl>
              <a:tblPr>
                <a:tableStyleId>{2D5ABB26-0587-4C30-8999-92F81FD0307C}</a:tableStyleId>
              </a:tblPr>
              <a:tblGrid>
                <a:gridCol w="2327564">
                  <a:extLst>
                    <a:ext uri="{9D8B030D-6E8A-4147-A177-3AD203B41FA5}">
                      <a16:colId xmlns:a16="http://schemas.microsoft.com/office/drawing/2014/main" val="800255116"/>
                    </a:ext>
                  </a:extLst>
                </a:gridCol>
                <a:gridCol w="2327564">
                  <a:extLst>
                    <a:ext uri="{9D8B030D-6E8A-4147-A177-3AD203B41FA5}">
                      <a16:colId xmlns:a16="http://schemas.microsoft.com/office/drawing/2014/main" val="178218504"/>
                    </a:ext>
                  </a:extLst>
                </a:gridCol>
              </a:tblGrid>
              <a:tr h="395091">
                <a:tc>
                  <a:txBody>
                    <a:bodyPr/>
                    <a:lstStyle/>
                    <a:p>
                      <a:pPr algn="l" fontAlgn="base"/>
                      <a:r>
                        <a:rPr lang="en-IN" sz="1400" b="0">
                          <a:effectLst/>
                        </a:rPr>
                        <a:t>T</a:t>
                      </a:r>
                      <a:r>
                        <a:rPr lang="en-IN" sz="1400" b="0" baseline="-25000">
                          <a:effectLst/>
                        </a:rPr>
                        <a:t>1</a:t>
                      </a:r>
                      <a:endParaRPr lang="en-IN" sz="1400" b="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0">
                          <a:effectLst/>
                        </a:rPr>
                        <a:t>T</a:t>
                      </a:r>
                      <a:r>
                        <a:rPr lang="en-IN" sz="1400" b="0" baseline="-25000">
                          <a:effectLst/>
                        </a:rPr>
                        <a:t>2</a:t>
                      </a:r>
                      <a:endParaRPr lang="en-IN" sz="1400" b="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589282"/>
                  </a:ext>
                </a:extLst>
              </a:tr>
              <a:tr h="436247">
                <a:tc>
                  <a:txBody>
                    <a:bodyPr/>
                    <a:lstStyle/>
                    <a:p>
                      <a:pPr algn="l" fontAlgn="base"/>
                      <a:r>
                        <a:rPr lang="en-IN" sz="1250" b="0">
                          <a:effectLst/>
                        </a:rPr>
                        <a:t>R(A)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705425"/>
                  </a:ext>
                </a:extLst>
              </a:tr>
              <a:tr h="436247">
                <a:tc>
                  <a:txBody>
                    <a:bodyPr/>
                    <a:lstStyle/>
                    <a:p>
                      <a:pPr algn="l" fontAlgn="base"/>
                      <a:r>
                        <a:rPr lang="en-IN" sz="1250" b="0">
                          <a:effectLst/>
                        </a:rPr>
                        <a:t>W(A)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811701"/>
                  </a:ext>
                </a:extLst>
              </a:tr>
              <a:tr h="436247">
                <a:tc>
                  <a:txBody>
                    <a:bodyPr/>
                    <a:lstStyle/>
                    <a:p>
                      <a:pPr algn="l" fontAlgn="base"/>
                      <a:r>
                        <a:rPr lang="en-IN" sz="1250" b="0">
                          <a:effectLst/>
                        </a:rPr>
                        <a:t>R(B)</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6444695"/>
                  </a:ext>
                </a:extLst>
              </a:tr>
              <a:tr h="436247">
                <a:tc>
                  <a:txBody>
                    <a:bodyPr/>
                    <a:lstStyle/>
                    <a:p>
                      <a:pPr algn="l" fontAlgn="base"/>
                      <a:endParaRPr lang="en-IN"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250" b="0">
                          <a:effectLst/>
                        </a:rPr>
                        <a:t>W(B)</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7291143"/>
                  </a:ext>
                </a:extLst>
              </a:tr>
              <a:tr h="436247">
                <a:tc>
                  <a:txBody>
                    <a:bodyPr/>
                    <a:lstStyle/>
                    <a:p>
                      <a:pPr algn="l" fontAlgn="base"/>
                      <a:endParaRPr lang="en-IN"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250" b="0">
                          <a:effectLst/>
                        </a:rPr>
                        <a:t>R(A)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155021"/>
                  </a:ext>
                </a:extLst>
              </a:tr>
              <a:tr h="436247">
                <a:tc>
                  <a:txBody>
                    <a:bodyPr/>
                    <a:lstStyle/>
                    <a:p>
                      <a:pPr algn="l" fontAlgn="base"/>
                      <a:endParaRPr lang="en-IN"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250" b="0" dirty="0">
                          <a:effectLst/>
                        </a:rPr>
                        <a:t>R(B)</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915195"/>
                  </a:ext>
                </a:extLst>
              </a:tr>
            </a:tbl>
          </a:graphicData>
        </a:graphic>
      </p:graphicFrame>
    </p:spTree>
    <p:extLst>
      <p:ext uri="{BB962C8B-B14F-4D97-AF65-F5344CB8AC3E}">
        <p14:creationId xmlns:p14="http://schemas.microsoft.com/office/powerpoint/2010/main" val="3663545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C8CF-7F47-478D-A8B3-3EC010B4B8F6}"/>
              </a:ext>
            </a:extLst>
          </p:cNvPr>
          <p:cNvSpPr>
            <a:spLocks noGrp="1"/>
          </p:cNvSpPr>
          <p:nvPr>
            <p:ph type="title"/>
          </p:nvPr>
        </p:nvSpPr>
        <p:spPr/>
        <p:txBody>
          <a:bodyPr/>
          <a:lstStyle/>
          <a:p>
            <a:r>
              <a:rPr lang="en-US" dirty="0"/>
              <a:t>Serial Schedule</a:t>
            </a:r>
            <a:endParaRPr lang="en-IN" dirty="0"/>
          </a:p>
        </p:txBody>
      </p:sp>
      <p:sp>
        <p:nvSpPr>
          <p:cNvPr id="3" name="Content Placeholder 2">
            <a:extLst>
              <a:ext uri="{FF2B5EF4-FFF2-40B4-BE49-F238E27FC236}">
                <a16:creationId xmlns:a16="http://schemas.microsoft.com/office/drawing/2014/main" id="{F4BF9D53-526F-4BC5-9F5C-7331F870E9C8}"/>
              </a:ext>
            </a:extLst>
          </p:cNvPr>
          <p:cNvSpPr>
            <a:spLocks noGrp="1"/>
          </p:cNvSpPr>
          <p:nvPr>
            <p:ph idx="1"/>
          </p:nvPr>
        </p:nvSpPr>
        <p:spPr/>
        <p:txBody>
          <a:bodyPr/>
          <a:lstStyle/>
          <a:p>
            <a:r>
              <a:rPr lang="en-US" dirty="0"/>
              <a:t>In Serial schedule, a transaction is executed completely before starting the execution of another transaction. In other words, you can say that in serial schedule, a transaction does not start execution until the currently running transaction finished execution. This type of execution of transaction is also known as non-interleaved execution. The example we have seen above is the serial schedule.</a:t>
            </a:r>
          </a:p>
          <a:p>
            <a:r>
              <a:rPr lang="en-IN" dirty="0"/>
              <a:t>Lets take another example.</a:t>
            </a:r>
            <a:endParaRPr lang="en-US" dirty="0"/>
          </a:p>
          <a:p>
            <a:r>
              <a:rPr lang="en-US" dirty="0"/>
              <a:t>Serial Schedule example Here R refers to the read operation and W refers to the write operation. In this example, the transaction T2 does not start execution until the transaction T1 is finished.</a:t>
            </a:r>
            <a:endParaRPr lang="en-IN" dirty="0"/>
          </a:p>
        </p:txBody>
      </p:sp>
    </p:spTree>
    <p:extLst>
      <p:ext uri="{BB962C8B-B14F-4D97-AF65-F5344CB8AC3E}">
        <p14:creationId xmlns:p14="http://schemas.microsoft.com/office/powerpoint/2010/main" val="330780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321B-60E7-42CB-9AA6-850AC8327A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EC70F0-4C8E-4DAA-A3C7-7DBF650FD97B}"/>
              </a:ext>
            </a:extLst>
          </p:cNvPr>
          <p:cNvPicPr>
            <a:picLocks noGrp="1" noChangeAspect="1"/>
          </p:cNvPicPr>
          <p:nvPr>
            <p:ph idx="1"/>
          </p:nvPr>
        </p:nvPicPr>
        <p:blipFill rotWithShape="1">
          <a:blip r:embed="rId2"/>
          <a:srcRect l="32234" t="18412" r="37893" b="39559"/>
          <a:stretch/>
        </p:blipFill>
        <p:spPr>
          <a:xfrm>
            <a:off x="3607725" y="2410690"/>
            <a:ext cx="4599708" cy="3640055"/>
          </a:xfrm>
        </p:spPr>
      </p:pic>
    </p:spTree>
    <p:extLst>
      <p:ext uri="{BB962C8B-B14F-4D97-AF65-F5344CB8AC3E}">
        <p14:creationId xmlns:p14="http://schemas.microsoft.com/office/powerpoint/2010/main" val="45398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3567-C2BA-4D42-A031-8A67F3F60EEB}"/>
              </a:ext>
            </a:extLst>
          </p:cNvPr>
          <p:cNvSpPr>
            <a:spLocks noGrp="1"/>
          </p:cNvSpPr>
          <p:nvPr>
            <p:ph type="title"/>
          </p:nvPr>
        </p:nvSpPr>
        <p:spPr/>
        <p:txBody>
          <a:bodyPr/>
          <a:lstStyle/>
          <a:p>
            <a:r>
              <a:rPr lang="en-US" dirty="0"/>
              <a:t>Non- Serial schedule</a:t>
            </a:r>
            <a:endParaRPr lang="en-IN" dirty="0"/>
          </a:p>
        </p:txBody>
      </p:sp>
      <p:sp>
        <p:nvSpPr>
          <p:cNvPr id="3" name="Content Placeholder 2">
            <a:extLst>
              <a:ext uri="{FF2B5EF4-FFF2-40B4-BE49-F238E27FC236}">
                <a16:creationId xmlns:a16="http://schemas.microsoft.com/office/drawing/2014/main" id="{CD006585-2918-4D6E-BC9C-54EA5E1E0A38}"/>
              </a:ext>
            </a:extLst>
          </p:cNvPr>
          <p:cNvSpPr>
            <a:spLocks noGrp="1"/>
          </p:cNvSpPr>
          <p:nvPr>
            <p:ph idx="1"/>
          </p:nvPr>
        </p:nvSpPr>
        <p:spPr/>
        <p:txBody>
          <a:bodyPr/>
          <a:lstStyle/>
          <a:p>
            <a:pPr algn="just"/>
            <a:r>
              <a:rPr lang="en-US" b="0" i="0" dirty="0">
                <a:solidFill>
                  <a:srgbClr val="273239"/>
                </a:solidFill>
                <a:effectLst/>
                <a:latin typeface="urw-din"/>
              </a:rPr>
              <a:t>This is a type of Scheduling where the operations of multiple transactions are interleaved. This might lead to a rise in the concurrency problem. The transactions are executed in a non-serial manner, keeping the end result correct and same as the serial schedule. Unlike the serial schedule where one transaction must wait for another to complete all its operation, in the non-serial schedule, the other transaction proceeds without waiting for the previous transaction to complete. This sort of schedule does not provide any benefit of the concurrent transaction. It can be of two types namely, Serializable and Non-Serializable Schedule. The Non-Serial Schedule can be divided further into Serializable and Non-Serializable.</a:t>
            </a:r>
          </a:p>
          <a:p>
            <a:endParaRPr lang="en-IN" dirty="0"/>
          </a:p>
        </p:txBody>
      </p:sp>
    </p:spTree>
    <p:extLst>
      <p:ext uri="{BB962C8B-B14F-4D97-AF65-F5344CB8AC3E}">
        <p14:creationId xmlns:p14="http://schemas.microsoft.com/office/powerpoint/2010/main" val="25619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5502-FFEF-4C93-910E-1D659EC3B656}"/>
              </a:ext>
            </a:extLst>
          </p:cNvPr>
          <p:cNvSpPr>
            <a:spLocks noGrp="1"/>
          </p:cNvSpPr>
          <p:nvPr>
            <p:ph type="title"/>
          </p:nvPr>
        </p:nvSpPr>
        <p:spPr>
          <a:xfrm>
            <a:off x="838200" y="365125"/>
            <a:ext cx="10515600" cy="1325563"/>
          </a:xfrm>
        </p:spPr>
        <p:txBody>
          <a:bodyPr>
            <a:normAutofit/>
          </a:bodyPr>
          <a:lstStyle/>
          <a:p>
            <a:r>
              <a:rPr lang="en-IN" b="1" i="0" dirty="0">
                <a:solidFill>
                  <a:srgbClr val="333333"/>
                </a:solidFill>
                <a:effectLst/>
                <a:latin typeface="inter-bold"/>
              </a:rPr>
              <a:t>Example:</a:t>
            </a:r>
            <a:r>
              <a:rPr lang="en-IN" b="0" i="0" dirty="0">
                <a:solidFill>
                  <a:srgbClr val="333333"/>
                </a:solidFill>
                <a:effectLst/>
                <a:latin typeface="inter-regular"/>
              </a:rPr>
              <a:t> </a:t>
            </a:r>
            <a:br>
              <a:rPr lang="en-IN" b="0" i="0" dirty="0">
                <a:solidFill>
                  <a:srgbClr val="333333"/>
                </a:solidFill>
                <a:effectLst/>
                <a:latin typeface="inter-regular"/>
              </a:rPr>
            </a:br>
            <a:endParaRPr lang="en-IN" sz="2700" dirty="0"/>
          </a:p>
        </p:txBody>
      </p:sp>
      <p:sp>
        <p:nvSpPr>
          <p:cNvPr id="3" name="Content Placeholder 2">
            <a:extLst>
              <a:ext uri="{FF2B5EF4-FFF2-40B4-BE49-F238E27FC236}">
                <a16:creationId xmlns:a16="http://schemas.microsoft.com/office/drawing/2014/main" id="{5CF06CCA-FA5A-4C4C-AE86-AF800F674487}"/>
              </a:ext>
            </a:extLst>
          </p:cNvPr>
          <p:cNvSpPr>
            <a:spLocks noGrp="1"/>
          </p:cNvSpPr>
          <p:nvPr>
            <p:ph sz="half" idx="1"/>
          </p:nvPr>
        </p:nvSpPr>
        <p:spPr>
          <a:xfrm>
            <a:off x="838200" y="1825625"/>
            <a:ext cx="5181600" cy="4351338"/>
          </a:xfrm>
        </p:spPr>
        <p:txBody>
          <a:bodyPr>
            <a:normAutofit/>
          </a:bodyPr>
          <a:lstStyle/>
          <a:p>
            <a:pPr marL="0" indent="0">
              <a:buNone/>
            </a:pPr>
            <a:endParaRPr lang="en-IN" b="1" i="0" dirty="0">
              <a:solidFill>
                <a:srgbClr val="333333"/>
              </a:solidFill>
              <a:effectLst/>
              <a:latin typeface="inter-bold"/>
            </a:endParaRPr>
          </a:p>
          <a:p>
            <a:pPr marL="0" indent="0">
              <a:buNone/>
            </a:pPr>
            <a:r>
              <a:rPr lang="en-IN" b="1" i="0" dirty="0">
                <a:solidFill>
                  <a:srgbClr val="333333"/>
                </a:solidFill>
                <a:effectLst/>
                <a:latin typeface="inter-bold"/>
              </a:rPr>
              <a:t>X's Account				</a:t>
            </a:r>
            <a:endParaRPr lang="en-US" dirty="0">
              <a:solidFill>
                <a:srgbClr val="333333"/>
              </a:solidFill>
              <a:latin typeface="inter-regular"/>
            </a:endParaRPr>
          </a:p>
          <a:p>
            <a:pPr marL="457200" lvl="1" indent="0" algn="just">
              <a:buNone/>
            </a:pPr>
            <a:r>
              <a:rPr lang="en-US" b="0" i="0" dirty="0" err="1">
                <a:solidFill>
                  <a:srgbClr val="000000"/>
                </a:solidFill>
                <a:effectLst/>
                <a:latin typeface="inter-regular"/>
              </a:rPr>
              <a:t>Open_Account</a:t>
            </a:r>
            <a:r>
              <a:rPr lang="en-US" b="0" i="0" dirty="0">
                <a:solidFill>
                  <a:srgbClr val="000000"/>
                </a:solidFill>
                <a:effectLst/>
                <a:latin typeface="inter-regular"/>
              </a:rPr>
              <a:t>(X)  		</a:t>
            </a:r>
          </a:p>
          <a:p>
            <a:pPr marL="457200" lvl="1" indent="0" algn="just">
              <a:buNone/>
            </a:pPr>
            <a:r>
              <a:rPr lang="en-US" b="0" i="0" dirty="0" err="1">
                <a:solidFill>
                  <a:srgbClr val="000000"/>
                </a:solidFill>
                <a:effectLst/>
                <a:latin typeface="inter-regular"/>
              </a:rPr>
              <a:t>Old_Balance</a:t>
            </a:r>
            <a:r>
              <a:rPr lang="en-US" b="0" i="0" dirty="0">
                <a:solidFill>
                  <a:srgbClr val="000000"/>
                </a:solidFill>
                <a:effectLst/>
                <a:latin typeface="inter-regular"/>
              </a:rPr>
              <a:t> = </a:t>
            </a:r>
            <a:r>
              <a:rPr lang="en-US" b="0" i="0" dirty="0" err="1">
                <a:solidFill>
                  <a:srgbClr val="000000"/>
                </a:solidFill>
                <a:effectLst/>
                <a:latin typeface="inter-regular"/>
              </a:rPr>
              <a:t>X.balance</a:t>
            </a:r>
            <a:r>
              <a:rPr lang="en-US" b="0" i="0" dirty="0">
                <a:solidFill>
                  <a:srgbClr val="000000"/>
                </a:solidFill>
                <a:effectLst/>
                <a:latin typeface="inter-regular"/>
              </a:rPr>
              <a:t>  </a:t>
            </a:r>
          </a:p>
          <a:p>
            <a:pPr marL="457200" lvl="1" indent="0" algn="just">
              <a:buNone/>
            </a:pPr>
            <a:r>
              <a:rPr lang="en-US" b="0" i="0" dirty="0" err="1">
                <a:solidFill>
                  <a:srgbClr val="000000"/>
                </a:solidFill>
                <a:effectLst/>
                <a:latin typeface="inter-regular"/>
              </a:rPr>
              <a:t>New_Balance</a:t>
            </a:r>
            <a:r>
              <a:rPr lang="en-US" b="0" i="0" dirty="0">
                <a:solidFill>
                  <a:srgbClr val="000000"/>
                </a:solidFill>
                <a:effectLst/>
                <a:latin typeface="inter-regular"/>
              </a:rPr>
              <a:t> = </a:t>
            </a:r>
            <a:r>
              <a:rPr lang="en-US" b="0" i="0" dirty="0" err="1">
                <a:solidFill>
                  <a:srgbClr val="000000"/>
                </a:solidFill>
                <a:effectLst/>
                <a:latin typeface="inter-regular"/>
              </a:rPr>
              <a:t>Old_Balance</a:t>
            </a:r>
            <a:r>
              <a:rPr lang="en-US" b="0" i="0" dirty="0">
                <a:solidFill>
                  <a:srgbClr val="000000"/>
                </a:solidFill>
                <a:effectLst/>
                <a:latin typeface="inter-regular"/>
              </a:rPr>
              <a:t> - </a:t>
            </a:r>
            <a:r>
              <a:rPr lang="en-US" b="0" i="0" dirty="0">
                <a:solidFill>
                  <a:srgbClr val="C00000"/>
                </a:solidFill>
                <a:effectLst/>
                <a:latin typeface="inter-regular"/>
              </a:rPr>
              <a:t>800</a:t>
            </a:r>
            <a:r>
              <a:rPr lang="en-US" b="0" i="0" dirty="0">
                <a:solidFill>
                  <a:srgbClr val="000000"/>
                </a:solidFill>
                <a:effectLst/>
                <a:latin typeface="inter-regular"/>
              </a:rPr>
              <a:t>  </a:t>
            </a:r>
          </a:p>
          <a:p>
            <a:pPr marL="457200" lvl="1" indent="0" algn="just">
              <a:buNone/>
            </a:pPr>
            <a:r>
              <a:rPr lang="en-US" b="0" i="0" dirty="0" err="1">
                <a:solidFill>
                  <a:srgbClr val="000000"/>
                </a:solidFill>
                <a:effectLst/>
                <a:latin typeface="inter-regular"/>
              </a:rPr>
              <a:t>X.balance</a:t>
            </a:r>
            <a:r>
              <a:rPr lang="en-US" b="0" i="0" dirty="0">
                <a:solidFill>
                  <a:srgbClr val="000000"/>
                </a:solidFill>
                <a:effectLst/>
                <a:latin typeface="inter-regular"/>
              </a:rPr>
              <a:t> = </a:t>
            </a:r>
            <a:r>
              <a:rPr lang="en-US" b="0" i="0" dirty="0" err="1">
                <a:solidFill>
                  <a:srgbClr val="000000"/>
                </a:solidFill>
                <a:effectLst/>
                <a:latin typeface="inter-regular"/>
              </a:rPr>
              <a:t>New_Balance</a:t>
            </a:r>
            <a:r>
              <a:rPr lang="en-US" b="0" i="0" dirty="0">
                <a:solidFill>
                  <a:srgbClr val="000000"/>
                </a:solidFill>
                <a:effectLst/>
                <a:latin typeface="inter-regular"/>
              </a:rPr>
              <a:t>  </a:t>
            </a:r>
          </a:p>
          <a:p>
            <a:pPr marL="457200" lvl="1" indent="0" algn="just">
              <a:buNone/>
            </a:pPr>
            <a:r>
              <a:rPr lang="en-US" b="0" i="0" dirty="0" err="1">
                <a:solidFill>
                  <a:srgbClr val="000000"/>
                </a:solidFill>
                <a:effectLst/>
                <a:latin typeface="inter-regular"/>
              </a:rPr>
              <a:t>Close_Account</a:t>
            </a:r>
            <a:r>
              <a:rPr lang="en-US" b="0" i="0" dirty="0">
                <a:solidFill>
                  <a:srgbClr val="000000"/>
                </a:solidFill>
                <a:effectLst/>
                <a:latin typeface="inter-regular"/>
              </a:rPr>
              <a:t>(X)  </a:t>
            </a:r>
          </a:p>
          <a:p>
            <a:pPr marL="0" indent="0">
              <a:buNone/>
            </a:pPr>
            <a:endParaRPr lang="en-IN" dirty="0"/>
          </a:p>
        </p:txBody>
      </p:sp>
      <p:sp>
        <p:nvSpPr>
          <p:cNvPr id="8" name="Content Placeholder 7">
            <a:extLst>
              <a:ext uri="{FF2B5EF4-FFF2-40B4-BE49-F238E27FC236}">
                <a16:creationId xmlns:a16="http://schemas.microsoft.com/office/drawing/2014/main" id="{4616869D-E86E-43A5-9631-C02175994810}"/>
              </a:ext>
            </a:extLst>
          </p:cNvPr>
          <p:cNvSpPr>
            <a:spLocks noGrp="1"/>
          </p:cNvSpPr>
          <p:nvPr>
            <p:ph sz="half" idx="2"/>
          </p:nvPr>
        </p:nvSpPr>
        <p:spPr/>
        <p:txBody>
          <a:bodyPr>
            <a:normAutofit/>
          </a:bodyPr>
          <a:lstStyle/>
          <a:p>
            <a:pPr marL="0" indent="0">
              <a:buNone/>
            </a:pPr>
            <a:endParaRPr lang="en-US" dirty="0"/>
          </a:p>
          <a:p>
            <a:pPr marL="0" indent="0">
              <a:buNone/>
            </a:pPr>
            <a:r>
              <a:rPr lang="en-IN" b="1" i="0" dirty="0">
                <a:solidFill>
                  <a:srgbClr val="333333"/>
                </a:solidFill>
                <a:effectLst/>
                <a:latin typeface="inter-bold"/>
              </a:rPr>
              <a:t>Y's Account</a:t>
            </a:r>
          </a:p>
          <a:p>
            <a:pPr marL="457200" lvl="1" indent="0" algn="just">
              <a:buNone/>
            </a:pPr>
            <a:r>
              <a:rPr lang="en-US" b="0" i="0" dirty="0" err="1">
                <a:solidFill>
                  <a:srgbClr val="000000"/>
                </a:solidFill>
                <a:effectLst/>
                <a:latin typeface="inter-regular"/>
              </a:rPr>
              <a:t>Open_Account</a:t>
            </a:r>
            <a:r>
              <a:rPr lang="en-US" b="0" i="0" dirty="0">
                <a:solidFill>
                  <a:srgbClr val="000000"/>
                </a:solidFill>
                <a:effectLst/>
                <a:latin typeface="inter-regular"/>
              </a:rPr>
              <a:t>(Y)  </a:t>
            </a:r>
          </a:p>
          <a:p>
            <a:pPr marL="457200" lvl="1" indent="0" algn="just">
              <a:buNone/>
            </a:pPr>
            <a:r>
              <a:rPr lang="en-US" b="0" i="0" dirty="0" err="1">
                <a:solidFill>
                  <a:srgbClr val="000000"/>
                </a:solidFill>
                <a:effectLst/>
                <a:latin typeface="inter-regular"/>
              </a:rPr>
              <a:t>Old_Balance</a:t>
            </a:r>
            <a:r>
              <a:rPr lang="en-US" b="0" i="0" dirty="0">
                <a:solidFill>
                  <a:srgbClr val="000000"/>
                </a:solidFill>
                <a:effectLst/>
                <a:latin typeface="inter-regular"/>
              </a:rPr>
              <a:t> = </a:t>
            </a:r>
            <a:r>
              <a:rPr lang="en-US" b="0" i="0" dirty="0" err="1">
                <a:solidFill>
                  <a:srgbClr val="000000"/>
                </a:solidFill>
                <a:effectLst/>
                <a:latin typeface="inter-regular"/>
              </a:rPr>
              <a:t>Y.balance</a:t>
            </a:r>
            <a:r>
              <a:rPr lang="en-US" b="0" i="0" dirty="0">
                <a:solidFill>
                  <a:srgbClr val="000000"/>
                </a:solidFill>
                <a:effectLst/>
                <a:latin typeface="inter-regular"/>
              </a:rPr>
              <a:t>  </a:t>
            </a:r>
          </a:p>
          <a:p>
            <a:pPr marL="457200" lvl="1" indent="0" algn="just">
              <a:buNone/>
            </a:pPr>
            <a:r>
              <a:rPr lang="en-US" b="0" i="0" dirty="0" err="1">
                <a:solidFill>
                  <a:srgbClr val="000000"/>
                </a:solidFill>
                <a:effectLst/>
                <a:latin typeface="inter-regular"/>
              </a:rPr>
              <a:t>New_Balance</a:t>
            </a:r>
            <a:r>
              <a:rPr lang="en-US" b="0" i="0" dirty="0">
                <a:solidFill>
                  <a:srgbClr val="000000"/>
                </a:solidFill>
                <a:effectLst/>
                <a:latin typeface="inter-regular"/>
              </a:rPr>
              <a:t> = </a:t>
            </a:r>
            <a:r>
              <a:rPr lang="en-US" b="0" i="0" dirty="0" err="1">
                <a:solidFill>
                  <a:srgbClr val="000000"/>
                </a:solidFill>
                <a:effectLst/>
                <a:latin typeface="inter-regular"/>
              </a:rPr>
              <a:t>Old_Balance</a:t>
            </a:r>
            <a:r>
              <a:rPr lang="en-US" b="0" i="0" dirty="0">
                <a:solidFill>
                  <a:srgbClr val="000000"/>
                </a:solidFill>
                <a:effectLst/>
                <a:latin typeface="inter-regular"/>
              </a:rPr>
              <a:t> + </a:t>
            </a:r>
            <a:r>
              <a:rPr lang="en-US" b="0" i="0" dirty="0">
                <a:solidFill>
                  <a:srgbClr val="C00000"/>
                </a:solidFill>
                <a:effectLst/>
                <a:latin typeface="inter-regular"/>
              </a:rPr>
              <a:t>800</a:t>
            </a:r>
            <a:r>
              <a:rPr lang="en-US" b="0" i="0" dirty="0">
                <a:solidFill>
                  <a:srgbClr val="000000"/>
                </a:solidFill>
                <a:effectLst/>
                <a:latin typeface="inter-regular"/>
              </a:rPr>
              <a:t>Y.balance = </a:t>
            </a:r>
            <a:r>
              <a:rPr lang="en-US" b="0" i="0" dirty="0" err="1">
                <a:solidFill>
                  <a:srgbClr val="000000"/>
                </a:solidFill>
                <a:effectLst/>
                <a:latin typeface="inter-regular"/>
              </a:rPr>
              <a:t>New_Balance</a:t>
            </a:r>
            <a:r>
              <a:rPr lang="en-US" b="0" i="0" dirty="0">
                <a:solidFill>
                  <a:srgbClr val="000000"/>
                </a:solidFill>
                <a:effectLst/>
                <a:latin typeface="inter-regular"/>
              </a:rPr>
              <a:t>  </a:t>
            </a:r>
          </a:p>
          <a:p>
            <a:pPr marL="457200" lvl="1" indent="0" algn="just">
              <a:buNone/>
            </a:pPr>
            <a:r>
              <a:rPr lang="en-US" b="0" i="0" dirty="0" err="1">
                <a:solidFill>
                  <a:srgbClr val="000000"/>
                </a:solidFill>
                <a:effectLst/>
                <a:latin typeface="inter-regular"/>
              </a:rPr>
              <a:t>Close_Account</a:t>
            </a:r>
            <a:r>
              <a:rPr lang="en-US" b="0" i="0" dirty="0">
                <a:solidFill>
                  <a:srgbClr val="000000"/>
                </a:solidFill>
                <a:effectLst/>
                <a:latin typeface="inter-regular"/>
              </a:rPr>
              <a:t>(Y)  </a:t>
            </a:r>
          </a:p>
          <a:p>
            <a:pPr marL="0" indent="0">
              <a:buNone/>
            </a:pPr>
            <a:endParaRPr lang="en-IN" dirty="0"/>
          </a:p>
        </p:txBody>
      </p:sp>
      <p:sp>
        <p:nvSpPr>
          <p:cNvPr id="10" name="TextBox 9">
            <a:extLst>
              <a:ext uri="{FF2B5EF4-FFF2-40B4-BE49-F238E27FC236}">
                <a16:creationId xmlns:a16="http://schemas.microsoft.com/office/drawing/2014/main" id="{DDA25E4C-D560-4D6F-906A-BC3C17EEF957}"/>
              </a:ext>
            </a:extLst>
          </p:cNvPr>
          <p:cNvSpPr txBox="1"/>
          <p:nvPr/>
        </p:nvSpPr>
        <p:spPr>
          <a:xfrm>
            <a:off x="914400" y="1111826"/>
            <a:ext cx="10515600" cy="1292662"/>
          </a:xfrm>
          <a:prstGeom prst="rect">
            <a:avLst/>
          </a:prstGeom>
          <a:noFill/>
        </p:spPr>
        <p:txBody>
          <a:bodyPr wrap="square">
            <a:spAutoFit/>
          </a:bodyPr>
          <a:lstStyle/>
          <a:p>
            <a:endParaRPr lang="en-US" sz="1800" b="0" i="0" dirty="0">
              <a:solidFill>
                <a:srgbClr val="333333"/>
              </a:solidFill>
              <a:effectLst/>
              <a:latin typeface="inter-regular"/>
            </a:endParaRPr>
          </a:p>
          <a:p>
            <a:r>
              <a:rPr lang="en-US" sz="2000" b="0" i="0" dirty="0">
                <a:solidFill>
                  <a:srgbClr val="333333"/>
                </a:solidFill>
                <a:effectLst/>
                <a:latin typeface="inter-regular"/>
              </a:rPr>
              <a:t>Suppose an employee of bank transfers Rs 800 from X's account to Y's account. This small transaction contains several low-level tasks:</a:t>
            </a:r>
            <a:br>
              <a:rPr lang="en-US" sz="2000" b="0" i="0" dirty="0">
                <a:solidFill>
                  <a:srgbClr val="333333"/>
                </a:solidFill>
                <a:effectLst/>
                <a:latin typeface="inter-regular"/>
              </a:rPr>
            </a:br>
            <a:endParaRPr lang="en-IN" sz="2000" dirty="0"/>
          </a:p>
        </p:txBody>
      </p:sp>
    </p:spTree>
    <p:extLst>
      <p:ext uri="{BB962C8B-B14F-4D97-AF65-F5344CB8AC3E}">
        <p14:creationId xmlns:p14="http://schemas.microsoft.com/office/powerpoint/2010/main" val="483592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C833-4FD8-4F23-B127-02E09FC719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9256AB-10EA-4B88-8296-4D73968BBCEE}"/>
              </a:ext>
            </a:extLst>
          </p:cNvPr>
          <p:cNvSpPr>
            <a:spLocks noGrp="1"/>
          </p:cNvSpPr>
          <p:nvPr>
            <p:ph idx="1"/>
          </p:nvPr>
        </p:nvSpPr>
        <p:spPr/>
        <p:txBody>
          <a:bodyPr/>
          <a:lstStyle/>
          <a:p>
            <a:pPr marL="0" indent="0">
              <a:buNone/>
            </a:pPr>
            <a:endParaRPr lang="en-IN" dirty="0"/>
          </a:p>
        </p:txBody>
      </p:sp>
      <p:graphicFrame>
        <p:nvGraphicFramePr>
          <p:cNvPr id="4" name="Content Placeholder 3">
            <a:extLst>
              <a:ext uri="{FF2B5EF4-FFF2-40B4-BE49-F238E27FC236}">
                <a16:creationId xmlns:a16="http://schemas.microsoft.com/office/drawing/2014/main" id="{22F4692F-041F-4406-8662-5913F2754D72}"/>
              </a:ext>
            </a:extLst>
          </p:cNvPr>
          <p:cNvGraphicFramePr>
            <a:graphicFrameLocks/>
          </p:cNvGraphicFramePr>
          <p:nvPr>
            <p:extLst>
              <p:ext uri="{D42A27DB-BD31-4B8C-83A1-F6EECF244321}">
                <p14:modId xmlns:p14="http://schemas.microsoft.com/office/powerpoint/2010/main" val="1400909868"/>
              </p:ext>
            </p:extLst>
          </p:nvPr>
        </p:nvGraphicFramePr>
        <p:xfrm>
          <a:off x="3640973" y="1848803"/>
          <a:ext cx="4655128" cy="4328160"/>
        </p:xfrm>
        <a:graphic>
          <a:graphicData uri="http://schemas.openxmlformats.org/drawingml/2006/table">
            <a:tbl>
              <a:tblPr>
                <a:tableStyleId>{2D5ABB26-0587-4C30-8999-92F81FD0307C}</a:tableStyleId>
              </a:tblPr>
              <a:tblGrid>
                <a:gridCol w="2327564">
                  <a:extLst>
                    <a:ext uri="{9D8B030D-6E8A-4147-A177-3AD203B41FA5}">
                      <a16:colId xmlns:a16="http://schemas.microsoft.com/office/drawing/2014/main" val="800255116"/>
                    </a:ext>
                  </a:extLst>
                </a:gridCol>
                <a:gridCol w="2327564">
                  <a:extLst>
                    <a:ext uri="{9D8B030D-6E8A-4147-A177-3AD203B41FA5}">
                      <a16:colId xmlns:a16="http://schemas.microsoft.com/office/drawing/2014/main" val="178218504"/>
                    </a:ext>
                  </a:extLst>
                </a:gridCol>
              </a:tblGrid>
              <a:tr h="408352">
                <a:tc>
                  <a:txBody>
                    <a:bodyPr/>
                    <a:lstStyle/>
                    <a:p>
                      <a:pPr algn="l" fontAlgn="base"/>
                      <a:r>
                        <a:rPr lang="en-IN" sz="1800" b="0" dirty="0">
                          <a:effectLst/>
                        </a:rPr>
                        <a:t>T</a:t>
                      </a:r>
                      <a:r>
                        <a:rPr lang="en-IN" sz="1800" b="0" baseline="-25000" dirty="0">
                          <a:effectLst/>
                        </a:rPr>
                        <a:t>1</a:t>
                      </a:r>
                      <a:endParaRPr lang="en-IN" sz="1800" b="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b="0">
                          <a:effectLst/>
                        </a:rPr>
                        <a:t>T</a:t>
                      </a:r>
                      <a:r>
                        <a:rPr lang="en-IN" sz="1800" b="0" baseline="-25000">
                          <a:effectLst/>
                        </a:rPr>
                        <a:t>2</a:t>
                      </a:r>
                      <a:endParaRPr lang="en-IN" sz="1800" b="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589282"/>
                  </a:ext>
                </a:extLst>
              </a:tr>
              <a:tr h="436247">
                <a:tc>
                  <a:txBody>
                    <a:bodyPr/>
                    <a:lstStyle/>
                    <a:p>
                      <a:pPr algn="l" fontAlgn="base"/>
                      <a:r>
                        <a:rPr lang="en-IN" sz="1800" b="0" dirty="0">
                          <a:effectLst/>
                        </a:rPr>
                        <a:t>R(A)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80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705425"/>
                  </a:ext>
                </a:extLst>
              </a:tr>
              <a:tr h="436247">
                <a:tc>
                  <a:txBody>
                    <a:bodyPr/>
                    <a:lstStyle/>
                    <a:p>
                      <a:pPr algn="l" fontAlgn="base"/>
                      <a:r>
                        <a:rPr lang="en-IN" sz="1800" b="0" dirty="0">
                          <a:effectLst/>
                        </a:rPr>
                        <a:t>W(A)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80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811701"/>
                  </a:ext>
                </a:extLst>
              </a:tr>
              <a:tr h="436247">
                <a:tc>
                  <a:txBody>
                    <a:bodyPr/>
                    <a:lstStyle/>
                    <a:p>
                      <a:pPr algn="l" fontAlgn="base"/>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800" b="0" dirty="0">
                          <a:effectLst/>
                        </a:rPr>
                        <a:t>R(B)</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6444695"/>
                  </a:ext>
                </a:extLst>
              </a:tr>
              <a:tr h="269478">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b="0" dirty="0">
                          <a:effectLst/>
                        </a:rPr>
                        <a:t>W(B)</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7291143"/>
                  </a:ext>
                </a:extLst>
              </a:tr>
              <a:tr h="43624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800" b="0" dirty="0">
                          <a:effectLst/>
                        </a:rPr>
                        <a:t>R(A)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155021"/>
                  </a:ext>
                </a:extLst>
              </a:tr>
              <a:tr h="436247">
                <a:tc>
                  <a:txBody>
                    <a:bodyPr/>
                    <a:lstStyle/>
                    <a:p>
                      <a:pPr algn="l" fontAlgn="base"/>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b="0" dirty="0">
                          <a:effectLst/>
                        </a:rPr>
                        <a:t>R(A)</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915195"/>
                  </a:ext>
                </a:extLst>
              </a:tr>
              <a:tr h="436247">
                <a:tc>
                  <a:txBody>
                    <a:bodyPr/>
                    <a:lstStyle/>
                    <a:p>
                      <a:pPr algn="l" fontAlgn="base"/>
                      <a:r>
                        <a:rPr lang="en-US" sz="1800" b="0" dirty="0">
                          <a:effectLst/>
                        </a:rPr>
                        <a:t>W(B)</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04277"/>
                  </a:ext>
                </a:extLst>
              </a:tr>
              <a:tr h="436247">
                <a:tc>
                  <a:txBody>
                    <a:bodyPr/>
                    <a:lstStyle/>
                    <a:p>
                      <a:pPr algn="l" fontAlgn="base"/>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800" b="0" dirty="0">
                          <a:effectLst/>
                        </a:rPr>
                        <a:t>W(A)</a:t>
                      </a:r>
                      <a:endParaRPr lang="en-IN" sz="18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779735"/>
                  </a:ext>
                </a:extLst>
              </a:tr>
            </a:tbl>
          </a:graphicData>
        </a:graphic>
      </p:graphicFrame>
    </p:spTree>
    <p:extLst>
      <p:ext uri="{BB962C8B-B14F-4D97-AF65-F5344CB8AC3E}">
        <p14:creationId xmlns:p14="http://schemas.microsoft.com/office/powerpoint/2010/main" val="263082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ECAA01-D513-4FD9-A743-F22F01913EF0}"/>
              </a:ext>
            </a:extLst>
          </p:cNvPr>
          <p:cNvSpPr>
            <a:spLocks noGrp="1"/>
          </p:cNvSpPr>
          <p:nvPr>
            <p:ph type="title"/>
          </p:nvPr>
        </p:nvSpPr>
        <p:spPr/>
        <p:txBody>
          <a:bodyPr/>
          <a:lstStyle/>
          <a:p>
            <a:r>
              <a:rPr lang="en-IN" b="0" i="0" dirty="0">
                <a:solidFill>
                  <a:srgbClr val="610B38"/>
                </a:solidFill>
                <a:effectLst/>
                <a:latin typeface="erdana"/>
              </a:rPr>
              <a:t>Transaction property</a:t>
            </a:r>
            <a:endParaRPr lang="en-IN" dirty="0"/>
          </a:p>
        </p:txBody>
      </p:sp>
      <p:sp>
        <p:nvSpPr>
          <p:cNvPr id="6" name="Content Placeholder 5">
            <a:extLst>
              <a:ext uri="{FF2B5EF4-FFF2-40B4-BE49-F238E27FC236}">
                <a16:creationId xmlns:a16="http://schemas.microsoft.com/office/drawing/2014/main" id="{BFC22CD7-04D3-4C7B-BE1F-6DC4BC75B962}"/>
              </a:ext>
            </a:extLst>
          </p:cNvPr>
          <p:cNvSpPr>
            <a:spLocks noGrp="1"/>
          </p:cNvSpPr>
          <p:nvPr>
            <p:ph idx="1"/>
          </p:nvPr>
        </p:nvSpPr>
        <p:spPr/>
        <p:txBody>
          <a:bodyPr/>
          <a:lstStyle/>
          <a:p>
            <a:pPr marL="0" indent="0">
              <a:buNone/>
            </a:pPr>
            <a:r>
              <a:rPr lang="en-US" b="0" i="0" dirty="0">
                <a:solidFill>
                  <a:srgbClr val="333333"/>
                </a:solidFill>
                <a:effectLst/>
                <a:latin typeface="inter-regular"/>
              </a:rPr>
              <a:t>The transaction has the four properties. These are used to maintain consistency in a database, before and after the transaction.</a:t>
            </a:r>
          </a:p>
          <a:p>
            <a:pPr marL="0" indent="0">
              <a:buNone/>
            </a:pPr>
            <a:endParaRPr lang="en-IN" b="0" i="0" dirty="0">
              <a:solidFill>
                <a:srgbClr val="610B38"/>
              </a:solidFill>
              <a:effectLst/>
              <a:latin typeface="erdana"/>
            </a:endParaRPr>
          </a:p>
          <a:p>
            <a:pPr marL="0" indent="0">
              <a:buNone/>
            </a:pPr>
            <a:r>
              <a:rPr lang="en-IN" b="0" i="0" dirty="0">
                <a:solidFill>
                  <a:srgbClr val="610B38"/>
                </a:solidFill>
                <a:effectLst/>
                <a:latin typeface="erdana"/>
              </a:rPr>
              <a:t>Property of Transaction</a:t>
            </a:r>
          </a:p>
          <a:p>
            <a:pPr algn="just">
              <a:buFont typeface="+mj-lt"/>
              <a:buAutoNum type="arabicPeriod"/>
            </a:pPr>
            <a:r>
              <a:rPr lang="en-IN" b="0" i="0" dirty="0">
                <a:solidFill>
                  <a:srgbClr val="000000"/>
                </a:solidFill>
                <a:effectLst/>
                <a:latin typeface="inter-regular"/>
              </a:rPr>
              <a:t>Atomicity</a:t>
            </a:r>
          </a:p>
          <a:p>
            <a:pPr algn="just">
              <a:buFont typeface="+mj-lt"/>
              <a:buAutoNum type="arabicPeriod"/>
            </a:pPr>
            <a:r>
              <a:rPr lang="en-IN" b="0" i="0" dirty="0">
                <a:solidFill>
                  <a:srgbClr val="000000"/>
                </a:solidFill>
                <a:effectLst/>
                <a:latin typeface="inter-regular"/>
              </a:rPr>
              <a:t>Consistency</a:t>
            </a:r>
          </a:p>
          <a:p>
            <a:pPr algn="just">
              <a:buFont typeface="+mj-lt"/>
              <a:buAutoNum type="arabicPeriod"/>
            </a:pPr>
            <a:r>
              <a:rPr lang="en-IN" b="0" i="0" dirty="0">
                <a:solidFill>
                  <a:srgbClr val="000000"/>
                </a:solidFill>
                <a:effectLst/>
                <a:latin typeface="inter-regular"/>
              </a:rPr>
              <a:t>Isolation</a:t>
            </a:r>
          </a:p>
          <a:p>
            <a:pPr algn="just">
              <a:buFont typeface="+mj-lt"/>
              <a:buAutoNum type="arabicPeriod"/>
            </a:pPr>
            <a:r>
              <a:rPr lang="en-IN" b="0" i="0" dirty="0">
                <a:solidFill>
                  <a:srgbClr val="000000"/>
                </a:solidFill>
                <a:effectLst/>
                <a:latin typeface="inter-regular"/>
              </a:rPr>
              <a:t>Durability</a:t>
            </a:r>
          </a:p>
        </p:txBody>
      </p:sp>
    </p:spTree>
    <p:extLst>
      <p:ext uri="{BB962C8B-B14F-4D97-AF65-F5344CB8AC3E}">
        <p14:creationId xmlns:p14="http://schemas.microsoft.com/office/powerpoint/2010/main" val="163183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3CA1-5FF3-4316-A9CC-EAADABCB1794}"/>
              </a:ext>
            </a:extLst>
          </p:cNvPr>
          <p:cNvSpPr>
            <a:spLocks noGrp="1"/>
          </p:cNvSpPr>
          <p:nvPr>
            <p:ph type="title"/>
          </p:nvPr>
        </p:nvSpPr>
        <p:spPr/>
        <p:txBody>
          <a:bodyPr/>
          <a:lstStyle/>
          <a:p>
            <a:r>
              <a:rPr lang="en-US" dirty="0"/>
              <a:t>Why Important?</a:t>
            </a:r>
            <a:endParaRPr lang="en-IN" dirty="0"/>
          </a:p>
        </p:txBody>
      </p:sp>
      <p:sp>
        <p:nvSpPr>
          <p:cNvPr id="3" name="Content Placeholder 2">
            <a:extLst>
              <a:ext uri="{FF2B5EF4-FFF2-40B4-BE49-F238E27FC236}">
                <a16:creationId xmlns:a16="http://schemas.microsoft.com/office/drawing/2014/main" id="{CB876E4C-45BA-4712-88CD-0FB0067B3F9F}"/>
              </a:ext>
            </a:extLst>
          </p:cNvPr>
          <p:cNvSpPr>
            <a:spLocks noGrp="1"/>
          </p:cNvSpPr>
          <p:nvPr>
            <p:ph idx="1"/>
          </p:nvPr>
        </p:nvSpPr>
        <p:spPr/>
        <p:txBody>
          <a:bodyPr/>
          <a:lstStyle/>
          <a:p>
            <a:pPr marL="0" indent="0" algn="just">
              <a:buNone/>
            </a:pPr>
            <a:r>
              <a:rPr lang="en-US" dirty="0"/>
              <a:t>What we want?</a:t>
            </a:r>
          </a:p>
          <a:p>
            <a:pPr marL="0" indent="0" algn="just">
              <a:buNone/>
            </a:pPr>
            <a:r>
              <a:rPr lang="en-US" dirty="0"/>
              <a:t>We want to maintain consistent database to maintain consistency of database. Instead of working on database we work on what are the process that interact with database. If the database is consistent then no need to apply any process on the database.</a:t>
            </a:r>
            <a:endParaRPr lang="en-IN" dirty="0"/>
          </a:p>
        </p:txBody>
      </p:sp>
      <p:sp>
        <p:nvSpPr>
          <p:cNvPr id="4" name="Rectangle 3">
            <a:extLst>
              <a:ext uri="{FF2B5EF4-FFF2-40B4-BE49-F238E27FC236}">
                <a16:creationId xmlns:a16="http://schemas.microsoft.com/office/drawing/2014/main" id="{BB2D18B0-5627-4001-82A5-A3041CB17E79}"/>
              </a:ext>
            </a:extLst>
          </p:cNvPr>
          <p:cNvSpPr/>
          <p:nvPr/>
        </p:nvSpPr>
        <p:spPr>
          <a:xfrm>
            <a:off x="4322618" y="4638502"/>
            <a:ext cx="2261062"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endParaRPr lang="en-IN" sz="3600" dirty="0"/>
          </a:p>
        </p:txBody>
      </p:sp>
      <p:cxnSp>
        <p:nvCxnSpPr>
          <p:cNvPr id="6" name="Straight Arrow Connector 5">
            <a:extLst>
              <a:ext uri="{FF2B5EF4-FFF2-40B4-BE49-F238E27FC236}">
                <a16:creationId xmlns:a16="http://schemas.microsoft.com/office/drawing/2014/main" id="{13E7D7C7-6BEC-4E71-81EF-5648C85C703A}"/>
              </a:ext>
            </a:extLst>
          </p:cNvPr>
          <p:cNvCxnSpPr>
            <a:cxnSpLocks/>
          </p:cNvCxnSpPr>
          <p:nvPr/>
        </p:nvCxnSpPr>
        <p:spPr>
          <a:xfrm>
            <a:off x="2942705" y="5120639"/>
            <a:ext cx="1379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94B93C-F7A3-4EE9-A094-999D9E8DBD40}"/>
              </a:ext>
            </a:extLst>
          </p:cNvPr>
          <p:cNvSpPr txBox="1"/>
          <p:nvPr/>
        </p:nvSpPr>
        <p:spPr>
          <a:xfrm>
            <a:off x="2304010" y="4935975"/>
            <a:ext cx="552798" cy="369328"/>
          </a:xfrm>
          <a:prstGeom prst="rect">
            <a:avLst/>
          </a:prstGeom>
          <a:noFill/>
        </p:spPr>
        <p:txBody>
          <a:bodyPr wrap="square" rtlCol="0">
            <a:spAutoFit/>
          </a:bodyPr>
          <a:lstStyle/>
          <a:p>
            <a:r>
              <a:rPr lang="en-US" dirty="0"/>
              <a:t>T</a:t>
            </a:r>
            <a:endParaRPr lang="en-IN" dirty="0"/>
          </a:p>
        </p:txBody>
      </p:sp>
    </p:spTree>
    <p:extLst>
      <p:ext uri="{BB962C8B-B14F-4D97-AF65-F5344CB8AC3E}">
        <p14:creationId xmlns:p14="http://schemas.microsoft.com/office/powerpoint/2010/main" val="392218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0697-6D9F-47A8-9ECC-78713BDDB8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696586-BA8A-42A1-9518-2B926B7B60AB}"/>
              </a:ext>
            </a:extLst>
          </p:cNvPr>
          <p:cNvSpPr>
            <a:spLocks noGrp="1"/>
          </p:cNvSpPr>
          <p:nvPr>
            <p:ph idx="1"/>
          </p:nvPr>
        </p:nvSpPr>
        <p:spPr/>
        <p:txBody>
          <a:bodyPr/>
          <a:lstStyle/>
          <a:p>
            <a:pPr marL="0" indent="0" algn="just">
              <a:buNone/>
            </a:pPr>
            <a:r>
              <a:rPr lang="en-US" dirty="0"/>
              <a:t>Transaction is a logic or unit which interact with database.</a:t>
            </a:r>
          </a:p>
          <a:p>
            <a:pPr marL="0" indent="0" algn="just">
              <a:buNone/>
            </a:pPr>
            <a:r>
              <a:rPr lang="en-US" dirty="0"/>
              <a:t>If database is consistent and transaction is only way to interact with database then, instead of concentrate on database we focus on transaction. And if transaction works well then our database is always in consistent state.</a:t>
            </a:r>
          </a:p>
          <a:p>
            <a:pPr marL="0" indent="0" algn="just">
              <a:buNone/>
            </a:pPr>
            <a:r>
              <a:rPr lang="en-US" dirty="0">
                <a:solidFill>
                  <a:srgbClr val="FF0000"/>
                </a:solidFill>
              </a:rPr>
              <a:t>Reason we study ACID property if transaction satisfied those ACID property then it will maintain your DB consistent.</a:t>
            </a:r>
            <a:endParaRPr lang="en-IN" dirty="0">
              <a:solidFill>
                <a:srgbClr val="FF0000"/>
              </a:solidFill>
            </a:endParaRPr>
          </a:p>
        </p:txBody>
      </p:sp>
    </p:spTree>
    <p:extLst>
      <p:ext uri="{BB962C8B-B14F-4D97-AF65-F5344CB8AC3E}">
        <p14:creationId xmlns:p14="http://schemas.microsoft.com/office/powerpoint/2010/main" val="305084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EBC8-5E0B-4940-B6D3-CEFBF4DCE860}"/>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42F124BA-0771-4571-BAD7-3CB89C071F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162" y="1635703"/>
            <a:ext cx="8069675" cy="496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8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FA60-C583-4A42-8EC7-371BCEFFE447}"/>
              </a:ext>
            </a:extLst>
          </p:cNvPr>
          <p:cNvSpPr>
            <a:spLocks noGrp="1"/>
          </p:cNvSpPr>
          <p:nvPr>
            <p:ph type="title"/>
          </p:nvPr>
        </p:nvSpPr>
        <p:spPr/>
        <p:txBody>
          <a:bodyPr/>
          <a:lstStyle/>
          <a:p>
            <a:r>
              <a:rPr lang="en-US" dirty="0"/>
              <a:t>1. Atomicity</a:t>
            </a:r>
            <a:endParaRPr lang="en-IN" dirty="0"/>
          </a:p>
        </p:txBody>
      </p:sp>
      <p:sp>
        <p:nvSpPr>
          <p:cNvPr id="3" name="Content Placeholder 2">
            <a:extLst>
              <a:ext uri="{FF2B5EF4-FFF2-40B4-BE49-F238E27FC236}">
                <a16:creationId xmlns:a16="http://schemas.microsoft.com/office/drawing/2014/main" id="{F637ED9C-98F3-473F-BDA2-153F98972C96}"/>
              </a:ext>
            </a:extLst>
          </p:cNvPr>
          <p:cNvSpPr>
            <a:spLocks noGrp="1"/>
          </p:cNvSpPr>
          <p:nvPr>
            <p:ph idx="1"/>
          </p:nvPr>
        </p:nvSpPr>
        <p:spPr/>
        <p:txBody>
          <a:bodyPr/>
          <a:lstStyle/>
          <a:p>
            <a:r>
              <a:rPr lang="en-US" dirty="0"/>
              <a:t>Transaction should in atomic nature.</a:t>
            </a:r>
          </a:p>
          <a:p>
            <a:r>
              <a:rPr lang="en-US" dirty="0"/>
              <a:t>Either all the instruction participating in transaction must execute or none of them is execute.</a:t>
            </a:r>
            <a:endParaRPr lang="en-IN" dirty="0"/>
          </a:p>
        </p:txBody>
      </p:sp>
    </p:spTree>
    <p:extLst>
      <p:ext uri="{BB962C8B-B14F-4D97-AF65-F5344CB8AC3E}">
        <p14:creationId xmlns:p14="http://schemas.microsoft.com/office/powerpoint/2010/main" val="123697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8BD6-E64A-4921-8F05-E2073D005436}"/>
              </a:ext>
            </a:extLst>
          </p:cNvPr>
          <p:cNvSpPr>
            <a:spLocks noGrp="1"/>
          </p:cNvSpPr>
          <p:nvPr>
            <p:ph type="title"/>
          </p:nvPr>
        </p:nvSpPr>
        <p:spPr/>
        <p:txBody>
          <a:bodyPr/>
          <a:lstStyle/>
          <a:p>
            <a:r>
              <a:rPr lang="en-IN" b="1" i="0" dirty="0">
                <a:solidFill>
                  <a:srgbClr val="333333"/>
                </a:solidFill>
                <a:effectLst/>
                <a:latin typeface="inter-bold"/>
              </a:rPr>
              <a:t>Example:</a:t>
            </a:r>
            <a:endParaRPr lang="en-IN" dirty="0"/>
          </a:p>
        </p:txBody>
      </p:sp>
      <p:sp>
        <p:nvSpPr>
          <p:cNvPr id="3" name="Content Placeholder 2">
            <a:extLst>
              <a:ext uri="{FF2B5EF4-FFF2-40B4-BE49-F238E27FC236}">
                <a16:creationId xmlns:a16="http://schemas.microsoft.com/office/drawing/2014/main" id="{F04ACEC8-48FC-42A3-AE84-1AB310C896B4}"/>
              </a:ext>
            </a:extLst>
          </p:cNvPr>
          <p:cNvSpPr>
            <a:spLocks noGrp="1"/>
          </p:cNvSpPr>
          <p:nvPr>
            <p:ph idx="1"/>
          </p:nvPr>
        </p:nvSpPr>
        <p:spPr/>
        <p:txBody>
          <a:bodyPr>
            <a:normAutofit fontScale="85000" lnSpcReduction="10000"/>
          </a:bodyPr>
          <a:lstStyle/>
          <a:p>
            <a:pPr marL="0" indent="0">
              <a:buNone/>
            </a:pPr>
            <a:r>
              <a:rPr lang="en-US" b="0" i="0" dirty="0">
                <a:solidFill>
                  <a:srgbClr val="333333"/>
                </a:solidFill>
                <a:effectLst/>
                <a:latin typeface="inter-regular"/>
              </a:rPr>
              <a:t>Let's assume that following transaction T consisting of T1 and T2. A consists of Rs 600 and B consists of Rs 300. Transfer Rs 100 from account A to account B.</a:t>
            </a:r>
          </a:p>
          <a:p>
            <a:pPr marL="0" indent="0">
              <a:buNone/>
            </a:pPr>
            <a:endParaRPr lang="en-US" b="0" i="0" dirty="0">
              <a:solidFill>
                <a:srgbClr val="333333"/>
              </a:solidFill>
              <a:effectLst/>
              <a:latin typeface="inter-regular"/>
            </a:endParaRPr>
          </a:p>
          <a:p>
            <a:pPr marL="0" indent="0">
              <a:buNone/>
            </a:pPr>
            <a:endParaRPr lang="en-US" b="0" i="0" dirty="0">
              <a:solidFill>
                <a:srgbClr val="333333"/>
              </a:solidFill>
              <a:effectLst/>
              <a:latin typeface="inter-regular"/>
            </a:endParaRPr>
          </a:p>
          <a:p>
            <a:pPr marL="0" indent="0">
              <a:buNone/>
            </a:pPr>
            <a:endParaRPr lang="en-US" dirty="0">
              <a:solidFill>
                <a:srgbClr val="333333"/>
              </a:solidFill>
              <a:latin typeface="inter-regular"/>
            </a:endParaRPr>
          </a:p>
          <a:p>
            <a:pPr marL="0" indent="0">
              <a:buNone/>
            </a:pPr>
            <a:endParaRPr lang="en-US" b="0" i="0" dirty="0">
              <a:solidFill>
                <a:srgbClr val="333333"/>
              </a:solidFill>
              <a:effectLst/>
              <a:latin typeface="inter-regular"/>
            </a:endParaRPr>
          </a:p>
          <a:p>
            <a:pPr algn="just"/>
            <a:r>
              <a:rPr lang="en-US" b="0" i="0" dirty="0">
                <a:solidFill>
                  <a:srgbClr val="333333"/>
                </a:solidFill>
                <a:effectLst/>
                <a:latin typeface="inter-regular"/>
              </a:rPr>
              <a:t>After completion of the transaction, A consists of Rs 500 and B consists of Rs 400.</a:t>
            </a:r>
          </a:p>
          <a:p>
            <a:pPr algn="just"/>
            <a:r>
              <a:rPr lang="en-US" b="0" i="0" dirty="0">
                <a:solidFill>
                  <a:srgbClr val="333333"/>
                </a:solidFill>
                <a:effectLst/>
                <a:latin typeface="inter-regular"/>
              </a:rPr>
              <a:t>If the transaction T fails after the completion of transaction T1 but before completion of transaction T2, then the amount will be deducted from A but not added to B. This shows the inconsistent database state. In order to ensure correctness of database state, the transaction must be executed in entirety.</a:t>
            </a:r>
          </a:p>
          <a:p>
            <a:pPr marL="0" indent="0">
              <a:buNone/>
            </a:pPr>
            <a:endParaRPr lang="en-US" b="0" i="0" dirty="0">
              <a:solidFill>
                <a:srgbClr val="333333"/>
              </a:solidFill>
              <a:effectLst/>
              <a:latin typeface="inter-regular"/>
            </a:endParaRPr>
          </a:p>
          <a:p>
            <a:pPr marL="0" indent="0">
              <a:buNone/>
            </a:pPr>
            <a:endParaRPr lang="en-IN" dirty="0"/>
          </a:p>
        </p:txBody>
      </p:sp>
      <p:graphicFrame>
        <p:nvGraphicFramePr>
          <p:cNvPr id="6" name="Table 5">
            <a:extLst>
              <a:ext uri="{FF2B5EF4-FFF2-40B4-BE49-F238E27FC236}">
                <a16:creationId xmlns:a16="http://schemas.microsoft.com/office/drawing/2014/main" id="{D1C2EF8B-1946-4F07-BC56-9D40893C0639}"/>
              </a:ext>
            </a:extLst>
          </p:cNvPr>
          <p:cNvGraphicFramePr>
            <a:graphicFrameLocks noGrp="1"/>
          </p:cNvGraphicFramePr>
          <p:nvPr>
            <p:extLst>
              <p:ext uri="{D42A27DB-BD31-4B8C-83A1-F6EECF244321}">
                <p14:modId xmlns:p14="http://schemas.microsoft.com/office/powerpoint/2010/main" val="4214792533"/>
              </p:ext>
            </p:extLst>
          </p:nvPr>
        </p:nvGraphicFramePr>
        <p:xfrm>
          <a:off x="3790604" y="2727960"/>
          <a:ext cx="3742114" cy="1402080"/>
        </p:xfrm>
        <a:graphic>
          <a:graphicData uri="http://schemas.openxmlformats.org/drawingml/2006/table">
            <a:tbl>
              <a:tblPr/>
              <a:tblGrid>
                <a:gridCol w="1871057">
                  <a:extLst>
                    <a:ext uri="{9D8B030D-6E8A-4147-A177-3AD203B41FA5}">
                      <a16:colId xmlns:a16="http://schemas.microsoft.com/office/drawing/2014/main" val="1597050327"/>
                    </a:ext>
                  </a:extLst>
                </a:gridCol>
                <a:gridCol w="1871057">
                  <a:extLst>
                    <a:ext uri="{9D8B030D-6E8A-4147-A177-3AD203B41FA5}">
                      <a16:colId xmlns:a16="http://schemas.microsoft.com/office/drawing/2014/main" val="1238723861"/>
                    </a:ext>
                  </a:extLst>
                </a:gridCol>
              </a:tblGrid>
              <a:tr h="400728">
                <a:tc>
                  <a:txBody>
                    <a:bodyPr/>
                    <a:lstStyle/>
                    <a:p>
                      <a:pPr algn="l" fontAlgn="t"/>
                      <a:r>
                        <a:rPr lang="en-IN">
                          <a:solidFill>
                            <a:srgbClr val="000000"/>
                          </a:solidFill>
                          <a:effectLst/>
                          <a:latin typeface="times new roman" panose="02020603050405020304" pitchFamily="18" charset="0"/>
                        </a:rPr>
                        <a:t>T1</a:t>
                      </a:r>
                    </a:p>
                  </a:txBody>
                  <a:tcPr marT="91440" marB="91440">
                    <a:lnL w="7620" cap="flat" cmpd="sng" algn="ctr">
                      <a:solidFill>
                        <a:srgbClr val="C0624B"/>
                      </a:solidFill>
                      <a:prstDash val="solid"/>
                      <a:round/>
                      <a:headEnd type="none" w="med" len="med"/>
                      <a:tailEnd type="none" w="med" len="med"/>
                    </a:lnL>
                    <a:lnR w="7620" cap="flat" cmpd="sng" algn="ctr">
                      <a:solidFill>
                        <a:srgbClr val="C0624B"/>
                      </a:solidFill>
                      <a:prstDash val="solid"/>
                      <a:round/>
                      <a:headEnd type="none" w="med" len="med"/>
                      <a:tailEnd type="none" w="med" len="med"/>
                    </a:lnR>
                    <a:lnT w="7620" cap="flat" cmpd="sng" algn="ctr">
                      <a:solidFill>
                        <a:srgbClr val="C062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T2</a:t>
                      </a:r>
                    </a:p>
                  </a:txBody>
                  <a:tcPr marT="91440" marB="91440">
                    <a:lnL w="7620" cap="flat" cmpd="sng" algn="ctr">
                      <a:solidFill>
                        <a:srgbClr val="C0624B"/>
                      </a:solidFill>
                      <a:prstDash val="solid"/>
                      <a:round/>
                      <a:headEnd type="none" w="med" len="med"/>
                      <a:tailEnd type="none" w="med" len="med"/>
                    </a:lnL>
                    <a:lnR w="7620" cap="flat" cmpd="sng" algn="ctr">
                      <a:solidFill>
                        <a:srgbClr val="C0624B"/>
                      </a:solidFill>
                      <a:prstDash val="solid"/>
                      <a:round/>
                      <a:headEnd type="none" w="med" len="med"/>
                      <a:tailEnd type="none" w="med" len="med"/>
                    </a:lnR>
                    <a:lnT w="7620" cap="flat" cmpd="sng" algn="ctr">
                      <a:solidFill>
                        <a:srgbClr val="C062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0828644"/>
                  </a:ext>
                </a:extLst>
              </a:tr>
              <a:tr h="828170">
                <a:tc>
                  <a:txBody>
                    <a:bodyPr/>
                    <a:lstStyle/>
                    <a:p>
                      <a:pPr algn="l" fontAlgn="t"/>
                      <a:r>
                        <a:rPr lang="en-US">
                          <a:solidFill>
                            <a:srgbClr val="333333"/>
                          </a:solidFill>
                          <a:effectLst/>
                          <a:latin typeface="inter-regular"/>
                        </a:rPr>
                        <a:t>Read(A)</a:t>
                      </a:r>
                      <a:br>
                        <a:rPr lang="en-US">
                          <a:solidFill>
                            <a:srgbClr val="333333"/>
                          </a:solidFill>
                          <a:effectLst/>
                          <a:latin typeface="inter-regular"/>
                        </a:rPr>
                      </a:br>
                      <a:r>
                        <a:rPr lang="en-US">
                          <a:solidFill>
                            <a:srgbClr val="333333"/>
                          </a:solidFill>
                          <a:effectLst/>
                          <a:latin typeface="inter-regular"/>
                        </a:rPr>
                        <a:t>A:= A-100</a:t>
                      </a:r>
                      <a:br>
                        <a:rPr lang="en-US">
                          <a:solidFill>
                            <a:srgbClr val="333333"/>
                          </a:solidFill>
                          <a:effectLst/>
                          <a:latin typeface="inter-regular"/>
                        </a:rPr>
                      </a:br>
                      <a:r>
                        <a:rPr lang="en-US">
                          <a:solidFill>
                            <a:srgbClr val="333333"/>
                          </a:solidFill>
                          <a:effectLst/>
                          <a:latin typeface="inter-regular"/>
                        </a:rPr>
                        <a:t>Write(A)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333333"/>
                          </a:solidFill>
                          <a:effectLst/>
                          <a:latin typeface="inter-regular"/>
                        </a:rPr>
                        <a:t>Read(B)</a:t>
                      </a:r>
                      <a:br>
                        <a:rPr lang="en-IN" dirty="0">
                          <a:solidFill>
                            <a:srgbClr val="333333"/>
                          </a:solidFill>
                          <a:effectLst/>
                          <a:latin typeface="inter-regular"/>
                        </a:rPr>
                      </a:br>
                      <a:r>
                        <a:rPr lang="en-IN" dirty="0">
                          <a:solidFill>
                            <a:srgbClr val="333333"/>
                          </a:solidFill>
                          <a:effectLst/>
                          <a:latin typeface="inter-regular"/>
                        </a:rPr>
                        <a:t>Y:= Y+100</a:t>
                      </a:r>
                      <a:br>
                        <a:rPr lang="en-IN" dirty="0">
                          <a:solidFill>
                            <a:srgbClr val="333333"/>
                          </a:solidFill>
                          <a:effectLst/>
                          <a:latin typeface="inter-regular"/>
                        </a:rPr>
                      </a:br>
                      <a:r>
                        <a:rPr lang="en-IN" dirty="0">
                          <a:solidFill>
                            <a:srgbClr val="333333"/>
                          </a:solidFill>
                          <a:effectLst/>
                          <a:latin typeface="inter-regular"/>
                        </a:rPr>
                        <a:t>Write(B)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4780390"/>
                  </a:ext>
                </a:extLst>
              </a:tr>
            </a:tbl>
          </a:graphicData>
        </a:graphic>
      </p:graphicFrame>
    </p:spTree>
    <p:extLst>
      <p:ext uri="{BB962C8B-B14F-4D97-AF65-F5344CB8AC3E}">
        <p14:creationId xmlns:p14="http://schemas.microsoft.com/office/powerpoint/2010/main" val="2352066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1884</Words>
  <Application>Microsoft Office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erdana</vt:lpstr>
      <vt:lpstr>inter-bold</vt:lpstr>
      <vt:lpstr>inter-regular</vt:lpstr>
      <vt:lpstr>times new roman</vt:lpstr>
      <vt:lpstr>urw-din</vt:lpstr>
      <vt:lpstr>Office Theme</vt:lpstr>
      <vt:lpstr>Transaction processing</vt:lpstr>
      <vt:lpstr>Transaction</vt:lpstr>
      <vt:lpstr>Example:  </vt:lpstr>
      <vt:lpstr>Transaction property</vt:lpstr>
      <vt:lpstr>Why Important?</vt:lpstr>
      <vt:lpstr>PowerPoint Presentation</vt:lpstr>
      <vt:lpstr>PowerPoint Presentation</vt:lpstr>
      <vt:lpstr>1. Atomicity</vt:lpstr>
      <vt:lpstr>Example:</vt:lpstr>
      <vt:lpstr>2. Isolation</vt:lpstr>
      <vt:lpstr>PowerPoint Presentation</vt:lpstr>
      <vt:lpstr>3.Durability</vt:lpstr>
      <vt:lpstr>PowerPoint Presentation</vt:lpstr>
      <vt:lpstr>4.Consistency</vt:lpstr>
      <vt:lpstr>PowerPoint Presentation</vt:lpstr>
      <vt:lpstr>States of Transaction</vt:lpstr>
      <vt:lpstr>PowerPoint Presentation</vt:lpstr>
      <vt:lpstr>PowerPoint Presentation</vt:lpstr>
      <vt:lpstr>PowerPoint Presentation</vt:lpstr>
      <vt:lpstr>Concurrency Problems</vt:lpstr>
      <vt:lpstr>Dirty Read Problem</vt:lpstr>
      <vt:lpstr>Unrepeatable Read Problem</vt:lpstr>
      <vt:lpstr>Phantom Read Problem</vt:lpstr>
      <vt:lpstr>Lost Update</vt:lpstr>
      <vt:lpstr>DBMS Schedule</vt:lpstr>
      <vt:lpstr>PowerPoint Presentation</vt:lpstr>
      <vt:lpstr>Serial Schedule</vt:lpstr>
      <vt:lpstr>PowerPoint Presentation</vt:lpstr>
      <vt:lpstr>Non- Serial schedule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dc:title>
  <dc:creator>Kinjal Gautam</dc:creator>
  <cp:lastModifiedBy>Kinjal Gautam</cp:lastModifiedBy>
  <cp:revision>5</cp:revision>
  <dcterms:created xsi:type="dcterms:W3CDTF">2022-01-03T17:01:05Z</dcterms:created>
  <dcterms:modified xsi:type="dcterms:W3CDTF">2022-01-11T15:19:00Z</dcterms:modified>
</cp:coreProperties>
</file>