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3" d="100"/>
          <a:sy n="83" d="100"/>
        </p:scale>
        <p:origin x="61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A1CC4-AE00-48C2-8BF4-1D8950FDFB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7B00E8B-E2BD-4C70-BA8B-5106F327F3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73B2F57-0F73-4299-B323-B86E6BBF6A16}"/>
              </a:ext>
            </a:extLst>
          </p:cNvPr>
          <p:cNvSpPr>
            <a:spLocks noGrp="1"/>
          </p:cNvSpPr>
          <p:nvPr>
            <p:ph type="dt" sz="half" idx="10"/>
          </p:nvPr>
        </p:nvSpPr>
        <p:spPr/>
        <p:txBody>
          <a:bodyPr/>
          <a:lstStyle/>
          <a:p>
            <a:fld id="{58C93230-232D-4060-BD75-C698EC133EBC}" type="datetimeFigureOut">
              <a:rPr lang="en-IN" smtClean="0"/>
              <a:t>29-12-2021</a:t>
            </a:fld>
            <a:endParaRPr lang="en-IN"/>
          </a:p>
        </p:txBody>
      </p:sp>
      <p:sp>
        <p:nvSpPr>
          <p:cNvPr id="5" name="Footer Placeholder 4">
            <a:extLst>
              <a:ext uri="{FF2B5EF4-FFF2-40B4-BE49-F238E27FC236}">
                <a16:creationId xmlns:a16="http://schemas.microsoft.com/office/drawing/2014/main" id="{45FAB1F0-E102-4B3A-9218-E74319FD80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4C5BD6-F77F-4E98-942F-30AF77AEB81A}"/>
              </a:ext>
            </a:extLst>
          </p:cNvPr>
          <p:cNvSpPr>
            <a:spLocks noGrp="1"/>
          </p:cNvSpPr>
          <p:nvPr>
            <p:ph type="sldNum" sz="quarter" idx="12"/>
          </p:nvPr>
        </p:nvSpPr>
        <p:spPr/>
        <p:txBody>
          <a:bodyPr/>
          <a:lstStyle/>
          <a:p>
            <a:fld id="{0A7B26D2-6A6D-4731-84F4-72F6620FB383}" type="slidenum">
              <a:rPr lang="en-IN" smtClean="0"/>
              <a:t>‹#›</a:t>
            </a:fld>
            <a:endParaRPr lang="en-IN"/>
          </a:p>
        </p:txBody>
      </p:sp>
    </p:spTree>
    <p:extLst>
      <p:ext uri="{BB962C8B-B14F-4D97-AF65-F5344CB8AC3E}">
        <p14:creationId xmlns:p14="http://schemas.microsoft.com/office/powerpoint/2010/main" val="622471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023C1-AE56-4C3F-BB55-FDC8F1AB58E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9F779A0-92AF-4877-9CCD-FCF63FE30B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D110EE-DE64-4507-9829-81124E65DFD0}"/>
              </a:ext>
            </a:extLst>
          </p:cNvPr>
          <p:cNvSpPr>
            <a:spLocks noGrp="1"/>
          </p:cNvSpPr>
          <p:nvPr>
            <p:ph type="dt" sz="half" idx="10"/>
          </p:nvPr>
        </p:nvSpPr>
        <p:spPr/>
        <p:txBody>
          <a:bodyPr/>
          <a:lstStyle/>
          <a:p>
            <a:fld id="{58C93230-232D-4060-BD75-C698EC133EBC}" type="datetimeFigureOut">
              <a:rPr lang="en-IN" smtClean="0"/>
              <a:t>29-12-2021</a:t>
            </a:fld>
            <a:endParaRPr lang="en-IN"/>
          </a:p>
        </p:txBody>
      </p:sp>
      <p:sp>
        <p:nvSpPr>
          <p:cNvPr id="5" name="Footer Placeholder 4">
            <a:extLst>
              <a:ext uri="{FF2B5EF4-FFF2-40B4-BE49-F238E27FC236}">
                <a16:creationId xmlns:a16="http://schemas.microsoft.com/office/drawing/2014/main" id="{1EB6F3B7-1DC0-4BD2-A2FA-B8FD0D27CB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0E9D5B-CC7E-43C3-AC43-9D73591F69FA}"/>
              </a:ext>
            </a:extLst>
          </p:cNvPr>
          <p:cNvSpPr>
            <a:spLocks noGrp="1"/>
          </p:cNvSpPr>
          <p:nvPr>
            <p:ph type="sldNum" sz="quarter" idx="12"/>
          </p:nvPr>
        </p:nvSpPr>
        <p:spPr/>
        <p:txBody>
          <a:bodyPr/>
          <a:lstStyle/>
          <a:p>
            <a:fld id="{0A7B26D2-6A6D-4731-84F4-72F6620FB383}" type="slidenum">
              <a:rPr lang="en-IN" smtClean="0"/>
              <a:t>‹#›</a:t>
            </a:fld>
            <a:endParaRPr lang="en-IN"/>
          </a:p>
        </p:txBody>
      </p:sp>
    </p:spTree>
    <p:extLst>
      <p:ext uri="{BB962C8B-B14F-4D97-AF65-F5344CB8AC3E}">
        <p14:creationId xmlns:p14="http://schemas.microsoft.com/office/powerpoint/2010/main" val="2497619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E25882-FFAD-4D78-B7A9-71BB167C952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58B9D96-5CB8-4C06-AEEE-47F8734E510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58054A-9541-46CB-8050-E15C481BA907}"/>
              </a:ext>
            </a:extLst>
          </p:cNvPr>
          <p:cNvSpPr>
            <a:spLocks noGrp="1"/>
          </p:cNvSpPr>
          <p:nvPr>
            <p:ph type="dt" sz="half" idx="10"/>
          </p:nvPr>
        </p:nvSpPr>
        <p:spPr/>
        <p:txBody>
          <a:bodyPr/>
          <a:lstStyle/>
          <a:p>
            <a:fld id="{58C93230-232D-4060-BD75-C698EC133EBC}" type="datetimeFigureOut">
              <a:rPr lang="en-IN" smtClean="0"/>
              <a:t>29-12-2021</a:t>
            </a:fld>
            <a:endParaRPr lang="en-IN"/>
          </a:p>
        </p:txBody>
      </p:sp>
      <p:sp>
        <p:nvSpPr>
          <p:cNvPr id="5" name="Footer Placeholder 4">
            <a:extLst>
              <a:ext uri="{FF2B5EF4-FFF2-40B4-BE49-F238E27FC236}">
                <a16:creationId xmlns:a16="http://schemas.microsoft.com/office/drawing/2014/main" id="{6449413F-60A1-41F4-9720-5879FA9E36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4C2190-4F99-4331-8E64-5B7A19BD8BC3}"/>
              </a:ext>
            </a:extLst>
          </p:cNvPr>
          <p:cNvSpPr>
            <a:spLocks noGrp="1"/>
          </p:cNvSpPr>
          <p:nvPr>
            <p:ph type="sldNum" sz="quarter" idx="12"/>
          </p:nvPr>
        </p:nvSpPr>
        <p:spPr/>
        <p:txBody>
          <a:bodyPr/>
          <a:lstStyle/>
          <a:p>
            <a:fld id="{0A7B26D2-6A6D-4731-84F4-72F6620FB383}" type="slidenum">
              <a:rPr lang="en-IN" smtClean="0"/>
              <a:t>‹#›</a:t>
            </a:fld>
            <a:endParaRPr lang="en-IN"/>
          </a:p>
        </p:txBody>
      </p:sp>
    </p:spTree>
    <p:extLst>
      <p:ext uri="{BB962C8B-B14F-4D97-AF65-F5344CB8AC3E}">
        <p14:creationId xmlns:p14="http://schemas.microsoft.com/office/powerpoint/2010/main" val="2822666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6468A-4178-43D8-A7AA-0873F7BC41F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ED13B44-B7A0-47A8-A58F-94856533D31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BF9C54-62FB-466B-9570-6FC6D1F6B94B}"/>
              </a:ext>
            </a:extLst>
          </p:cNvPr>
          <p:cNvSpPr>
            <a:spLocks noGrp="1"/>
          </p:cNvSpPr>
          <p:nvPr>
            <p:ph type="dt" sz="half" idx="10"/>
          </p:nvPr>
        </p:nvSpPr>
        <p:spPr/>
        <p:txBody>
          <a:bodyPr/>
          <a:lstStyle/>
          <a:p>
            <a:fld id="{58C93230-232D-4060-BD75-C698EC133EBC}" type="datetimeFigureOut">
              <a:rPr lang="en-IN" smtClean="0"/>
              <a:t>29-12-2021</a:t>
            </a:fld>
            <a:endParaRPr lang="en-IN"/>
          </a:p>
        </p:txBody>
      </p:sp>
      <p:sp>
        <p:nvSpPr>
          <p:cNvPr id="5" name="Footer Placeholder 4">
            <a:extLst>
              <a:ext uri="{FF2B5EF4-FFF2-40B4-BE49-F238E27FC236}">
                <a16:creationId xmlns:a16="http://schemas.microsoft.com/office/drawing/2014/main" id="{B7994F56-CDC8-47BA-859E-233D93B6E3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3E2EA3-BB71-40C5-ACBB-27EA9A24C2ED}"/>
              </a:ext>
            </a:extLst>
          </p:cNvPr>
          <p:cNvSpPr>
            <a:spLocks noGrp="1"/>
          </p:cNvSpPr>
          <p:nvPr>
            <p:ph type="sldNum" sz="quarter" idx="12"/>
          </p:nvPr>
        </p:nvSpPr>
        <p:spPr/>
        <p:txBody>
          <a:bodyPr/>
          <a:lstStyle/>
          <a:p>
            <a:fld id="{0A7B26D2-6A6D-4731-84F4-72F6620FB383}" type="slidenum">
              <a:rPr lang="en-IN" smtClean="0"/>
              <a:t>‹#›</a:t>
            </a:fld>
            <a:endParaRPr lang="en-IN"/>
          </a:p>
        </p:txBody>
      </p:sp>
    </p:spTree>
    <p:extLst>
      <p:ext uri="{BB962C8B-B14F-4D97-AF65-F5344CB8AC3E}">
        <p14:creationId xmlns:p14="http://schemas.microsoft.com/office/powerpoint/2010/main" val="3319668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BC5E9-38BA-4F5A-BDDF-5E43563490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AA0CB16-309C-4EF1-A8BE-12208C9F1F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7DE57A7-5F3A-4020-A9AB-BD53CDE95638}"/>
              </a:ext>
            </a:extLst>
          </p:cNvPr>
          <p:cNvSpPr>
            <a:spLocks noGrp="1"/>
          </p:cNvSpPr>
          <p:nvPr>
            <p:ph type="dt" sz="half" idx="10"/>
          </p:nvPr>
        </p:nvSpPr>
        <p:spPr/>
        <p:txBody>
          <a:bodyPr/>
          <a:lstStyle/>
          <a:p>
            <a:fld id="{58C93230-232D-4060-BD75-C698EC133EBC}" type="datetimeFigureOut">
              <a:rPr lang="en-IN" smtClean="0"/>
              <a:t>29-12-2021</a:t>
            </a:fld>
            <a:endParaRPr lang="en-IN"/>
          </a:p>
        </p:txBody>
      </p:sp>
      <p:sp>
        <p:nvSpPr>
          <p:cNvPr id="5" name="Footer Placeholder 4">
            <a:extLst>
              <a:ext uri="{FF2B5EF4-FFF2-40B4-BE49-F238E27FC236}">
                <a16:creationId xmlns:a16="http://schemas.microsoft.com/office/drawing/2014/main" id="{87C05EE1-3478-44F6-B084-C0B6418B37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5A4DFD-88C4-4E55-A722-F1E8331E3840}"/>
              </a:ext>
            </a:extLst>
          </p:cNvPr>
          <p:cNvSpPr>
            <a:spLocks noGrp="1"/>
          </p:cNvSpPr>
          <p:nvPr>
            <p:ph type="sldNum" sz="quarter" idx="12"/>
          </p:nvPr>
        </p:nvSpPr>
        <p:spPr/>
        <p:txBody>
          <a:bodyPr/>
          <a:lstStyle/>
          <a:p>
            <a:fld id="{0A7B26D2-6A6D-4731-84F4-72F6620FB383}" type="slidenum">
              <a:rPr lang="en-IN" smtClean="0"/>
              <a:t>‹#›</a:t>
            </a:fld>
            <a:endParaRPr lang="en-IN"/>
          </a:p>
        </p:txBody>
      </p:sp>
    </p:spTree>
    <p:extLst>
      <p:ext uri="{BB962C8B-B14F-4D97-AF65-F5344CB8AC3E}">
        <p14:creationId xmlns:p14="http://schemas.microsoft.com/office/powerpoint/2010/main" val="2099588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5E2E2-1A8C-467F-8153-52E615956FD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D934C9E-6539-4A18-90BE-2B757E4C5B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F4758A2-A026-4121-9A0C-39F0BF7B639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A1A0D2D-B9DA-4188-BEC5-9CC8A13D263D}"/>
              </a:ext>
            </a:extLst>
          </p:cNvPr>
          <p:cNvSpPr>
            <a:spLocks noGrp="1"/>
          </p:cNvSpPr>
          <p:nvPr>
            <p:ph type="dt" sz="half" idx="10"/>
          </p:nvPr>
        </p:nvSpPr>
        <p:spPr/>
        <p:txBody>
          <a:bodyPr/>
          <a:lstStyle/>
          <a:p>
            <a:fld id="{58C93230-232D-4060-BD75-C698EC133EBC}" type="datetimeFigureOut">
              <a:rPr lang="en-IN" smtClean="0"/>
              <a:t>29-12-2021</a:t>
            </a:fld>
            <a:endParaRPr lang="en-IN"/>
          </a:p>
        </p:txBody>
      </p:sp>
      <p:sp>
        <p:nvSpPr>
          <p:cNvPr id="6" name="Footer Placeholder 5">
            <a:extLst>
              <a:ext uri="{FF2B5EF4-FFF2-40B4-BE49-F238E27FC236}">
                <a16:creationId xmlns:a16="http://schemas.microsoft.com/office/drawing/2014/main" id="{A662A4AA-5956-4F94-8D09-81B8E13768C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245F78F-3D67-43B0-822E-AD27368D80A2}"/>
              </a:ext>
            </a:extLst>
          </p:cNvPr>
          <p:cNvSpPr>
            <a:spLocks noGrp="1"/>
          </p:cNvSpPr>
          <p:nvPr>
            <p:ph type="sldNum" sz="quarter" idx="12"/>
          </p:nvPr>
        </p:nvSpPr>
        <p:spPr/>
        <p:txBody>
          <a:bodyPr/>
          <a:lstStyle/>
          <a:p>
            <a:fld id="{0A7B26D2-6A6D-4731-84F4-72F6620FB383}" type="slidenum">
              <a:rPr lang="en-IN" smtClean="0"/>
              <a:t>‹#›</a:t>
            </a:fld>
            <a:endParaRPr lang="en-IN"/>
          </a:p>
        </p:txBody>
      </p:sp>
    </p:spTree>
    <p:extLst>
      <p:ext uri="{BB962C8B-B14F-4D97-AF65-F5344CB8AC3E}">
        <p14:creationId xmlns:p14="http://schemas.microsoft.com/office/powerpoint/2010/main" val="1724042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61742-8218-4430-8C6C-57E71A55F90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20B3115-7BEC-4E1B-AD8F-6A2B5E5032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B1B4E4F-29E9-46E2-9E5A-9AE3F4D791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A9E6C09-BD53-49BD-908E-B146700F7A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6A096E1-8946-4E97-85CE-5FC0B265E18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DE79CA8-1781-47A3-8CE9-A42DE8A9C62C}"/>
              </a:ext>
            </a:extLst>
          </p:cNvPr>
          <p:cNvSpPr>
            <a:spLocks noGrp="1"/>
          </p:cNvSpPr>
          <p:nvPr>
            <p:ph type="dt" sz="half" idx="10"/>
          </p:nvPr>
        </p:nvSpPr>
        <p:spPr/>
        <p:txBody>
          <a:bodyPr/>
          <a:lstStyle/>
          <a:p>
            <a:fld id="{58C93230-232D-4060-BD75-C698EC133EBC}" type="datetimeFigureOut">
              <a:rPr lang="en-IN" smtClean="0"/>
              <a:t>29-12-2021</a:t>
            </a:fld>
            <a:endParaRPr lang="en-IN"/>
          </a:p>
        </p:txBody>
      </p:sp>
      <p:sp>
        <p:nvSpPr>
          <p:cNvPr id="8" name="Footer Placeholder 7">
            <a:extLst>
              <a:ext uri="{FF2B5EF4-FFF2-40B4-BE49-F238E27FC236}">
                <a16:creationId xmlns:a16="http://schemas.microsoft.com/office/drawing/2014/main" id="{8E71062D-6DDA-4B44-ABE8-5EE2D8D3177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336B3DF-5A64-4C37-AA33-CB8214A4A51B}"/>
              </a:ext>
            </a:extLst>
          </p:cNvPr>
          <p:cNvSpPr>
            <a:spLocks noGrp="1"/>
          </p:cNvSpPr>
          <p:nvPr>
            <p:ph type="sldNum" sz="quarter" idx="12"/>
          </p:nvPr>
        </p:nvSpPr>
        <p:spPr/>
        <p:txBody>
          <a:bodyPr/>
          <a:lstStyle/>
          <a:p>
            <a:fld id="{0A7B26D2-6A6D-4731-84F4-72F6620FB383}" type="slidenum">
              <a:rPr lang="en-IN" smtClean="0"/>
              <a:t>‹#›</a:t>
            </a:fld>
            <a:endParaRPr lang="en-IN"/>
          </a:p>
        </p:txBody>
      </p:sp>
    </p:spTree>
    <p:extLst>
      <p:ext uri="{BB962C8B-B14F-4D97-AF65-F5344CB8AC3E}">
        <p14:creationId xmlns:p14="http://schemas.microsoft.com/office/powerpoint/2010/main" val="4164070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F72E-F7E4-4BC4-B857-EB8611A3D37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3B6F102-8108-4DEF-9DA7-6ABAFFB2FBB4}"/>
              </a:ext>
            </a:extLst>
          </p:cNvPr>
          <p:cNvSpPr>
            <a:spLocks noGrp="1"/>
          </p:cNvSpPr>
          <p:nvPr>
            <p:ph type="dt" sz="half" idx="10"/>
          </p:nvPr>
        </p:nvSpPr>
        <p:spPr/>
        <p:txBody>
          <a:bodyPr/>
          <a:lstStyle/>
          <a:p>
            <a:fld id="{58C93230-232D-4060-BD75-C698EC133EBC}" type="datetimeFigureOut">
              <a:rPr lang="en-IN" smtClean="0"/>
              <a:t>29-12-2021</a:t>
            </a:fld>
            <a:endParaRPr lang="en-IN"/>
          </a:p>
        </p:txBody>
      </p:sp>
      <p:sp>
        <p:nvSpPr>
          <p:cNvPr id="4" name="Footer Placeholder 3">
            <a:extLst>
              <a:ext uri="{FF2B5EF4-FFF2-40B4-BE49-F238E27FC236}">
                <a16:creationId xmlns:a16="http://schemas.microsoft.com/office/drawing/2014/main" id="{A5E09333-5FD2-4249-8D08-01DBD3D6AEC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3BCF305-8F30-4006-A6D7-F29C9690C1D7}"/>
              </a:ext>
            </a:extLst>
          </p:cNvPr>
          <p:cNvSpPr>
            <a:spLocks noGrp="1"/>
          </p:cNvSpPr>
          <p:nvPr>
            <p:ph type="sldNum" sz="quarter" idx="12"/>
          </p:nvPr>
        </p:nvSpPr>
        <p:spPr/>
        <p:txBody>
          <a:bodyPr/>
          <a:lstStyle/>
          <a:p>
            <a:fld id="{0A7B26D2-6A6D-4731-84F4-72F6620FB383}" type="slidenum">
              <a:rPr lang="en-IN" smtClean="0"/>
              <a:t>‹#›</a:t>
            </a:fld>
            <a:endParaRPr lang="en-IN"/>
          </a:p>
        </p:txBody>
      </p:sp>
    </p:spTree>
    <p:extLst>
      <p:ext uri="{BB962C8B-B14F-4D97-AF65-F5344CB8AC3E}">
        <p14:creationId xmlns:p14="http://schemas.microsoft.com/office/powerpoint/2010/main" val="2394679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AE64AF-A852-46B9-AD9F-58D31834ACC6}"/>
              </a:ext>
            </a:extLst>
          </p:cNvPr>
          <p:cNvSpPr>
            <a:spLocks noGrp="1"/>
          </p:cNvSpPr>
          <p:nvPr>
            <p:ph type="dt" sz="half" idx="10"/>
          </p:nvPr>
        </p:nvSpPr>
        <p:spPr/>
        <p:txBody>
          <a:bodyPr/>
          <a:lstStyle/>
          <a:p>
            <a:fld id="{58C93230-232D-4060-BD75-C698EC133EBC}" type="datetimeFigureOut">
              <a:rPr lang="en-IN" smtClean="0"/>
              <a:t>29-12-2021</a:t>
            </a:fld>
            <a:endParaRPr lang="en-IN"/>
          </a:p>
        </p:txBody>
      </p:sp>
      <p:sp>
        <p:nvSpPr>
          <p:cNvPr id="3" name="Footer Placeholder 2">
            <a:extLst>
              <a:ext uri="{FF2B5EF4-FFF2-40B4-BE49-F238E27FC236}">
                <a16:creationId xmlns:a16="http://schemas.microsoft.com/office/drawing/2014/main" id="{1CBA7094-65D7-42E9-93FA-8162936828B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0144D0A-9EB2-41E7-8BD7-E58FFAEAE542}"/>
              </a:ext>
            </a:extLst>
          </p:cNvPr>
          <p:cNvSpPr>
            <a:spLocks noGrp="1"/>
          </p:cNvSpPr>
          <p:nvPr>
            <p:ph type="sldNum" sz="quarter" idx="12"/>
          </p:nvPr>
        </p:nvSpPr>
        <p:spPr/>
        <p:txBody>
          <a:bodyPr/>
          <a:lstStyle/>
          <a:p>
            <a:fld id="{0A7B26D2-6A6D-4731-84F4-72F6620FB383}" type="slidenum">
              <a:rPr lang="en-IN" smtClean="0"/>
              <a:t>‹#›</a:t>
            </a:fld>
            <a:endParaRPr lang="en-IN"/>
          </a:p>
        </p:txBody>
      </p:sp>
    </p:spTree>
    <p:extLst>
      <p:ext uri="{BB962C8B-B14F-4D97-AF65-F5344CB8AC3E}">
        <p14:creationId xmlns:p14="http://schemas.microsoft.com/office/powerpoint/2010/main" val="2487732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B0548-8168-444A-B408-5C4C089C79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333B88A-D089-4ABD-8005-A41FBBFE33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7FCCA4A-5110-416E-A22F-709CD41C2A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0B6F19-2361-416A-8E2E-2DB518B93A73}"/>
              </a:ext>
            </a:extLst>
          </p:cNvPr>
          <p:cNvSpPr>
            <a:spLocks noGrp="1"/>
          </p:cNvSpPr>
          <p:nvPr>
            <p:ph type="dt" sz="half" idx="10"/>
          </p:nvPr>
        </p:nvSpPr>
        <p:spPr/>
        <p:txBody>
          <a:bodyPr/>
          <a:lstStyle/>
          <a:p>
            <a:fld id="{58C93230-232D-4060-BD75-C698EC133EBC}" type="datetimeFigureOut">
              <a:rPr lang="en-IN" smtClean="0"/>
              <a:t>29-12-2021</a:t>
            </a:fld>
            <a:endParaRPr lang="en-IN"/>
          </a:p>
        </p:txBody>
      </p:sp>
      <p:sp>
        <p:nvSpPr>
          <p:cNvPr id="6" name="Footer Placeholder 5">
            <a:extLst>
              <a:ext uri="{FF2B5EF4-FFF2-40B4-BE49-F238E27FC236}">
                <a16:creationId xmlns:a16="http://schemas.microsoft.com/office/drawing/2014/main" id="{E339285C-0894-4F6F-8818-A560F9C769B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0EEA021-8D92-4DF3-A7F0-0BFD3DD89C67}"/>
              </a:ext>
            </a:extLst>
          </p:cNvPr>
          <p:cNvSpPr>
            <a:spLocks noGrp="1"/>
          </p:cNvSpPr>
          <p:nvPr>
            <p:ph type="sldNum" sz="quarter" idx="12"/>
          </p:nvPr>
        </p:nvSpPr>
        <p:spPr/>
        <p:txBody>
          <a:bodyPr/>
          <a:lstStyle/>
          <a:p>
            <a:fld id="{0A7B26D2-6A6D-4731-84F4-72F6620FB383}" type="slidenum">
              <a:rPr lang="en-IN" smtClean="0"/>
              <a:t>‹#›</a:t>
            </a:fld>
            <a:endParaRPr lang="en-IN"/>
          </a:p>
        </p:txBody>
      </p:sp>
    </p:spTree>
    <p:extLst>
      <p:ext uri="{BB962C8B-B14F-4D97-AF65-F5344CB8AC3E}">
        <p14:creationId xmlns:p14="http://schemas.microsoft.com/office/powerpoint/2010/main" val="1614622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B35B7-D012-4EBE-AB58-FEB162F4B4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4E21DA1-3898-4BF3-B4BB-F4B317996F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AF31E20-A344-4FDF-9AC5-AC25359C01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8A7670-EDDD-4824-9205-85694F149442}"/>
              </a:ext>
            </a:extLst>
          </p:cNvPr>
          <p:cNvSpPr>
            <a:spLocks noGrp="1"/>
          </p:cNvSpPr>
          <p:nvPr>
            <p:ph type="dt" sz="half" idx="10"/>
          </p:nvPr>
        </p:nvSpPr>
        <p:spPr/>
        <p:txBody>
          <a:bodyPr/>
          <a:lstStyle/>
          <a:p>
            <a:fld id="{58C93230-232D-4060-BD75-C698EC133EBC}" type="datetimeFigureOut">
              <a:rPr lang="en-IN" smtClean="0"/>
              <a:t>29-12-2021</a:t>
            </a:fld>
            <a:endParaRPr lang="en-IN"/>
          </a:p>
        </p:txBody>
      </p:sp>
      <p:sp>
        <p:nvSpPr>
          <p:cNvPr id="6" name="Footer Placeholder 5">
            <a:extLst>
              <a:ext uri="{FF2B5EF4-FFF2-40B4-BE49-F238E27FC236}">
                <a16:creationId xmlns:a16="http://schemas.microsoft.com/office/drawing/2014/main" id="{E79FBB1A-3066-4A6F-8114-A84E9754D2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3BC5663-7580-4974-BDF7-961C70EA3EA8}"/>
              </a:ext>
            </a:extLst>
          </p:cNvPr>
          <p:cNvSpPr>
            <a:spLocks noGrp="1"/>
          </p:cNvSpPr>
          <p:nvPr>
            <p:ph type="sldNum" sz="quarter" idx="12"/>
          </p:nvPr>
        </p:nvSpPr>
        <p:spPr/>
        <p:txBody>
          <a:bodyPr/>
          <a:lstStyle/>
          <a:p>
            <a:fld id="{0A7B26D2-6A6D-4731-84F4-72F6620FB383}" type="slidenum">
              <a:rPr lang="en-IN" smtClean="0"/>
              <a:t>‹#›</a:t>
            </a:fld>
            <a:endParaRPr lang="en-IN"/>
          </a:p>
        </p:txBody>
      </p:sp>
    </p:spTree>
    <p:extLst>
      <p:ext uri="{BB962C8B-B14F-4D97-AF65-F5344CB8AC3E}">
        <p14:creationId xmlns:p14="http://schemas.microsoft.com/office/powerpoint/2010/main" val="1640924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5D61CF-7FFE-454D-BB9B-3F86368633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4F8DEBA-7C60-4210-AEF7-739BAB09B4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41493E-E435-4103-8C17-F15A997E95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C93230-232D-4060-BD75-C698EC133EBC}" type="datetimeFigureOut">
              <a:rPr lang="en-IN" smtClean="0"/>
              <a:t>29-12-2021</a:t>
            </a:fld>
            <a:endParaRPr lang="en-IN"/>
          </a:p>
        </p:txBody>
      </p:sp>
      <p:sp>
        <p:nvSpPr>
          <p:cNvPr id="5" name="Footer Placeholder 4">
            <a:extLst>
              <a:ext uri="{FF2B5EF4-FFF2-40B4-BE49-F238E27FC236}">
                <a16:creationId xmlns:a16="http://schemas.microsoft.com/office/drawing/2014/main" id="{70836627-F84B-4F18-9BD4-D24D8B4974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6F09CFB-2DCF-4C07-ABE5-32E2EE4778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7B26D2-6A6D-4731-84F4-72F6620FB383}" type="slidenum">
              <a:rPr lang="en-IN" smtClean="0"/>
              <a:t>‹#›</a:t>
            </a:fld>
            <a:endParaRPr lang="en-IN"/>
          </a:p>
        </p:txBody>
      </p:sp>
    </p:spTree>
    <p:extLst>
      <p:ext uri="{BB962C8B-B14F-4D97-AF65-F5344CB8AC3E}">
        <p14:creationId xmlns:p14="http://schemas.microsoft.com/office/powerpoint/2010/main" val="10803576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5B8BA-7CDA-4990-B8BE-852964ADED63}"/>
              </a:ext>
            </a:extLst>
          </p:cNvPr>
          <p:cNvSpPr>
            <a:spLocks noGrp="1"/>
          </p:cNvSpPr>
          <p:nvPr>
            <p:ph type="ctrTitle"/>
          </p:nvPr>
        </p:nvSpPr>
        <p:spPr/>
        <p:txBody>
          <a:bodyPr/>
          <a:lstStyle/>
          <a:p>
            <a:r>
              <a:rPr lang="en-US" dirty="0"/>
              <a:t>SQL Subquery</a:t>
            </a:r>
            <a:endParaRPr lang="en-IN" dirty="0"/>
          </a:p>
        </p:txBody>
      </p:sp>
      <p:sp>
        <p:nvSpPr>
          <p:cNvPr id="3" name="Subtitle 2">
            <a:extLst>
              <a:ext uri="{FF2B5EF4-FFF2-40B4-BE49-F238E27FC236}">
                <a16:creationId xmlns:a16="http://schemas.microsoft.com/office/drawing/2014/main" id="{B0C8F0EA-B618-4AF3-9A1C-A9369F729543}"/>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4203165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48723-43A0-4F59-BDC4-D467F02866CE}"/>
              </a:ext>
            </a:extLst>
          </p:cNvPr>
          <p:cNvSpPr>
            <a:spLocks noGrp="1"/>
          </p:cNvSpPr>
          <p:nvPr>
            <p:ph type="title"/>
          </p:nvPr>
        </p:nvSpPr>
        <p:spPr/>
        <p:txBody>
          <a:bodyPr/>
          <a:lstStyle/>
          <a:p>
            <a:r>
              <a:rPr lang="en-US" b="0" i="0" dirty="0">
                <a:effectLst/>
                <a:latin typeface="erdana"/>
              </a:rPr>
              <a:t>Subquery with the INSERT statement</a:t>
            </a:r>
            <a:endParaRPr lang="en-IN" dirty="0"/>
          </a:p>
        </p:txBody>
      </p:sp>
      <p:sp>
        <p:nvSpPr>
          <p:cNvPr id="3" name="Content Placeholder 2">
            <a:extLst>
              <a:ext uri="{FF2B5EF4-FFF2-40B4-BE49-F238E27FC236}">
                <a16:creationId xmlns:a16="http://schemas.microsoft.com/office/drawing/2014/main" id="{2D7446B4-BFE8-4FF7-ABBF-6FB871EA92D2}"/>
              </a:ext>
            </a:extLst>
          </p:cNvPr>
          <p:cNvSpPr>
            <a:spLocks noGrp="1"/>
          </p:cNvSpPr>
          <p:nvPr>
            <p:ph idx="1"/>
          </p:nvPr>
        </p:nvSpPr>
        <p:spPr/>
        <p:txBody>
          <a:bodyPr/>
          <a:lstStyle/>
          <a:p>
            <a:pPr marL="0" indent="0" algn="just">
              <a:buNone/>
            </a:pPr>
            <a:r>
              <a:rPr lang="en-US" b="0" i="0" dirty="0">
                <a:solidFill>
                  <a:srgbClr val="333333"/>
                </a:solidFill>
                <a:effectLst/>
                <a:latin typeface="inter-regular"/>
              </a:rPr>
              <a:t>We can also use the subqueries and nested queries with the INSERT statement in Structured Query Language. We can insert the results of the subquery into the table of the outer query. The syntax of Subquery with the INSERT statement is described in the following block:</a:t>
            </a:r>
          </a:p>
          <a:p>
            <a:pPr marL="0" indent="0" algn="just">
              <a:buNone/>
            </a:pPr>
            <a:endParaRPr lang="en-US" dirty="0">
              <a:solidFill>
                <a:srgbClr val="333333"/>
              </a:solidFill>
              <a:latin typeface="inter-regular"/>
            </a:endParaRPr>
          </a:p>
          <a:p>
            <a:pPr marL="0" indent="0" algn="just">
              <a:buNone/>
            </a:pPr>
            <a:r>
              <a:rPr lang="en-US" b="0" i="0" dirty="0">
                <a:solidFill>
                  <a:srgbClr val="000000"/>
                </a:solidFill>
                <a:effectLst/>
                <a:latin typeface="inter-regular"/>
              </a:rPr>
              <a:t>INSERT INTO </a:t>
            </a:r>
            <a:r>
              <a:rPr lang="en-US" b="0" i="0" dirty="0" err="1">
                <a:solidFill>
                  <a:srgbClr val="000000"/>
                </a:solidFill>
                <a:effectLst/>
                <a:latin typeface="inter-regular"/>
              </a:rPr>
              <a:t>Table_Name</a:t>
            </a:r>
            <a:r>
              <a:rPr lang="en-US" b="0" i="0" dirty="0">
                <a:solidFill>
                  <a:srgbClr val="000000"/>
                </a:solidFill>
                <a:effectLst/>
                <a:latin typeface="inter-regular"/>
              </a:rPr>
              <a:t> SELECT * FROM </a:t>
            </a:r>
            <a:r>
              <a:rPr lang="en-US" b="0" i="0" dirty="0" err="1">
                <a:solidFill>
                  <a:srgbClr val="000000"/>
                </a:solidFill>
                <a:effectLst/>
                <a:latin typeface="inter-regular"/>
              </a:rPr>
              <a:t>Table_Name</a:t>
            </a:r>
            <a:r>
              <a:rPr lang="en-US" b="0" i="0" dirty="0">
                <a:solidFill>
                  <a:srgbClr val="000000"/>
                </a:solidFill>
                <a:effectLst/>
                <a:latin typeface="inter-regular"/>
              </a:rPr>
              <a:t> WHERE </a:t>
            </a:r>
            <a:r>
              <a:rPr lang="en-US" b="0" i="0" dirty="0" err="1">
                <a:solidFill>
                  <a:srgbClr val="000000"/>
                </a:solidFill>
                <a:effectLst/>
                <a:latin typeface="inter-regular"/>
              </a:rPr>
              <a:t>Column_Name</a:t>
            </a:r>
            <a:r>
              <a:rPr lang="en-US" b="0" i="0" dirty="0">
                <a:solidFill>
                  <a:srgbClr val="000000"/>
                </a:solidFill>
                <a:effectLst/>
                <a:latin typeface="inter-regular"/>
              </a:rPr>
              <a:t> Operator (Subquery);  </a:t>
            </a:r>
          </a:p>
          <a:p>
            <a:pPr marL="0" indent="0" algn="just">
              <a:buNone/>
            </a:pPr>
            <a:endParaRPr lang="en-IN" dirty="0"/>
          </a:p>
        </p:txBody>
      </p:sp>
    </p:spTree>
    <p:extLst>
      <p:ext uri="{BB962C8B-B14F-4D97-AF65-F5344CB8AC3E}">
        <p14:creationId xmlns:p14="http://schemas.microsoft.com/office/powerpoint/2010/main" val="1509012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D4997-4416-4753-A464-EA31834BB447}"/>
              </a:ext>
            </a:extLst>
          </p:cNvPr>
          <p:cNvSpPr>
            <a:spLocks noGrp="1"/>
          </p:cNvSpPr>
          <p:nvPr>
            <p:ph type="title"/>
          </p:nvPr>
        </p:nvSpPr>
        <p:spPr/>
        <p:txBody>
          <a:bodyPr>
            <a:normAutofit fontScale="90000"/>
          </a:bodyPr>
          <a:lstStyle/>
          <a:p>
            <a:r>
              <a:rPr lang="en-US" b="0" i="0" dirty="0">
                <a:effectLst/>
                <a:latin typeface="erdana"/>
              </a:rPr>
              <a:t>Examples of Subquery with the INSERT Statement</a:t>
            </a:r>
            <a:br>
              <a:rPr lang="en-US" b="0" i="0" dirty="0">
                <a:effectLst/>
                <a:latin typeface="erdana"/>
              </a:rPr>
            </a:br>
            <a:endParaRPr lang="en-IN" dirty="0"/>
          </a:p>
        </p:txBody>
      </p:sp>
      <p:sp>
        <p:nvSpPr>
          <p:cNvPr id="3" name="Content Placeholder 2">
            <a:extLst>
              <a:ext uri="{FF2B5EF4-FFF2-40B4-BE49-F238E27FC236}">
                <a16:creationId xmlns:a16="http://schemas.microsoft.com/office/drawing/2014/main" id="{E06FFB03-F2BE-45DA-8428-87466710E007}"/>
              </a:ext>
            </a:extLst>
          </p:cNvPr>
          <p:cNvSpPr>
            <a:spLocks noGrp="1"/>
          </p:cNvSpPr>
          <p:nvPr>
            <p:ph idx="1"/>
          </p:nvPr>
        </p:nvSpPr>
        <p:spPr/>
        <p:txBody>
          <a:bodyPr/>
          <a:lstStyle/>
          <a:p>
            <a:pPr marL="0" indent="0" algn="just">
              <a:buNone/>
            </a:pPr>
            <a:r>
              <a:rPr lang="en-US" b="1" i="0" dirty="0">
                <a:solidFill>
                  <a:srgbClr val="333333"/>
                </a:solidFill>
                <a:effectLst/>
                <a:latin typeface="inter-bold"/>
              </a:rPr>
              <a:t>Example1:</a:t>
            </a:r>
            <a:r>
              <a:rPr lang="en-US" b="0" i="0" dirty="0">
                <a:solidFill>
                  <a:srgbClr val="333333"/>
                </a:solidFill>
                <a:effectLst/>
                <a:latin typeface="inter-regular"/>
              </a:rPr>
              <a:t> This example inserts the record of one table into another table using subquery with WHERE clause.</a:t>
            </a:r>
          </a:p>
          <a:p>
            <a:pPr marL="0" indent="0" algn="just">
              <a:buNone/>
            </a:pPr>
            <a:r>
              <a:rPr lang="en-US" b="0" i="0" dirty="0">
                <a:solidFill>
                  <a:srgbClr val="333333"/>
                </a:solidFill>
                <a:effectLst/>
                <a:latin typeface="inter-regular"/>
              </a:rPr>
              <a:t>Let's take </a:t>
            </a:r>
            <a:r>
              <a:rPr lang="en-US" b="0" i="0" dirty="0" err="1">
                <a:solidFill>
                  <a:srgbClr val="333333"/>
                </a:solidFill>
                <a:effectLst/>
                <a:latin typeface="inter-regular"/>
              </a:rPr>
              <a:t>Old_Employee</a:t>
            </a:r>
            <a:r>
              <a:rPr lang="en-US" b="0" i="0" dirty="0">
                <a:solidFill>
                  <a:srgbClr val="333333"/>
                </a:solidFill>
                <a:effectLst/>
                <a:latin typeface="inter-regular"/>
              </a:rPr>
              <a:t> and </a:t>
            </a:r>
            <a:r>
              <a:rPr lang="en-US" b="0" i="0" dirty="0" err="1">
                <a:solidFill>
                  <a:srgbClr val="333333"/>
                </a:solidFill>
                <a:effectLst/>
                <a:latin typeface="inter-regular"/>
              </a:rPr>
              <a:t>New_Employee</a:t>
            </a:r>
            <a:r>
              <a:rPr lang="en-US" b="0" i="0" dirty="0">
                <a:solidFill>
                  <a:srgbClr val="333333"/>
                </a:solidFill>
                <a:effectLst/>
                <a:latin typeface="inter-regular"/>
              </a:rPr>
              <a:t> tables. The </a:t>
            </a:r>
            <a:r>
              <a:rPr lang="en-US" b="0" i="0" dirty="0" err="1">
                <a:solidFill>
                  <a:srgbClr val="333333"/>
                </a:solidFill>
                <a:effectLst/>
                <a:latin typeface="inter-regular"/>
              </a:rPr>
              <a:t>Old_Employee</a:t>
            </a:r>
            <a:r>
              <a:rPr lang="en-US" b="0" i="0" dirty="0">
                <a:solidFill>
                  <a:srgbClr val="333333"/>
                </a:solidFill>
                <a:effectLst/>
                <a:latin typeface="inter-regular"/>
              </a:rPr>
              <a:t> and </a:t>
            </a:r>
            <a:r>
              <a:rPr lang="en-US" b="0" i="0" dirty="0" err="1">
                <a:solidFill>
                  <a:srgbClr val="333333"/>
                </a:solidFill>
                <a:effectLst/>
                <a:latin typeface="inter-regular"/>
              </a:rPr>
              <a:t>New_Employee</a:t>
            </a:r>
            <a:r>
              <a:rPr lang="en-US" b="0" i="0" dirty="0">
                <a:solidFill>
                  <a:srgbClr val="333333"/>
                </a:solidFill>
                <a:effectLst/>
                <a:latin typeface="inter-regular"/>
              </a:rPr>
              <a:t> table contain the same number of columns. But, both the tables contain different records.</a:t>
            </a:r>
          </a:p>
          <a:p>
            <a:pPr marL="0" indent="0">
              <a:buNone/>
            </a:pPr>
            <a:br>
              <a:rPr lang="en-US" dirty="0"/>
            </a:br>
            <a:endParaRPr lang="en-IN" dirty="0"/>
          </a:p>
        </p:txBody>
      </p:sp>
    </p:spTree>
    <p:extLst>
      <p:ext uri="{BB962C8B-B14F-4D97-AF65-F5344CB8AC3E}">
        <p14:creationId xmlns:p14="http://schemas.microsoft.com/office/powerpoint/2010/main" val="4161686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FF648-07D4-489B-956D-8DFDBACA7B5B}"/>
              </a:ext>
            </a:extLst>
          </p:cNvPr>
          <p:cNvSpPr>
            <a:spLocks noGrp="1"/>
          </p:cNvSpPr>
          <p:nvPr>
            <p:ph type="title"/>
          </p:nvPr>
        </p:nvSpPr>
        <p:spPr/>
        <p:txBody>
          <a:bodyPr/>
          <a:lstStyle/>
          <a:p>
            <a:endParaRPr lang="en-IN"/>
          </a:p>
        </p:txBody>
      </p:sp>
      <p:graphicFrame>
        <p:nvGraphicFramePr>
          <p:cNvPr id="4" name="Content Placeholder 3">
            <a:extLst>
              <a:ext uri="{FF2B5EF4-FFF2-40B4-BE49-F238E27FC236}">
                <a16:creationId xmlns:a16="http://schemas.microsoft.com/office/drawing/2014/main" id="{7ECF64B6-BE16-4B47-9BCA-29FEA7C3EB99}"/>
              </a:ext>
            </a:extLst>
          </p:cNvPr>
          <p:cNvGraphicFramePr>
            <a:graphicFrameLocks noGrp="1"/>
          </p:cNvGraphicFramePr>
          <p:nvPr>
            <p:ph idx="1"/>
          </p:nvPr>
        </p:nvGraphicFramePr>
        <p:xfrm>
          <a:off x="838200" y="2385854"/>
          <a:ext cx="10515600" cy="3230880"/>
        </p:xfrm>
        <a:graphic>
          <a:graphicData uri="http://schemas.openxmlformats.org/drawingml/2006/table">
            <a:tbl>
              <a:tblPr/>
              <a:tblGrid>
                <a:gridCol w="2628900">
                  <a:extLst>
                    <a:ext uri="{9D8B030D-6E8A-4147-A177-3AD203B41FA5}">
                      <a16:colId xmlns:a16="http://schemas.microsoft.com/office/drawing/2014/main" val="2245860925"/>
                    </a:ext>
                  </a:extLst>
                </a:gridCol>
                <a:gridCol w="2628900">
                  <a:extLst>
                    <a:ext uri="{9D8B030D-6E8A-4147-A177-3AD203B41FA5}">
                      <a16:colId xmlns:a16="http://schemas.microsoft.com/office/drawing/2014/main" val="3053137341"/>
                    </a:ext>
                  </a:extLst>
                </a:gridCol>
                <a:gridCol w="2628900">
                  <a:extLst>
                    <a:ext uri="{9D8B030D-6E8A-4147-A177-3AD203B41FA5}">
                      <a16:colId xmlns:a16="http://schemas.microsoft.com/office/drawing/2014/main" val="1064756537"/>
                    </a:ext>
                  </a:extLst>
                </a:gridCol>
                <a:gridCol w="2628900">
                  <a:extLst>
                    <a:ext uri="{9D8B030D-6E8A-4147-A177-3AD203B41FA5}">
                      <a16:colId xmlns:a16="http://schemas.microsoft.com/office/drawing/2014/main" val="2435933042"/>
                    </a:ext>
                  </a:extLst>
                </a:gridCol>
              </a:tblGrid>
              <a:tr h="0">
                <a:tc>
                  <a:txBody>
                    <a:bodyPr/>
                    <a:lstStyle/>
                    <a:p>
                      <a:pPr algn="l" fontAlgn="t"/>
                      <a:r>
                        <a:rPr lang="en-IN">
                          <a:solidFill>
                            <a:srgbClr val="000000"/>
                          </a:solidFill>
                          <a:effectLst/>
                          <a:latin typeface="times new roman" panose="02020603050405020304" pitchFamily="18" charset="0"/>
                        </a:rPr>
                        <a:t>Emp_ID</a:t>
                      </a:r>
                    </a:p>
                  </a:txBody>
                  <a:tcPr marT="91440" marB="91440">
                    <a:lnL>
                      <a:noFill/>
                    </a:lnL>
                    <a:lnR>
                      <a:noFill/>
                    </a:lnR>
                    <a:lnT>
                      <a:noFill/>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Emp_Name</a:t>
                      </a:r>
                    </a:p>
                  </a:txBody>
                  <a:tcPr marT="91440" marB="91440">
                    <a:lnL>
                      <a:noFill/>
                    </a:lnL>
                    <a:lnR>
                      <a:noFill/>
                    </a:lnR>
                    <a:lnT>
                      <a:noFill/>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Emp_Salary</a:t>
                      </a:r>
                    </a:p>
                  </a:txBody>
                  <a:tcPr marT="91440" marB="91440">
                    <a:lnL>
                      <a:noFill/>
                    </a:lnL>
                    <a:lnR>
                      <a:noFill/>
                    </a:lnR>
                    <a:lnT>
                      <a:noFill/>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Address</a:t>
                      </a:r>
                    </a:p>
                  </a:txBody>
                  <a:tcPr marT="91440" marB="91440">
                    <a:lnL>
                      <a:noFill/>
                    </a:lnL>
                    <a:lnR>
                      <a:noFill/>
                    </a:lnR>
                    <a:lnT>
                      <a:noFill/>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150894426"/>
                  </a:ext>
                </a:extLst>
              </a:tr>
              <a:tr h="0">
                <a:tc>
                  <a:txBody>
                    <a:bodyPr/>
                    <a:lstStyle/>
                    <a:p>
                      <a:pPr algn="just" fontAlgn="t"/>
                      <a:r>
                        <a:rPr lang="en-IN">
                          <a:solidFill>
                            <a:srgbClr val="333333"/>
                          </a:solidFill>
                          <a:effectLst/>
                          <a:latin typeface="inter-regular"/>
                        </a:rPr>
                        <a:t>1001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Akhil</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50000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Agra</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658611646"/>
                  </a:ext>
                </a:extLst>
              </a:tr>
              <a:tr h="0">
                <a:tc>
                  <a:txBody>
                    <a:bodyPr/>
                    <a:lstStyle/>
                    <a:p>
                      <a:pPr algn="just" fontAlgn="t"/>
                      <a:r>
                        <a:rPr lang="en-IN">
                          <a:solidFill>
                            <a:srgbClr val="333333"/>
                          </a:solidFill>
                          <a:effectLst/>
                          <a:latin typeface="inter-regular"/>
                        </a:rPr>
                        <a:t>1002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Balram</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25000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Delhi</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078377928"/>
                  </a:ext>
                </a:extLst>
              </a:tr>
              <a:tr h="0">
                <a:tc>
                  <a:txBody>
                    <a:bodyPr/>
                    <a:lstStyle/>
                    <a:p>
                      <a:pPr algn="just" fontAlgn="t"/>
                      <a:r>
                        <a:rPr lang="en-IN">
                          <a:solidFill>
                            <a:srgbClr val="333333"/>
                          </a:solidFill>
                          <a:effectLst/>
                          <a:latin typeface="inter-regular"/>
                        </a:rPr>
                        <a:t>1003</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Bheem</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45000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Gurgaon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646434870"/>
                  </a:ext>
                </a:extLst>
              </a:tr>
              <a:tr h="0">
                <a:tc>
                  <a:txBody>
                    <a:bodyPr/>
                    <a:lstStyle/>
                    <a:p>
                      <a:pPr algn="just" fontAlgn="t"/>
                      <a:r>
                        <a:rPr lang="en-IN">
                          <a:solidFill>
                            <a:srgbClr val="333333"/>
                          </a:solidFill>
                          <a:effectLst/>
                          <a:latin typeface="inter-regular"/>
                        </a:rPr>
                        <a:t>1004</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Chetan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60000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Noida</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099224606"/>
                  </a:ext>
                </a:extLst>
              </a:tr>
              <a:tr h="0">
                <a:tc>
                  <a:txBody>
                    <a:bodyPr/>
                    <a:lstStyle/>
                    <a:p>
                      <a:pPr algn="just" fontAlgn="t"/>
                      <a:r>
                        <a:rPr lang="en-IN">
                          <a:solidFill>
                            <a:srgbClr val="333333"/>
                          </a:solidFill>
                          <a:effectLst/>
                          <a:latin typeface="inter-regular"/>
                        </a:rPr>
                        <a:t>1005</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Diksha</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30000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Agra</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545528745"/>
                  </a:ext>
                </a:extLst>
              </a:tr>
              <a:tr h="0">
                <a:tc>
                  <a:txBody>
                    <a:bodyPr/>
                    <a:lstStyle/>
                    <a:p>
                      <a:pPr algn="just" fontAlgn="t"/>
                      <a:r>
                        <a:rPr lang="en-IN">
                          <a:solidFill>
                            <a:srgbClr val="333333"/>
                          </a:solidFill>
                          <a:effectLst/>
                          <a:latin typeface="inter-regular"/>
                        </a:rPr>
                        <a:t>1006</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Raman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50000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Ghaziabad</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873749186"/>
                  </a:ext>
                </a:extLst>
              </a:tr>
              <a:tr h="0">
                <a:tc>
                  <a:txBody>
                    <a:bodyPr/>
                    <a:lstStyle/>
                    <a:p>
                      <a:pPr algn="just" fontAlgn="t"/>
                      <a:r>
                        <a:rPr lang="en-IN">
                          <a:solidFill>
                            <a:srgbClr val="333333"/>
                          </a:solidFill>
                          <a:effectLst/>
                          <a:latin typeface="inter-regular"/>
                        </a:rPr>
                        <a:t>1007</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Sheetal</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35000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dirty="0">
                          <a:solidFill>
                            <a:srgbClr val="333333"/>
                          </a:solidFill>
                          <a:effectLst/>
                          <a:latin typeface="inter-regular"/>
                        </a:rPr>
                        <a:t>Delhi</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641543120"/>
                  </a:ext>
                </a:extLst>
              </a:tr>
            </a:tbl>
          </a:graphicData>
        </a:graphic>
      </p:graphicFrame>
      <p:sp>
        <p:nvSpPr>
          <p:cNvPr id="5" name="TextBox 4">
            <a:extLst>
              <a:ext uri="{FF2B5EF4-FFF2-40B4-BE49-F238E27FC236}">
                <a16:creationId xmlns:a16="http://schemas.microsoft.com/office/drawing/2014/main" id="{BD152C05-FBFB-43B9-A763-AC905493612D}"/>
              </a:ext>
            </a:extLst>
          </p:cNvPr>
          <p:cNvSpPr txBox="1"/>
          <p:nvPr/>
        </p:nvSpPr>
        <p:spPr>
          <a:xfrm>
            <a:off x="838200" y="1934513"/>
            <a:ext cx="6093228" cy="369332"/>
          </a:xfrm>
          <a:prstGeom prst="rect">
            <a:avLst/>
          </a:prstGeom>
          <a:noFill/>
        </p:spPr>
        <p:txBody>
          <a:bodyPr wrap="square">
            <a:spAutoFit/>
          </a:bodyPr>
          <a:lstStyle/>
          <a:p>
            <a:r>
              <a:rPr lang="en-IN" b="1" i="0" dirty="0">
                <a:solidFill>
                  <a:srgbClr val="333333"/>
                </a:solidFill>
                <a:effectLst/>
                <a:latin typeface="inter-bold"/>
              </a:rPr>
              <a:t>Table: </a:t>
            </a:r>
            <a:r>
              <a:rPr lang="en-IN" b="1" i="0" dirty="0" err="1">
                <a:solidFill>
                  <a:srgbClr val="333333"/>
                </a:solidFill>
                <a:effectLst/>
                <a:latin typeface="inter-bold"/>
              </a:rPr>
              <a:t>Old_Employee</a:t>
            </a:r>
            <a:endParaRPr lang="en-IN" dirty="0"/>
          </a:p>
        </p:txBody>
      </p:sp>
    </p:spTree>
    <p:extLst>
      <p:ext uri="{BB962C8B-B14F-4D97-AF65-F5344CB8AC3E}">
        <p14:creationId xmlns:p14="http://schemas.microsoft.com/office/powerpoint/2010/main" val="2628262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E84EB-8CE8-4D71-A2EC-4C9E95070CBF}"/>
              </a:ext>
            </a:extLst>
          </p:cNvPr>
          <p:cNvSpPr>
            <a:spLocks noGrp="1"/>
          </p:cNvSpPr>
          <p:nvPr>
            <p:ph type="title"/>
          </p:nvPr>
        </p:nvSpPr>
        <p:spPr/>
        <p:txBody>
          <a:bodyPr/>
          <a:lstStyle/>
          <a:p>
            <a:endParaRPr lang="en-IN"/>
          </a:p>
        </p:txBody>
      </p:sp>
      <p:graphicFrame>
        <p:nvGraphicFramePr>
          <p:cNvPr id="4" name="Content Placeholder 3">
            <a:extLst>
              <a:ext uri="{FF2B5EF4-FFF2-40B4-BE49-F238E27FC236}">
                <a16:creationId xmlns:a16="http://schemas.microsoft.com/office/drawing/2014/main" id="{91387DE4-8346-4F33-A49F-34FD50A97F6C}"/>
              </a:ext>
            </a:extLst>
          </p:cNvPr>
          <p:cNvGraphicFramePr>
            <a:graphicFrameLocks noGrp="1"/>
          </p:cNvGraphicFramePr>
          <p:nvPr>
            <p:ph idx="1"/>
            <p:extLst>
              <p:ext uri="{D42A27DB-BD31-4B8C-83A1-F6EECF244321}">
                <p14:modId xmlns:p14="http://schemas.microsoft.com/office/powerpoint/2010/main" val="3380293665"/>
              </p:ext>
            </p:extLst>
          </p:nvPr>
        </p:nvGraphicFramePr>
        <p:xfrm>
          <a:off x="3296688" y="2680688"/>
          <a:ext cx="5598624" cy="3097775"/>
        </p:xfrm>
        <a:graphic>
          <a:graphicData uri="http://schemas.openxmlformats.org/drawingml/2006/table">
            <a:tbl>
              <a:tblPr/>
              <a:tblGrid>
                <a:gridCol w="1399656">
                  <a:extLst>
                    <a:ext uri="{9D8B030D-6E8A-4147-A177-3AD203B41FA5}">
                      <a16:colId xmlns:a16="http://schemas.microsoft.com/office/drawing/2014/main" val="1239863373"/>
                    </a:ext>
                  </a:extLst>
                </a:gridCol>
                <a:gridCol w="1399656">
                  <a:extLst>
                    <a:ext uri="{9D8B030D-6E8A-4147-A177-3AD203B41FA5}">
                      <a16:colId xmlns:a16="http://schemas.microsoft.com/office/drawing/2014/main" val="2197687085"/>
                    </a:ext>
                  </a:extLst>
                </a:gridCol>
                <a:gridCol w="1399656">
                  <a:extLst>
                    <a:ext uri="{9D8B030D-6E8A-4147-A177-3AD203B41FA5}">
                      <a16:colId xmlns:a16="http://schemas.microsoft.com/office/drawing/2014/main" val="226340340"/>
                    </a:ext>
                  </a:extLst>
                </a:gridCol>
                <a:gridCol w="1399656">
                  <a:extLst>
                    <a:ext uri="{9D8B030D-6E8A-4147-A177-3AD203B41FA5}">
                      <a16:colId xmlns:a16="http://schemas.microsoft.com/office/drawing/2014/main" val="692392465"/>
                    </a:ext>
                  </a:extLst>
                </a:gridCol>
              </a:tblGrid>
              <a:tr h="1032592">
                <a:tc>
                  <a:txBody>
                    <a:bodyPr/>
                    <a:lstStyle/>
                    <a:p>
                      <a:pPr algn="l" fontAlgn="t"/>
                      <a:r>
                        <a:rPr lang="en-IN">
                          <a:solidFill>
                            <a:srgbClr val="000000"/>
                          </a:solidFill>
                          <a:effectLst/>
                          <a:latin typeface="times new roman" panose="02020603050405020304" pitchFamily="18" charset="0"/>
                        </a:rPr>
                        <a:t>Emp_ID</a:t>
                      </a:r>
                    </a:p>
                  </a:txBody>
                  <a:tcPr marT="91440" marB="91440">
                    <a:lnL w="7620" cap="flat" cmpd="sng" algn="ctr">
                      <a:solidFill>
                        <a:srgbClr val="B03A67"/>
                      </a:solidFill>
                      <a:prstDash val="solid"/>
                      <a:round/>
                      <a:headEnd type="none" w="med" len="med"/>
                      <a:tailEnd type="none" w="med" len="med"/>
                    </a:lnL>
                    <a:lnR w="7620" cap="flat" cmpd="sng" algn="ctr">
                      <a:solidFill>
                        <a:srgbClr val="B03A67"/>
                      </a:solidFill>
                      <a:prstDash val="solid"/>
                      <a:round/>
                      <a:headEnd type="none" w="med" len="med"/>
                      <a:tailEnd type="none" w="med" len="med"/>
                    </a:lnR>
                    <a:lnT w="7620" cap="flat" cmpd="sng" algn="ctr">
                      <a:solidFill>
                        <a:srgbClr val="B03A67"/>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Emp_Name</a:t>
                      </a:r>
                    </a:p>
                  </a:txBody>
                  <a:tcPr marT="91440" marB="91440">
                    <a:lnL w="7620" cap="flat" cmpd="sng" algn="ctr">
                      <a:solidFill>
                        <a:srgbClr val="B03A67"/>
                      </a:solidFill>
                      <a:prstDash val="solid"/>
                      <a:round/>
                      <a:headEnd type="none" w="med" len="med"/>
                      <a:tailEnd type="none" w="med" len="med"/>
                    </a:lnL>
                    <a:lnR w="7620" cap="flat" cmpd="sng" algn="ctr">
                      <a:solidFill>
                        <a:srgbClr val="B03A67"/>
                      </a:solidFill>
                      <a:prstDash val="solid"/>
                      <a:round/>
                      <a:headEnd type="none" w="med" len="med"/>
                      <a:tailEnd type="none" w="med" len="med"/>
                    </a:lnR>
                    <a:lnT w="7620" cap="flat" cmpd="sng" algn="ctr">
                      <a:solidFill>
                        <a:srgbClr val="B03A67"/>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Emp_Salary</a:t>
                      </a:r>
                    </a:p>
                  </a:txBody>
                  <a:tcPr marT="91440" marB="91440">
                    <a:lnL w="7620" cap="flat" cmpd="sng" algn="ctr">
                      <a:solidFill>
                        <a:srgbClr val="B03A67"/>
                      </a:solidFill>
                      <a:prstDash val="solid"/>
                      <a:round/>
                      <a:headEnd type="none" w="med" len="med"/>
                      <a:tailEnd type="none" w="med" len="med"/>
                    </a:lnL>
                    <a:lnR w="7620" cap="flat" cmpd="sng" algn="ctr">
                      <a:solidFill>
                        <a:srgbClr val="B03A67"/>
                      </a:solidFill>
                      <a:prstDash val="solid"/>
                      <a:round/>
                      <a:headEnd type="none" w="med" len="med"/>
                      <a:tailEnd type="none" w="med" len="med"/>
                    </a:lnR>
                    <a:lnT w="7620" cap="flat" cmpd="sng" algn="ctr">
                      <a:solidFill>
                        <a:srgbClr val="B03A67"/>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Address</a:t>
                      </a:r>
                    </a:p>
                  </a:txBody>
                  <a:tcPr marT="91440" marB="91440">
                    <a:lnL w="7620" cap="flat" cmpd="sng" algn="ctr">
                      <a:solidFill>
                        <a:srgbClr val="B03A67"/>
                      </a:solidFill>
                      <a:prstDash val="solid"/>
                      <a:round/>
                      <a:headEnd type="none" w="med" len="med"/>
                      <a:tailEnd type="none" w="med" len="med"/>
                    </a:lnL>
                    <a:lnR w="7620" cap="flat" cmpd="sng" algn="ctr">
                      <a:solidFill>
                        <a:srgbClr val="B03A67"/>
                      </a:solidFill>
                      <a:prstDash val="solid"/>
                      <a:round/>
                      <a:headEnd type="none" w="med" len="med"/>
                      <a:tailEnd type="none" w="med" len="med"/>
                    </a:lnR>
                    <a:lnT w="7620" cap="flat" cmpd="sng" algn="ctr">
                      <a:solidFill>
                        <a:srgbClr val="B03A67"/>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81992830"/>
                  </a:ext>
                </a:extLst>
              </a:tr>
              <a:tr h="559321">
                <a:tc>
                  <a:txBody>
                    <a:bodyPr/>
                    <a:lstStyle/>
                    <a:p>
                      <a:pPr algn="just" fontAlgn="t"/>
                      <a:r>
                        <a:rPr lang="en-IN">
                          <a:solidFill>
                            <a:srgbClr val="333333"/>
                          </a:solidFill>
                          <a:effectLst/>
                          <a:latin typeface="inter-regular"/>
                        </a:rPr>
                        <a:t>1008</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Sumit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50000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Agra</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394899201"/>
                  </a:ext>
                </a:extLst>
              </a:tr>
              <a:tr h="559321">
                <a:tc>
                  <a:txBody>
                    <a:bodyPr/>
                    <a:lstStyle/>
                    <a:p>
                      <a:pPr algn="just" fontAlgn="t"/>
                      <a:r>
                        <a:rPr lang="en-IN">
                          <a:solidFill>
                            <a:srgbClr val="333333"/>
                          </a:solidFill>
                          <a:effectLst/>
                          <a:latin typeface="inter-regular"/>
                        </a:rPr>
                        <a:t>1009</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Akash</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55000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Delhi</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764908384"/>
                  </a:ext>
                </a:extLst>
              </a:tr>
              <a:tr h="946541">
                <a:tc>
                  <a:txBody>
                    <a:bodyPr/>
                    <a:lstStyle/>
                    <a:p>
                      <a:pPr algn="just" fontAlgn="t"/>
                      <a:r>
                        <a:rPr lang="en-IN">
                          <a:solidFill>
                            <a:srgbClr val="333333"/>
                          </a:solidFill>
                          <a:effectLst/>
                          <a:latin typeface="inter-regular"/>
                        </a:rPr>
                        <a:t>1010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Devansh</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65000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dirty="0">
                          <a:solidFill>
                            <a:srgbClr val="333333"/>
                          </a:solidFill>
                          <a:effectLst/>
                          <a:latin typeface="inter-regular"/>
                        </a:rPr>
                        <a:t>Gurgaon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602459"/>
                  </a:ext>
                </a:extLst>
              </a:tr>
            </a:tbl>
          </a:graphicData>
        </a:graphic>
      </p:graphicFrame>
      <p:sp>
        <p:nvSpPr>
          <p:cNvPr id="7" name="TextBox 6">
            <a:extLst>
              <a:ext uri="{FF2B5EF4-FFF2-40B4-BE49-F238E27FC236}">
                <a16:creationId xmlns:a16="http://schemas.microsoft.com/office/drawing/2014/main" id="{FEBC1ABE-33AA-473B-94BF-F0D3B8782EF0}"/>
              </a:ext>
            </a:extLst>
          </p:cNvPr>
          <p:cNvSpPr txBox="1"/>
          <p:nvPr/>
        </p:nvSpPr>
        <p:spPr>
          <a:xfrm>
            <a:off x="3296688" y="2311356"/>
            <a:ext cx="6096000" cy="369332"/>
          </a:xfrm>
          <a:prstGeom prst="rect">
            <a:avLst/>
          </a:prstGeom>
          <a:noFill/>
        </p:spPr>
        <p:txBody>
          <a:bodyPr wrap="square">
            <a:spAutoFit/>
          </a:bodyPr>
          <a:lstStyle/>
          <a:p>
            <a:r>
              <a:rPr lang="en-IN" b="1" i="0" dirty="0">
                <a:solidFill>
                  <a:srgbClr val="333333"/>
                </a:solidFill>
                <a:effectLst/>
                <a:latin typeface="inter-bold"/>
              </a:rPr>
              <a:t>Table: </a:t>
            </a:r>
            <a:r>
              <a:rPr lang="en-IN" b="1" i="0">
                <a:solidFill>
                  <a:srgbClr val="333333"/>
                </a:solidFill>
                <a:effectLst/>
                <a:latin typeface="inter-bold"/>
              </a:rPr>
              <a:t>New_</a:t>
            </a:r>
            <a:r>
              <a:rPr lang="en-IN" b="1" i="0" dirty="0" err="1">
                <a:solidFill>
                  <a:srgbClr val="333333"/>
                </a:solidFill>
                <a:effectLst/>
                <a:latin typeface="inter-bold"/>
              </a:rPr>
              <a:t>Employee</a:t>
            </a:r>
            <a:endParaRPr lang="en-IN" dirty="0"/>
          </a:p>
        </p:txBody>
      </p:sp>
    </p:spTree>
    <p:extLst>
      <p:ext uri="{BB962C8B-B14F-4D97-AF65-F5344CB8AC3E}">
        <p14:creationId xmlns:p14="http://schemas.microsoft.com/office/powerpoint/2010/main" val="2492631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5BDA24A-7431-4A96-9332-AD4E47002F13}"/>
              </a:ext>
            </a:extLst>
          </p:cNvPr>
          <p:cNvSpPr txBox="1"/>
          <p:nvPr/>
        </p:nvSpPr>
        <p:spPr>
          <a:xfrm>
            <a:off x="1001685" y="1452941"/>
            <a:ext cx="6093228" cy="369332"/>
          </a:xfrm>
          <a:prstGeom prst="rect">
            <a:avLst/>
          </a:prstGeom>
          <a:noFill/>
        </p:spPr>
        <p:txBody>
          <a:bodyPr wrap="square">
            <a:spAutoFit/>
          </a:bodyPr>
          <a:lstStyle/>
          <a:p>
            <a:r>
              <a:rPr lang="en-IN" b="1" i="0" dirty="0">
                <a:solidFill>
                  <a:srgbClr val="333333"/>
                </a:solidFill>
                <a:effectLst/>
                <a:latin typeface="inter-bold"/>
              </a:rPr>
              <a:t>Table: </a:t>
            </a:r>
            <a:r>
              <a:rPr lang="en-IN" b="1" i="0" dirty="0" err="1">
                <a:solidFill>
                  <a:srgbClr val="333333"/>
                </a:solidFill>
                <a:effectLst/>
                <a:latin typeface="inter-bold"/>
              </a:rPr>
              <a:t>New_Employee</a:t>
            </a:r>
            <a:endParaRPr lang="en-IN" dirty="0"/>
          </a:p>
        </p:txBody>
      </p:sp>
      <p:sp>
        <p:nvSpPr>
          <p:cNvPr id="7" name="TextBox 6">
            <a:extLst>
              <a:ext uri="{FF2B5EF4-FFF2-40B4-BE49-F238E27FC236}">
                <a16:creationId xmlns:a16="http://schemas.microsoft.com/office/drawing/2014/main" id="{BD34B2AD-C119-460D-810C-7DBFED31FAD8}"/>
              </a:ext>
            </a:extLst>
          </p:cNvPr>
          <p:cNvSpPr txBox="1"/>
          <p:nvPr/>
        </p:nvSpPr>
        <p:spPr>
          <a:xfrm>
            <a:off x="1001684" y="2095975"/>
            <a:ext cx="10270373" cy="3139321"/>
          </a:xfrm>
          <a:prstGeom prst="rect">
            <a:avLst/>
          </a:prstGeom>
          <a:noFill/>
        </p:spPr>
        <p:txBody>
          <a:bodyPr wrap="square">
            <a:spAutoFit/>
          </a:bodyPr>
          <a:lstStyle/>
          <a:p>
            <a:pPr algn="just"/>
            <a:r>
              <a:rPr lang="en-US" b="0" i="0" dirty="0">
                <a:solidFill>
                  <a:srgbClr val="333333"/>
                </a:solidFill>
                <a:effectLst/>
                <a:latin typeface="inter-regular"/>
              </a:rPr>
              <a:t>The </a:t>
            </a:r>
            <a:r>
              <a:rPr lang="en-US" b="0" i="0" dirty="0" err="1">
                <a:solidFill>
                  <a:srgbClr val="333333"/>
                </a:solidFill>
                <a:effectLst/>
                <a:latin typeface="inter-regular"/>
              </a:rPr>
              <a:t>New_Employee</a:t>
            </a:r>
            <a:r>
              <a:rPr lang="en-US" b="0" i="0" dirty="0">
                <a:solidFill>
                  <a:srgbClr val="333333"/>
                </a:solidFill>
                <a:effectLst/>
                <a:latin typeface="inter-regular"/>
              </a:rPr>
              <a:t> contains the details of new employees. If you want to move the details of those employees whose salary is greater than 40000 from the </a:t>
            </a:r>
            <a:r>
              <a:rPr lang="en-US" b="0" i="0" dirty="0" err="1">
                <a:solidFill>
                  <a:srgbClr val="333333"/>
                </a:solidFill>
                <a:effectLst/>
                <a:latin typeface="inter-regular"/>
              </a:rPr>
              <a:t>Old_Employee</a:t>
            </a:r>
            <a:r>
              <a:rPr lang="en-US" b="0" i="0" dirty="0">
                <a:solidFill>
                  <a:srgbClr val="333333"/>
                </a:solidFill>
                <a:effectLst/>
                <a:latin typeface="inter-regular"/>
              </a:rPr>
              <a:t> table to the </a:t>
            </a:r>
            <a:r>
              <a:rPr lang="en-US" b="0" i="0" dirty="0" err="1">
                <a:solidFill>
                  <a:srgbClr val="333333"/>
                </a:solidFill>
                <a:effectLst/>
                <a:latin typeface="inter-regular"/>
              </a:rPr>
              <a:t>New_Employee</a:t>
            </a:r>
            <a:r>
              <a:rPr lang="en-US" b="0" i="0" dirty="0">
                <a:solidFill>
                  <a:srgbClr val="333333"/>
                </a:solidFill>
                <a:effectLst/>
                <a:latin typeface="inter-regular"/>
              </a:rPr>
              <a:t> table. Then for this issue, you have to type the following query in SQL:</a:t>
            </a:r>
          </a:p>
          <a:p>
            <a:pPr algn="just"/>
            <a:endParaRPr lang="en-US" dirty="0">
              <a:solidFill>
                <a:srgbClr val="333333"/>
              </a:solidFill>
              <a:latin typeface="inter-regular"/>
            </a:endParaRPr>
          </a:p>
          <a:p>
            <a:pPr algn="just"/>
            <a:r>
              <a:rPr lang="en-US" b="1" i="0" dirty="0">
                <a:solidFill>
                  <a:srgbClr val="000000"/>
                </a:solidFill>
                <a:effectLst/>
                <a:latin typeface="inter-regular"/>
              </a:rPr>
              <a:t>INSERT INTO </a:t>
            </a:r>
            <a:r>
              <a:rPr lang="en-US" b="1" i="0" dirty="0" err="1">
                <a:solidFill>
                  <a:srgbClr val="000000"/>
                </a:solidFill>
                <a:effectLst/>
                <a:latin typeface="inter-regular"/>
              </a:rPr>
              <a:t>New_Employee</a:t>
            </a:r>
            <a:r>
              <a:rPr lang="en-US" b="1" i="0" dirty="0">
                <a:solidFill>
                  <a:srgbClr val="000000"/>
                </a:solidFill>
                <a:effectLst/>
                <a:latin typeface="inter-regular"/>
              </a:rPr>
              <a:t> SELECT * FROM </a:t>
            </a:r>
            <a:r>
              <a:rPr lang="en-US" b="1" i="0" dirty="0" err="1">
                <a:solidFill>
                  <a:srgbClr val="000000"/>
                </a:solidFill>
                <a:effectLst/>
                <a:latin typeface="inter-regular"/>
              </a:rPr>
              <a:t>Old_Employee</a:t>
            </a:r>
            <a:r>
              <a:rPr lang="en-US" b="1" i="0" dirty="0">
                <a:solidFill>
                  <a:srgbClr val="000000"/>
                </a:solidFill>
                <a:effectLst/>
                <a:latin typeface="inter-regular"/>
              </a:rPr>
              <a:t> WHERE </a:t>
            </a:r>
            <a:r>
              <a:rPr lang="en-US" b="1" i="0" dirty="0" err="1">
                <a:solidFill>
                  <a:srgbClr val="000000"/>
                </a:solidFill>
                <a:effectLst/>
                <a:latin typeface="inter-regular"/>
              </a:rPr>
              <a:t>Emp_Salary</a:t>
            </a:r>
            <a:r>
              <a:rPr lang="en-US" b="1" i="0" dirty="0">
                <a:solidFill>
                  <a:srgbClr val="000000"/>
                </a:solidFill>
                <a:effectLst/>
                <a:latin typeface="inter-regular"/>
              </a:rPr>
              <a:t> </a:t>
            </a:r>
            <a:r>
              <a:rPr lang="en-US" b="1" i="0" dirty="0">
                <a:solidFill>
                  <a:srgbClr val="006699"/>
                </a:solidFill>
                <a:effectLst/>
                <a:latin typeface="inter-regular"/>
              </a:rPr>
              <a:t>&gt;</a:t>
            </a:r>
            <a:r>
              <a:rPr lang="en-US" b="1" i="0" dirty="0">
                <a:solidFill>
                  <a:srgbClr val="000000"/>
                </a:solidFill>
                <a:effectLst/>
                <a:latin typeface="inter-regular"/>
              </a:rPr>
              <a:t> 40000;  </a:t>
            </a:r>
          </a:p>
          <a:p>
            <a:pPr algn="just"/>
            <a:endParaRPr lang="en-US" b="1" dirty="0">
              <a:solidFill>
                <a:srgbClr val="000000"/>
              </a:solidFill>
              <a:latin typeface="inter-regular"/>
            </a:endParaRPr>
          </a:p>
          <a:p>
            <a:pPr algn="just"/>
            <a:r>
              <a:rPr lang="en-US" b="0" i="0" dirty="0">
                <a:solidFill>
                  <a:srgbClr val="333333"/>
                </a:solidFill>
                <a:effectLst/>
                <a:latin typeface="inter-regular"/>
              </a:rPr>
              <a:t>Now, you can check the details of the updated </a:t>
            </a:r>
            <a:r>
              <a:rPr lang="en-US" b="0" i="0" dirty="0" err="1">
                <a:solidFill>
                  <a:srgbClr val="333333"/>
                </a:solidFill>
                <a:effectLst/>
                <a:latin typeface="inter-regular"/>
              </a:rPr>
              <a:t>New_Employee</a:t>
            </a:r>
            <a:r>
              <a:rPr lang="en-US" b="0" i="0" dirty="0">
                <a:solidFill>
                  <a:srgbClr val="333333"/>
                </a:solidFill>
                <a:effectLst/>
                <a:latin typeface="inter-regular"/>
              </a:rPr>
              <a:t> table by using the following SELECT query:</a:t>
            </a:r>
            <a:endParaRPr lang="en-US" b="1" i="0" dirty="0">
              <a:solidFill>
                <a:srgbClr val="000000"/>
              </a:solidFill>
              <a:effectLst/>
              <a:latin typeface="inter-regular"/>
            </a:endParaRPr>
          </a:p>
          <a:p>
            <a:pPr algn="just"/>
            <a:endParaRPr lang="en-US" b="1" dirty="0">
              <a:solidFill>
                <a:srgbClr val="000000"/>
              </a:solidFill>
              <a:latin typeface="inter-regular"/>
            </a:endParaRPr>
          </a:p>
          <a:p>
            <a:pPr algn="just"/>
            <a:r>
              <a:rPr lang="en-IN" b="1" i="0" dirty="0">
                <a:solidFill>
                  <a:srgbClr val="000000"/>
                </a:solidFill>
                <a:effectLst/>
                <a:latin typeface="inter-regular"/>
              </a:rPr>
              <a:t>SELECT * FROM </a:t>
            </a:r>
            <a:r>
              <a:rPr lang="en-IN" b="1" i="0" dirty="0" err="1">
                <a:solidFill>
                  <a:srgbClr val="000000"/>
                </a:solidFill>
                <a:effectLst/>
                <a:latin typeface="inter-regular"/>
              </a:rPr>
              <a:t>New_Employee</a:t>
            </a:r>
            <a:r>
              <a:rPr lang="en-IN" b="1" i="0" dirty="0">
                <a:solidFill>
                  <a:srgbClr val="000000"/>
                </a:solidFill>
                <a:effectLst/>
                <a:latin typeface="inter-regular"/>
              </a:rPr>
              <a:t>;  </a:t>
            </a:r>
          </a:p>
          <a:p>
            <a:pPr algn="just"/>
            <a:endParaRPr lang="en-US" b="1" i="0" dirty="0">
              <a:solidFill>
                <a:srgbClr val="000000"/>
              </a:solidFill>
              <a:effectLst/>
              <a:latin typeface="inter-regular"/>
            </a:endParaRPr>
          </a:p>
          <a:p>
            <a:pPr algn="just"/>
            <a:endParaRPr lang="en-IN" dirty="0"/>
          </a:p>
        </p:txBody>
      </p:sp>
    </p:spTree>
    <p:extLst>
      <p:ext uri="{BB962C8B-B14F-4D97-AF65-F5344CB8AC3E}">
        <p14:creationId xmlns:p14="http://schemas.microsoft.com/office/powerpoint/2010/main" val="42869086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39E1F-F2E9-41A0-8EF9-C2F8C5766033}"/>
              </a:ext>
            </a:extLst>
          </p:cNvPr>
          <p:cNvSpPr>
            <a:spLocks noGrp="1"/>
          </p:cNvSpPr>
          <p:nvPr>
            <p:ph type="title"/>
          </p:nvPr>
        </p:nvSpPr>
        <p:spPr/>
        <p:txBody>
          <a:bodyPr/>
          <a:lstStyle/>
          <a:p>
            <a:endParaRPr lang="en-IN"/>
          </a:p>
        </p:txBody>
      </p:sp>
      <p:graphicFrame>
        <p:nvGraphicFramePr>
          <p:cNvPr id="4" name="Content Placeholder 3">
            <a:extLst>
              <a:ext uri="{FF2B5EF4-FFF2-40B4-BE49-F238E27FC236}">
                <a16:creationId xmlns:a16="http://schemas.microsoft.com/office/drawing/2014/main" id="{48C9D116-BC3E-4B03-9181-DA1DC8DF72D0}"/>
              </a:ext>
            </a:extLst>
          </p:cNvPr>
          <p:cNvGraphicFramePr>
            <a:graphicFrameLocks noGrp="1"/>
          </p:cNvGraphicFramePr>
          <p:nvPr>
            <p:ph idx="1"/>
            <p:extLst>
              <p:ext uri="{D42A27DB-BD31-4B8C-83A1-F6EECF244321}">
                <p14:modId xmlns:p14="http://schemas.microsoft.com/office/powerpoint/2010/main" val="2852399242"/>
              </p:ext>
            </p:extLst>
          </p:nvPr>
        </p:nvGraphicFramePr>
        <p:xfrm>
          <a:off x="3111729" y="1690688"/>
          <a:ext cx="5503028" cy="4812971"/>
        </p:xfrm>
        <a:graphic>
          <a:graphicData uri="http://schemas.openxmlformats.org/drawingml/2006/table">
            <a:tbl>
              <a:tblPr/>
              <a:tblGrid>
                <a:gridCol w="1375757">
                  <a:extLst>
                    <a:ext uri="{9D8B030D-6E8A-4147-A177-3AD203B41FA5}">
                      <a16:colId xmlns:a16="http://schemas.microsoft.com/office/drawing/2014/main" val="265951982"/>
                    </a:ext>
                  </a:extLst>
                </a:gridCol>
                <a:gridCol w="1375757">
                  <a:extLst>
                    <a:ext uri="{9D8B030D-6E8A-4147-A177-3AD203B41FA5}">
                      <a16:colId xmlns:a16="http://schemas.microsoft.com/office/drawing/2014/main" val="1587935059"/>
                    </a:ext>
                  </a:extLst>
                </a:gridCol>
                <a:gridCol w="1375757">
                  <a:extLst>
                    <a:ext uri="{9D8B030D-6E8A-4147-A177-3AD203B41FA5}">
                      <a16:colId xmlns:a16="http://schemas.microsoft.com/office/drawing/2014/main" val="3722737911"/>
                    </a:ext>
                  </a:extLst>
                </a:gridCol>
                <a:gridCol w="1375757">
                  <a:extLst>
                    <a:ext uri="{9D8B030D-6E8A-4147-A177-3AD203B41FA5}">
                      <a16:colId xmlns:a16="http://schemas.microsoft.com/office/drawing/2014/main" val="3185748460"/>
                    </a:ext>
                  </a:extLst>
                </a:gridCol>
              </a:tblGrid>
              <a:tr h="813459">
                <a:tc>
                  <a:txBody>
                    <a:bodyPr/>
                    <a:lstStyle/>
                    <a:p>
                      <a:pPr algn="l" fontAlgn="t"/>
                      <a:r>
                        <a:rPr lang="en-IN">
                          <a:solidFill>
                            <a:srgbClr val="000000"/>
                          </a:solidFill>
                          <a:effectLst/>
                          <a:latin typeface="times new roman" panose="02020603050405020304" pitchFamily="18" charset="0"/>
                        </a:rPr>
                        <a:t>Emp_ID</a:t>
                      </a:r>
                    </a:p>
                  </a:txBody>
                  <a:tcPr marT="91440" marB="91440">
                    <a:lnL w="7620" cap="flat" cmpd="sng" algn="ctr">
                      <a:solidFill>
                        <a:srgbClr val="F0908B"/>
                      </a:solidFill>
                      <a:prstDash val="solid"/>
                      <a:round/>
                      <a:headEnd type="none" w="med" len="med"/>
                      <a:tailEnd type="none" w="med" len="med"/>
                    </a:lnL>
                    <a:lnR w="7620" cap="flat" cmpd="sng" algn="ctr">
                      <a:solidFill>
                        <a:srgbClr val="F0908B"/>
                      </a:solidFill>
                      <a:prstDash val="solid"/>
                      <a:round/>
                      <a:headEnd type="none" w="med" len="med"/>
                      <a:tailEnd type="none" w="med" len="med"/>
                    </a:lnR>
                    <a:lnT w="7620" cap="flat" cmpd="sng" algn="ctr">
                      <a:solidFill>
                        <a:srgbClr val="F0908B"/>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Emp_Name</a:t>
                      </a:r>
                    </a:p>
                  </a:txBody>
                  <a:tcPr marT="91440" marB="91440">
                    <a:lnL w="7620" cap="flat" cmpd="sng" algn="ctr">
                      <a:solidFill>
                        <a:srgbClr val="F0908B"/>
                      </a:solidFill>
                      <a:prstDash val="solid"/>
                      <a:round/>
                      <a:headEnd type="none" w="med" len="med"/>
                      <a:tailEnd type="none" w="med" len="med"/>
                    </a:lnL>
                    <a:lnR w="7620" cap="flat" cmpd="sng" algn="ctr">
                      <a:solidFill>
                        <a:srgbClr val="F0908B"/>
                      </a:solidFill>
                      <a:prstDash val="solid"/>
                      <a:round/>
                      <a:headEnd type="none" w="med" len="med"/>
                      <a:tailEnd type="none" w="med" len="med"/>
                    </a:lnR>
                    <a:lnT w="7620" cap="flat" cmpd="sng" algn="ctr">
                      <a:solidFill>
                        <a:srgbClr val="F0908B"/>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Emp_Salary</a:t>
                      </a:r>
                    </a:p>
                  </a:txBody>
                  <a:tcPr marT="91440" marB="91440">
                    <a:lnL w="7620" cap="flat" cmpd="sng" algn="ctr">
                      <a:solidFill>
                        <a:srgbClr val="F0908B"/>
                      </a:solidFill>
                      <a:prstDash val="solid"/>
                      <a:round/>
                      <a:headEnd type="none" w="med" len="med"/>
                      <a:tailEnd type="none" w="med" len="med"/>
                    </a:lnL>
                    <a:lnR w="7620" cap="flat" cmpd="sng" algn="ctr">
                      <a:solidFill>
                        <a:srgbClr val="F0908B"/>
                      </a:solidFill>
                      <a:prstDash val="solid"/>
                      <a:round/>
                      <a:headEnd type="none" w="med" len="med"/>
                      <a:tailEnd type="none" w="med" len="med"/>
                    </a:lnR>
                    <a:lnT w="7620" cap="flat" cmpd="sng" algn="ctr">
                      <a:solidFill>
                        <a:srgbClr val="F0908B"/>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Address</a:t>
                      </a:r>
                    </a:p>
                  </a:txBody>
                  <a:tcPr marT="91440" marB="91440">
                    <a:lnL w="7620" cap="flat" cmpd="sng" algn="ctr">
                      <a:solidFill>
                        <a:srgbClr val="F0908B"/>
                      </a:solidFill>
                      <a:prstDash val="solid"/>
                      <a:round/>
                      <a:headEnd type="none" w="med" len="med"/>
                      <a:tailEnd type="none" w="med" len="med"/>
                    </a:lnL>
                    <a:lnR w="7620" cap="flat" cmpd="sng" algn="ctr">
                      <a:solidFill>
                        <a:srgbClr val="F0908B"/>
                      </a:solidFill>
                      <a:prstDash val="solid"/>
                      <a:round/>
                      <a:headEnd type="none" w="med" len="med"/>
                      <a:tailEnd type="none" w="med" len="med"/>
                    </a:lnR>
                    <a:lnT w="7620" cap="flat" cmpd="sng" algn="ctr">
                      <a:solidFill>
                        <a:srgbClr val="F0908B"/>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452887989"/>
                  </a:ext>
                </a:extLst>
              </a:tr>
              <a:tr h="440624">
                <a:tc>
                  <a:txBody>
                    <a:bodyPr/>
                    <a:lstStyle/>
                    <a:p>
                      <a:pPr algn="just" fontAlgn="t"/>
                      <a:r>
                        <a:rPr lang="en-IN">
                          <a:solidFill>
                            <a:srgbClr val="333333"/>
                          </a:solidFill>
                          <a:effectLst/>
                          <a:latin typeface="inter-regular"/>
                        </a:rPr>
                        <a:t>1008</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Sumit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50000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Agra</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547879423"/>
                  </a:ext>
                </a:extLst>
              </a:tr>
              <a:tr h="440624">
                <a:tc>
                  <a:txBody>
                    <a:bodyPr/>
                    <a:lstStyle/>
                    <a:p>
                      <a:pPr algn="just" fontAlgn="t"/>
                      <a:r>
                        <a:rPr lang="en-IN">
                          <a:solidFill>
                            <a:srgbClr val="333333"/>
                          </a:solidFill>
                          <a:effectLst/>
                          <a:latin typeface="inter-regular"/>
                        </a:rPr>
                        <a:t>1009</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Akash</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55000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Delhi</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425593899"/>
                  </a:ext>
                </a:extLst>
              </a:tr>
              <a:tr h="745672">
                <a:tc>
                  <a:txBody>
                    <a:bodyPr/>
                    <a:lstStyle/>
                    <a:p>
                      <a:pPr algn="just" fontAlgn="t"/>
                      <a:r>
                        <a:rPr lang="en-IN">
                          <a:solidFill>
                            <a:srgbClr val="333333"/>
                          </a:solidFill>
                          <a:effectLst/>
                          <a:latin typeface="inter-regular"/>
                        </a:rPr>
                        <a:t>1010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Devansh</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65000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Gurgaon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974714873"/>
                  </a:ext>
                </a:extLst>
              </a:tr>
              <a:tr h="440624">
                <a:tc>
                  <a:txBody>
                    <a:bodyPr/>
                    <a:lstStyle/>
                    <a:p>
                      <a:pPr algn="just" fontAlgn="t"/>
                      <a:r>
                        <a:rPr lang="en-IN">
                          <a:solidFill>
                            <a:srgbClr val="333333"/>
                          </a:solidFill>
                          <a:effectLst/>
                          <a:latin typeface="inter-regular"/>
                        </a:rPr>
                        <a:t>1001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Akhil</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50000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Agra</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345712753"/>
                  </a:ext>
                </a:extLst>
              </a:tr>
              <a:tr h="745672">
                <a:tc>
                  <a:txBody>
                    <a:bodyPr/>
                    <a:lstStyle/>
                    <a:p>
                      <a:pPr algn="just" fontAlgn="t"/>
                      <a:r>
                        <a:rPr lang="en-IN">
                          <a:solidFill>
                            <a:srgbClr val="333333"/>
                          </a:solidFill>
                          <a:effectLst/>
                          <a:latin typeface="inter-regular"/>
                        </a:rPr>
                        <a:t>1003</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Bheem</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45000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Gurgaon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118027881"/>
                  </a:ext>
                </a:extLst>
              </a:tr>
              <a:tr h="440624">
                <a:tc>
                  <a:txBody>
                    <a:bodyPr/>
                    <a:lstStyle/>
                    <a:p>
                      <a:pPr algn="just" fontAlgn="t"/>
                      <a:r>
                        <a:rPr lang="en-IN">
                          <a:solidFill>
                            <a:srgbClr val="333333"/>
                          </a:solidFill>
                          <a:effectLst/>
                          <a:latin typeface="inter-regular"/>
                        </a:rPr>
                        <a:t>1004</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Chetan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60000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Noida</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246862570"/>
                  </a:ext>
                </a:extLst>
              </a:tr>
              <a:tr h="745672">
                <a:tc>
                  <a:txBody>
                    <a:bodyPr/>
                    <a:lstStyle/>
                    <a:p>
                      <a:pPr algn="just" fontAlgn="t"/>
                      <a:r>
                        <a:rPr lang="en-IN">
                          <a:solidFill>
                            <a:srgbClr val="333333"/>
                          </a:solidFill>
                          <a:effectLst/>
                          <a:latin typeface="inter-regular"/>
                        </a:rPr>
                        <a:t>1006</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Raman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50000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dirty="0">
                          <a:solidFill>
                            <a:srgbClr val="333333"/>
                          </a:solidFill>
                          <a:effectLst/>
                          <a:latin typeface="inter-regular"/>
                        </a:rPr>
                        <a:t>Ghaziabad</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27224164"/>
                  </a:ext>
                </a:extLst>
              </a:tr>
            </a:tbl>
          </a:graphicData>
        </a:graphic>
      </p:graphicFrame>
      <p:sp>
        <p:nvSpPr>
          <p:cNvPr id="6" name="TextBox 5">
            <a:extLst>
              <a:ext uri="{FF2B5EF4-FFF2-40B4-BE49-F238E27FC236}">
                <a16:creationId xmlns:a16="http://schemas.microsoft.com/office/drawing/2014/main" id="{67D9C895-BE86-4AC4-90AB-4E4887C55614}"/>
              </a:ext>
            </a:extLst>
          </p:cNvPr>
          <p:cNvSpPr txBox="1"/>
          <p:nvPr/>
        </p:nvSpPr>
        <p:spPr>
          <a:xfrm>
            <a:off x="3111729" y="1027906"/>
            <a:ext cx="6093228" cy="369332"/>
          </a:xfrm>
          <a:prstGeom prst="rect">
            <a:avLst/>
          </a:prstGeom>
          <a:noFill/>
        </p:spPr>
        <p:txBody>
          <a:bodyPr wrap="square">
            <a:spAutoFit/>
          </a:bodyPr>
          <a:lstStyle/>
          <a:p>
            <a:r>
              <a:rPr lang="en-IN" b="1" i="0" dirty="0">
                <a:solidFill>
                  <a:srgbClr val="333333"/>
                </a:solidFill>
                <a:effectLst/>
                <a:latin typeface="inter-bold"/>
              </a:rPr>
              <a:t>Output:</a:t>
            </a:r>
            <a:endParaRPr lang="en-IN" dirty="0"/>
          </a:p>
        </p:txBody>
      </p:sp>
    </p:spTree>
    <p:extLst>
      <p:ext uri="{BB962C8B-B14F-4D97-AF65-F5344CB8AC3E}">
        <p14:creationId xmlns:p14="http://schemas.microsoft.com/office/powerpoint/2010/main" val="38519996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9BFC4-C1D6-4A23-BD28-A992A822B37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EDCCE25-1035-449E-930B-8C2523679F0D}"/>
              </a:ext>
            </a:extLst>
          </p:cNvPr>
          <p:cNvSpPr>
            <a:spLocks noGrp="1"/>
          </p:cNvSpPr>
          <p:nvPr>
            <p:ph idx="1"/>
          </p:nvPr>
        </p:nvSpPr>
        <p:spPr/>
        <p:txBody>
          <a:bodyPr/>
          <a:lstStyle/>
          <a:p>
            <a:pPr marL="0" indent="0" algn="just">
              <a:buNone/>
            </a:pPr>
            <a:r>
              <a:rPr lang="en-US" b="1" i="0" dirty="0">
                <a:solidFill>
                  <a:srgbClr val="333333"/>
                </a:solidFill>
                <a:effectLst/>
                <a:latin typeface="inter-bold"/>
              </a:rPr>
              <a:t>Example 2:</a:t>
            </a:r>
            <a:r>
              <a:rPr lang="en-US" b="0" i="0" dirty="0">
                <a:solidFill>
                  <a:srgbClr val="333333"/>
                </a:solidFill>
                <a:effectLst/>
                <a:latin typeface="inter-regular"/>
              </a:rPr>
              <a:t> This example describes how to use ANY operator with subquery in the INSERT Statement.</a:t>
            </a:r>
          </a:p>
          <a:p>
            <a:pPr marL="0" indent="0" algn="just">
              <a:buNone/>
            </a:pPr>
            <a:r>
              <a:rPr lang="en-US" b="0" i="0" dirty="0">
                <a:solidFill>
                  <a:srgbClr val="333333"/>
                </a:solidFill>
                <a:effectLst/>
                <a:latin typeface="inter-regular"/>
              </a:rPr>
              <a:t>Here we have taken the </a:t>
            </a:r>
            <a:r>
              <a:rPr lang="en-US" b="0" i="0" dirty="0" err="1">
                <a:solidFill>
                  <a:srgbClr val="333333"/>
                </a:solidFill>
                <a:effectLst/>
                <a:latin typeface="inter-regular"/>
              </a:rPr>
              <a:t>New_Employee</a:t>
            </a:r>
            <a:r>
              <a:rPr lang="en-US" b="0" i="0" dirty="0">
                <a:solidFill>
                  <a:srgbClr val="333333"/>
                </a:solidFill>
                <a:effectLst/>
                <a:latin typeface="inter-regular"/>
              </a:rPr>
              <a:t>, </a:t>
            </a:r>
            <a:r>
              <a:rPr lang="en-US" b="0" i="0" dirty="0" err="1">
                <a:solidFill>
                  <a:srgbClr val="333333"/>
                </a:solidFill>
                <a:effectLst/>
                <a:latin typeface="inter-regular"/>
              </a:rPr>
              <a:t>old_Employee</a:t>
            </a:r>
            <a:r>
              <a:rPr lang="en-US" b="0" i="0" dirty="0">
                <a:solidFill>
                  <a:srgbClr val="333333"/>
                </a:solidFill>
                <a:effectLst/>
                <a:latin typeface="inter-regular"/>
              </a:rPr>
              <a:t>, and Department table.</a:t>
            </a:r>
          </a:p>
          <a:p>
            <a:pPr marL="0" indent="0" algn="just">
              <a:buNone/>
            </a:pPr>
            <a:r>
              <a:rPr lang="en-US" b="0" i="0" dirty="0">
                <a:solidFill>
                  <a:srgbClr val="333333"/>
                </a:solidFill>
                <a:effectLst/>
                <a:latin typeface="inter-regular"/>
              </a:rPr>
              <a:t>The data of the </a:t>
            </a:r>
            <a:r>
              <a:rPr lang="en-US" b="0" i="0" dirty="0" err="1">
                <a:solidFill>
                  <a:srgbClr val="333333"/>
                </a:solidFill>
                <a:effectLst/>
                <a:latin typeface="inter-regular"/>
              </a:rPr>
              <a:t>New_Employee</a:t>
            </a:r>
            <a:r>
              <a:rPr lang="en-US" b="0" i="0" dirty="0">
                <a:solidFill>
                  <a:srgbClr val="333333"/>
                </a:solidFill>
                <a:effectLst/>
                <a:latin typeface="inter-regular"/>
              </a:rPr>
              <a:t> table is shown in the following table:</a:t>
            </a:r>
          </a:p>
          <a:p>
            <a:endParaRPr lang="en-IN" dirty="0"/>
          </a:p>
        </p:txBody>
      </p:sp>
    </p:spTree>
    <p:extLst>
      <p:ext uri="{BB962C8B-B14F-4D97-AF65-F5344CB8AC3E}">
        <p14:creationId xmlns:p14="http://schemas.microsoft.com/office/powerpoint/2010/main" val="39877995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E1938-6C44-4B80-8729-F38B598A9947}"/>
              </a:ext>
            </a:extLst>
          </p:cNvPr>
          <p:cNvSpPr>
            <a:spLocks noGrp="1"/>
          </p:cNvSpPr>
          <p:nvPr>
            <p:ph type="title"/>
          </p:nvPr>
        </p:nvSpPr>
        <p:spPr/>
        <p:txBody>
          <a:bodyPr/>
          <a:lstStyle/>
          <a:p>
            <a:endParaRPr lang="en-IN"/>
          </a:p>
        </p:txBody>
      </p:sp>
      <p:graphicFrame>
        <p:nvGraphicFramePr>
          <p:cNvPr id="4" name="Content Placeholder 3">
            <a:extLst>
              <a:ext uri="{FF2B5EF4-FFF2-40B4-BE49-F238E27FC236}">
                <a16:creationId xmlns:a16="http://schemas.microsoft.com/office/drawing/2014/main" id="{14A125CF-2A77-498E-AC80-7ADD75980975}"/>
              </a:ext>
            </a:extLst>
          </p:cNvPr>
          <p:cNvGraphicFramePr>
            <a:graphicFrameLocks noGrp="1"/>
          </p:cNvGraphicFramePr>
          <p:nvPr>
            <p:ph idx="1"/>
            <p:extLst>
              <p:ext uri="{D42A27DB-BD31-4B8C-83A1-F6EECF244321}">
                <p14:modId xmlns:p14="http://schemas.microsoft.com/office/powerpoint/2010/main" val="2812347837"/>
              </p:ext>
            </p:extLst>
          </p:nvPr>
        </p:nvGraphicFramePr>
        <p:xfrm>
          <a:off x="838200" y="2149257"/>
          <a:ext cx="5282740" cy="1411006"/>
        </p:xfrm>
        <a:graphic>
          <a:graphicData uri="http://schemas.openxmlformats.org/drawingml/2006/table">
            <a:tbl>
              <a:tblPr/>
              <a:tblGrid>
                <a:gridCol w="1320685">
                  <a:extLst>
                    <a:ext uri="{9D8B030D-6E8A-4147-A177-3AD203B41FA5}">
                      <a16:colId xmlns:a16="http://schemas.microsoft.com/office/drawing/2014/main" val="1708585954"/>
                    </a:ext>
                  </a:extLst>
                </a:gridCol>
                <a:gridCol w="1320685">
                  <a:extLst>
                    <a:ext uri="{9D8B030D-6E8A-4147-A177-3AD203B41FA5}">
                      <a16:colId xmlns:a16="http://schemas.microsoft.com/office/drawing/2014/main" val="1059034434"/>
                    </a:ext>
                  </a:extLst>
                </a:gridCol>
                <a:gridCol w="1320685">
                  <a:extLst>
                    <a:ext uri="{9D8B030D-6E8A-4147-A177-3AD203B41FA5}">
                      <a16:colId xmlns:a16="http://schemas.microsoft.com/office/drawing/2014/main" val="3329707088"/>
                    </a:ext>
                  </a:extLst>
                </a:gridCol>
                <a:gridCol w="1320685">
                  <a:extLst>
                    <a:ext uri="{9D8B030D-6E8A-4147-A177-3AD203B41FA5}">
                      <a16:colId xmlns:a16="http://schemas.microsoft.com/office/drawing/2014/main" val="2106638547"/>
                    </a:ext>
                  </a:extLst>
                </a:gridCol>
              </a:tblGrid>
              <a:tr h="585947">
                <a:tc>
                  <a:txBody>
                    <a:bodyPr/>
                    <a:lstStyle/>
                    <a:p>
                      <a:pPr algn="l" fontAlgn="t"/>
                      <a:r>
                        <a:rPr lang="en-IN">
                          <a:solidFill>
                            <a:srgbClr val="000000"/>
                          </a:solidFill>
                          <a:effectLst/>
                          <a:latin typeface="times new roman" panose="02020603050405020304" pitchFamily="18" charset="0"/>
                        </a:rPr>
                        <a:t>Emp_ID</a:t>
                      </a:r>
                    </a:p>
                  </a:txBody>
                  <a:tcPr marT="91440" marB="91440">
                    <a:lnL w="7620" cap="flat" cmpd="sng" algn="ctr">
                      <a:solidFill>
                        <a:srgbClr val="309DA3"/>
                      </a:solidFill>
                      <a:prstDash val="solid"/>
                      <a:round/>
                      <a:headEnd type="none" w="med" len="med"/>
                      <a:tailEnd type="none" w="med" len="med"/>
                    </a:lnL>
                    <a:lnR w="7620" cap="flat" cmpd="sng" algn="ctr">
                      <a:solidFill>
                        <a:srgbClr val="309DA3"/>
                      </a:solidFill>
                      <a:prstDash val="solid"/>
                      <a:round/>
                      <a:headEnd type="none" w="med" len="med"/>
                      <a:tailEnd type="none" w="med" len="med"/>
                    </a:lnR>
                    <a:lnT w="7620" cap="flat" cmpd="sng" algn="ctr">
                      <a:solidFill>
                        <a:srgbClr val="309DA3"/>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Emp_Name</a:t>
                      </a:r>
                    </a:p>
                  </a:txBody>
                  <a:tcPr marT="91440" marB="91440">
                    <a:lnL w="7620" cap="flat" cmpd="sng" algn="ctr">
                      <a:solidFill>
                        <a:srgbClr val="309DA3"/>
                      </a:solidFill>
                      <a:prstDash val="solid"/>
                      <a:round/>
                      <a:headEnd type="none" w="med" len="med"/>
                      <a:tailEnd type="none" w="med" len="med"/>
                    </a:lnL>
                    <a:lnR w="7620" cap="flat" cmpd="sng" algn="ctr">
                      <a:solidFill>
                        <a:srgbClr val="309DA3"/>
                      </a:solidFill>
                      <a:prstDash val="solid"/>
                      <a:round/>
                      <a:headEnd type="none" w="med" len="med"/>
                      <a:tailEnd type="none" w="med" len="med"/>
                    </a:lnR>
                    <a:lnT w="7620" cap="flat" cmpd="sng" algn="ctr">
                      <a:solidFill>
                        <a:srgbClr val="309DA3"/>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Emp_Salary</a:t>
                      </a:r>
                    </a:p>
                  </a:txBody>
                  <a:tcPr marT="91440" marB="91440">
                    <a:lnL w="7620" cap="flat" cmpd="sng" algn="ctr">
                      <a:solidFill>
                        <a:srgbClr val="309DA3"/>
                      </a:solidFill>
                      <a:prstDash val="solid"/>
                      <a:round/>
                      <a:headEnd type="none" w="med" len="med"/>
                      <a:tailEnd type="none" w="med" len="med"/>
                    </a:lnL>
                    <a:lnR w="7620" cap="flat" cmpd="sng" algn="ctr">
                      <a:solidFill>
                        <a:srgbClr val="309DA3"/>
                      </a:solidFill>
                      <a:prstDash val="solid"/>
                      <a:round/>
                      <a:headEnd type="none" w="med" len="med"/>
                      <a:tailEnd type="none" w="med" len="med"/>
                    </a:lnR>
                    <a:lnT w="7620" cap="flat" cmpd="sng" algn="ctr">
                      <a:solidFill>
                        <a:srgbClr val="309DA3"/>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Dept_ID</a:t>
                      </a:r>
                    </a:p>
                  </a:txBody>
                  <a:tcPr marT="91440" marB="91440">
                    <a:lnL w="7620" cap="flat" cmpd="sng" algn="ctr">
                      <a:solidFill>
                        <a:srgbClr val="309DA3"/>
                      </a:solidFill>
                      <a:prstDash val="solid"/>
                      <a:round/>
                      <a:headEnd type="none" w="med" len="med"/>
                      <a:tailEnd type="none" w="med" len="med"/>
                    </a:lnL>
                    <a:lnR w="7620" cap="flat" cmpd="sng" algn="ctr">
                      <a:solidFill>
                        <a:srgbClr val="309DA3"/>
                      </a:solidFill>
                      <a:prstDash val="solid"/>
                      <a:round/>
                      <a:headEnd type="none" w="med" len="med"/>
                      <a:tailEnd type="none" w="med" len="med"/>
                    </a:lnR>
                    <a:lnT w="7620" cap="flat" cmpd="sng" algn="ctr">
                      <a:solidFill>
                        <a:srgbClr val="309DA3"/>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087465181"/>
                  </a:ext>
                </a:extLst>
              </a:tr>
              <a:tr h="825059">
                <a:tc>
                  <a:txBody>
                    <a:bodyPr/>
                    <a:lstStyle/>
                    <a:p>
                      <a:pPr algn="just" fontAlgn="t"/>
                      <a:r>
                        <a:rPr lang="en-IN">
                          <a:solidFill>
                            <a:srgbClr val="333333"/>
                          </a:solidFill>
                          <a:effectLst/>
                          <a:latin typeface="inter-regular"/>
                        </a:rPr>
                        <a:t>1008</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Sumit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50000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dirty="0">
                          <a:solidFill>
                            <a:srgbClr val="333333"/>
                          </a:solidFill>
                          <a:effectLst/>
                          <a:latin typeface="inter-regular"/>
                        </a:rPr>
                        <a:t>401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450371255"/>
                  </a:ext>
                </a:extLst>
              </a:tr>
            </a:tbl>
          </a:graphicData>
        </a:graphic>
      </p:graphicFrame>
      <p:sp>
        <p:nvSpPr>
          <p:cNvPr id="6" name="TextBox 5">
            <a:extLst>
              <a:ext uri="{FF2B5EF4-FFF2-40B4-BE49-F238E27FC236}">
                <a16:creationId xmlns:a16="http://schemas.microsoft.com/office/drawing/2014/main" id="{2FDCA268-945E-487D-8A4B-E8B771376A21}"/>
              </a:ext>
            </a:extLst>
          </p:cNvPr>
          <p:cNvSpPr txBox="1"/>
          <p:nvPr/>
        </p:nvSpPr>
        <p:spPr>
          <a:xfrm>
            <a:off x="838200" y="1690688"/>
            <a:ext cx="6093228" cy="369332"/>
          </a:xfrm>
          <a:prstGeom prst="rect">
            <a:avLst/>
          </a:prstGeom>
          <a:noFill/>
        </p:spPr>
        <p:txBody>
          <a:bodyPr wrap="square">
            <a:spAutoFit/>
          </a:bodyPr>
          <a:lstStyle/>
          <a:p>
            <a:r>
              <a:rPr lang="en-IN" b="1" i="0" dirty="0">
                <a:solidFill>
                  <a:srgbClr val="333333"/>
                </a:solidFill>
                <a:effectLst/>
                <a:latin typeface="inter-bold"/>
              </a:rPr>
              <a:t>Table: </a:t>
            </a:r>
            <a:r>
              <a:rPr lang="en-IN" b="1" i="0" dirty="0" err="1">
                <a:solidFill>
                  <a:srgbClr val="333333"/>
                </a:solidFill>
                <a:effectLst/>
                <a:latin typeface="inter-bold"/>
              </a:rPr>
              <a:t>New_Employee</a:t>
            </a:r>
            <a:endParaRPr lang="en-IN" dirty="0"/>
          </a:p>
        </p:txBody>
      </p:sp>
      <p:graphicFrame>
        <p:nvGraphicFramePr>
          <p:cNvPr id="7" name="Table 6">
            <a:extLst>
              <a:ext uri="{FF2B5EF4-FFF2-40B4-BE49-F238E27FC236}">
                <a16:creationId xmlns:a16="http://schemas.microsoft.com/office/drawing/2014/main" id="{7E5AA73F-AB81-4716-A2CE-971DE4CFA217}"/>
              </a:ext>
            </a:extLst>
          </p:cNvPr>
          <p:cNvGraphicFramePr>
            <a:graphicFrameLocks noGrp="1"/>
          </p:cNvGraphicFramePr>
          <p:nvPr>
            <p:extLst>
              <p:ext uri="{D42A27DB-BD31-4B8C-83A1-F6EECF244321}">
                <p14:modId xmlns:p14="http://schemas.microsoft.com/office/powerpoint/2010/main" val="3534207124"/>
              </p:ext>
            </p:extLst>
          </p:nvPr>
        </p:nvGraphicFramePr>
        <p:xfrm>
          <a:off x="6388331" y="2149257"/>
          <a:ext cx="5282740" cy="4455520"/>
        </p:xfrm>
        <a:graphic>
          <a:graphicData uri="http://schemas.openxmlformats.org/drawingml/2006/table">
            <a:tbl>
              <a:tblPr/>
              <a:tblGrid>
                <a:gridCol w="1320685">
                  <a:extLst>
                    <a:ext uri="{9D8B030D-6E8A-4147-A177-3AD203B41FA5}">
                      <a16:colId xmlns:a16="http://schemas.microsoft.com/office/drawing/2014/main" val="3382155190"/>
                    </a:ext>
                  </a:extLst>
                </a:gridCol>
                <a:gridCol w="1320685">
                  <a:extLst>
                    <a:ext uri="{9D8B030D-6E8A-4147-A177-3AD203B41FA5}">
                      <a16:colId xmlns:a16="http://schemas.microsoft.com/office/drawing/2014/main" val="1227921400"/>
                    </a:ext>
                  </a:extLst>
                </a:gridCol>
                <a:gridCol w="1320685">
                  <a:extLst>
                    <a:ext uri="{9D8B030D-6E8A-4147-A177-3AD203B41FA5}">
                      <a16:colId xmlns:a16="http://schemas.microsoft.com/office/drawing/2014/main" val="2206638777"/>
                    </a:ext>
                  </a:extLst>
                </a:gridCol>
                <a:gridCol w="1320685">
                  <a:extLst>
                    <a:ext uri="{9D8B030D-6E8A-4147-A177-3AD203B41FA5}">
                      <a16:colId xmlns:a16="http://schemas.microsoft.com/office/drawing/2014/main" val="68171214"/>
                    </a:ext>
                  </a:extLst>
                </a:gridCol>
              </a:tblGrid>
              <a:tr h="862359">
                <a:tc>
                  <a:txBody>
                    <a:bodyPr/>
                    <a:lstStyle/>
                    <a:p>
                      <a:pPr algn="l" fontAlgn="t"/>
                      <a:r>
                        <a:rPr lang="en-IN">
                          <a:solidFill>
                            <a:srgbClr val="000000"/>
                          </a:solidFill>
                          <a:effectLst/>
                          <a:latin typeface="times new roman" panose="02020603050405020304" pitchFamily="18" charset="0"/>
                        </a:rPr>
                        <a:t>Emp_ID</a:t>
                      </a:r>
                    </a:p>
                  </a:txBody>
                  <a:tcPr marT="91440" marB="91440">
                    <a:lnL w="7620" cap="flat" cmpd="sng" algn="ctr">
                      <a:solidFill>
                        <a:srgbClr val="906ACB"/>
                      </a:solidFill>
                      <a:prstDash val="solid"/>
                      <a:round/>
                      <a:headEnd type="none" w="med" len="med"/>
                      <a:tailEnd type="none" w="med" len="med"/>
                    </a:lnL>
                    <a:lnR w="7620" cap="flat" cmpd="sng" algn="ctr">
                      <a:solidFill>
                        <a:srgbClr val="906ACB"/>
                      </a:solidFill>
                      <a:prstDash val="solid"/>
                      <a:round/>
                      <a:headEnd type="none" w="med" len="med"/>
                      <a:tailEnd type="none" w="med" len="med"/>
                    </a:lnR>
                    <a:lnT w="7620" cap="flat" cmpd="sng" algn="ctr">
                      <a:solidFill>
                        <a:srgbClr val="906ACB"/>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Emp_Name</a:t>
                      </a:r>
                    </a:p>
                  </a:txBody>
                  <a:tcPr marT="91440" marB="91440">
                    <a:lnL w="7620" cap="flat" cmpd="sng" algn="ctr">
                      <a:solidFill>
                        <a:srgbClr val="906ACB"/>
                      </a:solidFill>
                      <a:prstDash val="solid"/>
                      <a:round/>
                      <a:headEnd type="none" w="med" len="med"/>
                      <a:tailEnd type="none" w="med" len="med"/>
                    </a:lnL>
                    <a:lnR w="7620" cap="flat" cmpd="sng" algn="ctr">
                      <a:solidFill>
                        <a:srgbClr val="906ACB"/>
                      </a:solidFill>
                      <a:prstDash val="solid"/>
                      <a:round/>
                      <a:headEnd type="none" w="med" len="med"/>
                      <a:tailEnd type="none" w="med" len="med"/>
                    </a:lnR>
                    <a:lnT w="7620" cap="flat" cmpd="sng" algn="ctr">
                      <a:solidFill>
                        <a:srgbClr val="906ACB"/>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Emp_Salary</a:t>
                      </a:r>
                    </a:p>
                  </a:txBody>
                  <a:tcPr marT="91440" marB="91440">
                    <a:lnL w="7620" cap="flat" cmpd="sng" algn="ctr">
                      <a:solidFill>
                        <a:srgbClr val="906ACB"/>
                      </a:solidFill>
                      <a:prstDash val="solid"/>
                      <a:round/>
                      <a:headEnd type="none" w="med" len="med"/>
                      <a:tailEnd type="none" w="med" len="med"/>
                    </a:lnL>
                    <a:lnR w="7620" cap="flat" cmpd="sng" algn="ctr">
                      <a:solidFill>
                        <a:srgbClr val="906ACB"/>
                      </a:solidFill>
                      <a:prstDash val="solid"/>
                      <a:round/>
                      <a:headEnd type="none" w="med" len="med"/>
                      <a:tailEnd type="none" w="med" len="med"/>
                    </a:lnR>
                    <a:lnT w="7620" cap="flat" cmpd="sng" algn="ctr">
                      <a:solidFill>
                        <a:srgbClr val="906ACB"/>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Dept_ID</a:t>
                      </a:r>
                    </a:p>
                  </a:txBody>
                  <a:tcPr marT="91440" marB="91440">
                    <a:lnL w="7620" cap="flat" cmpd="sng" algn="ctr">
                      <a:solidFill>
                        <a:srgbClr val="906ACB"/>
                      </a:solidFill>
                      <a:prstDash val="solid"/>
                      <a:round/>
                      <a:headEnd type="none" w="med" len="med"/>
                      <a:tailEnd type="none" w="med" len="med"/>
                    </a:lnL>
                    <a:lnR w="7620" cap="flat" cmpd="sng" algn="ctr">
                      <a:solidFill>
                        <a:srgbClr val="906ACB"/>
                      </a:solidFill>
                      <a:prstDash val="solid"/>
                      <a:round/>
                      <a:headEnd type="none" w="med" len="med"/>
                      <a:tailEnd type="none" w="med" len="med"/>
                    </a:lnR>
                    <a:lnT w="7620" cap="flat" cmpd="sng" algn="ctr">
                      <a:solidFill>
                        <a:srgbClr val="906ACB"/>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529437330"/>
                  </a:ext>
                </a:extLst>
              </a:tr>
              <a:tr h="467111">
                <a:tc>
                  <a:txBody>
                    <a:bodyPr/>
                    <a:lstStyle/>
                    <a:p>
                      <a:pPr algn="just" fontAlgn="t"/>
                      <a:r>
                        <a:rPr lang="en-IN">
                          <a:solidFill>
                            <a:srgbClr val="333333"/>
                          </a:solidFill>
                          <a:effectLst/>
                          <a:latin typeface="inter-regular"/>
                        </a:rPr>
                        <a:t>1001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Akhil</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50000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404</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692155620"/>
                  </a:ext>
                </a:extLst>
              </a:tr>
              <a:tr h="467111">
                <a:tc>
                  <a:txBody>
                    <a:bodyPr/>
                    <a:lstStyle/>
                    <a:p>
                      <a:pPr algn="just" fontAlgn="t"/>
                      <a:r>
                        <a:rPr lang="en-IN">
                          <a:solidFill>
                            <a:srgbClr val="333333"/>
                          </a:solidFill>
                          <a:effectLst/>
                          <a:latin typeface="inter-regular"/>
                        </a:rPr>
                        <a:t>1002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Balram</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25000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403</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670997426"/>
                  </a:ext>
                </a:extLst>
              </a:tr>
              <a:tr h="467111">
                <a:tc>
                  <a:txBody>
                    <a:bodyPr/>
                    <a:lstStyle/>
                    <a:p>
                      <a:pPr algn="just" fontAlgn="t"/>
                      <a:r>
                        <a:rPr lang="en-IN">
                          <a:solidFill>
                            <a:srgbClr val="333333"/>
                          </a:solidFill>
                          <a:effectLst/>
                          <a:latin typeface="inter-regular"/>
                        </a:rPr>
                        <a:t>1003</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Bheem</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45000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405</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145973752"/>
                  </a:ext>
                </a:extLst>
              </a:tr>
              <a:tr h="467111">
                <a:tc>
                  <a:txBody>
                    <a:bodyPr/>
                    <a:lstStyle/>
                    <a:p>
                      <a:pPr algn="just" fontAlgn="t"/>
                      <a:r>
                        <a:rPr lang="en-IN">
                          <a:solidFill>
                            <a:srgbClr val="333333"/>
                          </a:solidFill>
                          <a:effectLst/>
                          <a:latin typeface="inter-regular"/>
                        </a:rPr>
                        <a:t>1004</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Chetan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60000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402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243993836"/>
                  </a:ext>
                </a:extLst>
              </a:tr>
              <a:tr h="467111">
                <a:tc>
                  <a:txBody>
                    <a:bodyPr/>
                    <a:lstStyle/>
                    <a:p>
                      <a:pPr algn="just" fontAlgn="t"/>
                      <a:r>
                        <a:rPr lang="en-IN">
                          <a:solidFill>
                            <a:srgbClr val="333333"/>
                          </a:solidFill>
                          <a:effectLst/>
                          <a:latin typeface="inter-regular"/>
                        </a:rPr>
                        <a:t>1005</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Ram</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65000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407</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067644417"/>
                  </a:ext>
                </a:extLst>
              </a:tr>
              <a:tr h="467111">
                <a:tc>
                  <a:txBody>
                    <a:bodyPr/>
                    <a:lstStyle/>
                    <a:p>
                      <a:pPr algn="just" fontAlgn="t"/>
                      <a:r>
                        <a:rPr lang="en-IN">
                          <a:solidFill>
                            <a:srgbClr val="333333"/>
                          </a:solidFill>
                          <a:effectLst/>
                          <a:latin typeface="inter-regular"/>
                        </a:rPr>
                        <a:t>1006</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Shyam</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55500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NULL</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881566138"/>
                  </a:ext>
                </a:extLst>
              </a:tr>
              <a:tr h="790495">
                <a:tc>
                  <a:txBody>
                    <a:bodyPr/>
                    <a:lstStyle/>
                    <a:p>
                      <a:pPr algn="just" fontAlgn="t"/>
                      <a:r>
                        <a:rPr lang="en-IN">
                          <a:solidFill>
                            <a:srgbClr val="333333"/>
                          </a:solidFill>
                          <a:effectLst/>
                          <a:latin typeface="inter-regular"/>
                        </a:rPr>
                        <a:t>1007</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Shobhit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60000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dirty="0">
                          <a:solidFill>
                            <a:srgbClr val="333333"/>
                          </a:solidFill>
                          <a:effectLst/>
                          <a:latin typeface="inter-regular"/>
                        </a:rPr>
                        <a:t>NULL</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724430026"/>
                  </a:ext>
                </a:extLst>
              </a:tr>
            </a:tbl>
          </a:graphicData>
        </a:graphic>
      </p:graphicFrame>
      <p:sp>
        <p:nvSpPr>
          <p:cNvPr id="9" name="TextBox 8">
            <a:extLst>
              <a:ext uri="{FF2B5EF4-FFF2-40B4-BE49-F238E27FC236}">
                <a16:creationId xmlns:a16="http://schemas.microsoft.com/office/drawing/2014/main" id="{E88428D5-1804-4799-BBC4-DB6F1C8CBDBA}"/>
              </a:ext>
            </a:extLst>
          </p:cNvPr>
          <p:cNvSpPr txBox="1"/>
          <p:nvPr/>
        </p:nvSpPr>
        <p:spPr>
          <a:xfrm>
            <a:off x="6640485" y="1690688"/>
            <a:ext cx="6093228" cy="369332"/>
          </a:xfrm>
          <a:prstGeom prst="rect">
            <a:avLst/>
          </a:prstGeom>
          <a:noFill/>
        </p:spPr>
        <p:txBody>
          <a:bodyPr wrap="square">
            <a:spAutoFit/>
          </a:bodyPr>
          <a:lstStyle/>
          <a:p>
            <a:r>
              <a:rPr lang="en-IN" b="1" i="0" dirty="0">
                <a:solidFill>
                  <a:srgbClr val="333333"/>
                </a:solidFill>
                <a:effectLst/>
                <a:latin typeface="inter-bold"/>
              </a:rPr>
              <a:t>Table: </a:t>
            </a:r>
            <a:r>
              <a:rPr lang="en-IN" b="1" i="0" dirty="0" err="1">
                <a:solidFill>
                  <a:srgbClr val="333333"/>
                </a:solidFill>
                <a:effectLst/>
                <a:latin typeface="inter-bold"/>
              </a:rPr>
              <a:t>Old_Employee</a:t>
            </a:r>
            <a:endParaRPr lang="en-IN" dirty="0"/>
          </a:p>
        </p:txBody>
      </p:sp>
    </p:spTree>
    <p:extLst>
      <p:ext uri="{BB962C8B-B14F-4D97-AF65-F5344CB8AC3E}">
        <p14:creationId xmlns:p14="http://schemas.microsoft.com/office/powerpoint/2010/main" val="141218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1F376-CD32-401A-8E57-817EB260E375}"/>
              </a:ext>
            </a:extLst>
          </p:cNvPr>
          <p:cNvSpPr>
            <a:spLocks noGrp="1"/>
          </p:cNvSpPr>
          <p:nvPr>
            <p:ph type="title"/>
          </p:nvPr>
        </p:nvSpPr>
        <p:spPr/>
        <p:txBody>
          <a:bodyPr/>
          <a:lstStyle/>
          <a:p>
            <a:endParaRPr lang="en-IN"/>
          </a:p>
        </p:txBody>
      </p:sp>
      <p:graphicFrame>
        <p:nvGraphicFramePr>
          <p:cNvPr id="4" name="Content Placeholder 3">
            <a:extLst>
              <a:ext uri="{FF2B5EF4-FFF2-40B4-BE49-F238E27FC236}">
                <a16:creationId xmlns:a16="http://schemas.microsoft.com/office/drawing/2014/main" id="{09A890AD-8728-40EC-8B61-5B910246415D}"/>
              </a:ext>
            </a:extLst>
          </p:cNvPr>
          <p:cNvGraphicFramePr>
            <a:graphicFrameLocks noGrp="1"/>
          </p:cNvGraphicFramePr>
          <p:nvPr>
            <p:ph idx="1"/>
            <p:extLst>
              <p:ext uri="{D42A27DB-BD31-4B8C-83A1-F6EECF244321}">
                <p14:modId xmlns:p14="http://schemas.microsoft.com/office/powerpoint/2010/main" val="2168670093"/>
              </p:ext>
            </p:extLst>
          </p:nvPr>
        </p:nvGraphicFramePr>
        <p:xfrm>
          <a:off x="3478877" y="1837215"/>
          <a:ext cx="5715000" cy="4655660"/>
        </p:xfrm>
        <a:graphic>
          <a:graphicData uri="http://schemas.openxmlformats.org/drawingml/2006/table">
            <a:tbl>
              <a:tblPr/>
              <a:tblGrid>
                <a:gridCol w="1905000">
                  <a:extLst>
                    <a:ext uri="{9D8B030D-6E8A-4147-A177-3AD203B41FA5}">
                      <a16:colId xmlns:a16="http://schemas.microsoft.com/office/drawing/2014/main" val="3395294127"/>
                    </a:ext>
                  </a:extLst>
                </a:gridCol>
                <a:gridCol w="1905000">
                  <a:extLst>
                    <a:ext uri="{9D8B030D-6E8A-4147-A177-3AD203B41FA5}">
                      <a16:colId xmlns:a16="http://schemas.microsoft.com/office/drawing/2014/main" val="1501003947"/>
                    </a:ext>
                  </a:extLst>
                </a:gridCol>
                <a:gridCol w="1905000">
                  <a:extLst>
                    <a:ext uri="{9D8B030D-6E8A-4147-A177-3AD203B41FA5}">
                      <a16:colId xmlns:a16="http://schemas.microsoft.com/office/drawing/2014/main" val="3499564637"/>
                    </a:ext>
                  </a:extLst>
                </a:gridCol>
              </a:tblGrid>
              <a:tr h="786872">
                <a:tc>
                  <a:txBody>
                    <a:bodyPr/>
                    <a:lstStyle/>
                    <a:p>
                      <a:pPr algn="l" fontAlgn="t"/>
                      <a:r>
                        <a:rPr lang="en-IN">
                          <a:solidFill>
                            <a:srgbClr val="000000"/>
                          </a:solidFill>
                          <a:effectLst/>
                          <a:latin typeface="times new roman" panose="02020603050405020304" pitchFamily="18" charset="0"/>
                        </a:rPr>
                        <a:t>Dept_ID</a:t>
                      </a:r>
                    </a:p>
                  </a:txBody>
                  <a:tcPr marT="91440" marB="91440">
                    <a:lnL w="7620" cap="flat" cmpd="sng" algn="ctr">
                      <a:solidFill>
                        <a:srgbClr val="F0321E"/>
                      </a:solidFill>
                      <a:prstDash val="solid"/>
                      <a:round/>
                      <a:headEnd type="none" w="med" len="med"/>
                      <a:tailEnd type="none" w="med" len="med"/>
                    </a:lnL>
                    <a:lnR w="7620" cap="flat" cmpd="sng" algn="ctr">
                      <a:solidFill>
                        <a:srgbClr val="F0321E"/>
                      </a:solidFill>
                      <a:prstDash val="solid"/>
                      <a:round/>
                      <a:headEnd type="none" w="med" len="med"/>
                      <a:tailEnd type="none" w="med" len="med"/>
                    </a:lnR>
                    <a:lnT w="7620" cap="flat" cmpd="sng" algn="ctr">
                      <a:solidFill>
                        <a:srgbClr val="F0321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Dept_Name</a:t>
                      </a:r>
                    </a:p>
                  </a:txBody>
                  <a:tcPr marT="91440" marB="91440">
                    <a:lnL w="7620" cap="flat" cmpd="sng" algn="ctr">
                      <a:solidFill>
                        <a:srgbClr val="F0321E"/>
                      </a:solidFill>
                      <a:prstDash val="solid"/>
                      <a:round/>
                      <a:headEnd type="none" w="med" len="med"/>
                      <a:tailEnd type="none" w="med" len="med"/>
                    </a:lnL>
                    <a:lnR w="7620" cap="flat" cmpd="sng" algn="ctr">
                      <a:solidFill>
                        <a:srgbClr val="F0321E"/>
                      </a:solidFill>
                      <a:prstDash val="solid"/>
                      <a:round/>
                      <a:headEnd type="none" w="med" len="med"/>
                      <a:tailEnd type="none" w="med" len="med"/>
                    </a:lnR>
                    <a:lnT w="7620" cap="flat" cmpd="sng" algn="ctr">
                      <a:solidFill>
                        <a:srgbClr val="F0321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Emp_ID</a:t>
                      </a:r>
                    </a:p>
                  </a:txBody>
                  <a:tcPr marT="91440" marB="91440">
                    <a:lnL w="7620" cap="flat" cmpd="sng" algn="ctr">
                      <a:solidFill>
                        <a:srgbClr val="F0321E"/>
                      </a:solidFill>
                      <a:prstDash val="solid"/>
                      <a:round/>
                      <a:headEnd type="none" w="med" len="med"/>
                      <a:tailEnd type="none" w="med" len="med"/>
                    </a:lnL>
                    <a:lnR w="7620" cap="flat" cmpd="sng" algn="ctr">
                      <a:solidFill>
                        <a:srgbClr val="F0321E"/>
                      </a:solidFill>
                      <a:prstDash val="solid"/>
                      <a:round/>
                      <a:headEnd type="none" w="med" len="med"/>
                      <a:tailEnd type="none" w="med" len="med"/>
                    </a:lnR>
                    <a:lnT w="7620" cap="flat" cmpd="sng" algn="ctr">
                      <a:solidFill>
                        <a:srgbClr val="F0321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268389147"/>
                  </a:ext>
                </a:extLst>
              </a:tr>
              <a:tr h="721300">
                <a:tc>
                  <a:txBody>
                    <a:bodyPr/>
                    <a:lstStyle/>
                    <a:p>
                      <a:pPr algn="just" fontAlgn="t"/>
                      <a:r>
                        <a:rPr lang="en-IN">
                          <a:solidFill>
                            <a:srgbClr val="333333"/>
                          </a:solidFill>
                          <a:effectLst/>
                          <a:latin typeface="inter-regular"/>
                        </a:rPr>
                        <a:t>401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Administration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1008</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209715883"/>
                  </a:ext>
                </a:extLst>
              </a:tr>
              <a:tr h="426222">
                <a:tc>
                  <a:txBody>
                    <a:bodyPr/>
                    <a:lstStyle/>
                    <a:p>
                      <a:pPr algn="just" fontAlgn="t"/>
                      <a:r>
                        <a:rPr lang="en-IN">
                          <a:solidFill>
                            <a:srgbClr val="333333"/>
                          </a:solidFill>
                          <a:effectLst/>
                          <a:latin typeface="inter-regular"/>
                        </a:rPr>
                        <a:t>402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HR</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1004</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173647383"/>
                  </a:ext>
                </a:extLst>
              </a:tr>
              <a:tr h="426222">
                <a:tc>
                  <a:txBody>
                    <a:bodyPr/>
                    <a:lstStyle/>
                    <a:p>
                      <a:pPr algn="just" fontAlgn="t"/>
                      <a:r>
                        <a:rPr lang="en-IN">
                          <a:solidFill>
                            <a:srgbClr val="333333"/>
                          </a:solidFill>
                          <a:effectLst/>
                          <a:latin typeface="inter-regular"/>
                        </a:rPr>
                        <a:t>403</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Testing</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1002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412043570"/>
                  </a:ext>
                </a:extLst>
              </a:tr>
              <a:tr h="426222">
                <a:tc>
                  <a:txBody>
                    <a:bodyPr/>
                    <a:lstStyle/>
                    <a:p>
                      <a:pPr algn="just" fontAlgn="t"/>
                      <a:r>
                        <a:rPr lang="en-IN">
                          <a:solidFill>
                            <a:srgbClr val="333333"/>
                          </a:solidFill>
                          <a:effectLst/>
                          <a:latin typeface="inter-regular"/>
                        </a:rPr>
                        <a:t>404</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Coding</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1001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797775130"/>
                  </a:ext>
                </a:extLst>
              </a:tr>
              <a:tr h="426222">
                <a:tc>
                  <a:txBody>
                    <a:bodyPr/>
                    <a:lstStyle/>
                    <a:p>
                      <a:pPr algn="just" fontAlgn="t"/>
                      <a:r>
                        <a:rPr lang="en-IN">
                          <a:solidFill>
                            <a:srgbClr val="333333"/>
                          </a:solidFill>
                          <a:effectLst/>
                          <a:latin typeface="inter-regular"/>
                        </a:rPr>
                        <a:t>405</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Sales</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1003</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470191201"/>
                  </a:ext>
                </a:extLst>
              </a:tr>
              <a:tr h="721300">
                <a:tc>
                  <a:txBody>
                    <a:bodyPr/>
                    <a:lstStyle/>
                    <a:p>
                      <a:pPr algn="just" fontAlgn="t"/>
                      <a:r>
                        <a:rPr lang="en-IN">
                          <a:solidFill>
                            <a:srgbClr val="333333"/>
                          </a:solidFill>
                          <a:effectLst/>
                          <a:latin typeface="inter-regular"/>
                        </a:rPr>
                        <a:t>406</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Marketing</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NULL</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809377045"/>
                  </a:ext>
                </a:extLst>
              </a:tr>
              <a:tr h="721300">
                <a:tc>
                  <a:txBody>
                    <a:bodyPr/>
                    <a:lstStyle/>
                    <a:p>
                      <a:pPr algn="just" fontAlgn="t"/>
                      <a:r>
                        <a:rPr lang="en-IN">
                          <a:solidFill>
                            <a:srgbClr val="333333"/>
                          </a:solidFill>
                          <a:effectLst/>
                          <a:latin typeface="inter-regular"/>
                        </a:rPr>
                        <a:t>407</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Accounting</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dirty="0">
                          <a:solidFill>
                            <a:srgbClr val="333333"/>
                          </a:solidFill>
                          <a:effectLst/>
                          <a:latin typeface="inter-regular"/>
                        </a:rPr>
                        <a:t>1005</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957708976"/>
                  </a:ext>
                </a:extLst>
              </a:tr>
            </a:tbl>
          </a:graphicData>
        </a:graphic>
      </p:graphicFrame>
    </p:spTree>
    <p:extLst>
      <p:ext uri="{BB962C8B-B14F-4D97-AF65-F5344CB8AC3E}">
        <p14:creationId xmlns:p14="http://schemas.microsoft.com/office/powerpoint/2010/main" val="21604809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E0A47-CBB8-49B4-88A8-EDAD4A77BBC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9C2B08E-6FA1-4530-91FB-B0378693E9FC}"/>
              </a:ext>
            </a:extLst>
          </p:cNvPr>
          <p:cNvSpPr>
            <a:spLocks noGrp="1"/>
          </p:cNvSpPr>
          <p:nvPr>
            <p:ph idx="1"/>
          </p:nvPr>
        </p:nvSpPr>
        <p:spPr/>
        <p:txBody>
          <a:bodyPr/>
          <a:lstStyle/>
          <a:p>
            <a:pPr marL="0" indent="0" algn="just">
              <a:buNone/>
            </a:pPr>
            <a:r>
              <a:rPr lang="en-US" b="0" i="0" dirty="0">
                <a:solidFill>
                  <a:srgbClr val="333333"/>
                </a:solidFill>
                <a:effectLst/>
                <a:latin typeface="inter-regular"/>
              </a:rPr>
              <a:t>INSERT INTO </a:t>
            </a:r>
            <a:r>
              <a:rPr lang="en-US" b="0" i="0" dirty="0" err="1">
                <a:solidFill>
                  <a:srgbClr val="333333"/>
                </a:solidFill>
                <a:effectLst/>
                <a:latin typeface="inter-regular"/>
              </a:rPr>
              <a:t>New_Employee</a:t>
            </a:r>
            <a:endParaRPr lang="en-US" b="0" i="0" dirty="0">
              <a:solidFill>
                <a:srgbClr val="333333"/>
              </a:solidFill>
              <a:effectLst/>
              <a:latin typeface="inter-regular"/>
            </a:endParaRPr>
          </a:p>
          <a:p>
            <a:pPr marL="0" indent="0" algn="just">
              <a:buNone/>
            </a:pPr>
            <a:r>
              <a:rPr lang="en-US" b="0" i="0" dirty="0">
                <a:solidFill>
                  <a:srgbClr val="333333"/>
                </a:solidFill>
                <a:effectLst/>
                <a:latin typeface="inter-regular"/>
              </a:rPr>
              <a:t>SELECT * FROM </a:t>
            </a:r>
            <a:r>
              <a:rPr lang="en-US" b="0" i="0" dirty="0" err="1">
                <a:solidFill>
                  <a:srgbClr val="333333"/>
                </a:solidFill>
                <a:effectLst/>
                <a:latin typeface="inter-regular"/>
              </a:rPr>
              <a:t>Old_Employee</a:t>
            </a:r>
            <a:endParaRPr lang="en-US" b="0" i="0" dirty="0">
              <a:solidFill>
                <a:srgbClr val="333333"/>
              </a:solidFill>
              <a:effectLst/>
              <a:latin typeface="inter-regular"/>
            </a:endParaRPr>
          </a:p>
          <a:p>
            <a:pPr marL="0" indent="0" algn="just">
              <a:buNone/>
            </a:pPr>
            <a:r>
              <a:rPr lang="en-US" b="0" i="0" dirty="0">
                <a:solidFill>
                  <a:srgbClr val="333333"/>
                </a:solidFill>
                <a:effectLst/>
                <a:latin typeface="inter-regular"/>
              </a:rPr>
              <a:t>WHERE </a:t>
            </a:r>
            <a:r>
              <a:rPr lang="en-US" b="0" i="0" dirty="0" err="1">
                <a:solidFill>
                  <a:srgbClr val="333333"/>
                </a:solidFill>
                <a:effectLst/>
                <a:latin typeface="inter-regular"/>
              </a:rPr>
              <a:t>Emp_ID</a:t>
            </a:r>
            <a:r>
              <a:rPr lang="en-US" b="0" i="0" dirty="0">
                <a:solidFill>
                  <a:srgbClr val="333333"/>
                </a:solidFill>
                <a:effectLst/>
                <a:latin typeface="inter-regular"/>
              </a:rPr>
              <a:t> = ANY( SELECT </a:t>
            </a:r>
            <a:r>
              <a:rPr lang="en-US" b="0" i="0" dirty="0" err="1">
                <a:solidFill>
                  <a:srgbClr val="333333"/>
                </a:solidFill>
                <a:effectLst/>
                <a:latin typeface="inter-regular"/>
              </a:rPr>
              <a:t>Emp_ID</a:t>
            </a:r>
            <a:r>
              <a:rPr lang="en-US" b="0" i="0" dirty="0">
                <a:solidFill>
                  <a:srgbClr val="333333"/>
                </a:solidFill>
                <a:effectLst/>
                <a:latin typeface="inter-regular"/>
              </a:rPr>
              <a:t> FROM Department WHERE </a:t>
            </a:r>
            <a:r>
              <a:rPr lang="en-US" b="0" i="0" dirty="0" err="1">
                <a:solidFill>
                  <a:srgbClr val="333333"/>
                </a:solidFill>
                <a:effectLst/>
                <a:latin typeface="inter-regular"/>
              </a:rPr>
              <a:t>Dept_ID</a:t>
            </a:r>
            <a:r>
              <a:rPr lang="en-US" b="0" i="0" dirty="0">
                <a:solidFill>
                  <a:srgbClr val="333333"/>
                </a:solidFill>
                <a:effectLst/>
                <a:latin typeface="inter-regular"/>
              </a:rPr>
              <a:t> = 407 OR </a:t>
            </a:r>
            <a:r>
              <a:rPr lang="en-US" b="0" i="0" dirty="0" err="1">
                <a:solidFill>
                  <a:srgbClr val="333333"/>
                </a:solidFill>
                <a:effectLst/>
                <a:latin typeface="inter-regular"/>
              </a:rPr>
              <a:t>Dept_ID</a:t>
            </a:r>
            <a:r>
              <a:rPr lang="en-US" b="0" i="0" dirty="0">
                <a:solidFill>
                  <a:srgbClr val="333333"/>
                </a:solidFill>
                <a:effectLst/>
                <a:latin typeface="inter-regular"/>
              </a:rPr>
              <a:t> = 406 );</a:t>
            </a:r>
          </a:p>
          <a:p>
            <a:pPr marL="0" indent="0">
              <a:buNone/>
            </a:pPr>
            <a:endParaRPr lang="en-IN" dirty="0"/>
          </a:p>
        </p:txBody>
      </p:sp>
      <p:graphicFrame>
        <p:nvGraphicFramePr>
          <p:cNvPr id="4" name="Table 3">
            <a:extLst>
              <a:ext uri="{FF2B5EF4-FFF2-40B4-BE49-F238E27FC236}">
                <a16:creationId xmlns:a16="http://schemas.microsoft.com/office/drawing/2014/main" id="{39589910-699F-43B3-91F0-5C9DB5C9AD38}"/>
              </a:ext>
            </a:extLst>
          </p:cNvPr>
          <p:cNvGraphicFramePr>
            <a:graphicFrameLocks noGrp="1"/>
          </p:cNvGraphicFramePr>
          <p:nvPr>
            <p:extLst>
              <p:ext uri="{D42A27DB-BD31-4B8C-83A1-F6EECF244321}">
                <p14:modId xmlns:p14="http://schemas.microsoft.com/office/powerpoint/2010/main" val="3272593101"/>
              </p:ext>
            </p:extLst>
          </p:nvPr>
        </p:nvGraphicFramePr>
        <p:xfrm>
          <a:off x="2463339" y="4098603"/>
          <a:ext cx="5498868" cy="1590690"/>
        </p:xfrm>
        <a:graphic>
          <a:graphicData uri="http://schemas.openxmlformats.org/drawingml/2006/table">
            <a:tbl>
              <a:tblPr/>
              <a:tblGrid>
                <a:gridCol w="1374717">
                  <a:extLst>
                    <a:ext uri="{9D8B030D-6E8A-4147-A177-3AD203B41FA5}">
                      <a16:colId xmlns:a16="http://schemas.microsoft.com/office/drawing/2014/main" val="4148526757"/>
                    </a:ext>
                  </a:extLst>
                </a:gridCol>
                <a:gridCol w="1374717">
                  <a:extLst>
                    <a:ext uri="{9D8B030D-6E8A-4147-A177-3AD203B41FA5}">
                      <a16:colId xmlns:a16="http://schemas.microsoft.com/office/drawing/2014/main" val="2415990282"/>
                    </a:ext>
                  </a:extLst>
                </a:gridCol>
                <a:gridCol w="1374717">
                  <a:extLst>
                    <a:ext uri="{9D8B030D-6E8A-4147-A177-3AD203B41FA5}">
                      <a16:colId xmlns:a16="http://schemas.microsoft.com/office/drawing/2014/main" val="3750494122"/>
                    </a:ext>
                  </a:extLst>
                </a:gridCol>
                <a:gridCol w="1374717">
                  <a:extLst>
                    <a:ext uri="{9D8B030D-6E8A-4147-A177-3AD203B41FA5}">
                      <a16:colId xmlns:a16="http://schemas.microsoft.com/office/drawing/2014/main" val="1610213536"/>
                    </a:ext>
                  </a:extLst>
                </a:gridCol>
              </a:tblGrid>
              <a:tr h="633934">
                <a:tc>
                  <a:txBody>
                    <a:bodyPr/>
                    <a:lstStyle/>
                    <a:p>
                      <a:pPr algn="l" fontAlgn="t"/>
                      <a:r>
                        <a:rPr lang="en-IN" dirty="0" err="1">
                          <a:solidFill>
                            <a:srgbClr val="000000"/>
                          </a:solidFill>
                          <a:effectLst/>
                          <a:latin typeface="times new roman" panose="02020603050405020304" pitchFamily="18" charset="0"/>
                        </a:rPr>
                        <a:t>Emp_ID</a:t>
                      </a:r>
                      <a:endParaRPr lang="en-IN" dirty="0">
                        <a:solidFill>
                          <a:srgbClr val="000000"/>
                        </a:solidFill>
                        <a:effectLst/>
                        <a:latin typeface="times new roman" panose="02020603050405020304" pitchFamily="18" charset="0"/>
                      </a:endParaRPr>
                    </a:p>
                  </a:txBody>
                  <a:tcPr marT="91440" marB="91440">
                    <a:lnL w="7620" cap="flat" cmpd="sng" algn="ctr">
                      <a:solidFill>
                        <a:srgbClr val="C08FC3"/>
                      </a:solidFill>
                      <a:prstDash val="solid"/>
                      <a:round/>
                      <a:headEnd type="none" w="med" len="med"/>
                      <a:tailEnd type="none" w="med" len="med"/>
                    </a:lnL>
                    <a:lnR w="7620" cap="flat" cmpd="sng" algn="ctr">
                      <a:solidFill>
                        <a:srgbClr val="C08FC3"/>
                      </a:solidFill>
                      <a:prstDash val="solid"/>
                      <a:round/>
                      <a:headEnd type="none" w="med" len="med"/>
                      <a:tailEnd type="none" w="med" len="med"/>
                    </a:lnR>
                    <a:lnT w="7620" cap="flat" cmpd="sng" algn="ctr">
                      <a:solidFill>
                        <a:srgbClr val="C08FC3"/>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Emp_Name</a:t>
                      </a:r>
                    </a:p>
                  </a:txBody>
                  <a:tcPr marT="91440" marB="91440">
                    <a:lnL w="7620" cap="flat" cmpd="sng" algn="ctr">
                      <a:solidFill>
                        <a:srgbClr val="C08FC3"/>
                      </a:solidFill>
                      <a:prstDash val="solid"/>
                      <a:round/>
                      <a:headEnd type="none" w="med" len="med"/>
                      <a:tailEnd type="none" w="med" len="med"/>
                    </a:lnL>
                    <a:lnR w="7620" cap="flat" cmpd="sng" algn="ctr">
                      <a:solidFill>
                        <a:srgbClr val="C08FC3"/>
                      </a:solidFill>
                      <a:prstDash val="solid"/>
                      <a:round/>
                      <a:headEnd type="none" w="med" len="med"/>
                      <a:tailEnd type="none" w="med" len="med"/>
                    </a:lnR>
                    <a:lnT w="7620" cap="flat" cmpd="sng" algn="ctr">
                      <a:solidFill>
                        <a:srgbClr val="C08FC3"/>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Emp_Salary</a:t>
                      </a:r>
                    </a:p>
                  </a:txBody>
                  <a:tcPr marT="91440" marB="91440">
                    <a:lnL w="7620" cap="flat" cmpd="sng" algn="ctr">
                      <a:solidFill>
                        <a:srgbClr val="C08FC3"/>
                      </a:solidFill>
                      <a:prstDash val="solid"/>
                      <a:round/>
                      <a:headEnd type="none" w="med" len="med"/>
                      <a:tailEnd type="none" w="med" len="med"/>
                    </a:lnL>
                    <a:lnR w="7620" cap="flat" cmpd="sng" algn="ctr">
                      <a:solidFill>
                        <a:srgbClr val="C08FC3"/>
                      </a:solidFill>
                      <a:prstDash val="solid"/>
                      <a:round/>
                      <a:headEnd type="none" w="med" len="med"/>
                      <a:tailEnd type="none" w="med" len="med"/>
                    </a:lnR>
                    <a:lnT w="7620" cap="flat" cmpd="sng" algn="ctr">
                      <a:solidFill>
                        <a:srgbClr val="C08FC3"/>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Dept_ID</a:t>
                      </a:r>
                    </a:p>
                  </a:txBody>
                  <a:tcPr marT="91440" marB="91440">
                    <a:lnL w="7620" cap="flat" cmpd="sng" algn="ctr">
                      <a:solidFill>
                        <a:srgbClr val="C08FC3"/>
                      </a:solidFill>
                      <a:prstDash val="solid"/>
                      <a:round/>
                      <a:headEnd type="none" w="med" len="med"/>
                      <a:tailEnd type="none" w="med" len="med"/>
                    </a:lnL>
                    <a:lnR w="7620" cap="flat" cmpd="sng" algn="ctr">
                      <a:solidFill>
                        <a:srgbClr val="C08FC3"/>
                      </a:solidFill>
                      <a:prstDash val="solid"/>
                      <a:round/>
                      <a:headEnd type="none" w="med" len="med"/>
                      <a:tailEnd type="none" w="med" len="med"/>
                    </a:lnR>
                    <a:lnT w="7620" cap="flat" cmpd="sng" algn="ctr">
                      <a:solidFill>
                        <a:srgbClr val="C08FC3"/>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480764967"/>
                  </a:ext>
                </a:extLst>
              </a:tr>
              <a:tr h="478378">
                <a:tc>
                  <a:txBody>
                    <a:bodyPr/>
                    <a:lstStyle/>
                    <a:p>
                      <a:pPr algn="just" fontAlgn="t"/>
                      <a:r>
                        <a:rPr lang="en-IN">
                          <a:solidFill>
                            <a:srgbClr val="333333"/>
                          </a:solidFill>
                          <a:effectLst/>
                          <a:latin typeface="inter-regular"/>
                        </a:rPr>
                        <a:t>1008</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dirty="0" err="1">
                          <a:solidFill>
                            <a:srgbClr val="333333"/>
                          </a:solidFill>
                          <a:effectLst/>
                          <a:latin typeface="inter-regular"/>
                        </a:rPr>
                        <a:t>Sumit</a:t>
                      </a:r>
                      <a:endParaRPr lang="en-IN" dirty="0">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50000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401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165841495"/>
                  </a:ext>
                </a:extLst>
              </a:tr>
              <a:tr h="478378">
                <a:tc>
                  <a:txBody>
                    <a:bodyPr/>
                    <a:lstStyle/>
                    <a:p>
                      <a:pPr algn="just" fontAlgn="t"/>
                      <a:r>
                        <a:rPr lang="en-IN">
                          <a:solidFill>
                            <a:srgbClr val="333333"/>
                          </a:solidFill>
                          <a:effectLst/>
                          <a:latin typeface="inter-regular"/>
                        </a:rPr>
                        <a:t>1005</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dirty="0">
                          <a:solidFill>
                            <a:srgbClr val="333333"/>
                          </a:solidFill>
                          <a:effectLst/>
                          <a:latin typeface="inter-regular"/>
                        </a:rPr>
                        <a:t>Ram</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65000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dirty="0">
                          <a:solidFill>
                            <a:srgbClr val="333333"/>
                          </a:solidFill>
                          <a:effectLst/>
                          <a:latin typeface="inter-regular"/>
                        </a:rPr>
                        <a:t>407</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29654643"/>
                  </a:ext>
                </a:extLst>
              </a:tr>
            </a:tbl>
          </a:graphicData>
        </a:graphic>
      </p:graphicFrame>
      <p:sp>
        <p:nvSpPr>
          <p:cNvPr id="5" name="Rectangle 1">
            <a:extLst>
              <a:ext uri="{FF2B5EF4-FFF2-40B4-BE49-F238E27FC236}">
                <a16:creationId xmlns:a16="http://schemas.microsoft.com/office/drawing/2014/main" id="{57A8996F-01F7-4546-A530-A51DE2FB3D60}"/>
              </a:ext>
            </a:extLst>
          </p:cNvPr>
          <p:cNvSpPr>
            <a:spLocks noChangeArrowheads="1"/>
          </p:cNvSpPr>
          <p:nvPr/>
        </p:nvSpPr>
        <p:spPr bwMode="auto">
          <a:xfrm>
            <a:off x="838200" y="4001294"/>
            <a:ext cx="1625139" cy="12003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333333"/>
                </a:solidFill>
                <a:effectLst/>
                <a:latin typeface="inter-bold"/>
              </a:rPr>
              <a:t>Output:</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400" b="0" i="0" u="none" strike="noStrike" cap="none" normalizeH="0" baseline="0" dirty="0">
                <a:ln>
                  <a:noFill/>
                </a:ln>
                <a:solidFill>
                  <a:schemeClr val="tx1"/>
                </a:solidFill>
                <a:effectLst/>
                <a:latin typeface="Arial" panose="020B0604020202020204" pitchFamily="34" charset="0"/>
              </a:rPr>
            </a:b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32199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4B885-74DA-435D-8D3B-D3F9E7CFD1A9}"/>
              </a:ext>
            </a:extLst>
          </p:cNvPr>
          <p:cNvSpPr>
            <a:spLocks noGrp="1"/>
          </p:cNvSpPr>
          <p:nvPr>
            <p:ph type="title"/>
          </p:nvPr>
        </p:nvSpPr>
        <p:spPr/>
        <p:txBody>
          <a:bodyPr/>
          <a:lstStyle/>
          <a:p>
            <a:r>
              <a:rPr lang="en-US" dirty="0"/>
              <a:t>SQL Subquery</a:t>
            </a:r>
            <a:endParaRPr lang="en-IN" dirty="0"/>
          </a:p>
        </p:txBody>
      </p:sp>
      <p:sp>
        <p:nvSpPr>
          <p:cNvPr id="3" name="Content Placeholder 2">
            <a:extLst>
              <a:ext uri="{FF2B5EF4-FFF2-40B4-BE49-F238E27FC236}">
                <a16:creationId xmlns:a16="http://schemas.microsoft.com/office/drawing/2014/main" id="{EA6D1922-604F-4D85-8263-867261E5C291}"/>
              </a:ext>
            </a:extLst>
          </p:cNvPr>
          <p:cNvSpPr>
            <a:spLocks noGrp="1"/>
          </p:cNvSpPr>
          <p:nvPr>
            <p:ph idx="1"/>
          </p:nvPr>
        </p:nvSpPr>
        <p:spPr/>
        <p:txBody>
          <a:bodyPr/>
          <a:lstStyle/>
          <a:p>
            <a:r>
              <a:rPr lang="en-US" b="0" i="0" dirty="0">
                <a:solidFill>
                  <a:srgbClr val="333333"/>
                </a:solidFill>
                <a:effectLst/>
                <a:latin typeface="inter-regular"/>
              </a:rPr>
              <a:t>A subquery or nested query or inner query is a query within another SQL query and embedded within the </a:t>
            </a:r>
            <a:r>
              <a:rPr lang="en-US" b="1" i="0" dirty="0">
                <a:solidFill>
                  <a:srgbClr val="333333"/>
                </a:solidFill>
                <a:effectLst/>
                <a:latin typeface="inter-regular"/>
              </a:rPr>
              <a:t>WHERE</a:t>
            </a:r>
            <a:r>
              <a:rPr lang="en-US" b="0" i="0" dirty="0">
                <a:solidFill>
                  <a:srgbClr val="333333"/>
                </a:solidFill>
                <a:effectLst/>
                <a:latin typeface="inter-regular"/>
              </a:rPr>
              <a:t> clause.</a:t>
            </a:r>
          </a:p>
          <a:p>
            <a:r>
              <a:rPr lang="en-US" dirty="0">
                <a:solidFill>
                  <a:srgbClr val="333333"/>
                </a:solidFill>
                <a:latin typeface="inter-regular"/>
              </a:rPr>
              <a:t>Subqueries must be enclosed within parenthesis().</a:t>
            </a:r>
          </a:p>
          <a:p>
            <a:r>
              <a:rPr lang="en-US" dirty="0">
                <a:solidFill>
                  <a:srgbClr val="333333"/>
                </a:solidFill>
                <a:latin typeface="inter-regular"/>
              </a:rPr>
              <a:t>Subqueries can be used along with the </a:t>
            </a:r>
            <a:r>
              <a:rPr lang="en-US" b="1" dirty="0">
                <a:solidFill>
                  <a:srgbClr val="333333"/>
                </a:solidFill>
                <a:latin typeface="inter-regular"/>
              </a:rPr>
              <a:t>SELECT, INSERT, UPDATE, </a:t>
            </a:r>
            <a:r>
              <a:rPr lang="en-US" dirty="0">
                <a:solidFill>
                  <a:srgbClr val="333333"/>
                </a:solidFill>
                <a:latin typeface="inter-regular"/>
              </a:rPr>
              <a:t>and </a:t>
            </a:r>
            <a:r>
              <a:rPr lang="en-US" b="1" dirty="0">
                <a:solidFill>
                  <a:srgbClr val="333333"/>
                </a:solidFill>
                <a:latin typeface="inter-regular"/>
              </a:rPr>
              <a:t>DELETE</a:t>
            </a:r>
            <a:r>
              <a:rPr lang="en-US" dirty="0">
                <a:solidFill>
                  <a:srgbClr val="333333"/>
                </a:solidFill>
                <a:latin typeface="inter-regular"/>
              </a:rPr>
              <a:t> statement along with the comparison operators.</a:t>
            </a:r>
          </a:p>
          <a:p>
            <a:r>
              <a:rPr lang="en-US" dirty="0">
                <a:solidFill>
                  <a:srgbClr val="333333"/>
                </a:solidFill>
                <a:latin typeface="inter-regular"/>
              </a:rPr>
              <a:t>A subquery can have only one column in the SELECT statement.</a:t>
            </a:r>
            <a:endParaRPr lang="en-IN" dirty="0"/>
          </a:p>
        </p:txBody>
      </p:sp>
    </p:spTree>
    <p:extLst>
      <p:ext uri="{BB962C8B-B14F-4D97-AF65-F5344CB8AC3E}">
        <p14:creationId xmlns:p14="http://schemas.microsoft.com/office/powerpoint/2010/main" val="15848052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F00CD-4814-4A1E-B12C-58072BFBA2B0}"/>
              </a:ext>
            </a:extLst>
          </p:cNvPr>
          <p:cNvSpPr>
            <a:spLocks noGrp="1"/>
          </p:cNvSpPr>
          <p:nvPr>
            <p:ph type="title"/>
          </p:nvPr>
        </p:nvSpPr>
        <p:spPr/>
        <p:txBody>
          <a:bodyPr/>
          <a:lstStyle/>
          <a:p>
            <a:r>
              <a:rPr lang="en-US" b="0" i="0" dirty="0">
                <a:effectLst/>
                <a:latin typeface="erdana"/>
              </a:rPr>
              <a:t>Subquery with the UPDATE statement</a:t>
            </a:r>
            <a:endParaRPr lang="en-IN" dirty="0"/>
          </a:p>
        </p:txBody>
      </p:sp>
      <p:sp>
        <p:nvSpPr>
          <p:cNvPr id="3" name="Content Placeholder 2">
            <a:extLst>
              <a:ext uri="{FF2B5EF4-FFF2-40B4-BE49-F238E27FC236}">
                <a16:creationId xmlns:a16="http://schemas.microsoft.com/office/drawing/2014/main" id="{DE7543A3-8AC5-4201-83D8-5623A0007EF0}"/>
              </a:ext>
            </a:extLst>
          </p:cNvPr>
          <p:cNvSpPr>
            <a:spLocks noGrp="1"/>
          </p:cNvSpPr>
          <p:nvPr>
            <p:ph idx="1"/>
          </p:nvPr>
        </p:nvSpPr>
        <p:spPr/>
        <p:txBody>
          <a:bodyPr/>
          <a:lstStyle/>
          <a:p>
            <a:pPr marL="0" indent="0" algn="just">
              <a:buNone/>
            </a:pPr>
            <a:r>
              <a:rPr lang="en-US" b="0" i="0" dirty="0">
                <a:solidFill>
                  <a:srgbClr val="333333"/>
                </a:solidFill>
                <a:effectLst/>
                <a:latin typeface="inter-regular"/>
              </a:rPr>
              <a:t>The subqueries and nested queries can be used with the UPDATE statement in Structured Query Language for updating the columns of the existing table. We can easily update one or more columns using a subquery with the UPDATE statement.</a:t>
            </a:r>
            <a:endParaRPr lang="en-US" dirty="0">
              <a:solidFill>
                <a:srgbClr val="333333"/>
              </a:solidFill>
              <a:latin typeface="inter-regular"/>
            </a:endParaRPr>
          </a:p>
          <a:p>
            <a:pPr marL="0" indent="0" algn="just">
              <a:buNone/>
            </a:pPr>
            <a:r>
              <a:rPr lang="en-US" b="1" i="0" dirty="0">
                <a:solidFill>
                  <a:srgbClr val="333333"/>
                </a:solidFill>
                <a:effectLst/>
                <a:latin typeface="inter-bold"/>
              </a:rPr>
              <a:t>Syntax of Subquery with the UPDATE statement</a:t>
            </a:r>
          </a:p>
          <a:p>
            <a:pPr marL="0" indent="0" algn="just">
              <a:buNone/>
            </a:pPr>
            <a:r>
              <a:rPr lang="en-US" b="0" i="0" dirty="0">
                <a:solidFill>
                  <a:srgbClr val="000000"/>
                </a:solidFill>
                <a:effectLst/>
                <a:latin typeface="inter-regular"/>
              </a:rPr>
              <a:t>UPDATE </a:t>
            </a:r>
            <a:r>
              <a:rPr lang="en-US" b="0" i="0" dirty="0" err="1">
                <a:solidFill>
                  <a:srgbClr val="000000"/>
                </a:solidFill>
                <a:effectLst/>
                <a:latin typeface="inter-regular"/>
              </a:rPr>
              <a:t>Table_Name</a:t>
            </a:r>
            <a:r>
              <a:rPr lang="en-US" b="0" i="0" dirty="0">
                <a:solidFill>
                  <a:srgbClr val="000000"/>
                </a:solidFill>
                <a:effectLst/>
                <a:latin typeface="inter-regular"/>
              </a:rPr>
              <a:t> SET </a:t>
            </a:r>
            <a:r>
              <a:rPr lang="en-US" b="0" i="0" dirty="0" err="1">
                <a:solidFill>
                  <a:srgbClr val="FF0000"/>
                </a:solidFill>
                <a:effectLst/>
                <a:latin typeface="inter-regular"/>
              </a:rPr>
              <a:t>Column_Name</a:t>
            </a:r>
            <a:r>
              <a:rPr lang="en-US" b="0" i="0" dirty="0">
                <a:solidFill>
                  <a:srgbClr val="000000"/>
                </a:solidFill>
                <a:effectLst/>
                <a:latin typeface="inter-regular"/>
              </a:rPr>
              <a:t> = </a:t>
            </a:r>
            <a:r>
              <a:rPr lang="en-US" b="0" i="0" dirty="0" err="1">
                <a:solidFill>
                  <a:srgbClr val="0000FF"/>
                </a:solidFill>
                <a:effectLst/>
                <a:latin typeface="inter-regular"/>
              </a:rPr>
              <a:t>New_value</a:t>
            </a:r>
            <a:r>
              <a:rPr lang="en-US" b="0" i="0" dirty="0">
                <a:solidFill>
                  <a:srgbClr val="000000"/>
                </a:solidFill>
                <a:effectLst/>
                <a:latin typeface="inter-regular"/>
              </a:rPr>
              <a:t> WHERE Value OPERATOR (SELECT COLUMN_NAME FROM TABLE_NAME WHERE Condition) ;  </a:t>
            </a:r>
          </a:p>
          <a:p>
            <a:pPr marL="0" indent="0" algn="just">
              <a:buNone/>
            </a:pPr>
            <a:endParaRPr lang="en-IN" dirty="0"/>
          </a:p>
        </p:txBody>
      </p:sp>
    </p:spTree>
    <p:extLst>
      <p:ext uri="{BB962C8B-B14F-4D97-AF65-F5344CB8AC3E}">
        <p14:creationId xmlns:p14="http://schemas.microsoft.com/office/powerpoint/2010/main" val="11957213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CAEC8-2264-4661-BA83-D64A5A352C5F}"/>
              </a:ext>
            </a:extLst>
          </p:cNvPr>
          <p:cNvSpPr>
            <a:spLocks noGrp="1"/>
          </p:cNvSpPr>
          <p:nvPr>
            <p:ph type="title"/>
          </p:nvPr>
        </p:nvSpPr>
        <p:spPr/>
        <p:txBody>
          <a:bodyPr/>
          <a:lstStyle/>
          <a:p>
            <a:r>
              <a:rPr lang="en-US" b="1" i="0" dirty="0">
                <a:solidFill>
                  <a:srgbClr val="333333"/>
                </a:solidFill>
                <a:effectLst/>
                <a:latin typeface="inter-bold"/>
              </a:rPr>
              <a:t>Example of Subquery with the UPDATE statement</a:t>
            </a:r>
            <a:endParaRPr lang="en-IN" dirty="0"/>
          </a:p>
        </p:txBody>
      </p:sp>
      <p:sp>
        <p:nvSpPr>
          <p:cNvPr id="3" name="Content Placeholder 2">
            <a:extLst>
              <a:ext uri="{FF2B5EF4-FFF2-40B4-BE49-F238E27FC236}">
                <a16:creationId xmlns:a16="http://schemas.microsoft.com/office/drawing/2014/main" id="{674EE1E6-6D00-432D-A860-AC28D8E7E1AB}"/>
              </a:ext>
            </a:extLst>
          </p:cNvPr>
          <p:cNvSpPr>
            <a:spLocks noGrp="1"/>
          </p:cNvSpPr>
          <p:nvPr>
            <p:ph idx="1"/>
          </p:nvPr>
        </p:nvSpPr>
        <p:spPr/>
        <p:txBody>
          <a:bodyPr/>
          <a:lstStyle/>
          <a:p>
            <a:pPr marL="0" indent="0" algn="just">
              <a:buNone/>
            </a:pPr>
            <a:r>
              <a:rPr lang="en-US" b="0" i="0" dirty="0">
                <a:solidFill>
                  <a:srgbClr val="333333"/>
                </a:solidFill>
                <a:effectLst/>
                <a:latin typeface="inter-regular"/>
              </a:rPr>
              <a:t>This example updates the record of one table using the IN operator with Subquery in the UPDATE statement.</a:t>
            </a:r>
          </a:p>
          <a:p>
            <a:pPr marL="0" indent="0" algn="just">
              <a:buNone/>
            </a:pPr>
            <a:r>
              <a:rPr lang="en-US" b="0" i="0" dirty="0">
                <a:solidFill>
                  <a:srgbClr val="333333"/>
                </a:solidFill>
                <a:effectLst/>
                <a:latin typeface="inter-regular"/>
              </a:rPr>
              <a:t>Let's take an </a:t>
            </a:r>
            <a:r>
              <a:rPr lang="en-US" b="0" i="0" dirty="0" err="1">
                <a:solidFill>
                  <a:srgbClr val="333333"/>
                </a:solidFill>
                <a:effectLst/>
                <a:latin typeface="inter-regular"/>
              </a:rPr>
              <a:t>Employee_Details</a:t>
            </a:r>
            <a:r>
              <a:rPr lang="en-US" b="0" i="0" dirty="0">
                <a:solidFill>
                  <a:srgbClr val="333333"/>
                </a:solidFill>
                <a:effectLst/>
                <a:latin typeface="inter-regular"/>
              </a:rPr>
              <a:t> and Department table.</a:t>
            </a:r>
          </a:p>
          <a:p>
            <a:pPr marL="0" indent="0" algn="just">
              <a:buNone/>
            </a:pPr>
            <a:r>
              <a:rPr lang="en-US" b="0" i="0" dirty="0">
                <a:solidFill>
                  <a:srgbClr val="333333"/>
                </a:solidFill>
                <a:effectLst/>
                <a:latin typeface="inter-regular"/>
              </a:rPr>
              <a:t>The data of the </a:t>
            </a:r>
            <a:r>
              <a:rPr lang="en-US" b="0" i="0" dirty="0" err="1">
                <a:solidFill>
                  <a:srgbClr val="333333"/>
                </a:solidFill>
                <a:effectLst/>
                <a:latin typeface="inter-regular"/>
              </a:rPr>
              <a:t>Employee_Details</a:t>
            </a:r>
            <a:r>
              <a:rPr lang="en-US" b="0" i="0" dirty="0">
                <a:solidFill>
                  <a:srgbClr val="333333"/>
                </a:solidFill>
                <a:effectLst/>
                <a:latin typeface="inter-regular"/>
              </a:rPr>
              <a:t> table is shown in the following table:</a:t>
            </a:r>
          </a:p>
          <a:p>
            <a:pPr marL="0" indent="0">
              <a:buNone/>
            </a:pPr>
            <a:endParaRPr lang="en-IN" dirty="0"/>
          </a:p>
        </p:txBody>
      </p:sp>
    </p:spTree>
    <p:extLst>
      <p:ext uri="{BB962C8B-B14F-4D97-AF65-F5344CB8AC3E}">
        <p14:creationId xmlns:p14="http://schemas.microsoft.com/office/powerpoint/2010/main" val="9839354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293CD-6993-4FE5-AE95-F374216456B8}"/>
              </a:ext>
            </a:extLst>
          </p:cNvPr>
          <p:cNvSpPr>
            <a:spLocks noGrp="1"/>
          </p:cNvSpPr>
          <p:nvPr>
            <p:ph type="title"/>
          </p:nvPr>
        </p:nvSpPr>
        <p:spPr/>
        <p:txBody>
          <a:bodyPr/>
          <a:lstStyle/>
          <a:p>
            <a:endParaRPr lang="en-IN"/>
          </a:p>
        </p:txBody>
      </p:sp>
      <p:graphicFrame>
        <p:nvGraphicFramePr>
          <p:cNvPr id="4" name="Content Placeholder 3">
            <a:extLst>
              <a:ext uri="{FF2B5EF4-FFF2-40B4-BE49-F238E27FC236}">
                <a16:creationId xmlns:a16="http://schemas.microsoft.com/office/drawing/2014/main" id="{6510D78B-8340-4F79-B1D1-AC710FEC65CF}"/>
              </a:ext>
            </a:extLst>
          </p:cNvPr>
          <p:cNvGraphicFramePr>
            <a:graphicFrameLocks noGrp="1"/>
          </p:cNvGraphicFramePr>
          <p:nvPr>
            <p:ph idx="1"/>
          </p:nvPr>
        </p:nvGraphicFramePr>
        <p:xfrm>
          <a:off x="838200" y="2385854"/>
          <a:ext cx="10515600" cy="3230880"/>
        </p:xfrm>
        <a:graphic>
          <a:graphicData uri="http://schemas.openxmlformats.org/drawingml/2006/table">
            <a:tbl>
              <a:tblPr/>
              <a:tblGrid>
                <a:gridCol w="2628900">
                  <a:extLst>
                    <a:ext uri="{9D8B030D-6E8A-4147-A177-3AD203B41FA5}">
                      <a16:colId xmlns:a16="http://schemas.microsoft.com/office/drawing/2014/main" val="1356849559"/>
                    </a:ext>
                  </a:extLst>
                </a:gridCol>
                <a:gridCol w="2628900">
                  <a:extLst>
                    <a:ext uri="{9D8B030D-6E8A-4147-A177-3AD203B41FA5}">
                      <a16:colId xmlns:a16="http://schemas.microsoft.com/office/drawing/2014/main" val="2482789117"/>
                    </a:ext>
                  </a:extLst>
                </a:gridCol>
                <a:gridCol w="2628900">
                  <a:extLst>
                    <a:ext uri="{9D8B030D-6E8A-4147-A177-3AD203B41FA5}">
                      <a16:colId xmlns:a16="http://schemas.microsoft.com/office/drawing/2014/main" val="1934638944"/>
                    </a:ext>
                  </a:extLst>
                </a:gridCol>
                <a:gridCol w="2628900">
                  <a:extLst>
                    <a:ext uri="{9D8B030D-6E8A-4147-A177-3AD203B41FA5}">
                      <a16:colId xmlns:a16="http://schemas.microsoft.com/office/drawing/2014/main" val="1571893405"/>
                    </a:ext>
                  </a:extLst>
                </a:gridCol>
              </a:tblGrid>
              <a:tr h="0">
                <a:tc>
                  <a:txBody>
                    <a:bodyPr/>
                    <a:lstStyle/>
                    <a:p>
                      <a:pPr algn="l" fontAlgn="t"/>
                      <a:r>
                        <a:rPr lang="en-IN">
                          <a:solidFill>
                            <a:srgbClr val="000000"/>
                          </a:solidFill>
                          <a:effectLst/>
                          <a:latin typeface="times new roman" panose="02020603050405020304" pitchFamily="18" charset="0"/>
                        </a:rPr>
                        <a:t>Emp_ID</a:t>
                      </a:r>
                    </a:p>
                  </a:txBody>
                  <a:tcPr marT="91440" marB="91440">
                    <a:lnL>
                      <a:noFill/>
                    </a:lnL>
                    <a:lnR>
                      <a:noFill/>
                    </a:lnR>
                    <a:lnT>
                      <a:noFill/>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Emp_Name</a:t>
                      </a:r>
                    </a:p>
                  </a:txBody>
                  <a:tcPr marT="91440" marB="91440">
                    <a:lnL>
                      <a:noFill/>
                    </a:lnL>
                    <a:lnR>
                      <a:noFill/>
                    </a:lnR>
                    <a:lnT>
                      <a:noFill/>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Emp_Salary</a:t>
                      </a:r>
                    </a:p>
                  </a:txBody>
                  <a:tcPr marT="91440" marB="91440">
                    <a:lnL>
                      <a:noFill/>
                    </a:lnL>
                    <a:lnR>
                      <a:noFill/>
                    </a:lnR>
                    <a:lnT>
                      <a:noFill/>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Dept_ID</a:t>
                      </a:r>
                    </a:p>
                  </a:txBody>
                  <a:tcPr marT="91440" marB="91440">
                    <a:lnL>
                      <a:noFill/>
                    </a:lnL>
                    <a:lnR>
                      <a:noFill/>
                    </a:lnR>
                    <a:lnT>
                      <a:noFill/>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4143242106"/>
                  </a:ext>
                </a:extLst>
              </a:tr>
              <a:tr h="0">
                <a:tc>
                  <a:txBody>
                    <a:bodyPr/>
                    <a:lstStyle/>
                    <a:p>
                      <a:pPr algn="just" fontAlgn="t"/>
                      <a:r>
                        <a:rPr lang="en-IN">
                          <a:solidFill>
                            <a:srgbClr val="333333"/>
                          </a:solidFill>
                          <a:effectLst/>
                          <a:latin typeface="inter-regular"/>
                        </a:rPr>
                        <a:t>1001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Akhil</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50000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404</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489727391"/>
                  </a:ext>
                </a:extLst>
              </a:tr>
              <a:tr h="0">
                <a:tc>
                  <a:txBody>
                    <a:bodyPr/>
                    <a:lstStyle/>
                    <a:p>
                      <a:pPr algn="just" fontAlgn="t"/>
                      <a:r>
                        <a:rPr lang="en-IN">
                          <a:solidFill>
                            <a:srgbClr val="333333"/>
                          </a:solidFill>
                          <a:effectLst/>
                          <a:latin typeface="inter-regular"/>
                        </a:rPr>
                        <a:t>1002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Balram</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25000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403</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343728849"/>
                  </a:ext>
                </a:extLst>
              </a:tr>
              <a:tr h="0">
                <a:tc>
                  <a:txBody>
                    <a:bodyPr/>
                    <a:lstStyle/>
                    <a:p>
                      <a:pPr algn="just" fontAlgn="t"/>
                      <a:r>
                        <a:rPr lang="en-IN">
                          <a:solidFill>
                            <a:srgbClr val="333333"/>
                          </a:solidFill>
                          <a:effectLst/>
                          <a:latin typeface="inter-regular"/>
                        </a:rPr>
                        <a:t>1003</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Bheem</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45000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405</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921316856"/>
                  </a:ext>
                </a:extLst>
              </a:tr>
              <a:tr h="0">
                <a:tc>
                  <a:txBody>
                    <a:bodyPr/>
                    <a:lstStyle/>
                    <a:p>
                      <a:pPr algn="just" fontAlgn="t"/>
                      <a:r>
                        <a:rPr lang="en-IN">
                          <a:solidFill>
                            <a:srgbClr val="333333"/>
                          </a:solidFill>
                          <a:effectLst/>
                          <a:latin typeface="inter-regular"/>
                        </a:rPr>
                        <a:t>1004</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Chetan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60000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402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938343429"/>
                  </a:ext>
                </a:extLst>
              </a:tr>
              <a:tr h="0">
                <a:tc>
                  <a:txBody>
                    <a:bodyPr/>
                    <a:lstStyle/>
                    <a:p>
                      <a:pPr algn="just" fontAlgn="t"/>
                      <a:r>
                        <a:rPr lang="en-IN">
                          <a:solidFill>
                            <a:srgbClr val="333333"/>
                          </a:solidFill>
                          <a:effectLst/>
                          <a:latin typeface="inter-regular"/>
                        </a:rPr>
                        <a:t>1005</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Ram</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65000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407</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198172293"/>
                  </a:ext>
                </a:extLst>
              </a:tr>
              <a:tr h="0">
                <a:tc>
                  <a:txBody>
                    <a:bodyPr/>
                    <a:lstStyle/>
                    <a:p>
                      <a:pPr algn="just" fontAlgn="t"/>
                      <a:r>
                        <a:rPr lang="en-IN">
                          <a:solidFill>
                            <a:srgbClr val="333333"/>
                          </a:solidFill>
                          <a:effectLst/>
                          <a:latin typeface="inter-regular"/>
                        </a:rPr>
                        <a:t>1006</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Shyam</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55500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NULL</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222994904"/>
                  </a:ext>
                </a:extLst>
              </a:tr>
              <a:tr h="0">
                <a:tc>
                  <a:txBody>
                    <a:bodyPr/>
                    <a:lstStyle/>
                    <a:p>
                      <a:pPr algn="just" fontAlgn="t"/>
                      <a:r>
                        <a:rPr lang="en-IN">
                          <a:solidFill>
                            <a:srgbClr val="333333"/>
                          </a:solidFill>
                          <a:effectLst/>
                          <a:latin typeface="inter-regular"/>
                        </a:rPr>
                        <a:t>1007</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Shobhit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60000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dirty="0">
                          <a:solidFill>
                            <a:srgbClr val="333333"/>
                          </a:solidFill>
                          <a:effectLst/>
                          <a:latin typeface="inter-regular"/>
                        </a:rPr>
                        <a:t>NULL</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640447170"/>
                  </a:ext>
                </a:extLst>
              </a:tr>
            </a:tbl>
          </a:graphicData>
        </a:graphic>
      </p:graphicFrame>
      <p:sp>
        <p:nvSpPr>
          <p:cNvPr id="6" name="TextBox 5">
            <a:extLst>
              <a:ext uri="{FF2B5EF4-FFF2-40B4-BE49-F238E27FC236}">
                <a16:creationId xmlns:a16="http://schemas.microsoft.com/office/drawing/2014/main" id="{E70301B1-9DFA-4100-A46E-4D217BBA525C}"/>
              </a:ext>
            </a:extLst>
          </p:cNvPr>
          <p:cNvSpPr txBox="1"/>
          <p:nvPr/>
        </p:nvSpPr>
        <p:spPr>
          <a:xfrm>
            <a:off x="838200" y="1853605"/>
            <a:ext cx="6093228" cy="369332"/>
          </a:xfrm>
          <a:prstGeom prst="rect">
            <a:avLst/>
          </a:prstGeom>
          <a:noFill/>
        </p:spPr>
        <p:txBody>
          <a:bodyPr wrap="square">
            <a:spAutoFit/>
          </a:bodyPr>
          <a:lstStyle/>
          <a:p>
            <a:r>
              <a:rPr lang="en-IN" b="1" i="0" dirty="0">
                <a:solidFill>
                  <a:srgbClr val="333333"/>
                </a:solidFill>
                <a:effectLst/>
                <a:latin typeface="inter-bold"/>
              </a:rPr>
              <a:t>Table: </a:t>
            </a:r>
            <a:r>
              <a:rPr lang="en-IN" b="1" i="0" dirty="0" err="1">
                <a:solidFill>
                  <a:srgbClr val="333333"/>
                </a:solidFill>
                <a:effectLst/>
                <a:latin typeface="inter-bold"/>
              </a:rPr>
              <a:t>Employee_Details</a:t>
            </a:r>
            <a:endParaRPr lang="en-IN" dirty="0"/>
          </a:p>
        </p:txBody>
      </p:sp>
    </p:spTree>
    <p:extLst>
      <p:ext uri="{BB962C8B-B14F-4D97-AF65-F5344CB8AC3E}">
        <p14:creationId xmlns:p14="http://schemas.microsoft.com/office/powerpoint/2010/main" val="9843138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34AA50-3C3D-41EA-8D60-2046F94A34EA}"/>
              </a:ext>
            </a:extLst>
          </p:cNvPr>
          <p:cNvSpPr>
            <a:spLocks noGrp="1"/>
          </p:cNvSpPr>
          <p:nvPr>
            <p:ph idx="4294967295"/>
          </p:nvPr>
        </p:nvSpPr>
        <p:spPr>
          <a:xfrm>
            <a:off x="432262" y="178138"/>
            <a:ext cx="10515600" cy="4351338"/>
          </a:xfrm>
        </p:spPr>
        <p:txBody>
          <a:bodyPr/>
          <a:lstStyle/>
          <a:p>
            <a:pPr marL="0" indent="0">
              <a:buNone/>
            </a:pPr>
            <a:r>
              <a:rPr lang="en-US" b="0" i="0" dirty="0">
                <a:solidFill>
                  <a:srgbClr val="333333"/>
                </a:solidFill>
                <a:effectLst/>
                <a:latin typeface="inter-regular"/>
              </a:rPr>
              <a:t>The data of Department table is shown in the below table:</a:t>
            </a:r>
          </a:p>
          <a:p>
            <a:pPr marL="0" indent="0">
              <a:buNone/>
            </a:pPr>
            <a:endParaRPr lang="en-IN" dirty="0"/>
          </a:p>
        </p:txBody>
      </p:sp>
      <p:graphicFrame>
        <p:nvGraphicFramePr>
          <p:cNvPr id="4" name="Table 3">
            <a:extLst>
              <a:ext uri="{FF2B5EF4-FFF2-40B4-BE49-F238E27FC236}">
                <a16:creationId xmlns:a16="http://schemas.microsoft.com/office/drawing/2014/main" id="{9F35877E-48D5-4CEC-8D5E-6B4602E920CD}"/>
              </a:ext>
            </a:extLst>
          </p:cNvPr>
          <p:cNvGraphicFramePr>
            <a:graphicFrameLocks noGrp="1"/>
          </p:cNvGraphicFramePr>
          <p:nvPr>
            <p:extLst>
              <p:ext uri="{D42A27DB-BD31-4B8C-83A1-F6EECF244321}">
                <p14:modId xmlns:p14="http://schemas.microsoft.com/office/powerpoint/2010/main" val="4235571435"/>
              </p:ext>
            </p:extLst>
          </p:nvPr>
        </p:nvGraphicFramePr>
        <p:xfrm>
          <a:off x="1517072" y="986659"/>
          <a:ext cx="8345980" cy="3926798"/>
        </p:xfrm>
        <a:graphic>
          <a:graphicData uri="http://schemas.openxmlformats.org/drawingml/2006/table">
            <a:tbl>
              <a:tblPr/>
              <a:tblGrid>
                <a:gridCol w="2086495">
                  <a:extLst>
                    <a:ext uri="{9D8B030D-6E8A-4147-A177-3AD203B41FA5}">
                      <a16:colId xmlns:a16="http://schemas.microsoft.com/office/drawing/2014/main" val="2283491269"/>
                    </a:ext>
                  </a:extLst>
                </a:gridCol>
                <a:gridCol w="2086495">
                  <a:extLst>
                    <a:ext uri="{9D8B030D-6E8A-4147-A177-3AD203B41FA5}">
                      <a16:colId xmlns:a16="http://schemas.microsoft.com/office/drawing/2014/main" val="457164214"/>
                    </a:ext>
                  </a:extLst>
                </a:gridCol>
                <a:gridCol w="2086495">
                  <a:extLst>
                    <a:ext uri="{9D8B030D-6E8A-4147-A177-3AD203B41FA5}">
                      <a16:colId xmlns:a16="http://schemas.microsoft.com/office/drawing/2014/main" val="2074009684"/>
                    </a:ext>
                  </a:extLst>
                </a:gridCol>
                <a:gridCol w="2086495">
                  <a:extLst>
                    <a:ext uri="{9D8B030D-6E8A-4147-A177-3AD203B41FA5}">
                      <a16:colId xmlns:a16="http://schemas.microsoft.com/office/drawing/2014/main" val="2685373737"/>
                    </a:ext>
                  </a:extLst>
                </a:gridCol>
              </a:tblGrid>
              <a:tr h="643842">
                <a:tc>
                  <a:txBody>
                    <a:bodyPr/>
                    <a:lstStyle/>
                    <a:p>
                      <a:pPr algn="l" fontAlgn="t"/>
                      <a:r>
                        <a:rPr lang="en-IN" sz="1700">
                          <a:solidFill>
                            <a:srgbClr val="000000"/>
                          </a:solidFill>
                          <a:effectLst/>
                          <a:latin typeface="times new roman" panose="02020603050405020304" pitchFamily="18" charset="0"/>
                        </a:rPr>
                        <a:t>Dept_ID</a:t>
                      </a:r>
                    </a:p>
                  </a:txBody>
                  <a:tcPr marL="86450" marR="86450" marT="86450" marB="86450">
                    <a:lnL w="7620" cap="flat" cmpd="sng" algn="ctr">
                      <a:solidFill>
                        <a:srgbClr val="10E1C1"/>
                      </a:solidFill>
                      <a:prstDash val="solid"/>
                      <a:round/>
                      <a:headEnd type="none" w="med" len="med"/>
                      <a:tailEnd type="none" w="med" len="med"/>
                    </a:lnL>
                    <a:lnR w="7620" cap="flat" cmpd="sng" algn="ctr">
                      <a:solidFill>
                        <a:srgbClr val="10E1C1"/>
                      </a:solidFill>
                      <a:prstDash val="solid"/>
                      <a:round/>
                      <a:headEnd type="none" w="med" len="med"/>
                      <a:tailEnd type="none" w="med" len="med"/>
                    </a:lnR>
                    <a:lnT w="7620" cap="flat" cmpd="sng" algn="ctr">
                      <a:solidFill>
                        <a:srgbClr val="10E1C1"/>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700">
                          <a:solidFill>
                            <a:srgbClr val="000000"/>
                          </a:solidFill>
                          <a:effectLst/>
                          <a:latin typeface="times new roman" panose="02020603050405020304" pitchFamily="18" charset="0"/>
                        </a:rPr>
                        <a:t>Dept_Name</a:t>
                      </a:r>
                    </a:p>
                  </a:txBody>
                  <a:tcPr marL="86450" marR="86450" marT="86450" marB="86450">
                    <a:lnL w="7620" cap="flat" cmpd="sng" algn="ctr">
                      <a:solidFill>
                        <a:srgbClr val="10E1C1"/>
                      </a:solidFill>
                      <a:prstDash val="solid"/>
                      <a:round/>
                      <a:headEnd type="none" w="med" len="med"/>
                      <a:tailEnd type="none" w="med" len="med"/>
                    </a:lnL>
                    <a:lnR w="7620" cap="flat" cmpd="sng" algn="ctr">
                      <a:solidFill>
                        <a:srgbClr val="10E1C1"/>
                      </a:solidFill>
                      <a:prstDash val="solid"/>
                      <a:round/>
                      <a:headEnd type="none" w="med" len="med"/>
                      <a:tailEnd type="none" w="med" len="med"/>
                    </a:lnR>
                    <a:lnT w="7620" cap="flat" cmpd="sng" algn="ctr">
                      <a:solidFill>
                        <a:srgbClr val="10E1C1"/>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700" dirty="0" err="1">
                          <a:solidFill>
                            <a:srgbClr val="000000"/>
                          </a:solidFill>
                          <a:effectLst/>
                          <a:latin typeface="times new roman" panose="02020603050405020304" pitchFamily="18" charset="0"/>
                        </a:rPr>
                        <a:t>Emp_ID</a:t>
                      </a:r>
                      <a:endParaRPr lang="en-IN" sz="1700" dirty="0">
                        <a:solidFill>
                          <a:srgbClr val="000000"/>
                        </a:solidFill>
                        <a:effectLst/>
                        <a:latin typeface="times new roman" panose="02020603050405020304" pitchFamily="18" charset="0"/>
                      </a:endParaRPr>
                    </a:p>
                  </a:txBody>
                  <a:tcPr marL="86450" marR="86450" marT="86450" marB="86450">
                    <a:lnL w="7620" cap="flat" cmpd="sng" algn="ctr">
                      <a:solidFill>
                        <a:srgbClr val="10E1C1"/>
                      </a:solidFill>
                      <a:prstDash val="solid"/>
                      <a:round/>
                      <a:headEnd type="none" w="med" len="med"/>
                      <a:tailEnd type="none" w="med" len="med"/>
                    </a:lnL>
                    <a:lnR w="7620" cap="flat" cmpd="sng" algn="ctr">
                      <a:solidFill>
                        <a:srgbClr val="10E1C1"/>
                      </a:solidFill>
                      <a:prstDash val="solid"/>
                      <a:round/>
                      <a:headEnd type="none" w="med" len="med"/>
                      <a:tailEnd type="none" w="med" len="med"/>
                    </a:lnR>
                    <a:lnT w="7620" cap="flat" cmpd="sng" algn="ctr">
                      <a:solidFill>
                        <a:srgbClr val="10E1C1"/>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700">
                          <a:solidFill>
                            <a:srgbClr val="000000"/>
                          </a:solidFill>
                          <a:effectLst/>
                          <a:latin typeface="times new roman" panose="02020603050405020304" pitchFamily="18" charset="0"/>
                        </a:rPr>
                        <a:t>Dept_Grade</a:t>
                      </a:r>
                    </a:p>
                  </a:txBody>
                  <a:tcPr marL="86450" marR="86450" marT="86450" marB="86450">
                    <a:lnL w="7620" cap="flat" cmpd="sng" algn="ctr">
                      <a:solidFill>
                        <a:srgbClr val="10E1C1"/>
                      </a:solidFill>
                      <a:prstDash val="solid"/>
                      <a:round/>
                      <a:headEnd type="none" w="med" len="med"/>
                      <a:tailEnd type="none" w="med" len="med"/>
                    </a:lnL>
                    <a:lnR w="7620" cap="flat" cmpd="sng" algn="ctr">
                      <a:solidFill>
                        <a:srgbClr val="10E1C1"/>
                      </a:solidFill>
                      <a:prstDash val="solid"/>
                      <a:round/>
                      <a:headEnd type="none" w="med" len="med"/>
                      <a:tailEnd type="none" w="med" len="med"/>
                    </a:lnR>
                    <a:lnT w="7620" cap="flat" cmpd="sng" algn="ctr">
                      <a:solidFill>
                        <a:srgbClr val="10E1C1"/>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124478513"/>
                  </a:ext>
                </a:extLst>
              </a:tr>
              <a:tr h="541121">
                <a:tc>
                  <a:txBody>
                    <a:bodyPr/>
                    <a:lstStyle/>
                    <a:p>
                      <a:pPr algn="just" fontAlgn="t"/>
                      <a:r>
                        <a:rPr lang="en-IN" sz="1700">
                          <a:solidFill>
                            <a:srgbClr val="333333"/>
                          </a:solidFill>
                          <a:effectLst/>
                          <a:latin typeface="inter-regular"/>
                        </a:rPr>
                        <a:t>401</a:t>
                      </a:r>
                    </a:p>
                  </a:txBody>
                  <a:tcPr marL="57634" marR="57634" marT="57634" marB="5763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700" dirty="0">
                          <a:solidFill>
                            <a:srgbClr val="333333"/>
                          </a:solidFill>
                          <a:effectLst/>
                          <a:latin typeface="inter-regular"/>
                        </a:rPr>
                        <a:t>Administration</a:t>
                      </a:r>
                    </a:p>
                  </a:txBody>
                  <a:tcPr marL="57634" marR="57634" marT="57634" marB="5763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700">
                          <a:solidFill>
                            <a:srgbClr val="333333"/>
                          </a:solidFill>
                          <a:effectLst/>
                          <a:latin typeface="inter-regular"/>
                        </a:rPr>
                        <a:t>1008</a:t>
                      </a:r>
                    </a:p>
                  </a:txBody>
                  <a:tcPr marL="57634" marR="57634" marT="57634" marB="5763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700">
                          <a:solidFill>
                            <a:srgbClr val="333333"/>
                          </a:solidFill>
                          <a:effectLst/>
                          <a:latin typeface="inter-regular"/>
                        </a:rPr>
                        <a:t>B</a:t>
                      </a:r>
                    </a:p>
                  </a:txBody>
                  <a:tcPr marL="57634" marR="57634" marT="57634" marB="5763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885404185"/>
                  </a:ext>
                </a:extLst>
              </a:tr>
              <a:tr h="348747">
                <a:tc>
                  <a:txBody>
                    <a:bodyPr/>
                    <a:lstStyle/>
                    <a:p>
                      <a:pPr algn="just" fontAlgn="t"/>
                      <a:r>
                        <a:rPr lang="en-IN" sz="1700">
                          <a:solidFill>
                            <a:srgbClr val="333333"/>
                          </a:solidFill>
                          <a:effectLst/>
                          <a:latin typeface="inter-regular"/>
                        </a:rPr>
                        <a:t>402</a:t>
                      </a:r>
                    </a:p>
                  </a:txBody>
                  <a:tcPr marL="57634" marR="57634" marT="57634" marB="5763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700">
                          <a:solidFill>
                            <a:srgbClr val="333333"/>
                          </a:solidFill>
                          <a:effectLst/>
                          <a:latin typeface="inter-regular"/>
                        </a:rPr>
                        <a:t>HR</a:t>
                      </a:r>
                    </a:p>
                  </a:txBody>
                  <a:tcPr marL="57634" marR="57634" marT="57634" marB="5763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700">
                          <a:solidFill>
                            <a:srgbClr val="333333"/>
                          </a:solidFill>
                          <a:effectLst/>
                          <a:latin typeface="inter-regular"/>
                        </a:rPr>
                        <a:t>1004</a:t>
                      </a:r>
                    </a:p>
                  </a:txBody>
                  <a:tcPr marL="57634" marR="57634" marT="57634" marB="5763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700">
                          <a:solidFill>
                            <a:srgbClr val="333333"/>
                          </a:solidFill>
                          <a:effectLst/>
                          <a:latin typeface="inter-regular"/>
                        </a:rPr>
                        <a:t>A</a:t>
                      </a:r>
                    </a:p>
                  </a:txBody>
                  <a:tcPr marL="57634" marR="57634" marT="57634" marB="5763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96904992"/>
                  </a:ext>
                </a:extLst>
              </a:tr>
              <a:tr h="348747">
                <a:tc>
                  <a:txBody>
                    <a:bodyPr/>
                    <a:lstStyle/>
                    <a:p>
                      <a:pPr algn="just" fontAlgn="t"/>
                      <a:r>
                        <a:rPr lang="en-IN" sz="1700">
                          <a:solidFill>
                            <a:srgbClr val="333333"/>
                          </a:solidFill>
                          <a:effectLst/>
                          <a:latin typeface="inter-regular"/>
                        </a:rPr>
                        <a:t>403</a:t>
                      </a:r>
                    </a:p>
                  </a:txBody>
                  <a:tcPr marL="57634" marR="57634" marT="57634" marB="5763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700">
                          <a:solidFill>
                            <a:srgbClr val="333333"/>
                          </a:solidFill>
                          <a:effectLst/>
                          <a:latin typeface="inter-regular"/>
                        </a:rPr>
                        <a:t>Testing</a:t>
                      </a:r>
                    </a:p>
                  </a:txBody>
                  <a:tcPr marL="57634" marR="57634" marT="57634" marB="5763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700">
                          <a:solidFill>
                            <a:srgbClr val="333333"/>
                          </a:solidFill>
                          <a:effectLst/>
                          <a:latin typeface="inter-regular"/>
                        </a:rPr>
                        <a:t>1002</a:t>
                      </a:r>
                    </a:p>
                  </a:txBody>
                  <a:tcPr marL="57634" marR="57634" marT="57634" marB="5763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700" dirty="0">
                          <a:solidFill>
                            <a:srgbClr val="333333"/>
                          </a:solidFill>
                          <a:effectLst/>
                          <a:latin typeface="inter-regular"/>
                        </a:rPr>
                        <a:t>A</a:t>
                      </a:r>
                    </a:p>
                  </a:txBody>
                  <a:tcPr marL="57634" marR="57634" marT="57634" marB="5763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219125563"/>
                  </a:ext>
                </a:extLst>
              </a:tr>
              <a:tr h="348747">
                <a:tc>
                  <a:txBody>
                    <a:bodyPr/>
                    <a:lstStyle/>
                    <a:p>
                      <a:pPr algn="just" fontAlgn="t"/>
                      <a:r>
                        <a:rPr lang="en-IN" sz="1700">
                          <a:solidFill>
                            <a:srgbClr val="333333"/>
                          </a:solidFill>
                          <a:effectLst/>
                          <a:latin typeface="inter-regular"/>
                        </a:rPr>
                        <a:t>404</a:t>
                      </a:r>
                    </a:p>
                  </a:txBody>
                  <a:tcPr marL="57634" marR="57634" marT="57634" marB="5763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700">
                          <a:solidFill>
                            <a:srgbClr val="333333"/>
                          </a:solidFill>
                          <a:effectLst/>
                          <a:latin typeface="inter-regular"/>
                        </a:rPr>
                        <a:t>Coding</a:t>
                      </a:r>
                    </a:p>
                  </a:txBody>
                  <a:tcPr marL="57634" marR="57634" marT="57634" marB="5763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700">
                          <a:solidFill>
                            <a:srgbClr val="333333"/>
                          </a:solidFill>
                          <a:effectLst/>
                          <a:latin typeface="inter-regular"/>
                        </a:rPr>
                        <a:t>1001</a:t>
                      </a:r>
                    </a:p>
                  </a:txBody>
                  <a:tcPr marL="57634" marR="57634" marT="57634" marB="5763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700">
                          <a:solidFill>
                            <a:srgbClr val="333333"/>
                          </a:solidFill>
                          <a:effectLst/>
                          <a:latin typeface="inter-regular"/>
                        </a:rPr>
                        <a:t>B</a:t>
                      </a:r>
                    </a:p>
                  </a:txBody>
                  <a:tcPr marL="57634" marR="57634" marT="57634" marB="5763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96184955"/>
                  </a:ext>
                </a:extLst>
              </a:tr>
              <a:tr h="402535">
                <a:tc>
                  <a:txBody>
                    <a:bodyPr/>
                    <a:lstStyle/>
                    <a:p>
                      <a:pPr algn="just" fontAlgn="t"/>
                      <a:r>
                        <a:rPr lang="en-IN" sz="1700">
                          <a:solidFill>
                            <a:srgbClr val="333333"/>
                          </a:solidFill>
                          <a:effectLst/>
                          <a:latin typeface="inter-regular"/>
                        </a:rPr>
                        <a:t>405</a:t>
                      </a:r>
                    </a:p>
                  </a:txBody>
                  <a:tcPr marL="57634" marR="57634" marT="57634" marB="5763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700">
                          <a:solidFill>
                            <a:srgbClr val="333333"/>
                          </a:solidFill>
                          <a:effectLst/>
                          <a:latin typeface="inter-regular"/>
                        </a:rPr>
                        <a:t>Sales</a:t>
                      </a:r>
                    </a:p>
                  </a:txBody>
                  <a:tcPr marL="57634" marR="57634" marT="57634" marB="5763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700">
                          <a:solidFill>
                            <a:srgbClr val="333333"/>
                          </a:solidFill>
                          <a:effectLst/>
                          <a:latin typeface="inter-regular"/>
                        </a:rPr>
                        <a:t>1003</a:t>
                      </a:r>
                    </a:p>
                  </a:txBody>
                  <a:tcPr marL="57634" marR="57634" marT="57634" marB="5763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700">
                          <a:solidFill>
                            <a:srgbClr val="333333"/>
                          </a:solidFill>
                          <a:effectLst/>
                          <a:latin typeface="inter-regular"/>
                        </a:rPr>
                        <a:t>A</a:t>
                      </a:r>
                    </a:p>
                  </a:txBody>
                  <a:tcPr marL="57634" marR="57634" marT="57634" marB="5763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528020844"/>
                  </a:ext>
                </a:extLst>
              </a:tr>
              <a:tr h="590189">
                <a:tc>
                  <a:txBody>
                    <a:bodyPr/>
                    <a:lstStyle/>
                    <a:p>
                      <a:pPr algn="just" fontAlgn="t"/>
                      <a:r>
                        <a:rPr lang="en-IN" sz="1700">
                          <a:solidFill>
                            <a:srgbClr val="333333"/>
                          </a:solidFill>
                          <a:effectLst/>
                          <a:latin typeface="inter-regular"/>
                        </a:rPr>
                        <a:t>406</a:t>
                      </a:r>
                    </a:p>
                  </a:txBody>
                  <a:tcPr marL="57634" marR="57634" marT="57634" marB="5763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700">
                          <a:solidFill>
                            <a:srgbClr val="333333"/>
                          </a:solidFill>
                          <a:effectLst/>
                          <a:latin typeface="inter-regular"/>
                        </a:rPr>
                        <a:t>Marketing</a:t>
                      </a:r>
                    </a:p>
                  </a:txBody>
                  <a:tcPr marL="57634" marR="57634" marT="57634" marB="5763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700">
                          <a:solidFill>
                            <a:srgbClr val="333333"/>
                          </a:solidFill>
                          <a:effectLst/>
                          <a:latin typeface="inter-regular"/>
                        </a:rPr>
                        <a:t>NULL</a:t>
                      </a:r>
                    </a:p>
                  </a:txBody>
                  <a:tcPr marL="57634" marR="57634" marT="57634" marB="5763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700">
                          <a:solidFill>
                            <a:srgbClr val="333333"/>
                          </a:solidFill>
                          <a:effectLst/>
                          <a:latin typeface="inter-regular"/>
                        </a:rPr>
                        <a:t>C</a:t>
                      </a:r>
                    </a:p>
                  </a:txBody>
                  <a:tcPr marL="57634" marR="57634" marT="57634" marB="5763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894878454"/>
                  </a:ext>
                </a:extLst>
              </a:tr>
              <a:tr h="626067">
                <a:tc>
                  <a:txBody>
                    <a:bodyPr/>
                    <a:lstStyle/>
                    <a:p>
                      <a:pPr algn="just" fontAlgn="t"/>
                      <a:r>
                        <a:rPr lang="en-IN" sz="1700">
                          <a:solidFill>
                            <a:srgbClr val="333333"/>
                          </a:solidFill>
                          <a:effectLst/>
                          <a:latin typeface="inter-regular"/>
                        </a:rPr>
                        <a:t>407</a:t>
                      </a:r>
                    </a:p>
                  </a:txBody>
                  <a:tcPr marL="57634" marR="57634" marT="57634" marB="5763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700">
                          <a:solidFill>
                            <a:srgbClr val="333333"/>
                          </a:solidFill>
                          <a:effectLst/>
                          <a:latin typeface="inter-regular"/>
                        </a:rPr>
                        <a:t>Accounting</a:t>
                      </a:r>
                    </a:p>
                  </a:txBody>
                  <a:tcPr marL="57634" marR="57634" marT="57634" marB="5763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700">
                          <a:solidFill>
                            <a:srgbClr val="333333"/>
                          </a:solidFill>
                          <a:effectLst/>
                          <a:latin typeface="inter-regular"/>
                        </a:rPr>
                        <a:t>1005</a:t>
                      </a:r>
                    </a:p>
                  </a:txBody>
                  <a:tcPr marL="57634" marR="57634" marT="57634" marB="5763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700" dirty="0">
                          <a:solidFill>
                            <a:srgbClr val="333333"/>
                          </a:solidFill>
                          <a:effectLst/>
                          <a:latin typeface="inter-regular"/>
                        </a:rPr>
                        <a:t>A</a:t>
                      </a:r>
                    </a:p>
                  </a:txBody>
                  <a:tcPr marL="57634" marR="57634" marT="57634" marB="5763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166776372"/>
                  </a:ext>
                </a:extLst>
              </a:tr>
            </a:tbl>
          </a:graphicData>
        </a:graphic>
      </p:graphicFrame>
      <p:sp>
        <p:nvSpPr>
          <p:cNvPr id="6" name="TextBox 5">
            <a:extLst>
              <a:ext uri="{FF2B5EF4-FFF2-40B4-BE49-F238E27FC236}">
                <a16:creationId xmlns:a16="http://schemas.microsoft.com/office/drawing/2014/main" id="{BED0CC92-59B1-4140-BEEE-9F3A84515DCC}"/>
              </a:ext>
            </a:extLst>
          </p:cNvPr>
          <p:cNvSpPr txBox="1"/>
          <p:nvPr/>
        </p:nvSpPr>
        <p:spPr>
          <a:xfrm>
            <a:off x="1095202" y="5153331"/>
            <a:ext cx="10001596" cy="1477328"/>
          </a:xfrm>
          <a:prstGeom prst="rect">
            <a:avLst/>
          </a:prstGeom>
          <a:noFill/>
        </p:spPr>
        <p:txBody>
          <a:bodyPr wrap="square">
            <a:spAutoFit/>
          </a:bodyPr>
          <a:lstStyle/>
          <a:p>
            <a:r>
              <a:rPr lang="en-US" b="0" i="0" dirty="0">
                <a:solidFill>
                  <a:srgbClr val="333333"/>
                </a:solidFill>
                <a:effectLst/>
                <a:latin typeface="inter-regular"/>
              </a:rPr>
              <a:t>The following updates the salary of those employees whose Department Grade is A:</a:t>
            </a:r>
          </a:p>
          <a:p>
            <a:endParaRPr lang="en-US" b="0" i="0" dirty="0">
              <a:solidFill>
                <a:srgbClr val="333333"/>
              </a:solidFill>
              <a:effectLst/>
              <a:latin typeface="inter-regular"/>
            </a:endParaRPr>
          </a:p>
          <a:p>
            <a:r>
              <a:rPr lang="en-US" b="1" i="0" dirty="0">
                <a:solidFill>
                  <a:srgbClr val="000000"/>
                </a:solidFill>
                <a:effectLst/>
                <a:latin typeface="inter-regular"/>
              </a:rPr>
              <a:t>UPDATE </a:t>
            </a:r>
            <a:r>
              <a:rPr lang="en-US" b="1" i="0" dirty="0" err="1">
                <a:solidFill>
                  <a:srgbClr val="000000"/>
                </a:solidFill>
                <a:effectLst/>
                <a:latin typeface="inter-regular"/>
              </a:rPr>
              <a:t>Employee_Details</a:t>
            </a:r>
            <a:r>
              <a:rPr lang="en-US" b="1" i="0" dirty="0">
                <a:solidFill>
                  <a:srgbClr val="000000"/>
                </a:solidFill>
                <a:effectLst/>
                <a:latin typeface="inter-regular"/>
              </a:rPr>
              <a:t> SET </a:t>
            </a:r>
            <a:r>
              <a:rPr lang="en-US" b="1" i="0" dirty="0" err="1">
                <a:solidFill>
                  <a:srgbClr val="FF0000"/>
                </a:solidFill>
                <a:effectLst/>
                <a:latin typeface="inter-regular"/>
              </a:rPr>
              <a:t>Emp_Salary</a:t>
            </a:r>
            <a:r>
              <a:rPr lang="en-US" b="1" i="0" dirty="0" err="1">
                <a:solidFill>
                  <a:srgbClr val="0000FF"/>
                </a:solidFill>
                <a:effectLst/>
                <a:latin typeface="inter-regular"/>
              </a:rPr>
              <a:t>Emp_Salary</a:t>
            </a:r>
            <a:r>
              <a:rPr lang="en-US" b="1" i="0" dirty="0">
                <a:solidFill>
                  <a:srgbClr val="000000"/>
                </a:solidFill>
                <a:effectLst/>
                <a:latin typeface="inter-regular"/>
              </a:rPr>
              <a:t> = </a:t>
            </a:r>
            <a:r>
              <a:rPr lang="en-US" b="1" i="0" dirty="0" err="1">
                <a:solidFill>
                  <a:srgbClr val="000000"/>
                </a:solidFill>
                <a:effectLst/>
                <a:latin typeface="inter-regular"/>
              </a:rPr>
              <a:t>Emp_Salary</a:t>
            </a:r>
            <a:r>
              <a:rPr lang="en-US" b="1" i="0" dirty="0">
                <a:solidFill>
                  <a:srgbClr val="000000"/>
                </a:solidFill>
                <a:effectLst/>
                <a:latin typeface="inter-regular"/>
              </a:rPr>
              <a:t> + 5000 WHERE </a:t>
            </a:r>
            <a:r>
              <a:rPr lang="en-US" b="1" i="0" dirty="0" err="1">
                <a:solidFill>
                  <a:srgbClr val="000000"/>
                </a:solidFill>
                <a:effectLst/>
                <a:latin typeface="inter-regular"/>
              </a:rPr>
              <a:t>Emp_ID</a:t>
            </a:r>
            <a:r>
              <a:rPr lang="en-US" b="1" i="0" dirty="0">
                <a:solidFill>
                  <a:srgbClr val="000000"/>
                </a:solidFill>
                <a:effectLst/>
                <a:latin typeface="inter-regular"/>
              </a:rPr>
              <a:t> IN ( SELECT </a:t>
            </a:r>
            <a:r>
              <a:rPr lang="en-US" b="1" i="0" dirty="0" err="1">
                <a:solidFill>
                  <a:srgbClr val="000000"/>
                </a:solidFill>
                <a:effectLst/>
                <a:latin typeface="inter-regular"/>
              </a:rPr>
              <a:t>Emp_ID</a:t>
            </a:r>
            <a:r>
              <a:rPr lang="en-US" b="1" i="0" dirty="0">
                <a:solidFill>
                  <a:srgbClr val="000000"/>
                </a:solidFill>
                <a:effectLst/>
                <a:latin typeface="inter-regular"/>
              </a:rPr>
              <a:t> FROM Department WHERE </a:t>
            </a:r>
            <a:r>
              <a:rPr lang="en-US" b="1" i="0" dirty="0" err="1">
                <a:solidFill>
                  <a:srgbClr val="FF0000"/>
                </a:solidFill>
                <a:effectLst/>
                <a:latin typeface="inter-regular"/>
              </a:rPr>
              <a:t>Dept_Grade</a:t>
            </a:r>
            <a:r>
              <a:rPr lang="en-US" b="1" i="0" dirty="0">
                <a:solidFill>
                  <a:srgbClr val="000000"/>
                </a:solidFill>
                <a:effectLst/>
                <a:latin typeface="inter-regular"/>
              </a:rPr>
              <a:t> = </a:t>
            </a:r>
            <a:r>
              <a:rPr lang="en-US" b="1" i="0" dirty="0">
                <a:solidFill>
                  <a:srgbClr val="0000FF"/>
                </a:solidFill>
                <a:effectLst/>
                <a:latin typeface="inter-regular"/>
              </a:rPr>
              <a:t>'A'</a:t>
            </a:r>
            <a:r>
              <a:rPr lang="en-US" b="1" i="0" dirty="0">
                <a:solidFill>
                  <a:srgbClr val="000000"/>
                </a:solidFill>
                <a:effectLst/>
                <a:latin typeface="inter-regular"/>
              </a:rPr>
              <a:t> ) ;  </a:t>
            </a:r>
          </a:p>
          <a:p>
            <a:endParaRPr lang="en-IN" dirty="0"/>
          </a:p>
        </p:txBody>
      </p:sp>
    </p:spTree>
    <p:extLst>
      <p:ext uri="{BB962C8B-B14F-4D97-AF65-F5344CB8AC3E}">
        <p14:creationId xmlns:p14="http://schemas.microsoft.com/office/powerpoint/2010/main" val="42082701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925636-346B-47EB-99CE-622FCDD7B7AA}"/>
              </a:ext>
            </a:extLst>
          </p:cNvPr>
          <p:cNvSpPr txBox="1"/>
          <p:nvPr/>
        </p:nvSpPr>
        <p:spPr>
          <a:xfrm>
            <a:off x="1652155" y="610676"/>
            <a:ext cx="8887690" cy="646331"/>
          </a:xfrm>
          <a:prstGeom prst="rect">
            <a:avLst/>
          </a:prstGeom>
          <a:noFill/>
        </p:spPr>
        <p:txBody>
          <a:bodyPr wrap="square">
            <a:spAutoFit/>
          </a:bodyPr>
          <a:lstStyle/>
          <a:p>
            <a:pPr algn="just"/>
            <a:r>
              <a:rPr lang="en-US" b="0" i="0" dirty="0">
                <a:solidFill>
                  <a:srgbClr val="333333"/>
                </a:solidFill>
                <a:effectLst/>
                <a:latin typeface="inter-regular"/>
              </a:rPr>
              <a:t>The following query will show the updated data of the </a:t>
            </a:r>
            <a:r>
              <a:rPr lang="en-US" b="0" i="0" dirty="0" err="1">
                <a:solidFill>
                  <a:srgbClr val="333333"/>
                </a:solidFill>
                <a:effectLst/>
                <a:latin typeface="inter-regular"/>
              </a:rPr>
              <a:t>Employee_Details</a:t>
            </a:r>
            <a:r>
              <a:rPr lang="en-US" b="0" i="0" dirty="0">
                <a:solidFill>
                  <a:srgbClr val="333333"/>
                </a:solidFill>
                <a:effectLst/>
                <a:latin typeface="inter-regular"/>
              </a:rPr>
              <a:t> table in the output:</a:t>
            </a:r>
          </a:p>
          <a:p>
            <a:pPr algn="just">
              <a:buFont typeface="+mj-lt"/>
              <a:buAutoNum type="arabicPeriod"/>
            </a:pPr>
            <a:r>
              <a:rPr lang="en-US" b="0" i="0" dirty="0">
                <a:solidFill>
                  <a:srgbClr val="000000"/>
                </a:solidFill>
                <a:effectLst/>
                <a:latin typeface="inter-regular"/>
              </a:rPr>
              <a:t>SELECT * FROM </a:t>
            </a:r>
            <a:r>
              <a:rPr lang="en-US" b="0" i="0" dirty="0" err="1">
                <a:solidFill>
                  <a:srgbClr val="000000"/>
                </a:solidFill>
                <a:effectLst/>
                <a:latin typeface="inter-regular"/>
              </a:rPr>
              <a:t>Employee_Details</a:t>
            </a:r>
            <a:r>
              <a:rPr lang="en-US" b="0" i="0" dirty="0">
                <a:solidFill>
                  <a:srgbClr val="000000"/>
                </a:solidFill>
                <a:effectLst/>
                <a:latin typeface="inter-regular"/>
              </a:rPr>
              <a:t> ;   </a:t>
            </a:r>
          </a:p>
        </p:txBody>
      </p:sp>
      <p:sp>
        <p:nvSpPr>
          <p:cNvPr id="5" name="TextBox 4">
            <a:extLst>
              <a:ext uri="{FF2B5EF4-FFF2-40B4-BE49-F238E27FC236}">
                <a16:creationId xmlns:a16="http://schemas.microsoft.com/office/drawing/2014/main" id="{FBF28A7B-47DF-4DC8-A225-7D89A0EC3E80}"/>
              </a:ext>
            </a:extLst>
          </p:cNvPr>
          <p:cNvSpPr txBox="1"/>
          <p:nvPr/>
        </p:nvSpPr>
        <p:spPr>
          <a:xfrm>
            <a:off x="838200" y="1758726"/>
            <a:ext cx="6093228" cy="369332"/>
          </a:xfrm>
          <a:prstGeom prst="rect">
            <a:avLst/>
          </a:prstGeom>
          <a:noFill/>
        </p:spPr>
        <p:txBody>
          <a:bodyPr wrap="square">
            <a:spAutoFit/>
          </a:bodyPr>
          <a:lstStyle/>
          <a:p>
            <a:r>
              <a:rPr lang="en-IN" b="1" i="0" dirty="0">
                <a:solidFill>
                  <a:srgbClr val="333333"/>
                </a:solidFill>
                <a:effectLst/>
                <a:latin typeface="inter-bold"/>
              </a:rPr>
              <a:t>Output:</a:t>
            </a:r>
            <a:endParaRPr lang="en-IN" dirty="0"/>
          </a:p>
        </p:txBody>
      </p:sp>
      <p:graphicFrame>
        <p:nvGraphicFramePr>
          <p:cNvPr id="6" name="Table 5">
            <a:extLst>
              <a:ext uri="{FF2B5EF4-FFF2-40B4-BE49-F238E27FC236}">
                <a16:creationId xmlns:a16="http://schemas.microsoft.com/office/drawing/2014/main" id="{28E7CAB0-FFEC-4F65-A373-DD9E3CEC820B}"/>
              </a:ext>
            </a:extLst>
          </p:cNvPr>
          <p:cNvGraphicFramePr>
            <a:graphicFrameLocks noGrp="1"/>
          </p:cNvGraphicFramePr>
          <p:nvPr>
            <p:extLst>
              <p:ext uri="{D42A27DB-BD31-4B8C-83A1-F6EECF244321}">
                <p14:modId xmlns:p14="http://schemas.microsoft.com/office/powerpoint/2010/main" val="2482508810"/>
              </p:ext>
            </p:extLst>
          </p:nvPr>
        </p:nvGraphicFramePr>
        <p:xfrm>
          <a:off x="838200" y="2516971"/>
          <a:ext cx="10515600" cy="3230880"/>
        </p:xfrm>
        <a:graphic>
          <a:graphicData uri="http://schemas.openxmlformats.org/drawingml/2006/table">
            <a:tbl>
              <a:tblPr/>
              <a:tblGrid>
                <a:gridCol w="2628900">
                  <a:extLst>
                    <a:ext uri="{9D8B030D-6E8A-4147-A177-3AD203B41FA5}">
                      <a16:colId xmlns:a16="http://schemas.microsoft.com/office/drawing/2014/main" val="2619525304"/>
                    </a:ext>
                  </a:extLst>
                </a:gridCol>
                <a:gridCol w="2628900">
                  <a:extLst>
                    <a:ext uri="{9D8B030D-6E8A-4147-A177-3AD203B41FA5}">
                      <a16:colId xmlns:a16="http://schemas.microsoft.com/office/drawing/2014/main" val="4087345221"/>
                    </a:ext>
                  </a:extLst>
                </a:gridCol>
                <a:gridCol w="2628900">
                  <a:extLst>
                    <a:ext uri="{9D8B030D-6E8A-4147-A177-3AD203B41FA5}">
                      <a16:colId xmlns:a16="http://schemas.microsoft.com/office/drawing/2014/main" val="3802272093"/>
                    </a:ext>
                  </a:extLst>
                </a:gridCol>
                <a:gridCol w="2628900">
                  <a:extLst>
                    <a:ext uri="{9D8B030D-6E8A-4147-A177-3AD203B41FA5}">
                      <a16:colId xmlns:a16="http://schemas.microsoft.com/office/drawing/2014/main" val="323719278"/>
                    </a:ext>
                  </a:extLst>
                </a:gridCol>
              </a:tblGrid>
              <a:tr h="0">
                <a:tc>
                  <a:txBody>
                    <a:bodyPr/>
                    <a:lstStyle/>
                    <a:p>
                      <a:pPr algn="l" fontAlgn="t"/>
                      <a:r>
                        <a:rPr lang="en-IN">
                          <a:solidFill>
                            <a:srgbClr val="000000"/>
                          </a:solidFill>
                          <a:effectLst/>
                          <a:latin typeface="times new roman" panose="02020603050405020304" pitchFamily="18" charset="0"/>
                        </a:rPr>
                        <a:t>Emp_ID</a:t>
                      </a:r>
                    </a:p>
                  </a:txBody>
                  <a:tcPr marT="91440" marB="91440">
                    <a:lnL>
                      <a:noFill/>
                    </a:lnL>
                    <a:lnR>
                      <a:noFill/>
                    </a:lnR>
                    <a:lnT>
                      <a:noFill/>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Emp_Name</a:t>
                      </a:r>
                    </a:p>
                  </a:txBody>
                  <a:tcPr marT="91440" marB="91440">
                    <a:lnL>
                      <a:noFill/>
                    </a:lnL>
                    <a:lnR>
                      <a:noFill/>
                    </a:lnR>
                    <a:lnT>
                      <a:noFill/>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Emp_Salary</a:t>
                      </a:r>
                    </a:p>
                  </a:txBody>
                  <a:tcPr marT="91440" marB="91440">
                    <a:lnL>
                      <a:noFill/>
                    </a:lnL>
                    <a:lnR>
                      <a:noFill/>
                    </a:lnR>
                    <a:lnT>
                      <a:noFill/>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Dept_ID</a:t>
                      </a:r>
                    </a:p>
                  </a:txBody>
                  <a:tcPr marT="91440" marB="91440">
                    <a:lnL>
                      <a:noFill/>
                    </a:lnL>
                    <a:lnR>
                      <a:noFill/>
                    </a:lnR>
                    <a:lnT>
                      <a:noFill/>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4289980219"/>
                  </a:ext>
                </a:extLst>
              </a:tr>
              <a:tr h="0">
                <a:tc>
                  <a:txBody>
                    <a:bodyPr/>
                    <a:lstStyle/>
                    <a:p>
                      <a:pPr algn="just" fontAlgn="t"/>
                      <a:r>
                        <a:rPr lang="en-IN">
                          <a:solidFill>
                            <a:srgbClr val="333333"/>
                          </a:solidFill>
                          <a:effectLst/>
                          <a:latin typeface="inter-regular"/>
                        </a:rPr>
                        <a:t>1001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Akhil</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50000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404</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894814848"/>
                  </a:ext>
                </a:extLst>
              </a:tr>
              <a:tr h="0">
                <a:tc>
                  <a:txBody>
                    <a:bodyPr/>
                    <a:lstStyle/>
                    <a:p>
                      <a:pPr algn="just" fontAlgn="t"/>
                      <a:r>
                        <a:rPr lang="en-IN">
                          <a:solidFill>
                            <a:srgbClr val="333333"/>
                          </a:solidFill>
                          <a:effectLst/>
                          <a:latin typeface="inter-regular"/>
                        </a:rPr>
                        <a:t>1002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Balram</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30000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403</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120447604"/>
                  </a:ext>
                </a:extLst>
              </a:tr>
              <a:tr h="0">
                <a:tc>
                  <a:txBody>
                    <a:bodyPr/>
                    <a:lstStyle/>
                    <a:p>
                      <a:pPr algn="just" fontAlgn="t"/>
                      <a:r>
                        <a:rPr lang="en-IN">
                          <a:solidFill>
                            <a:srgbClr val="333333"/>
                          </a:solidFill>
                          <a:effectLst/>
                          <a:latin typeface="inter-regular"/>
                        </a:rPr>
                        <a:t>1003</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Bheem</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50000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405</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720467640"/>
                  </a:ext>
                </a:extLst>
              </a:tr>
              <a:tr h="0">
                <a:tc>
                  <a:txBody>
                    <a:bodyPr/>
                    <a:lstStyle/>
                    <a:p>
                      <a:pPr algn="just" fontAlgn="t"/>
                      <a:r>
                        <a:rPr lang="en-IN">
                          <a:solidFill>
                            <a:srgbClr val="333333"/>
                          </a:solidFill>
                          <a:effectLst/>
                          <a:latin typeface="inter-regular"/>
                        </a:rPr>
                        <a:t>1004</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Chetan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65000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402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08078480"/>
                  </a:ext>
                </a:extLst>
              </a:tr>
              <a:tr h="0">
                <a:tc>
                  <a:txBody>
                    <a:bodyPr/>
                    <a:lstStyle/>
                    <a:p>
                      <a:pPr algn="just" fontAlgn="t"/>
                      <a:r>
                        <a:rPr lang="en-IN">
                          <a:solidFill>
                            <a:srgbClr val="333333"/>
                          </a:solidFill>
                          <a:effectLst/>
                          <a:latin typeface="inter-regular"/>
                        </a:rPr>
                        <a:t>1005</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Ram</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70000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407</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476305941"/>
                  </a:ext>
                </a:extLst>
              </a:tr>
              <a:tr h="0">
                <a:tc>
                  <a:txBody>
                    <a:bodyPr/>
                    <a:lstStyle/>
                    <a:p>
                      <a:pPr algn="just" fontAlgn="t"/>
                      <a:r>
                        <a:rPr lang="en-IN">
                          <a:solidFill>
                            <a:srgbClr val="333333"/>
                          </a:solidFill>
                          <a:effectLst/>
                          <a:latin typeface="inter-regular"/>
                        </a:rPr>
                        <a:t>1006</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Shyam</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55500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NULL</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139076835"/>
                  </a:ext>
                </a:extLst>
              </a:tr>
              <a:tr h="0">
                <a:tc>
                  <a:txBody>
                    <a:bodyPr/>
                    <a:lstStyle/>
                    <a:p>
                      <a:pPr algn="just" fontAlgn="t"/>
                      <a:r>
                        <a:rPr lang="en-IN">
                          <a:solidFill>
                            <a:srgbClr val="333333"/>
                          </a:solidFill>
                          <a:effectLst/>
                          <a:latin typeface="inter-regular"/>
                        </a:rPr>
                        <a:t>1007</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Shobhit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60000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dirty="0">
                          <a:solidFill>
                            <a:srgbClr val="333333"/>
                          </a:solidFill>
                          <a:effectLst/>
                          <a:latin typeface="inter-regular"/>
                        </a:rPr>
                        <a:t>NULL</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040166120"/>
                  </a:ext>
                </a:extLst>
              </a:tr>
            </a:tbl>
          </a:graphicData>
        </a:graphic>
      </p:graphicFrame>
    </p:spTree>
    <p:extLst>
      <p:ext uri="{BB962C8B-B14F-4D97-AF65-F5344CB8AC3E}">
        <p14:creationId xmlns:p14="http://schemas.microsoft.com/office/powerpoint/2010/main" val="20200018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DBF3E-92C8-48F6-ACB0-E1AEBC378CDA}"/>
              </a:ext>
            </a:extLst>
          </p:cNvPr>
          <p:cNvSpPr>
            <a:spLocks noGrp="1"/>
          </p:cNvSpPr>
          <p:nvPr>
            <p:ph type="title"/>
          </p:nvPr>
        </p:nvSpPr>
        <p:spPr/>
        <p:txBody>
          <a:bodyPr/>
          <a:lstStyle/>
          <a:p>
            <a:r>
              <a:rPr lang="en-US" b="0" i="0" dirty="0">
                <a:effectLst/>
                <a:latin typeface="erdana"/>
              </a:rPr>
              <a:t>Subquery with the DELETE statement</a:t>
            </a:r>
            <a:endParaRPr lang="en-IN" dirty="0"/>
          </a:p>
        </p:txBody>
      </p:sp>
      <p:sp>
        <p:nvSpPr>
          <p:cNvPr id="3" name="Content Placeholder 2">
            <a:extLst>
              <a:ext uri="{FF2B5EF4-FFF2-40B4-BE49-F238E27FC236}">
                <a16:creationId xmlns:a16="http://schemas.microsoft.com/office/drawing/2014/main" id="{CB90640D-4BA5-450D-9DA6-D93ABEA3F3DA}"/>
              </a:ext>
            </a:extLst>
          </p:cNvPr>
          <p:cNvSpPr>
            <a:spLocks noGrp="1"/>
          </p:cNvSpPr>
          <p:nvPr>
            <p:ph idx="1"/>
          </p:nvPr>
        </p:nvSpPr>
        <p:spPr/>
        <p:txBody>
          <a:bodyPr/>
          <a:lstStyle/>
          <a:p>
            <a:pPr marL="0" indent="0" algn="just">
              <a:buNone/>
            </a:pPr>
            <a:r>
              <a:rPr lang="en-US" b="0" i="0" dirty="0">
                <a:solidFill>
                  <a:srgbClr val="333333"/>
                </a:solidFill>
                <a:effectLst/>
                <a:latin typeface="inter-regular"/>
              </a:rPr>
              <a:t>We can easily delete one or more records from the SQL table using Subquery with the DELETE statement in Structured Query Language.</a:t>
            </a:r>
          </a:p>
          <a:p>
            <a:pPr marL="0" indent="0" algn="just">
              <a:buNone/>
            </a:pPr>
            <a:r>
              <a:rPr lang="en-US" b="1" i="0" dirty="0">
                <a:solidFill>
                  <a:srgbClr val="333333"/>
                </a:solidFill>
                <a:effectLst/>
                <a:latin typeface="inter-bold"/>
              </a:rPr>
              <a:t>Syntax of Subquery with DELETE statement</a:t>
            </a:r>
            <a:endParaRPr lang="en-US" dirty="0">
              <a:solidFill>
                <a:srgbClr val="333333"/>
              </a:solidFill>
              <a:latin typeface="inter-regular"/>
            </a:endParaRPr>
          </a:p>
          <a:p>
            <a:pPr marL="0" indent="0" algn="just">
              <a:buNone/>
            </a:pPr>
            <a:r>
              <a:rPr lang="en-US" b="0" i="0" dirty="0">
                <a:solidFill>
                  <a:srgbClr val="000000"/>
                </a:solidFill>
                <a:effectLst/>
                <a:latin typeface="inter-regular"/>
              </a:rPr>
              <a:t>DELETE FROM </a:t>
            </a:r>
            <a:r>
              <a:rPr lang="en-US" b="0" i="0" dirty="0" err="1">
                <a:solidFill>
                  <a:srgbClr val="000000"/>
                </a:solidFill>
                <a:effectLst/>
                <a:latin typeface="inter-regular"/>
              </a:rPr>
              <a:t>Table_Name</a:t>
            </a:r>
            <a:r>
              <a:rPr lang="en-US" b="0" i="0" dirty="0">
                <a:solidFill>
                  <a:srgbClr val="000000"/>
                </a:solidFill>
                <a:effectLst/>
                <a:latin typeface="inter-regular"/>
              </a:rPr>
              <a:t> WHERE Value OPERATOR (SELECT COLUMN_NAME FROM TABLE_NAME WHERE Condition) ;  </a:t>
            </a:r>
          </a:p>
          <a:p>
            <a:pPr marL="0" indent="0" algn="just">
              <a:buNone/>
            </a:pPr>
            <a:endParaRPr lang="en-IN" dirty="0"/>
          </a:p>
        </p:txBody>
      </p:sp>
    </p:spTree>
    <p:extLst>
      <p:ext uri="{BB962C8B-B14F-4D97-AF65-F5344CB8AC3E}">
        <p14:creationId xmlns:p14="http://schemas.microsoft.com/office/powerpoint/2010/main" val="14408050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44357-CD20-4169-A3D1-7F446503D13B}"/>
              </a:ext>
            </a:extLst>
          </p:cNvPr>
          <p:cNvSpPr>
            <a:spLocks noGrp="1"/>
          </p:cNvSpPr>
          <p:nvPr>
            <p:ph type="title"/>
          </p:nvPr>
        </p:nvSpPr>
        <p:spPr/>
        <p:txBody>
          <a:bodyPr/>
          <a:lstStyle/>
          <a:p>
            <a:r>
              <a:rPr lang="en-US" b="1" i="0" dirty="0">
                <a:solidFill>
                  <a:srgbClr val="333333"/>
                </a:solidFill>
                <a:effectLst/>
                <a:latin typeface="inter-bold"/>
              </a:rPr>
              <a:t>Example of Subquery with DELETE statement</a:t>
            </a:r>
            <a:endParaRPr lang="en-IN" dirty="0"/>
          </a:p>
        </p:txBody>
      </p:sp>
      <p:sp>
        <p:nvSpPr>
          <p:cNvPr id="3" name="Content Placeholder 2">
            <a:extLst>
              <a:ext uri="{FF2B5EF4-FFF2-40B4-BE49-F238E27FC236}">
                <a16:creationId xmlns:a16="http://schemas.microsoft.com/office/drawing/2014/main" id="{95A6509D-CCB0-4421-86B0-E2CB706768F5}"/>
              </a:ext>
            </a:extLst>
          </p:cNvPr>
          <p:cNvSpPr>
            <a:spLocks noGrp="1"/>
          </p:cNvSpPr>
          <p:nvPr>
            <p:ph idx="1"/>
          </p:nvPr>
        </p:nvSpPr>
        <p:spPr/>
        <p:txBody>
          <a:bodyPr/>
          <a:lstStyle/>
          <a:p>
            <a:pPr marL="0" indent="0" algn="just">
              <a:buNone/>
            </a:pPr>
            <a:r>
              <a:rPr lang="en-US" b="0" i="0" dirty="0">
                <a:solidFill>
                  <a:srgbClr val="333333"/>
                </a:solidFill>
                <a:effectLst/>
                <a:latin typeface="inter-regular"/>
              </a:rPr>
              <a:t>This example deletes the records from the table using the IN operator with Subquery in the DELETE statement.</a:t>
            </a:r>
          </a:p>
          <a:p>
            <a:pPr marL="0" indent="0" algn="just">
              <a:buNone/>
            </a:pPr>
            <a:r>
              <a:rPr lang="en-US" b="0" i="0" dirty="0">
                <a:solidFill>
                  <a:srgbClr val="333333"/>
                </a:solidFill>
                <a:effectLst/>
                <a:latin typeface="inter-regular"/>
              </a:rPr>
              <a:t>Let's take an </a:t>
            </a:r>
            <a:r>
              <a:rPr lang="en-US" b="0" i="0" dirty="0" err="1">
                <a:solidFill>
                  <a:srgbClr val="333333"/>
                </a:solidFill>
                <a:effectLst/>
                <a:latin typeface="inter-regular"/>
              </a:rPr>
              <a:t>Employee_Details</a:t>
            </a:r>
            <a:r>
              <a:rPr lang="en-US" b="0" i="0" dirty="0">
                <a:solidFill>
                  <a:srgbClr val="333333"/>
                </a:solidFill>
                <a:effectLst/>
                <a:latin typeface="inter-regular"/>
              </a:rPr>
              <a:t> and Department table.</a:t>
            </a:r>
          </a:p>
          <a:p>
            <a:pPr marL="0" indent="0" algn="just">
              <a:buNone/>
            </a:pPr>
            <a:r>
              <a:rPr lang="en-US" b="0" i="0" dirty="0">
                <a:solidFill>
                  <a:srgbClr val="333333"/>
                </a:solidFill>
                <a:effectLst/>
                <a:latin typeface="inter-regular"/>
              </a:rPr>
              <a:t>The data of the </a:t>
            </a:r>
            <a:r>
              <a:rPr lang="en-US" b="0" i="0" dirty="0" err="1">
                <a:solidFill>
                  <a:srgbClr val="333333"/>
                </a:solidFill>
                <a:effectLst/>
                <a:latin typeface="inter-regular"/>
              </a:rPr>
              <a:t>Employee_Details</a:t>
            </a:r>
            <a:r>
              <a:rPr lang="en-US" b="0" i="0" dirty="0">
                <a:solidFill>
                  <a:srgbClr val="333333"/>
                </a:solidFill>
                <a:effectLst/>
                <a:latin typeface="inter-regular"/>
              </a:rPr>
              <a:t> table is shown in the following table:</a:t>
            </a:r>
          </a:p>
          <a:p>
            <a:pPr marL="0" indent="0">
              <a:buNone/>
            </a:pPr>
            <a:endParaRPr lang="en-IN" dirty="0"/>
          </a:p>
        </p:txBody>
      </p:sp>
    </p:spTree>
    <p:extLst>
      <p:ext uri="{BB962C8B-B14F-4D97-AF65-F5344CB8AC3E}">
        <p14:creationId xmlns:p14="http://schemas.microsoft.com/office/powerpoint/2010/main" val="24389607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6F33B-E334-431B-9FA9-A7E4777A63E8}"/>
              </a:ext>
            </a:extLst>
          </p:cNvPr>
          <p:cNvSpPr>
            <a:spLocks noGrp="1"/>
          </p:cNvSpPr>
          <p:nvPr>
            <p:ph type="title"/>
          </p:nvPr>
        </p:nvSpPr>
        <p:spPr/>
        <p:txBody>
          <a:bodyPr/>
          <a:lstStyle/>
          <a:p>
            <a:endParaRPr lang="en-IN" dirty="0"/>
          </a:p>
        </p:txBody>
      </p:sp>
      <p:graphicFrame>
        <p:nvGraphicFramePr>
          <p:cNvPr id="4" name="Content Placeholder 3">
            <a:extLst>
              <a:ext uri="{FF2B5EF4-FFF2-40B4-BE49-F238E27FC236}">
                <a16:creationId xmlns:a16="http://schemas.microsoft.com/office/drawing/2014/main" id="{D8F218D0-AA8D-41C2-8993-EA252B7C0919}"/>
              </a:ext>
            </a:extLst>
          </p:cNvPr>
          <p:cNvGraphicFramePr>
            <a:graphicFrameLocks noGrp="1"/>
          </p:cNvGraphicFramePr>
          <p:nvPr>
            <p:ph idx="1"/>
            <p:extLst>
              <p:ext uri="{D42A27DB-BD31-4B8C-83A1-F6EECF244321}">
                <p14:modId xmlns:p14="http://schemas.microsoft.com/office/powerpoint/2010/main" val="715449242"/>
              </p:ext>
            </p:extLst>
          </p:nvPr>
        </p:nvGraphicFramePr>
        <p:xfrm>
          <a:off x="339436" y="2109197"/>
          <a:ext cx="5612476" cy="4390873"/>
        </p:xfrm>
        <a:graphic>
          <a:graphicData uri="http://schemas.openxmlformats.org/drawingml/2006/table">
            <a:tbl>
              <a:tblPr/>
              <a:tblGrid>
                <a:gridCol w="1239982">
                  <a:extLst>
                    <a:ext uri="{9D8B030D-6E8A-4147-A177-3AD203B41FA5}">
                      <a16:colId xmlns:a16="http://schemas.microsoft.com/office/drawing/2014/main" val="887768159"/>
                    </a:ext>
                  </a:extLst>
                </a:gridCol>
                <a:gridCol w="1429789">
                  <a:extLst>
                    <a:ext uri="{9D8B030D-6E8A-4147-A177-3AD203B41FA5}">
                      <a16:colId xmlns:a16="http://schemas.microsoft.com/office/drawing/2014/main" val="2415940533"/>
                    </a:ext>
                  </a:extLst>
                </a:gridCol>
                <a:gridCol w="1529542">
                  <a:extLst>
                    <a:ext uri="{9D8B030D-6E8A-4147-A177-3AD203B41FA5}">
                      <a16:colId xmlns:a16="http://schemas.microsoft.com/office/drawing/2014/main" val="4225101868"/>
                    </a:ext>
                  </a:extLst>
                </a:gridCol>
                <a:gridCol w="1413163">
                  <a:extLst>
                    <a:ext uri="{9D8B030D-6E8A-4147-A177-3AD203B41FA5}">
                      <a16:colId xmlns:a16="http://schemas.microsoft.com/office/drawing/2014/main" val="252036480"/>
                    </a:ext>
                  </a:extLst>
                </a:gridCol>
              </a:tblGrid>
              <a:tr h="613656">
                <a:tc>
                  <a:txBody>
                    <a:bodyPr/>
                    <a:lstStyle/>
                    <a:p>
                      <a:pPr algn="l" fontAlgn="t"/>
                      <a:r>
                        <a:rPr lang="en-IN">
                          <a:solidFill>
                            <a:srgbClr val="000000"/>
                          </a:solidFill>
                          <a:effectLst/>
                          <a:latin typeface="times new roman" panose="02020603050405020304" pitchFamily="18" charset="0"/>
                        </a:rPr>
                        <a:t>Emp_ID</a:t>
                      </a:r>
                    </a:p>
                  </a:txBody>
                  <a:tcPr marT="91440" marB="91440">
                    <a:lnL w="7620" cap="flat" cmpd="sng" algn="ctr">
                      <a:solidFill>
                        <a:srgbClr val="606793"/>
                      </a:solidFill>
                      <a:prstDash val="solid"/>
                      <a:round/>
                      <a:headEnd type="none" w="med" len="med"/>
                      <a:tailEnd type="none" w="med" len="med"/>
                    </a:lnL>
                    <a:lnR w="7620" cap="flat" cmpd="sng" algn="ctr">
                      <a:solidFill>
                        <a:srgbClr val="606793"/>
                      </a:solidFill>
                      <a:prstDash val="solid"/>
                      <a:round/>
                      <a:headEnd type="none" w="med" len="med"/>
                      <a:tailEnd type="none" w="med" len="med"/>
                    </a:lnR>
                    <a:lnT w="7620" cap="flat" cmpd="sng" algn="ctr">
                      <a:solidFill>
                        <a:srgbClr val="606793"/>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dirty="0" err="1">
                          <a:solidFill>
                            <a:srgbClr val="000000"/>
                          </a:solidFill>
                          <a:effectLst/>
                          <a:latin typeface="times new roman" panose="02020603050405020304" pitchFamily="18" charset="0"/>
                        </a:rPr>
                        <a:t>Emp_Name</a:t>
                      </a:r>
                      <a:endParaRPr lang="en-IN" dirty="0">
                        <a:solidFill>
                          <a:srgbClr val="000000"/>
                        </a:solidFill>
                        <a:effectLst/>
                        <a:latin typeface="times new roman" panose="02020603050405020304" pitchFamily="18" charset="0"/>
                      </a:endParaRPr>
                    </a:p>
                  </a:txBody>
                  <a:tcPr marT="91440" marB="91440">
                    <a:lnL w="7620" cap="flat" cmpd="sng" algn="ctr">
                      <a:solidFill>
                        <a:srgbClr val="606793"/>
                      </a:solidFill>
                      <a:prstDash val="solid"/>
                      <a:round/>
                      <a:headEnd type="none" w="med" len="med"/>
                      <a:tailEnd type="none" w="med" len="med"/>
                    </a:lnL>
                    <a:lnR w="7620" cap="flat" cmpd="sng" algn="ctr">
                      <a:solidFill>
                        <a:srgbClr val="606793"/>
                      </a:solidFill>
                      <a:prstDash val="solid"/>
                      <a:round/>
                      <a:headEnd type="none" w="med" len="med"/>
                      <a:tailEnd type="none" w="med" len="med"/>
                    </a:lnR>
                    <a:lnT w="7620" cap="flat" cmpd="sng" algn="ctr">
                      <a:solidFill>
                        <a:srgbClr val="606793"/>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Emp_Salary</a:t>
                      </a:r>
                    </a:p>
                  </a:txBody>
                  <a:tcPr marT="91440" marB="91440">
                    <a:lnL w="7620" cap="flat" cmpd="sng" algn="ctr">
                      <a:solidFill>
                        <a:srgbClr val="606793"/>
                      </a:solidFill>
                      <a:prstDash val="solid"/>
                      <a:round/>
                      <a:headEnd type="none" w="med" len="med"/>
                      <a:tailEnd type="none" w="med" len="med"/>
                    </a:lnL>
                    <a:lnR w="7620" cap="flat" cmpd="sng" algn="ctr">
                      <a:solidFill>
                        <a:srgbClr val="606793"/>
                      </a:solidFill>
                      <a:prstDash val="solid"/>
                      <a:round/>
                      <a:headEnd type="none" w="med" len="med"/>
                      <a:tailEnd type="none" w="med" len="med"/>
                    </a:lnR>
                    <a:lnT w="7620" cap="flat" cmpd="sng" algn="ctr">
                      <a:solidFill>
                        <a:srgbClr val="606793"/>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Dept_ID</a:t>
                      </a:r>
                    </a:p>
                  </a:txBody>
                  <a:tcPr marT="91440" marB="91440">
                    <a:lnL w="7620" cap="flat" cmpd="sng" algn="ctr">
                      <a:solidFill>
                        <a:srgbClr val="606793"/>
                      </a:solidFill>
                      <a:prstDash val="solid"/>
                      <a:round/>
                      <a:headEnd type="none" w="med" len="med"/>
                      <a:tailEnd type="none" w="med" len="med"/>
                    </a:lnL>
                    <a:lnR w="7620" cap="flat" cmpd="sng" algn="ctr">
                      <a:solidFill>
                        <a:srgbClr val="606793"/>
                      </a:solidFill>
                      <a:prstDash val="solid"/>
                      <a:round/>
                      <a:headEnd type="none" w="med" len="med"/>
                      <a:tailEnd type="none" w="med" len="med"/>
                    </a:lnR>
                    <a:lnT w="7620" cap="flat" cmpd="sng" algn="ctr">
                      <a:solidFill>
                        <a:srgbClr val="606793"/>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700397665"/>
                  </a:ext>
                </a:extLst>
              </a:tr>
              <a:tr h="434547">
                <a:tc>
                  <a:txBody>
                    <a:bodyPr/>
                    <a:lstStyle/>
                    <a:p>
                      <a:pPr algn="just" fontAlgn="t"/>
                      <a:r>
                        <a:rPr lang="en-IN">
                          <a:solidFill>
                            <a:srgbClr val="333333"/>
                          </a:solidFill>
                          <a:effectLst/>
                          <a:latin typeface="inter-regular"/>
                        </a:rPr>
                        <a:t>1001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dirty="0">
                          <a:solidFill>
                            <a:srgbClr val="333333"/>
                          </a:solidFill>
                          <a:effectLst/>
                          <a:latin typeface="inter-regular"/>
                        </a:rPr>
                        <a:t>Akhil</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50000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404</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315505480"/>
                  </a:ext>
                </a:extLst>
              </a:tr>
              <a:tr h="434547">
                <a:tc>
                  <a:txBody>
                    <a:bodyPr/>
                    <a:lstStyle/>
                    <a:p>
                      <a:pPr algn="just" fontAlgn="t"/>
                      <a:r>
                        <a:rPr lang="en-IN">
                          <a:solidFill>
                            <a:srgbClr val="333333"/>
                          </a:solidFill>
                          <a:effectLst/>
                          <a:latin typeface="inter-regular"/>
                        </a:rPr>
                        <a:t>1002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Balram</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25000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403</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361134404"/>
                  </a:ext>
                </a:extLst>
              </a:tr>
              <a:tr h="434547">
                <a:tc>
                  <a:txBody>
                    <a:bodyPr/>
                    <a:lstStyle/>
                    <a:p>
                      <a:pPr algn="just" fontAlgn="t"/>
                      <a:r>
                        <a:rPr lang="en-IN">
                          <a:solidFill>
                            <a:srgbClr val="333333"/>
                          </a:solidFill>
                          <a:effectLst/>
                          <a:latin typeface="inter-regular"/>
                        </a:rPr>
                        <a:t>1003</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Bheem</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45000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405</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626266950"/>
                  </a:ext>
                </a:extLst>
              </a:tr>
              <a:tr h="434547">
                <a:tc>
                  <a:txBody>
                    <a:bodyPr/>
                    <a:lstStyle/>
                    <a:p>
                      <a:pPr algn="just" fontAlgn="t"/>
                      <a:r>
                        <a:rPr lang="en-IN">
                          <a:solidFill>
                            <a:srgbClr val="333333"/>
                          </a:solidFill>
                          <a:effectLst/>
                          <a:latin typeface="inter-regular"/>
                        </a:rPr>
                        <a:t>1004</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Chetan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60000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402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878585941"/>
                  </a:ext>
                </a:extLst>
              </a:tr>
              <a:tr h="434547">
                <a:tc>
                  <a:txBody>
                    <a:bodyPr/>
                    <a:lstStyle/>
                    <a:p>
                      <a:pPr algn="just" fontAlgn="t"/>
                      <a:r>
                        <a:rPr lang="en-IN">
                          <a:solidFill>
                            <a:srgbClr val="333333"/>
                          </a:solidFill>
                          <a:effectLst/>
                          <a:latin typeface="inter-regular"/>
                        </a:rPr>
                        <a:t>1005</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Ram</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65000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407</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573617699"/>
                  </a:ext>
                </a:extLst>
              </a:tr>
              <a:tr h="434547">
                <a:tc>
                  <a:txBody>
                    <a:bodyPr/>
                    <a:lstStyle/>
                    <a:p>
                      <a:pPr algn="just" fontAlgn="t"/>
                      <a:r>
                        <a:rPr lang="en-IN">
                          <a:solidFill>
                            <a:srgbClr val="333333"/>
                          </a:solidFill>
                          <a:effectLst/>
                          <a:latin typeface="inter-regular"/>
                        </a:rPr>
                        <a:t>1006</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Shyam</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55500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NULL</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642361376"/>
                  </a:ext>
                </a:extLst>
              </a:tr>
              <a:tr h="735388">
                <a:tc>
                  <a:txBody>
                    <a:bodyPr/>
                    <a:lstStyle/>
                    <a:p>
                      <a:pPr algn="just" fontAlgn="t"/>
                      <a:r>
                        <a:rPr lang="en-IN">
                          <a:solidFill>
                            <a:srgbClr val="333333"/>
                          </a:solidFill>
                          <a:effectLst/>
                          <a:latin typeface="inter-regular"/>
                        </a:rPr>
                        <a:t>1007</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Shobhit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60000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NULL</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267351018"/>
                  </a:ext>
                </a:extLst>
              </a:tr>
              <a:tr h="434547">
                <a:tc>
                  <a:txBody>
                    <a:bodyPr/>
                    <a:lstStyle/>
                    <a:p>
                      <a:pPr algn="just" fontAlgn="t"/>
                      <a:r>
                        <a:rPr lang="en-IN">
                          <a:solidFill>
                            <a:srgbClr val="333333"/>
                          </a:solidFill>
                          <a:effectLst/>
                          <a:latin typeface="inter-regular"/>
                        </a:rPr>
                        <a:t>1008</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Ankit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48000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dirty="0">
                          <a:solidFill>
                            <a:srgbClr val="333333"/>
                          </a:solidFill>
                          <a:effectLst/>
                          <a:latin typeface="inter-regular"/>
                        </a:rPr>
                        <a:t>401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411089158"/>
                  </a:ext>
                </a:extLst>
              </a:tr>
            </a:tbl>
          </a:graphicData>
        </a:graphic>
      </p:graphicFrame>
      <p:sp>
        <p:nvSpPr>
          <p:cNvPr id="6" name="TextBox 5">
            <a:extLst>
              <a:ext uri="{FF2B5EF4-FFF2-40B4-BE49-F238E27FC236}">
                <a16:creationId xmlns:a16="http://schemas.microsoft.com/office/drawing/2014/main" id="{C4B49A89-60D2-42B5-96DF-26CD6AF6274B}"/>
              </a:ext>
            </a:extLst>
          </p:cNvPr>
          <p:cNvSpPr txBox="1"/>
          <p:nvPr/>
        </p:nvSpPr>
        <p:spPr>
          <a:xfrm>
            <a:off x="339436" y="1690688"/>
            <a:ext cx="6093228" cy="369332"/>
          </a:xfrm>
          <a:prstGeom prst="rect">
            <a:avLst/>
          </a:prstGeom>
          <a:noFill/>
        </p:spPr>
        <p:txBody>
          <a:bodyPr wrap="square">
            <a:spAutoFit/>
          </a:bodyPr>
          <a:lstStyle/>
          <a:p>
            <a:r>
              <a:rPr lang="en-IN" b="1" i="0" dirty="0">
                <a:solidFill>
                  <a:srgbClr val="333333"/>
                </a:solidFill>
                <a:effectLst/>
                <a:latin typeface="inter-bold"/>
              </a:rPr>
              <a:t>Table: </a:t>
            </a:r>
            <a:r>
              <a:rPr lang="en-IN" b="1" i="0" dirty="0" err="1">
                <a:solidFill>
                  <a:srgbClr val="333333"/>
                </a:solidFill>
                <a:effectLst/>
                <a:latin typeface="inter-bold"/>
              </a:rPr>
              <a:t>Employee_Details</a:t>
            </a:r>
            <a:endParaRPr lang="en-IN" dirty="0"/>
          </a:p>
        </p:txBody>
      </p:sp>
      <p:graphicFrame>
        <p:nvGraphicFramePr>
          <p:cNvPr id="7" name="Table 6">
            <a:extLst>
              <a:ext uri="{FF2B5EF4-FFF2-40B4-BE49-F238E27FC236}">
                <a16:creationId xmlns:a16="http://schemas.microsoft.com/office/drawing/2014/main" id="{183CAA98-38D4-435E-8CA2-B9DA49EC68D5}"/>
              </a:ext>
            </a:extLst>
          </p:cNvPr>
          <p:cNvGraphicFramePr>
            <a:graphicFrameLocks noGrp="1"/>
          </p:cNvGraphicFramePr>
          <p:nvPr>
            <p:extLst>
              <p:ext uri="{D42A27DB-BD31-4B8C-83A1-F6EECF244321}">
                <p14:modId xmlns:p14="http://schemas.microsoft.com/office/powerpoint/2010/main" val="4171247304"/>
              </p:ext>
            </p:extLst>
          </p:nvPr>
        </p:nvGraphicFramePr>
        <p:xfrm>
          <a:off x="6240090" y="2109197"/>
          <a:ext cx="5612476" cy="4383677"/>
        </p:xfrm>
        <a:graphic>
          <a:graphicData uri="http://schemas.openxmlformats.org/drawingml/2006/table">
            <a:tbl>
              <a:tblPr/>
              <a:tblGrid>
                <a:gridCol w="1403119">
                  <a:extLst>
                    <a:ext uri="{9D8B030D-6E8A-4147-A177-3AD203B41FA5}">
                      <a16:colId xmlns:a16="http://schemas.microsoft.com/office/drawing/2014/main" val="3444227019"/>
                    </a:ext>
                  </a:extLst>
                </a:gridCol>
                <a:gridCol w="1499409">
                  <a:extLst>
                    <a:ext uri="{9D8B030D-6E8A-4147-A177-3AD203B41FA5}">
                      <a16:colId xmlns:a16="http://schemas.microsoft.com/office/drawing/2014/main" val="633499024"/>
                    </a:ext>
                  </a:extLst>
                </a:gridCol>
                <a:gridCol w="1306829">
                  <a:extLst>
                    <a:ext uri="{9D8B030D-6E8A-4147-A177-3AD203B41FA5}">
                      <a16:colId xmlns:a16="http://schemas.microsoft.com/office/drawing/2014/main" val="1284754363"/>
                    </a:ext>
                  </a:extLst>
                </a:gridCol>
                <a:gridCol w="1403119">
                  <a:extLst>
                    <a:ext uri="{9D8B030D-6E8A-4147-A177-3AD203B41FA5}">
                      <a16:colId xmlns:a16="http://schemas.microsoft.com/office/drawing/2014/main" val="2702061037"/>
                    </a:ext>
                  </a:extLst>
                </a:gridCol>
              </a:tblGrid>
              <a:tr h="636028">
                <a:tc>
                  <a:txBody>
                    <a:bodyPr/>
                    <a:lstStyle/>
                    <a:p>
                      <a:pPr algn="l" fontAlgn="t"/>
                      <a:r>
                        <a:rPr lang="en-IN" sz="1700">
                          <a:solidFill>
                            <a:srgbClr val="000000"/>
                          </a:solidFill>
                          <a:effectLst/>
                          <a:latin typeface="times new roman" panose="02020603050405020304" pitchFamily="18" charset="0"/>
                        </a:rPr>
                        <a:t>Dept_ID</a:t>
                      </a:r>
                    </a:p>
                  </a:txBody>
                  <a:tcPr marL="86450" marR="86450" marT="86450" marB="86450">
                    <a:lnL w="7620" cap="flat" cmpd="sng" algn="ctr">
                      <a:solidFill>
                        <a:srgbClr val="40FA26"/>
                      </a:solidFill>
                      <a:prstDash val="solid"/>
                      <a:round/>
                      <a:headEnd type="none" w="med" len="med"/>
                      <a:tailEnd type="none" w="med" len="med"/>
                    </a:lnL>
                    <a:lnR w="7620" cap="flat" cmpd="sng" algn="ctr">
                      <a:solidFill>
                        <a:srgbClr val="40FA26"/>
                      </a:solidFill>
                      <a:prstDash val="solid"/>
                      <a:round/>
                      <a:headEnd type="none" w="med" len="med"/>
                      <a:tailEnd type="none" w="med" len="med"/>
                    </a:lnR>
                    <a:lnT w="7620" cap="flat" cmpd="sng" algn="ctr">
                      <a:solidFill>
                        <a:srgbClr val="40FA26"/>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700">
                          <a:solidFill>
                            <a:srgbClr val="000000"/>
                          </a:solidFill>
                          <a:effectLst/>
                          <a:latin typeface="times new roman" panose="02020603050405020304" pitchFamily="18" charset="0"/>
                        </a:rPr>
                        <a:t>Dept_Name</a:t>
                      </a:r>
                    </a:p>
                  </a:txBody>
                  <a:tcPr marL="86450" marR="86450" marT="86450" marB="86450">
                    <a:lnL w="7620" cap="flat" cmpd="sng" algn="ctr">
                      <a:solidFill>
                        <a:srgbClr val="40FA26"/>
                      </a:solidFill>
                      <a:prstDash val="solid"/>
                      <a:round/>
                      <a:headEnd type="none" w="med" len="med"/>
                      <a:tailEnd type="none" w="med" len="med"/>
                    </a:lnL>
                    <a:lnR w="7620" cap="flat" cmpd="sng" algn="ctr">
                      <a:solidFill>
                        <a:srgbClr val="40FA26"/>
                      </a:solidFill>
                      <a:prstDash val="solid"/>
                      <a:round/>
                      <a:headEnd type="none" w="med" len="med"/>
                      <a:tailEnd type="none" w="med" len="med"/>
                    </a:lnR>
                    <a:lnT w="7620" cap="flat" cmpd="sng" algn="ctr">
                      <a:solidFill>
                        <a:srgbClr val="40FA26"/>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700" dirty="0" err="1">
                          <a:solidFill>
                            <a:srgbClr val="000000"/>
                          </a:solidFill>
                          <a:effectLst/>
                          <a:latin typeface="times new roman" panose="02020603050405020304" pitchFamily="18" charset="0"/>
                        </a:rPr>
                        <a:t>Emp_ID</a:t>
                      </a:r>
                      <a:endParaRPr lang="en-IN" sz="1700" dirty="0">
                        <a:solidFill>
                          <a:srgbClr val="000000"/>
                        </a:solidFill>
                        <a:effectLst/>
                        <a:latin typeface="times new roman" panose="02020603050405020304" pitchFamily="18" charset="0"/>
                      </a:endParaRPr>
                    </a:p>
                  </a:txBody>
                  <a:tcPr marL="86450" marR="86450" marT="86450" marB="86450">
                    <a:lnL w="7620" cap="flat" cmpd="sng" algn="ctr">
                      <a:solidFill>
                        <a:srgbClr val="40FA26"/>
                      </a:solidFill>
                      <a:prstDash val="solid"/>
                      <a:round/>
                      <a:headEnd type="none" w="med" len="med"/>
                      <a:tailEnd type="none" w="med" len="med"/>
                    </a:lnL>
                    <a:lnR w="7620" cap="flat" cmpd="sng" algn="ctr">
                      <a:solidFill>
                        <a:srgbClr val="40FA26"/>
                      </a:solidFill>
                      <a:prstDash val="solid"/>
                      <a:round/>
                      <a:headEnd type="none" w="med" len="med"/>
                      <a:tailEnd type="none" w="med" len="med"/>
                    </a:lnR>
                    <a:lnT w="7620" cap="flat" cmpd="sng" algn="ctr">
                      <a:solidFill>
                        <a:srgbClr val="40FA26"/>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700">
                          <a:solidFill>
                            <a:srgbClr val="000000"/>
                          </a:solidFill>
                          <a:effectLst/>
                          <a:latin typeface="times new roman" panose="02020603050405020304" pitchFamily="18" charset="0"/>
                        </a:rPr>
                        <a:t>Dept_Grade</a:t>
                      </a:r>
                    </a:p>
                  </a:txBody>
                  <a:tcPr marL="86450" marR="86450" marT="86450" marB="86450">
                    <a:lnL w="7620" cap="flat" cmpd="sng" algn="ctr">
                      <a:solidFill>
                        <a:srgbClr val="40FA26"/>
                      </a:solidFill>
                      <a:prstDash val="solid"/>
                      <a:round/>
                      <a:headEnd type="none" w="med" len="med"/>
                      <a:tailEnd type="none" w="med" len="med"/>
                    </a:lnL>
                    <a:lnR w="7620" cap="flat" cmpd="sng" algn="ctr">
                      <a:solidFill>
                        <a:srgbClr val="40FA26"/>
                      </a:solidFill>
                      <a:prstDash val="solid"/>
                      <a:round/>
                      <a:headEnd type="none" w="med" len="med"/>
                      <a:tailEnd type="none" w="med" len="med"/>
                    </a:lnR>
                    <a:lnT w="7620" cap="flat" cmpd="sng" algn="ctr">
                      <a:solidFill>
                        <a:srgbClr val="40FA26"/>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437344277"/>
                  </a:ext>
                </a:extLst>
              </a:tr>
              <a:tr h="856383">
                <a:tc>
                  <a:txBody>
                    <a:bodyPr/>
                    <a:lstStyle/>
                    <a:p>
                      <a:pPr algn="just" fontAlgn="t"/>
                      <a:r>
                        <a:rPr lang="en-IN" sz="1700">
                          <a:solidFill>
                            <a:srgbClr val="333333"/>
                          </a:solidFill>
                          <a:effectLst/>
                          <a:latin typeface="inter-regular"/>
                        </a:rPr>
                        <a:t>401</a:t>
                      </a:r>
                    </a:p>
                  </a:txBody>
                  <a:tcPr marL="57634" marR="57634" marT="57634" marB="5763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700" dirty="0">
                          <a:solidFill>
                            <a:srgbClr val="333333"/>
                          </a:solidFill>
                          <a:effectLst/>
                          <a:latin typeface="inter-regular"/>
                        </a:rPr>
                        <a:t>Administration</a:t>
                      </a:r>
                    </a:p>
                  </a:txBody>
                  <a:tcPr marL="57634" marR="57634" marT="57634" marB="5763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700" dirty="0">
                          <a:solidFill>
                            <a:srgbClr val="333333"/>
                          </a:solidFill>
                          <a:effectLst/>
                          <a:latin typeface="inter-regular"/>
                        </a:rPr>
                        <a:t>1008</a:t>
                      </a:r>
                    </a:p>
                  </a:txBody>
                  <a:tcPr marL="57634" marR="57634" marT="57634" marB="5763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700">
                          <a:solidFill>
                            <a:srgbClr val="333333"/>
                          </a:solidFill>
                          <a:effectLst/>
                          <a:latin typeface="inter-regular"/>
                        </a:rPr>
                        <a:t>C</a:t>
                      </a:r>
                    </a:p>
                  </a:txBody>
                  <a:tcPr marL="57634" marR="57634" marT="57634" marB="5763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060599905"/>
                  </a:ext>
                </a:extLst>
              </a:tr>
              <a:tr h="396368">
                <a:tc>
                  <a:txBody>
                    <a:bodyPr/>
                    <a:lstStyle/>
                    <a:p>
                      <a:pPr algn="just" fontAlgn="t"/>
                      <a:r>
                        <a:rPr lang="en-IN" sz="1700">
                          <a:solidFill>
                            <a:srgbClr val="333333"/>
                          </a:solidFill>
                          <a:effectLst/>
                          <a:latin typeface="inter-regular"/>
                        </a:rPr>
                        <a:t>402</a:t>
                      </a:r>
                    </a:p>
                  </a:txBody>
                  <a:tcPr marL="57634" marR="57634" marT="57634" marB="5763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700">
                          <a:solidFill>
                            <a:srgbClr val="333333"/>
                          </a:solidFill>
                          <a:effectLst/>
                          <a:latin typeface="inter-regular"/>
                        </a:rPr>
                        <a:t>HR</a:t>
                      </a:r>
                    </a:p>
                  </a:txBody>
                  <a:tcPr marL="57634" marR="57634" marT="57634" marB="5763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700">
                          <a:solidFill>
                            <a:srgbClr val="333333"/>
                          </a:solidFill>
                          <a:effectLst/>
                          <a:latin typeface="inter-regular"/>
                        </a:rPr>
                        <a:t>1004</a:t>
                      </a:r>
                    </a:p>
                  </a:txBody>
                  <a:tcPr marL="57634" marR="57634" marT="57634" marB="5763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700">
                          <a:solidFill>
                            <a:srgbClr val="333333"/>
                          </a:solidFill>
                          <a:effectLst/>
                          <a:latin typeface="inter-regular"/>
                        </a:rPr>
                        <a:t>A</a:t>
                      </a:r>
                    </a:p>
                  </a:txBody>
                  <a:tcPr marL="57634" marR="57634" marT="57634" marB="5763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860517115"/>
                  </a:ext>
                </a:extLst>
              </a:tr>
              <a:tr h="396368">
                <a:tc>
                  <a:txBody>
                    <a:bodyPr/>
                    <a:lstStyle/>
                    <a:p>
                      <a:pPr algn="just" fontAlgn="t"/>
                      <a:r>
                        <a:rPr lang="en-IN" sz="1700">
                          <a:solidFill>
                            <a:srgbClr val="333333"/>
                          </a:solidFill>
                          <a:effectLst/>
                          <a:latin typeface="inter-regular"/>
                        </a:rPr>
                        <a:t>403</a:t>
                      </a:r>
                    </a:p>
                  </a:txBody>
                  <a:tcPr marL="57634" marR="57634" marT="57634" marB="5763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700">
                          <a:solidFill>
                            <a:srgbClr val="333333"/>
                          </a:solidFill>
                          <a:effectLst/>
                          <a:latin typeface="inter-regular"/>
                        </a:rPr>
                        <a:t>Testing</a:t>
                      </a:r>
                    </a:p>
                  </a:txBody>
                  <a:tcPr marL="57634" marR="57634" marT="57634" marB="5763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700">
                          <a:solidFill>
                            <a:srgbClr val="333333"/>
                          </a:solidFill>
                          <a:effectLst/>
                          <a:latin typeface="inter-regular"/>
                        </a:rPr>
                        <a:t>1002</a:t>
                      </a:r>
                    </a:p>
                  </a:txBody>
                  <a:tcPr marL="57634" marR="57634" marT="57634" marB="5763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700">
                          <a:solidFill>
                            <a:srgbClr val="333333"/>
                          </a:solidFill>
                          <a:effectLst/>
                          <a:latin typeface="inter-regular"/>
                        </a:rPr>
                        <a:t>C</a:t>
                      </a:r>
                    </a:p>
                  </a:txBody>
                  <a:tcPr marL="57634" marR="57634" marT="57634" marB="5763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075634887"/>
                  </a:ext>
                </a:extLst>
              </a:tr>
              <a:tr h="396368">
                <a:tc>
                  <a:txBody>
                    <a:bodyPr/>
                    <a:lstStyle/>
                    <a:p>
                      <a:pPr algn="just" fontAlgn="t"/>
                      <a:r>
                        <a:rPr lang="en-IN" sz="1700">
                          <a:solidFill>
                            <a:srgbClr val="333333"/>
                          </a:solidFill>
                          <a:effectLst/>
                          <a:latin typeface="inter-regular"/>
                        </a:rPr>
                        <a:t>404</a:t>
                      </a:r>
                    </a:p>
                  </a:txBody>
                  <a:tcPr marL="57634" marR="57634" marT="57634" marB="5763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700">
                          <a:solidFill>
                            <a:srgbClr val="333333"/>
                          </a:solidFill>
                          <a:effectLst/>
                          <a:latin typeface="inter-regular"/>
                        </a:rPr>
                        <a:t>Coding</a:t>
                      </a:r>
                    </a:p>
                  </a:txBody>
                  <a:tcPr marL="57634" marR="57634" marT="57634" marB="5763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700">
                          <a:solidFill>
                            <a:srgbClr val="333333"/>
                          </a:solidFill>
                          <a:effectLst/>
                          <a:latin typeface="inter-regular"/>
                        </a:rPr>
                        <a:t>1001</a:t>
                      </a:r>
                    </a:p>
                  </a:txBody>
                  <a:tcPr marL="57634" marR="57634" marT="57634" marB="5763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700">
                          <a:solidFill>
                            <a:srgbClr val="333333"/>
                          </a:solidFill>
                          <a:effectLst/>
                          <a:latin typeface="inter-regular"/>
                        </a:rPr>
                        <a:t>B</a:t>
                      </a:r>
                    </a:p>
                  </a:txBody>
                  <a:tcPr marL="57634" marR="57634" marT="57634" marB="5763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48163820"/>
                  </a:ext>
                </a:extLst>
              </a:tr>
              <a:tr h="396368">
                <a:tc>
                  <a:txBody>
                    <a:bodyPr/>
                    <a:lstStyle/>
                    <a:p>
                      <a:pPr algn="just" fontAlgn="t"/>
                      <a:r>
                        <a:rPr lang="en-IN" sz="1700">
                          <a:solidFill>
                            <a:srgbClr val="333333"/>
                          </a:solidFill>
                          <a:effectLst/>
                          <a:latin typeface="inter-regular"/>
                        </a:rPr>
                        <a:t>405</a:t>
                      </a:r>
                    </a:p>
                  </a:txBody>
                  <a:tcPr marL="57634" marR="57634" marT="57634" marB="5763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700">
                          <a:solidFill>
                            <a:srgbClr val="333333"/>
                          </a:solidFill>
                          <a:effectLst/>
                          <a:latin typeface="inter-regular"/>
                        </a:rPr>
                        <a:t>Sales</a:t>
                      </a:r>
                    </a:p>
                  </a:txBody>
                  <a:tcPr marL="57634" marR="57634" marT="57634" marB="5763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700">
                          <a:solidFill>
                            <a:srgbClr val="333333"/>
                          </a:solidFill>
                          <a:effectLst/>
                          <a:latin typeface="inter-regular"/>
                        </a:rPr>
                        <a:t>1003</a:t>
                      </a:r>
                    </a:p>
                  </a:txBody>
                  <a:tcPr marL="57634" marR="57634" marT="57634" marB="5763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700">
                          <a:solidFill>
                            <a:srgbClr val="333333"/>
                          </a:solidFill>
                          <a:effectLst/>
                          <a:latin typeface="inter-regular"/>
                        </a:rPr>
                        <a:t>A</a:t>
                      </a:r>
                    </a:p>
                  </a:txBody>
                  <a:tcPr marL="57634" marR="57634" marT="57634" marB="5763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349114444"/>
                  </a:ext>
                </a:extLst>
              </a:tr>
              <a:tr h="652897">
                <a:tc>
                  <a:txBody>
                    <a:bodyPr/>
                    <a:lstStyle/>
                    <a:p>
                      <a:pPr algn="just" fontAlgn="t"/>
                      <a:r>
                        <a:rPr lang="en-IN" sz="1700">
                          <a:solidFill>
                            <a:srgbClr val="333333"/>
                          </a:solidFill>
                          <a:effectLst/>
                          <a:latin typeface="inter-regular"/>
                        </a:rPr>
                        <a:t>406</a:t>
                      </a:r>
                    </a:p>
                  </a:txBody>
                  <a:tcPr marL="57634" marR="57634" marT="57634" marB="5763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700">
                          <a:solidFill>
                            <a:srgbClr val="333333"/>
                          </a:solidFill>
                          <a:effectLst/>
                          <a:latin typeface="inter-regular"/>
                        </a:rPr>
                        <a:t>Marketing</a:t>
                      </a:r>
                    </a:p>
                  </a:txBody>
                  <a:tcPr marL="57634" marR="57634" marT="57634" marB="5763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700">
                          <a:solidFill>
                            <a:srgbClr val="333333"/>
                          </a:solidFill>
                          <a:effectLst/>
                          <a:latin typeface="inter-regular"/>
                        </a:rPr>
                        <a:t>NULL</a:t>
                      </a:r>
                    </a:p>
                  </a:txBody>
                  <a:tcPr marL="57634" marR="57634" marT="57634" marB="5763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700">
                          <a:solidFill>
                            <a:srgbClr val="333333"/>
                          </a:solidFill>
                          <a:effectLst/>
                          <a:latin typeface="inter-regular"/>
                        </a:rPr>
                        <a:t>C</a:t>
                      </a:r>
                    </a:p>
                  </a:txBody>
                  <a:tcPr marL="57634" marR="57634" marT="57634" marB="5763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649778512"/>
                  </a:ext>
                </a:extLst>
              </a:tr>
              <a:tr h="652897">
                <a:tc>
                  <a:txBody>
                    <a:bodyPr/>
                    <a:lstStyle/>
                    <a:p>
                      <a:pPr algn="just" fontAlgn="t"/>
                      <a:r>
                        <a:rPr lang="en-IN" sz="1700">
                          <a:solidFill>
                            <a:srgbClr val="333333"/>
                          </a:solidFill>
                          <a:effectLst/>
                          <a:latin typeface="inter-regular"/>
                        </a:rPr>
                        <a:t>407</a:t>
                      </a:r>
                    </a:p>
                  </a:txBody>
                  <a:tcPr marL="57634" marR="57634" marT="57634" marB="5763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700" dirty="0">
                          <a:solidFill>
                            <a:srgbClr val="333333"/>
                          </a:solidFill>
                          <a:effectLst/>
                          <a:latin typeface="inter-regular"/>
                        </a:rPr>
                        <a:t>Accounting</a:t>
                      </a:r>
                    </a:p>
                  </a:txBody>
                  <a:tcPr marL="57634" marR="57634" marT="57634" marB="5763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700">
                          <a:solidFill>
                            <a:srgbClr val="333333"/>
                          </a:solidFill>
                          <a:effectLst/>
                          <a:latin typeface="inter-regular"/>
                        </a:rPr>
                        <a:t>1005</a:t>
                      </a:r>
                    </a:p>
                  </a:txBody>
                  <a:tcPr marL="57634" marR="57634" marT="57634" marB="5763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700" dirty="0">
                          <a:solidFill>
                            <a:srgbClr val="333333"/>
                          </a:solidFill>
                          <a:effectLst/>
                          <a:latin typeface="inter-regular"/>
                        </a:rPr>
                        <a:t>C</a:t>
                      </a:r>
                    </a:p>
                  </a:txBody>
                  <a:tcPr marL="57634" marR="57634" marT="57634" marB="5763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319980494"/>
                  </a:ext>
                </a:extLst>
              </a:tr>
            </a:tbl>
          </a:graphicData>
        </a:graphic>
      </p:graphicFrame>
      <p:sp>
        <p:nvSpPr>
          <p:cNvPr id="9" name="TextBox 8">
            <a:extLst>
              <a:ext uri="{FF2B5EF4-FFF2-40B4-BE49-F238E27FC236}">
                <a16:creationId xmlns:a16="http://schemas.microsoft.com/office/drawing/2014/main" id="{3B16CD51-3803-48F4-AC32-56CA613AFB36}"/>
              </a:ext>
            </a:extLst>
          </p:cNvPr>
          <p:cNvSpPr txBox="1"/>
          <p:nvPr/>
        </p:nvSpPr>
        <p:spPr>
          <a:xfrm>
            <a:off x="6240090" y="1690688"/>
            <a:ext cx="6093228" cy="369332"/>
          </a:xfrm>
          <a:prstGeom prst="rect">
            <a:avLst/>
          </a:prstGeom>
          <a:noFill/>
        </p:spPr>
        <p:txBody>
          <a:bodyPr wrap="square">
            <a:spAutoFit/>
          </a:bodyPr>
          <a:lstStyle/>
          <a:p>
            <a:r>
              <a:rPr lang="en-IN" b="1" i="0" dirty="0">
                <a:solidFill>
                  <a:srgbClr val="333333"/>
                </a:solidFill>
                <a:effectLst/>
                <a:latin typeface="inter-bold"/>
              </a:rPr>
              <a:t>Table: </a:t>
            </a:r>
            <a:r>
              <a:rPr lang="en-IN" b="1" dirty="0" err="1">
                <a:solidFill>
                  <a:srgbClr val="333333"/>
                </a:solidFill>
                <a:latin typeface="inter-bold"/>
              </a:rPr>
              <a:t>Department</a:t>
            </a:r>
            <a:r>
              <a:rPr lang="en-IN" b="1" i="0" dirty="0" err="1">
                <a:solidFill>
                  <a:srgbClr val="333333"/>
                </a:solidFill>
                <a:effectLst/>
                <a:latin typeface="inter-bold"/>
              </a:rPr>
              <a:t>_Details</a:t>
            </a:r>
            <a:endParaRPr lang="en-IN" dirty="0"/>
          </a:p>
        </p:txBody>
      </p:sp>
    </p:spTree>
    <p:extLst>
      <p:ext uri="{BB962C8B-B14F-4D97-AF65-F5344CB8AC3E}">
        <p14:creationId xmlns:p14="http://schemas.microsoft.com/office/powerpoint/2010/main" val="4831354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29D32-D9DD-43B9-8CA5-5C74483BCB8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DC25D4E-1310-4760-A87F-166DD88B2094}"/>
              </a:ext>
            </a:extLst>
          </p:cNvPr>
          <p:cNvSpPr>
            <a:spLocks noGrp="1"/>
          </p:cNvSpPr>
          <p:nvPr>
            <p:ph idx="1"/>
          </p:nvPr>
        </p:nvSpPr>
        <p:spPr/>
        <p:txBody>
          <a:bodyPr/>
          <a:lstStyle/>
          <a:p>
            <a:pPr marL="0" indent="0">
              <a:buNone/>
            </a:pPr>
            <a:r>
              <a:rPr lang="en-US" b="0" i="0" dirty="0">
                <a:solidFill>
                  <a:srgbClr val="333333"/>
                </a:solidFill>
                <a:effectLst/>
                <a:latin typeface="inter-regular"/>
              </a:rPr>
              <a:t>The following query deletes the record of those employees from the </a:t>
            </a:r>
            <a:r>
              <a:rPr lang="en-US" b="0" i="0" dirty="0" err="1">
                <a:solidFill>
                  <a:srgbClr val="333333"/>
                </a:solidFill>
                <a:effectLst/>
                <a:latin typeface="inter-regular"/>
              </a:rPr>
              <a:t>Employee_Details</a:t>
            </a:r>
            <a:r>
              <a:rPr lang="en-US" b="0" i="0" dirty="0">
                <a:solidFill>
                  <a:srgbClr val="333333"/>
                </a:solidFill>
                <a:effectLst/>
                <a:latin typeface="inter-regular"/>
              </a:rPr>
              <a:t> whose Department Grade is C:</a:t>
            </a:r>
          </a:p>
          <a:p>
            <a:pPr marL="0" indent="0">
              <a:buNone/>
            </a:pPr>
            <a:r>
              <a:rPr lang="en-US" b="1" i="0" dirty="0">
                <a:solidFill>
                  <a:srgbClr val="000000"/>
                </a:solidFill>
                <a:effectLst/>
                <a:latin typeface="inter-regular"/>
              </a:rPr>
              <a:t>DELETE FROM </a:t>
            </a:r>
            <a:r>
              <a:rPr lang="en-US" b="1" i="0" dirty="0" err="1">
                <a:solidFill>
                  <a:srgbClr val="000000"/>
                </a:solidFill>
                <a:effectLst/>
                <a:latin typeface="inter-regular"/>
              </a:rPr>
              <a:t>Employee_Details</a:t>
            </a:r>
            <a:r>
              <a:rPr lang="en-US" b="1" i="0" dirty="0">
                <a:solidFill>
                  <a:srgbClr val="000000"/>
                </a:solidFill>
                <a:effectLst/>
                <a:latin typeface="inter-regular"/>
              </a:rPr>
              <a:t> WHERE </a:t>
            </a:r>
            <a:r>
              <a:rPr lang="en-US" b="1" i="0" dirty="0" err="1">
                <a:solidFill>
                  <a:srgbClr val="000000"/>
                </a:solidFill>
                <a:effectLst/>
                <a:latin typeface="inter-regular"/>
              </a:rPr>
              <a:t>Emp_ID</a:t>
            </a:r>
            <a:r>
              <a:rPr lang="en-US" b="1" i="0" dirty="0">
                <a:solidFill>
                  <a:srgbClr val="000000"/>
                </a:solidFill>
                <a:effectLst/>
                <a:latin typeface="inter-regular"/>
              </a:rPr>
              <a:t> IN ( SELECT </a:t>
            </a:r>
            <a:r>
              <a:rPr lang="en-US" b="1" i="0" dirty="0" err="1">
                <a:solidFill>
                  <a:srgbClr val="000000"/>
                </a:solidFill>
                <a:effectLst/>
                <a:latin typeface="inter-regular"/>
              </a:rPr>
              <a:t>Emp_ID</a:t>
            </a:r>
            <a:r>
              <a:rPr lang="en-US" b="1" i="0" dirty="0">
                <a:solidFill>
                  <a:srgbClr val="000000"/>
                </a:solidFill>
                <a:effectLst/>
                <a:latin typeface="inter-regular"/>
              </a:rPr>
              <a:t> FROM Department WHERE </a:t>
            </a:r>
            <a:r>
              <a:rPr lang="en-US" b="1" i="0" dirty="0" err="1">
                <a:solidFill>
                  <a:srgbClr val="FF0000"/>
                </a:solidFill>
                <a:effectLst/>
                <a:latin typeface="inter-regular"/>
              </a:rPr>
              <a:t>Dept_Grade</a:t>
            </a:r>
            <a:r>
              <a:rPr lang="en-US" b="1" i="0" dirty="0">
                <a:solidFill>
                  <a:srgbClr val="000000"/>
                </a:solidFill>
                <a:effectLst/>
                <a:latin typeface="inter-regular"/>
              </a:rPr>
              <a:t> = </a:t>
            </a:r>
            <a:r>
              <a:rPr lang="en-US" b="1" i="0" dirty="0">
                <a:solidFill>
                  <a:srgbClr val="0000FF"/>
                </a:solidFill>
                <a:effectLst/>
                <a:latin typeface="inter-regular"/>
              </a:rPr>
              <a:t>'C'</a:t>
            </a:r>
            <a:r>
              <a:rPr lang="en-US" b="1" i="0" dirty="0">
                <a:solidFill>
                  <a:srgbClr val="000000"/>
                </a:solidFill>
                <a:effectLst/>
                <a:latin typeface="inter-regular"/>
              </a:rPr>
              <a:t> ) ;  </a:t>
            </a:r>
          </a:p>
          <a:p>
            <a:pPr marL="0" indent="0" algn="just">
              <a:buNone/>
            </a:pPr>
            <a:r>
              <a:rPr lang="en-US" b="0" i="0" dirty="0">
                <a:solidFill>
                  <a:srgbClr val="333333"/>
                </a:solidFill>
                <a:effectLst/>
                <a:latin typeface="inter-regular"/>
              </a:rPr>
              <a:t>The following query will show the updated data of the </a:t>
            </a:r>
            <a:r>
              <a:rPr lang="en-US" b="0" i="0" dirty="0" err="1">
                <a:solidFill>
                  <a:srgbClr val="333333"/>
                </a:solidFill>
                <a:effectLst/>
                <a:latin typeface="inter-regular"/>
              </a:rPr>
              <a:t>Employee_Details</a:t>
            </a:r>
            <a:r>
              <a:rPr lang="en-US" b="0" i="0" dirty="0">
                <a:solidFill>
                  <a:srgbClr val="333333"/>
                </a:solidFill>
                <a:effectLst/>
                <a:latin typeface="inter-regular"/>
              </a:rPr>
              <a:t> table in the output:</a:t>
            </a:r>
          </a:p>
          <a:p>
            <a:pPr marL="0" indent="0" algn="just">
              <a:buNone/>
            </a:pPr>
            <a:r>
              <a:rPr lang="en-US" b="0" i="0" dirty="0">
                <a:solidFill>
                  <a:srgbClr val="000000"/>
                </a:solidFill>
                <a:effectLst/>
                <a:latin typeface="inter-regular"/>
              </a:rPr>
              <a:t>SELECT * FROM </a:t>
            </a:r>
            <a:r>
              <a:rPr lang="en-US" b="0" i="0" dirty="0" err="1">
                <a:solidFill>
                  <a:srgbClr val="000000"/>
                </a:solidFill>
                <a:effectLst/>
                <a:latin typeface="inter-regular"/>
              </a:rPr>
              <a:t>Employee_Details</a:t>
            </a:r>
            <a:r>
              <a:rPr lang="en-US" b="0" i="0" dirty="0">
                <a:solidFill>
                  <a:srgbClr val="000000"/>
                </a:solidFill>
                <a:effectLst/>
                <a:latin typeface="inter-regular"/>
              </a:rPr>
              <a:t> ;   </a:t>
            </a:r>
          </a:p>
          <a:p>
            <a:pPr marL="0" indent="0">
              <a:buNone/>
            </a:pPr>
            <a:endParaRPr lang="en-IN" dirty="0"/>
          </a:p>
        </p:txBody>
      </p:sp>
    </p:spTree>
    <p:extLst>
      <p:ext uri="{BB962C8B-B14F-4D97-AF65-F5344CB8AC3E}">
        <p14:creationId xmlns:p14="http://schemas.microsoft.com/office/powerpoint/2010/main" val="16664012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8BDF2-D60A-49EB-B7A5-47540AAA5C4E}"/>
              </a:ext>
            </a:extLst>
          </p:cNvPr>
          <p:cNvSpPr>
            <a:spLocks noGrp="1"/>
          </p:cNvSpPr>
          <p:nvPr>
            <p:ph type="title"/>
          </p:nvPr>
        </p:nvSpPr>
        <p:spPr/>
        <p:txBody>
          <a:bodyPr/>
          <a:lstStyle/>
          <a:p>
            <a:endParaRPr lang="en-IN" dirty="0"/>
          </a:p>
        </p:txBody>
      </p:sp>
      <p:graphicFrame>
        <p:nvGraphicFramePr>
          <p:cNvPr id="4" name="Content Placeholder 3">
            <a:extLst>
              <a:ext uri="{FF2B5EF4-FFF2-40B4-BE49-F238E27FC236}">
                <a16:creationId xmlns:a16="http://schemas.microsoft.com/office/drawing/2014/main" id="{9F7A275D-8B5A-4D5C-8544-4BA397E27485}"/>
              </a:ext>
            </a:extLst>
          </p:cNvPr>
          <p:cNvGraphicFramePr>
            <a:graphicFrameLocks noGrp="1"/>
          </p:cNvGraphicFramePr>
          <p:nvPr>
            <p:ph idx="1"/>
          </p:nvPr>
        </p:nvGraphicFramePr>
        <p:xfrm>
          <a:off x="838200" y="2782094"/>
          <a:ext cx="10515600" cy="2438400"/>
        </p:xfrm>
        <a:graphic>
          <a:graphicData uri="http://schemas.openxmlformats.org/drawingml/2006/table">
            <a:tbl>
              <a:tblPr/>
              <a:tblGrid>
                <a:gridCol w="2628900">
                  <a:extLst>
                    <a:ext uri="{9D8B030D-6E8A-4147-A177-3AD203B41FA5}">
                      <a16:colId xmlns:a16="http://schemas.microsoft.com/office/drawing/2014/main" val="1554295010"/>
                    </a:ext>
                  </a:extLst>
                </a:gridCol>
                <a:gridCol w="2628900">
                  <a:extLst>
                    <a:ext uri="{9D8B030D-6E8A-4147-A177-3AD203B41FA5}">
                      <a16:colId xmlns:a16="http://schemas.microsoft.com/office/drawing/2014/main" val="678106410"/>
                    </a:ext>
                  </a:extLst>
                </a:gridCol>
                <a:gridCol w="2628900">
                  <a:extLst>
                    <a:ext uri="{9D8B030D-6E8A-4147-A177-3AD203B41FA5}">
                      <a16:colId xmlns:a16="http://schemas.microsoft.com/office/drawing/2014/main" val="1660299556"/>
                    </a:ext>
                  </a:extLst>
                </a:gridCol>
                <a:gridCol w="2628900">
                  <a:extLst>
                    <a:ext uri="{9D8B030D-6E8A-4147-A177-3AD203B41FA5}">
                      <a16:colId xmlns:a16="http://schemas.microsoft.com/office/drawing/2014/main" val="2196531164"/>
                    </a:ext>
                  </a:extLst>
                </a:gridCol>
              </a:tblGrid>
              <a:tr h="0">
                <a:tc>
                  <a:txBody>
                    <a:bodyPr/>
                    <a:lstStyle/>
                    <a:p>
                      <a:pPr algn="l" fontAlgn="t"/>
                      <a:r>
                        <a:rPr lang="en-IN">
                          <a:solidFill>
                            <a:srgbClr val="000000"/>
                          </a:solidFill>
                          <a:effectLst/>
                          <a:latin typeface="times new roman" panose="02020603050405020304" pitchFamily="18" charset="0"/>
                        </a:rPr>
                        <a:t>Emp_ID</a:t>
                      </a:r>
                    </a:p>
                  </a:txBody>
                  <a:tcPr marT="91440" marB="91440">
                    <a:lnL>
                      <a:noFill/>
                    </a:lnL>
                    <a:lnR>
                      <a:noFill/>
                    </a:lnR>
                    <a:lnT>
                      <a:noFill/>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Emp_Name</a:t>
                      </a:r>
                    </a:p>
                  </a:txBody>
                  <a:tcPr marT="91440" marB="91440">
                    <a:lnL>
                      <a:noFill/>
                    </a:lnL>
                    <a:lnR>
                      <a:noFill/>
                    </a:lnR>
                    <a:lnT>
                      <a:noFill/>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Emp_Salary</a:t>
                      </a:r>
                    </a:p>
                  </a:txBody>
                  <a:tcPr marT="91440" marB="91440">
                    <a:lnL>
                      <a:noFill/>
                    </a:lnL>
                    <a:lnR>
                      <a:noFill/>
                    </a:lnR>
                    <a:lnT>
                      <a:noFill/>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Dept_ID</a:t>
                      </a:r>
                    </a:p>
                  </a:txBody>
                  <a:tcPr marT="91440" marB="91440">
                    <a:lnL>
                      <a:noFill/>
                    </a:lnL>
                    <a:lnR>
                      <a:noFill/>
                    </a:lnR>
                    <a:lnT>
                      <a:noFill/>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734046879"/>
                  </a:ext>
                </a:extLst>
              </a:tr>
              <a:tr h="0">
                <a:tc>
                  <a:txBody>
                    <a:bodyPr/>
                    <a:lstStyle/>
                    <a:p>
                      <a:pPr algn="just" fontAlgn="t"/>
                      <a:r>
                        <a:rPr lang="en-IN">
                          <a:solidFill>
                            <a:srgbClr val="333333"/>
                          </a:solidFill>
                          <a:effectLst/>
                          <a:latin typeface="inter-regular"/>
                        </a:rPr>
                        <a:t>1001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Akhil</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50000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404</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472322124"/>
                  </a:ext>
                </a:extLst>
              </a:tr>
              <a:tr h="0">
                <a:tc>
                  <a:txBody>
                    <a:bodyPr/>
                    <a:lstStyle/>
                    <a:p>
                      <a:pPr algn="just" fontAlgn="t"/>
                      <a:r>
                        <a:rPr lang="en-IN">
                          <a:solidFill>
                            <a:srgbClr val="333333"/>
                          </a:solidFill>
                          <a:effectLst/>
                          <a:latin typeface="inter-regular"/>
                        </a:rPr>
                        <a:t>1003</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Bheem</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45000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405</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166100484"/>
                  </a:ext>
                </a:extLst>
              </a:tr>
              <a:tr h="0">
                <a:tc>
                  <a:txBody>
                    <a:bodyPr/>
                    <a:lstStyle/>
                    <a:p>
                      <a:pPr algn="just" fontAlgn="t"/>
                      <a:r>
                        <a:rPr lang="en-IN">
                          <a:solidFill>
                            <a:srgbClr val="333333"/>
                          </a:solidFill>
                          <a:effectLst/>
                          <a:latin typeface="inter-regular"/>
                        </a:rPr>
                        <a:t>1004</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Chetan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60000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402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452748780"/>
                  </a:ext>
                </a:extLst>
              </a:tr>
              <a:tr h="0">
                <a:tc>
                  <a:txBody>
                    <a:bodyPr/>
                    <a:lstStyle/>
                    <a:p>
                      <a:pPr algn="just" fontAlgn="t"/>
                      <a:r>
                        <a:rPr lang="en-IN">
                          <a:solidFill>
                            <a:srgbClr val="333333"/>
                          </a:solidFill>
                          <a:effectLst/>
                          <a:latin typeface="inter-regular"/>
                        </a:rPr>
                        <a:t>1006</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Shyam</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55500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NULL</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039316465"/>
                  </a:ext>
                </a:extLst>
              </a:tr>
              <a:tr h="0">
                <a:tc>
                  <a:txBody>
                    <a:bodyPr/>
                    <a:lstStyle/>
                    <a:p>
                      <a:pPr algn="just" fontAlgn="t"/>
                      <a:r>
                        <a:rPr lang="en-IN">
                          <a:solidFill>
                            <a:srgbClr val="333333"/>
                          </a:solidFill>
                          <a:effectLst/>
                          <a:latin typeface="inter-regular"/>
                        </a:rPr>
                        <a:t>1007</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Shobhit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60000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dirty="0">
                          <a:solidFill>
                            <a:srgbClr val="333333"/>
                          </a:solidFill>
                          <a:effectLst/>
                          <a:latin typeface="inter-regular"/>
                        </a:rPr>
                        <a:t>NULL</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519813739"/>
                  </a:ext>
                </a:extLst>
              </a:tr>
            </a:tbl>
          </a:graphicData>
        </a:graphic>
      </p:graphicFrame>
      <p:sp>
        <p:nvSpPr>
          <p:cNvPr id="6" name="TextBox 5">
            <a:extLst>
              <a:ext uri="{FF2B5EF4-FFF2-40B4-BE49-F238E27FC236}">
                <a16:creationId xmlns:a16="http://schemas.microsoft.com/office/drawing/2014/main" id="{EF34BA0A-D364-4D71-AA18-5BF62A611383}"/>
              </a:ext>
            </a:extLst>
          </p:cNvPr>
          <p:cNvSpPr txBox="1"/>
          <p:nvPr/>
        </p:nvSpPr>
        <p:spPr>
          <a:xfrm>
            <a:off x="838200" y="2217711"/>
            <a:ext cx="6093228" cy="369332"/>
          </a:xfrm>
          <a:prstGeom prst="rect">
            <a:avLst/>
          </a:prstGeom>
          <a:noFill/>
        </p:spPr>
        <p:txBody>
          <a:bodyPr wrap="square">
            <a:spAutoFit/>
          </a:bodyPr>
          <a:lstStyle/>
          <a:p>
            <a:r>
              <a:rPr lang="en-IN" b="1" i="0" dirty="0">
                <a:solidFill>
                  <a:srgbClr val="333333"/>
                </a:solidFill>
                <a:effectLst/>
                <a:latin typeface="inter-bold"/>
              </a:rPr>
              <a:t>Output:</a:t>
            </a:r>
            <a:endParaRPr lang="en-IN" dirty="0"/>
          </a:p>
        </p:txBody>
      </p:sp>
    </p:spTree>
    <p:extLst>
      <p:ext uri="{BB962C8B-B14F-4D97-AF65-F5344CB8AC3E}">
        <p14:creationId xmlns:p14="http://schemas.microsoft.com/office/powerpoint/2010/main" val="1185841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75D6E-9125-421D-9519-7721FEF87A30}"/>
              </a:ext>
            </a:extLst>
          </p:cNvPr>
          <p:cNvSpPr>
            <a:spLocks noGrp="1"/>
          </p:cNvSpPr>
          <p:nvPr>
            <p:ph type="title"/>
          </p:nvPr>
        </p:nvSpPr>
        <p:spPr/>
        <p:txBody>
          <a:bodyPr/>
          <a:lstStyle/>
          <a:p>
            <a:r>
              <a:rPr lang="en-IN" b="0" i="0" dirty="0">
                <a:effectLst/>
                <a:latin typeface="erdana"/>
              </a:rPr>
              <a:t>Subquery with SELECT statement</a:t>
            </a:r>
            <a:endParaRPr lang="en-IN" dirty="0"/>
          </a:p>
        </p:txBody>
      </p:sp>
      <p:sp>
        <p:nvSpPr>
          <p:cNvPr id="3" name="Content Placeholder 2">
            <a:extLst>
              <a:ext uri="{FF2B5EF4-FFF2-40B4-BE49-F238E27FC236}">
                <a16:creationId xmlns:a16="http://schemas.microsoft.com/office/drawing/2014/main" id="{379880F1-67F1-4CCD-9193-ECBB8B9EAFBA}"/>
              </a:ext>
            </a:extLst>
          </p:cNvPr>
          <p:cNvSpPr>
            <a:spLocks noGrp="1"/>
          </p:cNvSpPr>
          <p:nvPr>
            <p:ph idx="1"/>
          </p:nvPr>
        </p:nvSpPr>
        <p:spPr/>
        <p:txBody>
          <a:bodyPr/>
          <a:lstStyle/>
          <a:p>
            <a:r>
              <a:rPr lang="en-US" b="0" i="0" dirty="0">
                <a:solidFill>
                  <a:srgbClr val="333333"/>
                </a:solidFill>
                <a:effectLst/>
                <a:latin typeface="inter-regular"/>
              </a:rPr>
              <a:t>In SQL, inner queries or nested queries are used most frequently with the SELECT statement. The syntax of Subquery with the SELECT statement is described in the following block:</a:t>
            </a:r>
          </a:p>
          <a:p>
            <a:pPr marL="0" indent="0">
              <a:buNone/>
            </a:pPr>
            <a:endParaRPr lang="en-US" b="0" i="0" dirty="0">
              <a:solidFill>
                <a:srgbClr val="333333"/>
              </a:solidFill>
              <a:effectLst/>
              <a:latin typeface="inter-regular"/>
            </a:endParaRPr>
          </a:p>
          <a:p>
            <a:pPr marL="0" indent="0">
              <a:buNone/>
            </a:pPr>
            <a:r>
              <a:rPr lang="en-US" b="1" i="0" dirty="0">
                <a:solidFill>
                  <a:srgbClr val="000000"/>
                </a:solidFill>
                <a:effectLst/>
                <a:latin typeface="inter-regular"/>
              </a:rPr>
              <a:t>SELECT</a:t>
            </a:r>
            <a:r>
              <a:rPr lang="en-US" b="0" i="0" dirty="0">
                <a:solidFill>
                  <a:srgbClr val="000000"/>
                </a:solidFill>
                <a:effectLst/>
                <a:latin typeface="inter-regular"/>
              </a:rPr>
              <a:t> Column_Name1, Column_Name2, ...., </a:t>
            </a:r>
            <a:r>
              <a:rPr lang="en-US" b="0" i="0" dirty="0" err="1">
                <a:solidFill>
                  <a:srgbClr val="000000"/>
                </a:solidFill>
                <a:effectLst/>
                <a:latin typeface="inter-regular"/>
              </a:rPr>
              <a:t>Column_NameN</a:t>
            </a:r>
            <a:r>
              <a:rPr lang="en-US" b="0" i="0" dirty="0">
                <a:solidFill>
                  <a:srgbClr val="000000"/>
                </a:solidFill>
                <a:effectLst/>
                <a:latin typeface="inter-regular"/>
              </a:rPr>
              <a:t>  </a:t>
            </a:r>
          </a:p>
          <a:p>
            <a:pPr marL="0" indent="0" algn="just">
              <a:buNone/>
            </a:pPr>
            <a:r>
              <a:rPr lang="en-US" b="1" i="0" dirty="0">
                <a:solidFill>
                  <a:srgbClr val="000000"/>
                </a:solidFill>
                <a:effectLst/>
                <a:latin typeface="inter-regular"/>
              </a:rPr>
              <a:t>FROM</a:t>
            </a:r>
            <a:r>
              <a:rPr lang="en-US" b="0" i="0" dirty="0">
                <a:solidFill>
                  <a:srgbClr val="000000"/>
                </a:solidFill>
                <a:effectLst/>
                <a:latin typeface="inter-regular"/>
              </a:rPr>
              <a:t> </a:t>
            </a:r>
            <a:r>
              <a:rPr lang="en-US" b="0" i="0" dirty="0" err="1">
                <a:solidFill>
                  <a:srgbClr val="000000"/>
                </a:solidFill>
                <a:effectLst/>
                <a:latin typeface="inter-regular"/>
              </a:rPr>
              <a:t>Table_Name</a:t>
            </a:r>
            <a:r>
              <a:rPr lang="en-US" b="0" i="0" dirty="0">
                <a:solidFill>
                  <a:srgbClr val="000000"/>
                </a:solidFill>
                <a:effectLst/>
                <a:latin typeface="inter-regular"/>
              </a:rPr>
              <a:t> </a:t>
            </a:r>
            <a:r>
              <a:rPr lang="en-US" b="1" i="0" dirty="0">
                <a:solidFill>
                  <a:srgbClr val="000000"/>
                </a:solidFill>
                <a:effectLst/>
                <a:latin typeface="inter-regular"/>
              </a:rPr>
              <a:t>WHERE</a:t>
            </a:r>
            <a:r>
              <a:rPr lang="en-US" b="0" i="0" dirty="0">
                <a:solidFill>
                  <a:srgbClr val="000000"/>
                </a:solidFill>
                <a:effectLst/>
                <a:latin typeface="inter-regular"/>
              </a:rPr>
              <a:t> </a:t>
            </a:r>
            <a:r>
              <a:rPr lang="en-US" b="0" i="0" dirty="0" err="1">
                <a:solidFill>
                  <a:srgbClr val="000000"/>
                </a:solidFill>
                <a:effectLst/>
                <a:latin typeface="inter-regular"/>
              </a:rPr>
              <a:t>Column_Name</a:t>
            </a:r>
            <a:r>
              <a:rPr lang="en-US" b="0" i="0" dirty="0">
                <a:solidFill>
                  <a:srgbClr val="000000"/>
                </a:solidFill>
                <a:effectLst/>
                <a:latin typeface="inter-regular"/>
              </a:rPr>
              <a:t> </a:t>
            </a:r>
            <a:r>
              <a:rPr lang="en-US" b="1" i="0" dirty="0" err="1">
                <a:solidFill>
                  <a:srgbClr val="000000"/>
                </a:solidFill>
                <a:effectLst/>
                <a:latin typeface="inter-regular"/>
              </a:rPr>
              <a:t>Comparison_Operator</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a:t>
            </a:r>
            <a:r>
              <a:rPr lang="en-US" b="1" i="0" dirty="0">
                <a:solidFill>
                  <a:srgbClr val="000000"/>
                </a:solidFill>
                <a:effectLst/>
                <a:latin typeface="inter-regular"/>
              </a:rPr>
              <a:t>SELECT</a:t>
            </a:r>
            <a:r>
              <a:rPr lang="en-US" b="0" i="0" dirty="0">
                <a:solidFill>
                  <a:srgbClr val="000000"/>
                </a:solidFill>
                <a:effectLst/>
                <a:latin typeface="inter-regular"/>
              </a:rPr>
              <a:t> Column_Name1, Column_Name2, ...., </a:t>
            </a:r>
            <a:r>
              <a:rPr lang="en-US" b="0" i="0" dirty="0" err="1">
                <a:solidFill>
                  <a:srgbClr val="000000"/>
                </a:solidFill>
                <a:effectLst/>
                <a:latin typeface="inter-regular"/>
              </a:rPr>
              <a:t>Column_NameN</a:t>
            </a:r>
            <a:r>
              <a:rPr lang="en-US" b="0" i="0" dirty="0">
                <a:solidFill>
                  <a:srgbClr val="000000"/>
                </a:solidFill>
                <a:effectLst/>
                <a:latin typeface="inter-regular"/>
              </a:rPr>
              <a:t>  </a:t>
            </a:r>
          </a:p>
          <a:p>
            <a:pPr marL="0" indent="0" algn="just">
              <a:buNone/>
            </a:pPr>
            <a:r>
              <a:rPr lang="en-US" b="1" i="0" dirty="0">
                <a:solidFill>
                  <a:srgbClr val="000000"/>
                </a:solidFill>
                <a:effectLst/>
                <a:latin typeface="inter-regular"/>
              </a:rPr>
              <a:t>FROM</a:t>
            </a:r>
            <a:r>
              <a:rPr lang="en-US" b="0" i="0" dirty="0">
                <a:solidFill>
                  <a:srgbClr val="000000"/>
                </a:solidFill>
                <a:effectLst/>
                <a:latin typeface="inter-regular"/>
              </a:rPr>
              <a:t> </a:t>
            </a:r>
            <a:r>
              <a:rPr lang="en-US" b="0" i="0" dirty="0" err="1">
                <a:solidFill>
                  <a:srgbClr val="000000"/>
                </a:solidFill>
                <a:effectLst/>
                <a:latin typeface="inter-regular"/>
              </a:rPr>
              <a:t>Table_Name</a:t>
            </a:r>
            <a:r>
              <a:rPr lang="en-US" b="0" i="0" dirty="0">
                <a:solidFill>
                  <a:srgbClr val="000000"/>
                </a:solidFill>
                <a:effectLst/>
                <a:latin typeface="inter-regular"/>
              </a:rPr>
              <a:t> </a:t>
            </a:r>
            <a:r>
              <a:rPr lang="en-US" b="1" i="0" dirty="0">
                <a:solidFill>
                  <a:srgbClr val="000000"/>
                </a:solidFill>
                <a:effectLst/>
                <a:latin typeface="inter-regular"/>
              </a:rPr>
              <a:t>WHERE</a:t>
            </a:r>
            <a:r>
              <a:rPr lang="en-US" b="0" i="0" dirty="0">
                <a:solidFill>
                  <a:srgbClr val="000000"/>
                </a:solidFill>
                <a:effectLst/>
                <a:latin typeface="inter-regular"/>
              </a:rPr>
              <a:t> condition; </a:t>
            </a:r>
          </a:p>
          <a:p>
            <a:pPr marL="0" indent="0">
              <a:buNone/>
            </a:pPr>
            <a:endParaRPr lang="en-US" b="0" i="0" dirty="0">
              <a:solidFill>
                <a:srgbClr val="000000"/>
              </a:solidFill>
              <a:effectLst/>
              <a:latin typeface="inter-regular"/>
            </a:endParaRPr>
          </a:p>
          <a:p>
            <a:pPr marL="0" indent="0">
              <a:buNone/>
            </a:pPr>
            <a:endParaRPr lang="en-IN" dirty="0"/>
          </a:p>
        </p:txBody>
      </p:sp>
    </p:spTree>
    <p:extLst>
      <p:ext uri="{BB962C8B-B14F-4D97-AF65-F5344CB8AC3E}">
        <p14:creationId xmlns:p14="http://schemas.microsoft.com/office/powerpoint/2010/main" val="15289287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3B8E17C-6CA2-4A4C-B3A5-02778A94A58C}"/>
              </a:ext>
            </a:extLst>
          </p:cNvPr>
          <p:cNvSpPr>
            <a:spLocks noGrp="1"/>
          </p:cNvSpPr>
          <p:nvPr>
            <p:ph type="title"/>
          </p:nvPr>
        </p:nvSpPr>
        <p:spPr/>
        <p:txBody>
          <a:bodyPr/>
          <a:lstStyle/>
          <a:p>
            <a:pPr algn="ctr"/>
            <a:r>
              <a:rPr lang="en-IN" sz="1800" b="1" dirty="0">
                <a:effectLst/>
                <a:latin typeface="Verdana" panose="020B0604030504040204" pitchFamily="34" charset="0"/>
                <a:ea typeface="Verdana" panose="020B0604030504040204" pitchFamily="34" charset="0"/>
                <a:cs typeface="Latha" panose="020B0604020202020204" pitchFamily="34" charset="0"/>
              </a:rPr>
              <a:t>PRACTICAL – 7</a:t>
            </a:r>
            <a:br>
              <a:rPr lang="en-IN" sz="1800" b="1" dirty="0">
                <a:effectLst/>
                <a:latin typeface="Verdana" panose="020B0604030504040204" pitchFamily="34" charset="0"/>
                <a:ea typeface="Verdana" panose="020B0604030504040204" pitchFamily="34" charset="0"/>
                <a:cs typeface="Latha" panose="020B0604020202020204" pitchFamily="34" charset="0"/>
              </a:rPr>
            </a:br>
            <a:r>
              <a:rPr lang="en-IN" sz="1800" b="1" u="sng" dirty="0">
                <a:effectLst/>
                <a:latin typeface="Verdana" panose="020B0604030504040204" pitchFamily="34" charset="0"/>
                <a:ea typeface="Verdana" panose="020B0604030504040204" pitchFamily="34" charset="0"/>
                <a:cs typeface="Latha" panose="020B0604020202020204" pitchFamily="34" charset="0"/>
              </a:rPr>
              <a:t>AIM: </a:t>
            </a:r>
            <a:r>
              <a:rPr lang="en-IN" sz="1800" b="1" dirty="0">
                <a:effectLst/>
                <a:latin typeface="Verdana" panose="020B0604030504040204" pitchFamily="34" charset="0"/>
                <a:ea typeface="Verdana" panose="020B0604030504040204" pitchFamily="34" charset="0"/>
                <a:cs typeface="Latha" panose="020B0604020202020204" pitchFamily="34" charset="0"/>
              </a:rPr>
              <a:t>To solve queries using the concept of sub query. </a:t>
            </a:r>
            <a:endParaRPr lang="en-IN" dirty="0"/>
          </a:p>
        </p:txBody>
      </p:sp>
      <p:sp>
        <p:nvSpPr>
          <p:cNvPr id="9" name="Content Placeholder 8">
            <a:extLst>
              <a:ext uri="{FF2B5EF4-FFF2-40B4-BE49-F238E27FC236}">
                <a16:creationId xmlns:a16="http://schemas.microsoft.com/office/drawing/2014/main" id="{40FFEF79-7570-4D10-9E8C-29E5F3D4A304}"/>
              </a:ext>
            </a:extLst>
          </p:cNvPr>
          <p:cNvSpPr>
            <a:spLocks noGrp="1"/>
          </p:cNvSpPr>
          <p:nvPr>
            <p:ph idx="1"/>
          </p:nvPr>
        </p:nvSpPr>
        <p:spPr/>
        <p:txBody>
          <a:bodyPr/>
          <a:lstStyle/>
          <a:p>
            <a:pPr marL="514350" indent="-514350">
              <a:buFont typeface="+mj-lt"/>
              <a:buAutoNum type="arabicPeriod"/>
            </a:pPr>
            <a:r>
              <a:rPr lang="en-IN" sz="1800" dirty="0">
                <a:effectLst/>
                <a:latin typeface="Verdana" panose="020B0604030504040204" pitchFamily="34" charset="0"/>
                <a:ea typeface="Verdana" panose="020B0604030504040204" pitchFamily="34" charset="0"/>
                <a:cs typeface="Latha" panose="020B0604020202020204" pitchFamily="34" charset="0"/>
              </a:rPr>
              <a:t>Write a query to display the last name and hire date of any employee in the same department as SCOTT. Exclude SCOTT</a:t>
            </a:r>
          </a:p>
          <a:p>
            <a:pPr marL="0" indent="0">
              <a:buNone/>
            </a:pPr>
            <a:endParaRPr lang="en-IN" sz="1800" dirty="0">
              <a:effectLst/>
              <a:latin typeface="Verdana" panose="020B0604030504040204" pitchFamily="34" charset="0"/>
              <a:ea typeface="Verdana" panose="020B0604030504040204" pitchFamily="34" charset="0"/>
              <a:cs typeface="Latha" panose="020B0604020202020204" pitchFamily="34" charset="0"/>
            </a:endParaRPr>
          </a:p>
          <a:p>
            <a:pPr marL="0" indent="0" algn="just">
              <a:buNone/>
            </a:pPr>
            <a:r>
              <a:rPr lang="en-US" sz="1800" b="1" dirty="0">
                <a:effectLst/>
                <a:latin typeface="Verdana" panose="020B0604030504040204" pitchFamily="34" charset="0"/>
                <a:ea typeface="Verdana" panose="020B0604030504040204" pitchFamily="34" charset="0"/>
                <a:cs typeface="Latha" panose="020B0604020202020204" pitchFamily="34" charset="0"/>
              </a:rPr>
              <a:t>SELECT EMP_NAME, HIRE_DATE FROM EMPLOYEE WHERE DEPT_NO=(SELECT DEPT_NO FROM EMPLOYEE WHERE EMP_NAME = 'SCOTT') AND EMP_NAME!='SCOTT'; </a:t>
            </a:r>
            <a:endParaRPr lang="en-IN" sz="1800" b="1" dirty="0">
              <a:effectLst/>
              <a:latin typeface="Verdana" panose="020B0604030504040204" pitchFamily="34" charset="0"/>
              <a:ea typeface="Verdana" panose="020B0604030504040204" pitchFamily="34" charset="0"/>
              <a:cs typeface="Latha" panose="020B0604020202020204" pitchFamily="34" charset="0"/>
            </a:endParaRPr>
          </a:p>
          <a:p>
            <a:pPr marL="0" indent="0">
              <a:buNone/>
            </a:pPr>
            <a:endParaRPr lang="en-IN" dirty="0"/>
          </a:p>
        </p:txBody>
      </p:sp>
      <p:pic>
        <p:nvPicPr>
          <p:cNvPr id="11" name="Picture 10">
            <a:extLst>
              <a:ext uri="{FF2B5EF4-FFF2-40B4-BE49-F238E27FC236}">
                <a16:creationId xmlns:a16="http://schemas.microsoft.com/office/drawing/2014/main" id="{6F9311A5-542D-40AC-9D25-697228BA0B8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8199" y="4133157"/>
            <a:ext cx="10844011" cy="1802129"/>
          </a:xfrm>
          <a:prstGeom prst="rect">
            <a:avLst/>
          </a:prstGeom>
          <a:noFill/>
          <a:ln>
            <a:noFill/>
          </a:ln>
        </p:spPr>
      </p:pic>
    </p:spTree>
    <p:extLst>
      <p:ext uri="{BB962C8B-B14F-4D97-AF65-F5344CB8AC3E}">
        <p14:creationId xmlns:p14="http://schemas.microsoft.com/office/powerpoint/2010/main" val="20275658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259E7-A7D2-4D86-9F8C-D184C8CC7CF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0D4D3A4-D8D7-4639-8369-8798A3433D4E}"/>
              </a:ext>
            </a:extLst>
          </p:cNvPr>
          <p:cNvSpPr>
            <a:spLocks noGrp="1"/>
          </p:cNvSpPr>
          <p:nvPr>
            <p:ph idx="1"/>
          </p:nvPr>
        </p:nvSpPr>
        <p:spPr/>
        <p:txBody>
          <a:bodyPr/>
          <a:lstStyle/>
          <a:p>
            <a:pPr marL="514350" indent="-514350">
              <a:buAutoNum type="arabicPeriod" startAt="2"/>
            </a:pPr>
            <a:r>
              <a:rPr lang="en-US" dirty="0"/>
              <a:t>Give name of customers who are depositors having same branch city of </a:t>
            </a:r>
            <a:r>
              <a:rPr lang="en-US" dirty="0" err="1"/>
              <a:t>mr.</a:t>
            </a:r>
            <a:r>
              <a:rPr lang="en-US" dirty="0"/>
              <a:t> </a:t>
            </a:r>
            <a:r>
              <a:rPr lang="en-US" dirty="0" err="1"/>
              <a:t>sunil</a:t>
            </a:r>
            <a:r>
              <a:rPr lang="en-US" dirty="0"/>
              <a:t>.</a:t>
            </a:r>
          </a:p>
          <a:p>
            <a:pPr marL="0" indent="0" algn="just">
              <a:buNone/>
            </a:pPr>
            <a:r>
              <a:rPr lang="en-US" b="1" dirty="0"/>
              <a:t>select </a:t>
            </a:r>
            <a:r>
              <a:rPr lang="en-US" b="1" dirty="0" err="1"/>
              <a:t>c.cname</a:t>
            </a:r>
            <a:r>
              <a:rPr lang="en-US" b="1" dirty="0"/>
              <a:t>, </a:t>
            </a:r>
            <a:r>
              <a:rPr lang="en-US" b="1" dirty="0" err="1"/>
              <a:t>c.city</a:t>
            </a:r>
            <a:r>
              <a:rPr lang="en-US" b="1" dirty="0"/>
              <a:t>  from customers c, deposit d where </a:t>
            </a:r>
            <a:r>
              <a:rPr lang="en-US" b="1" dirty="0" err="1"/>
              <a:t>c.cname</a:t>
            </a:r>
            <a:r>
              <a:rPr lang="en-US" b="1" dirty="0"/>
              <a:t> = </a:t>
            </a:r>
            <a:r>
              <a:rPr lang="en-US" b="1" dirty="0" err="1"/>
              <a:t>d.cname</a:t>
            </a:r>
            <a:r>
              <a:rPr lang="en-US" b="1" dirty="0"/>
              <a:t> and </a:t>
            </a:r>
            <a:r>
              <a:rPr lang="en-US" b="1" dirty="0" err="1"/>
              <a:t>c.city</a:t>
            </a:r>
            <a:r>
              <a:rPr lang="en-US" b="1" dirty="0"/>
              <a:t> in(select b1.city from deposit d1, branch b1 where b1.bname=d1.cname = 'SUNIL');</a:t>
            </a:r>
            <a:endParaRPr lang="en-IN" b="1" dirty="0"/>
          </a:p>
        </p:txBody>
      </p:sp>
      <p:pic>
        <p:nvPicPr>
          <p:cNvPr id="5" name="Picture 4">
            <a:extLst>
              <a:ext uri="{FF2B5EF4-FFF2-40B4-BE49-F238E27FC236}">
                <a16:creationId xmlns:a16="http://schemas.microsoft.com/office/drawing/2014/main" id="{98DBF325-5A1C-47F5-9A29-391FE4EE4B7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4400304"/>
            <a:ext cx="10515600" cy="1552651"/>
          </a:xfrm>
          <a:prstGeom prst="rect">
            <a:avLst/>
          </a:prstGeom>
          <a:noFill/>
          <a:ln>
            <a:noFill/>
          </a:ln>
        </p:spPr>
      </p:pic>
    </p:spTree>
    <p:extLst>
      <p:ext uri="{BB962C8B-B14F-4D97-AF65-F5344CB8AC3E}">
        <p14:creationId xmlns:p14="http://schemas.microsoft.com/office/powerpoint/2010/main" val="40283252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ED028-4A9B-4492-A995-F01956A7E6A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E7D40DA-9C1A-40A6-8F73-5D161913A466}"/>
              </a:ext>
            </a:extLst>
          </p:cNvPr>
          <p:cNvSpPr>
            <a:spLocks noGrp="1"/>
          </p:cNvSpPr>
          <p:nvPr>
            <p:ph idx="1"/>
          </p:nvPr>
        </p:nvSpPr>
        <p:spPr/>
        <p:txBody>
          <a:bodyPr/>
          <a:lstStyle/>
          <a:p>
            <a:pPr marL="0" indent="0">
              <a:buNone/>
            </a:pPr>
            <a:r>
              <a:rPr lang="en-US" dirty="0"/>
              <a:t>3. Give deposit details and loan details of customer in same city where </a:t>
            </a:r>
            <a:r>
              <a:rPr lang="en-US" dirty="0" err="1"/>
              <a:t>pramod</a:t>
            </a:r>
            <a:r>
              <a:rPr lang="en-US" dirty="0"/>
              <a:t> is living. </a:t>
            </a:r>
          </a:p>
          <a:p>
            <a:pPr marL="0" indent="0" algn="just">
              <a:buNone/>
            </a:pPr>
            <a:r>
              <a:rPr lang="en-IN" b="1" dirty="0"/>
              <a:t>select </a:t>
            </a:r>
            <a:r>
              <a:rPr lang="en-IN" b="1" dirty="0" err="1"/>
              <a:t>d.ACTNO</a:t>
            </a:r>
            <a:r>
              <a:rPr lang="en-IN" b="1" dirty="0"/>
              <a:t>, </a:t>
            </a:r>
            <a:r>
              <a:rPr lang="en-IN" b="1" dirty="0" err="1"/>
              <a:t>d.cname</a:t>
            </a:r>
            <a:r>
              <a:rPr lang="en-IN" b="1" dirty="0"/>
              <a:t>, </a:t>
            </a:r>
            <a:r>
              <a:rPr lang="en-IN" b="1" dirty="0" err="1"/>
              <a:t>d.amount</a:t>
            </a:r>
            <a:r>
              <a:rPr lang="en-IN" b="1" dirty="0"/>
              <a:t>, </a:t>
            </a:r>
            <a:r>
              <a:rPr lang="en-IN" b="1" dirty="0" err="1"/>
              <a:t>b.loanno,b.amount</a:t>
            </a:r>
            <a:r>
              <a:rPr lang="en-IN" b="1" dirty="0"/>
              <a:t> "LOAN" from deposit d, customers c, borrow b where </a:t>
            </a:r>
            <a:r>
              <a:rPr lang="en-IN" b="1" dirty="0" err="1"/>
              <a:t>d.cname</a:t>
            </a:r>
            <a:r>
              <a:rPr lang="en-IN" b="1" dirty="0"/>
              <a:t>=</a:t>
            </a:r>
            <a:r>
              <a:rPr lang="en-IN" b="1" dirty="0" err="1"/>
              <a:t>c.cname</a:t>
            </a:r>
            <a:r>
              <a:rPr lang="en-IN" b="1" dirty="0"/>
              <a:t> and </a:t>
            </a:r>
            <a:r>
              <a:rPr lang="en-IN" b="1" dirty="0" err="1"/>
              <a:t>c.cname</a:t>
            </a:r>
            <a:r>
              <a:rPr lang="en-IN" b="1" dirty="0"/>
              <a:t>=</a:t>
            </a:r>
            <a:r>
              <a:rPr lang="en-IN" b="1" dirty="0" err="1"/>
              <a:t>b.cname</a:t>
            </a:r>
            <a:r>
              <a:rPr lang="en-IN" b="1" dirty="0"/>
              <a:t> and </a:t>
            </a:r>
            <a:r>
              <a:rPr lang="en-IN" b="1" dirty="0" err="1"/>
              <a:t>c.city</a:t>
            </a:r>
            <a:r>
              <a:rPr lang="en-IN" b="1" dirty="0"/>
              <a:t> in(select city from customers where </a:t>
            </a:r>
            <a:r>
              <a:rPr lang="en-IN" b="1" dirty="0" err="1"/>
              <a:t>cname</a:t>
            </a:r>
            <a:r>
              <a:rPr lang="en-IN" b="1" dirty="0"/>
              <a:t> = 'PRAMOD');</a:t>
            </a:r>
          </a:p>
        </p:txBody>
      </p:sp>
      <p:pic>
        <p:nvPicPr>
          <p:cNvPr id="4" name="Picture 3">
            <a:extLst>
              <a:ext uri="{FF2B5EF4-FFF2-40B4-BE49-F238E27FC236}">
                <a16:creationId xmlns:a16="http://schemas.microsoft.com/office/drawing/2014/main" id="{1B126087-7248-4094-91C3-24609A50218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1" y="4838094"/>
            <a:ext cx="10749742" cy="1325562"/>
          </a:xfrm>
          <a:prstGeom prst="rect">
            <a:avLst/>
          </a:prstGeom>
          <a:noFill/>
          <a:ln>
            <a:noFill/>
          </a:ln>
        </p:spPr>
      </p:pic>
    </p:spTree>
    <p:extLst>
      <p:ext uri="{BB962C8B-B14F-4D97-AF65-F5344CB8AC3E}">
        <p14:creationId xmlns:p14="http://schemas.microsoft.com/office/powerpoint/2010/main" val="29289584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99A1D-8929-4A68-83EE-EEDCDA68E8E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58E0029-869D-4F41-A410-C9D7E1274BA6}"/>
              </a:ext>
            </a:extLst>
          </p:cNvPr>
          <p:cNvSpPr>
            <a:spLocks noGrp="1"/>
          </p:cNvSpPr>
          <p:nvPr>
            <p:ph idx="1"/>
          </p:nvPr>
        </p:nvSpPr>
        <p:spPr/>
        <p:txBody>
          <a:bodyPr/>
          <a:lstStyle/>
          <a:p>
            <a:pPr marL="0" indent="0">
              <a:buNone/>
            </a:pPr>
            <a:r>
              <a:rPr lang="en-US" dirty="0"/>
              <a:t>4. Create a query to display the employee numbers and last names of all employees who earn more than the average salary. Sort the results in ascending order of salary. </a:t>
            </a:r>
          </a:p>
          <a:p>
            <a:pPr marL="0" indent="0" algn="just">
              <a:buNone/>
            </a:pPr>
            <a:r>
              <a:rPr lang="en-US" b="1" dirty="0"/>
              <a:t>Select </a:t>
            </a:r>
            <a:r>
              <a:rPr lang="en-US" b="1" dirty="0" err="1"/>
              <a:t>emp_no</a:t>
            </a:r>
            <a:r>
              <a:rPr lang="en-US" b="1" dirty="0"/>
              <a:t>, </a:t>
            </a:r>
            <a:r>
              <a:rPr lang="en-US" b="1" dirty="0" err="1"/>
              <a:t>emp_name</a:t>
            </a:r>
            <a:r>
              <a:rPr lang="en-US" b="1" dirty="0"/>
              <a:t> from Employee where </a:t>
            </a:r>
            <a:r>
              <a:rPr lang="en-US" b="1" dirty="0" err="1"/>
              <a:t>emp_sal</a:t>
            </a:r>
            <a:r>
              <a:rPr lang="en-US" b="1" dirty="0"/>
              <a:t> &gt; (select Avg(</a:t>
            </a:r>
            <a:r>
              <a:rPr lang="en-US" b="1" dirty="0" err="1"/>
              <a:t>emp_sal</a:t>
            </a:r>
            <a:r>
              <a:rPr lang="en-US" b="1" dirty="0"/>
              <a:t>) from Employee) ORDER BY </a:t>
            </a:r>
            <a:r>
              <a:rPr lang="en-US" b="1" dirty="0" err="1"/>
              <a:t>emp_sal</a:t>
            </a:r>
            <a:r>
              <a:rPr lang="en-US" b="1" dirty="0"/>
              <a:t>;</a:t>
            </a:r>
          </a:p>
          <a:p>
            <a:pPr marL="0" indent="0" algn="just">
              <a:buNone/>
            </a:pPr>
            <a:endParaRPr lang="en-IN" b="1" dirty="0"/>
          </a:p>
        </p:txBody>
      </p:sp>
      <p:pic>
        <p:nvPicPr>
          <p:cNvPr id="4" name="Picture 3">
            <a:extLst>
              <a:ext uri="{FF2B5EF4-FFF2-40B4-BE49-F238E27FC236}">
                <a16:creationId xmlns:a16="http://schemas.microsoft.com/office/drawing/2014/main" id="{57649E8F-A6ED-4E45-806F-082AE9F4CDC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10096" y="4190852"/>
            <a:ext cx="8571807" cy="2302023"/>
          </a:xfrm>
          <a:prstGeom prst="rect">
            <a:avLst/>
          </a:prstGeom>
          <a:noFill/>
          <a:ln>
            <a:noFill/>
          </a:ln>
        </p:spPr>
      </p:pic>
    </p:spTree>
    <p:extLst>
      <p:ext uri="{BB962C8B-B14F-4D97-AF65-F5344CB8AC3E}">
        <p14:creationId xmlns:p14="http://schemas.microsoft.com/office/powerpoint/2010/main" val="42658515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D3A03-D14C-4797-A328-EB00A465BF9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D79B39D-CCD3-4823-8D8F-E67F0CF9E27A}"/>
              </a:ext>
            </a:extLst>
          </p:cNvPr>
          <p:cNvSpPr>
            <a:spLocks noGrp="1"/>
          </p:cNvSpPr>
          <p:nvPr>
            <p:ph idx="1"/>
          </p:nvPr>
        </p:nvSpPr>
        <p:spPr/>
        <p:txBody>
          <a:bodyPr/>
          <a:lstStyle/>
          <a:p>
            <a:pPr marL="0" indent="0">
              <a:buNone/>
            </a:pPr>
            <a:r>
              <a:rPr lang="en-US" dirty="0"/>
              <a:t>5. Give names of depositors having same living city as </a:t>
            </a:r>
            <a:r>
              <a:rPr lang="en-US" dirty="0" err="1"/>
              <a:t>mr.</a:t>
            </a:r>
            <a:r>
              <a:rPr lang="en-US" dirty="0"/>
              <a:t> anil and having deposit amount greater than 2000.</a:t>
            </a:r>
          </a:p>
          <a:p>
            <a:pPr marL="0" indent="0">
              <a:buNone/>
            </a:pPr>
            <a:r>
              <a:rPr lang="en-US" b="1" dirty="0"/>
              <a:t>select </a:t>
            </a:r>
            <a:r>
              <a:rPr lang="en-US" b="1" dirty="0" err="1"/>
              <a:t>c.cname</a:t>
            </a:r>
            <a:r>
              <a:rPr lang="en-US" b="1" dirty="0"/>
              <a:t> from deposit d join customers c on </a:t>
            </a:r>
            <a:r>
              <a:rPr lang="en-US" b="1" dirty="0" err="1"/>
              <a:t>d.cname</a:t>
            </a:r>
            <a:r>
              <a:rPr lang="en-US" b="1" dirty="0"/>
              <a:t> =</a:t>
            </a:r>
            <a:r>
              <a:rPr lang="en-US" b="1" dirty="0" err="1"/>
              <a:t>c.cname</a:t>
            </a:r>
            <a:r>
              <a:rPr lang="en-US" b="1" dirty="0"/>
              <a:t> where </a:t>
            </a:r>
            <a:r>
              <a:rPr lang="en-US" b="1" dirty="0" err="1"/>
              <a:t>d.amount</a:t>
            </a:r>
            <a:r>
              <a:rPr lang="en-US" b="1" dirty="0"/>
              <a:t>&gt;2000 and </a:t>
            </a:r>
            <a:r>
              <a:rPr lang="en-US" b="1" dirty="0" err="1"/>
              <a:t>c.city</a:t>
            </a:r>
            <a:r>
              <a:rPr lang="en-US" b="1" dirty="0"/>
              <a:t> in(select city from customers where </a:t>
            </a:r>
            <a:r>
              <a:rPr lang="en-US" b="1" dirty="0" err="1"/>
              <a:t>cname</a:t>
            </a:r>
            <a:r>
              <a:rPr lang="en-US" b="1" dirty="0"/>
              <a:t> = 'ANIL’);</a:t>
            </a:r>
          </a:p>
          <a:p>
            <a:pPr marL="0" indent="0">
              <a:buNone/>
            </a:pPr>
            <a:endParaRPr lang="en-IN" b="1" dirty="0"/>
          </a:p>
        </p:txBody>
      </p:sp>
      <p:pic>
        <p:nvPicPr>
          <p:cNvPr id="4" name="Picture 3">
            <a:extLst>
              <a:ext uri="{FF2B5EF4-FFF2-40B4-BE49-F238E27FC236}">
                <a16:creationId xmlns:a16="http://schemas.microsoft.com/office/drawing/2014/main" id="{1808DFF2-E531-4ACE-9235-FBC6B397A97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4683" y="4233978"/>
            <a:ext cx="11182633" cy="2077921"/>
          </a:xfrm>
          <a:prstGeom prst="rect">
            <a:avLst/>
          </a:prstGeom>
          <a:noFill/>
          <a:ln>
            <a:noFill/>
          </a:ln>
        </p:spPr>
      </p:pic>
    </p:spTree>
    <p:extLst>
      <p:ext uri="{BB962C8B-B14F-4D97-AF65-F5344CB8AC3E}">
        <p14:creationId xmlns:p14="http://schemas.microsoft.com/office/powerpoint/2010/main" val="19119992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51984-768A-4AFB-AB74-6E257FED6FC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4F56526-93A1-4772-8647-F5C5D586CE8A}"/>
              </a:ext>
            </a:extLst>
          </p:cNvPr>
          <p:cNvSpPr>
            <a:spLocks noGrp="1"/>
          </p:cNvSpPr>
          <p:nvPr>
            <p:ph idx="1"/>
          </p:nvPr>
        </p:nvSpPr>
        <p:spPr>
          <a:xfrm>
            <a:off x="838200" y="1825624"/>
            <a:ext cx="10515600" cy="4351338"/>
          </a:xfrm>
        </p:spPr>
        <p:txBody>
          <a:bodyPr/>
          <a:lstStyle/>
          <a:p>
            <a:pPr marL="0" indent="0">
              <a:buNone/>
            </a:pPr>
            <a:r>
              <a:rPr lang="en-US" dirty="0"/>
              <a:t>6. Display the last name and salary of every employee who reports to ford.  </a:t>
            </a:r>
          </a:p>
          <a:p>
            <a:pPr marL="0" indent="0" algn="just">
              <a:buNone/>
            </a:pPr>
            <a:r>
              <a:rPr lang="en-US" b="1" dirty="0"/>
              <a:t>SELECT </a:t>
            </a:r>
            <a:r>
              <a:rPr lang="en-US" b="1" dirty="0" err="1"/>
              <a:t>EMP_NAME,sal</a:t>
            </a:r>
            <a:r>
              <a:rPr lang="en-US" b="1" dirty="0"/>
              <a:t> FROM EMPLOYEE WHERE MGR = (select </a:t>
            </a:r>
            <a:r>
              <a:rPr lang="en-US" b="1" dirty="0" err="1"/>
              <a:t>emp_no</a:t>
            </a:r>
            <a:r>
              <a:rPr lang="en-US" b="1" dirty="0"/>
              <a:t> from employee where name ='Ford’); </a:t>
            </a:r>
          </a:p>
          <a:p>
            <a:pPr marL="0" indent="0" algn="just">
              <a:buNone/>
            </a:pPr>
            <a:endParaRPr lang="en-IN" b="1" dirty="0"/>
          </a:p>
        </p:txBody>
      </p:sp>
      <p:pic>
        <p:nvPicPr>
          <p:cNvPr id="4" name="Picture 3">
            <a:extLst>
              <a:ext uri="{FF2B5EF4-FFF2-40B4-BE49-F238E27FC236}">
                <a16:creationId xmlns:a16="http://schemas.microsoft.com/office/drawing/2014/main" id="{35F10C1B-D8B2-49AB-8404-6AAB8753715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12229" y="4001293"/>
            <a:ext cx="10166977" cy="1584859"/>
          </a:xfrm>
          <a:prstGeom prst="rect">
            <a:avLst/>
          </a:prstGeom>
          <a:noFill/>
          <a:ln>
            <a:noFill/>
          </a:ln>
        </p:spPr>
      </p:pic>
    </p:spTree>
    <p:extLst>
      <p:ext uri="{BB962C8B-B14F-4D97-AF65-F5344CB8AC3E}">
        <p14:creationId xmlns:p14="http://schemas.microsoft.com/office/powerpoint/2010/main" val="15323122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0D9C6-F903-4C2B-9FA0-DEB3B8D6647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48B6696-20F4-496E-ACF4-0E725EE38146}"/>
              </a:ext>
            </a:extLst>
          </p:cNvPr>
          <p:cNvSpPr>
            <a:spLocks noGrp="1"/>
          </p:cNvSpPr>
          <p:nvPr>
            <p:ph idx="1"/>
          </p:nvPr>
        </p:nvSpPr>
        <p:spPr/>
        <p:txBody>
          <a:bodyPr/>
          <a:lstStyle/>
          <a:p>
            <a:pPr marL="0" indent="0">
              <a:buNone/>
            </a:pPr>
            <a:r>
              <a:rPr lang="en-US" dirty="0"/>
              <a:t>7. Display the department number, name, and job for every employee in the Accounting department.</a:t>
            </a:r>
          </a:p>
          <a:p>
            <a:pPr marL="0" indent="0" algn="just">
              <a:buNone/>
            </a:pPr>
            <a:r>
              <a:rPr lang="en-US" b="1" dirty="0"/>
              <a:t>select </a:t>
            </a:r>
            <a:r>
              <a:rPr lang="en-US" b="1" dirty="0" err="1"/>
              <a:t>dept_no</a:t>
            </a:r>
            <a:r>
              <a:rPr lang="en-US" b="1" dirty="0"/>
              <a:t>, </a:t>
            </a:r>
            <a:r>
              <a:rPr lang="en-US" b="1" dirty="0" err="1"/>
              <a:t>emp_name</a:t>
            </a:r>
            <a:r>
              <a:rPr lang="en-US" b="1" dirty="0"/>
              <a:t> from employee where DEPT_NO=(select </a:t>
            </a:r>
            <a:r>
              <a:rPr lang="en-US" b="1" dirty="0" err="1"/>
              <a:t>JOB_id</a:t>
            </a:r>
            <a:r>
              <a:rPr lang="en-US" b="1" dirty="0"/>
              <a:t> from job where </a:t>
            </a:r>
            <a:r>
              <a:rPr lang="en-US" b="1" dirty="0" err="1"/>
              <a:t>job_name</a:t>
            </a:r>
            <a:r>
              <a:rPr lang="en-US" b="1" dirty="0"/>
              <a:t>= 'ACCOUNT’);</a:t>
            </a:r>
          </a:p>
          <a:p>
            <a:pPr marL="0" indent="0" algn="just">
              <a:buNone/>
            </a:pPr>
            <a:endParaRPr lang="en-IN" b="1" dirty="0"/>
          </a:p>
        </p:txBody>
      </p:sp>
      <p:pic>
        <p:nvPicPr>
          <p:cNvPr id="4" name="Picture 3">
            <a:extLst>
              <a:ext uri="{FF2B5EF4-FFF2-40B4-BE49-F238E27FC236}">
                <a16:creationId xmlns:a16="http://schemas.microsoft.com/office/drawing/2014/main" id="{A76E204F-25B9-45AC-B137-24A27CA53D1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5446" y="4001294"/>
            <a:ext cx="11201107" cy="680058"/>
          </a:xfrm>
          <a:prstGeom prst="rect">
            <a:avLst/>
          </a:prstGeom>
          <a:noFill/>
          <a:ln>
            <a:noFill/>
          </a:ln>
        </p:spPr>
      </p:pic>
    </p:spTree>
    <p:extLst>
      <p:ext uri="{BB962C8B-B14F-4D97-AF65-F5344CB8AC3E}">
        <p14:creationId xmlns:p14="http://schemas.microsoft.com/office/powerpoint/2010/main" val="38690886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B7828-8519-4D55-B607-06450EF94AD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C59B25A-4F84-4EC0-B6CF-652E20A14FB7}"/>
              </a:ext>
            </a:extLst>
          </p:cNvPr>
          <p:cNvSpPr>
            <a:spLocks noGrp="1"/>
          </p:cNvSpPr>
          <p:nvPr>
            <p:ph idx="1"/>
          </p:nvPr>
        </p:nvSpPr>
        <p:spPr/>
        <p:txBody>
          <a:bodyPr/>
          <a:lstStyle/>
          <a:p>
            <a:pPr marL="0" indent="0">
              <a:buNone/>
            </a:pPr>
            <a:r>
              <a:rPr lang="en-US" dirty="0"/>
              <a:t>8. List the name of branch having highest number of depositors.  </a:t>
            </a:r>
          </a:p>
          <a:p>
            <a:pPr marL="0" indent="0">
              <a:buNone/>
            </a:pPr>
            <a:r>
              <a:rPr lang="en-US" b="1" dirty="0"/>
              <a:t>select </a:t>
            </a:r>
            <a:r>
              <a:rPr lang="en-US" b="1" dirty="0" err="1"/>
              <a:t>bname</a:t>
            </a:r>
            <a:r>
              <a:rPr lang="en-US" b="1" dirty="0"/>
              <a:t>, count(</a:t>
            </a:r>
            <a:r>
              <a:rPr lang="en-US" b="1" dirty="0" err="1"/>
              <a:t>cname</a:t>
            </a:r>
            <a:r>
              <a:rPr lang="en-US" b="1" dirty="0"/>
              <a:t>) from deposit group by </a:t>
            </a:r>
            <a:r>
              <a:rPr lang="en-US" b="1" dirty="0" err="1"/>
              <a:t>bname</a:t>
            </a:r>
            <a:r>
              <a:rPr lang="en-US" b="1" dirty="0"/>
              <a:t> having count(</a:t>
            </a:r>
            <a:r>
              <a:rPr lang="en-US" b="1" dirty="0" err="1"/>
              <a:t>bname</a:t>
            </a:r>
            <a:r>
              <a:rPr lang="en-US" b="1" dirty="0"/>
              <a:t>)&gt;=2; </a:t>
            </a:r>
          </a:p>
          <a:p>
            <a:pPr marL="0" indent="0">
              <a:buNone/>
            </a:pPr>
            <a:endParaRPr lang="en-IN" b="1" dirty="0"/>
          </a:p>
        </p:txBody>
      </p:sp>
      <p:pic>
        <p:nvPicPr>
          <p:cNvPr id="4" name="Picture 3">
            <a:extLst>
              <a:ext uri="{FF2B5EF4-FFF2-40B4-BE49-F238E27FC236}">
                <a16:creationId xmlns:a16="http://schemas.microsoft.com/office/drawing/2014/main" id="{6E84C797-8AE2-4CB4-92CB-D2DEC7277E8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19060" y="3640223"/>
            <a:ext cx="9688952" cy="1646671"/>
          </a:xfrm>
          <a:prstGeom prst="rect">
            <a:avLst/>
          </a:prstGeom>
          <a:noFill/>
          <a:ln>
            <a:noFill/>
          </a:ln>
        </p:spPr>
      </p:pic>
    </p:spTree>
    <p:extLst>
      <p:ext uri="{BB962C8B-B14F-4D97-AF65-F5344CB8AC3E}">
        <p14:creationId xmlns:p14="http://schemas.microsoft.com/office/powerpoint/2010/main" val="42122201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5296B-5479-4D7D-9331-5043CEAFD54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0D9D777-9B5A-4605-B189-8D5717725E2F}"/>
              </a:ext>
            </a:extLst>
          </p:cNvPr>
          <p:cNvSpPr>
            <a:spLocks noGrp="1"/>
          </p:cNvSpPr>
          <p:nvPr>
            <p:ph idx="1"/>
          </p:nvPr>
        </p:nvSpPr>
        <p:spPr/>
        <p:txBody>
          <a:bodyPr/>
          <a:lstStyle/>
          <a:p>
            <a:pPr marL="0" indent="0">
              <a:buNone/>
            </a:pPr>
            <a:r>
              <a:rPr lang="en-US" dirty="0"/>
              <a:t>9. Give the name of cities where in which the maximum numbers of branches are located. </a:t>
            </a:r>
          </a:p>
          <a:p>
            <a:pPr marL="0" indent="0">
              <a:buNone/>
            </a:pPr>
            <a:r>
              <a:rPr lang="en-US" b="1" dirty="0"/>
              <a:t>select city, count(</a:t>
            </a:r>
            <a:r>
              <a:rPr lang="en-US" b="1" dirty="0" err="1"/>
              <a:t>bname</a:t>
            </a:r>
            <a:r>
              <a:rPr lang="en-US" b="1" dirty="0"/>
              <a:t>) from branch group by city having count(</a:t>
            </a:r>
            <a:r>
              <a:rPr lang="en-US" b="1" dirty="0" err="1"/>
              <a:t>bname</a:t>
            </a:r>
            <a:r>
              <a:rPr lang="en-US" b="1" dirty="0"/>
              <a:t>)&gt;=2;</a:t>
            </a:r>
          </a:p>
          <a:p>
            <a:pPr marL="0" indent="0">
              <a:buNone/>
            </a:pPr>
            <a:endParaRPr lang="en-IN" b="1" dirty="0"/>
          </a:p>
        </p:txBody>
      </p:sp>
      <p:pic>
        <p:nvPicPr>
          <p:cNvPr id="4" name="Picture 3">
            <a:extLst>
              <a:ext uri="{FF2B5EF4-FFF2-40B4-BE49-F238E27FC236}">
                <a16:creationId xmlns:a16="http://schemas.microsoft.com/office/drawing/2014/main" id="{AEF3D3DB-DBAD-4716-B46A-E06E01FC31F0}"/>
              </a:ext>
            </a:extLst>
          </p:cNvPr>
          <p:cNvPicPr>
            <a:picLocks noChangeAspect="1"/>
          </p:cNvPicPr>
          <p:nvPr/>
        </p:nvPicPr>
        <p:blipFill>
          <a:blip r:embed="rId2"/>
          <a:stretch>
            <a:fillRect/>
          </a:stretch>
        </p:blipFill>
        <p:spPr>
          <a:xfrm>
            <a:off x="2016586" y="4001294"/>
            <a:ext cx="7586279" cy="1784364"/>
          </a:xfrm>
          <a:prstGeom prst="rect">
            <a:avLst/>
          </a:prstGeom>
        </p:spPr>
      </p:pic>
    </p:spTree>
    <p:extLst>
      <p:ext uri="{BB962C8B-B14F-4D97-AF65-F5344CB8AC3E}">
        <p14:creationId xmlns:p14="http://schemas.microsoft.com/office/powerpoint/2010/main" val="10360079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B4AE7-B08D-4997-B04D-416BA54F6DB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95B5AC8-197A-49E1-8011-886447CA4290}"/>
              </a:ext>
            </a:extLst>
          </p:cNvPr>
          <p:cNvSpPr>
            <a:spLocks noGrp="1"/>
          </p:cNvSpPr>
          <p:nvPr>
            <p:ph idx="1"/>
          </p:nvPr>
        </p:nvSpPr>
        <p:spPr/>
        <p:txBody>
          <a:bodyPr/>
          <a:lstStyle/>
          <a:p>
            <a:pPr marL="0" indent="0">
              <a:buNone/>
            </a:pPr>
            <a:r>
              <a:rPr lang="en-US" dirty="0"/>
              <a:t>10. Give name of customers living in same city where maximum depositors are located.  </a:t>
            </a:r>
          </a:p>
          <a:p>
            <a:pPr marL="0" indent="0">
              <a:buNone/>
            </a:pPr>
            <a:r>
              <a:rPr lang="en-US" b="1" dirty="0"/>
              <a:t>select </a:t>
            </a:r>
            <a:r>
              <a:rPr lang="en-US" b="1" dirty="0" err="1"/>
              <a:t>cname</a:t>
            </a:r>
            <a:r>
              <a:rPr lang="en-US" b="1" dirty="0"/>
              <a:t>, city, count(</a:t>
            </a:r>
            <a:r>
              <a:rPr lang="en-US" b="1" dirty="0" err="1"/>
              <a:t>cname</a:t>
            </a:r>
            <a:r>
              <a:rPr lang="en-US" b="1" dirty="0"/>
              <a:t>) from customers group by CITY having count(</a:t>
            </a:r>
            <a:r>
              <a:rPr lang="en-US" b="1" dirty="0" err="1"/>
              <a:t>cname</a:t>
            </a:r>
            <a:r>
              <a:rPr lang="en-US" b="1" dirty="0"/>
              <a:t>)&gt;=2;</a:t>
            </a:r>
            <a:endParaRPr lang="en-IN" b="1" dirty="0"/>
          </a:p>
        </p:txBody>
      </p:sp>
      <p:pic>
        <p:nvPicPr>
          <p:cNvPr id="4" name="Picture 3">
            <a:extLst>
              <a:ext uri="{FF2B5EF4-FFF2-40B4-BE49-F238E27FC236}">
                <a16:creationId xmlns:a16="http://schemas.microsoft.com/office/drawing/2014/main" id="{36499F38-F6C4-404C-A7E0-F357652530B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46281" y="4200799"/>
            <a:ext cx="7699438" cy="1451855"/>
          </a:xfrm>
          <a:prstGeom prst="rect">
            <a:avLst/>
          </a:prstGeom>
          <a:noFill/>
          <a:ln>
            <a:noFill/>
          </a:ln>
        </p:spPr>
      </p:pic>
    </p:spTree>
    <p:extLst>
      <p:ext uri="{BB962C8B-B14F-4D97-AF65-F5344CB8AC3E}">
        <p14:creationId xmlns:p14="http://schemas.microsoft.com/office/powerpoint/2010/main" val="808724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1EFC9-D03B-4E10-A9F9-F14AD5378E7F}"/>
              </a:ext>
            </a:extLst>
          </p:cNvPr>
          <p:cNvSpPr>
            <a:spLocks noGrp="1"/>
          </p:cNvSpPr>
          <p:nvPr>
            <p:ph type="title"/>
          </p:nvPr>
        </p:nvSpPr>
        <p:spPr/>
        <p:txBody>
          <a:bodyPr/>
          <a:lstStyle/>
          <a:p>
            <a:r>
              <a:rPr lang="en-US" b="1" i="0" dirty="0">
                <a:solidFill>
                  <a:srgbClr val="333333"/>
                </a:solidFill>
                <a:effectLst/>
                <a:latin typeface="inter-bold"/>
              </a:rPr>
              <a:t>Examples of Subquery with the SELECT Statement</a:t>
            </a:r>
            <a:endParaRPr lang="en-IN" dirty="0"/>
          </a:p>
        </p:txBody>
      </p:sp>
      <p:sp>
        <p:nvSpPr>
          <p:cNvPr id="3" name="Content Placeholder 2">
            <a:extLst>
              <a:ext uri="{FF2B5EF4-FFF2-40B4-BE49-F238E27FC236}">
                <a16:creationId xmlns:a16="http://schemas.microsoft.com/office/drawing/2014/main" id="{538A9E43-3E2D-4836-B426-53DCAB28755C}"/>
              </a:ext>
            </a:extLst>
          </p:cNvPr>
          <p:cNvSpPr>
            <a:spLocks noGrp="1"/>
          </p:cNvSpPr>
          <p:nvPr>
            <p:ph idx="1"/>
          </p:nvPr>
        </p:nvSpPr>
        <p:spPr/>
        <p:txBody>
          <a:bodyPr/>
          <a:lstStyle/>
          <a:p>
            <a:pPr marL="0" indent="0" algn="just">
              <a:buNone/>
            </a:pPr>
            <a:r>
              <a:rPr lang="en-US" b="1" i="0" dirty="0">
                <a:solidFill>
                  <a:srgbClr val="333333"/>
                </a:solidFill>
                <a:effectLst/>
                <a:latin typeface="inter-bold"/>
              </a:rPr>
              <a:t>Example 1:</a:t>
            </a:r>
            <a:r>
              <a:rPr lang="en-US" b="0" i="0" dirty="0">
                <a:solidFill>
                  <a:srgbClr val="333333"/>
                </a:solidFill>
                <a:effectLst/>
                <a:latin typeface="inter-regular"/>
              </a:rPr>
              <a:t> This example uses the Greater than comparison operator with the Subquery.</a:t>
            </a:r>
          </a:p>
          <a:p>
            <a:pPr marL="0" indent="0" algn="just">
              <a:buNone/>
            </a:pPr>
            <a:r>
              <a:rPr lang="en-US" b="0" i="0" dirty="0">
                <a:solidFill>
                  <a:srgbClr val="333333"/>
                </a:solidFill>
                <a:effectLst/>
                <a:latin typeface="inter-regular"/>
              </a:rPr>
              <a:t>Let's take the following table named </a:t>
            </a:r>
            <a:r>
              <a:rPr lang="en-US" b="0" i="0" dirty="0" err="1">
                <a:solidFill>
                  <a:srgbClr val="333333"/>
                </a:solidFill>
                <a:effectLst/>
                <a:latin typeface="inter-regular"/>
              </a:rPr>
              <a:t>Student_Details</a:t>
            </a:r>
            <a:r>
              <a:rPr lang="en-US" b="0" i="0" dirty="0">
                <a:solidFill>
                  <a:srgbClr val="333333"/>
                </a:solidFill>
                <a:effectLst/>
                <a:latin typeface="inter-regular"/>
              </a:rPr>
              <a:t>, which contains </a:t>
            </a:r>
            <a:r>
              <a:rPr lang="en-US" b="0" i="0" dirty="0" err="1">
                <a:solidFill>
                  <a:srgbClr val="333333"/>
                </a:solidFill>
                <a:effectLst/>
                <a:latin typeface="inter-regular"/>
              </a:rPr>
              <a:t>Student_RollNo</a:t>
            </a:r>
            <a:r>
              <a:rPr lang="en-US" b="0" i="0" dirty="0">
                <a:solidFill>
                  <a:srgbClr val="333333"/>
                </a:solidFill>
                <a:effectLst/>
                <a:latin typeface="inter-regular"/>
              </a:rPr>
              <a:t>., </a:t>
            </a:r>
            <a:r>
              <a:rPr lang="en-US" b="0" i="0" dirty="0" err="1">
                <a:solidFill>
                  <a:srgbClr val="333333"/>
                </a:solidFill>
                <a:effectLst/>
                <a:latin typeface="inter-regular"/>
              </a:rPr>
              <a:t>Stu_Name</a:t>
            </a:r>
            <a:r>
              <a:rPr lang="en-US" b="0" i="0" dirty="0">
                <a:solidFill>
                  <a:srgbClr val="333333"/>
                </a:solidFill>
                <a:effectLst/>
                <a:latin typeface="inter-regular"/>
              </a:rPr>
              <a:t>, </a:t>
            </a:r>
            <a:r>
              <a:rPr lang="en-US" b="0" i="0" dirty="0" err="1">
                <a:solidFill>
                  <a:srgbClr val="333333"/>
                </a:solidFill>
                <a:effectLst/>
                <a:latin typeface="inter-regular"/>
              </a:rPr>
              <a:t>Stu_Marks</a:t>
            </a:r>
            <a:r>
              <a:rPr lang="en-US" b="0" i="0" dirty="0">
                <a:solidFill>
                  <a:srgbClr val="333333"/>
                </a:solidFill>
                <a:effectLst/>
                <a:latin typeface="inter-regular"/>
              </a:rPr>
              <a:t>, and </a:t>
            </a:r>
            <a:r>
              <a:rPr lang="en-US" b="0" i="0" dirty="0" err="1">
                <a:solidFill>
                  <a:srgbClr val="333333"/>
                </a:solidFill>
                <a:effectLst/>
                <a:latin typeface="inter-regular"/>
              </a:rPr>
              <a:t>Stu_City</a:t>
            </a:r>
            <a:r>
              <a:rPr lang="en-US" b="0" i="0" dirty="0">
                <a:solidFill>
                  <a:srgbClr val="333333"/>
                </a:solidFill>
                <a:effectLst/>
                <a:latin typeface="inter-regular"/>
              </a:rPr>
              <a:t> column.</a:t>
            </a:r>
          </a:p>
          <a:p>
            <a:pPr marL="0" indent="0">
              <a:buNone/>
            </a:pPr>
            <a:endParaRPr lang="en-IN" dirty="0"/>
          </a:p>
        </p:txBody>
      </p:sp>
    </p:spTree>
    <p:extLst>
      <p:ext uri="{BB962C8B-B14F-4D97-AF65-F5344CB8AC3E}">
        <p14:creationId xmlns:p14="http://schemas.microsoft.com/office/powerpoint/2010/main" val="2766187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8693BF56-3597-416D-BC37-DDD30ED459BA}"/>
              </a:ext>
            </a:extLst>
          </p:cNvPr>
          <p:cNvGraphicFramePr>
            <a:graphicFrameLocks noGrp="1"/>
          </p:cNvGraphicFramePr>
          <p:nvPr>
            <p:ph idx="1"/>
            <p:extLst>
              <p:ext uri="{D42A27DB-BD31-4B8C-83A1-F6EECF244321}">
                <p14:modId xmlns:p14="http://schemas.microsoft.com/office/powerpoint/2010/main" val="1088921260"/>
              </p:ext>
            </p:extLst>
          </p:nvPr>
        </p:nvGraphicFramePr>
        <p:xfrm>
          <a:off x="2596342" y="841923"/>
          <a:ext cx="6999316" cy="4119651"/>
        </p:xfrm>
        <a:graphic>
          <a:graphicData uri="http://schemas.openxmlformats.org/drawingml/2006/table">
            <a:tbl>
              <a:tblPr/>
              <a:tblGrid>
                <a:gridCol w="1749829">
                  <a:extLst>
                    <a:ext uri="{9D8B030D-6E8A-4147-A177-3AD203B41FA5}">
                      <a16:colId xmlns:a16="http://schemas.microsoft.com/office/drawing/2014/main" val="3736901230"/>
                    </a:ext>
                  </a:extLst>
                </a:gridCol>
                <a:gridCol w="1749829">
                  <a:extLst>
                    <a:ext uri="{9D8B030D-6E8A-4147-A177-3AD203B41FA5}">
                      <a16:colId xmlns:a16="http://schemas.microsoft.com/office/drawing/2014/main" val="716830332"/>
                    </a:ext>
                  </a:extLst>
                </a:gridCol>
                <a:gridCol w="1749829">
                  <a:extLst>
                    <a:ext uri="{9D8B030D-6E8A-4147-A177-3AD203B41FA5}">
                      <a16:colId xmlns:a16="http://schemas.microsoft.com/office/drawing/2014/main" val="265717402"/>
                    </a:ext>
                  </a:extLst>
                </a:gridCol>
                <a:gridCol w="1749829">
                  <a:extLst>
                    <a:ext uri="{9D8B030D-6E8A-4147-A177-3AD203B41FA5}">
                      <a16:colId xmlns:a16="http://schemas.microsoft.com/office/drawing/2014/main" val="973560849"/>
                    </a:ext>
                  </a:extLst>
                </a:gridCol>
              </a:tblGrid>
              <a:tr h="916479">
                <a:tc>
                  <a:txBody>
                    <a:bodyPr/>
                    <a:lstStyle/>
                    <a:p>
                      <a:pPr algn="l" fontAlgn="t"/>
                      <a:r>
                        <a:rPr lang="en-IN">
                          <a:solidFill>
                            <a:srgbClr val="000000"/>
                          </a:solidFill>
                          <a:effectLst/>
                          <a:latin typeface="times new roman" panose="02020603050405020304" pitchFamily="18" charset="0"/>
                        </a:rPr>
                        <a:t>Student_RollNo.</a:t>
                      </a:r>
                    </a:p>
                  </a:txBody>
                  <a:tcPr marT="91440" marB="91440">
                    <a:lnL w="7620" cap="flat" cmpd="sng" algn="ctr">
                      <a:solidFill>
                        <a:srgbClr val="5037C3"/>
                      </a:solidFill>
                      <a:prstDash val="solid"/>
                      <a:round/>
                      <a:headEnd type="none" w="med" len="med"/>
                      <a:tailEnd type="none" w="med" len="med"/>
                    </a:lnL>
                    <a:lnR w="7620" cap="flat" cmpd="sng" algn="ctr">
                      <a:solidFill>
                        <a:srgbClr val="5037C3"/>
                      </a:solidFill>
                      <a:prstDash val="solid"/>
                      <a:round/>
                      <a:headEnd type="none" w="med" len="med"/>
                      <a:tailEnd type="none" w="med" len="med"/>
                    </a:lnR>
                    <a:lnT w="7620" cap="flat" cmpd="sng" algn="ctr">
                      <a:solidFill>
                        <a:srgbClr val="5037C3"/>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Stu_Name</a:t>
                      </a:r>
                    </a:p>
                  </a:txBody>
                  <a:tcPr marT="91440" marB="91440">
                    <a:lnL w="7620" cap="flat" cmpd="sng" algn="ctr">
                      <a:solidFill>
                        <a:srgbClr val="5037C3"/>
                      </a:solidFill>
                      <a:prstDash val="solid"/>
                      <a:round/>
                      <a:headEnd type="none" w="med" len="med"/>
                      <a:tailEnd type="none" w="med" len="med"/>
                    </a:lnL>
                    <a:lnR w="7620" cap="flat" cmpd="sng" algn="ctr">
                      <a:solidFill>
                        <a:srgbClr val="5037C3"/>
                      </a:solidFill>
                      <a:prstDash val="solid"/>
                      <a:round/>
                      <a:headEnd type="none" w="med" len="med"/>
                      <a:tailEnd type="none" w="med" len="med"/>
                    </a:lnR>
                    <a:lnT w="7620" cap="flat" cmpd="sng" algn="ctr">
                      <a:solidFill>
                        <a:srgbClr val="5037C3"/>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Stu_Marks</a:t>
                      </a:r>
                    </a:p>
                  </a:txBody>
                  <a:tcPr marT="91440" marB="91440">
                    <a:lnL w="7620" cap="flat" cmpd="sng" algn="ctr">
                      <a:solidFill>
                        <a:srgbClr val="5037C3"/>
                      </a:solidFill>
                      <a:prstDash val="solid"/>
                      <a:round/>
                      <a:headEnd type="none" w="med" len="med"/>
                      <a:tailEnd type="none" w="med" len="med"/>
                    </a:lnL>
                    <a:lnR w="7620" cap="flat" cmpd="sng" algn="ctr">
                      <a:solidFill>
                        <a:srgbClr val="5037C3"/>
                      </a:solidFill>
                      <a:prstDash val="solid"/>
                      <a:round/>
                      <a:headEnd type="none" w="med" len="med"/>
                      <a:tailEnd type="none" w="med" len="med"/>
                    </a:lnR>
                    <a:lnT w="7620" cap="flat" cmpd="sng" algn="ctr">
                      <a:solidFill>
                        <a:srgbClr val="5037C3"/>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Stu_City</a:t>
                      </a:r>
                    </a:p>
                  </a:txBody>
                  <a:tcPr marT="91440" marB="91440">
                    <a:lnL w="7620" cap="flat" cmpd="sng" algn="ctr">
                      <a:solidFill>
                        <a:srgbClr val="5037C3"/>
                      </a:solidFill>
                      <a:prstDash val="solid"/>
                      <a:round/>
                      <a:headEnd type="none" w="med" len="med"/>
                      <a:tailEnd type="none" w="med" len="med"/>
                    </a:lnL>
                    <a:lnR w="7620" cap="flat" cmpd="sng" algn="ctr">
                      <a:solidFill>
                        <a:srgbClr val="5037C3"/>
                      </a:solidFill>
                      <a:prstDash val="solid"/>
                      <a:round/>
                      <a:headEnd type="none" w="med" len="med"/>
                      <a:tailEnd type="none" w="med" len="med"/>
                    </a:lnR>
                    <a:lnT w="7620" cap="flat" cmpd="sng" algn="ctr">
                      <a:solidFill>
                        <a:srgbClr val="5037C3"/>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701914233"/>
                  </a:ext>
                </a:extLst>
              </a:tr>
              <a:tr h="378624">
                <a:tc>
                  <a:txBody>
                    <a:bodyPr/>
                    <a:lstStyle/>
                    <a:p>
                      <a:pPr algn="just" fontAlgn="t"/>
                      <a:r>
                        <a:rPr lang="en-IN">
                          <a:solidFill>
                            <a:srgbClr val="333333"/>
                          </a:solidFill>
                          <a:effectLst/>
                          <a:latin typeface="inter-regular"/>
                        </a:rPr>
                        <a:t>1001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Akhil</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85</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Agra</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237682277"/>
                  </a:ext>
                </a:extLst>
              </a:tr>
              <a:tr h="378624">
                <a:tc>
                  <a:txBody>
                    <a:bodyPr/>
                    <a:lstStyle/>
                    <a:p>
                      <a:pPr algn="just" fontAlgn="t"/>
                      <a:r>
                        <a:rPr lang="en-IN">
                          <a:solidFill>
                            <a:srgbClr val="333333"/>
                          </a:solidFill>
                          <a:effectLst/>
                          <a:latin typeface="inter-regular"/>
                        </a:rPr>
                        <a:t>1002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Balram</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78</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Delhi</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240234649"/>
                  </a:ext>
                </a:extLst>
              </a:tr>
              <a:tr h="610986">
                <a:tc>
                  <a:txBody>
                    <a:bodyPr/>
                    <a:lstStyle/>
                    <a:p>
                      <a:pPr algn="just" fontAlgn="t"/>
                      <a:r>
                        <a:rPr lang="en-IN">
                          <a:solidFill>
                            <a:srgbClr val="333333"/>
                          </a:solidFill>
                          <a:effectLst/>
                          <a:latin typeface="inter-regular"/>
                        </a:rPr>
                        <a:t>1003</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Bheem</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87</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Gurgaon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73260932"/>
                  </a:ext>
                </a:extLst>
              </a:tr>
              <a:tr h="378624">
                <a:tc>
                  <a:txBody>
                    <a:bodyPr/>
                    <a:lstStyle/>
                    <a:p>
                      <a:pPr algn="just" fontAlgn="t"/>
                      <a:r>
                        <a:rPr lang="en-IN">
                          <a:solidFill>
                            <a:srgbClr val="333333"/>
                          </a:solidFill>
                          <a:effectLst/>
                          <a:latin typeface="inter-regular"/>
                        </a:rPr>
                        <a:t>1004</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Chetan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95</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Noida</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258137745"/>
                  </a:ext>
                </a:extLst>
              </a:tr>
              <a:tr h="378624">
                <a:tc>
                  <a:txBody>
                    <a:bodyPr/>
                    <a:lstStyle/>
                    <a:p>
                      <a:pPr algn="just" fontAlgn="t"/>
                      <a:r>
                        <a:rPr lang="en-IN">
                          <a:solidFill>
                            <a:srgbClr val="333333"/>
                          </a:solidFill>
                          <a:effectLst/>
                          <a:latin typeface="inter-regular"/>
                        </a:rPr>
                        <a:t>1005</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Diksha</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99</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Agra</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169497819"/>
                  </a:ext>
                </a:extLst>
              </a:tr>
              <a:tr h="610986">
                <a:tc>
                  <a:txBody>
                    <a:bodyPr/>
                    <a:lstStyle/>
                    <a:p>
                      <a:pPr algn="just" fontAlgn="t"/>
                      <a:r>
                        <a:rPr lang="en-IN">
                          <a:solidFill>
                            <a:srgbClr val="333333"/>
                          </a:solidFill>
                          <a:effectLst/>
                          <a:latin typeface="inter-regular"/>
                        </a:rPr>
                        <a:t>1006</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Raman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90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Ghaziabad</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216731160"/>
                  </a:ext>
                </a:extLst>
              </a:tr>
              <a:tr h="378624">
                <a:tc>
                  <a:txBody>
                    <a:bodyPr/>
                    <a:lstStyle/>
                    <a:p>
                      <a:pPr algn="just" fontAlgn="t"/>
                      <a:r>
                        <a:rPr lang="en-IN">
                          <a:solidFill>
                            <a:srgbClr val="333333"/>
                          </a:solidFill>
                          <a:effectLst/>
                          <a:latin typeface="inter-regular"/>
                        </a:rPr>
                        <a:t>1007</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Sheetal</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68</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dirty="0">
                          <a:solidFill>
                            <a:srgbClr val="333333"/>
                          </a:solidFill>
                          <a:effectLst/>
                          <a:latin typeface="inter-regular"/>
                        </a:rPr>
                        <a:t>Delhi</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506712747"/>
                  </a:ext>
                </a:extLst>
              </a:tr>
            </a:tbl>
          </a:graphicData>
        </a:graphic>
      </p:graphicFrame>
      <p:sp>
        <p:nvSpPr>
          <p:cNvPr id="9" name="TextBox 8">
            <a:extLst>
              <a:ext uri="{FF2B5EF4-FFF2-40B4-BE49-F238E27FC236}">
                <a16:creationId xmlns:a16="http://schemas.microsoft.com/office/drawing/2014/main" id="{5E969DE6-8F36-473D-9E89-CDDA60C81B8F}"/>
              </a:ext>
            </a:extLst>
          </p:cNvPr>
          <p:cNvSpPr txBox="1"/>
          <p:nvPr/>
        </p:nvSpPr>
        <p:spPr>
          <a:xfrm>
            <a:off x="526473" y="5104013"/>
            <a:ext cx="11139054" cy="1323439"/>
          </a:xfrm>
          <a:prstGeom prst="rect">
            <a:avLst/>
          </a:prstGeom>
          <a:noFill/>
        </p:spPr>
        <p:txBody>
          <a:bodyPr wrap="square" rtlCol="0">
            <a:spAutoFit/>
          </a:bodyPr>
          <a:lstStyle/>
          <a:p>
            <a:r>
              <a:rPr lang="en-US" sz="2000" b="0" i="0" dirty="0">
                <a:solidFill>
                  <a:srgbClr val="333333"/>
                </a:solidFill>
                <a:effectLst/>
                <a:latin typeface="inter-regular"/>
              </a:rPr>
              <a:t>The following SQL query returns the record of those students whose marks are greater than the average of total marks:</a:t>
            </a:r>
          </a:p>
          <a:p>
            <a:endParaRPr lang="en-US" sz="2000" b="0" i="0" dirty="0">
              <a:solidFill>
                <a:srgbClr val="333333"/>
              </a:solidFill>
              <a:effectLst/>
              <a:latin typeface="inter-regular"/>
            </a:endParaRPr>
          </a:p>
          <a:p>
            <a:r>
              <a:rPr lang="en-US" sz="2000" b="1" i="0" dirty="0">
                <a:solidFill>
                  <a:srgbClr val="000000"/>
                </a:solidFill>
                <a:effectLst/>
                <a:latin typeface="inter-regular"/>
              </a:rPr>
              <a:t>SELECT * FROM </a:t>
            </a:r>
            <a:r>
              <a:rPr lang="en-US" sz="2000" b="1" i="0" dirty="0" err="1">
                <a:solidFill>
                  <a:srgbClr val="000000"/>
                </a:solidFill>
                <a:effectLst/>
                <a:latin typeface="inter-regular"/>
              </a:rPr>
              <a:t>Student_Details</a:t>
            </a:r>
            <a:r>
              <a:rPr lang="en-US" sz="2000" b="1" i="0" dirty="0">
                <a:solidFill>
                  <a:srgbClr val="000000"/>
                </a:solidFill>
                <a:effectLst/>
                <a:latin typeface="inter-regular"/>
              </a:rPr>
              <a:t> WHERE </a:t>
            </a:r>
            <a:r>
              <a:rPr lang="en-US" sz="2000" b="1" i="0" dirty="0" err="1">
                <a:solidFill>
                  <a:srgbClr val="000000"/>
                </a:solidFill>
                <a:effectLst/>
                <a:latin typeface="inter-regular"/>
              </a:rPr>
              <a:t>Stu_Marks</a:t>
            </a:r>
            <a:r>
              <a:rPr lang="en-US" sz="2000" b="1" i="0" dirty="0">
                <a:solidFill>
                  <a:srgbClr val="006699"/>
                </a:solidFill>
                <a:effectLst/>
                <a:latin typeface="inter-regular"/>
              </a:rPr>
              <a:t>&gt;</a:t>
            </a:r>
            <a:r>
              <a:rPr lang="en-US" sz="2000" b="1" i="0" dirty="0">
                <a:solidFill>
                  <a:srgbClr val="000000"/>
                </a:solidFill>
                <a:effectLst/>
                <a:latin typeface="inter-regular"/>
              </a:rPr>
              <a:t> ( SELECT AVG(</a:t>
            </a:r>
            <a:r>
              <a:rPr lang="en-US" sz="2000" b="1" i="0" dirty="0" err="1">
                <a:solidFill>
                  <a:srgbClr val="000000"/>
                </a:solidFill>
                <a:effectLst/>
                <a:latin typeface="inter-regular"/>
              </a:rPr>
              <a:t>Stu_Marks</a:t>
            </a:r>
            <a:r>
              <a:rPr lang="en-US" sz="2000" b="1" i="0" dirty="0">
                <a:solidFill>
                  <a:srgbClr val="000000"/>
                </a:solidFill>
                <a:effectLst/>
                <a:latin typeface="inter-regular"/>
              </a:rPr>
              <a:t> ) FROM </a:t>
            </a:r>
            <a:r>
              <a:rPr lang="en-US" sz="2000" b="1" i="0" dirty="0" err="1">
                <a:solidFill>
                  <a:srgbClr val="000000"/>
                </a:solidFill>
                <a:effectLst/>
                <a:latin typeface="inter-regular"/>
              </a:rPr>
              <a:t>Student_Details</a:t>
            </a:r>
            <a:r>
              <a:rPr lang="en-US" sz="2000" b="1" i="0" dirty="0">
                <a:solidFill>
                  <a:srgbClr val="000000"/>
                </a:solidFill>
                <a:effectLst/>
                <a:latin typeface="inter-regular"/>
              </a:rPr>
              <a:t>);</a:t>
            </a:r>
            <a:endParaRPr lang="en-IN" sz="2000" b="1" dirty="0"/>
          </a:p>
        </p:txBody>
      </p:sp>
    </p:spTree>
    <p:extLst>
      <p:ext uri="{BB962C8B-B14F-4D97-AF65-F5344CB8AC3E}">
        <p14:creationId xmlns:p14="http://schemas.microsoft.com/office/powerpoint/2010/main" val="408402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86302-0C4A-450F-A728-D22E65A6A03B}"/>
              </a:ext>
            </a:extLst>
          </p:cNvPr>
          <p:cNvSpPr>
            <a:spLocks noGrp="1"/>
          </p:cNvSpPr>
          <p:nvPr>
            <p:ph type="title"/>
          </p:nvPr>
        </p:nvSpPr>
        <p:spPr/>
        <p:txBody>
          <a:bodyPr/>
          <a:lstStyle/>
          <a:p>
            <a:r>
              <a:rPr lang="en-US" b="1" dirty="0"/>
              <a:t>Output:</a:t>
            </a:r>
            <a:endParaRPr lang="en-IN" b="1" dirty="0"/>
          </a:p>
        </p:txBody>
      </p:sp>
      <p:graphicFrame>
        <p:nvGraphicFramePr>
          <p:cNvPr id="4" name="Content Placeholder 3">
            <a:extLst>
              <a:ext uri="{FF2B5EF4-FFF2-40B4-BE49-F238E27FC236}">
                <a16:creationId xmlns:a16="http://schemas.microsoft.com/office/drawing/2014/main" id="{418CF80B-D70E-49D4-9ED1-664C0D48E004}"/>
              </a:ext>
            </a:extLst>
          </p:cNvPr>
          <p:cNvGraphicFramePr>
            <a:graphicFrameLocks noGrp="1"/>
          </p:cNvGraphicFramePr>
          <p:nvPr>
            <p:ph idx="1"/>
            <p:extLst>
              <p:ext uri="{D42A27DB-BD31-4B8C-83A1-F6EECF244321}">
                <p14:modId xmlns:p14="http://schemas.microsoft.com/office/powerpoint/2010/main" val="1165803718"/>
              </p:ext>
            </p:extLst>
          </p:nvPr>
        </p:nvGraphicFramePr>
        <p:xfrm>
          <a:off x="838200" y="2182193"/>
          <a:ext cx="10515600" cy="2905197"/>
        </p:xfrm>
        <a:graphic>
          <a:graphicData uri="http://schemas.openxmlformats.org/drawingml/2006/table">
            <a:tbl>
              <a:tblPr/>
              <a:tblGrid>
                <a:gridCol w="2628900">
                  <a:extLst>
                    <a:ext uri="{9D8B030D-6E8A-4147-A177-3AD203B41FA5}">
                      <a16:colId xmlns:a16="http://schemas.microsoft.com/office/drawing/2014/main" val="1745148640"/>
                    </a:ext>
                  </a:extLst>
                </a:gridCol>
                <a:gridCol w="2628900">
                  <a:extLst>
                    <a:ext uri="{9D8B030D-6E8A-4147-A177-3AD203B41FA5}">
                      <a16:colId xmlns:a16="http://schemas.microsoft.com/office/drawing/2014/main" val="4151118657"/>
                    </a:ext>
                  </a:extLst>
                </a:gridCol>
                <a:gridCol w="2628900">
                  <a:extLst>
                    <a:ext uri="{9D8B030D-6E8A-4147-A177-3AD203B41FA5}">
                      <a16:colId xmlns:a16="http://schemas.microsoft.com/office/drawing/2014/main" val="134662962"/>
                    </a:ext>
                  </a:extLst>
                </a:gridCol>
                <a:gridCol w="2628900">
                  <a:extLst>
                    <a:ext uri="{9D8B030D-6E8A-4147-A177-3AD203B41FA5}">
                      <a16:colId xmlns:a16="http://schemas.microsoft.com/office/drawing/2014/main" val="4168898027"/>
                    </a:ext>
                  </a:extLst>
                </a:gridCol>
              </a:tblGrid>
              <a:tr h="650417">
                <a:tc>
                  <a:txBody>
                    <a:bodyPr/>
                    <a:lstStyle/>
                    <a:p>
                      <a:pPr algn="l" fontAlgn="t"/>
                      <a:r>
                        <a:rPr lang="en-IN">
                          <a:solidFill>
                            <a:srgbClr val="000000"/>
                          </a:solidFill>
                          <a:effectLst/>
                          <a:latin typeface="times new roman" panose="02020603050405020304" pitchFamily="18" charset="0"/>
                        </a:rPr>
                        <a:t>Student_RollNo.</a:t>
                      </a:r>
                    </a:p>
                  </a:txBody>
                  <a:tcPr marT="91440" marB="91440">
                    <a:lnL>
                      <a:noFill/>
                    </a:lnL>
                    <a:lnR>
                      <a:noFill/>
                    </a:lnR>
                    <a:lnT>
                      <a:noFill/>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Stu_Name</a:t>
                      </a:r>
                    </a:p>
                  </a:txBody>
                  <a:tcPr marT="91440" marB="91440">
                    <a:lnL>
                      <a:noFill/>
                    </a:lnL>
                    <a:lnR>
                      <a:noFill/>
                    </a:lnR>
                    <a:lnT>
                      <a:noFill/>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Stu_Marks</a:t>
                      </a:r>
                    </a:p>
                  </a:txBody>
                  <a:tcPr marT="91440" marB="91440">
                    <a:lnL>
                      <a:noFill/>
                    </a:lnL>
                    <a:lnR>
                      <a:noFill/>
                    </a:lnR>
                    <a:lnT>
                      <a:noFill/>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Stu_City</a:t>
                      </a:r>
                    </a:p>
                  </a:txBody>
                  <a:tcPr marT="91440" marB="91440">
                    <a:lnL>
                      <a:noFill/>
                    </a:lnL>
                    <a:lnR>
                      <a:noFill/>
                    </a:lnR>
                    <a:lnT>
                      <a:noFill/>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523709505"/>
                  </a:ext>
                </a:extLst>
              </a:tr>
              <a:tr h="563695">
                <a:tc>
                  <a:txBody>
                    <a:bodyPr/>
                    <a:lstStyle/>
                    <a:p>
                      <a:pPr algn="just" fontAlgn="t"/>
                      <a:r>
                        <a:rPr lang="en-IN">
                          <a:solidFill>
                            <a:srgbClr val="333333"/>
                          </a:solidFill>
                          <a:effectLst/>
                          <a:latin typeface="inter-regular"/>
                        </a:rPr>
                        <a:t>1003</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Bheem</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87</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Gurgaon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919183149"/>
                  </a:ext>
                </a:extLst>
              </a:tr>
              <a:tr h="563695">
                <a:tc>
                  <a:txBody>
                    <a:bodyPr/>
                    <a:lstStyle/>
                    <a:p>
                      <a:pPr algn="just" fontAlgn="t"/>
                      <a:r>
                        <a:rPr lang="en-IN">
                          <a:solidFill>
                            <a:srgbClr val="333333"/>
                          </a:solidFill>
                          <a:effectLst/>
                          <a:latin typeface="inter-regular"/>
                        </a:rPr>
                        <a:t>1004</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Chetan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95</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Noida</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853608413"/>
                  </a:ext>
                </a:extLst>
              </a:tr>
              <a:tr h="563695">
                <a:tc>
                  <a:txBody>
                    <a:bodyPr/>
                    <a:lstStyle/>
                    <a:p>
                      <a:pPr algn="just" fontAlgn="t"/>
                      <a:r>
                        <a:rPr lang="en-IN">
                          <a:solidFill>
                            <a:srgbClr val="333333"/>
                          </a:solidFill>
                          <a:effectLst/>
                          <a:latin typeface="inter-regular"/>
                        </a:rPr>
                        <a:t>1005</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Diksha</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99</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Agra</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941743355"/>
                  </a:ext>
                </a:extLst>
              </a:tr>
              <a:tr h="563695">
                <a:tc>
                  <a:txBody>
                    <a:bodyPr/>
                    <a:lstStyle/>
                    <a:p>
                      <a:pPr algn="just" fontAlgn="t"/>
                      <a:r>
                        <a:rPr lang="en-IN">
                          <a:solidFill>
                            <a:srgbClr val="333333"/>
                          </a:solidFill>
                          <a:effectLst/>
                          <a:latin typeface="inter-regular"/>
                        </a:rPr>
                        <a:t>1006</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Raman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90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dirty="0">
                          <a:solidFill>
                            <a:srgbClr val="333333"/>
                          </a:solidFill>
                          <a:effectLst/>
                          <a:latin typeface="inter-regular"/>
                        </a:rPr>
                        <a:t>Ghaziabad</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989065604"/>
                  </a:ext>
                </a:extLst>
              </a:tr>
            </a:tbl>
          </a:graphicData>
        </a:graphic>
      </p:graphicFrame>
    </p:spTree>
    <p:extLst>
      <p:ext uri="{BB962C8B-B14F-4D97-AF65-F5344CB8AC3E}">
        <p14:creationId xmlns:p14="http://schemas.microsoft.com/office/powerpoint/2010/main" val="2286941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9ED92-1F0C-4700-A2C1-FA7868CCB13A}"/>
              </a:ext>
            </a:extLst>
          </p:cNvPr>
          <p:cNvSpPr>
            <a:spLocks noGrp="1"/>
          </p:cNvSpPr>
          <p:nvPr>
            <p:ph type="title"/>
          </p:nvPr>
        </p:nvSpPr>
        <p:spPr/>
        <p:txBody>
          <a:bodyPr/>
          <a:lstStyle/>
          <a:p>
            <a:r>
              <a:rPr lang="en-US" b="1" i="0" dirty="0">
                <a:solidFill>
                  <a:srgbClr val="333333"/>
                </a:solidFill>
                <a:effectLst/>
                <a:latin typeface="inter-bold"/>
              </a:rPr>
              <a:t>Example 2:</a:t>
            </a:r>
            <a:r>
              <a:rPr lang="en-US" b="0" i="0" dirty="0">
                <a:solidFill>
                  <a:srgbClr val="333333"/>
                </a:solidFill>
                <a:effectLst/>
                <a:latin typeface="inter-regular"/>
              </a:rPr>
              <a:t> This example uses the IN operator with the subquery.</a:t>
            </a:r>
            <a:endParaRPr lang="en-IN" dirty="0"/>
          </a:p>
        </p:txBody>
      </p:sp>
      <p:sp>
        <p:nvSpPr>
          <p:cNvPr id="3" name="Content Placeholder 2">
            <a:extLst>
              <a:ext uri="{FF2B5EF4-FFF2-40B4-BE49-F238E27FC236}">
                <a16:creationId xmlns:a16="http://schemas.microsoft.com/office/drawing/2014/main" id="{3F3B2509-17C9-4F4F-8A09-98A8EA3D612B}"/>
              </a:ext>
            </a:extLst>
          </p:cNvPr>
          <p:cNvSpPr>
            <a:spLocks noGrp="1"/>
          </p:cNvSpPr>
          <p:nvPr>
            <p:ph idx="1"/>
          </p:nvPr>
        </p:nvSpPr>
        <p:spPr/>
        <p:txBody>
          <a:bodyPr/>
          <a:lstStyle/>
          <a:p>
            <a:pPr marL="0" indent="0" algn="just">
              <a:buNone/>
            </a:pPr>
            <a:r>
              <a:rPr lang="en-US" b="0" i="0" dirty="0">
                <a:solidFill>
                  <a:srgbClr val="333333"/>
                </a:solidFill>
                <a:effectLst/>
                <a:latin typeface="inter-regular"/>
              </a:rPr>
              <a:t>Let's take the following two tables named </a:t>
            </a:r>
            <a:r>
              <a:rPr lang="en-US" b="1" i="0" dirty="0" err="1">
                <a:solidFill>
                  <a:srgbClr val="333333"/>
                </a:solidFill>
                <a:effectLst/>
                <a:latin typeface="inter-bold"/>
              </a:rPr>
              <a:t>Faculty_Details</a:t>
            </a:r>
            <a:r>
              <a:rPr lang="en-US" b="0" i="0" dirty="0">
                <a:solidFill>
                  <a:srgbClr val="333333"/>
                </a:solidFill>
                <a:effectLst/>
                <a:latin typeface="inter-regular"/>
              </a:rPr>
              <a:t> and </a:t>
            </a:r>
            <a:r>
              <a:rPr lang="en-US" b="1" i="0" dirty="0">
                <a:solidFill>
                  <a:srgbClr val="333333"/>
                </a:solidFill>
                <a:effectLst/>
                <a:latin typeface="inter-bold"/>
              </a:rPr>
              <a:t>Department</a:t>
            </a:r>
            <a:r>
              <a:rPr lang="en-US" b="0" i="0" dirty="0">
                <a:solidFill>
                  <a:srgbClr val="333333"/>
                </a:solidFill>
                <a:effectLst/>
                <a:latin typeface="inter-regular"/>
              </a:rPr>
              <a:t> tables. The </a:t>
            </a:r>
            <a:r>
              <a:rPr lang="en-US" b="1" i="0" dirty="0" err="1">
                <a:solidFill>
                  <a:srgbClr val="333333"/>
                </a:solidFill>
                <a:effectLst/>
                <a:latin typeface="inter-bold"/>
              </a:rPr>
              <a:t>Faculty_Details</a:t>
            </a:r>
            <a:r>
              <a:rPr lang="en-US" b="1" i="0" dirty="0">
                <a:solidFill>
                  <a:srgbClr val="333333"/>
                </a:solidFill>
                <a:effectLst/>
                <a:latin typeface="inter-bold"/>
              </a:rPr>
              <a:t> </a:t>
            </a:r>
            <a:r>
              <a:rPr lang="en-US" b="0" i="0" dirty="0">
                <a:solidFill>
                  <a:srgbClr val="333333"/>
                </a:solidFill>
                <a:effectLst/>
                <a:latin typeface="inter-regular"/>
              </a:rPr>
              <a:t>table contains ID, Name, </a:t>
            </a:r>
            <a:r>
              <a:rPr lang="en-US" b="0" i="0" dirty="0" err="1">
                <a:solidFill>
                  <a:srgbClr val="333333"/>
                </a:solidFill>
                <a:effectLst/>
                <a:latin typeface="inter-regular"/>
              </a:rPr>
              <a:t>Dept_ID</a:t>
            </a:r>
            <a:r>
              <a:rPr lang="en-US" b="0" i="0" dirty="0">
                <a:solidFill>
                  <a:srgbClr val="333333"/>
                </a:solidFill>
                <a:effectLst/>
                <a:latin typeface="inter-regular"/>
              </a:rPr>
              <a:t>, and address of faculties. And, the Department table contains the </a:t>
            </a:r>
            <a:r>
              <a:rPr lang="en-US" b="0" i="0" dirty="0" err="1">
                <a:solidFill>
                  <a:srgbClr val="333333"/>
                </a:solidFill>
                <a:effectLst/>
                <a:latin typeface="inter-regular"/>
              </a:rPr>
              <a:t>Dept_ID</a:t>
            </a:r>
            <a:r>
              <a:rPr lang="en-US" b="0" i="0" dirty="0">
                <a:solidFill>
                  <a:srgbClr val="333333"/>
                </a:solidFill>
                <a:effectLst/>
                <a:latin typeface="inter-regular"/>
              </a:rPr>
              <a:t>, </a:t>
            </a:r>
            <a:r>
              <a:rPr lang="en-US" b="0" i="0" dirty="0" err="1">
                <a:solidFill>
                  <a:srgbClr val="333333"/>
                </a:solidFill>
                <a:effectLst/>
                <a:latin typeface="inter-regular"/>
              </a:rPr>
              <a:t>Faculty_ID</a:t>
            </a:r>
            <a:r>
              <a:rPr lang="en-US" b="0" i="0" dirty="0">
                <a:solidFill>
                  <a:srgbClr val="333333"/>
                </a:solidFill>
                <a:effectLst/>
                <a:latin typeface="inter-regular"/>
              </a:rPr>
              <a:t>, and </a:t>
            </a:r>
            <a:r>
              <a:rPr lang="en-US" b="0" i="0" dirty="0" err="1">
                <a:solidFill>
                  <a:srgbClr val="333333"/>
                </a:solidFill>
                <a:effectLst/>
                <a:latin typeface="inter-regular"/>
              </a:rPr>
              <a:t>Dept_Name</a:t>
            </a:r>
            <a:r>
              <a:rPr lang="en-US" b="0" i="0" dirty="0">
                <a:solidFill>
                  <a:srgbClr val="333333"/>
                </a:solidFill>
                <a:effectLst/>
                <a:latin typeface="inter-regular"/>
              </a:rPr>
              <a:t>.</a:t>
            </a:r>
            <a:endParaRPr lang="en-IN" dirty="0"/>
          </a:p>
        </p:txBody>
      </p:sp>
    </p:spTree>
    <p:extLst>
      <p:ext uri="{BB962C8B-B14F-4D97-AF65-F5344CB8AC3E}">
        <p14:creationId xmlns:p14="http://schemas.microsoft.com/office/powerpoint/2010/main" val="1660832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A49D3-4CB8-4439-99D7-E65E030993A9}"/>
              </a:ext>
            </a:extLst>
          </p:cNvPr>
          <p:cNvSpPr>
            <a:spLocks noGrp="1"/>
          </p:cNvSpPr>
          <p:nvPr>
            <p:ph type="title"/>
          </p:nvPr>
        </p:nvSpPr>
        <p:spPr/>
        <p:txBody>
          <a:bodyPr/>
          <a:lstStyle/>
          <a:p>
            <a:endParaRPr lang="en-IN"/>
          </a:p>
        </p:txBody>
      </p:sp>
      <p:graphicFrame>
        <p:nvGraphicFramePr>
          <p:cNvPr id="4" name="Content Placeholder 3">
            <a:extLst>
              <a:ext uri="{FF2B5EF4-FFF2-40B4-BE49-F238E27FC236}">
                <a16:creationId xmlns:a16="http://schemas.microsoft.com/office/drawing/2014/main" id="{D78CD1AF-DE29-47C6-B299-C6293FB735DC}"/>
              </a:ext>
            </a:extLst>
          </p:cNvPr>
          <p:cNvGraphicFramePr>
            <a:graphicFrameLocks noGrp="1"/>
          </p:cNvGraphicFramePr>
          <p:nvPr>
            <p:ph idx="1"/>
            <p:extLst>
              <p:ext uri="{D42A27DB-BD31-4B8C-83A1-F6EECF244321}">
                <p14:modId xmlns:p14="http://schemas.microsoft.com/office/powerpoint/2010/main" val="3562241944"/>
              </p:ext>
            </p:extLst>
          </p:nvPr>
        </p:nvGraphicFramePr>
        <p:xfrm>
          <a:off x="838200" y="365125"/>
          <a:ext cx="5094320" cy="3912090"/>
        </p:xfrm>
        <a:graphic>
          <a:graphicData uri="http://schemas.openxmlformats.org/drawingml/2006/table">
            <a:tbl>
              <a:tblPr/>
              <a:tblGrid>
                <a:gridCol w="1273580">
                  <a:extLst>
                    <a:ext uri="{9D8B030D-6E8A-4147-A177-3AD203B41FA5}">
                      <a16:colId xmlns:a16="http://schemas.microsoft.com/office/drawing/2014/main" val="3749352932"/>
                    </a:ext>
                  </a:extLst>
                </a:gridCol>
                <a:gridCol w="1273580">
                  <a:extLst>
                    <a:ext uri="{9D8B030D-6E8A-4147-A177-3AD203B41FA5}">
                      <a16:colId xmlns:a16="http://schemas.microsoft.com/office/drawing/2014/main" val="155299806"/>
                    </a:ext>
                  </a:extLst>
                </a:gridCol>
                <a:gridCol w="1273580">
                  <a:extLst>
                    <a:ext uri="{9D8B030D-6E8A-4147-A177-3AD203B41FA5}">
                      <a16:colId xmlns:a16="http://schemas.microsoft.com/office/drawing/2014/main" val="15806611"/>
                    </a:ext>
                  </a:extLst>
                </a:gridCol>
                <a:gridCol w="1273580">
                  <a:extLst>
                    <a:ext uri="{9D8B030D-6E8A-4147-A177-3AD203B41FA5}">
                      <a16:colId xmlns:a16="http://schemas.microsoft.com/office/drawing/2014/main" val="226049956"/>
                    </a:ext>
                  </a:extLst>
                </a:gridCol>
              </a:tblGrid>
              <a:tr h="620250">
                <a:tc>
                  <a:txBody>
                    <a:bodyPr/>
                    <a:lstStyle/>
                    <a:p>
                      <a:pPr algn="l" fontAlgn="t"/>
                      <a:r>
                        <a:rPr lang="en-IN">
                          <a:solidFill>
                            <a:srgbClr val="000000"/>
                          </a:solidFill>
                          <a:effectLst/>
                          <a:latin typeface="times new roman" panose="02020603050405020304" pitchFamily="18" charset="0"/>
                        </a:rPr>
                        <a:t>Faculty_ID</a:t>
                      </a:r>
                    </a:p>
                  </a:txBody>
                  <a:tcPr marT="91440" marB="91440">
                    <a:lnL w="7620" cap="flat" cmpd="sng" algn="ctr">
                      <a:solidFill>
                        <a:srgbClr val="0074E7"/>
                      </a:solidFill>
                      <a:prstDash val="solid"/>
                      <a:round/>
                      <a:headEnd type="none" w="med" len="med"/>
                      <a:tailEnd type="none" w="med" len="med"/>
                    </a:lnL>
                    <a:lnR w="7620" cap="flat" cmpd="sng" algn="ctr">
                      <a:solidFill>
                        <a:srgbClr val="0074E7"/>
                      </a:solidFill>
                      <a:prstDash val="solid"/>
                      <a:round/>
                      <a:headEnd type="none" w="med" len="med"/>
                      <a:tailEnd type="none" w="med" len="med"/>
                    </a:lnR>
                    <a:lnT w="7620" cap="flat" cmpd="sng" algn="ctr">
                      <a:solidFill>
                        <a:srgbClr val="0074E7"/>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Name</a:t>
                      </a:r>
                    </a:p>
                  </a:txBody>
                  <a:tcPr marT="91440" marB="91440">
                    <a:lnL w="7620" cap="flat" cmpd="sng" algn="ctr">
                      <a:solidFill>
                        <a:srgbClr val="0074E7"/>
                      </a:solidFill>
                      <a:prstDash val="solid"/>
                      <a:round/>
                      <a:headEnd type="none" w="med" len="med"/>
                      <a:tailEnd type="none" w="med" len="med"/>
                    </a:lnL>
                    <a:lnR w="7620" cap="flat" cmpd="sng" algn="ctr">
                      <a:solidFill>
                        <a:srgbClr val="0074E7"/>
                      </a:solidFill>
                      <a:prstDash val="solid"/>
                      <a:round/>
                      <a:headEnd type="none" w="med" len="med"/>
                      <a:tailEnd type="none" w="med" len="med"/>
                    </a:lnR>
                    <a:lnT w="7620" cap="flat" cmpd="sng" algn="ctr">
                      <a:solidFill>
                        <a:srgbClr val="0074E7"/>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Dept_ID</a:t>
                      </a:r>
                    </a:p>
                  </a:txBody>
                  <a:tcPr marT="91440" marB="91440">
                    <a:lnL w="7620" cap="flat" cmpd="sng" algn="ctr">
                      <a:solidFill>
                        <a:srgbClr val="0074E7"/>
                      </a:solidFill>
                      <a:prstDash val="solid"/>
                      <a:round/>
                      <a:headEnd type="none" w="med" len="med"/>
                      <a:tailEnd type="none" w="med" len="med"/>
                    </a:lnL>
                    <a:lnR w="7620" cap="flat" cmpd="sng" algn="ctr">
                      <a:solidFill>
                        <a:srgbClr val="0074E7"/>
                      </a:solidFill>
                      <a:prstDash val="solid"/>
                      <a:round/>
                      <a:headEnd type="none" w="med" len="med"/>
                      <a:tailEnd type="none" w="med" len="med"/>
                    </a:lnR>
                    <a:lnT w="7620" cap="flat" cmpd="sng" algn="ctr">
                      <a:solidFill>
                        <a:srgbClr val="0074E7"/>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Address</a:t>
                      </a:r>
                    </a:p>
                  </a:txBody>
                  <a:tcPr marT="91440" marB="91440">
                    <a:lnL w="7620" cap="flat" cmpd="sng" algn="ctr">
                      <a:solidFill>
                        <a:srgbClr val="0074E7"/>
                      </a:solidFill>
                      <a:prstDash val="solid"/>
                      <a:round/>
                      <a:headEnd type="none" w="med" len="med"/>
                      <a:tailEnd type="none" w="med" len="med"/>
                    </a:lnL>
                    <a:lnR w="7620" cap="flat" cmpd="sng" algn="ctr">
                      <a:solidFill>
                        <a:srgbClr val="0074E7"/>
                      </a:solidFill>
                      <a:prstDash val="solid"/>
                      <a:round/>
                      <a:headEnd type="none" w="med" len="med"/>
                      <a:tailEnd type="none" w="med" len="med"/>
                    </a:lnR>
                    <a:lnT w="7620" cap="flat" cmpd="sng" algn="ctr">
                      <a:solidFill>
                        <a:srgbClr val="0074E7"/>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90096169"/>
                  </a:ext>
                </a:extLst>
              </a:tr>
              <a:tr h="548640">
                <a:tc>
                  <a:txBody>
                    <a:bodyPr/>
                    <a:lstStyle/>
                    <a:p>
                      <a:pPr algn="just" fontAlgn="t"/>
                      <a:r>
                        <a:rPr lang="en-IN">
                          <a:solidFill>
                            <a:srgbClr val="333333"/>
                          </a:solidFill>
                          <a:effectLst/>
                          <a:latin typeface="inter-regular"/>
                        </a:rPr>
                        <a:t>101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Bheem</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Gurgaon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630235738"/>
                  </a:ext>
                </a:extLst>
              </a:tr>
              <a:tr h="464763">
                <a:tc>
                  <a:txBody>
                    <a:bodyPr/>
                    <a:lstStyle/>
                    <a:p>
                      <a:pPr algn="just" fontAlgn="t"/>
                      <a:r>
                        <a:rPr lang="en-IN">
                          <a:solidFill>
                            <a:srgbClr val="333333"/>
                          </a:solidFill>
                          <a:effectLst/>
                          <a:latin typeface="inter-regular"/>
                        </a:rPr>
                        <a:t>102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Chetan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Noida</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30754858"/>
                  </a:ext>
                </a:extLst>
              </a:tr>
              <a:tr h="464763">
                <a:tc>
                  <a:txBody>
                    <a:bodyPr/>
                    <a:lstStyle/>
                    <a:p>
                      <a:pPr algn="just" fontAlgn="t"/>
                      <a:r>
                        <a:rPr lang="en-IN">
                          <a:solidFill>
                            <a:srgbClr val="333333"/>
                          </a:solidFill>
                          <a:effectLst/>
                          <a:latin typeface="inter-regular"/>
                        </a:rPr>
                        <a:t>103</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Diksha</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NULL</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Agra</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979900643"/>
                  </a:ext>
                </a:extLst>
              </a:tr>
              <a:tr h="454658">
                <a:tc>
                  <a:txBody>
                    <a:bodyPr/>
                    <a:lstStyle/>
                    <a:p>
                      <a:pPr algn="just" fontAlgn="t"/>
                      <a:r>
                        <a:rPr lang="en-IN">
                          <a:solidFill>
                            <a:srgbClr val="333333"/>
                          </a:solidFill>
                          <a:effectLst/>
                          <a:latin typeface="inter-regular"/>
                        </a:rPr>
                        <a:t>104</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Raman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dirty="0">
                          <a:solidFill>
                            <a:srgbClr val="333333"/>
                          </a:solidFill>
                          <a:effectLst/>
                          <a:latin typeface="inter-regular"/>
                        </a:rPr>
                        <a:t>4</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Ghaziabad</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739403516"/>
                  </a:ext>
                </a:extLst>
              </a:tr>
              <a:tr h="417226">
                <a:tc>
                  <a:txBody>
                    <a:bodyPr/>
                    <a:lstStyle/>
                    <a:p>
                      <a:pPr algn="just" fontAlgn="t"/>
                      <a:r>
                        <a:rPr lang="en-IN">
                          <a:solidFill>
                            <a:srgbClr val="333333"/>
                          </a:solidFill>
                          <a:effectLst/>
                          <a:latin typeface="inter-regular"/>
                        </a:rPr>
                        <a:t>105</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Yatin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3</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Noida</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467344677"/>
                  </a:ext>
                </a:extLst>
              </a:tr>
              <a:tr h="464763">
                <a:tc>
                  <a:txBody>
                    <a:bodyPr/>
                    <a:lstStyle/>
                    <a:p>
                      <a:pPr algn="just" fontAlgn="t"/>
                      <a:r>
                        <a:rPr lang="en-IN">
                          <a:solidFill>
                            <a:srgbClr val="333333"/>
                          </a:solidFill>
                          <a:effectLst/>
                          <a:latin typeface="inter-regular"/>
                        </a:rPr>
                        <a:t>106</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Anuj</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NULL</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Agra</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702398389"/>
                  </a:ext>
                </a:extLst>
              </a:tr>
              <a:tr h="477027">
                <a:tc>
                  <a:txBody>
                    <a:bodyPr/>
                    <a:lstStyle/>
                    <a:p>
                      <a:pPr algn="just" fontAlgn="t"/>
                      <a:r>
                        <a:rPr lang="en-IN">
                          <a:solidFill>
                            <a:srgbClr val="333333"/>
                          </a:solidFill>
                          <a:effectLst/>
                          <a:latin typeface="inter-regular"/>
                        </a:rPr>
                        <a:t>107</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Rakes</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5</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dirty="0">
                          <a:solidFill>
                            <a:srgbClr val="333333"/>
                          </a:solidFill>
                          <a:effectLst/>
                          <a:latin typeface="inter-regular"/>
                        </a:rPr>
                        <a:t>Gurgaon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722755509"/>
                  </a:ext>
                </a:extLst>
              </a:tr>
            </a:tbl>
          </a:graphicData>
        </a:graphic>
      </p:graphicFrame>
      <p:graphicFrame>
        <p:nvGraphicFramePr>
          <p:cNvPr id="5" name="Table 4">
            <a:extLst>
              <a:ext uri="{FF2B5EF4-FFF2-40B4-BE49-F238E27FC236}">
                <a16:creationId xmlns:a16="http://schemas.microsoft.com/office/drawing/2014/main" id="{B5389D15-8316-47C5-B1B5-74B368C10929}"/>
              </a:ext>
            </a:extLst>
          </p:cNvPr>
          <p:cNvGraphicFramePr>
            <a:graphicFrameLocks noGrp="1"/>
          </p:cNvGraphicFramePr>
          <p:nvPr>
            <p:extLst>
              <p:ext uri="{D42A27DB-BD31-4B8C-83A1-F6EECF244321}">
                <p14:modId xmlns:p14="http://schemas.microsoft.com/office/powerpoint/2010/main" val="3747229391"/>
              </p:ext>
            </p:extLst>
          </p:nvPr>
        </p:nvGraphicFramePr>
        <p:xfrm>
          <a:off x="6650876" y="365124"/>
          <a:ext cx="4371801" cy="3912089"/>
        </p:xfrm>
        <a:graphic>
          <a:graphicData uri="http://schemas.openxmlformats.org/drawingml/2006/table">
            <a:tbl>
              <a:tblPr/>
              <a:tblGrid>
                <a:gridCol w="1457267">
                  <a:extLst>
                    <a:ext uri="{9D8B030D-6E8A-4147-A177-3AD203B41FA5}">
                      <a16:colId xmlns:a16="http://schemas.microsoft.com/office/drawing/2014/main" val="1525933030"/>
                    </a:ext>
                  </a:extLst>
                </a:gridCol>
                <a:gridCol w="1457267">
                  <a:extLst>
                    <a:ext uri="{9D8B030D-6E8A-4147-A177-3AD203B41FA5}">
                      <a16:colId xmlns:a16="http://schemas.microsoft.com/office/drawing/2014/main" val="3380856335"/>
                    </a:ext>
                  </a:extLst>
                </a:gridCol>
                <a:gridCol w="1457267">
                  <a:extLst>
                    <a:ext uri="{9D8B030D-6E8A-4147-A177-3AD203B41FA5}">
                      <a16:colId xmlns:a16="http://schemas.microsoft.com/office/drawing/2014/main" val="2839404839"/>
                    </a:ext>
                  </a:extLst>
                </a:gridCol>
              </a:tblGrid>
              <a:tr h="1054944">
                <a:tc>
                  <a:txBody>
                    <a:bodyPr/>
                    <a:lstStyle/>
                    <a:p>
                      <a:pPr algn="l" fontAlgn="t"/>
                      <a:r>
                        <a:rPr lang="en-IN" dirty="0" err="1">
                          <a:solidFill>
                            <a:srgbClr val="000000"/>
                          </a:solidFill>
                          <a:effectLst/>
                          <a:latin typeface="times new roman" panose="02020603050405020304" pitchFamily="18" charset="0"/>
                        </a:rPr>
                        <a:t>Dept_ID</a:t>
                      </a:r>
                      <a:endParaRPr lang="en-IN" dirty="0">
                        <a:solidFill>
                          <a:srgbClr val="000000"/>
                        </a:solidFill>
                        <a:effectLst/>
                        <a:latin typeface="times new roman" panose="02020603050405020304" pitchFamily="18" charset="0"/>
                      </a:endParaRPr>
                    </a:p>
                  </a:txBody>
                  <a:tcPr marT="91440" marB="91440">
                    <a:lnL w="7620" cap="flat" cmpd="sng" algn="ctr">
                      <a:solidFill>
                        <a:srgbClr val="E07FB7"/>
                      </a:solidFill>
                      <a:prstDash val="solid"/>
                      <a:round/>
                      <a:headEnd type="none" w="med" len="med"/>
                      <a:tailEnd type="none" w="med" len="med"/>
                    </a:lnL>
                    <a:lnR w="7620" cap="flat" cmpd="sng" algn="ctr">
                      <a:solidFill>
                        <a:srgbClr val="E07FB7"/>
                      </a:solidFill>
                      <a:prstDash val="solid"/>
                      <a:round/>
                      <a:headEnd type="none" w="med" len="med"/>
                      <a:tailEnd type="none" w="med" len="med"/>
                    </a:lnR>
                    <a:lnT w="7620" cap="flat" cmpd="sng" algn="ctr">
                      <a:solidFill>
                        <a:srgbClr val="E07FB7"/>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Faculty_ID</a:t>
                      </a:r>
                    </a:p>
                  </a:txBody>
                  <a:tcPr marT="91440" marB="91440">
                    <a:lnL w="7620" cap="flat" cmpd="sng" algn="ctr">
                      <a:solidFill>
                        <a:srgbClr val="E07FB7"/>
                      </a:solidFill>
                      <a:prstDash val="solid"/>
                      <a:round/>
                      <a:headEnd type="none" w="med" len="med"/>
                      <a:tailEnd type="none" w="med" len="med"/>
                    </a:lnL>
                    <a:lnR w="7620" cap="flat" cmpd="sng" algn="ctr">
                      <a:solidFill>
                        <a:srgbClr val="E07FB7"/>
                      </a:solidFill>
                      <a:prstDash val="solid"/>
                      <a:round/>
                      <a:headEnd type="none" w="med" len="med"/>
                      <a:tailEnd type="none" w="med" len="med"/>
                    </a:lnR>
                    <a:lnT w="7620" cap="flat" cmpd="sng" algn="ctr">
                      <a:solidFill>
                        <a:srgbClr val="E07FB7"/>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Dept_Name</a:t>
                      </a:r>
                    </a:p>
                  </a:txBody>
                  <a:tcPr marT="91440" marB="91440">
                    <a:lnL w="7620" cap="flat" cmpd="sng" algn="ctr">
                      <a:solidFill>
                        <a:srgbClr val="E07FB7"/>
                      </a:solidFill>
                      <a:prstDash val="solid"/>
                      <a:round/>
                      <a:headEnd type="none" w="med" len="med"/>
                      <a:tailEnd type="none" w="med" len="med"/>
                    </a:lnL>
                    <a:lnR w="7620" cap="flat" cmpd="sng" algn="ctr">
                      <a:solidFill>
                        <a:srgbClr val="E07FB7"/>
                      </a:solidFill>
                      <a:prstDash val="solid"/>
                      <a:round/>
                      <a:headEnd type="none" w="med" len="med"/>
                      <a:tailEnd type="none" w="med" len="med"/>
                    </a:lnR>
                    <a:lnT w="7620" cap="flat" cmpd="sng" algn="ctr">
                      <a:solidFill>
                        <a:srgbClr val="E07FB7"/>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318866190"/>
                  </a:ext>
                </a:extLst>
              </a:tr>
              <a:tr h="571429">
                <a:tc>
                  <a:txBody>
                    <a:bodyPr/>
                    <a:lstStyle/>
                    <a:p>
                      <a:pPr algn="just" fontAlgn="t"/>
                      <a:r>
                        <a:rPr lang="en-IN">
                          <a:solidFill>
                            <a:srgbClr val="333333"/>
                          </a:solidFill>
                          <a:effectLst/>
                          <a:latin typeface="inter-regular"/>
                        </a:rPr>
                        <a:t>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101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BCA</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76543107"/>
                  </a:ext>
                </a:extLst>
              </a:tr>
              <a:tr h="571429">
                <a:tc>
                  <a:txBody>
                    <a:bodyPr/>
                    <a:lstStyle/>
                    <a:p>
                      <a:pPr algn="just" fontAlgn="t"/>
                      <a:r>
                        <a:rPr lang="en-IN">
                          <a:solidFill>
                            <a:srgbClr val="333333"/>
                          </a:solidFill>
                          <a:effectLst/>
                          <a:latin typeface="inter-regular"/>
                        </a:rPr>
                        <a:t>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dirty="0">
                          <a:solidFill>
                            <a:srgbClr val="333333"/>
                          </a:solidFill>
                          <a:effectLst/>
                          <a:latin typeface="inter-regular"/>
                        </a:rPr>
                        <a:t>102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B.Tech</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778418630"/>
                  </a:ext>
                </a:extLst>
              </a:tr>
              <a:tr h="571429">
                <a:tc>
                  <a:txBody>
                    <a:bodyPr/>
                    <a:lstStyle/>
                    <a:p>
                      <a:pPr algn="just" fontAlgn="t"/>
                      <a:r>
                        <a:rPr lang="en-IN">
                          <a:solidFill>
                            <a:srgbClr val="333333"/>
                          </a:solidFill>
                          <a:effectLst/>
                          <a:latin typeface="inter-regular"/>
                        </a:rPr>
                        <a:t>3</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105</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BBA</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866416932"/>
                  </a:ext>
                </a:extLst>
              </a:tr>
              <a:tr h="571429">
                <a:tc>
                  <a:txBody>
                    <a:bodyPr/>
                    <a:lstStyle/>
                    <a:p>
                      <a:pPr algn="just" fontAlgn="t"/>
                      <a:r>
                        <a:rPr lang="en-IN">
                          <a:solidFill>
                            <a:srgbClr val="333333"/>
                          </a:solidFill>
                          <a:effectLst/>
                          <a:latin typeface="inter-regular"/>
                        </a:rPr>
                        <a:t>4</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104</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MBA</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850508186"/>
                  </a:ext>
                </a:extLst>
              </a:tr>
              <a:tr h="571429">
                <a:tc>
                  <a:txBody>
                    <a:bodyPr/>
                    <a:lstStyle/>
                    <a:p>
                      <a:pPr algn="just" fontAlgn="t"/>
                      <a:r>
                        <a:rPr lang="en-IN">
                          <a:solidFill>
                            <a:srgbClr val="333333"/>
                          </a:solidFill>
                          <a:effectLst/>
                          <a:latin typeface="inter-regular"/>
                        </a:rPr>
                        <a:t>5</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107</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dirty="0">
                          <a:solidFill>
                            <a:srgbClr val="333333"/>
                          </a:solidFill>
                          <a:effectLst/>
                          <a:latin typeface="inter-regular"/>
                        </a:rPr>
                        <a:t>MCA</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25705534"/>
                  </a:ext>
                </a:extLst>
              </a:tr>
            </a:tbl>
          </a:graphicData>
        </a:graphic>
      </p:graphicFrame>
      <p:sp>
        <p:nvSpPr>
          <p:cNvPr id="6" name="TextBox 5">
            <a:extLst>
              <a:ext uri="{FF2B5EF4-FFF2-40B4-BE49-F238E27FC236}">
                <a16:creationId xmlns:a16="http://schemas.microsoft.com/office/drawing/2014/main" id="{318D987B-C109-477F-90FC-E7CAA5A09A6F}"/>
              </a:ext>
            </a:extLst>
          </p:cNvPr>
          <p:cNvSpPr txBox="1"/>
          <p:nvPr/>
        </p:nvSpPr>
        <p:spPr>
          <a:xfrm>
            <a:off x="1" y="5049867"/>
            <a:ext cx="12192000" cy="984885"/>
          </a:xfrm>
          <a:prstGeom prst="rect">
            <a:avLst/>
          </a:prstGeom>
          <a:noFill/>
        </p:spPr>
        <p:txBody>
          <a:bodyPr wrap="square" rtlCol="0">
            <a:spAutoFit/>
          </a:bodyPr>
          <a:lstStyle/>
          <a:p>
            <a:pPr algn="just"/>
            <a:r>
              <a:rPr lang="en-US" sz="2000" b="1" i="0" dirty="0">
                <a:solidFill>
                  <a:srgbClr val="000000"/>
                </a:solidFill>
                <a:effectLst/>
                <a:latin typeface="inter-regular"/>
              </a:rPr>
              <a:t>SELECT * FROM Department WHERE </a:t>
            </a:r>
            <a:r>
              <a:rPr lang="en-US" sz="2000" b="1" i="0" dirty="0" err="1">
                <a:solidFill>
                  <a:srgbClr val="000000"/>
                </a:solidFill>
                <a:effectLst/>
                <a:latin typeface="inter-regular"/>
              </a:rPr>
              <a:t>Faculty_ID</a:t>
            </a:r>
            <a:r>
              <a:rPr lang="en-US" sz="2000" b="1" i="0" dirty="0">
                <a:solidFill>
                  <a:srgbClr val="000000"/>
                </a:solidFill>
                <a:effectLst/>
                <a:latin typeface="inter-regular"/>
              </a:rPr>
              <a:t> IN (SELECT </a:t>
            </a:r>
            <a:r>
              <a:rPr lang="en-US" sz="2000" b="1" i="0" dirty="0" err="1">
                <a:solidFill>
                  <a:srgbClr val="000000"/>
                </a:solidFill>
                <a:effectLst/>
                <a:latin typeface="inter-regular"/>
              </a:rPr>
              <a:t>Faculty_ID</a:t>
            </a:r>
            <a:r>
              <a:rPr lang="en-US" sz="2000" b="1" i="0" dirty="0">
                <a:solidFill>
                  <a:srgbClr val="000000"/>
                </a:solidFill>
                <a:effectLst/>
                <a:latin typeface="inter-regular"/>
              </a:rPr>
              <a:t> FROM Faculty WHERE </a:t>
            </a:r>
            <a:r>
              <a:rPr lang="en-US" sz="2000" b="1" i="0" dirty="0">
                <a:solidFill>
                  <a:srgbClr val="FF0000"/>
                </a:solidFill>
                <a:effectLst/>
                <a:latin typeface="inter-regular"/>
              </a:rPr>
              <a:t>City</a:t>
            </a:r>
            <a:r>
              <a:rPr lang="en-US" sz="2000" b="1" i="0" dirty="0">
                <a:solidFill>
                  <a:srgbClr val="000000"/>
                </a:solidFill>
                <a:effectLst/>
                <a:latin typeface="inter-regular"/>
              </a:rPr>
              <a:t> = </a:t>
            </a:r>
            <a:r>
              <a:rPr lang="en-US" sz="2000" b="1" i="0" dirty="0">
                <a:solidFill>
                  <a:srgbClr val="0000FF"/>
                </a:solidFill>
                <a:effectLst/>
                <a:latin typeface="inter-regular"/>
              </a:rPr>
              <a:t>'Noida'</a:t>
            </a:r>
            <a:r>
              <a:rPr lang="en-US" sz="2000" b="1" i="0" dirty="0">
                <a:solidFill>
                  <a:srgbClr val="000000"/>
                </a:solidFill>
                <a:effectLst/>
                <a:latin typeface="inter-regular"/>
              </a:rPr>
              <a:t> OR </a:t>
            </a:r>
            <a:r>
              <a:rPr lang="en-US" sz="2000" b="1" i="0" dirty="0">
                <a:solidFill>
                  <a:srgbClr val="FF0000"/>
                </a:solidFill>
                <a:effectLst/>
                <a:latin typeface="inter-regular"/>
              </a:rPr>
              <a:t>City</a:t>
            </a:r>
            <a:r>
              <a:rPr lang="en-US" sz="2000" b="1" i="0" dirty="0">
                <a:solidFill>
                  <a:srgbClr val="000000"/>
                </a:solidFill>
                <a:effectLst/>
                <a:latin typeface="inter-regular"/>
              </a:rPr>
              <a:t> = </a:t>
            </a:r>
            <a:r>
              <a:rPr lang="en-US" sz="2000" b="1" i="0" dirty="0">
                <a:solidFill>
                  <a:srgbClr val="0000FF"/>
                </a:solidFill>
                <a:effectLst/>
                <a:latin typeface="inter-regular"/>
              </a:rPr>
              <a:t>'Gurgaon'</a:t>
            </a:r>
            <a:r>
              <a:rPr lang="en-US" sz="2000" b="1" i="0" dirty="0">
                <a:solidFill>
                  <a:srgbClr val="000000"/>
                </a:solidFill>
                <a:effectLst/>
                <a:latin typeface="inter-regular"/>
              </a:rPr>
              <a:t> ) ;  </a:t>
            </a:r>
          </a:p>
          <a:p>
            <a:endParaRPr lang="en-IN" dirty="0"/>
          </a:p>
        </p:txBody>
      </p:sp>
    </p:spTree>
    <p:extLst>
      <p:ext uri="{BB962C8B-B14F-4D97-AF65-F5344CB8AC3E}">
        <p14:creationId xmlns:p14="http://schemas.microsoft.com/office/powerpoint/2010/main" val="2873186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9708C-79F8-426B-B458-5CD21058DDAF}"/>
              </a:ext>
            </a:extLst>
          </p:cNvPr>
          <p:cNvSpPr>
            <a:spLocks noGrp="1"/>
          </p:cNvSpPr>
          <p:nvPr>
            <p:ph type="title"/>
          </p:nvPr>
        </p:nvSpPr>
        <p:spPr/>
        <p:txBody>
          <a:bodyPr/>
          <a:lstStyle/>
          <a:p>
            <a:r>
              <a:rPr lang="en-IN" b="1" i="0" dirty="0">
                <a:solidFill>
                  <a:srgbClr val="333333"/>
                </a:solidFill>
                <a:effectLst/>
                <a:latin typeface="inter-bold"/>
              </a:rPr>
              <a:t>Output:</a:t>
            </a:r>
            <a:endParaRPr lang="en-IN" dirty="0"/>
          </a:p>
        </p:txBody>
      </p:sp>
      <p:graphicFrame>
        <p:nvGraphicFramePr>
          <p:cNvPr id="4" name="Content Placeholder 3">
            <a:extLst>
              <a:ext uri="{FF2B5EF4-FFF2-40B4-BE49-F238E27FC236}">
                <a16:creationId xmlns:a16="http://schemas.microsoft.com/office/drawing/2014/main" id="{7EC47CD3-A56C-45F9-8256-3C63382275C2}"/>
              </a:ext>
            </a:extLst>
          </p:cNvPr>
          <p:cNvGraphicFramePr>
            <a:graphicFrameLocks noGrp="1"/>
          </p:cNvGraphicFramePr>
          <p:nvPr>
            <p:ph idx="1"/>
            <p:extLst>
              <p:ext uri="{D42A27DB-BD31-4B8C-83A1-F6EECF244321}">
                <p14:modId xmlns:p14="http://schemas.microsoft.com/office/powerpoint/2010/main" val="2697710799"/>
              </p:ext>
            </p:extLst>
          </p:nvPr>
        </p:nvGraphicFramePr>
        <p:xfrm>
          <a:off x="3595947" y="2128158"/>
          <a:ext cx="5000106" cy="3208610"/>
        </p:xfrm>
        <a:graphic>
          <a:graphicData uri="http://schemas.openxmlformats.org/drawingml/2006/table">
            <a:tbl>
              <a:tblPr/>
              <a:tblGrid>
                <a:gridCol w="1666702">
                  <a:extLst>
                    <a:ext uri="{9D8B030D-6E8A-4147-A177-3AD203B41FA5}">
                      <a16:colId xmlns:a16="http://schemas.microsoft.com/office/drawing/2014/main" val="2967767167"/>
                    </a:ext>
                  </a:extLst>
                </a:gridCol>
                <a:gridCol w="1666702">
                  <a:extLst>
                    <a:ext uri="{9D8B030D-6E8A-4147-A177-3AD203B41FA5}">
                      <a16:colId xmlns:a16="http://schemas.microsoft.com/office/drawing/2014/main" val="2531510553"/>
                    </a:ext>
                  </a:extLst>
                </a:gridCol>
                <a:gridCol w="1666702">
                  <a:extLst>
                    <a:ext uri="{9D8B030D-6E8A-4147-A177-3AD203B41FA5}">
                      <a16:colId xmlns:a16="http://schemas.microsoft.com/office/drawing/2014/main" val="3548792932"/>
                    </a:ext>
                  </a:extLst>
                </a:gridCol>
              </a:tblGrid>
              <a:tr h="1013246">
                <a:tc>
                  <a:txBody>
                    <a:bodyPr/>
                    <a:lstStyle/>
                    <a:p>
                      <a:pPr algn="l" fontAlgn="t"/>
                      <a:r>
                        <a:rPr lang="en-IN">
                          <a:solidFill>
                            <a:srgbClr val="000000"/>
                          </a:solidFill>
                          <a:effectLst/>
                          <a:latin typeface="times new roman" panose="02020603050405020304" pitchFamily="18" charset="0"/>
                        </a:rPr>
                        <a:t>Dept_ID</a:t>
                      </a:r>
                    </a:p>
                  </a:txBody>
                  <a:tcPr marT="91440" marB="91440">
                    <a:lnL w="7620" cap="flat" cmpd="sng" algn="ctr">
                      <a:solidFill>
                        <a:srgbClr val="4079C6"/>
                      </a:solidFill>
                      <a:prstDash val="solid"/>
                      <a:round/>
                      <a:headEnd type="none" w="med" len="med"/>
                      <a:tailEnd type="none" w="med" len="med"/>
                    </a:lnL>
                    <a:lnR w="7620" cap="flat" cmpd="sng" algn="ctr">
                      <a:solidFill>
                        <a:srgbClr val="4079C6"/>
                      </a:solidFill>
                      <a:prstDash val="solid"/>
                      <a:round/>
                      <a:headEnd type="none" w="med" len="med"/>
                      <a:tailEnd type="none" w="med" len="med"/>
                    </a:lnR>
                    <a:lnT w="7620" cap="flat" cmpd="sng" algn="ctr">
                      <a:solidFill>
                        <a:srgbClr val="4079C6"/>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Faculty_ID</a:t>
                      </a:r>
                    </a:p>
                  </a:txBody>
                  <a:tcPr marT="91440" marB="91440">
                    <a:lnL w="7620" cap="flat" cmpd="sng" algn="ctr">
                      <a:solidFill>
                        <a:srgbClr val="4079C6"/>
                      </a:solidFill>
                      <a:prstDash val="solid"/>
                      <a:round/>
                      <a:headEnd type="none" w="med" len="med"/>
                      <a:tailEnd type="none" w="med" len="med"/>
                    </a:lnL>
                    <a:lnR w="7620" cap="flat" cmpd="sng" algn="ctr">
                      <a:solidFill>
                        <a:srgbClr val="4079C6"/>
                      </a:solidFill>
                      <a:prstDash val="solid"/>
                      <a:round/>
                      <a:headEnd type="none" w="med" len="med"/>
                      <a:tailEnd type="none" w="med" len="med"/>
                    </a:lnR>
                    <a:lnT w="7620" cap="flat" cmpd="sng" algn="ctr">
                      <a:solidFill>
                        <a:srgbClr val="4079C6"/>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Dept_Name</a:t>
                      </a:r>
                    </a:p>
                  </a:txBody>
                  <a:tcPr marT="91440" marB="91440">
                    <a:lnL w="7620" cap="flat" cmpd="sng" algn="ctr">
                      <a:solidFill>
                        <a:srgbClr val="4079C6"/>
                      </a:solidFill>
                      <a:prstDash val="solid"/>
                      <a:round/>
                      <a:headEnd type="none" w="med" len="med"/>
                      <a:tailEnd type="none" w="med" len="med"/>
                    </a:lnL>
                    <a:lnR w="7620" cap="flat" cmpd="sng" algn="ctr">
                      <a:solidFill>
                        <a:srgbClr val="4079C6"/>
                      </a:solidFill>
                      <a:prstDash val="solid"/>
                      <a:round/>
                      <a:headEnd type="none" w="med" len="med"/>
                      <a:tailEnd type="none" w="med" len="med"/>
                    </a:lnR>
                    <a:lnT w="7620" cap="flat" cmpd="sng" algn="ctr">
                      <a:solidFill>
                        <a:srgbClr val="4079C6"/>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4114135458"/>
                  </a:ext>
                </a:extLst>
              </a:tr>
              <a:tr h="548841">
                <a:tc>
                  <a:txBody>
                    <a:bodyPr/>
                    <a:lstStyle/>
                    <a:p>
                      <a:pPr algn="just" fontAlgn="t"/>
                      <a:r>
                        <a:rPr lang="en-IN">
                          <a:solidFill>
                            <a:srgbClr val="333333"/>
                          </a:solidFill>
                          <a:effectLst/>
                          <a:latin typeface="inter-regular"/>
                        </a:rPr>
                        <a:t>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101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BCA</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830523824"/>
                  </a:ext>
                </a:extLst>
              </a:tr>
              <a:tr h="548841">
                <a:tc>
                  <a:txBody>
                    <a:bodyPr/>
                    <a:lstStyle/>
                    <a:p>
                      <a:pPr algn="just" fontAlgn="t"/>
                      <a:r>
                        <a:rPr lang="en-IN">
                          <a:solidFill>
                            <a:srgbClr val="333333"/>
                          </a:solidFill>
                          <a:effectLst/>
                          <a:latin typeface="inter-regular"/>
                        </a:rPr>
                        <a:t>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102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B.Tech</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435487630"/>
                  </a:ext>
                </a:extLst>
              </a:tr>
              <a:tr h="548841">
                <a:tc>
                  <a:txBody>
                    <a:bodyPr/>
                    <a:lstStyle/>
                    <a:p>
                      <a:pPr algn="just" fontAlgn="t"/>
                      <a:r>
                        <a:rPr lang="en-IN">
                          <a:solidFill>
                            <a:srgbClr val="333333"/>
                          </a:solidFill>
                          <a:effectLst/>
                          <a:latin typeface="inter-regular"/>
                        </a:rPr>
                        <a:t>3</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105</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BBA</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83711955"/>
                  </a:ext>
                </a:extLst>
              </a:tr>
              <a:tr h="548841">
                <a:tc>
                  <a:txBody>
                    <a:bodyPr/>
                    <a:lstStyle/>
                    <a:p>
                      <a:pPr algn="just" fontAlgn="t"/>
                      <a:r>
                        <a:rPr lang="en-IN">
                          <a:solidFill>
                            <a:srgbClr val="333333"/>
                          </a:solidFill>
                          <a:effectLst/>
                          <a:latin typeface="inter-regular"/>
                        </a:rPr>
                        <a:t>5</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107</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dirty="0">
                          <a:solidFill>
                            <a:srgbClr val="333333"/>
                          </a:solidFill>
                          <a:effectLst/>
                          <a:latin typeface="inter-regular"/>
                        </a:rPr>
                        <a:t>MCA</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106053283"/>
                  </a:ext>
                </a:extLst>
              </a:tr>
            </a:tbl>
          </a:graphicData>
        </a:graphic>
      </p:graphicFrame>
    </p:spTree>
    <p:extLst>
      <p:ext uri="{BB962C8B-B14F-4D97-AF65-F5344CB8AC3E}">
        <p14:creationId xmlns:p14="http://schemas.microsoft.com/office/powerpoint/2010/main" val="24507101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459</TotalTime>
  <Words>2246</Words>
  <Application>Microsoft Office PowerPoint</Application>
  <PresentationFormat>Widescreen</PresentationFormat>
  <Paragraphs>567</Paragraphs>
  <Slides>39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39</vt:i4>
      </vt:variant>
    </vt:vector>
  </HeadingPairs>
  <TitlesOfParts>
    <vt:vector size="48" baseType="lpstr">
      <vt:lpstr>Arial</vt:lpstr>
      <vt:lpstr>Calibri</vt:lpstr>
      <vt:lpstr>Calibri Light</vt:lpstr>
      <vt:lpstr>erdana</vt:lpstr>
      <vt:lpstr>inter-bold</vt:lpstr>
      <vt:lpstr>inter-regular</vt:lpstr>
      <vt:lpstr>times new roman</vt:lpstr>
      <vt:lpstr>Verdana</vt:lpstr>
      <vt:lpstr>Office Theme</vt:lpstr>
      <vt:lpstr>SQL Subquery</vt:lpstr>
      <vt:lpstr>SQL Subquery</vt:lpstr>
      <vt:lpstr>Subquery with SELECT statement</vt:lpstr>
      <vt:lpstr>Examples of Subquery with the SELECT Statement</vt:lpstr>
      <vt:lpstr>PowerPoint Presentation</vt:lpstr>
      <vt:lpstr>Output:</vt:lpstr>
      <vt:lpstr>Example 2: This example uses the IN operator with the subquery.</vt:lpstr>
      <vt:lpstr>PowerPoint Presentation</vt:lpstr>
      <vt:lpstr>Output:</vt:lpstr>
      <vt:lpstr>Subquery with the INSERT statement</vt:lpstr>
      <vt:lpstr>Examples of Subquery with the INSERT Statement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Subquery with the UPDATE statement</vt:lpstr>
      <vt:lpstr>Example of Subquery with the UPDATE statement</vt:lpstr>
      <vt:lpstr>PowerPoint Presentation</vt:lpstr>
      <vt:lpstr>PowerPoint Presentation</vt:lpstr>
      <vt:lpstr>PowerPoint Presentation</vt:lpstr>
      <vt:lpstr>Subquery with the DELETE statement</vt:lpstr>
      <vt:lpstr>Example of Subquery with DELETE statement</vt:lpstr>
      <vt:lpstr>PowerPoint Presentation</vt:lpstr>
      <vt:lpstr>PowerPoint Presentation</vt:lpstr>
      <vt:lpstr>PowerPoint Presentation</vt:lpstr>
      <vt:lpstr>PRACTICAL – 7 AIM: To solve queries using the concept of sub query.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Subquery</dc:title>
  <dc:creator>Kinjal Gautam</dc:creator>
  <cp:lastModifiedBy>Kinjal Gautam</cp:lastModifiedBy>
  <cp:revision>3</cp:revision>
  <dcterms:created xsi:type="dcterms:W3CDTF">2021-12-27T09:06:33Z</dcterms:created>
  <dcterms:modified xsi:type="dcterms:W3CDTF">2021-12-29T14:29:22Z</dcterms:modified>
</cp:coreProperties>
</file>