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6" d="100"/>
          <a:sy n="46" d="100"/>
        </p:scale>
        <p:origin x="58" y="8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D320-4450-4EE7-B59F-110CD4CFC9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35107A-5E8D-41FD-A898-663DE8A06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868DC9-AAF4-4389-AB41-7D2C55D7FC32}"/>
              </a:ext>
            </a:extLst>
          </p:cNvPr>
          <p:cNvSpPr>
            <a:spLocks noGrp="1"/>
          </p:cNvSpPr>
          <p:nvPr>
            <p:ph type="dt" sz="half" idx="10"/>
          </p:nvPr>
        </p:nvSpPr>
        <p:spPr/>
        <p:txBody>
          <a:bodyPr/>
          <a:lstStyle/>
          <a:p>
            <a:fld id="{7EDC0BAB-7E8C-4C38-B509-02BA88FD6058}" type="datetimeFigureOut">
              <a:rPr lang="en-IN" smtClean="0"/>
              <a:t>10-01-2022</a:t>
            </a:fld>
            <a:endParaRPr lang="en-IN"/>
          </a:p>
        </p:txBody>
      </p:sp>
      <p:sp>
        <p:nvSpPr>
          <p:cNvPr id="5" name="Footer Placeholder 4">
            <a:extLst>
              <a:ext uri="{FF2B5EF4-FFF2-40B4-BE49-F238E27FC236}">
                <a16:creationId xmlns:a16="http://schemas.microsoft.com/office/drawing/2014/main" id="{25EBB30D-5669-432A-A08D-037ECB561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87CE66-2116-43F6-82D4-314970039443}"/>
              </a:ext>
            </a:extLst>
          </p:cNvPr>
          <p:cNvSpPr>
            <a:spLocks noGrp="1"/>
          </p:cNvSpPr>
          <p:nvPr>
            <p:ph type="sldNum" sz="quarter" idx="12"/>
          </p:nvPr>
        </p:nvSpPr>
        <p:spPr/>
        <p:txBody>
          <a:bodyPr/>
          <a:lstStyle/>
          <a:p>
            <a:fld id="{0C41788A-F105-402A-9797-ADE4362FFBCB}" type="slidenum">
              <a:rPr lang="en-IN" smtClean="0"/>
              <a:t>‹#›</a:t>
            </a:fld>
            <a:endParaRPr lang="en-IN"/>
          </a:p>
        </p:txBody>
      </p:sp>
    </p:spTree>
    <p:extLst>
      <p:ext uri="{BB962C8B-B14F-4D97-AF65-F5344CB8AC3E}">
        <p14:creationId xmlns:p14="http://schemas.microsoft.com/office/powerpoint/2010/main" val="364411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64CA-3106-4D62-B1D0-33B01D6383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194386-F3F1-43B2-9AEB-F4880B936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959E7-61F8-4B54-86BC-3F4DD3C581D9}"/>
              </a:ext>
            </a:extLst>
          </p:cNvPr>
          <p:cNvSpPr>
            <a:spLocks noGrp="1"/>
          </p:cNvSpPr>
          <p:nvPr>
            <p:ph type="dt" sz="half" idx="10"/>
          </p:nvPr>
        </p:nvSpPr>
        <p:spPr/>
        <p:txBody>
          <a:bodyPr/>
          <a:lstStyle/>
          <a:p>
            <a:fld id="{7EDC0BAB-7E8C-4C38-B509-02BA88FD6058}" type="datetimeFigureOut">
              <a:rPr lang="en-IN" smtClean="0"/>
              <a:t>10-01-2022</a:t>
            </a:fld>
            <a:endParaRPr lang="en-IN"/>
          </a:p>
        </p:txBody>
      </p:sp>
      <p:sp>
        <p:nvSpPr>
          <p:cNvPr id="5" name="Footer Placeholder 4">
            <a:extLst>
              <a:ext uri="{FF2B5EF4-FFF2-40B4-BE49-F238E27FC236}">
                <a16:creationId xmlns:a16="http://schemas.microsoft.com/office/drawing/2014/main" id="{73FB73C1-F105-4B3D-B32C-2F2FACC927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8BE07-71DB-486B-B29B-BF27ED5A5E73}"/>
              </a:ext>
            </a:extLst>
          </p:cNvPr>
          <p:cNvSpPr>
            <a:spLocks noGrp="1"/>
          </p:cNvSpPr>
          <p:nvPr>
            <p:ph type="sldNum" sz="quarter" idx="12"/>
          </p:nvPr>
        </p:nvSpPr>
        <p:spPr/>
        <p:txBody>
          <a:bodyPr/>
          <a:lstStyle/>
          <a:p>
            <a:fld id="{0C41788A-F105-402A-9797-ADE4362FFBCB}" type="slidenum">
              <a:rPr lang="en-IN" smtClean="0"/>
              <a:t>‹#›</a:t>
            </a:fld>
            <a:endParaRPr lang="en-IN"/>
          </a:p>
        </p:txBody>
      </p:sp>
    </p:spTree>
    <p:extLst>
      <p:ext uri="{BB962C8B-B14F-4D97-AF65-F5344CB8AC3E}">
        <p14:creationId xmlns:p14="http://schemas.microsoft.com/office/powerpoint/2010/main" val="311419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61306-0B87-4817-98DB-4368D07D98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F1A7B7-20E4-4571-84A3-461F89FDC1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A1BE4-AF09-4B5F-82F8-E774E195EC0C}"/>
              </a:ext>
            </a:extLst>
          </p:cNvPr>
          <p:cNvSpPr>
            <a:spLocks noGrp="1"/>
          </p:cNvSpPr>
          <p:nvPr>
            <p:ph type="dt" sz="half" idx="10"/>
          </p:nvPr>
        </p:nvSpPr>
        <p:spPr/>
        <p:txBody>
          <a:bodyPr/>
          <a:lstStyle/>
          <a:p>
            <a:fld id="{7EDC0BAB-7E8C-4C38-B509-02BA88FD6058}" type="datetimeFigureOut">
              <a:rPr lang="en-IN" smtClean="0"/>
              <a:t>10-01-2022</a:t>
            </a:fld>
            <a:endParaRPr lang="en-IN"/>
          </a:p>
        </p:txBody>
      </p:sp>
      <p:sp>
        <p:nvSpPr>
          <p:cNvPr id="5" name="Footer Placeholder 4">
            <a:extLst>
              <a:ext uri="{FF2B5EF4-FFF2-40B4-BE49-F238E27FC236}">
                <a16:creationId xmlns:a16="http://schemas.microsoft.com/office/drawing/2014/main" id="{EE275A19-6A78-4253-9C50-639387883F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2FBB57-9E38-4847-83DE-4FE4AA7D5F9D}"/>
              </a:ext>
            </a:extLst>
          </p:cNvPr>
          <p:cNvSpPr>
            <a:spLocks noGrp="1"/>
          </p:cNvSpPr>
          <p:nvPr>
            <p:ph type="sldNum" sz="quarter" idx="12"/>
          </p:nvPr>
        </p:nvSpPr>
        <p:spPr/>
        <p:txBody>
          <a:bodyPr/>
          <a:lstStyle/>
          <a:p>
            <a:fld id="{0C41788A-F105-402A-9797-ADE4362FFBCB}" type="slidenum">
              <a:rPr lang="en-IN" smtClean="0"/>
              <a:t>‹#›</a:t>
            </a:fld>
            <a:endParaRPr lang="en-IN"/>
          </a:p>
        </p:txBody>
      </p:sp>
    </p:spTree>
    <p:extLst>
      <p:ext uri="{BB962C8B-B14F-4D97-AF65-F5344CB8AC3E}">
        <p14:creationId xmlns:p14="http://schemas.microsoft.com/office/powerpoint/2010/main" val="271310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FA65-2D95-4A8C-9AA5-4EE0FE7730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BAE45F-D6E4-44AC-844B-6E32F54B14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E520B-8211-49CC-BCD7-8B8D59A470E4}"/>
              </a:ext>
            </a:extLst>
          </p:cNvPr>
          <p:cNvSpPr>
            <a:spLocks noGrp="1"/>
          </p:cNvSpPr>
          <p:nvPr>
            <p:ph type="dt" sz="half" idx="10"/>
          </p:nvPr>
        </p:nvSpPr>
        <p:spPr/>
        <p:txBody>
          <a:bodyPr/>
          <a:lstStyle/>
          <a:p>
            <a:fld id="{7EDC0BAB-7E8C-4C38-B509-02BA88FD6058}" type="datetimeFigureOut">
              <a:rPr lang="en-IN" smtClean="0"/>
              <a:t>10-01-2022</a:t>
            </a:fld>
            <a:endParaRPr lang="en-IN"/>
          </a:p>
        </p:txBody>
      </p:sp>
      <p:sp>
        <p:nvSpPr>
          <p:cNvPr id="5" name="Footer Placeholder 4">
            <a:extLst>
              <a:ext uri="{FF2B5EF4-FFF2-40B4-BE49-F238E27FC236}">
                <a16:creationId xmlns:a16="http://schemas.microsoft.com/office/drawing/2014/main" id="{D66EB55B-FAE6-43B2-9FA3-17DA94F83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7354BF-69CF-4461-80B0-6107FC2BE72C}"/>
              </a:ext>
            </a:extLst>
          </p:cNvPr>
          <p:cNvSpPr>
            <a:spLocks noGrp="1"/>
          </p:cNvSpPr>
          <p:nvPr>
            <p:ph type="sldNum" sz="quarter" idx="12"/>
          </p:nvPr>
        </p:nvSpPr>
        <p:spPr/>
        <p:txBody>
          <a:bodyPr/>
          <a:lstStyle/>
          <a:p>
            <a:fld id="{0C41788A-F105-402A-9797-ADE4362FFBCB}" type="slidenum">
              <a:rPr lang="en-IN" smtClean="0"/>
              <a:t>‹#›</a:t>
            </a:fld>
            <a:endParaRPr lang="en-IN"/>
          </a:p>
        </p:txBody>
      </p:sp>
    </p:spTree>
    <p:extLst>
      <p:ext uri="{BB962C8B-B14F-4D97-AF65-F5344CB8AC3E}">
        <p14:creationId xmlns:p14="http://schemas.microsoft.com/office/powerpoint/2010/main" val="420905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7B3C-76D3-4C25-803B-E72CC6E160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46752B-8CF8-4EC8-BFF7-C57761C80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5C0D01-4339-4783-B999-D4D914C490BA}"/>
              </a:ext>
            </a:extLst>
          </p:cNvPr>
          <p:cNvSpPr>
            <a:spLocks noGrp="1"/>
          </p:cNvSpPr>
          <p:nvPr>
            <p:ph type="dt" sz="half" idx="10"/>
          </p:nvPr>
        </p:nvSpPr>
        <p:spPr/>
        <p:txBody>
          <a:bodyPr/>
          <a:lstStyle/>
          <a:p>
            <a:fld id="{7EDC0BAB-7E8C-4C38-B509-02BA88FD6058}" type="datetimeFigureOut">
              <a:rPr lang="en-IN" smtClean="0"/>
              <a:t>10-01-2022</a:t>
            </a:fld>
            <a:endParaRPr lang="en-IN"/>
          </a:p>
        </p:txBody>
      </p:sp>
      <p:sp>
        <p:nvSpPr>
          <p:cNvPr id="5" name="Footer Placeholder 4">
            <a:extLst>
              <a:ext uri="{FF2B5EF4-FFF2-40B4-BE49-F238E27FC236}">
                <a16:creationId xmlns:a16="http://schemas.microsoft.com/office/drawing/2014/main" id="{BE5B38AA-0BB2-4B5A-80ED-E9E64B112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7EF828-D5DC-46F8-93E3-2A4DAE0D076A}"/>
              </a:ext>
            </a:extLst>
          </p:cNvPr>
          <p:cNvSpPr>
            <a:spLocks noGrp="1"/>
          </p:cNvSpPr>
          <p:nvPr>
            <p:ph type="sldNum" sz="quarter" idx="12"/>
          </p:nvPr>
        </p:nvSpPr>
        <p:spPr/>
        <p:txBody>
          <a:bodyPr/>
          <a:lstStyle/>
          <a:p>
            <a:fld id="{0C41788A-F105-402A-9797-ADE4362FFBCB}" type="slidenum">
              <a:rPr lang="en-IN" smtClean="0"/>
              <a:t>‹#›</a:t>
            </a:fld>
            <a:endParaRPr lang="en-IN"/>
          </a:p>
        </p:txBody>
      </p:sp>
    </p:spTree>
    <p:extLst>
      <p:ext uri="{BB962C8B-B14F-4D97-AF65-F5344CB8AC3E}">
        <p14:creationId xmlns:p14="http://schemas.microsoft.com/office/powerpoint/2010/main" val="223337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2D7B-9F1F-4ADF-9C24-5529893626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32B21A-D906-48D2-A093-AFAECDCFD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BA94DA-1E70-4B0C-A9ED-E5A3A60815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354B5C-D1E0-46F8-ABEC-13953F42FCF9}"/>
              </a:ext>
            </a:extLst>
          </p:cNvPr>
          <p:cNvSpPr>
            <a:spLocks noGrp="1"/>
          </p:cNvSpPr>
          <p:nvPr>
            <p:ph type="dt" sz="half" idx="10"/>
          </p:nvPr>
        </p:nvSpPr>
        <p:spPr/>
        <p:txBody>
          <a:bodyPr/>
          <a:lstStyle/>
          <a:p>
            <a:fld id="{7EDC0BAB-7E8C-4C38-B509-02BA88FD6058}" type="datetimeFigureOut">
              <a:rPr lang="en-IN" smtClean="0"/>
              <a:t>10-01-2022</a:t>
            </a:fld>
            <a:endParaRPr lang="en-IN"/>
          </a:p>
        </p:txBody>
      </p:sp>
      <p:sp>
        <p:nvSpPr>
          <p:cNvPr id="6" name="Footer Placeholder 5">
            <a:extLst>
              <a:ext uri="{FF2B5EF4-FFF2-40B4-BE49-F238E27FC236}">
                <a16:creationId xmlns:a16="http://schemas.microsoft.com/office/drawing/2014/main" id="{E93160DE-8FB0-4887-92E6-6006C84C7B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DFBD20-FF25-4282-ACAC-11E2757F02B8}"/>
              </a:ext>
            </a:extLst>
          </p:cNvPr>
          <p:cNvSpPr>
            <a:spLocks noGrp="1"/>
          </p:cNvSpPr>
          <p:nvPr>
            <p:ph type="sldNum" sz="quarter" idx="12"/>
          </p:nvPr>
        </p:nvSpPr>
        <p:spPr/>
        <p:txBody>
          <a:bodyPr/>
          <a:lstStyle/>
          <a:p>
            <a:fld id="{0C41788A-F105-402A-9797-ADE4362FFBCB}" type="slidenum">
              <a:rPr lang="en-IN" smtClean="0"/>
              <a:t>‹#›</a:t>
            </a:fld>
            <a:endParaRPr lang="en-IN"/>
          </a:p>
        </p:txBody>
      </p:sp>
    </p:spTree>
    <p:extLst>
      <p:ext uri="{BB962C8B-B14F-4D97-AF65-F5344CB8AC3E}">
        <p14:creationId xmlns:p14="http://schemas.microsoft.com/office/powerpoint/2010/main" val="1963296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14E5-13D0-4802-994E-55836820CE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EEEE08-139F-459F-927E-211AE0CAB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613C28-9F27-4E7D-9AE3-A47ACE9B44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F3DF57-D680-45F0-8C01-710A996D56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971599-9225-4EAD-A496-3B60D04B93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8FFDAD-3505-4BBA-9C9A-BEC95265CC58}"/>
              </a:ext>
            </a:extLst>
          </p:cNvPr>
          <p:cNvSpPr>
            <a:spLocks noGrp="1"/>
          </p:cNvSpPr>
          <p:nvPr>
            <p:ph type="dt" sz="half" idx="10"/>
          </p:nvPr>
        </p:nvSpPr>
        <p:spPr/>
        <p:txBody>
          <a:bodyPr/>
          <a:lstStyle/>
          <a:p>
            <a:fld id="{7EDC0BAB-7E8C-4C38-B509-02BA88FD6058}" type="datetimeFigureOut">
              <a:rPr lang="en-IN" smtClean="0"/>
              <a:t>10-01-2022</a:t>
            </a:fld>
            <a:endParaRPr lang="en-IN"/>
          </a:p>
        </p:txBody>
      </p:sp>
      <p:sp>
        <p:nvSpPr>
          <p:cNvPr id="8" name="Footer Placeholder 7">
            <a:extLst>
              <a:ext uri="{FF2B5EF4-FFF2-40B4-BE49-F238E27FC236}">
                <a16:creationId xmlns:a16="http://schemas.microsoft.com/office/drawing/2014/main" id="{72F9E468-1C97-480F-9DBB-E5E67A09F6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94FC3E-98FF-4774-8317-5137AD045D0D}"/>
              </a:ext>
            </a:extLst>
          </p:cNvPr>
          <p:cNvSpPr>
            <a:spLocks noGrp="1"/>
          </p:cNvSpPr>
          <p:nvPr>
            <p:ph type="sldNum" sz="quarter" idx="12"/>
          </p:nvPr>
        </p:nvSpPr>
        <p:spPr/>
        <p:txBody>
          <a:bodyPr/>
          <a:lstStyle/>
          <a:p>
            <a:fld id="{0C41788A-F105-402A-9797-ADE4362FFBCB}" type="slidenum">
              <a:rPr lang="en-IN" smtClean="0"/>
              <a:t>‹#›</a:t>
            </a:fld>
            <a:endParaRPr lang="en-IN"/>
          </a:p>
        </p:txBody>
      </p:sp>
    </p:spTree>
    <p:extLst>
      <p:ext uri="{BB962C8B-B14F-4D97-AF65-F5344CB8AC3E}">
        <p14:creationId xmlns:p14="http://schemas.microsoft.com/office/powerpoint/2010/main" val="83809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9BBD-A39A-4077-96F6-7E400D1E17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63F534-703E-4E5C-AE32-9AA671E2F395}"/>
              </a:ext>
            </a:extLst>
          </p:cNvPr>
          <p:cNvSpPr>
            <a:spLocks noGrp="1"/>
          </p:cNvSpPr>
          <p:nvPr>
            <p:ph type="dt" sz="half" idx="10"/>
          </p:nvPr>
        </p:nvSpPr>
        <p:spPr/>
        <p:txBody>
          <a:bodyPr/>
          <a:lstStyle/>
          <a:p>
            <a:fld id="{7EDC0BAB-7E8C-4C38-B509-02BA88FD6058}" type="datetimeFigureOut">
              <a:rPr lang="en-IN" smtClean="0"/>
              <a:t>10-01-2022</a:t>
            </a:fld>
            <a:endParaRPr lang="en-IN"/>
          </a:p>
        </p:txBody>
      </p:sp>
      <p:sp>
        <p:nvSpPr>
          <p:cNvPr id="4" name="Footer Placeholder 3">
            <a:extLst>
              <a:ext uri="{FF2B5EF4-FFF2-40B4-BE49-F238E27FC236}">
                <a16:creationId xmlns:a16="http://schemas.microsoft.com/office/drawing/2014/main" id="{22316BB7-0AC9-4418-9F16-C3387F39CF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56BDFF-7A8C-4551-8C26-AE45E41C8A4B}"/>
              </a:ext>
            </a:extLst>
          </p:cNvPr>
          <p:cNvSpPr>
            <a:spLocks noGrp="1"/>
          </p:cNvSpPr>
          <p:nvPr>
            <p:ph type="sldNum" sz="quarter" idx="12"/>
          </p:nvPr>
        </p:nvSpPr>
        <p:spPr/>
        <p:txBody>
          <a:bodyPr/>
          <a:lstStyle/>
          <a:p>
            <a:fld id="{0C41788A-F105-402A-9797-ADE4362FFBCB}" type="slidenum">
              <a:rPr lang="en-IN" smtClean="0"/>
              <a:t>‹#›</a:t>
            </a:fld>
            <a:endParaRPr lang="en-IN"/>
          </a:p>
        </p:txBody>
      </p:sp>
    </p:spTree>
    <p:extLst>
      <p:ext uri="{BB962C8B-B14F-4D97-AF65-F5344CB8AC3E}">
        <p14:creationId xmlns:p14="http://schemas.microsoft.com/office/powerpoint/2010/main" val="362218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A907DC-F019-4648-9966-C54C35F5E157}"/>
              </a:ext>
            </a:extLst>
          </p:cNvPr>
          <p:cNvSpPr>
            <a:spLocks noGrp="1"/>
          </p:cNvSpPr>
          <p:nvPr>
            <p:ph type="dt" sz="half" idx="10"/>
          </p:nvPr>
        </p:nvSpPr>
        <p:spPr/>
        <p:txBody>
          <a:bodyPr/>
          <a:lstStyle/>
          <a:p>
            <a:fld id="{7EDC0BAB-7E8C-4C38-B509-02BA88FD6058}" type="datetimeFigureOut">
              <a:rPr lang="en-IN" smtClean="0"/>
              <a:t>10-01-2022</a:t>
            </a:fld>
            <a:endParaRPr lang="en-IN"/>
          </a:p>
        </p:txBody>
      </p:sp>
      <p:sp>
        <p:nvSpPr>
          <p:cNvPr id="3" name="Footer Placeholder 2">
            <a:extLst>
              <a:ext uri="{FF2B5EF4-FFF2-40B4-BE49-F238E27FC236}">
                <a16:creationId xmlns:a16="http://schemas.microsoft.com/office/drawing/2014/main" id="{74E46F2F-BAA5-4433-9DAD-8241182B56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3891F6-C1C0-469D-8557-70012761C65A}"/>
              </a:ext>
            </a:extLst>
          </p:cNvPr>
          <p:cNvSpPr>
            <a:spLocks noGrp="1"/>
          </p:cNvSpPr>
          <p:nvPr>
            <p:ph type="sldNum" sz="quarter" idx="12"/>
          </p:nvPr>
        </p:nvSpPr>
        <p:spPr/>
        <p:txBody>
          <a:bodyPr/>
          <a:lstStyle/>
          <a:p>
            <a:fld id="{0C41788A-F105-402A-9797-ADE4362FFBCB}" type="slidenum">
              <a:rPr lang="en-IN" smtClean="0"/>
              <a:t>‹#›</a:t>
            </a:fld>
            <a:endParaRPr lang="en-IN"/>
          </a:p>
        </p:txBody>
      </p:sp>
    </p:spTree>
    <p:extLst>
      <p:ext uri="{BB962C8B-B14F-4D97-AF65-F5344CB8AC3E}">
        <p14:creationId xmlns:p14="http://schemas.microsoft.com/office/powerpoint/2010/main" val="316658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46FD-988E-4580-9580-28BABCCF3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C1EE8F-B9F7-4857-9DB8-60081A1F8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3F0B05-6FCC-4D1D-BC67-13C5955B9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88B55-64E4-429D-A998-8F6724AE50EC}"/>
              </a:ext>
            </a:extLst>
          </p:cNvPr>
          <p:cNvSpPr>
            <a:spLocks noGrp="1"/>
          </p:cNvSpPr>
          <p:nvPr>
            <p:ph type="dt" sz="half" idx="10"/>
          </p:nvPr>
        </p:nvSpPr>
        <p:spPr/>
        <p:txBody>
          <a:bodyPr/>
          <a:lstStyle/>
          <a:p>
            <a:fld id="{7EDC0BAB-7E8C-4C38-B509-02BA88FD6058}" type="datetimeFigureOut">
              <a:rPr lang="en-IN" smtClean="0"/>
              <a:t>10-01-2022</a:t>
            </a:fld>
            <a:endParaRPr lang="en-IN"/>
          </a:p>
        </p:txBody>
      </p:sp>
      <p:sp>
        <p:nvSpPr>
          <p:cNvPr id="6" name="Footer Placeholder 5">
            <a:extLst>
              <a:ext uri="{FF2B5EF4-FFF2-40B4-BE49-F238E27FC236}">
                <a16:creationId xmlns:a16="http://schemas.microsoft.com/office/drawing/2014/main" id="{EE62FCF3-0DB6-46F7-93B4-41CE18061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32E2D-BA91-4FA2-B708-69D7C5EFB9FE}"/>
              </a:ext>
            </a:extLst>
          </p:cNvPr>
          <p:cNvSpPr>
            <a:spLocks noGrp="1"/>
          </p:cNvSpPr>
          <p:nvPr>
            <p:ph type="sldNum" sz="quarter" idx="12"/>
          </p:nvPr>
        </p:nvSpPr>
        <p:spPr/>
        <p:txBody>
          <a:bodyPr/>
          <a:lstStyle/>
          <a:p>
            <a:fld id="{0C41788A-F105-402A-9797-ADE4362FFBCB}" type="slidenum">
              <a:rPr lang="en-IN" smtClean="0"/>
              <a:t>‹#›</a:t>
            </a:fld>
            <a:endParaRPr lang="en-IN"/>
          </a:p>
        </p:txBody>
      </p:sp>
    </p:spTree>
    <p:extLst>
      <p:ext uri="{BB962C8B-B14F-4D97-AF65-F5344CB8AC3E}">
        <p14:creationId xmlns:p14="http://schemas.microsoft.com/office/powerpoint/2010/main" val="194999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2AC4-F301-48A4-87D3-B7EFF237D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559E29-9F3E-47E7-9174-7E8C946B56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D7A9BE-A482-4F27-A144-5AAB781E6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06400-714D-41D0-86A2-6BED2EE99D85}"/>
              </a:ext>
            </a:extLst>
          </p:cNvPr>
          <p:cNvSpPr>
            <a:spLocks noGrp="1"/>
          </p:cNvSpPr>
          <p:nvPr>
            <p:ph type="dt" sz="half" idx="10"/>
          </p:nvPr>
        </p:nvSpPr>
        <p:spPr/>
        <p:txBody>
          <a:bodyPr/>
          <a:lstStyle/>
          <a:p>
            <a:fld id="{7EDC0BAB-7E8C-4C38-B509-02BA88FD6058}" type="datetimeFigureOut">
              <a:rPr lang="en-IN" smtClean="0"/>
              <a:t>10-01-2022</a:t>
            </a:fld>
            <a:endParaRPr lang="en-IN"/>
          </a:p>
        </p:txBody>
      </p:sp>
      <p:sp>
        <p:nvSpPr>
          <p:cNvPr id="6" name="Footer Placeholder 5">
            <a:extLst>
              <a:ext uri="{FF2B5EF4-FFF2-40B4-BE49-F238E27FC236}">
                <a16:creationId xmlns:a16="http://schemas.microsoft.com/office/drawing/2014/main" id="{638E9909-1F0F-4A77-AB49-71465A1774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26E56B-3C94-4AFF-9803-725BB208DE69}"/>
              </a:ext>
            </a:extLst>
          </p:cNvPr>
          <p:cNvSpPr>
            <a:spLocks noGrp="1"/>
          </p:cNvSpPr>
          <p:nvPr>
            <p:ph type="sldNum" sz="quarter" idx="12"/>
          </p:nvPr>
        </p:nvSpPr>
        <p:spPr/>
        <p:txBody>
          <a:bodyPr/>
          <a:lstStyle/>
          <a:p>
            <a:fld id="{0C41788A-F105-402A-9797-ADE4362FFBCB}" type="slidenum">
              <a:rPr lang="en-IN" smtClean="0"/>
              <a:t>‹#›</a:t>
            </a:fld>
            <a:endParaRPr lang="en-IN"/>
          </a:p>
        </p:txBody>
      </p:sp>
    </p:spTree>
    <p:extLst>
      <p:ext uri="{BB962C8B-B14F-4D97-AF65-F5344CB8AC3E}">
        <p14:creationId xmlns:p14="http://schemas.microsoft.com/office/powerpoint/2010/main" val="404594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499FAC-DFAC-45DF-8A0D-2F752134F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81C406-1CF5-46C0-BA6D-0D6EB9A31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1BC97A-F0D0-46B8-8932-BC0E75256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C0BAB-7E8C-4C38-B509-02BA88FD6058}" type="datetimeFigureOut">
              <a:rPr lang="en-IN" smtClean="0"/>
              <a:t>10-01-2022</a:t>
            </a:fld>
            <a:endParaRPr lang="en-IN"/>
          </a:p>
        </p:txBody>
      </p:sp>
      <p:sp>
        <p:nvSpPr>
          <p:cNvPr id="5" name="Footer Placeholder 4">
            <a:extLst>
              <a:ext uri="{FF2B5EF4-FFF2-40B4-BE49-F238E27FC236}">
                <a16:creationId xmlns:a16="http://schemas.microsoft.com/office/drawing/2014/main" id="{F92A178E-4CE8-4422-86F4-72B5EAF6F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FA448B-09F9-44A7-882F-0C6701A22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1788A-F105-402A-9797-ADE4362FFBCB}" type="slidenum">
              <a:rPr lang="en-IN" smtClean="0"/>
              <a:t>‹#›</a:t>
            </a:fld>
            <a:endParaRPr lang="en-IN"/>
          </a:p>
        </p:txBody>
      </p:sp>
    </p:spTree>
    <p:extLst>
      <p:ext uri="{BB962C8B-B14F-4D97-AF65-F5344CB8AC3E}">
        <p14:creationId xmlns:p14="http://schemas.microsoft.com/office/powerpoint/2010/main" val="1912355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1538-1B99-4715-9D86-3A0C99CF120C}"/>
              </a:ext>
            </a:extLst>
          </p:cNvPr>
          <p:cNvSpPr>
            <a:spLocks noGrp="1"/>
          </p:cNvSpPr>
          <p:nvPr>
            <p:ph type="ctrTitle"/>
          </p:nvPr>
        </p:nvSpPr>
        <p:spPr/>
        <p:txBody>
          <a:bodyPr/>
          <a:lstStyle/>
          <a:p>
            <a:r>
              <a:rPr lang="en-US" dirty="0"/>
              <a:t>Security and Authorization- Access control</a:t>
            </a:r>
            <a:endParaRPr lang="en-IN" dirty="0"/>
          </a:p>
        </p:txBody>
      </p:sp>
      <p:sp>
        <p:nvSpPr>
          <p:cNvPr id="3" name="Subtitle 2">
            <a:extLst>
              <a:ext uri="{FF2B5EF4-FFF2-40B4-BE49-F238E27FC236}">
                <a16:creationId xmlns:a16="http://schemas.microsoft.com/office/drawing/2014/main" id="{AE5BBAEE-7164-4995-BE8E-5DC858F6F8F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6903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9F3-12CA-4677-AB3C-4AACDB5A76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C777AF-37B7-411F-938A-3CE5FB5C8DA2}"/>
              </a:ext>
            </a:extLst>
          </p:cNvPr>
          <p:cNvSpPr>
            <a:spLocks noGrp="1"/>
          </p:cNvSpPr>
          <p:nvPr>
            <p:ph idx="1"/>
          </p:nvPr>
        </p:nvSpPr>
        <p:spPr/>
        <p:txBody>
          <a:bodyPr/>
          <a:lstStyle/>
          <a:p>
            <a:pPr marL="0" indent="0" algn="just">
              <a:buNone/>
            </a:pPr>
            <a:r>
              <a:rPr lang="en-US" b="0" i="0" dirty="0">
                <a:solidFill>
                  <a:srgbClr val="000000"/>
                </a:solidFill>
                <a:effectLst/>
                <a:latin typeface="Arial" panose="020B0604020202020204" pitchFamily="34" charset="0"/>
              </a:rPr>
              <a:t>While working with the SQL statements, the DB2 authorization model considers the combination of the following permissions:</a:t>
            </a:r>
          </a:p>
          <a:p>
            <a:pPr lvl="1"/>
            <a:r>
              <a:rPr lang="en-US" b="0" i="0" dirty="0">
                <a:effectLst/>
                <a:latin typeface="Arial" panose="020B0604020202020204" pitchFamily="34" charset="0"/>
              </a:rPr>
              <a:t>Permissions granted to the primary authorization ID associated with the SQL statements.</a:t>
            </a:r>
          </a:p>
          <a:p>
            <a:pPr lvl="1"/>
            <a:r>
              <a:rPr lang="en-US" b="0" i="0" dirty="0">
                <a:effectLst/>
                <a:latin typeface="Arial" panose="020B0604020202020204" pitchFamily="34" charset="0"/>
              </a:rPr>
              <a:t>Secondary authorization IDs associated with the SQL statements.</a:t>
            </a:r>
          </a:p>
          <a:p>
            <a:pPr lvl="1"/>
            <a:r>
              <a:rPr lang="en-US" b="0" i="0" dirty="0">
                <a:effectLst/>
                <a:latin typeface="Arial" panose="020B0604020202020204" pitchFamily="34" charset="0"/>
              </a:rPr>
              <a:t>Granted to PUBLIC</a:t>
            </a:r>
          </a:p>
          <a:p>
            <a:pPr lvl="1"/>
            <a:r>
              <a:rPr lang="en-US" b="0" i="0" dirty="0">
                <a:effectLst/>
                <a:latin typeface="Arial" panose="020B0604020202020204" pitchFamily="34" charset="0"/>
              </a:rPr>
              <a:t>Granted to the trusted context role.</a:t>
            </a:r>
          </a:p>
          <a:p>
            <a:pPr marL="0" indent="0" algn="just">
              <a:buNone/>
            </a:pPr>
            <a:endParaRPr lang="en-IN" dirty="0"/>
          </a:p>
        </p:txBody>
      </p:sp>
    </p:spTree>
    <p:extLst>
      <p:ext uri="{BB962C8B-B14F-4D97-AF65-F5344CB8AC3E}">
        <p14:creationId xmlns:p14="http://schemas.microsoft.com/office/powerpoint/2010/main" val="203184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E12E-61CA-4362-9CCE-7297507447AE}"/>
              </a:ext>
            </a:extLst>
          </p:cNvPr>
          <p:cNvSpPr>
            <a:spLocks noGrp="1"/>
          </p:cNvSpPr>
          <p:nvPr>
            <p:ph type="title"/>
          </p:nvPr>
        </p:nvSpPr>
        <p:spPr/>
        <p:txBody>
          <a:bodyPr/>
          <a:lstStyle/>
          <a:p>
            <a:r>
              <a:rPr lang="en-IN" b="0" i="0" dirty="0">
                <a:effectLst/>
                <a:latin typeface="Arial" panose="020B0604020202020204" pitchFamily="34" charset="0"/>
              </a:rPr>
              <a:t>Instance level authorities</a:t>
            </a:r>
            <a:endParaRPr lang="en-IN" dirty="0"/>
          </a:p>
        </p:txBody>
      </p:sp>
      <p:sp>
        <p:nvSpPr>
          <p:cNvPr id="3" name="Content Placeholder 2">
            <a:extLst>
              <a:ext uri="{FF2B5EF4-FFF2-40B4-BE49-F238E27FC236}">
                <a16:creationId xmlns:a16="http://schemas.microsoft.com/office/drawing/2014/main" id="{B3414FE3-DAD3-401E-8178-D0731F311B62}"/>
              </a:ext>
            </a:extLst>
          </p:cNvPr>
          <p:cNvSpPr>
            <a:spLocks noGrp="1"/>
          </p:cNvSpPr>
          <p:nvPr>
            <p:ph idx="1"/>
          </p:nvPr>
        </p:nvSpPr>
        <p:spPr/>
        <p:txBody>
          <a:bodyPr/>
          <a:lstStyle/>
          <a:p>
            <a:pPr marL="0" indent="0">
              <a:buNone/>
            </a:pPr>
            <a:r>
              <a:rPr lang="en-IN" b="1" i="0" dirty="0">
                <a:effectLst/>
                <a:latin typeface="Arial" panose="020B0604020202020204" pitchFamily="34" charset="0"/>
              </a:rPr>
              <a:t>System administration authority (SYSADM)</a:t>
            </a:r>
          </a:p>
          <a:p>
            <a:pPr algn="just"/>
            <a:r>
              <a:rPr lang="en-US" b="0" i="0" dirty="0">
                <a:solidFill>
                  <a:srgbClr val="000000"/>
                </a:solidFill>
                <a:effectLst/>
                <a:latin typeface="Arial" panose="020B0604020202020204" pitchFamily="34" charset="0"/>
              </a:rPr>
              <a:t>It is highest level administrative authority at the instance-level. Users with SYSADM authority can execute some databases and database manager commands within the instance. Users with SYSADM authority can perform the following operations:</a:t>
            </a:r>
          </a:p>
          <a:p>
            <a:pPr lvl="1"/>
            <a:r>
              <a:rPr lang="en-US" b="0" i="0" dirty="0">
                <a:effectLst/>
                <a:latin typeface="Arial" panose="020B0604020202020204" pitchFamily="34" charset="0"/>
              </a:rPr>
              <a:t>Upgrade a Database</a:t>
            </a:r>
          </a:p>
          <a:p>
            <a:pPr lvl="1"/>
            <a:r>
              <a:rPr lang="en-US" b="0" i="0" dirty="0">
                <a:effectLst/>
                <a:latin typeface="Arial" panose="020B0604020202020204" pitchFamily="34" charset="0"/>
              </a:rPr>
              <a:t>Restore a Database</a:t>
            </a:r>
          </a:p>
          <a:p>
            <a:pPr lvl="1"/>
            <a:r>
              <a:rPr lang="en-US" b="0" i="0" dirty="0">
                <a:effectLst/>
                <a:latin typeface="Arial" panose="020B0604020202020204" pitchFamily="34" charset="0"/>
              </a:rPr>
              <a:t>Update Database manager configuration file.</a:t>
            </a:r>
          </a:p>
          <a:p>
            <a:pPr marL="0" indent="0">
              <a:buNone/>
            </a:pPr>
            <a:endParaRPr lang="en-IN" dirty="0"/>
          </a:p>
        </p:txBody>
      </p:sp>
    </p:spTree>
    <p:extLst>
      <p:ext uri="{BB962C8B-B14F-4D97-AF65-F5344CB8AC3E}">
        <p14:creationId xmlns:p14="http://schemas.microsoft.com/office/powerpoint/2010/main" val="3740015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EE11-DF43-46AD-AB28-BC5689E5A1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36AF6A-4FCE-4473-9403-3F13AB5B9824}"/>
              </a:ext>
            </a:extLst>
          </p:cNvPr>
          <p:cNvSpPr>
            <a:spLocks noGrp="1"/>
          </p:cNvSpPr>
          <p:nvPr>
            <p:ph idx="1"/>
          </p:nvPr>
        </p:nvSpPr>
        <p:spPr/>
        <p:txBody>
          <a:bodyPr>
            <a:normAutofit fontScale="92500" lnSpcReduction="10000"/>
          </a:bodyPr>
          <a:lstStyle/>
          <a:p>
            <a:pPr marL="0" indent="0">
              <a:buNone/>
            </a:pPr>
            <a:r>
              <a:rPr lang="en-IN" b="1" i="0" dirty="0">
                <a:effectLst/>
                <a:latin typeface="Arial" panose="020B0604020202020204" pitchFamily="34" charset="0"/>
              </a:rPr>
              <a:t>System control authority (SYSCTRL)</a:t>
            </a:r>
          </a:p>
          <a:p>
            <a:pPr marL="0" indent="0" algn="just">
              <a:buNone/>
            </a:pPr>
            <a:r>
              <a:rPr lang="en-US" b="0" i="0" dirty="0">
                <a:solidFill>
                  <a:srgbClr val="000000"/>
                </a:solidFill>
                <a:effectLst/>
                <a:latin typeface="Arial" panose="020B0604020202020204" pitchFamily="34" charset="0"/>
              </a:rPr>
              <a:t>It is the highest level in System control authority. It provides to perform maintenance and utility operations against the database manager instance and its databases. These operations can affect system resources, but they do not allow direct access to data in the database.</a:t>
            </a:r>
          </a:p>
          <a:p>
            <a:pPr lvl="1" algn="just"/>
            <a:r>
              <a:rPr lang="en-US" b="0" i="0" dirty="0">
                <a:solidFill>
                  <a:srgbClr val="000000"/>
                </a:solidFill>
                <a:effectLst/>
                <a:latin typeface="Arial" panose="020B0604020202020204" pitchFamily="34" charset="0"/>
              </a:rPr>
              <a:t>Users with SYSCTRL authority can perform the following actions:</a:t>
            </a:r>
          </a:p>
          <a:p>
            <a:pPr lvl="1"/>
            <a:r>
              <a:rPr lang="en-US" b="0" i="0" dirty="0">
                <a:effectLst/>
                <a:latin typeface="Arial" panose="020B0604020202020204" pitchFamily="34" charset="0"/>
              </a:rPr>
              <a:t>Updating the database, Node, or Distributed Connect Service (DCS) directory</a:t>
            </a:r>
          </a:p>
          <a:p>
            <a:pPr lvl="1"/>
            <a:r>
              <a:rPr lang="en-US" b="0" i="0" dirty="0">
                <a:effectLst/>
                <a:latin typeface="Arial" panose="020B0604020202020204" pitchFamily="34" charset="0"/>
              </a:rPr>
              <a:t>Forcing users off the system-level</a:t>
            </a:r>
          </a:p>
          <a:p>
            <a:pPr lvl="1"/>
            <a:r>
              <a:rPr lang="en-US" b="0" i="0" dirty="0">
                <a:effectLst/>
                <a:latin typeface="Arial" panose="020B0604020202020204" pitchFamily="34" charset="0"/>
              </a:rPr>
              <a:t>Creating or Dropping a database-level</a:t>
            </a:r>
          </a:p>
          <a:p>
            <a:pPr lvl="1"/>
            <a:r>
              <a:rPr lang="en-US" b="0" i="0" dirty="0">
                <a:effectLst/>
                <a:latin typeface="Arial" panose="020B0604020202020204" pitchFamily="34" charset="0"/>
              </a:rPr>
              <a:t>Creating, altering, or dropping a table space</a:t>
            </a:r>
          </a:p>
          <a:p>
            <a:pPr lvl="1"/>
            <a:r>
              <a:rPr lang="en-US" b="0" i="0" dirty="0">
                <a:effectLst/>
                <a:latin typeface="Arial" panose="020B0604020202020204" pitchFamily="34" charset="0"/>
              </a:rPr>
              <a:t>Using any table space</a:t>
            </a:r>
          </a:p>
          <a:p>
            <a:pPr lvl="1"/>
            <a:r>
              <a:rPr lang="en-US" b="0" i="0" dirty="0">
                <a:effectLst/>
                <a:latin typeface="Arial" panose="020B0604020202020204" pitchFamily="34" charset="0"/>
              </a:rPr>
              <a:t>Restoring Database</a:t>
            </a:r>
          </a:p>
          <a:p>
            <a:pPr marL="0" indent="0">
              <a:buNone/>
            </a:pPr>
            <a:endParaRPr lang="en-IN" dirty="0"/>
          </a:p>
        </p:txBody>
      </p:sp>
    </p:spTree>
    <p:extLst>
      <p:ext uri="{BB962C8B-B14F-4D97-AF65-F5344CB8AC3E}">
        <p14:creationId xmlns:p14="http://schemas.microsoft.com/office/powerpoint/2010/main" val="389031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D5CB-3664-4518-9ECE-CCD4D96A57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457D84-37AD-42AA-9C42-72252483EEFE}"/>
              </a:ext>
            </a:extLst>
          </p:cNvPr>
          <p:cNvSpPr>
            <a:spLocks noGrp="1"/>
          </p:cNvSpPr>
          <p:nvPr>
            <p:ph idx="1"/>
          </p:nvPr>
        </p:nvSpPr>
        <p:spPr/>
        <p:txBody>
          <a:bodyPr/>
          <a:lstStyle/>
          <a:p>
            <a:pPr marL="0" indent="0">
              <a:buNone/>
            </a:pPr>
            <a:r>
              <a:rPr lang="en-IN" b="1" i="0" dirty="0">
                <a:effectLst/>
                <a:latin typeface="Arial" panose="020B0604020202020204" pitchFamily="34" charset="0"/>
              </a:rPr>
              <a:t>System maintenance authority (SYSMAINT)</a:t>
            </a:r>
          </a:p>
          <a:p>
            <a:pPr marL="0" indent="0" algn="just">
              <a:buNone/>
            </a:pPr>
            <a:r>
              <a:rPr lang="en-US" b="0" i="0" dirty="0">
                <a:solidFill>
                  <a:srgbClr val="000000"/>
                </a:solidFill>
                <a:effectLst/>
                <a:latin typeface="Arial" panose="020B0604020202020204" pitchFamily="34" charset="0"/>
              </a:rPr>
              <a:t>It is a second level of system control authority. It provides to perform maintenance and utility operations against the database manager instance and its databases. These operations affect the system resources without allowing direct access to data in the database. This authority is designed for users to maintain databases within a database manager instance that contains sensitive data.</a:t>
            </a:r>
            <a:endParaRPr lang="en-IN" dirty="0"/>
          </a:p>
        </p:txBody>
      </p:sp>
    </p:spTree>
    <p:extLst>
      <p:ext uri="{BB962C8B-B14F-4D97-AF65-F5344CB8AC3E}">
        <p14:creationId xmlns:p14="http://schemas.microsoft.com/office/powerpoint/2010/main" val="200048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8E60-20FB-4B77-BC8C-7AD51ECF89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370FE5-07EE-4AEF-A30A-A6CCCF58F689}"/>
              </a:ext>
            </a:extLst>
          </p:cNvPr>
          <p:cNvSpPr>
            <a:spLocks noGrp="1"/>
          </p:cNvSpPr>
          <p:nvPr>
            <p:ph idx="1"/>
          </p:nvPr>
        </p:nvSpPr>
        <p:spPr>
          <a:xfrm>
            <a:off x="838200" y="1825625"/>
            <a:ext cx="10515600" cy="4667250"/>
          </a:xfrm>
        </p:spPr>
        <p:txBody>
          <a:bodyPr>
            <a:normAutofit fontScale="85000" lnSpcReduction="20000"/>
          </a:bodyPr>
          <a:lstStyle/>
          <a:p>
            <a:pPr marL="0" indent="0" algn="just">
              <a:buNone/>
            </a:pPr>
            <a:r>
              <a:rPr lang="en-US" b="0" i="0" dirty="0">
                <a:solidFill>
                  <a:srgbClr val="000000"/>
                </a:solidFill>
                <a:effectLst/>
                <a:latin typeface="Arial" panose="020B0604020202020204" pitchFamily="34" charset="0"/>
              </a:rPr>
              <a:t>Only Users with SYSMAINT or higher level system authorities can perform the following tasks:</a:t>
            </a:r>
          </a:p>
          <a:p>
            <a:pPr lvl="1"/>
            <a:r>
              <a:rPr lang="en-US" b="0" i="0" dirty="0">
                <a:effectLst/>
                <a:latin typeface="Arial" panose="020B0604020202020204" pitchFamily="34" charset="0"/>
              </a:rPr>
              <a:t>Taking backup</a:t>
            </a:r>
          </a:p>
          <a:p>
            <a:pPr lvl="1"/>
            <a:r>
              <a:rPr lang="en-US" b="0" i="0" dirty="0">
                <a:effectLst/>
                <a:latin typeface="Arial" panose="020B0604020202020204" pitchFamily="34" charset="0"/>
              </a:rPr>
              <a:t>Restoring the backup</a:t>
            </a:r>
          </a:p>
          <a:p>
            <a:pPr lvl="1"/>
            <a:r>
              <a:rPr lang="en-US" b="0" i="0" dirty="0">
                <a:effectLst/>
                <a:latin typeface="Arial" panose="020B0604020202020204" pitchFamily="34" charset="0"/>
              </a:rPr>
              <a:t>Roll forward recovery</a:t>
            </a:r>
          </a:p>
          <a:p>
            <a:pPr lvl="1"/>
            <a:r>
              <a:rPr lang="en-US" b="0" i="0" dirty="0">
                <a:effectLst/>
                <a:latin typeface="Arial" panose="020B0604020202020204" pitchFamily="34" charset="0"/>
              </a:rPr>
              <a:t>Starting or stopping instance</a:t>
            </a:r>
          </a:p>
          <a:p>
            <a:pPr lvl="1"/>
            <a:r>
              <a:rPr lang="en-US" b="0" i="0" dirty="0">
                <a:effectLst/>
                <a:latin typeface="Arial" panose="020B0604020202020204" pitchFamily="34" charset="0"/>
              </a:rPr>
              <a:t>Restoring tablespaces</a:t>
            </a:r>
          </a:p>
          <a:p>
            <a:pPr lvl="1"/>
            <a:r>
              <a:rPr lang="en-US" b="0" i="0" dirty="0">
                <a:effectLst/>
                <a:latin typeface="Arial" panose="020B0604020202020204" pitchFamily="34" charset="0"/>
              </a:rPr>
              <a:t>Executing db2trc command</a:t>
            </a:r>
          </a:p>
          <a:p>
            <a:pPr lvl="1"/>
            <a:r>
              <a:rPr lang="en-US" b="0" i="0" dirty="0">
                <a:effectLst/>
                <a:latin typeface="Arial" panose="020B0604020202020204" pitchFamily="34" charset="0"/>
              </a:rPr>
              <a:t>Taking system monitor snapshots in case of an Instance level user or a database level user.</a:t>
            </a:r>
          </a:p>
          <a:p>
            <a:pPr marL="0" indent="0" algn="just">
              <a:buNone/>
            </a:pPr>
            <a:r>
              <a:rPr lang="en-US" b="0" i="0" dirty="0">
                <a:solidFill>
                  <a:srgbClr val="000000"/>
                </a:solidFill>
                <a:effectLst/>
                <a:latin typeface="Arial" panose="020B0604020202020204" pitchFamily="34" charset="0"/>
              </a:rPr>
              <a:t>A user with SYSMAINT can perform the following tasks:</a:t>
            </a:r>
          </a:p>
          <a:p>
            <a:pPr lvl="1"/>
            <a:r>
              <a:rPr lang="en-US" b="0" i="0" dirty="0">
                <a:effectLst/>
                <a:latin typeface="Arial" panose="020B0604020202020204" pitchFamily="34" charset="0"/>
              </a:rPr>
              <a:t>Query the state of a tablespace</a:t>
            </a:r>
          </a:p>
          <a:p>
            <a:pPr lvl="1"/>
            <a:r>
              <a:rPr lang="en-US" b="0" i="0" dirty="0">
                <a:effectLst/>
                <a:latin typeface="Arial" panose="020B0604020202020204" pitchFamily="34" charset="0"/>
              </a:rPr>
              <a:t>Updating log history files</a:t>
            </a:r>
          </a:p>
          <a:p>
            <a:pPr lvl="1"/>
            <a:r>
              <a:rPr lang="en-US" b="0" i="0" dirty="0">
                <a:effectLst/>
                <a:latin typeface="Arial" panose="020B0604020202020204" pitchFamily="34" charset="0"/>
              </a:rPr>
              <a:t>Reorganizing of tables</a:t>
            </a:r>
          </a:p>
          <a:p>
            <a:pPr lvl="1"/>
            <a:r>
              <a:rPr lang="en-US" b="0" i="0" dirty="0">
                <a:effectLst/>
                <a:latin typeface="Arial" panose="020B0604020202020204" pitchFamily="34" charset="0"/>
              </a:rPr>
              <a:t>Using RUNSTATS (Collection catalog statistics)</a:t>
            </a:r>
          </a:p>
          <a:p>
            <a:endParaRPr lang="en-IN" dirty="0"/>
          </a:p>
        </p:txBody>
      </p:sp>
    </p:spTree>
    <p:extLst>
      <p:ext uri="{BB962C8B-B14F-4D97-AF65-F5344CB8AC3E}">
        <p14:creationId xmlns:p14="http://schemas.microsoft.com/office/powerpoint/2010/main" val="208872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4036-7BD2-49F9-823C-5961F38C80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E2C446-F73E-47EC-A798-FBAF9617E96C}"/>
              </a:ext>
            </a:extLst>
          </p:cNvPr>
          <p:cNvSpPr>
            <a:spLocks noGrp="1"/>
          </p:cNvSpPr>
          <p:nvPr>
            <p:ph idx="1"/>
          </p:nvPr>
        </p:nvSpPr>
        <p:spPr/>
        <p:txBody>
          <a:bodyPr>
            <a:normAutofit fontScale="55000" lnSpcReduction="20000"/>
          </a:bodyPr>
          <a:lstStyle/>
          <a:p>
            <a:pPr marL="0" indent="0">
              <a:buNone/>
            </a:pPr>
            <a:r>
              <a:rPr lang="en-IN" b="1" i="0" dirty="0">
                <a:effectLst/>
                <a:latin typeface="Arial" panose="020B0604020202020204" pitchFamily="34" charset="0"/>
              </a:rPr>
              <a:t>System monitor authority (SYSMON)</a:t>
            </a:r>
          </a:p>
          <a:p>
            <a:pPr algn="just"/>
            <a:r>
              <a:rPr lang="en-IN" b="0" i="0" dirty="0">
                <a:solidFill>
                  <a:srgbClr val="000000"/>
                </a:solidFill>
                <a:effectLst/>
                <a:latin typeface="Arial" panose="020B0604020202020204" pitchFamily="34" charset="0"/>
              </a:rPr>
              <a:t>With this authority, the user can monitor or take snapshots of database manager instance or its database. SYSMON authority enables the user to run the following tasks:</a:t>
            </a:r>
          </a:p>
          <a:p>
            <a:pPr algn="l">
              <a:buFont typeface="Arial" panose="020B0604020202020204" pitchFamily="34" charset="0"/>
              <a:buChar char="•"/>
            </a:pPr>
            <a:r>
              <a:rPr lang="en-IN" b="0" i="0" dirty="0">
                <a:effectLst/>
                <a:latin typeface="Arial" panose="020B0604020202020204" pitchFamily="34" charset="0"/>
              </a:rPr>
              <a:t>GET DATABASE MANAGER MONITOR SWITCHES</a:t>
            </a:r>
          </a:p>
          <a:p>
            <a:pPr algn="l">
              <a:buFont typeface="Arial" panose="020B0604020202020204" pitchFamily="34" charset="0"/>
              <a:buChar char="•"/>
            </a:pPr>
            <a:r>
              <a:rPr lang="en-IN" b="0" i="0" dirty="0">
                <a:effectLst/>
                <a:latin typeface="Arial" panose="020B0604020202020204" pitchFamily="34" charset="0"/>
              </a:rPr>
              <a:t>GET MONITOR SWITCHES</a:t>
            </a:r>
          </a:p>
          <a:p>
            <a:pPr algn="l">
              <a:buFont typeface="Arial" panose="020B0604020202020204" pitchFamily="34" charset="0"/>
              <a:buChar char="•"/>
            </a:pPr>
            <a:r>
              <a:rPr lang="en-IN" b="0" i="0" dirty="0">
                <a:effectLst/>
                <a:latin typeface="Arial" panose="020B0604020202020204" pitchFamily="34" charset="0"/>
              </a:rPr>
              <a:t>GET SNAPSHOT</a:t>
            </a:r>
          </a:p>
          <a:p>
            <a:pPr algn="l">
              <a:buFont typeface="Arial" panose="020B0604020202020204" pitchFamily="34" charset="0"/>
              <a:buChar char="•"/>
            </a:pPr>
            <a:r>
              <a:rPr lang="en-IN" b="0" i="0" dirty="0">
                <a:effectLst/>
                <a:latin typeface="Arial" panose="020B0604020202020204" pitchFamily="34" charset="0"/>
              </a:rPr>
              <a:t>LIST</a:t>
            </a:r>
          </a:p>
          <a:p>
            <a:pPr marL="742950" lvl="1" indent="-285750" algn="l">
              <a:buFont typeface="Arial" panose="020B0604020202020204" pitchFamily="34" charset="0"/>
              <a:buChar char="•"/>
            </a:pPr>
            <a:r>
              <a:rPr lang="en-IN" b="0" i="0" dirty="0">
                <a:effectLst/>
                <a:latin typeface="Arial" panose="020B0604020202020204" pitchFamily="34" charset="0"/>
              </a:rPr>
              <a:t>LIST ACTIVE DATABASES</a:t>
            </a:r>
          </a:p>
          <a:p>
            <a:pPr marL="742950" lvl="1" indent="-285750" algn="l">
              <a:buFont typeface="Arial" panose="020B0604020202020204" pitchFamily="34" charset="0"/>
              <a:buChar char="•"/>
            </a:pPr>
            <a:r>
              <a:rPr lang="en-IN" b="0" i="0" dirty="0">
                <a:effectLst/>
                <a:latin typeface="Arial" panose="020B0604020202020204" pitchFamily="34" charset="0"/>
              </a:rPr>
              <a:t>LIST APPLICATIONS</a:t>
            </a:r>
          </a:p>
          <a:p>
            <a:pPr marL="742950" lvl="1" indent="-285750" algn="l">
              <a:buFont typeface="Arial" panose="020B0604020202020204" pitchFamily="34" charset="0"/>
              <a:buChar char="•"/>
            </a:pPr>
            <a:r>
              <a:rPr lang="en-IN" b="0" i="0" dirty="0">
                <a:effectLst/>
                <a:latin typeface="Arial" panose="020B0604020202020204" pitchFamily="34" charset="0"/>
              </a:rPr>
              <a:t>LIST DATABASE PARTITION GROUPS</a:t>
            </a:r>
          </a:p>
          <a:p>
            <a:pPr marL="742950" lvl="1" indent="-285750" algn="l">
              <a:buFont typeface="Arial" panose="020B0604020202020204" pitchFamily="34" charset="0"/>
              <a:buChar char="•"/>
            </a:pPr>
            <a:r>
              <a:rPr lang="en-IN" b="0" i="0" dirty="0">
                <a:effectLst/>
                <a:latin typeface="Arial" panose="020B0604020202020204" pitchFamily="34" charset="0"/>
              </a:rPr>
              <a:t>LIST DCS APPLICATIONS</a:t>
            </a:r>
          </a:p>
          <a:p>
            <a:pPr marL="742950" lvl="1" indent="-285750" algn="l">
              <a:buFont typeface="Arial" panose="020B0604020202020204" pitchFamily="34" charset="0"/>
              <a:buChar char="•"/>
            </a:pPr>
            <a:r>
              <a:rPr lang="en-IN" b="0" i="0" dirty="0">
                <a:effectLst/>
                <a:latin typeface="Arial" panose="020B0604020202020204" pitchFamily="34" charset="0"/>
              </a:rPr>
              <a:t>LIST PACKAGES</a:t>
            </a:r>
          </a:p>
          <a:p>
            <a:pPr marL="742950" lvl="1" indent="-285750" algn="l">
              <a:buFont typeface="Arial" panose="020B0604020202020204" pitchFamily="34" charset="0"/>
              <a:buChar char="•"/>
            </a:pPr>
            <a:r>
              <a:rPr lang="en-IN" b="0" i="0" dirty="0">
                <a:effectLst/>
                <a:latin typeface="Arial" panose="020B0604020202020204" pitchFamily="34" charset="0"/>
              </a:rPr>
              <a:t>LIST TABLES</a:t>
            </a:r>
          </a:p>
          <a:p>
            <a:pPr marL="742950" lvl="1" indent="-285750" algn="l">
              <a:buFont typeface="Arial" panose="020B0604020202020204" pitchFamily="34" charset="0"/>
              <a:buChar char="•"/>
            </a:pPr>
            <a:r>
              <a:rPr lang="en-IN" b="0" i="0" dirty="0">
                <a:effectLst/>
                <a:latin typeface="Arial" panose="020B0604020202020204" pitchFamily="34" charset="0"/>
              </a:rPr>
              <a:t>LIST TABLESPACE CONTAINERS</a:t>
            </a:r>
          </a:p>
          <a:p>
            <a:pPr marL="742950" lvl="1" indent="-285750" algn="l">
              <a:buFont typeface="Arial" panose="020B0604020202020204" pitchFamily="34" charset="0"/>
              <a:buChar char="•"/>
            </a:pPr>
            <a:r>
              <a:rPr lang="en-IN" b="0" i="0" dirty="0">
                <a:effectLst/>
                <a:latin typeface="Arial" panose="020B0604020202020204" pitchFamily="34" charset="0"/>
              </a:rPr>
              <a:t>LIST TABLESPACES</a:t>
            </a:r>
          </a:p>
          <a:p>
            <a:pPr marL="742950" lvl="1" indent="-285750" algn="l">
              <a:buFont typeface="Arial" panose="020B0604020202020204" pitchFamily="34" charset="0"/>
              <a:buChar char="•"/>
            </a:pPr>
            <a:r>
              <a:rPr lang="en-IN" b="0" i="0" dirty="0">
                <a:effectLst/>
                <a:latin typeface="Arial" panose="020B0604020202020204" pitchFamily="34" charset="0"/>
              </a:rPr>
              <a:t>LIST UTITLITIES</a:t>
            </a:r>
          </a:p>
          <a:p>
            <a:pPr algn="l">
              <a:buFont typeface="Arial" panose="020B0604020202020204" pitchFamily="34" charset="0"/>
              <a:buChar char="•"/>
            </a:pPr>
            <a:r>
              <a:rPr lang="en-IN" b="0" i="0" dirty="0">
                <a:effectLst/>
                <a:latin typeface="Arial" panose="020B0604020202020204" pitchFamily="34" charset="0"/>
              </a:rPr>
              <a:t>RESET MONITOR</a:t>
            </a:r>
          </a:p>
          <a:p>
            <a:pPr algn="l">
              <a:buFont typeface="Arial" panose="020B0604020202020204" pitchFamily="34" charset="0"/>
              <a:buChar char="•"/>
            </a:pPr>
            <a:r>
              <a:rPr lang="en-IN" b="0" i="0" dirty="0">
                <a:effectLst/>
                <a:latin typeface="Arial" panose="020B0604020202020204" pitchFamily="34" charset="0"/>
              </a:rPr>
              <a:t>UPDATE MONITOR SWITCHES</a:t>
            </a:r>
          </a:p>
          <a:p>
            <a:pPr marL="0" indent="0">
              <a:buNone/>
            </a:pPr>
            <a:endParaRPr lang="en-IN" dirty="0"/>
          </a:p>
        </p:txBody>
      </p:sp>
    </p:spTree>
    <p:extLst>
      <p:ext uri="{BB962C8B-B14F-4D97-AF65-F5344CB8AC3E}">
        <p14:creationId xmlns:p14="http://schemas.microsoft.com/office/powerpoint/2010/main" val="400372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4E84-13B1-47B1-A4F1-7E94DB0F6E93}"/>
              </a:ext>
            </a:extLst>
          </p:cNvPr>
          <p:cNvSpPr>
            <a:spLocks noGrp="1"/>
          </p:cNvSpPr>
          <p:nvPr>
            <p:ph type="title"/>
          </p:nvPr>
        </p:nvSpPr>
        <p:spPr/>
        <p:txBody>
          <a:bodyPr/>
          <a:lstStyle/>
          <a:p>
            <a:r>
              <a:rPr lang="en-IN" b="0" i="0" dirty="0">
                <a:effectLst/>
                <a:latin typeface="Arial" panose="020B0604020202020204" pitchFamily="34" charset="0"/>
              </a:rPr>
              <a:t>Database authorities</a:t>
            </a:r>
            <a:endParaRPr lang="en-IN" dirty="0"/>
          </a:p>
        </p:txBody>
      </p:sp>
      <p:sp>
        <p:nvSpPr>
          <p:cNvPr id="3" name="Content Placeholder 2">
            <a:extLst>
              <a:ext uri="{FF2B5EF4-FFF2-40B4-BE49-F238E27FC236}">
                <a16:creationId xmlns:a16="http://schemas.microsoft.com/office/drawing/2014/main" id="{4FA00FA2-768C-4664-893F-F2C4292BDD04}"/>
              </a:ext>
            </a:extLst>
          </p:cNvPr>
          <p:cNvSpPr>
            <a:spLocks noGrp="1"/>
          </p:cNvSpPr>
          <p:nvPr>
            <p:ph idx="1"/>
          </p:nvPr>
        </p:nvSpPr>
        <p:spPr/>
        <p:txBody>
          <a:bodyPr>
            <a:normAutofit fontScale="92500"/>
          </a:bodyPr>
          <a:lstStyle/>
          <a:p>
            <a:pPr marL="0" indent="0" algn="just">
              <a:buNone/>
            </a:pPr>
            <a:r>
              <a:rPr lang="en-US" b="0" i="0" dirty="0">
                <a:solidFill>
                  <a:srgbClr val="000000"/>
                </a:solidFill>
                <a:effectLst/>
                <a:latin typeface="Arial" panose="020B0604020202020204" pitchFamily="34" charset="0"/>
              </a:rPr>
              <a:t>Each database authority holds the authorization ID to perform some action on the database. These database authorities are different from privileges. Here is the list of some database authorities:</a:t>
            </a:r>
          </a:p>
          <a:p>
            <a:pPr algn="just"/>
            <a:r>
              <a:rPr lang="en-US" b="1" i="0" dirty="0">
                <a:solidFill>
                  <a:srgbClr val="000000"/>
                </a:solidFill>
                <a:effectLst/>
                <a:latin typeface="Arial" panose="020B0604020202020204" pitchFamily="34" charset="0"/>
              </a:rPr>
              <a:t>ACCESSCTRL</a:t>
            </a:r>
            <a:r>
              <a:rPr lang="en-US" b="0" i="0" dirty="0">
                <a:solidFill>
                  <a:srgbClr val="000000"/>
                </a:solidFill>
                <a:effectLst/>
                <a:latin typeface="Arial" panose="020B0604020202020204" pitchFamily="34" charset="0"/>
              </a:rPr>
              <a:t>: allows to grant and revoke all object privileges and database authorities.</a:t>
            </a:r>
          </a:p>
          <a:p>
            <a:pPr algn="just"/>
            <a:r>
              <a:rPr lang="en-US" b="1" i="0" dirty="0">
                <a:solidFill>
                  <a:srgbClr val="000000"/>
                </a:solidFill>
                <a:effectLst/>
                <a:latin typeface="Arial" panose="020B0604020202020204" pitchFamily="34" charset="0"/>
              </a:rPr>
              <a:t>BINDADD</a:t>
            </a:r>
            <a:r>
              <a:rPr lang="en-US" b="0" i="0" dirty="0">
                <a:solidFill>
                  <a:srgbClr val="000000"/>
                </a:solidFill>
                <a:effectLst/>
                <a:latin typeface="Arial" panose="020B0604020202020204" pitchFamily="34" charset="0"/>
              </a:rPr>
              <a:t>: Allows to create a new package in the database.</a:t>
            </a:r>
          </a:p>
          <a:p>
            <a:pPr algn="just"/>
            <a:r>
              <a:rPr lang="en-US" b="1" i="0" dirty="0">
                <a:solidFill>
                  <a:srgbClr val="000000"/>
                </a:solidFill>
                <a:effectLst/>
                <a:latin typeface="Arial" panose="020B0604020202020204" pitchFamily="34" charset="0"/>
              </a:rPr>
              <a:t>CONNECT</a:t>
            </a:r>
            <a:r>
              <a:rPr lang="en-US" b="0" i="0" dirty="0">
                <a:solidFill>
                  <a:srgbClr val="000000"/>
                </a:solidFill>
                <a:effectLst/>
                <a:latin typeface="Arial" panose="020B0604020202020204" pitchFamily="34" charset="0"/>
              </a:rPr>
              <a:t>: Allows to connect to the database.</a:t>
            </a:r>
          </a:p>
          <a:p>
            <a:pPr algn="just"/>
            <a:r>
              <a:rPr lang="en-US" b="1" i="0" dirty="0">
                <a:solidFill>
                  <a:srgbClr val="000000"/>
                </a:solidFill>
                <a:effectLst/>
                <a:latin typeface="Arial" panose="020B0604020202020204" pitchFamily="34" charset="0"/>
              </a:rPr>
              <a:t>CREATETAB</a:t>
            </a:r>
            <a:r>
              <a:rPr lang="en-US" b="0" i="0" dirty="0">
                <a:solidFill>
                  <a:srgbClr val="000000"/>
                </a:solidFill>
                <a:effectLst/>
                <a:latin typeface="Arial" panose="020B0604020202020204" pitchFamily="34" charset="0"/>
              </a:rPr>
              <a:t>: Allows to create new tables in the database.</a:t>
            </a:r>
          </a:p>
          <a:p>
            <a:pPr algn="just"/>
            <a:r>
              <a:rPr lang="en-US" b="1" i="0" dirty="0">
                <a:solidFill>
                  <a:srgbClr val="000000"/>
                </a:solidFill>
                <a:effectLst/>
                <a:latin typeface="Arial" panose="020B0604020202020204" pitchFamily="34" charset="0"/>
              </a:rPr>
              <a:t>CREATE_EXTERNAL_ROUTINE</a:t>
            </a:r>
            <a:r>
              <a:rPr lang="en-US" b="0" i="0" dirty="0">
                <a:solidFill>
                  <a:srgbClr val="000000"/>
                </a:solidFill>
                <a:effectLst/>
                <a:latin typeface="Arial" panose="020B0604020202020204" pitchFamily="34" charset="0"/>
              </a:rPr>
              <a:t>: Allows to create a procedure to be used by applications and the users of the databases.</a:t>
            </a:r>
          </a:p>
          <a:p>
            <a:pPr marL="0" indent="0" algn="just">
              <a:buNone/>
            </a:pPr>
            <a:endParaRPr lang="en-IN" dirty="0"/>
          </a:p>
        </p:txBody>
      </p:sp>
    </p:spTree>
    <p:extLst>
      <p:ext uri="{BB962C8B-B14F-4D97-AF65-F5344CB8AC3E}">
        <p14:creationId xmlns:p14="http://schemas.microsoft.com/office/powerpoint/2010/main" val="198559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B8A1-D9B9-4A65-B0F5-8D3F47B2B1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FD82E7-E7C9-4B2A-B168-074C08E405E9}"/>
              </a:ext>
            </a:extLst>
          </p:cNvPr>
          <p:cNvSpPr>
            <a:spLocks noGrp="1"/>
          </p:cNvSpPr>
          <p:nvPr>
            <p:ph idx="1"/>
          </p:nvPr>
        </p:nvSpPr>
        <p:spPr/>
        <p:txBody>
          <a:bodyPr>
            <a:normAutofit lnSpcReduction="10000"/>
          </a:bodyPr>
          <a:lstStyle/>
          <a:p>
            <a:pPr algn="just"/>
            <a:r>
              <a:rPr lang="en-US" b="1" i="0" dirty="0">
                <a:solidFill>
                  <a:srgbClr val="000000"/>
                </a:solidFill>
                <a:effectLst/>
                <a:latin typeface="Arial" panose="020B0604020202020204" pitchFamily="34" charset="0"/>
              </a:rPr>
              <a:t>DATAACCESS</a:t>
            </a:r>
            <a:r>
              <a:rPr lang="en-US" b="0" i="0" dirty="0">
                <a:solidFill>
                  <a:srgbClr val="000000"/>
                </a:solidFill>
                <a:effectLst/>
                <a:latin typeface="Arial" panose="020B0604020202020204" pitchFamily="34" charset="0"/>
              </a:rPr>
              <a:t>: Allows to access data stored in the database tables.</a:t>
            </a:r>
          </a:p>
          <a:p>
            <a:pPr algn="just"/>
            <a:r>
              <a:rPr lang="en-US" b="1" i="0" dirty="0">
                <a:solidFill>
                  <a:srgbClr val="000000"/>
                </a:solidFill>
                <a:effectLst/>
                <a:latin typeface="Arial" panose="020B0604020202020204" pitchFamily="34" charset="0"/>
              </a:rPr>
              <a:t>DBADM</a:t>
            </a:r>
            <a:r>
              <a:rPr lang="en-US" b="0" i="0" dirty="0">
                <a:solidFill>
                  <a:srgbClr val="000000"/>
                </a:solidFill>
                <a:effectLst/>
                <a:latin typeface="Arial" panose="020B0604020202020204" pitchFamily="34" charset="0"/>
              </a:rPr>
              <a:t>: Act as a database administrator. It gives all other database authorities except ACCESSCTRL, DATAACCESS, and SECADM.</a:t>
            </a:r>
          </a:p>
          <a:p>
            <a:pPr algn="just"/>
            <a:r>
              <a:rPr lang="en-US" b="1" i="0" dirty="0">
                <a:solidFill>
                  <a:srgbClr val="000000"/>
                </a:solidFill>
                <a:effectLst/>
                <a:latin typeface="Arial" panose="020B0604020202020204" pitchFamily="34" charset="0"/>
              </a:rPr>
              <a:t>EXPLAIN</a:t>
            </a:r>
            <a:r>
              <a:rPr lang="en-US" b="0" i="0" dirty="0">
                <a:solidFill>
                  <a:srgbClr val="000000"/>
                </a:solidFill>
                <a:effectLst/>
                <a:latin typeface="Arial" panose="020B0604020202020204" pitchFamily="34" charset="0"/>
              </a:rPr>
              <a:t>: Allows to explain query plans without requiring them to hold the privileges to access the data in the tables.</a:t>
            </a:r>
          </a:p>
          <a:p>
            <a:pPr algn="just"/>
            <a:r>
              <a:rPr lang="en-US" b="1" i="0" dirty="0">
                <a:solidFill>
                  <a:srgbClr val="000000"/>
                </a:solidFill>
                <a:effectLst/>
                <a:latin typeface="Arial" panose="020B0604020202020204" pitchFamily="34" charset="0"/>
              </a:rPr>
              <a:t>IMPLICIT_SCHEMA</a:t>
            </a:r>
            <a:r>
              <a:rPr lang="en-US" b="0" i="0" dirty="0">
                <a:solidFill>
                  <a:srgbClr val="000000"/>
                </a:solidFill>
                <a:effectLst/>
                <a:latin typeface="Arial" panose="020B0604020202020204" pitchFamily="34" charset="0"/>
              </a:rPr>
              <a:t>: Allows a user to create a schema implicitly by creating an object using a CREATE statement.</a:t>
            </a:r>
          </a:p>
          <a:p>
            <a:pPr marL="0" indent="0">
              <a:buNone/>
            </a:pPr>
            <a:r>
              <a:rPr lang="en-US" b="1" i="0" dirty="0">
                <a:solidFill>
                  <a:srgbClr val="000000"/>
                </a:solidFill>
                <a:effectLst/>
                <a:latin typeface="Arial" panose="020B0604020202020204" pitchFamily="34" charset="0"/>
              </a:rPr>
              <a:t>LOAD</a:t>
            </a:r>
            <a:r>
              <a:rPr lang="en-US" b="0" i="0" dirty="0">
                <a:solidFill>
                  <a:srgbClr val="000000"/>
                </a:solidFill>
                <a:effectLst/>
                <a:latin typeface="Arial" panose="020B0604020202020204" pitchFamily="34" charset="0"/>
              </a:rPr>
              <a:t>: Allows to load data into table.</a:t>
            </a:r>
            <a:endParaRPr lang="en-IN" dirty="0"/>
          </a:p>
        </p:txBody>
      </p:sp>
    </p:spTree>
    <p:extLst>
      <p:ext uri="{BB962C8B-B14F-4D97-AF65-F5344CB8AC3E}">
        <p14:creationId xmlns:p14="http://schemas.microsoft.com/office/powerpoint/2010/main" val="128085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5C33-AAB4-4111-9678-4C8102891E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F643C9-A1C4-4FFA-BD27-58F0F886976C}"/>
              </a:ext>
            </a:extLst>
          </p:cNvPr>
          <p:cNvSpPr>
            <a:spLocks noGrp="1"/>
          </p:cNvSpPr>
          <p:nvPr>
            <p:ph idx="1"/>
          </p:nvPr>
        </p:nvSpPr>
        <p:spPr/>
        <p:txBody>
          <a:bodyPr/>
          <a:lstStyle/>
          <a:p>
            <a:pPr algn="just"/>
            <a:r>
              <a:rPr lang="en-US" b="1" i="0" dirty="0">
                <a:solidFill>
                  <a:srgbClr val="000000"/>
                </a:solidFill>
                <a:effectLst/>
                <a:latin typeface="Arial" panose="020B0604020202020204" pitchFamily="34" charset="0"/>
              </a:rPr>
              <a:t>QUIESCE_CONNECT</a:t>
            </a:r>
            <a:r>
              <a:rPr lang="en-US" b="0" i="0" dirty="0">
                <a:solidFill>
                  <a:srgbClr val="000000"/>
                </a:solidFill>
                <a:effectLst/>
                <a:latin typeface="Arial" panose="020B0604020202020204" pitchFamily="34" charset="0"/>
              </a:rPr>
              <a:t>: Allows to access the database while it is quiesce (temporarily disabled).</a:t>
            </a:r>
          </a:p>
          <a:p>
            <a:pPr algn="just"/>
            <a:r>
              <a:rPr lang="en-US" b="1" i="0" dirty="0">
                <a:solidFill>
                  <a:srgbClr val="000000"/>
                </a:solidFill>
                <a:effectLst/>
                <a:latin typeface="Arial" panose="020B0604020202020204" pitchFamily="34" charset="0"/>
              </a:rPr>
              <a:t>SECADM</a:t>
            </a:r>
            <a:r>
              <a:rPr lang="en-US" b="0" i="0" dirty="0">
                <a:solidFill>
                  <a:srgbClr val="000000"/>
                </a:solidFill>
                <a:effectLst/>
                <a:latin typeface="Arial" panose="020B0604020202020204" pitchFamily="34" charset="0"/>
              </a:rPr>
              <a:t>: Allows to act as a security administrator for the database.</a:t>
            </a:r>
          </a:p>
          <a:p>
            <a:pPr algn="just"/>
            <a:r>
              <a:rPr lang="en-US" b="1" i="0" dirty="0">
                <a:solidFill>
                  <a:srgbClr val="000000"/>
                </a:solidFill>
                <a:effectLst/>
                <a:latin typeface="Arial" panose="020B0604020202020204" pitchFamily="34" charset="0"/>
              </a:rPr>
              <a:t>SQLADM</a:t>
            </a:r>
            <a:r>
              <a:rPr lang="en-US" b="0" i="0" dirty="0">
                <a:solidFill>
                  <a:srgbClr val="000000"/>
                </a:solidFill>
                <a:effectLst/>
                <a:latin typeface="Arial" panose="020B0604020202020204" pitchFamily="34" charset="0"/>
              </a:rPr>
              <a:t>: Allows to monitor and tune SQL statements.</a:t>
            </a:r>
          </a:p>
          <a:p>
            <a:pPr algn="just"/>
            <a:r>
              <a:rPr lang="en-US" b="1" i="0" dirty="0">
                <a:solidFill>
                  <a:srgbClr val="000000"/>
                </a:solidFill>
                <a:effectLst/>
                <a:latin typeface="Arial" panose="020B0604020202020204" pitchFamily="34" charset="0"/>
              </a:rPr>
              <a:t>WLMADM</a:t>
            </a:r>
            <a:r>
              <a:rPr lang="en-US" b="0" i="0" dirty="0">
                <a:solidFill>
                  <a:srgbClr val="000000"/>
                </a:solidFill>
                <a:effectLst/>
                <a:latin typeface="Arial" panose="020B0604020202020204" pitchFamily="34" charset="0"/>
              </a:rPr>
              <a:t>: Allows to act as a workload administrator</a:t>
            </a:r>
          </a:p>
          <a:p>
            <a:pPr marL="0" indent="0">
              <a:buNone/>
            </a:pPr>
            <a:endParaRPr lang="en-IN" dirty="0"/>
          </a:p>
        </p:txBody>
      </p:sp>
    </p:spTree>
    <p:extLst>
      <p:ext uri="{BB962C8B-B14F-4D97-AF65-F5344CB8AC3E}">
        <p14:creationId xmlns:p14="http://schemas.microsoft.com/office/powerpoint/2010/main" val="203973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6C01-4670-4547-AD75-F343EA4C5154}"/>
              </a:ext>
            </a:extLst>
          </p:cNvPr>
          <p:cNvSpPr>
            <a:spLocks noGrp="1"/>
          </p:cNvSpPr>
          <p:nvPr>
            <p:ph type="title"/>
          </p:nvPr>
        </p:nvSpPr>
        <p:spPr/>
        <p:txBody>
          <a:bodyPr/>
          <a:lstStyle/>
          <a:p>
            <a:r>
              <a:rPr lang="en-IN" b="0" i="0" dirty="0">
                <a:effectLst/>
                <a:latin typeface="Arial" panose="020B0604020202020204" pitchFamily="34" charset="0"/>
              </a:rPr>
              <a:t>Privileges</a:t>
            </a:r>
            <a:endParaRPr lang="en-IN" dirty="0"/>
          </a:p>
        </p:txBody>
      </p:sp>
      <p:sp>
        <p:nvSpPr>
          <p:cNvPr id="3" name="Content Placeholder 2">
            <a:extLst>
              <a:ext uri="{FF2B5EF4-FFF2-40B4-BE49-F238E27FC236}">
                <a16:creationId xmlns:a16="http://schemas.microsoft.com/office/drawing/2014/main" id="{2013C5F3-E561-4DEC-B381-C2B9CE492D68}"/>
              </a:ext>
            </a:extLst>
          </p:cNvPr>
          <p:cNvSpPr>
            <a:spLocks noGrp="1"/>
          </p:cNvSpPr>
          <p:nvPr>
            <p:ph idx="1"/>
          </p:nvPr>
        </p:nvSpPr>
        <p:spPr/>
        <p:txBody>
          <a:bodyPr/>
          <a:lstStyle/>
          <a:p>
            <a:pPr marL="0" indent="0">
              <a:buNone/>
            </a:pPr>
            <a:r>
              <a:rPr lang="en-IN" b="1" i="0" dirty="0">
                <a:effectLst/>
                <a:latin typeface="Arial" panose="020B0604020202020204" pitchFamily="34" charset="0"/>
              </a:rPr>
              <a:t>SETSESSIONUSER</a:t>
            </a:r>
          </a:p>
          <a:p>
            <a:pPr marL="0" indent="0" algn="just">
              <a:buNone/>
            </a:pPr>
            <a:r>
              <a:rPr lang="en-US" b="0" i="0" dirty="0">
                <a:solidFill>
                  <a:srgbClr val="000000"/>
                </a:solidFill>
                <a:effectLst/>
                <a:latin typeface="Arial" panose="020B0604020202020204" pitchFamily="34" charset="0"/>
              </a:rPr>
              <a:t>Authorization ID privileges involve actions on authorization IDs. There is only one privilege, called the SETSESSIONUSER privilege. It can be granted to user or a group and it allows to session user to switch identities to any of the authorization IDs on which the privileges are granted. This privilege is granted by user SECADM authority.</a:t>
            </a:r>
            <a:endParaRPr lang="en-IN" dirty="0"/>
          </a:p>
        </p:txBody>
      </p:sp>
    </p:spTree>
    <p:extLst>
      <p:ext uri="{BB962C8B-B14F-4D97-AF65-F5344CB8AC3E}">
        <p14:creationId xmlns:p14="http://schemas.microsoft.com/office/powerpoint/2010/main" val="404219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A7F1-A611-485A-889D-1BC2F3ADF8DD}"/>
              </a:ext>
            </a:extLst>
          </p:cNvPr>
          <p:cNvSpPr>
            <a:spLocks noGrp="1"/>
          </p:cNvSpPr>
          <p:nvPr>
            <p:ph type="title"/>
          </p:nvPr>
        </p:nvSpPr>
        <p:spPr/>
        <p:txBody>
          <a:bodyPr/>
          <a:lstStyle/>
          <a:p>
            <a:r>
              <a:rPr lang="en-IN" b="0" i="0" dirty="0">
                <a:effectLst/>
                <a:latin typeface="Arial" panose="020B0604020202020204" pitchFamily="34" charset="0"/>
              </a:rPr>
              <a:t>Introduction</a:t>
            </a:r>
            <a:endParaRPr lang="en-IN" dirty="0"/>
          </a:p>
        </p:txBody>
      </p:sp>
      <p:sp>
        <p:nvSpPr>
          <p:cNvPr id="3" name="Content Placeholder 2">
            <a:extLst>
              <a:ext uri="{FF2B5EF4-FFF2-40B4-BE49-F238E27FC236}">
                <a16:creationId xmlns:a16="http://schemas.microsoft.com/office/drawing/2014/main" id="{DEE22C06-0C9E-4D47-B140-09FB6CAC77A6}"/>
              </a:ext>
            </a:extLst>
          </p:cNvPr>
          <p:cNvSpPr>
            <a:spLocks noGrp="1"/>
          </p:cNvSpPr>
          <p:nvPr>
            <p:ph idx="1"/>
          </p:nvPr>
        </p:nvSpPr>
        <p:spPr/>
        <p:txBody>
          <a:bodyPr/>
          <a:lstStyle/>
          <a:p>
            <a:pPr marL="0" indent="0" algn="just">
              <a:buNone/>
            </a:pPr>
            <a:r>
              <a:rPr lang="en-US" b="0" i="0" dirty="0">
                <a:solidFill>
                  <a:srgbClr val="000000"/>
                </a:solidFill>
                <a:effectLst/>
                <a:latin typeface="Arial" panose="020B0604020202020204" pitchFamily="34" charset="0"/>
              </a:rPr>
              <a:t>DB2 database and functions can be managed by two different modes of security controls:</a:t>
            </a:r>
          </a:p>
          <a:p>
            <a:pPr lvl="1">
              <a:buFont typeface="+mj-lt"/>
              <a:buAutoNum type="arabicPeriod"/>
            </a:pPr>
            <a:r>
              <a:rPr lang="en-US" b="0" i="0" dirty="0">
                <a:effectLst/>
                <a:latin typeface="Arial" panose="020B0604020202020204" pitchFamily="34" charset="0"/>
              </a:rPr>
              <a:t>Authentication</a:t>
            </a:r>
          </a:p>
          <a:p>
            <a:pPr lvl="1">
              <a:buFont typeface="+mj-lt"/>
              <a:buAutoNum type="arabicPeriod"/>
            </a:pPr>
            <a:r>
              <a:rPr lang="en-US" b="0" i="0" dirty="0">
                <a:effectLst/>
                <a:latin typeface="Arial" panose="020B0604020202020204" pitchFamily="34" charset="0"/>
              </a:rPr>
              <a:t>Authorization</a:t>
            </a:r>
          </a:p>
          <a:p>
            <a:endParaRPr lang="en-IN" dirty="0"/>
          </a:p>
        </p:txBody>
      </p:sp>
    </p:spTree>
    <p:extLst>
      <p:ext uri="{BB962C8B-B14F-4D97-AF65-F5344CB8AC3E}">
        <p14:creationId xmlns:p14="http://schemas.microsoft.com/office/powerpoint/2010/main" val="717492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60F2-27F4-4C4C-AC47-FD27EF6882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90D636-B46A-40FF-A224-39BFC96F5469}"/>
              </a:ext>
            </a:extLst>
          </p:cNvPr>
          <p:cNvSpPr>
            <a:spLocks noGrp="1"/>
          </p:cNvSpPr>
          <p:nvPr>
            <p:ph idx="1"/>
          </p:nvPr>
        </p:nvSpPr>
        <p:spPr/>
        <p:txBody>
          <a:bodyPr/>
          <a:lstStyle/>
          <a:p>
            <a:pPr marL="0" indent="0">
              <a:buNone/>
            </a:pPr>
            <a:r>
              <a:rPr lang="en-IN" b="1" i="0" dirty="0">
                <a:effectLst/>
                <a:latin typeface="Arial" panose="020B0604020202020204" pitchFamily="34" charset="0"/>
              </a:rPr>
              <a:t>Schema privileges</a:t>
            </a:r>
          </a:p>
          <a:p>
            <a:pPr algn="just"/>
            <a:r>
              <a:rPr lang="en-US" b="0" i="0" dirty="0">
                <a:solidFill>
                  <a:srgbClr val="000000"/>
                </a:solidFill>
                <a:effectLst/>
                <a:latin typeface="Arial" panose="020B0604020202020204" pitchFamily="34" charset="0"/>
              </a:rPr>
              <a:t>This privileges involve actions on schema in the database. The owner of the schema has all the permissions to manipulate the schema objects like tables, views, indexes, packages, data types, functions, triggers, procedures and aliases. A user, a group, a role, or PUBLIC can be granted any user of the following privileges:</a:t>
            </a:r>
          </a:p>
          <a:p>
            <a:pPr algn="l">
              <a:buFont typeface="Arial" panose="020B0604020202020204" pitchFamily="34" charset="0"/>
              <a:buChar char="•"/>
            </a:pPr>
            <a:r>
              <a:rPr lang="en-US" b="1" i="0" dirty="0">
                <a:effectLst/>
                <a:latin typeface="Arial" panose="020B0604020202020204" pitchFamily="34" charset="0"/>
              </a:rPr>
              <a:t>CREATEIN</a:t>
            </a:r>
            <a:r>
              <a:rPr lang="en-US" b="0" i="0" dirty="0">
                <a:effectLst/>
                <a:latin typeface="Arial" panose="020B0604020202020204" pitchFamily="34" charset="0"/>
              </a:rPr>
              <a:t>: allows to create objects within the schema</a:t>
            </a:r>
          </a:p>
          <a:p>
            <a:pPr algn="l">
              <a:buFont typeface="Arial" panose="020B0604020202020204" pitchFamily="34" charset="0"/>
              <a:buChar char="•"/>
            </a:pPr>
            <a:r>
              <a:rPr lang="en-US" b="1" i="0" dirty="0">
                <a:effectLst/>
                <a:latin typeface="Arial" panose="020B0604020202020204" pitchFamily="34" charset="0"/>
              </a:rPr>
              <a:t>ALTERIN</a:t>
            </a:r>
            <a:r>
              <a:rPr lang="en-US" b="0" i="0" dirty="0">
                <a:effectLst/>
                <a:latin typeface="Arial" panose="020B0604020202020204" pitchFamily="34" charset="0"/>
              </a:rPr>
              <a:t>: allows to modify objects within the schema.</a:t>
            </a:r>
          </a:p>
          <a:p>
            <a:pPr marL="0" indent="0">
              <a:buNone/>
            </a:pPr>
            <a:endParaRPr lang="en-IN" dirty="0"/>
          </a:p>
        </p:txBody>
      </p:sp>
    </p:spTree>
    <p:extLst>
      <p:ext uri="{BB962C8B-B14F-4D97-AF65-F5344CB8AC3E}">
        <p14:creationId xmlns:p14="http://schemas.microsoft.com/office/powerpoint/2010/main" val="963648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004C-922F-48BC-B25B-94D7F0DADB4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845D678-0AB7-449E-9C4F-26B256A8C33D}"/>
              </a:ext>
            </a:extLst>
          </p:cNvPr>
          <p:cNvSpPr>
            <a:spLocks noGrp="1"/>
          </p:cNvSpPr>
          <p:nvPr>
            <p:ph idx="1"/>
          </p:nvPr>
        </p:nvSpPr>
        <p:spPr/>
        <p:txBody>
          <a:bodyPr>
            <a:normAutofit fontScale="92500" lnSpcReduction="10000"/>
          </a:bodyPr>
          <a:lstStyle/>
          <a:p>
            <a:pPr marL="0" indent="0">
              <a:buNone/>
            </a:pPr>
            <a:r>
              <a:rPr lang="en-IN" b="1" i="0" dirty="0">
                <a:effectLst/>
                <a:latin typeface="Arial" panose="020B0604020202020204" pitchFamily="34" charset="0"/>
              </a:rPr>
              <a:t>DROPIN</a:t>
            </a:r>
          </a:p>
          <a:p>
            <a:pPr marL="0" indent="0">
              <a:buNone/>
            </a:pPr>
            <a:r>
              <a:rPr lang="en-US" b="0" i="0" dirty="0">
                <a:solidFill>
                  <a:srgbClr val="000000"/>
                </a:solidFill>
                <a:effectLst/>
                <a:latin typeface="Arial" panose="020B0604020202020204" pitchFamily="34" charset="0"/>
              </a:rPr>
              <a:t>This allows to delete the objects within the schema.</a:t>
            </a:r>
          </a:p>
          <a:p>
            <a:pPr marL="0" indent="0">
              <a:buNone/>
            </a:pPr>
            <a:endParaRPr lang="en-IN" b="0" i="0" dirty="0">
              <a:effectLst/>
              <a:latin typeface="Arial" panose="020B0604020202020204" pitchFamily="34" charset="0"/>
            </a:endParaRPr>
          </a:p>
          <a:p>
            <a:pPr marL="0" indent="0">
              <a:buNone/>
            </a:pPr>
            <a:r>
              <a:rPr lang="en-IN" b="1" i="0" dirty="0">
                <a:effectLst/>
                <a:latin typeface="Arial" panose="020B0604020202020204" pitchFamily="34" charset="0"/>
              </a:rPr>
              <a:t>Tablespace privileges</a:t>
            </a:r>
          </a:p>
          <a:p>
            <a:pPr marL="0" indent="0" algn="just">
              <a:buNone/>
            </a:pPr>
            <a:r>
              <a:rPr lang="en-US" b="0" i="0" dirty="0">
                <a:solidFill>
                  <a:srgbClr val="000000"/>
                </a:solidFill>
                <a:effectLst/>
                <a:latin typeface="Arial" panose="020B0604020202020204" pitchFamily="34" charset="0"/>
              </a:rPr>
              <a:t>These privileges involve actions on the tablespaces in the database. User can be granted the USE privilege for the tablespaces. The privileges then allow them to create tables within tablespaces. The privilege owner can grant the USE privilege with the command WITH GRANT OPTION on the tablespace when tablespace is created. And SECADM or ACCESSCTRL authorities have the permissions to USE privileges on the tablespace.</a:t>
            </a:r>
            <a:endParaRPr lang="en-IN" dirty="0"/>
          </a:p>
        </p:txBody>
      </p:sp>
    </p:spTree>
    <p:extLst>
      <p:ext uri="{BB962C8B-B14F-4D97-AF65-F5344CB8AC3E}">
        <p14:creationId xmlns:p14="http://schemas.microsoft.com/office/powerpoint/2010/main" val="1551180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88B8-476E-4423-AFF9-F972E99570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5DA5DF-3AA9-4EFB-933D-349BF699F563}"/>
              </a:ext>
            </a:extLst>
          </p:cNvPr>
          <p:cNvSpPr>
            <a:spLocks noGrp="1"/>
          </p:cNvSpPr>
          <p:nvPr>
            <p:ph idx="1"/>
          </p:nvPr>
        </p:nvSpPr>
        <p:spPr/>
        <p:txBody>
          <a:bodyPr>
            <a:normAutofit fontScale="92500" lnSpcReduction="10000"/>
          </a:bodyPr>
          <a:lstStyle/>
          <a:p>
            <a:pPr marL="0" indent="0">
              <a:buNone/>
            </a:pPr>
            <a:r>
              <a:rPr lang="en-IN" b="1" i="0" dirty="0">
                <a:effectLst/>
                <a:latin typeface="Arial" panose="020B0604020202020204" pitchFamily="34" charset="0"/>
              </a:rPr>
              <a:t>Table and view privileges</a:t>
            </a:r>
          </a:p>
          <a:p>
            <a:pPr marL="0" indent="0" algn="just">
              <a:buNone/>
            </a:pPr>
            <a:r>
              <a:rPr lang="en-US" b="0" i="0" dirty="0">
                <a:solidFill>
                  <a:srgbClr val="000000"/>
                </a:solidFill>
                <a:effectLst/>
                <a:latin typeface="Arial" panose="020B0604020202020204" pitchFamily="34" charset="0"/>
              </a:rPr>
              <a:t>The user must have CONNECT authority on the database to be able to use table and view privileges. The privileges for tables and views are as given below:</a:t>
            </a:r>
          </a:p>
          <a:p>
            <a:pPr marL="0" indent="0" algn="l">
              <a:buNone/>
            </a:pPr>
            <a:r>
              <a:rPr lang="en-US" b="0" i="0" dirty="0">
                <a:effectLst/>
                <a:latin typeface="Arial" panose="020B0604020202020204" pitchFamily="34" charset="0"/>
              </a:rPr>
              <a:t>CONTROL</a:t>
            </a:r>
          </a:p>
          <a:p>
            <a:pPr marL="457200" lvl="1" indent="0" algn="just">
              <a:buNone/>
            </a:pPr>
            <a:r>
              <a:rPr lang="en-US" b="0" i="0" dirty="0">
                <a:solidFill>
                  <a:srgbClr val="000000"/>
                </a:solidFill>
                <a:effectLst/>
                <a:latin typeface="Arial" panose="020B0604020202020204" pitchFamily="34" charset="0"/>
              </a:rPr>
              <a:t>It provides all the privileges for a table or a view including drop and grant, revoke individual table privileges to the user.</a:t>
            </a:r>
          </a:p>
          <a:p>
            <a:pPr marL="0" indent="0" algn="l">
              <a:buNone/>
            </a:pPr>
            <a:r>
              <a:rPr lang="en-US" b="0" i="0" dirty="0">
                <a:effectLst/>
                <a:latin typeface="Arial" panose="020B0604020202020204" pitchFamily="34" charset="0"/>
              </a:rPr>
              <a:t>ALTER</a:t>
            </a:r>
          </a:p>
          <a:p>
            <a:pPr marL="457200" lvl="1" indent="0" algn="just">
              <a:buNone/>
            </a:pPr>
            <a:r>
              <a:rPr lang="en-US" b="0" i="0" dirty="0">
                <a:solidFill>
                  <a:srgbClr val="000000"/>
                </a:solidFill>
                <a:effectLst/>
                <a:latin typeface="Arial" panose="020B0604020202020204" pitchFamily="34" charset="0"/>
              </a:rPr>
              <a:t>It allows user to modify a table.</a:t>
            </a:r>
          </a:p>
          <a:p>
            <a:pPr marL="0" indent="0" algn="l">
              <a:buNone/>
            </a:pPr>
            <a:r>
              <a:rPr lang="en-US" b="0" i="0" dirty="0">
                <a:effectLst/>
                <a:latin typeface="Arial" panose="020B0604020202020204" pitchFamily="34" charset="0"/>
              </a:rPr>
              <a:t>DELETE</a:t>
            </a:r>
          </a:p>
          <a:p>
            <a:pPr marL="457200" lvl="1" indent="0" algn="just">
              <a:buNone/>
            </a:pPr>
            <a:r>
              <a:rPr lang="en-US" b="0" i="0" dirty="0">
                <a:solidFill>
                  <a:srgbClr val="000000"/>
                </a:solidFill>
                <a:effectLst/>
                <a:latin typeface="Arial" panose="020B0604020202020204" pitchFamily="34" charset="0"/>
              </a:rPr>
              <a:t>It allows the user to delete rows from the table or view.</a:t>
            </a:r>
          </a:p>
          <a:p>
            <a:pPr marL="0" indent="0" algn="just">
              <a:buNone/>
            </a:pPr>
            <a:endParaRPr lang="en-IN" dirty="0"/>
          </a:p>
        </p:txBody>
      </p:sp>
    </p:spTree>
    <p:extLst>
      <p:ext uri="{BB962C8B-B14F-4D97-AF65-F5344CB8AC3E}">
        <p14:creationId xmlns:p14="http://schemas.microsoft.com/office/powerpoint/2010/main" val="8264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93F0-DBCE-4934-93F0-4B35330138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B482E5-0241-4377-92E8-013465E67F1D}"/>
              </a:ext>
            </a:extLst>
          </p:cNvPr>
          <p:cNvSpPr>
            <a:spLocks noGrp="1"/>
          </p:cNvSpPr>
          <p:nvPr>
            <p:ph idx="1"/>
          </p:nvPr>
        </p:nvSpPr>
        <p:spPr/>
        <p:txBody>
          <a:bodyPr>
            <a:normAutofit/>
          </a:bodyPr>
          <a:lstStyle/>
          <a:p>
            <a:pPr marL="0" indent="0" algn="l">
              <a:buNone/>
            </a:pPr>
            <a:r>
              <a:rPr lang="en-US" b="0" i="0" dirty="0">
                <a:effectLst/>
                <a:latin typeface="Arial" panose="020B0604020202020204" pitchFamily="34" charset="0"/>
              </a:rPr>
              <a:t>INDEX</a:t>
            </a:r>
          </a:p>
          <a:p>
            <a:pPr marL="457200" lvl="1" indent="0" algn="just">
              <a:buNone/>
            </a:pPr>
            <a:r>
              <a:rPr lang="en-US" b="0" i="0" dirty="0">
                <a:solidFill>
                  <a:srgbClr val="000000"/>
                </a:solidFill>
                <a:effectLst/>
                <a:latin typeface="Arial" panose="020B0604020202020204" pitchFamily="34" charset="0"/>
              </a:rPr>
              <a:t>It allows the user to insert a row into table or view. It can also run import utility.</a:t>
            </a:r>
          </a:p>
          <a:p>
            <a:pPr marL="0" indent="0" algn="l">
              <a:buNone/>
            </a:pPr>
            <a:r>
              <a:rPr lang="en-US" b="0" i="0" dirty="0">
                <a:effectLst/>
                <a:latin typeface="Arial" panose="020B0604020202020204" pitchFamily="34" charset="0"/>
              </a:rPr>
              <a:t>REFERENCES</a:t>
            </a:r>
          </a:p>
          <a:p>
            <a:pPr marL="457200" lvl="1" indent="0" algn="just">
              <a:buNone/>
            </a:pPr>
            <a:r>
              <a:rPr lang="en-US" b="0" i="0" dirty="0">
                <a:solidFill>
                  <a:srgbClr val="000000"/>
                </a:solidFill>
                <a:effectLst/>
                <a:latin typeface="Arial" panose="020B0604020202020204" pitchFamily="34" charset="0"/>
              </a:rPr>
              <a:t>It allows the users to create and drop a foreign key.</a:t>
            </a:r>
          </a:p>
          <a:p>
            <a:pPr marL="0" indent="0" algn="l">
              <a:buNone/>
            </a:pPr>
            <a:r>
              <a:rPr lang="en-US" b="0" i="0" dirty="0">
                <a:effectLst/>
                <a:latin typeface="Arial" panose="020B0604020202020204" pitchFamily="34" charset="0"/>
              </a:rPr>
              <a:t>SELECT</a:t>
            </a:r>
          </a:p>
          <a:p>
            <a:pPr marL="457200" lvl="1" indent="0" algn="just">
              <a:buNone/>
            </a:pPr>
            <a:r>
              <a:rPr lang="en-US" b="0" i="0" dirty="0">
                <a:solidFill>
                  <a:srgbClr val="000000"/>
                </a:solidFill>
                <a:effectLst/>
                <a:latin typeface="Arial" panose="020B0604020202020204" pitchFamily="34" charset="0"/>
              </a:rPr>
              <a:t>It allows the user to retrieve rows from a table or view.</a:t>
            </a:r>
          </a:p>
          <a:p>
            <a:pPr marL="0" indent="0" algn="l">
              <a:buNone/>
            </a:pPr>
            <a:r>
              <a:rPr lang="en-US" b="0" i="0" dirty="0">
                <a:effectLst/>
                <a:latin typeface="Arial" panose="020B0604020202020204" pitchFamily="34" charset="0"/>
              </a:rPr>
              <a:t>UPDATE</a:t>
            </a:r>
          </a:p>
          <a:p>
            <a:pPr marL="457200" lvl="1" indent="0" algn="just">
              <a:buNone/>
            </a:pPr>
            <a:r>
              <a:rPr lang="en-US" b="0" i="0" dirty="0">
                <a:solidFill>
                  <a:srgbClr val="000000"/>
                </a:solidFill>
                <a:effectLst/>
                <a:latin typeface="Arial" panose="020B0604020202020204" pitchFamily="34" charset="0"/>
              </a:rPr>
              <a:t>It allows the user to change entries in a table, view.</a:t>
            </a:r>
          </a:p>
          <a:p>
            <a:pPr marL="0" indent="0">
              <a:buNone/>
            </a:pPr>
            <a:endParaRPr lang="en-IN" dirty="0"/>
          </a:p>
        </p:txBody>
      </p:sp>
    </p:spTree>
    <p:extLst>
      <p:ext uri="{BB962C8B-B14F-4D97-AF65-F5344CB8AC3E}">
        <p14:creationId xmlns:p14="http://schemas.microsoft.com/office/powerpoint/2010/main" val="3745621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49E-A721-4466-87FA-CCD29669BE6C}"/>
              </a:ext>
            </a:extLst>
          </p:cNvPr>
          <p:cNvSpPr>
            <a:spLocks noGrp="1"/>
          </p:cNvSpPr>
          <p:nvPr>
            <p:ph type="title"/>
          </p:nvPr>
        </p:nvSpPr>
        <p:spPr/>
        <p:txBody>
          <a:bodyPr/>
          <a:lstStyle/>
          <a:p>
            <a:r>
              <a:rPr lang="en-IN" b="0" i="0" dirty="0">
                <a:effectLst/>
                <a:latin typeface="Arial" panose="020B0604020202020204" pitchFamily="34" charset="0"/>
              </a:rPr>
              <a:t>Package privileges</a:t>
            </a:r>
            <a:endParaRPr lang="en-IN" dirty="0"/>
          </a:p>
        </p:txBody>
      </p:sp>
      <p:sp>
        <p:nvSpPr>
          <p:cNvPr id="3" name="Content Placeholder 2">
            <a:extLst>
              <a:ext uri="{FF2B5EF4-FFF2-40B4-BE49-F238E27FC236}">
                <a16:creationId xmlns:a16="http://schemas.microsoft.com/office/drawing/2014/main" id="{53AFE72A-E593-4B38-ADAC-B39207E4DBAA}"/>
              </a:ext>
            </a:extLst>
          </p:cNvPr>
          <p:cNvSpPr>
            <a:spLocks noGrp="1"/>
          </p:cNvSpPr>
          <p:nvPr>
            <p:ph idx="1"/>
          </p:nvPr>
        </p:nvSpPr>
        <p:spPr/>
        <p:txBody>
          <a:bodyPr>
            <a:normAutofit fontScale="92500"/>
          </a:bodyPr>
          <a:lstStyle/>
          <a:p>
            <a:pPr marL="0" indent="0" algn="just">
              <a:buNone/>
            </a:pPr>
            <a:r>
              <a:rPr lang="en-US" b="0" i="0" dirty="0">
                <a:solidFill>
                  <a:srgbClr val="000000"/>
                </a:solidFill>
                <a:effectLst/>
                <a:latin typeface="Arial" panose="020B0604020202020204" pitchFamily="34" charset="0"/>
              </a:rPr>
              <a:t>User must have CONNECT authority to the database. Package is a database object that contains the information of database manager to access data in the most efficient way for a particular application.</a:t>
            </a:r>
          </a:p>
          <a:p>
            <a:pPr marL="0" indent="0" algn="l">
              <a:buNone/>
            </a:pPr>
            <a:r>
              <a:rPr lang="en-US" b="0" i="0" dirty="0">
                <a:effectLst/>
                <a:latin typeface="Arial" panose="020B0604020202020204" pitchFamily="34" charset="0"/>
              </a:rPr>
              <a:t>CONTROL</a:t>
            </a:r>
          </a:p>
          <a:p>
            <a:pPr marL="457200" lvl="1" indent="0" algn="just">
              <a:buNone/>
            </a:pPr>
            <a:r>
              <a:rPr lang="en-US" b="0" i="0" dirty="0">
                <a:solidFill>
                  <a:srgbClr val="000000"/>
                </a:solidFill>
                <a:effectLst/>
                <a:latin typeface="Arial" panose="020B0604020202020204" pitchFamily="34" charset="0"/>
              </a:rPr>
              <a:t>It provides the user with privileges of rebinding, dropping or executing packages. A user with this privileges is granted to BIND and EXECUTE privileges.</a:t>
            </a:r>
          </a:p>
          <a:p>
            <a:pPr marL="0" indent="0" algn="l">
              <a:buNone/>
            </a:pPr>
            <a:r>
              <a:rPr lang="en-US" b="0" i="0" dirty="0">
                <a:effectLst/>
                <a:latin typeface="Arial" panose="020B0604020202020204" pitchFamily="34" charset="0"/>
              </a:rPr>
              <a:t>BIND</a:t>
            </a:r>
          </a:p>
          <a:p>
            <a:pPr marL="457200" lvl="1" indent="0" algn="just">
              <a:buNone/>
            </a:pPr>
            <a:r>
              <a:rPr lang="en-US" b="0" i="0" dirty="0">
                <a:solidFill>
                  <a:srgbClr val="000000"/>
                </a:solidFill>
                <a:effectLst/>
                <a:latin typeface="Arial" panose="020B0604020202020204" pitchFamily="34" charset="0"/>
              </a:rPr>
              <a:t>It allows the user to bind or rebind that package.</a:t>
            </a:r>
          </a:p>
          <a:p>
            <a:pPr marL="0" indent="0" algn="l">
              <a:buNone/>
            </a:pPr>
            <a:r>
              <a:rPr lang="en-US" b="0" i="0" dirty="0">
                <a:effectLst/>
                <a:latin typeface="Arial" panose="020B0604020202020204" pitchFamily="34" charset="0"/>
              </a:rPr>
              <a:t>EXECUTE</a:t>
            </a:r>
          </a:p>
          <a:p>
            <a:pPr marL="457200" lvl="1" indent="0" algn="just">
              <a:buNone/>
            </a:pPr>
            <a:r>
              <a:rPr lang="en-US" b="0" i="0" dirty="0">
                <a:solidFill>
                  <a:srgbClr val="000000"/>
                </a:solidFill>
                <a:effectLst/>
                <a:latin typeface="Arial" panose="020B0604020202020204" pitchFamily="34" charset="0"/>
              </a:rPr>
              <a:t>Allows to execute a package.</a:t>
            </a:r>
          </a:p>
          <a:p>
            <a:pPr marL="0" indent="0" algn="just">
              <a:buNone/>
            </a:pPr>
            <a:endParaRPr lang="en-IN" dirty="0"/>
          </a:p>
        </p:txBody>
      </p:sp>
    </p:spTree>
    <p:extLst>
      <p:ext uri="{BB962C8B-B14F-4D97-AF65-F5344CB8AC3E}">
        <p14:creationId xmlns:p14="http://schemas.microsoft.com/office/powerpoint/2010/main" val="337880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10D6-A1D3-4E27-8510-1A20DBB64C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649A6D-8671-40C8-8FC6-6A9A033190BD}"/>
              </a:ext>
            </a:extLst>
          </p:cNvPr>
          <p:cNvSpPr>
            <a:spLocks noGrp="1"/>
          </p:cNvSpPr>
          <p:nvPr>
            <p:ph idx="1"/>
          </p:nvPr>
        </p:nvSpPr>
        <p:spPr/>
        <p:txBody>
          <a:bodyPr/>
          <a:lstStyle/>
          <a:p>
            <a:pPr marL="0" indent="0" algn="l">
              <a:buNone/>
            </a:pPr>
            <a:r>
              <a:rPr lang="en-US" b="1" i="0" dirty="0">
                <a:effectLst/>
                <a:latin typeface="Arial" panose="020B0604020202020204" pitchFamily="34" charset="0"/>
              </a:rPr>
              <a:t>Index privileges</a:t>
            </a:r>
          </a:p>
          <a:p>
            <a:pPr algn="just"/>
            <a:r>
              <a:rPr lang="en-US" b="0" i="0" dirty="0">
                <a:solidFill>
                  <a:srgbClr val="000000"/>
                </a:solidFill>
                <a:effectLst/>
                <a:latin typeface="Arial" panose="020B0604020202020204" pitchFamily="34" charset="0"/>
              </a:rPr>
              <a:t>This privilege automatically receives CONTROL privilege on the index.</a:t>
            </a:r>
          </a:p>
          <a:p>
            <a:pPr marL="0" indent="0" algn="l">
              <a:buNone/>
            </a:pPr>
            <a:r>
              <a:rPr lang="en-US" b="1" i="0" dirty="0">
                <a:effectLst/>
                <a:latin typeface="Arial" panose="020B0604020202020204" pitchFamily="34" charset="0"/>
              </a:rPr>
              <a:t>Sequence privileges</a:t>
            </a:r>
          </a:p>
          <a:p>
            <a:pPr algn="just"/>
            <a:r>
              <a:rPr lang="en-US" b="0" i="0" dirty="0">
                <a:solidFill>
                  <a:srgbClr val="000000"/>
                </a:solidFill>
                <a:effectLst/>
                <a:latin typeface="Arial" panose="020B0604020202020204" pitchFamily="34" charset="0"/>
              </a:rPr>
              <a:t>Sequence automatically receives the USAGE and ALTER privileges on the sequence.</a:t>
            </a:r>
          </a:p>
          <a:p>
            <a:pPr marL="0" indent="0" algn="l">
              <a:buNone/>
            </a:pPr>
            <a:r>
              <a:rPr lang="en-US" b="1" i="0" dirty="0">
                <a:effectLst/>
                <a:latin typeface="Arial" panose="020B0604020202020204" pitchFamily="34" charset="0"/>
              </a:rPr>
              <a:t>Routine privileges</a:t>
            </a:r>
          </a:p>
          <a:p>
            <a:pPr algn="just"/>
            <a:r>
              <a:rPr lang="en-US" b="0" i="0" dirty="0">
                <a:solidFill>
                  <a:srgbClr val="000000"/>
                </a:solidFill>
                <a:effectLst/>
                <a:latin typeface="Arial" panose="020B0604020202020204" pitchFamily="34" charset="0"/>
              </a:rPr>
              <a:t>It involves the action of routines such as functions, procedures, and methods within a database.</a:t>
            </a:r>
          </a:p>
          <a:p>
            <a:pPr marL="0" indent="0">
              <a:buNone/>
            </a:pPr>
            <a:endParaRPr lang="en-IN" dirty="0"/>
          </a:p>
        </p:txBody>
      </p:sp>
    </p:spTree>
    <p:extLst>
      <p:ext uri="{BB962C8B-B14F-4D97-AF65-F5344CB8AC3E}">
        <p14:creationId xmlns:p14="http://schemas.microsoft.com/office/powerpoint/2010/main" val="261832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82FC-64F8-47CB-AC7A-77DD3F1D47D5}"/>
              </a:ext>
            </a:extLst>
          </p:cNvPr>
          <p:cNvSpPr>
            <a:spLocks noGrp="1"/>
          </p:cNvSpPr>
          <p:nvPr>
            <p:ph type="title"/>
          </p:nvPr>
        </p:nvSpPr>
        <p:spPr/>
        <p:txBody>
          <a:bodyPr/>
          <a:lstStyle/>
          <a:p>
            <a:r>
              <a:rPr lang="en-IN" b="0" i="0" dirty="0">
                <a:effectLst/>
                <a:latin typeface="Arial" panose="020B0604020202020204" pitchFamily="34" charset="0"/>
              </a:rPr>
              <a:t>Authentication</a:t>
            </a:r>
            <a:endParaRPr lang="en-IN" dirty="0"/>
          </a:p>
        </p:txBody>
      </p:sp>
      <p:sp>
        <p:nvSpPr>
          <p:cNvPr id="3" name="Content Placeholder 2">
            <a:extLst>
              <a:ext uri="{FF2B5EF4-FFF2-40B4-BE49-F238E27FC236}">
                <a16:creationId xmlns:a16="http://schemas.microsoft.com/office/drawing/2014/main" id="{A9902314-6531-4062-A8EF-1AA03E7EF0B3}"/>
              </a:ext>
            </a:extLst>
          </p:cNvPr>
          <p:cNvSpPr>
            <a:spLocks noGrp="1"/>
          </p:cNvSpPr>
          <p:nvPr>
            <p:ph idx="1"/>
          </p:nvPr>
        </p:nvSpPr>
        <p:spPr/>
        <p:txBody>
          <a:bodyPr>
            <a:normAutofit/>
          </a:bodyPr>
          <a:lstStyle/>
          <a:p>
            <a:pPr marL="0" indent="0" algn="just">
              <a:buNone/>
            </a:pPr>
            <a:r>
              <a:rPr lang="en-US" sz="2000" b="0" i="0" dirty="0">
                <a:solidFill>
                  <a:srgbClr val="000000"/>
                </a:solidFill>
                <a:effectLst/>
                <a:latin typeface="Arial" panose="020B0604020202020204" pitchFamily="34" charset="0"/>
              </a:rPr>
              <a:t>Authentication is the process of confirming that a user logs in only in accordance with the rights to perform the activities he is authorized to perform. User authentication can be performed at operating system level or database level itself. By using authentication tools for biometrics such as retina and figure prints are in use to keep the database from hackers or malicious users.</a:t>
            </a:r>
          </a:p>
          <a:p>
            <a:pPr marL="0" indent="0" algn="just">
              <a:buNone/>
            </a:pPr>
            <a:r>
              <a:rPr lang="en-US" sz="2000" b="0" i="0" dirty="0">
                <a:solidFill>
                  <a:srgbClr val="000000"/>
                </a:solidFill>
                <a:effectLst/>
                <a:latin typeface="Arial" panose="020B0604020202020204" pitchFamily="34" charset="0"/>
              </a:rPr>
              <a:t>The database security can be managed from outside the db2 database system. Here are some type of security authentication process:</a:t>
            </a:r>
          </a:p>
          <a:p>
            <a:pPr lvl="1"/>
            <a:r>
              <a:rPr lang="en-US" sz="2000" b="0" i="0" dirty="0">
                <a:effectLst/>
                <a:latin typeface="Arial" panose="020B0604020202020204" pitchFamily="34" charset="0"/>
              </a:rPr>
              <a:t>Based on Operating System authentications.</a:t>
            </a:r>
          </a:p>
          <a:p>
            <a:pPr lvl="1"/>
            <a:r>
              <a:rPr lang="en-US" sz="2000" b="0" i="0" dirty="0">
                <a:effectLst/>
                <a:latin typeface="Arial" panose="020B0604020202020204" pitchFamily="34" charset="0"/>
              </a:rPr>
              <a:t>Lightweight Directory Access Protocol (LDAP)</a:t>
            </a:r>
          </a:p>
          <a:p>
            <a:pPr marL="0" indent="0" algn="just">
              <a:buNone/>
            </a:pPr>
            <a:r>
              <a:rPr lang="en-US" sz="2000" b="0" i="0" dirty="0">
                <a:solidFill>
                  <a:srgbClr val="000000"/>
                </a:solidFill>
                <a:effectLst/>
                <a:latin typeface="Arial" panose="020B0604020202020204" pitchFamily="34" charset="0"/>
              </a:rPr>
              <a:t>For DB2, the security service is a part of operating system as a separate product. For Authentication, it requires two different credentials, those are </a:t>
            </a:r>
            <a:r>
              <a:rPr lang="en-US" sz="2000" b="0" i="0" dirty="0" err="1">
                <a:solidFill>
                  <a:srgbClr val="000000"/>
                </a:solidFill>
                <a:effectLst/>
                <a:latin typeface="Arial" panose="020B0604020202020204" pitchFamily="34" charset="0"/>
              </a:rPr>
              <a:t>userid</a:t>
            </a:r>
            <a:r>
              <a:rPr lang="en-US" sz="2000" b="0" i="0" dirty="0">
                <a:solidFill>
                  <a:srgbClr val="000000"/>
                </a:solidFill>
                <a:effectLst/>
                <a:latin typeface="Arial" panose="020B0604020202020204" pitchFamily="34" charset="0"/>
              </a:rPr>
              <a:t> or username, and password.</a:t>
            </a:r>
          </a:p>
          <a:p>
            <a:pPr marL="0" indent="0">
              <a:buNone/>
            </a:pPr>
            <a:endParaRPr lang="en-IN" dirty="0"/>
          </a:p>
        </p:txBody>
      </p:sp>
    </p:spTree>
    <p:extLst>
      <p:ext uri="{BB962C8B-B14F-4D97-AF65-F5344CB8AC3E}">
        <p14:creationId xmlns:p14="http://schemas.microsoft.com/office/powerpoint/2010/main" val="424562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AEB4-F4C5-4BB9-AABE-7485F4ADEC8A}"/>
              </a:ext>
            </a:extLst>
          </p:cNvPr>
          <p:cNvSpPr>
            <a:spLocks noGrp="1"/>
          </p:cNvSpPr>
          <p:nvPr>
            <p:ph type="title"/>
          </p:nvPr>
        </p:nvSpPr>
        <p:spPr/>
        <p:txBody>
          <a:bodyPr/>
          <a:lstStyle/>
          <a:p>
            <a:r>
              <a:rPr lang="en-IN" b="0" i="0" dirty="0">
                <a:effectLst/>
                <a:latin typeface="Arial" panose="020B0604020202020204" pitchFamily="34" charset="0"/>
              </a:rPr>
              <a:t>Authorization</a:t>
            </a:r>
            <a:endParaRPr lang="en-IN" dirty="0"/>
          </a:p>
        </p:txBody>
      </p:sp>
      <p:sp>
        <p:nvSpPr>
          <p:cNvPr id="3" name="Content Placeholder 2">
            <a:extLst>
              <a:ext uri="{FF2B5EF4-FFF2-40B4-BE49-F238E27FC236}">
                <a16:creationId xmlns:a16="http://schemas.microsoft.com/office/drawing/2014/main" id="{7633BAB6-C02C-4551-9E43-09CDADD78CDF}"/>
              </a:ext>
            </a:extLst>
          </p:cNvPr>
          <p:cNvSpPr>
            <a:spLocks noGrp="1"/>
          </p:cNvSpPr>
          <p:nvPr>
            <p:ph idx="1"/>
          </p:nvPr>
        </p:nvSpPr>
        <p:spPr/>
        <p:txBody>
          <a:bodyPr/>
          <a:lstStyle/>
          <a:p>
            <a:pPr marL="0" indent="0">
              <a:buNone/>
            </a:pPr>
            <a:r>
              <a:rPr lang="en-US" b="0" i="0" dirty="0">
                <a:solidFill>
                  <a:srgbClr val="000000"/>
                </a:solidFill>
                <a:effectLst/>
                <a:latin typeface="Arial" panose="020B0604020202020204" pitchFamily="34" charset="0"/>
              </a:rPr>
              <a:t>You can access the DB2 Database and its functionality within the DB2 database system, which is managed by the DB2 Database manager. Authorization is a process managed by the DB2 Database manager. The manager obtains information about the current authenticated user, that indicates which database operation the user can perform or access.</a:t>
            </a:r>
            <a:endParaRPr lang="en-IN" dirty="0"/>
          </a:p>
        </p:txBody>
      </p:sp>
    </p:spTree>
    <p:extLst>
      <p:ext uri="{BB962C8B-B14F-4D97-AF65-F5344CB8AC3E}">
        <p14:creationId xmlns:p14="http://schemas.microsoft.com/office/powerpoint/2010/main" val="286225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EDB5-47CD-4B35-BD6C-44E15DC8F4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0573F8-E6A5-4AA3-A803-765DAE38B6F9}"/>
              </a:ext>
            </a:extLst>
          </p:cNvPr>
          <p:cNvSpPr>
            <a:spLocks noGrp="1"/>
          </p:cNvSpPr>
          <p:nvPr>
            <p:ph idx="1"/>
          </p:nvPr>
        </p:nvSpPr>
        <p:spPr/>
        <p:txBody>
          <a:bodyPr/>
          <a:lstStyle/>
          <a:p>
            <a:pPr marL="0" indent="0">
              <a:buNone/>
            </a:pPr>
            <a:r>
              <a:rPr lang="en-US" b="0" i="0" dirty="0">
                <a:solidFill>
                  <a:srgbClr val="000000"/>
                </a:solidFill>
                <a:effectLst/>
                <a:latin typeface="Arial" panose="020B0604020202020204" pitchFamily="34" charset="0"/>
              </a:rPr>
              <a:t>Here are different ways of permissions available for authorization:</a:t>
            </a:r>
          </a:p>
          <a:p>
            <a:pPr marL="0" indent="0" algn="just">
              <a:buNone/>
            </a:pPr>
            <a:r>
              <a:rPr lang="en-US" b="1" i="0" dirty="0">
                <a:solidFill>
                  <a:srgbClr val="000000"/>
                </a:solidFill>
                <a:effectLst/>
                <a:latin typeface="Arial" panose="020B0604020202020204" pitchFamily="34" charset="0"/>
              </a:rPr>
              <a:t>Primary permission</a:t>
            </a:r>
            <a:r>
              <a:rPr lang="en-US" b="0" i="0" dirty="0">
                <a:solidFill>
                  <a:srgbClr val="000000"/>
                </a:solidFill>
                <a:effectLst/>
                <a:latin typeface="Arial" panose="020B0604020202020204" pitchFamily="34" charset="0"/>
              </a:rPr>
              <a:t>: Grants the authorization ID directly.</a:t>
            </a:r>
          </a:p>
          <a:p>
            <a:pPr marL="0" indent="0" algn="just">
              <a:buNone/>
            </a:pPr>
            <a:r>
              <a:rPr lang="en-US" b="1" i="0" dirty="0">
                <a:solidFill>
                  <a:srgbClr val="000000"/>
                </a:solidFill>
                <a:effectLst/>
                <a:latin typeface="Arial" panose="020B0604020202020204" pitchFamily="34" charset="0"/>
              </a:rPr>
              <a:t>Secondary permission</a:t>
            </a:r>
            <a:r>
              <a:rPr lang="en-US" b="0" i="0" dirty="0">
                <a:solidFill>
                  <a:srgbClr val="000000"/>
                </a:solidFill>
                <a:effectLst/>
                <a:latin typeface="Arial" panose="020B0604020202020204" pitchFamily="34" charset="0"/>
              </a:rPr>
              <a:t>: Grants to the groups and roles if the user is a member</a:t>
            </a:r>
          </a:p>
          <a:p>
            <a:pPr marL="0" indent="0" algn="just">
              <a:buNone/>
            </a:pPr>
            <a:r>
              <a:rPr lang="en-US" b="1" i="0" dirty="0">
                <a:solidFill>
                  <a:srgbClr val="000000"/>
                </a:solidFill>
                <a:effectLst/>
                <a:latin typeface="Arial" panose="020B0604020202020204" pitchFamily="34" charset="0"/>
              </a:rPr>
              <a:t>Public permission</a:t>
            </a:r>
            <a:r>
              <a:rPr lang="en-US" b="0" i="0" dirty="0">
                <a:solidFill>
                  <a:srgbClr val="000000"/>
                </a:solidFill>
                <a:effectLst/>
                <a:latin typeface="Arial" panose="020B0604020202020204" pitchFamily="34" charset="0"/>
              </a:rPr>
              <a:t>: Grants to all users publicly.</a:t>
            </a:r>
          </a:p>
          <a:p>
            <a:pPr marL="0" indent="0" algn="just">
              <a:buNone/>
            </a:pPr>
            <a:r>
              <a:rPr lang="en-US" b="1" i="0" dirty="0">
                <a:solidFill>
                  <a:srgbClr val="000000"/>
                </a:solidFill>
                <a:effectLst/>
                <a:latin typeface="Arial" panose="020B0604020202020204" pitchFamily="34" charset="0"/>
              </a:rPr>
              <a:t>Context-sensitive permission</a:t>
            </a:r>
            <a:r>
              <a:rPr lang="en-US" b="0" i="0" dirty="0">
                <a:solidFill>
                  <a:srgbClr val="000000"/>
                </a:solidFill>
                <a:effectLst/>
                <a:latin typeface="Arial" panose="020B0604020202020204" pitchFamily="34" charset="0"/>
              </a:rPr>
              <a:t>: Grants to the trusted context role.</a:t>
            </a:r>
          </a:p>
          <a:p>
            <a:pPr marL="0" indent="0">
              <a:buNone/>
            </a:pPr>
            <a:endParaRPr lang="en-IN" dirty="0"/>
          </a:p>
        </p:txBody>
      </p:sp>
    </p:spTree>
    <p:extLst>
      <p:ext uri="{BB962C8B-B14F-4D97-AF65-F5344CB8AC3E}">
        <p14:creationId xmlns:p14="http://schemas.microsoft.com/office/powerpoint/2010/main" val="332297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2418-81EF-4A83-BECB-2C969046FC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7132D7-D9A1-4009-844A-885AD86982DC}"/>
              </a:ext>
            </a:extLst>
          </p:cNvPr>
          <p:cNvSpPr>
            <a:spLocks noGrp="1"/>
          </p:cNvSpPr>
          <p:nvPr>
            <p:ph idx="1"/>
          </p:nvPr>
        </p:nvSpPr>
        <p:spPr/>
        <p:txBody>
          <a:bodyPr/>
          <a:lstStyle/>
          <a:p>
            <a:pPr marL="0" indent="0" algn="just">
              <a:buNone/>
            </a:pPr>
            <a:r>
              <a:rPr lang="en-US" b="0" i="0" dirty="0">
                <a:solidFill>
                  <a:srgbClr val="000000"/>
                </a:solidFill>
                <a:effectLst/>
                <a:latin typeface="Arial" panose="020B0604020202020204" pitchFamily="34" charset="0"/>
              </a:rPr>
              <a:t>Authorization can be given to users based on the categories below:</a:t>
            </a:r>
          </a:p>
          <a:p>
            <a:pPr lvl="1"/>
            <a:r>
              <a:rPr lang="en-IN" b="0" i="0" dirty="0">
                <a:effectLst/>
                <a:latin typeface="Arial" panose="020B0604020202020204" pitchFamily="34" charset="0"/>
              </a:rPr>
              <a:t>System-level authorization</a:t>
            </a:r>
          </a:p>
          <a:p>
            <a:pPr lvl="1"/>
            <a:r>
              <a:rPr lang="en-IN" b="0" i="0" dirty="0">
                <a:effectLst/>
                <a:latin typeface="Arial" panose="020B0604020202020204" pitchFamily="34" charset="0"/>
              </a:rPr>
              <a:t>System administrator [SYSADM]</a:t>
            </a:r>
          </a:p>
          <a:p>
            <a:pPr lvl="1"/>
            <a:r>
              <a:rPr lang="en-IN" b="0" i="0" dirty="0">
                <a:effectLst/>
                <a:latin typeface="Arial" panose="020B0604020202020204" pitchFamily="34" charset="0"/>
              </a:rPr>
              <a:t>System Control [SYSCTRL]</a:t>
            </a:r>
          </a:p>
          <a:p>
            <a:pPr lvl="1"/>
            <a:r>
              <a:rPr lang="en-IN" b="0" i="0" dirty="0">
                <a:effectLst/>
                <a:latin typeface="Arial" panose="020B0604020202020204" pitchFamily="34" charset="0"/>
              </a:rPr>
              <a:t>System maintenance [SYSMAINT]</a:t>
            </a:r>
          </a:p>
          <a:p>
            <a:pPr lvl="1"/>
            <a:r>
              <a:rPr lang="en-IN" b="0" i="0" dirty="0">
                <a:effectLst/>
                <a:latin typeface="Arial" panose="020B0604020202020204" pitchFamily="34" charset="0"/>
              </a:rPr>
              <a:t>System monitor [SYSMON]</a:t>
            </a:r>
          </a:p>
          <a:p>
            <a:pPr marL="457200" lvl="1" indent="0" algn="just">
              <a:buNone/>
            </a:pPr>
            <a:endParaRPr lang="en-IN" dirty="0"/>
          </a:p>
        </p:txBody>
      </p:sp>
    </p:spTree>
    <p:extLst>
      <p:ext uri="{BB962C8B-B14F-4D97-AF65-F5344CB8AC3E}">
        <p14:creationId xmlns:p14="http://schemas.microsoft.com/office/powerpoint/2010/main" val="286606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B06C-E20A-40F8-9A40-52EEA9CFD8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9D6122-6648-4DB8-A932-21EEE3872106}"/>
              </a:ext>
            </a:extLst>
          </p:cNvPr>
          <p:cNvSpPr>
            <a:spLocks noGrp="1"/>
          </p:cNvSpPr>
          <p:nvPr>
            <p:ph idx="1"/>
          </p:nvPr>
        </p:nvSpPr>
        <p:spPr/>
        <p:txBody>
          <a:bodyPr>
            <a:normAutofit lnSpcReduction="10000"/>
          </a:bodyPr>
          <a:lstStyle/>
          <a:p>
            <a:pPr marL="0" indent="0">
              <a:buNone/>
            </a:pPr>
            <a:r>
              <a:rPr lang="en-US" b="0" i="0" dirty="0">
                <a:solidFill>
                  <a:srgbClr val="000000"/>
                </a:solidFill>
                <a:effectLst/>
                <a:latin typeface="Arial" panose="020B0604020202020204" pitchFamily="34" charset="0"/>
              </a:rPr>
              <a:t>Authorities provide of control over instance-level functionality. Authority provide to group privileges, to control maintenance and authority operations. For instance, database and database objects.</a:t>
            </a:r>
          </a:p>
          <a:p>
            <a:pPr lvl="1"/>
            <a:r>
              <a:rPr lang="en-IN" b="0" i="0" dirty="0">
                <a:effectLst/>
                <a:latin typeface="Arial" panose="020B0604020202020204" pitchFamily="34" charset="0"/>
              </a:rPr>
              <a:t>Database-level authorization</a:t>
            </a:r>
          </a:p>
          <a:p>
            <a:pPr lvl="1"/>
            <a:r>
              <a:rPr lang="en-IN" b="0" i="0" dirty="0">
                <a:effectLst/>
                <a:latin typeface="Arial" panose="020B0604020202020204" pitchFamily="34" charset="0"/>
              </a:rPr>
              <a:t>Security Administrator [SECADM]</a:t>
            </a:r>
          </a:p>
          <a:p>
            <a:pPr lvl="1"/>
            <a:r>
              <a:rPr lang="en-IN" b="0" i="0" dirty="0">
                <a:effectLst/>
                <a:latin typeface="Arial" panose="020B0604020202020204" pitchFamily="34" charset="0"/>
              </a:rPr>
              <a:t>Database Administrator [DBADM]</a:t>
            </a:r>
          </a:p>
          <a:p>
            <a:pPr lvl="1"/>
            <a:r>
              <a:rPr lang="en-IN" b="0" i="0" dirty="0">
                <a:effectLst/>
                <a:latin typeface="Arial" panose="020B0604020202020204" pitchFamily="34" charset="0"/>
              </a:rPr>
              <a:t>Access Control [ACCESSCTRL]</a:t>
            </a:r>
          </a:p>
          <a:p>
            <a:pPr lvl="1"/>
            <a:r>
              <a:rPr lang="en-IN" b="0" i="0" dirty="0">
                <a:effectLst/>
                <a:latin typeface="Arial" panose="020B0604020202020204" pitchFamily="34" charset="0"/>
              </a:rPr>
              <a:t>Data access [DATAACCESS]</a:t>
            </a:r>
          </a:p>
          <a:p>
            <a:pPr lvl="1"/>
            <a:r>
              <a:rPr lang="en-IN" b="0" i="0" dirty="0">
                <a:effectLst/>
                <a:latin typeface="Arial" panose="020B0604020202020204" pitchFamily="34" charset="0"/>
              </a:rPr>
              <a:t>SQL administrator. [SQLADM]</a:t>
            </a:r>
          </a:p>
          <a:p>
            <a:pPr lvl="1"/>
            <a:r>
              <a:rPr lang="en-IN" b="0" i="0" dirty="0">
                <a:effectLst/>
                <a:latin typeface="Arial" panose="020B0604020202020204" pitchFamily="34" charset="0"/>
              </a:rPr>
              <a:t>Workload management administrator [WLMADM]</a:t>
            </a:r>
          </a:p>
          <a:p>
            <a:pPr lvl="1"/>
            <a:r>
              <a:rPr lang="en-IN" b="0" i="0" dirty="0">
                <a:effectLst/>
                <a:latin typeface="Arial" panose="020B0604020202020204" pitchFamily="34" charset="0"/>
              </a:rPr>
              <a:t>Explain [EXPLAIN]</a:t>
            </a:r>
          </a:p>
          <a:p>
            <a:pPr marL="0" indent="0">
              <a:buNone/>
            </a:pPr>
            <a:endParaRPr lang="en-IN" dirty="0"/>
          </a:p>
        </p:txBody>
      </p:sp>
    </p:spTree>
    <p:extLst>
      <p:ext uri="{BB962C8B-B14F-4D97-AF65-F5344CB8AC3E}">
        <p14:creationId xmlns:p14="http://schemas.microsoft.com/office/powerpoint/2010/main" val="335432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4444-6E87-4A8C-A9CE-CDA8C011B6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0FB6C3-C9C9-4EDE-A5F6-B0B836237347}"/>
              </a:ext>
            </a:extLst>
          </p:cNvPr>
          <p:cNvSpPr>
            <a:spLocks noGrp="1"/>
          </p:cNvSpPr>
          <p:nvPr>
            <p:ph idx="1"/>
          </p:nvPr>
        </p:nvSpPr>
        <p:spPr/>
        <p:txBody>
          <a:bodyPr/>
          <a:lstStyle/>
          <a:p>
            <a:pPr marL="0" indent="0">
              <a:buNone/>
            </a:pPr>
            <a:r>
              <a:rPr lang="en-US" b="0" i="0" dirty="0">
                <a:solidFill>
                  <a:srgbClr val="000000"/>
                </a:solidFill>
                <a:effectLst/>
                <a:latin typeface="Arial" panose="020B0604020202020204" pitchFamily="34" charset="0"/>
              </a:rPr>
              <a:t>Authorities provide controls within the database. Other authorities for database include with LDAD and CONNECT.</a:t>
            </a:r>
          </a:p>
          <a:p>
            <a:pPr lvl="1"/>
            <a:r>
              <a:rPr lang="en-US" b="1" i="0" dirty="0">
                <a:effectLst/>
                <a:latin typeface="Arial" panose="020B0604020202020204" pitchFamily="34" charset="0"/>
              </a:rPr>
              <a:t>Object-Level Authorization</a:t>
            </a:r>
            <a:r>
              <a:rPr lang="en-US" b="0" i="0" dirty="0">
                <a:effectLst/>
                <a:latin typeface="Arial" panose="020B0604020202020204" pitchFamily="34" charset="0"/>
              </a:rPr>
              <a:t>: Object-Level authorization involves verifying privileges when an operation is performed on an object.</a:t>
            </a:r>
          </a:p>
          <a:p>
            <a:pPr lvl="1"/>
            <a:r>
              <a:rPr lang="en-US" b="1" i="0" dirty="0">
                <a:effectLst/>
                <a:latin typeface="Arial" panose="020B0604020202020204" pitchFamily="34" charset="0"/>
              </a:rPr>
              <a:t>Content-based Authorization</a:t>
            </a:r>
            <a:r>
              <a:rPr lang="en-US" b="0" i="0" dirty="0">
                <a:effectLst/>
                <a:latin typeface="Arial" panose="020B0604020202020204" pitchFamily="34" charset="0"/>
              </a:rPr>
              <a:t>: User can have read and write access to individual rows and columns on a particular table using Label-based access Control [LBAC].</a:t>
            </a:r>
          </a:p>
          <a:p>
            <a:pPr marL="0" indent="0">
              <a:buNone/>
            </a:pPr>
            <a:endParaRPr lang="en-IN" dirty="0"/>
          </a:p>
        </p:txBody>
      </p:sp>
    </p:spTree>
    <p:extLst>
      <p:ext uri="{BB962C8B-B14F-4D97-AF65-F5344CB8AC3E}">
        <p14:creationId xmlns:p14="http://schemas.microsoft.com/office/powerpoint/2010/main" val="332557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EBD2-EA79-463F-8CA2-17A896E4AD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2F8ED8-5665-4827-8918-CA25C9075CB6}"/>
              </a:ext>
            </a:extLst>
          </p:cNvPr>
          <p:cNvSpPr>
            <a:spLocks noGrp="1"/>
          </p:cNvSpPr>
          <p:nvPr>
            <p:ph idx="1"/>
          </p:nvPr>
        </p:nvSpPr>
        <p:spPr/>
        <p:txBody>
          <a:bodyPr/>
          <a:lstStyle/>
          <a:p>
            <a:pPr marL="0" indent="0" algn="just">
              <a:buNone/>
            </a:pPr>
            <a:r>
              <a:rPr lang="en-US" b="0" i="0" dirty="0">
                <a:solidFill>
                  <a:srgbClr val="000000"/>
                </a:solidFill>
                <a:effectLst/>
                <a:latin typeface="Arial" panose="020B0604020202020204" pitchFamily="34" charset="0"/>
              </a:rPr>
              <a:t>DB2 tables and configuration files are used to record the permissions associated with authorization names. When a user tries to access the data, the recorded permissions verify the following permissions:</a:t>
            </a:r>
          </a:p>
          <a:p>
            <a:pPr lvl="1"/>
            <a:r>
              <a:rPr lang="en-US" b="0" i="0" dirty="0">
                <a:effectLst/>
                <a:latin typeface="Arial" panose="020B0604020202020204" pitchFamily="34" charset="0"/>
              </a:rPr>
              <a:t>Authorization name of the user</a:t>
            </a:r>
          </a:p>
          <a:p>
            <a:pPr lvl="1"/>
            <a:r>
              <a:rPr lang="en-US" b="0" i="0" dirty="0">
                <a:effectLst/>
                <a:latin typeface="Arial" panose="020B0604020202020204" pitchFamily="34" charset="0"/>
              </a:rPr>
              <a:t>Which group belongs to the user</a:t>
            </a:r>
          </a:p>
          <a:p>
            <a:pPr lvl="1"/>
            <a:r>
              <a:rPr lang="en-US" b="0" i="0" dirty="0">
                <a:effectLst/>
                <a:latin typeface="Arial" panose="020B0604020202020204" pitchFamily="34" charset="0"/>
              </a:rPr>
              <a:t>Which roles are granted directly to the user or indirectly to a group</a:t>
            </a:r>
          </a:p>
          <a:p>
            <a:pPr lvl="1"/>
            <a:r>
              <a:rPr lang="en-US" b="0" i="0" dirty="0">
                <a:effectLst/>
                <a:latin typeface="Arial" panose="020B0604020202020204" pitchFamily="34" charset="0"/>
              </a:rPr>
              <a:t>Permissions acquired through a trusted context.</a:t>
            </a:r>
          </a:p>
          <a:p>
            <a:pPr marL="0" indent="0" algn="just">
              <a:buNone/>
            </a:pPr>
            <a:endParaRPr lang="en-IN" dirty="0"/>
          </a:p>
        </p:txBody>
      </p:sp>
    </p:spTree>
    <p:extLst>
      <p:ext uri="{BB962C8B-B14F-4D97-AF65-F5344CB8AC3E}">
        <p14:creationId xmlns:p14="http://schemas.microsoft.com/office/powerpoint/2010/main" val="1131948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1670</Words>
  <Application>Microsoft Office PowerPoint</Application>
  <PresentationFormat>Widescreen</PresentationFormat>
  <Paragraphs>151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Security and Authorization- Access control</vt:lpstr>
      <vt:lpstr>Introduction</vt:lpstr>
      <vt:lpstr>Authentication</vt:lpstr>
      <vt:lpstr>Authorization</vt:lpstr>
      <vt:lpstr>PowerPoint Presentation</vt:lpstr>
      <vt:lpstr>PowerPoint Presentation</vt:lpstr>
      <vt:lpstr>PowerPoint Presentation</vt:lpstr>
      <vt:lpstr>PowerPoint Presentation</vt:lpstr>
      <vt:lpstr>PowerPoint Presentation</vt:lpstr>
      <vt:lpstr>PowerPoint Presentation</vt:lpstr>
      <vt:lpstr>Instance level authorities</vt:lpstr>
      <vt:lpstr>PowerPoint Presentation</vt:lpstr>
      <vt:lpstr>PowerPoint Presentation</vt:lpstr>
      <vt:lpstr>PowerPoint Presentation</vt:lpstr>
      <vt:lpstr>PowerPoint Presentation</vt:lpstr>
      <vt:lpstr>Database authorities</vt:lpstr>
      <vt:lpstr>PowerPoint Presentation</vt:lpstr>
      <vt:lpstr>PowerPoint Presentation</vt:lpstr>
      <vt:lpstr>Privileges</vt:lpstr>
      <vt:lpstr>PowerPoint Presentation</vt:lpstr>
      <vt:lpstr>PowerPoint Presentation</vt:lpstr>
      <vt:lpstr>PowerPoint Presentation</vt:lpstr>
      <vt:lpstr>PowerPoint Presentation</vt:lpstr>
      <vt:lpstr>Package privileges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Authorization- Access control</dc:title>
  <dc:creator>Kinjal Gautam</dc:creator>
  <cp:lastModifiedBy>Kinjal Gautam</cp:lastModifiedBy>
  <cp:revision>1</cp:revision>
  <dcterms:created xsi:type="dcterms:W3CDTF">2022-01-10T14:46:59Z</dcterms:created>
  <dcterms:modified xsi:type="dcterms:W3CDTF">2022-01-10T14:47:12Z</dcterms:modified>
</cp:coreProperties>
</file>