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9" r:id="rId2"/>
    <p:sldId id="292" r:id="rId3"/>
    <p:sldId id="310" r:id="rId4"/>
    <p:sldId id="311" r:id="rId5"/>
    <p:sldId id="313" r:id="rId6"/>
    <p:sldId id="312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5" r:id="rId17"/>
    <p:sldId id="324" r:id="rId18"/>
    <p:sldId id="347" r:id="rId19"/>
    <p:sldId id="348" r:id="rId20"/>
    <p:sldId id="330" r:id="rId21"/>
    <p:sldId id="326" r:id="rId22"/>
    <p:sldId id="327" r:id="rId23"/>
    <p:sldId id="328" r:id="rId24"/>
    <p:sldId id="329" r:id="rId25"/>
    <p:sldId id="331" r:id="rId26"/>
    <p:sldId id="332" r:id="rId27"/>
    <p:sldId id="333" r:id="rId28"/>
    <p:sldId id="334" r:id="rId29"/>
    <p:sldId id="335" r:id="rId30"/>
    <p:sldId id="337" r:id="rId31"/>
    <p:sldId id="336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6" r:id="rId40"/>
  </p:sldIdLst>
  <p:sldSz cx="12192000" cy="6858000"/>
  <p:notesSz cx="6858000" cy="9144000"/>
  <p:embeddedFontLst>
    <p:embeddedFont>
      <p:font typeface="Roboto Condensed" charset="0"/>
      <p:regular r:id="rId42"/>
      <p:bold r:id="rId43"/>
      <p:italic r:id="rId44"/>
      <p:boldItalic r:id="rId45"/>
    </p:embeddedFont>
    <p:embeddedFont>
      <p:font typeface="Wingdings 2" pitchFamily="18" charset="2"/>
      <p:regular r:id="rId46"/>
    </p:embeddedFont>
    <p:embeddedFont>
      <p:font typeface="Segoe UI Black" pitchFamily="34" charset="0"/>
      <p:bold r:id="rId47"/>
      <p:boldItalic r:id="rId48"/>
    </p:embeddedFont>
    <p:embeddedFont>
      <p:font typeface="Wingdings 3" pitchFamily="18" charset="2"/>
      <p:regular r:id="rId49"/>
    </p:embeddedFon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Roboto Condensed Light" charset="0"/>
      <p:regular r:id="rId54"/>
      <p: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7.jpe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47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</a:t>
            </a:r>
            <a:r>
              <a:rPr lang="en-US" sz="1600" dirty="0" err="1" smtClean="0"/>
              <a:t>Newyork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6499"/>
            <a:ext cx="10841622" cy="500389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683121" cy="670575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1876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3" r:id="rId10"/>
    <p:sldLayoutId id="2147483692" r:id="rId11"/>
    <p:sldLayoutId id="2147483691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3" r:id="rId19"/>
    <p:sldLayoutId id="2147483682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Introductory concepts of DBMS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</a:t>
            </a:r>
            <a:r>
              <a:rPr lang="en-US" b="1" dirty="0">
                <a:solidFill>
                  <a:schemeClr val="accent6"/>
                </a:solidFill>
              </a:rPr>
              <a:t>scattered</a:t>
            </a:r>
            <a:r>
              <a:rPr lang="en-US" dirty="0"/>
              <a:t> in various </a:t>
            </a:r>
            <a:r>
              <a:rPr lang="en-US" dirty="0" smtClean="0"/>
              <a:t>files.</a:t>
            </a:r>
            <a:endParaRPr lang="en-US" dirty="0"/>
          </a:p>
          <a:p>
            <a:r>
              <a:rPr lang="en-US" dirty="0"/>
              <a:t>Files may be in </a:t>
            </a:r>
            <a:r>
              <a:rPr lang="en-US" b="1" dirty="0">
                <a:solidFill>
                  <a:schemeClr val="accent6"/>
                </a:solidFill>
              </a:rPr>
              <a:t>different </a:t>
            </a:r>
            <a:r>
              <a:rPr lang="en-US" b="1" dirty="0" smtClean="0">
                <a:solidFill>
                  <a:schemeClr val="accent6"/>
                </a:solidFill>
              </a:rPr>
              <a:t>formats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Difficult to retrieve </a:t>
            </a:r>
            <a:r>
              <a:rPr lang="en-US" dirty="0"/>
              <a:t>the appropriate </a:t>
            </a:r>
            <a:r>
              <a:rPr lang="en-US" dirty="0" smtClean="0"/>
              <a:t>data.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276691"/>
              </p:ext>
            </p:extLst>
          </p:nvPr>
        </p:nvGraphicFramePr>
        <p:xfrm>
          <a:off x="6962728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531555"/>
              </p:ext>
            </p:extLst>
          </p:nvPr>
        </p:nvGraphicFramePr>
        <p:xfrm>
          <a:off x="6962728" y="1920600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838242"/>
              </p:ext>
            </p:extLst>
          </p:nvPr>
        </p:nvGraphicFramePr>
        <p:xfrm>
          <a:off x="6962728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66190"/>
              </p:ext>
            </p:extLst>
          </p:nvPr>
        </p:nvGraphicFramePr>
        <p:xfrm>
          <a:off x="6962728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611765"/>
              </p:ext>
            </p:extLst>
          </p:nvPr>
        </p:nvGraphicFramePr>
        <p:xfrm>
          <a:off x="6962728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42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757147"/>
              </p:ext>
            </p:extLst>
          </p:nvPr>
        </p:nvGraphicFramePr>
        <p:xfrm>
          <a:off x="6962728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296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26071"/>
              </p:ext>
            </p:extLst>
          </p:nvPr>
        </p:nvGraphicFramePr>
        <p:xfrm>
          <a:off x="6960913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52857"/>
              </p:ext>
            </p:extLst>
          </p:nvPr>
        </p:nvGraphicFramePr>
        <p:xfrm>
          <a:off x="6960913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20052"/>
              </p:ext>
            </p:extLst>
          </p:nvPr>
        </p:nvGraphicFramePr>
        <p:xfrm>
          <a:off x="6963944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54010" y="2660407"/>
            <a:ext cx="62179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 us to access (retrieve) appropriate data easily.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54010" y="3656122"/>
            <a:ext cx="6217920" cy="143494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Data isolation is a property that determines when and how changes made by one operation become visible to other concurrent users and systems. </a:t>
            </a:r>
            <a:endParaRPr lang="en-US" sz="2000" dirty="0" smtClean="0">
              <a:solidFill>
                <a:schemeClr val="lt1"/>
              </a:solidFill>
            </a:endParaRPr>
          </a:p>
          <a:p>
            <a:pPr algn="ctr"/>
            <a:r>
              <a:rPr lang="en-US" sz="2000" dirty="0" smtClean="0">
                <a:solidFill>
                  <a:schemeClr val="lt1"/>
                </a:solidFill>
              </a:rPr>
              <a:t>This </a:t>
            </a:r>
            <a:r>
              <a:rPr lang="en-US" sz="2000" dirty="0">
                <a:solidFill>
                  <a:schemeClr val="lt1"/>
                </a:solidFill>
              </a:rPr>
              <a:t>issue occurs in a concurrency </a:t>
            </a:r>
            <a:r>
              <a:rPr lang="en-US" sz="2000" dirty="0" smtClean="0">
                <a:solidFill>
                  <a:schemeClr val="lt1"/>
                </a:solidFill>
              </a:rPr>
              <a:t>situation.</a:t>
            </a:r>
            <a:endParaRPr lang="en-US"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</a:t>
            </a:r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Atomicity: Either </a:t>
            </a:r>
            <a:r>
              <a:rPr lang="en-US" dirty="0"/>
              <a:t>transaction </a:t>
            </a:r>
            <a:r>
              <a:rPr lang="en-US" b="1" dirty="0">
                <a:solidFill>
                  <a:schemeClr val="accent6"/>
                </a:solidFill>
              </a:rPr>
              <a:t>execute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0% or 100%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081" y="3828764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 A</a:t>
            </a:r>
          </a:p>
          <a:p>
            <a:pPr algn="ctr"/>
            <a:r>
              <a:rPr lang="en-US" sz="2000" dirty="0" smtClean="0"/>
              <a:t>Account A</a:t>
            </a:r>
          </a:p>
          <a:p>
            <a:pPr algn="ctr"/>
            <a:r>
              <a:rPr lang="en-US" sz="2000" dirty="0" smtClean="0"/>
              <a:t>Bal : 2000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851331" y="3828764"/>
            <a:ext cx="123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 B</a:t>
            </a:r>
          </a:p>
          <a:p>
            <a:pPr algn="ctr"/>
            <a:r>
              <a:rPr lang="en-US" sz="2000" dirty="0" smtClean="0"/>
              <a:t>Account B</a:t>
            </a:r>
          </a:p>
          <a:p>
            <a:pPr algn="ctr"/>
            <a:r>
              <a:rPr lang="en-US" sz="2000" dirty="0" smtClean="0"/>
              <a:t>Bal : 1000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2746181" y="3828764"/>
            <a:ext cx="2438400" cy="876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500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0368" y="4781264"/>
            <a:ext cx="401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Step 1 : Debit 500 from Account A</a:t>
            </a:r>
          </a:p>
          <a:p>
            <a:pPr algn="ctr"/>
            <a:r>
              <a:rPr lang="en-US" sz="2000" dirty="0"/>
              <a:t>Step </a:t>
            </a:r>
            <a:r>
              <a:rPr lang="en-US" sz="2000" dirty="0" smtClean="0"/>
              <a:t>2 </a:t>
            </a:r>
            <a:r>
              <a:rPr lang="en-US" sz="2000" dirty="0"/>
              <a:t>: </a:t>
            </a:r>
            <a:r>
              <a:rPr lang="en-US" sz="2000" dirty="0" smtClean="0"/>
              <a:t>Credit </a:t>
            </a:r>
            <a:r>
              <a:rPr lang="en-US" sz="2000" dirty="0"/>
              <a:t>500 </a:t>
            </a:r>
            <a:r>
              <a:rPr lang="en-US" sz="2000" dirty="0" smtClean="0"/>
              <a:t>into Account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6181" y="2190464"/>
            <a:ext cx="2438400" cy="1066800"/>
          </a:xfrm>
          <a:prstGeom prst="roundRect">
            <a:avLst>
              <a:gd name="adj" fmla="val 1197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before transfer is 3000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5217" y="5584400"/>
            <a:ext cx="2600326" cy="687289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after transfer is 3000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88906" y="5124166"/>
            <a:ext cx="45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6613328" y="5295617"/>
            <a:ext cx="1971677" cy="1009647"/>
          </a:xfrm>
          <a:prstGeom prst="wedgeRoundRectCallout">
            <a:avLst>
              <a:gd name="adj1" fmla="val -88224"/>
              <a:gd name="adj2" fmla="val -67469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is 2500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so inconsistent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85198" y="5332749"/>
            <a:ext cx="1464467" cy="595295"/>
          </a:xfrm>
          <a:prstGeom prst="wedgeRoundRectCallout">
            <a:avLst>
              <a:gd name="adj1" fmla="val 45202"/>
              <a:gd name="adj2" fmla="val -821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is failed</a:t>
            </a: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449" r="27511"/>
          <a:stretch/>
        </p:blipFill>
        <p:spPr bwMode="auto">
          <a:xfrm>
            <a:off x="541256" y="1515808"/>
            <a:ext cx="1800000" cy="22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6774" r="15457" b="6843"/>
          <a:stretch/>
        </p:blipFill>
        <p:spPr bwMode="auto">
          <a:xfrm>
            <a:off x="5583642" y="1533984"/>
            <a:ext cx="1773627" cy="22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to i</a:t>
            </a:r>
            <a:r>
              <a:rPr lang="en-US" dirty="0" smtClean="0"/>
              <a:t>mplement </a:t>
            </a:r>
            <a:r>
              <a:rPr lang="en-US" dirty="0"/>
              <a:t>i</a:t>
            </a:r>
            <a:r>
              <a:rPr lang="en-US" dirty="0" smtClean="0"/>
              <a:t>ntegrity </a:t>
            </a:r>
            <a:r>
              <a:rPr lang="en-US" dirty="0"/>
              <a:t>c</a:t>
            </a:r>
            <a:r>
              <a:rPr lang="en-US" dirty="0" smtClean="0"/>
              <a:t>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18328"/>
              </p:ext>
            </p:extLst>
          </p:nvPr>
        </p:nvGraphicFramePr>
        <p:xfrm>
          <a:off x="625686" y="1255811"/>
          <a:ext cx="5041583" cy="1082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john wick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816065"/>
              </p:ext>
            </p:extLst>
          </p:nvPr>
        </p:nvGraphicFramePr>
        <p:xfrm>
          <a:off x="625686" y="3111497"/>
          <a:ext cx="5041583" cy="1082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Backlog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 smtClean="0"/>
                        <a:t>Nirav</a:t>
                      </a:r>
                      <a:r>
                        <a:rPr lang="en-US" sz="1900" baseline="0" dirty="0" smtClean="0"/>
                        <a:t>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146407" y="2210445"/>
            <a:ext cx="3017520" cy="468000"/>
          </a:xfrm>
          <a:prstGeom prst="wedgeRoundRectCallout">
            <a:avLst>
              <a:gd name="adj1" fmla="val -22194"/>
              <a:gd name="adj2" fmla="val -898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contain exact 10 digits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71274" y="4116930"/>
            <a:ext cx="2651760" cy="468000"/>
          </a:xfrm>
          <a:prstGeom prst="wedgeRoundRectCallout">
            <a:avLst>
              <a:gd name="adj1" fmla="val -23686"/>
              <a:gd name="adj2" fmla="val -9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be between 0 to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6700" y="5009267"/>
            <a:ext cx="704088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allows us to implement such business rules in our </a:t>
            </a:r>
            <a:r>
              <a:rPr lang="en-IN" sz="2000" dirty="0" smtClean="0">
                <a:solidFill>
                  <a:schemeClr val="lt1"/>
                </a:solidFill>
              </a:rPr>
              <a:t>database.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02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</a:t>
            </a:r>
            <a:r>
              <a:rPr lang="en-US" dirty="0" smtClean="0"/>
              <a:t>data </a:t>
            </a:r>
            <a:r>
              <a:rPr lang="en-US" dirty="0"/>
              <a:t>among multiple users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0901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9239"/>
              </p:ext>
            </p:extLst>
          </p:nvPr>
        </p:nvGraphicFramePr>
        <p:xfrm>
          <a:off x="889777" y="2442901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0811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12056"/>
              </p:ext>
            </p:extLst>
          </p:nvPr>
        </p:nvGraphicFramePr>
        <p:xfrm>
          <a:off x="889777" y="4975644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1379673"/>
            <a:ext cx="555241" cy="5552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0" y="1375931"/>
            <a:ext cx="555241" cy="5552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5473962"/>
            <a:ext cx="555241" cy="5552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99" y="5473962"/>
            <a:ext cx="555241" cy="5552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473491" y="3195938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3154981" y="1944632"/>
            <a:ext cx="1293104" cy="2620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5705" y="1725422"/>
            <a:ext cx="1395695" cy="306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5314964" y="1371788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193819" y="3139685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4016144" y="3254918"/>
            <a:ext cx="1709983" cy="432000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5199979" y="1059818"/>
            <a:ext cx="1709983" cy="43200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3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unauthorized access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737578"/>
              </p:ext>
            </p:extLst>
          </p:nvPr>
        </p:nvGraphicFramePr>
        <p:xfrm>
          <a:off x="963723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22985"/>
              </p:ext>
            </p:extLst>
          </p:nvPr>
        </p:nvGraphicFramePr>
        <p:xfrm>
          <a:off x="963723" y="1920600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837334"/>
              </p:ext>
            </p:extLst>
          </p:nvPr>
        </p:nvGraphicFramePr>
        <p:xfrm>
          <a:off x="963723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84261"/>
              </p:ext>
            </p:extLst>
          </p:nvPr>
        </p:nvGraphicFramePr>
        <p:xfrm>
          <a:off x="963723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130056"/>
              </p:ext>
            </p:extLst>
          </p:nvPr>
        </p:nvGraphicFramePr>
        <p:xfrm>
          <a:off x="963723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42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518322"/>
              </p:ext>
            </p:extLst>
          </p:nvPr>
        </p:nvGraphicFramePr>
        <p:xfrm>
          <a:off x="963723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296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53403"/>
              </p:ext>
            </p:extLst>
          </p:nvPr>
        </p:nvGraphicFramePr>
        <p:xfrm>
          <a:off x="961908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88935"/>
              </p:ext>
            </p:extLst>
          </p:nvPr>
        </p:nvGraphicFramePr>
        <p:xfrm>
          <a:off x="961908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961838"/>
              </p:ext>
            </p:extLst>
          </p:nvPr>
        </p:nvGraphicFramePr>
        <p:xfrm>
          <a:off x="964939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File - 1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786272" y="5776440"/>
            <a:ext cx="53035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DBMS prevents unauthorized user to access data.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1891" y="1041488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4292" y="1136486"/>
            <a:ext cx="5292436" cy="2880360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34292" y="426060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2512328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65598" y="2533226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Faculty of other college  </a:t>
            </a:r>
            <a:endParaRPr lang="en-US" dirty="0"/>
          </a:p>
        </p:txBody>
      </p:sp>
      <p:sp>
        <p:nvSpPr>
          <p:cNvPr id="38" name="Left Arrow 37"/>
          <p:cNvSpPr/>
          <p:nvPr/>
        </p:nvSpPr>
        <p:spPr>
          <a:xfrm>
            <a:off x="6208190" y="2817128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81296" y="226044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access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3923397"/>
            <a:ext cx="914400" cy="914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971536" y="4057431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Darshan</a:t>
            </a:r>
            <a:r>
              <a:rPr lang="en-US" dirty="0"/>
              <a:t> </a:t>
            </a:r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42" name="Left Arrow 41"/>
          <p:cNvSpPr/>
          <p:nvPr/>
        </p:nvSpPr>
        <p:spPr>
          <a:xfrm>
            <a:off x="6208190" y="4228197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81296" y="3671513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access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52" y="2260444"/>
            <a:ext cx="894898" cy="829605"/>
          </a:xfrm>
          <a:prstGeom prst="rect">
            <a:avLst/>
          </a:prstGeom>
        </p:spPr>
      </p:pic>
      <p:sp>
        <p:nvSpPr>
          <p:cNvPr id="47" name="Multiply 46"/>
          <p:cNvSpPr/>
          <p:nvPr/>
        </p:nvSpPr>
        <p:spPr>
          <a:xfrm>
            <a:off x="5253709" y="4093151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280227" y="2396363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33" grpId="0" animBg="1"/>
      <p:bldP spid="35" grpId="0" animBg="1"/>
      <p:bldP spid="37" grpId="0"/>
      <p:bldP spid="38" grpId="0" animBg="1"/>
      <p:bldP spid="39" grpId="0"/>
      <p:bldP spid="41" grpId="0"/>
      <p:bldP spid="42" grpId="0" animBg="1"/>
      <p:bldP spid="43" grpId="0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backup and recovery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backup and recove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/>
        </p:blipFill>
        <p:spPr bwMode="auto">
          <a:xfrm>
            <a:off x="1902298" y="137160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336314" y="5505791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Provides facilities to backup and restore the database in case of failure.</a:t>
            </a:r>
          </a:p>
        </p:txBody>
      </p:sp>
    </p:spTree>
    <p:extLst>
      <p:ext uri="{BB962C8B-B14F-4D97-AF65-F5344CB8AC3E}">
        <p14:creationId xmlns:p14="http://schemas.microsoft.com/office/powerpoint/2010/main" val="22285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data redundancy (duplication)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Avoids unnecessary duplication</a:t>
            </a:r>
            <a:r>
              <a:rPr lang="en-US" dirty="0"/>
              <a:t> of data by storing data centrally.</a:t>
            </a:r>
          </a:p>
          <a:p>
            <a:r>
              <a:rPr lang="en-US" dirty="0"/>
              <a:t>Remove data inconsistency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solidFill>
                  <a:schemeClr val="accent6"/>
                </a:solidFill>
              </a:rPr>
              <a:t>eliminating redundancy</a:t>
            </a:r>
            <a:r>
              <a:rPr lang="en-US" dirty="0"/>
              <a:t>, data </a:t>
            </a:r>
            <a:r>
              <a:rPr lang="en-US" b="1" dirty="0">
                <a:solidFill>
                  <a:schemeClr val="accent6"/>
                </a:solidFill>
              </a:rPr>
              <a:t>inconsistency can be removed</a:t>
            </a:r>
            <a:r>
              <a:rPr lang="en-US" dirty="0"/>
              <a:t>.</a:t>
            </a:r>
          </a:p>
          <a:p>
            <a:r>
              <a:rPr lang="en-US" dirty="0"/>
              <a:t>Data isolation</a:t>
            </a:r>
          </a:p>
          <a:p>
            <a:pPr lvl="1"/>
            <a:r>
              <a:rPr lang="en-US" dirty="0"/>
              <a:t>A user can </a:t>
            </a:r>
            <a:r>
              <a:rPr lang="en-US" b="1" dirty="0">
                <a:solidFill>
                  <a:schemeClr val="accent6"/>
                </a:solidFill>
              </a:rPr>
              <a:t>easily retrieve proper data </a:t>
            </a:r>
            <a:r>
              <a:rPr lang="en-US" dirty="0"/>
              <a:t>as per his/her requirement.</a:t>
            </a:r>
          </a:p>
          <a:p>
            <a:r>
              <a:rPr lang="en-US" dirty="0"/>
              <a:t>Guaranteed atomicity</a:t>
            </a:r>
          </a:p>
          <a:p>
            <a:pPr lvl="1"/>
            <a:r>
              <a:rPr lang="en-US" dirty="0"/>
              <a:t>Either transaction </a:t>
            </a:r>
            <a:r>
              <a:rPr lang="en-US" b="1" dirty="0">
                <a:solidFill>
                  <a:schemeClr val="accent6"/>
                </a:solidFill>
              </a:rPr>
              <a:t>executes 0% or 100%.</a:t>
            </a:r>
          </a:p>
        </p:txBody>
      </p:sp>
    </p:spTree>
    <p:extLst>
      <p:ext uri="{BB962C8B-B14F-4D97-AF65-F5344CB8AC3E}">
        <p14:creationId xmlns:p14="http://schemas.microsoft.com/office/powerpoint/2010/main" val="246630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implementing integrity constraints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Business rules can be implemented </a:t>
            </a:r>
            <a:r>
              <a:rPr lang="en-US" dirty="0"/>
              <a:t>such as do not allow to store amount less than </a:t>
            </a:r>
            <a:r>
              <a:rPr lang="en-US" dirty="0" err="1"/>
              <a:t>Rs</a:t>
            </a:r>
            <a:r>
              <a:rPr lang="en-US" dirty="0"/>
              <a:t>. 0 in balance. </a:t>
            </a:r>
          </a:p>
          <a:p>
            <a:r>
              <a:rPr lang="en-US" dirty="0"/>
              <a:t>Sharing of data among multiple users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More than one users can access </a:t>
            </a:r>
            <a:r>
              <a:rPr lang="en-US" dirty="0"/>
              <a:t>same data at the same time.</a:t>
            </a:r>
          </a:p>
          <a:p>
            <a:r>
              <a:rPr lang="en-US" dirty="0"/>
              <a:t>Restricting unauthorized access to data</a:t>
            </a:r>
          </a:p>
          <a:p>
            <a:pPr lvl="1"/>
            <a:r>
              <a:rPr lang="en-US" dirty="0"/>
              <a:t>A user can </a:t>
            </a:r>
            <a:r>
              <a:rPr lang="en-US" b="1" dirty="0">
                <a:solidFill>
                  <a:schemeClr val="accent6"/>
                </a:solidFill>
              </a:rPr>
              <a:t>only access data which is authorized </a:t>
            </a:r>
            <a:r>
              <a:rPr lang="en-US" dirty="0"/>
              <a:t>to him/her.</a:t>
            </a:r>
          </a:p>
          <a:p>
            <a:r>
              <a:rPr lang="en-US" dirty="0"/>
              <a:t>Providing backup and recovery services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accent6"/>
                </a:solidFill>
              </a:rPr>
              <a:t>take a regular auto or manual backup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use it to restore </a:t>
            </a:r>
            <a:r>
              <a:rPr lang="en-US" dirty="0"/>
              <a:t>the database if it corrupts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Versus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144"/>
            <a:ext cx="11449318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" y="795338"/>
            <a:ext cx="10805373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3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1264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Introduction of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Advantages of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Three levels ANSI SPARC database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Abstraction in DBMS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Mappings and data 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Database users and DBA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Database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Basic Terms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chemeClr val="accent6"/>
                </a:solidFill>
              </a:rPr>
              <a:t>raw, unorganized facts </a:t>
            </a:r>
            <a:r>
              <a:rPr lang="en-US" dirty="0"/>
              <a:t>that need to be processed.</a:t>
            </a:r>
          </a:p>
          <a:p>
            <a:pPr lvl="1"/>
            <a:r>
              <a:rPr lang="en-US" dirty="0"/>
              <a:t>Example: Marks of students</a:t>
            </a:r>
          </a:p>
          <a:p>
            <a:pPr lvl="1"/>
            <a:r>
              <a:rPr lang="en-US" dirty="0"/>
              <a:t>Student_1 = 50/100, Student_2 = 25/100. 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When data is </a:t>
            </a:r>
            <a:r>
              <a:rPr lang="en-US" b="1" dirty="0">
                <a:solidFill>
                  <a:schemeClr val="accent6"/>
                </a:solidFill>
              </a:rPr>
              <a:t>processed, organized, structured </a:t>
            </a:r>
            <a:r>
              <a:rPr lang="en-US" dirty="0"/>
              <a:t>or presented in a given context so as to make it useful, it is called information.</a:t>
            </a:r>
          </a:p>
          <a:p>
            <a:pPr lvl="1"/>
            <a:r>
              <a:rPr lang="en-US" dirty="0"/>
              <a:t>Example: Result of students (Pass or Fail)</a:t>
            </a:r>
          </a:p>
          <a:p>
            <a:pPr lvl="1"/>
            <a:r>
              <a:rPr lang="en-US" dirty="0"/>
              <a:t>Student_1 = Pass, Student_2 = </a:t>
            </a:r>
            <a:r>
              <a:rPr lang="en-US" dirty="0" smtClean="0"/>
              <a:t>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1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Metadata is </a:t>
            </a:r>
            <a:r>
              <a:rPr lang="en-US" b="1" dirty="0">
                <a:solidFill>
                  <a:schemeClr val="accent6"/>
                </a:solidFill>
              </a:rPr>
              <a:t>data about 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such as table name, column name, data type, authorized user and user access privileges for any table is called metadata for that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Metadata </a:t>
            </a:r>
            <a:r>
              <a:rPr lang="en-US" dirty="0"/>
              <a:t>of above table is: </a:t>
            </a:r>
          </a:p>
          <a:p>
            <a:pPr lvl="2"/>
            <a:r>
              <a:rPr lang="en-US" dirty="0"/>
              <a:t>Table name such as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lvl="2"/>
            <a:r>
              <a:rPr lang="en-US" dirty="0"/>
              <a:t>Column name such as </a:t>
            </a:r>
            <a:r>
              <a:rPr lang="en-US" dirty="0" err="1">
                <a:solidFill>
                  <a:schemeClr val="tx2"/>
                </a:solidFill>
              </a:rPr>
              <a:t>Emp_Name</a:t>
            </a:r>
            <a:r>
              <a:rPr lang="en-US" dirty="0">
                <a:solidFill>
                  <a:schemeClr val="tx2"/>
                </a:solidFill>
              </a:rPr>
              <a:t>, Address, </a:t>
            </a:r>
            <a:r>
              <a:rPr lang="en-US" dirty="0" err="1" smtClean="0">
                <a:solidFill>
                  <a:schemeClr val="tx2"/>
                </a:solidFill>
              </a:rPr>
              <a:t>Mobile_No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Subject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  such as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lvl="2"/>
            <a:r>
              <a:rPr lang="en-US" dirty="0"/>
              <a:t>Access privileges such </a:t>
            </a:r>
            <a:r>
              <a:rPr lang="en-US" dirty="0">
                <a:solidFill>
                  <a:schemeClr val="tx2"/>
                </a:solidFill>
              </a:rPr>
              <a:t>as Read, Write (Update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29812"/>
              </p:ext>
            </p:extLst>
          </p:nvPr>
        </p:nvGraphicFramePr>
        <p:xfrm>
          <a:off x="1089710" y="2811663"/>
          <a:ext cx="5041583" cy="1082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john wick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56734"/>
              </p:ext>
            </p:extLst>
          </p:nvPr>
        </p:nvGraphicFramePr>
        <p:xfrm>
          <a:off x="1088109" y="244094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  <a:p>
            <a:pPr lvl="1"/>
            <a:r>
              <a:rPr lang="en-US" dirty="0"/>
              <a:t>A data dictionary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contains metadata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warehouse</a:t>
            </a:r>
          </a:p>
          <a:p>
            <a:pPr lvl="1"/>
            <a:r>
              <a:rPr lang="en-US" dirty="0"/>
              <a:t>A data warehouse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stores data</a:t>
            </a:r>
            <a:r>
              <a:rPr lang="en-US" dirty="0"/>
              <a:t>. 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633518"/>
              </p:ext>
            </p:extLst>
          </p:nvPr>
        </p:nvGraphicFramePr>
        <p:xfrm>
          <a:off x="1089710" y="4281411"/>
          <a:ext cx="5041583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john wick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166980"/>
              </p:ext>
            </p:extLst>
          </p:nvPr>
        </p:nvGraphicFramePr>
        <p:xfrm>
          <a:off x="1088109" y="39106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096273" y="1709532"/>
            <a:ext cx="6583680" cy="1188720"/>
          </a:xfrm>
          <a:prstGeom prst="roundRect">
            <a:avLst>
              <a:gd name="adj" fmla="val 81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Datatype</a:t>
            </a:r>
            <a:r>
              <a:rPr lang="en-US" dirty="0"/>
              <a:t> –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6272" y="4694889"/>
            <a:ext cx="5037827" cy="807202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8878" y="6364139"/>
            <a:ext cx="8686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102825"/>
              </p:ext>
            </p:extLst>
          </p:nvPr>
        </p:nvGraphicFramePr>
        <p:xfrm>
          <a:off x="688878" y="597615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41443"/>
              </p:ext>
            </p:extLst>
          </p:nvPr>
        </p:nvGraphicFramePr>
        <p:xfrm>
          <a:off x="1787807" y="5967266"/>
          <a:ext cx="77314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31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 data dictionary and data warehouse are stored in the different places?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Field</a:t>
            </a:r>
          </a:p>
          <a:p>
            <a:pPr lvl="1"/>
            <a:r>
              <a:rPr lang="en-US" dirty="0"/>
              <a:t>A field is a </a:t>
            </a:r>
            <a:r>
              <a:rPr lang="en-US" b="1" dirty="0">
                <a:solidFill>
                  <a:schemeClr val="accent6"/>
                </a:solidFill>
              </a:rPr>
              <a:t>character or group of characters </a:t>
            </a:r>
            <a:r>
              <a:rPr lang="en-US" dirty="0"/>
              <a:t>that have a specific meaning.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value of 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 smtClean="0"/>
              <a:t>Mobile_No</a:t>
            </a:r>
            <a:r>
              <a:rPr lang="en-US" dirty="0" smtClean="0"/>
              <a:t> </a:t>
            </a:r>
            <a:r>
              <a:rPr lang="en-US" dirty="0" err="1"/>
              <a:t>etc</a:t>
            </a:r>
            <a:r>
              <a:rPr lang="en-US" dirty="0"/>
              <a:t> are all fields </a:t>
            </a:r>
            <a:r>
              <a:rPr lang="en-US" dirty="0" smtClean="0"/>
              <a:t>of Faculty </a:t>
            </a:r>
            <a:r>
              <a:rPr lang="en-US" dirty="0"/>
              <a:t>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Record </a:t>
            </a:r>
            <a:r>
              <a:rPr lang="en-US" dirty="0"/>
              <a:t>/ Tuple</a:t>
            </a:r>
          </a:p>
          <a:p>
            <a:pPr lvl="1"/>
            <a:r>
              <a:rPr lang="en-US" dirty="0"/>
              <a:t>A record is a </a:t>
            </a:r>
            <a:r>
              <a:rPr lang="en-US" b="1" dirty="0">
                <a:solidFill>
                  <a:schemeClr val="accent6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collection of fields (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 smtClean="0"/>
              <a:t>Mobile_No</a:t>
            </a:r>
            <a:r>
              <a:rPr lang="en-US" dirty="0" smtClean="0"/>
              <a:t>, Subject) </a:t>
            </a:r>
            <a:r>
              <a:rPr lang="en-US" dirty="0"/>
              <a:t>forms a record for the Faculty.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204331"/>
              </p:ext>
            </p:extLst>
          </p:nvPr>
        </p:nvGraphicFramePr>
        <p:xfrm>
          <a:off x="1117657" y="2429520"/>
          <a:ext cx="5041583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john wick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Prof. Ajay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02277"/>
              </p:ext>
            </p:extLst>
          </p:nvPr>
        </p:nvGraphicFramePr>
        <p:xfrm>
          <a:off x="1116684" y="205880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622931"/>
              </p:ext>
            </p:extLst>
          </p:nvPr>
        </p:nvGraphicFramePr>
        <p:xfrm>
          <a:off x="1117657" y="5137851"/>
          <a:ext cx="504158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343571"/>
              </p:ext>
            </p:extLst>
          </p:nvPr>
        </p:nvGraphicFramePr>
        <p:xfrm>
          <a:off x="1117657" y="5549012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Patel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5712"/>
              </p:ext>
            </p:extLst>
          </p:nvPr>
        </p:nvGraphicFramePr>
        <p:xfrm>
          <a:off x="6731235" y="3105184"/>
          <a:ext cx="166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john wick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4221"/>
              </p:ext>
            </p:extLst>
          </p:nvPr>
        </p:nvGraphicFramePr>
        <p:xfrm>
          <a:off x="8507446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Newyork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8558649" y="2468828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Fields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86686"/>
              </p:ext>
            </p:extLst>
          </p:nvPr>
        </p:nvGraphicFramePr>
        <p:xfrm>
          <a:off x="9960775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9876543210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0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3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Levels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</a:t>
            </a:r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5926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15926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15926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0289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7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65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926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6926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68692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457759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640639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713472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641082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641082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03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94919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79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86426" y="454668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H</a:t>
            </a:r>
            <a:r>
              <a:rPr lang="en-IN" b="1" dirty="0" smtClean="0">
                <a:solidFill>
                  <a:schemeClr val="accent6"/>
                </a:solidFill>
              </a:rPr>
              <a:t>ow</a:t>
            </a:r>
            <a:r>
              <a:rPr lang="en-IN" b="1" dirty="0" smtClean="0"/>
              <a:t> </a:t>
            </a:r>
            <a:r>
              <a:rPr lang="en-IN" dirty="0"/>
              <a:t>the data are actually stored on storage </a:t>
            </a:r>
            <a:r>
              <a:rPr lang="en-IN" dirty="0" smtClean="0"/>
              <a:t>devices?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686426" y="312817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W</a:t>
            </a:r>
            <a:r>
              <a:rPr lang="en-IN" b="1" dirty="0" smtClean="0">
                <a:solidFill>
                  <a:schemeClr val="accent6"/>
                </a:solidFill>
              </a:rPr>
              <a:t>hat</a:t>
            </a:r>
            <a:r>
              <a:rPr lang="en-IN" b="1" dirty="0" smtClean="0"/>
              <a:t> </a:t>
            </a:r>
            <a:r>
              <a:rPr lang="en-IN" dirty="0"/>
              <a:t>data are </a:t>
            </a:r>
            <a:r>
              <a:rPr lang="en-IN" dirty="0" smtClean="0"/>
              <a:t>stored and </a:t>
            </a:r>
          </a:p>
          <a:p>
            <a:r>
              <a:rPr lang="en-IN" b="1" dirty="0" smtClean="0">
                <a:solidFill>
                  <a:schemeClr val="accent6"/>
                </a:solidFill>
              </a:rPr>
              <a:t>What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</a:t>
            </a:r>
            <a:r>
              <a:rPr lang="en-IN" dirty="0" smtClean="0"/>
              <a:t>exist?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86426" y="1920389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</a:rPr>
              <a:t>How</a:t>
            </a:r>
            <a:r>
              <a:rPr lang="en-IN" b="1" dirty="0" smtClean="0"/>
              <a:t> </a:t>
            </a:r>
            <a:r>
              <a:rPr lang="en-IN" dirty="0" smtClean="0"/>
              <a:t>data </a:t>
            </a:r>
            <a:r>
              <a:rPr lang="en-IN" dirty="0"/>
              <a:t>are </a:t>
            </a:r>
            <a:r>
              <a:rPr lang="en-IN" dirty="0" smtClean="0"/>
              <a:t>viewed by each users?</a:t>
            </a:r>
            <a:endParaRPr lang="en-IN" dirty="0"/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Internal level (Physical level) </a:t>
            </a:r>
          </a:p>
          <a:p>
            <a:pPr lvl="1"/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how a data is stored </a:t>
            </a:r>
            <a:r>
              <a:rPr lang="en-US" dirty="0"/>
              <a:t>on the storage device.</a:t>
            </a:r>
          </a:p>
          <a:p>
            <a:pPr lvl="1"/>
            <a:r>
              <a:rPr lang="en-US" dirty="0"/>
              <a:t>Deals with physical storage of data.</a:t>
            </a:r>
          </a:p>
          <a:p>
            <a:pPr lvl="2"/>
            <a:r>
              <a:rPr lang="en-US" dirty="0"/>
              <a:t>Structure of records on disk - files, pages, </a:t>
            </a:r>
            <a:r>
              <a:rPr lang="en-US" dirty="0" smtClean="0"/>
              <a:t>blocks and indexes </a:t>
            </a:r>
            <a:r>
              <a:rPr lang="en-US" dirty="0"/>
              <a:t>and ordering of records</a:t>
            </a:r>
          </a:p>
          <a:p>
            <a:pPr lvl="1"/>
            <a:r>
              <a:rPr lang="en-US" dirty="0"/>
              <a:t>Internal view is described by the internal schema</a:t>
            </a:r>
            <a:r>
              <a:rPr lang="en-US" dirty="0" smtClean="0"/>
              <a:t>.</a:t>
            </a:r>
          </a:p>
          <a:p>
            <a:r>
              <a:rPr lang="en-US" dirty="0"/>
              <a:t>Conceptual level (Logical level)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What data are stored and what relationships exist </a:t>
            </a:r>
            <a:r>
              <a:rPr lang="en-US" dirty="0"/>
              <a:t>among those data? </a:t>
            </a:r>
          </a:p>
          <a:p>
            <a:pPr lvl="1"/>
            <a:r>
              <a:rPr lang="en-US" dirty="0"/>
              <a:t>It hides low level complexities of physical storage.</a:t>
            </a:r>
          </a:p>
          <a:p>
            <a:pPr lvl="1"/>
            <a:r>
              <a:rPr lang="en-US" dirty="0"/>
              <a:t>For Example, STUDENT database may contain STUDENT and COURSE tables which will be visible to users but users are unaware about their storage.</a:t>
            </a:r>
          </a:p>
          <a:p>
            <a:pPr lvl="1"/>
            <a:r>
              <a:rPr lang="en-US" dirty="0"/>
              <a:t>Database administrator works at this level to determine what data to keep in the database</a:t>
            </a:r>
            <a:r>
              <a:rPr lang="en-US" dirty="0" smtClean="0"/>
              <a:t>.</a:t>
            </a:r>
          </a:p>
          <a:p>
            <a:r>
              <a:rPr lang="en-US" dirty="0"/>
              <a:t>External level (View level) </a:t>
            </a:r>
          </a:p>
          <a:p>
            <a:pPr lvl="1"/>
            <a:r>
              <a:rPr lang="en-US" dirty="0"/>
              <a:t>It describes only part of the entire database that an end user concern or </a:t>
            </a:r>
            <a:r>
              <a:rPr lang="en-US" b="1" dirty="0" smtClean="0">
                <a:solidFill>
                  <a:schemeClr val="accent6"/>
                </a:solidFill>
              </a:rPr>
              <a:t>how </a:t>
            </a:r>
            <a:r>
              <a:rPr lang="en-US" b="1" dirty="0">
                <a:solidFill>
                  <a:schemeClr val="accent6"/>
                </a:solidFill>
              </a:rPr>
              <a:t>data are viewed </a:t>
            </a:r>
            <a:r>
              <a:rPr lang="en-US" dirty="0"/>
              <a:t>by each user.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user needs different views of the database, so there can be many views in a view level abstraction of the </a:t>
            </a:r>
            <a:r>
              <a:rPr lang="en-US" dirty="0" smtClean="0"/>
              <a:t>database. Used </a:t>
            </a:r>
            <a:r>
              <a:rPr lang="en-US" dirty="0"/>
              <a:t>by end users and application programmers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End users need to access only part of the database rather than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27017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</a:t>
            </a:r>
            <a:r>
              <a:rPr lang="en-US" dirty="0" smtClean="0"/>
              <a:t>System: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2019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13631" y="4359071"/>
            <a:ext cx="5577840" cy="1021556"/>
          </a:xfrm>
          <a:prstGeom prst="wedgeRoundRectCallout">
            <a:avLst>
              <a:gd name="adj1" fmla="val 85532"/>
              <a:gd name="adj2" fmla="val -2149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Records can be described as blocks of storage (bytes, gigabytes, terabytes etc.) in memory. </a:t>
            </a:r>
            <a:endParaRPr lang="en-IN" dirty="0" smtClean="0">
              <a:solidFill>
                <a:schemeClr val="accent6"/>
              </a:solidFill>
            </a:endParaRPr>
          </a:p>
          <a:p>
            <a:r>
              <a:rPr lang="en-IN" dirty="0" smtClean="0">
                <a:solidFill>
                  <a:schemeClr val="accent6"/>
                </a:solidFill>
              </a:rPr>
              <a:t>These </a:t>
            </a:r>
            <a:r>
              <a:rPr lang="en-IN" dirty="0">
                <a:solidFill>
                  <a:schemeClr val="accent6"/>
                </a:solidFill>
              </a:rPr>
              <a:t>details are often hidden from the programmers.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213631" y="2708806"/>
            <a:ext cx="5577840" cy="1328023"/>
          </a:xfrm>
          <a:prstGeom prst="wedgeRoundRectCallout">
            <a:avLst>
              <a:gd name="adj1" fmla="val 85472"/>
              <a:gd name="adj2" fmla="val -804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Records can be described as fields and attributes along with their data types, their relationship among each other can be logically implemented. </a:t>
            </a:r>
          </a:p>
          <a:p>
            <a:r>
              <a:rPr lang="en-IN" dirty="0">
                <a:solidFill>
                  <a:schemeClr val="accent6"/>
                </a:solidFill>
              </a:rPr>
              <a:t>Programmers generally work at this level.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3739" y="1886009"/>
            <a:ext cx="5577840" cy="715089"/>
          </a:xfrm>
          <a:prstGeom prst="wedgeRoundRectCallout">
            <a:avLst>
              <a:gd name="adj1" fmla="val 55845"/>
              <a:gd name="adj2" fmla="val -179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User just interact with system with the help of GUI.</a:t>
            </a:r>
          </a:p>
          <a:p>
            <a:r>
              <a:rPr lang="en-IN" dirty="0">
                <a:solidFill>
                  <a:schemeClr val="accent6"/>
                </a:solidFill>
              </a:rPr>
              <a:t>Users are not aware of how and what the data is stored.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500" y="1095454"/>
            <a:ext cx="5029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/>
              <a:t>We are storing student information in a student table.</a:t>
            </a:r>
          </a:p>
        </p:txBody>
      </p:sp>
    </p:spTree>
    <p:extLst>
      <p:ext uri="{BB962C8B-B14F-4D97-AF65-F5344CB8AC3E}">
        <p14:creationId xmlns:p14="http://schemas.microsoft.com/office/powerpoint/2010/main" val="2606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9" grpId="0" animBg="1"/>
      <p:bldP spid="30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in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Database systems are made-up of complex data structures. </a:t>
            </a:r>
          </a:p>
          <a:p>
            <a:r>
              <a:rPr lang="en-US" dirty="0"/>
              <a:t>To ease the user interaction with database, the developers hide internal irrelevant details from users.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accent6"/>
                </a:solidFill>
              </a:rPr>
              <a:t>process of hiding irrelevant details </a:t>
            </a:r>
            <a:r>
              <a:rPr lang="en-US" dirty="0"/>
              <a:t>from user is called data abstraction.</a:t>
            </a:r>
          </a:p>
        </p:txBody>
      </p:sp>
    </p:spTree>
    <p:extLst>
      <p:ext uri="{BB962C8B-B14F-4D97-AF65-F5344CB8AC3E}">
        <p14:creationId xmlns:p14="http://schemas.microsoft.com/office/powerpoint/2010/main" val="42490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DBMS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</a:t>
            </a:r>
            <a:r>
              <a:rPr lang="en-US" dirty="0"/>
              <a:t>and </a:t>
            </a:r>
            <a:r>
              <a:rPr lang="en-US" smtClean="0"/>
              <a:t>Data Independence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261098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53017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31000" y="2548354"/>
            <a:ext cx="1089660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870698"/>
            <a:ext cx="0" cy="68231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62617"/>
            <a:ext cx="0" cy="552383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ular Callout 32"/>
          <p:cNvSpPr/>
          <p:nvPr/>
        </p:nvSpPr>
        <p:spPr>
          <a:xfrm>
            <a:off x="9040500" y="1001074"/>
            <a:ext cx="2664742" cy="432000"/>
          </a:xfrm>
          <a:prstGeom prst="wedgeRoundRectCallout">
            <a:avLst>
              <a:gd name="adj1" fmla="val -63161"/>
              <a:gd name="adj2" fmla="val 27020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Want to access some data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8011857" y="2553411"/>
            <a:ext cx="304800" cy="687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Request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flipV="1">
            <a:off x="8757538" y="5147806"/>
            <a:ext cx="304800" cy="68612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>
            <a:off x="7935600" y="2548354"/>
            <a:ext cx="1295400" cy="3420000"/>
          </a:xfrm>
          <a:prstGeom prst="curvedUpArrow">
            <a:avLst>
              <a:gd name="adj1" fmla="val 11300"/>
              <a:gd name="adj2" fmla="val 29392"/>
              <a:gd name="adj3" fmla="val 25000"/>
            </a:avLst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6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88160" y="2700597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Process of transforming requests and results between the three levels is called mapping.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288160" y="4104336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Ability to modify a schema definition in one level without affecting a schema definition in the next higher level.</a:t>
            </a:r>
          </a:p>
        </p:txBody>
      </p:sp>
    </p:spTree>
    <p:extLst>
      <p:ext uri="{BB962C8B-B14F-4D97-AF65-F5344CB8AC3E}">
        <p14:creationId xmlns:p14="http://schemas.microsoft.com/office/powerpoint/2010/main" val="2064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0.00352 0.19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19815 L 0.00352 0.387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0104 -0.186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8657 L 0.00104 -0.378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 smtClean="0"/>
              <a:t>Physical </a:t>
            </a:r>
            <a:r>
              <a:rPr lang="en-US" dirty="0"/>
              <a:t>Data Independence</a:t>
            </a:r>
          </a:p>
          <a:p>
            <a:pPr lvl="1"/>
            <a:r>
              <a:rPr lang="en-US" dirty="0"/>
              <a:t>Physical Data Independence is the ability to modify the physical schema without requiring any change in logical (conceptual) schema and application programs.</a:t>
            </a:r>
          </a:p>
          <a:p>
            <a:pPr lvl="1"/>
            <a:r>
              <a:rPr lang="en-US" dirty="0"/>
              <a:t>Modifications at the internal levels are occasionally necessary to improve performance.</a:t>
            </a:r>
          </a:p>
          <a:p>
            <a:pPr lvl="1"/>
            <a:r>
              <a:rPr lang="en-US" dirty="0"/>
              <a:t>Possible modifications at internal levels are changes in file structures, compression techniques, hashing algorithms, storage devices, etc.</a:t>
            </a:r>
          </a:p>
          <a:p>
            <a:r>
              <a:rPr lang="en-US" dirty="0" smtClean="0"/>
              <a:t>Logical </a:t>
            </a:r>
            <a:r>
              <a:rPr lang="en-US" dirty="0"/>
              <a:t>Data Independence</a:t>
            </a:r>
          </a:p>
          <a:p>
            <a:pPr lvl="1"/>
            <a:r>
              <a:rPr lang="en-US" dirty="0"/>
              <a:t>Logical data independence is the ability to modify the conceptual schema without requiring any change in application programs.</a:t>
            </a:r>
          </a:p>
          <a:p>
            <a:pPr lvl="1"/>
            <a:r>
              <a:rPr lang="en-US" dirty="0"/>
              <a:t>Modification at the logical levels is necessary whenever the logical structure of the database is changed.</a:t>
            </a:r>
          </a:p>
          <a:p>
            <a:pPr lvl="1"/>
            <a:r>
              <a:rPr lang="en-US" dirty="0"/>
              <a:t>Application programs are heavily dependent on logical structures of the data they access. So any change in logical structure also requires programs to change.</a:t>
            </a:r>
          </a:p>
        </p:txBody>
      </p:sp>
    </p:spTree>
    <p:extLst>
      <p:ext uri="{BB962C8B-B14F-4D97-AF65-F5344CB8AC3E}">
        <p14:creationId xmlns:p14="http://schemas.microsoft.com/office/powerpoint/2010/main" val="38322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Types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Users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Naive Users (End Users)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Unsophisticated users </a:t>
            </a:r>
            <a:r>
              <a:rPr lang="en-US" dirty="0"/>
              <a:t>who have zero knowledge of database system</a:t>
            </a:r>
          </a:p>
          <a:p>
            <a:pPr lvl="1"/>
            <a:r>
              <a:rPr lang="en-US" dirty="0"/>
              <a:t>End user interacts to database via sophisticated software or tools</a:t>
            </a:r>
          </a:p>
          <a:p>
            <a:pPr lvl="1"/>
            <a:r>
              <a:rPr lang="en-US" dirty="0"/>
              <a:t>e.g. Clerk in bank</a:t>
            </a:r>
          </a:p>
          <a:p>
            <a:r>
              <a:rPr lang="en-US" dirty="0"/>
              <a:t>Application Programmers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Programmers</a:t>
            </a:r>
            <a:r>
              <a:rPr lang="en-US" dirty="0"/>
              <a:t> who write software using tools such as Java, </a:t>
            </a:r>
            <a:r>
              <a:rPr lang="en-US" dirty="0" err="1"/>
              <a:t>.Net</a:t>
            </a:r>
            <a:r>
              <a:rPr lang="en-US" dirty="0"/>
              <a:t>, PHP etc…</a:t>
            </a:r>
          </a:p>
          <a:p>
            <a:pPr lvl="1"/>
            <a:r>
              <a:rPr lang="en-US" dirty="0"/>
              <a:t>e.g. Software developers</a:t>
            </a:r>
          </a:p>
          <a:p>
            <a:r>
              <a:rPr lang="en-US" dirty="0"/>
              <a:t>Sophisticated Users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Interact with database system </a:t>
            </a:r>
            <a:r>
              <a:rPr lang="en-US" dirty="0"/>
              <a:t>without using an application program</a:t>
            </a:r>
          </a:p>
          <a:p>
            <a:pPr lvl="1"/>
            <a:r>
              <a:rPr lang="en-US" dirty="0"/>
              <a:t>Use query tools like SQL</a:t>
            </a:r>
          </a:p>
          <a:p>
            <a:pPr lvl="1"/>
            <a:r>
              <a:rPr lang="en-US" dirty="0"/>
              <a:t>e.g. Analyst </a:t>
            </a:r>
          </a:p>
          <a:p>
            <a:r>
              <a:rPr lang="en-US" dirty="0"/>
              <a:t>Specialized Users (DBA)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accent6"/>
                </a:solidFill>
              </a:rPr>
              <a:t>write specialized </a:t>
            </a:r>
            <a:r>
              <a:rPr lang="en-US" dirty="0"/>
              <a:t>database applications program</a:t>
            </a:r>
          </a:p>
          <a:p>
            <a:pPr lvl="1"/>
            <a:r>
              <a:rPr lang="en-US" dirty="0"/>
              <a:t>Use administration tools</a:t>
            </a:r>
          </a:p>
          <a:p>
            <a:pPr lvl="1"/>
            <a:r>
              <a:rPr lang="en-US" dirty="0"/>
              <a:t>e.g. Database Administrator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Role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DBA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(Database Administrator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GB" dirty="0"/>
              <a:t>Schema Definition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defines the logical schema </a:t>
            </a:r>
            <a:r>
              <a:rPr lang="en-GB" dirty="0"/>
              <a:t>of the database. </a:t>
            </a:r>
          </a:p>
          <a:p>
            <a:r>
              <a:rPr lang="en-GB" dirty="0"/>
              <a:t>Storage Structure and Access Method Definition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decides how the data is to be represented </a:t>
            </a:r>
            <a:r>
              <a:rPr lang="en-GB" dirty="0"/>
              <a:t>in the database &amp; how to access it.</a:t>
            </a:r>
          </a:p>
          <a:p>
            <a:r>
              <a:rPr lang="en-GB" dirty="0"/>
              <a:t>Defining Security and Integrity Constraints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decides on various security and integrity constraints</a:t>
            </a:r>
            <a:r>
              <a:rPr lang="en-GB" dirty="0"/>
              <a:t>.</a:t>
            </a:r>
          </a:p>
          <a:p>
            <a:r>
              <a:rPr lang="en-GB" dirty="0"/>
              <a:t>Granting of Authorization for Data Access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determines which user needs access to which part </a:t>
            </a:r>
            <a:r>
              <a:rPr lang="en-GB" dirty="0"/>
              <a:t>of the database.</a:t>
            </a:r>
          </a:p>
          <a:p>
            <a:r>
              <a:rPr lang="en-GB" dirty="0"/>
              <a:t>Liaison with Users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provide necessary data </a:t>
            </a:r>
            <a:r>
              <a:rPr lang="en-GB" dirty="0"/>
              <a:t>to the user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GB" dirty="0" smtClean="0"/>
              <a:t>Assisting </a:t>
            </a:r>
            <a:r>
              <a:rPr lang="en-GB" dirty="0"/>
              <a:t>Application Programmer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provides assistance to application programmers </a:t>
            </a:r>
            <a:r>
              <a:rPr lang="en-GB" dirty="0"/>
              <a:t>to develop application programs.</a:t>
            </a:r>
          </a:p>
          <a:p>
            <a:r>
              <a:rPr lang="en-GB" dirty="0"/>
              <a:t>Monitoring Performance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ensures that better performance is maintained </a:t>
            </a:r>
            <a:r>
              <a:rPr lang="en-GB" dirty="0"/>
              <a:t>by making a change in the physical or logical schema if required.</a:t>
            </a:r>
          </a:p>
          <a:p>
            <a:r>
              <a:rPr lang="en-GB" dirty="0"/>
              <a:t>Backup and Recovery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backing up the database </a:t>
            </a:r>
            <a:r>
              <a:rPr lang="en-GB" dirty="0"/>
              <a:t>on some storage devices such as DVD, CD or magnetic tape or remote servers and  </a:t>
            </a:r>
            <a:r>
              <a:rPr lang="en-GB" b="1" dirty="0">
                <a:solidFill>
                  <a:schemeClr val="accent6"/>
                </a:solidFill>
              </a:rPr>
              <a:t>recover the system in case of failures</a:t>
            </a:r>
            <a:r>
              <a:rPr lang="en-GB" dirty="0"/>
              <a:t>, such as flood or virus attack from this backup.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System Architecture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960561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29498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4325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65353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533793" y="4112355"/>
            <a:ext cx="6120000" cy="96775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536864" y="2606083"/>
            <a:ext cx="6120000" cy="144291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utoShape 78"/>
          <p:cNvSpPr>
            <a:spLocks noChangeArrowheads="1"/>
          </p:cNvSpPr>
          <p:nvPr/>
        </p:nvSpPr>
        <p:spPr bwMode="auto">
          <a:xfrm>
            <a:off x="1764262" y="1038810"/>
            <a:ext cx="1069045" cy="47849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AutoShape 77"/>
          <p:cNvSpPr>
            <a:spLocks noChangeArrowheads="1"/>
          </p:cNvSpPr>
          <p:nvPr/>
        </p:nvSpPr>
        <p:spPr bwMode="auto">
          <a:xfrm>
            <a:off x="3120138" y="1038810"/>
            <a:ext cx="1313293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programmer</a:t>
            </a:r>
          </a:p>
        </p:txBody>
      </p:sp>
      <p:sp>
        <p:nvSpPr>
          <p:cNvPr id="112" name="AutoShape 76"/>
          <p:cNvSpPr>
            <a:spLocks noChangeArrowheads="1"/>
          </p:cNvSpPr>
          <p:nvPr/>
        </p:nvSpPr>
        <p:spPr bwMode="auto">
          <a:xfrm>
            <a:off x="4717116" y="1038810"/>
            <a:ext cx="1353809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Sophisticated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AutoShape 75"/>
          <p:cNvSpPr>
            <a:spLocks noChangeArrowheads="1"/>
          </p:cNvSpPr>
          <p:nvPr/>
        </p:nvSpPr>
        <p:spPr bwMode="auto">
          <a:xfrm>
            <a:off x="6360902" y="1038810"/>
            <a:ext cx="1373845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administrator</a:t>
            </a:r>
          </a:p>
        </p:txBody>
      </p:sp>
      <p:sp>
        <p:nvSpPr>
          <p:cNvPr id="114" name="Oval 70"/>
          <p:cNvSpPr>
            <a:spLocks noChangeArrowheads="1"/>
          </p:cNvSpPr>
          <p:nvPr/>
        </p:nvSpPr>
        <p:spPr bwMode="auto">
          <a:xfrm>
            <a:off x="1570734" y="1756873"/>
            <a:ext cx="1463040" cy="637074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  <p:sp>
        <p:nvSpPr>
          <p:cNvPr id="115" name="Oval 67"/>
          <p:cNvSpPr>
            <a:spLocks noChangeArrowheads="1"/>
          </p:cNvSpPr>
          <p:nvPr/>
        </p:nvSpPr>
        <p:spPr bwMode="auto">
          <a:xfrm>
            <a:off x="3049304" y="1756873"/>
            <a:ext cx="1463040" cy="6372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16" name="Oval 64"/>
          <p:cNvSpPr>
            <a:spLocks noChangeArrowheads="1"/>
          </p:cNvSpPr>
          <p:nvPr/>
        </p:nvSpPr>
        <p:spPr bwMode="auto">
          <a:xfrm>
            <a:off x="4671395" y="1756873"/>
            <a:ext cx="1463040" cy="636129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</a:p>
        </p:txBody>
      </p:sp>
      <p:sp>
        <p:nvSpPr>
          <p:cNvPr id="117" name="Oval 61"/>
          <p:cNvSpPr>
            <a:spLocks noChangeArrowheads="1"/>
          </p:cNvSpPr>
          <p:nvPr/>
        </p:nvSpPr>
        <p:spPr bwMode="auto">
          <a:xfrm>
            <a:off x="6170402" y="1756873"/>
            <a:ext cx="1754845" cy="6372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Administration tool</a:t>
            </a:r>
          </a:p>
        </p:txBody>
      </p:sp>
      <p:sp>
        <p:nvSpPr>
          <p:cNvPr id="118" name="Rectangle 58"/>
          <p:cNvSpPr>
            <a:spLocks noChangeArrowheads="1"/>
          </p:cNvSpPr>
          <p:nvPr/>
        </p:nvSpPr>
        <p:spPr bwMode="auto">
          <a:xfrm>
            <a:off x="3363629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linker</a:t>
            </a:r>
          </a:p>
        </p:txBody>
      </p:sp>
      <p:sp>
        <p:nvSpPr>
          <p:cNvPr id="119" name="Rectangle 55"/>
          <p:cNvSpPr>
            <a:spLocks noChangeArrowheads="1"/>
          </p:cNvSpPr>
          <p:nvPr/>
        </p:nvSpPr>
        <p:spPr bwMode="auto">
          <a:xfrm>
            <a:off x="4884200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queries</a:t>
            </a:r>
          </a:p>
        </p:txBody>
      </p:sp>
      <p:sp>
        <p:nvSpPr>
          <p:cNvPr id="120" name="Rectangle 52"/>
          <p:cNvSpPr>
            <a:spLocks noChangeArrowheads="1"/>
          </p:cNvSpPr>
          <p:nvPr/>
        </p:nvSpPr>
        <p:spPr bwMode="auto">
          <a:xfrm>
            <a:off x="6544326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 interpreter</a:t>
            </a: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1656000" y="3093720"/>
            <a:ext cx="1285569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object code</a:t>
            </a:r>
          </a:p>
        </p:txBody>
      </p:sp>
      <p:sp>
        <p:nvSpPr>
          <p:cNvPr id="122" name="Rectangle 48"/>
          <p:cNvSpPr>
            <a:spLocks noChangeArrowheads="1"/>
          </p:cNvSpPr>
          <p:nvPr/>
        </p:nvSpPr>
        <p:spPr bwMode="auto">
          <a:xfrm>
            <a:off x="4727922" y="3264689"/>
            <a:ext cx="1335418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compiler and organizer</a:t>
            </a:r>
          </a:p>
        </p:txBody>
      </p:sp>
      <p:sp>
        <p:nvSpPr>
          <p:cNvPr id="123" name="Rectangle 47"/>
          <p:cNvSpPr>
            <a:spLocks noChangeArrowheads="1"/>
          </p:cNvSpPr>
          <p:nvPr/>
        </p:nvSpPr>
        <p:spPr bwMode="auto">
          <a:xfrm>
            <a:off x="3123314" y="3578783"/>
            <a:ext cx="144475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uery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engine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1918937" y="4267199"/>
            <a:ext cx="1132658" cy="455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3284063" y="4267199"/>
            <a:ext cx="93008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4446613" y="4267199"/>
            <a:ext cx="149950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integrity 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8"/>
          <p:cNvSpPr>
            <a:spLocks noChangeArrowheads="1"/>
          </p:cNvSpPr>
          <p:nvPr/>
        </p:nvSpPr>
        <p:spPr bwMode="auto">
          <a:xfrm>
            <a:off x="6178584" y="4267199"/>
            <a:ext cx="109728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28" name="AutoShape 23"/>
          <p:cNvSpPr>
            <a:spLocks noChangeArrowheads="1"/>
          </p:cNvSpPr>
          <p:nvPr/>
        </p:nvSpPr>
        <p:spPr bwMode="auto">
          <a:xfrm>
            <a:off x="2581039" y="5137903"/>
            <a:ext cx="3017520" cy="1110497"/>
          </a:xfrm>
          <a:prstGeom prst="can">
            <a:avLst>
              <a:gd name="adj" fmla="val 201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22"/>
          <p:cNvSpPr>
            <a:spLocks noChangeArrowheads="1"/>
          </p:cNvSpPr>
          <p:nvPr/>
        </p:nvSpPr>
        <p:spPr bwMode="auto">
          <a:xfrm>
            <a:off x="4151664" y="5486399"/>
            <a:ext cx="137160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4197384" y="5845840"/>
            <a:ext cx="128016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3210051" y="5497886"/>
            <a:ext cx="73152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Indices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9"/>
          <p:cNvSpPr>
            <a:spLocks noChangeArrowheads="1"/>
          </p:cNvSpPr>
          <p:nvPr/>
        </p:nvSpPr>
        <p:spPr bwMode="auto">
          <a:xfrm>
            <a:off x="2659437" y="5808000"/>
            <a:ext cx="577827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2297426" y="1517304"/>
            <a:ext cx="2717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046142" y="1517304"/>
            <a:ext cx="1683" cy="238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395808" y="1517304"/>
            <a:ext cx="2717" cy="25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776784" y="1517304"/>
            <a:ext cx="0" cy="2543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98784" y="2392680"/>
            <a:ext cx="1" cy="694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785911" y="2390633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91606" y="2388286"/>
            <a:ext cx="4829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047824" y="2392679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7" idx="4"/>
            <a:endCxn id="119" idx="0"/>
          </p:cNvCxnSpPr>
          <p:nvPr/>
        </p:nvCxnSpPr>
        <p:spPr>
          <a:xfrm flipH="1">
            <a:off x="5387698" y="2394073"/>
            <a:ext cx="1660127" cy="2729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370625" y="2895600"/>
            <a:ext cx="5135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18" idx="1"/>
          </p:cNvCxnSpPr>
          <p:nvPr/>
        </p:nvCxnSpPr>
        <p:spPr>
          <a:xfrm rot="10800000" flipV="1">
            <a:off x="2583431" y="2895600"/>
            <a:ext cx="780199" cy="201634"/>
          </a:xfrm>
          <a:prstGeom prst="bentConnector3">
            <a:avLst>
              <a:gd name="adj1" fmla="val 10031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941569" y="3411562"/>
            <a:ext cx="853656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3795225" y="2960524"/>
            <a:ext cx="1079563" cy="4531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391639" y="3119477"/>
            <a:ext cx="5931" cy="1571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1" idx="2"/>
            <a:endCxn id="123" idx="1"/>
          </p:cNvCxnSpPr>
          <p:nvPr/>
        </p:nvCxnSpPr>
        <p:spPr>
          <a:xfrm rot="16200000" flipH="1">
            <a:off x="2674258" y="3358326"/>
            <a:ext cx="73583" cy="82452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2" idx="2"/>
            <a:endCxn id="123" idx="3"/>
          </p:cNvCxnSpPr>
          <p:nvPr/>
        </p:nvCxnSpPr>
        <p:spPr>
          <a:xfrm rot="5400000">
            <a:off x="4939102" y="3350854"/>
            <a:ext cx="85494" cy="82756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045332" y="3702786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/>
              <a:t>Query processor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25671" y="47244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/>
              <a:t>Storage manager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017474" y="55626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isk storage</a:t>
            </a:r>
            <a:endParaRPr lang="en-US" sz="1600" dirty="0"/>
          </a:p>
        </p:txBody>
      </p:sp>
      <p:cxnSp>
        <p:nvCxnSpPr>
          <p:cNvPr id="152" name="Straight Connector 151"/>
          <p:cNvCxnSpPr>
            <a:stCxn id="123" idx="2"/>
            <a:endCxn id="124" idx="0"/>
          </p:cNvCxnSpPr>
          <p:nvPr/>
        </p:nvCxnSpPr>
        <p:spPr>
          <a:xfrm flipH="1">
            <a:off x="2485266" y="4035983"/>
            <a:ext cx="136042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3" idx="2"/>
            <a:endCxn id="125" idx="0"/>
          </p:cNvCxnSpPr>
          <p:nvPr/>
        </p:nvCxnSpPr>
        <p:spPr>
          <a:xfrm flipH="1">
            <a:off x="3749104" y="4035983"/>
            <a:ext cx="96586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3" idx="2"/>
            <a:endCxn id="126" idx="0"/>
          </p:cNvCxnSpPr>
          <p:nvPr/>
        </p:nvCxnSpPr>
        <p:spPr>
          <a:xfrm>
            <a:off x="3845690" y="4035983"/>
            <a:ext cx="135067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3" idx="2"/>
            <a:endCxn id="127" idx="0"/>
          </p:cNvCxnSpPr>
          <p:nvPr/>
        </p:nvCxnSpPr>
        <p:spPr>
          <a:xfrm>
            <a:off x="3845690" y="4035983"/>
            <a:ext cx="288153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2"/>
            <a:endCxn id="132" idx="0"/>
          </p:cNvCxnSpPr>
          <p:nvPr/>
        </p:nvCxnSpPr>
        <p:spPr>
          <a:xfrm>
            <a:off x="2485266" y="4722395"/>
            <a:ext cx="463085" cy="10856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4" idx="2"/>
            <a:endCxn id="131" idx="0"/>
          </p:cNvCxnSpPr>
          <p:nvPr/>
        </p:nvCxnSpPr>
        <p:spPr>
          <a:xfrm>
            <a:off x="2485266" y="4722395"/>
            <a:ext cx="1090545" cy="7754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25" idx="2"/>
            <a:endCxn id="131" idx="0"/>
          </p:cNvCxnSpPr>
          <p:nvPr/>
        </p:nvCxnSpPr>
        <p:spPr>
          <a:xfrm flipH="1">
            <a:off x="3575811" y="4724399"/>
            <a:ext cx="173293" cy="7734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5" idx="2"/>
            <a:endCxn id="132" idx="0"/>
          </p:cNvCxnSpPr>
          <p:nvPr/>
        </p:nvCxnSpPr>
        <p:spPr>
          <a:xfrm flipH="1">
            <a:off x="2948351" y="4724399"/>
            <a:ext cx="800753" cy="10836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26" idx="2"/>
            <a:endCxn id="129" idx="0"/>
          </p:cNvCxnSpPr>
          <p:nvPr/>
        </p:nvCxnSpPr>
        <p:spPr>
          <a:xfrm flipH="1">
            <a:off x="4837464" y="4724399"/>
            <a:ext cx="358900" cy="76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2" idx="2"/>
            <a:endCxn id="129" idx="0"/>
          </p:cNvCxnSpPr>
          <p:nvPr/>
        </p:nvCxnSpPr>
        <p:spPr>
          <a:xfrm flipH="1">
            <a:off x="4837464" y="3721889"/>
            <a:ext cx="558167" cy="17645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072764" y="4953000"/>
            <a:ext cx="8883" cy="9999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0" idx="1"/>
          </p:cNvCxnSpPr>
          <p:nvPr/>
        </p:nvCxnSpPr>
        <p:spPr>
          <a:xfrm>
            <a:off x="4072764" y="5952910"/>
            <a:ext cx="124620" cy="369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4081647" y="4953000"/>
            <a:ext cx="914400" cy="5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ounded Rectangular Callout 164"/>
          <p:cNvSpPr/>
          <p:nvPr/>
        </p:nvSpPr>
        <p:spPr>
          <a:xfrm>
            <a:off x="7733064" y="2819400"/>
            <a:ext cx="1485900" cy="933549"/>
          </a:xfrm>
          <a:prstGeom prst="wedgeRoundRectCallout">
            <a:avLst>
              <a:gd name="adj1" fmla="val -62859"/>
              <a:gd name="adj2" fmla="val 6259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</a:t>
            </a:r>
            <a:r>
              <a:rPr lang="en-IN" sz="1400" dirty="0" smtClean="0">
                <a:solidFill>
                  <a:schemeClr val="tx1"/>
                </a:solidFill>
              </a:rPr>
              <a:t>eals </a:t>
            </a:r>
            <a:r>
              <a:rPr lang="en-IN" sz="1400" dirty="0">
                <a:solidFill>
                  <a:schemeClr val="tx1"/>
                </a:solidFill>
              </a:rPr>
              <a:t>with execution of DDL and DML statements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ounded Rectangular Callout 165"/>
          <p:cNvSpPr/>
          <p:nvPr/>
        </p:nvSpPr>
        <p:spPr>
          <a:xfrm>
            <a:off x="7504464" y="5072798"/>
            <a:ext cx="1808351" cy="1251801"/>
          </a:xfrm>
          <a:prstGeom prst="wedgeRoundRectCallout">
            <a:avLst>
              <a:gd name="adj1" fmla="val -57836"/>
              <a:gd name="adj2" fmla="val -5833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rovides </a:t>
            </a:r>
            <a:r>
              <a:rPr lang="en-US" sz="1400" dirty="0">
                <a:solidFill>
                  <a:schemeClr val="tx1"/>
                </a:solidFill>
              </a:rPr>
              <a:t>interface between low-level data stored and application program </a:t>
            </a:r>
            <a:r>
              <a:rPr lang="en-US" sz="1400" dirty="0" smtClean="0">
                <a:solidFill>
                  <a:schemeClr val="tx1"/>
                </a:solidFill>
              </a:rPr>
              <a:t>or queries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7739527" y="2575431"/>
            <a:ext cx="1573288" cy="1111211"/>
          </a:xfrm>
          <a:prstGeom prst="wedgeRoundRectCallout">
            <a:avLst>
              <a:gd name="adj1" fmla="val -75967"/>
              <a:gd name="adj2" fmla="val -21302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Interprets DDL statements into a set of tables containing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ounded Rectangular Callout 167"/>
          <p:cNvSpPr/>
          <p:nvPr/>
        </p:nvSpPr>
        <p:spPr>
          <a:xfrm>
            <a:off x="7670352" y="2437406"/>
            <a:ext cx="1671927" cy="1645920"/>
          </a:xfrm>
          <a:prstGeom prst="wedgeRoundRectCallout">
            <a:avLst>
              <a:gd name="adj1" fmla="val -153676"/>
              <a:gd name="adj2" fmla="val 1732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</a:t>
            </a:r>
            <a:r>
              <a:rPr lang="en-IN" sz="1400" dirty="0" smtClean="0">
                <a:solidFill>
                  <a:schemeClr val="tx1"/>
                </a:solidFill>
              </a:rPr>
              <a:t>ranslates </a:t>
            </a:r>
            <a:r>
              <a:rPr lang="en-IN" sz="1400" dirty="0">
                <a:solidFill>
                  <a:schemeClr val="tx1"/>
                </a:solidFill>
              </a:rPr>
              <a:t>DML statements into low level instructions that the query evaluation engine understands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7656864" y="2761334"/>
            <a:ext cx="1671927" cy="1124866"/>
          </a:xfrm>
          <a:prstGeom prst="wedgeRoundRectCallout">
            <a:avLst>
              <a:gd name="adj1" fmla="val -241708"/>
              <a:gd name="adj2" fmla="val 46975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Executes low level instructions generated by DML compiler.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ounded Rectangular Callout 169"/>
          <p:cNvSpPr/>
          <p:nvPr/>
        </p:nvSpPr>
        <p:spPr>
          <a:xfrm>
            <a:off x="7543004" y="5062712"/>
            <a:ext cx="1808351" cy="799624"/>
          </a:xfrm>
          <a:prstGeom prst="wedgeRoundRectCallout">
            <a:avLst>
              <a:gd name="adj1" fmla="val -73147"/>
              <a:gd name="adj2" fmla="val -11005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Preserves </a:t>
            </a:r>
            <a:r>
              <a:rPr lang="en-IN" sz="1400" dirty="0">
                <a:solidFill>
                  <a:schemeClr val="tx1"/>
                </a:solidFill>
              </a:rPr>
              <a:t>atomicity and controls concurrency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ounded Rectangular Callout 170"/>
          <p:cNvSpPr/>
          <p:nvPr/>
        </p:nvSpPr>
        <p:spPr>
          <a:xfrm>
            <a:off x="7465924" y="5201650"/>
            <a:ext cx="1808351" cy="971282"/>
          </a:xfrm>
          <a:prstGeom prst="wedgeRoundRectCallout">
            <a:avLst>
              <a:gd name="adj1" fmla="val -140128"/>
              <a:gd name="adj2" fmla="val -11995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Checks the authority of users to access data and integrity constraints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85453" y="4722395"/>
            <a:ext cx="1808351" cy="971282"/>
          </a:xfrm>
          <a:prstGeom prst="wedgeRoundRectCallout">
            <a:avLst>
              <a:gd name="adj1" fmla="val 116367"/>
              <a:gd name="adj2" fmla="val -752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Manages allocation of space on disk storage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443642" y="4862733"/>
            <a:ext cx="1881685" cy="971282"/>
          </a:xfrm>
          <a:prstGeom prst="wedgeRoundRectCallout">
            <a:avLst>
              <a:gd name="adj1" fmla="val 44887"/>
              <a:gd name="adj2" fmla="val -8871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Fetches data from disk storage to memory for being used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5554157" y="5915811"/>
            <a:ext cx="1808351" cy="289110"/>
          </a:xfrm>
          <a:prstGeom prst="wedgeRoundRectCallout">
            <a:avLst>
              <a:gd name="adj1" fmla="val -58702"/>
              <a:gd name="adj2" fmla="val -13890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ounded Rectangular Callout 174"/>
          <p:cNvSpPr/>
          <p:nvPr/>
        </p:nvSpPr>
        <p:spPr>
          <a:xfrm>
            <a:off x="445159" y="5600765"/>
            <a:ext cx="1881685" cy="503521"/>
          </a:xfrm>
          <a:prstGeom prst="wedgeRoundRectCallout">
            <a:avLst>
              <a:gd name="adj1" fmla="val 98580"/>
              <a:gd name="adj2" fmla="val -41907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provide faster access to data 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445450" y="5828302"/>
            <a:ext cx="1881685" cy="503521"/>
          </a:xfrm>
          <a:prstGeom prst="wedgeRoundRectCallout">
            <a:avLst>
              <a:gd name="adj1" fmla="val 72921"/>
              <a:gd name="adj2" fmla="val -2104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user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ounded Rectangular Callout 176"/>
          <p:cNvSpPr/>
          <p:nvPr/>
        </p:nvSpPr>
        <p:spPr>
          <a:xfrm>
            <a:off x="5568750" y="5862336"/>
            <a:ext cx="2240514" cy="516949"/>
          </a:xfrm>
          <a:prstGeom prst="wedgeRoundRectCallout">
            <a:avLst>
              <a:gd name="adj1" fmla="val -57639"/>
              <a:gd name="adj2" fmla="val -2358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statistical information about the data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49" grpId="0"/>
      <p:bldP spid="150" grpId="0"/>
      <p:bldP spid="151" grpId="0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asked </a:t>
            </a:r>
            <a:r>
              <a:rPr lang="en-US" dirty="0" smtClean="0"/>
              <a:t>in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the advantages of </a:t>
            </a:r>
            <a:r>
              <a:rPr lang="en-US" dirty="0" smtClean="0"/>
              <a:t>DBMS over file based system. </a:t>
            </a:r>
            <a:r>
              <a:rPr lang="en-US" b="1" dirty="0" smtClean="0">
                <a:solidFill>
                  <a:schemeClr val="accent6"/>
                </a:solidFill>
              </a:rPr>
              <a:t>OR</a:t>
            </a:r>
            <a:r>
              <a:rPr lang="en-US" dirty="0" smtClean="0"/>
              <a:t> Explain disadvantages of files based system.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and explain 3 level architecture of </a:t>
            </a:r>
            <a:r>
              <a:rPr lang="en-US" dirty="0" smtClean="0"/>
              <a:t>DBMS.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</a:t>
            </a:r>
            <a:r>
              <a:rPr lang="en-US" dirty="0" smtClean="0"/>
              <a:t>different categories/types </a:t>
            </a:r>
            <a:r>
              <a:rPr lang="en-US" dirty="0"/>
              <a:t>of database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different </a:t>
            </a:r>
            <a:r>
              <a:rPr lang="en-US" dirty="0" smtClean="0"/>
              <a:t>tasks/roles/functions/duties </a:t>
            </a:r>
            <a:r>
              <a:rPr lang="en-US" dirty="0"/>
              <a:t>of </a:t>
            </a:r>
            <a:r>
              <a:rPr lang="en-US" dirty="0" smtClean="0"/>
              <a:t>DBA (Database Administrator).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DBMS architecture with block diagram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accent6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/>
              <a:t>Explain </a:t>
            </a:r>
            <a:r>
              <a:rPr lang="en-US" dirty="0" smtClean="0"/>
              <a:t>Database System </a:t>
            </a:r>
            <a:r>
              <a:rPr lang="en-US" dirty="0"/>
              <a:t>architecture with block </a:t>
            </a:r>
            <a:r>
              <a:rPr lang="en-US" dirty="0" smtClean="0"/>
              <a:t>diagram.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8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 (DBMS)?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- </a:t>
            </a:r>
            <a:r>
              <a:rPr lang="en-US" b="1" dirty="0">
                <a:solidFill>
                  <a:schemeClr val="accent6"/>
                </a:solidFill>
              </a:rPr>
              <a:t>Fact</a:t>
            </a:r>
            <a:r>
              <a:rPr lang="en-US" dirty="0"/>
              <a:t> that can be recorded or stored</a:t>
            </a:r>
          </a:p>
          <a:p>
            <a:pPr lvl="1"/>
            <a:r>
              <a:rPr lang="en-US" dirty="0"/>
              <a:t>e.g. Person Name, Age, Gender and Weight etc.</a:t>
            </a:r>
          </a:p>
          <a:p>
            <a:r>
              <a:rPr lang="en-US" dirty="0"/>
              <a:t>Database - Collection of </a:t>
            </a:r>
            <a:r>
              <a:rPr lang="en-US" b="1" dirty="0">
                <a:solidFill>
                  <a:schemeClr val="accent6"/>
                </a:solidFill>
              </a:rPr>
              <a:t>logically related data</a:t>
            </a:r>
          </a:p>
          <a:p>
            <a:pPr lvl="1"/>
            <a:r>
              <a:rPr lang="en-US" dirty="0"/>
              <a:t>e.g. Books Database in Library, Student Database in University etc.</a:t>
            </a:r>
          </a:p>
          <a:p>
            <a:r>
              <a:rPr lang="en-US" dirty="0"/>
              <a:t>Management - Manipulation, Searching and Security of data</a:t>
            </a:r>
          </a:p>
          <a:p>
            <a:pPr lvl="1"/>
            <a:r>
              <a:rPr lang="en-US" dirty="0"/>
              <a:t>e.g. Viewing result in GTU website, Searching exam papers in GTU </a:t>
            </a:r>
            <a:r>
              <a:rPr lang="en-US" dirty="0" smtClean="0"/>
              <a:t>website etc.</a:t>
            </a:r>
            <a:endParaRPr lang="en-US" dirty="0"/>
          </a:p>
          <a:p>
            <a:r>
              <a:rPr lang="en-US" dirty="0"/>
              <a:t>System - </a:t>
            </a:r>
            <a:r>
              <a:rPr lang="en-US" b="1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tools</a:t>
            </a:r>
            <a:r>
              <a:rPr lang="en-US" dirty="0"/>
              <a:t> used to manage database</a:t>
            </a:r>
          </a:p>
          <a:p>
            <a:pPr lvl="1"/>
            <a:r>
              <a:rPr lang="en-US" dirty="0"/>
              <a:t>e.g. SQL Server Studio Express, </a:t>
            </a:r>
            <a:r>
              <a:rPr lang="en-US" dirty="0" smtClean="0"/>
              <a:t>Oracle etc.</a:t>
            </a:r>
            <a:endParaRPr lang="en-US" dirty="0"/>
          </a:p>
          <a:p>
            <a:r>
              <a:rPr lang="en-US" dirty="0"/>
              <a:t>DBMS - A Database Management System is a software for creating and managing databases. </a:t>
            </a:r>
          </a:p>
          <a:p>
            <a:r>
              <a:rPr lang="en-US" dirty="0"/>
              <a:t>Database Management System (DBMS) is a </a:t>
            </a:r>
            <a:r>
              <a:rPr lang="en-US" b="1" dirty="0">
                <a:solidFill>
                  <a:schemeClr val="accent6"/>
                </a:solidFill>
              </a:rPr>
              <a:t>software designed to define, manipulate, retrieve and manage data in a 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MS SQL Server, Oracle, My SQL, SQLite, </a:t>
            </a:r>
            <a:r>
              <a:rPr lang="en-US" dirty="0" err="1"/>
              <a:t>MongoDB</a:t>
            </a:r>
            <a:r>
              <a:rPr lang="en-US" dirty="0"/>
              <a:t>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Applications of DBMS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is a computerized record-keeping system.</a:t>
            </a:r>
          </a:p>
          <a:p>
            <a:r>
              <a:rPr lang="en-US" dirty="0"/>
              <a:t>DBMS is required where ever data need to be stored.</a:t>
            </a:r>
          </a:p>
          <a:p>
            <a:pPr lvl="1"/>
            <a:r>
              <a:rPr lang="en-US" dirty="0"/>
              <a:t>E-Commerce (</a:t>
            </a:r>
            <a:r>
              <a:rPr lang="en-US" b="1" dirty="0" err="1">
                <a:solidFill>
                  <a:schemeClr val="tx2"/>
                </a:solidFill>
              </a:rPr>
              <a:t>Flikart</a:t>
            </a:r>
            <a:r>
              <a:rPr lang="en-US" b="1" dirty="0">
                <a:solidFill>
                  <a:schemeClr val="tx2"/>
                </a:solidFill>
              </a:rPr>
              <a:t>, Amazon, </a:t>
            </a:r>
            <a:r>
              <a:rPr lang="en-US" b="1" dirty="0" err="1">
                <a:solidFill>
                  <a:schemeClr val="tx2"/>
                </a:solidFill>
              </a:rPr>
              <a:t>Shopclues</a:t>
            </a:r>
            <a:r>
              <a:rPr lang="en-US" b="1" dirty="0">
                <a:solidFill>
                  <a:schemeClr val="tx2"/>
                </a:solidFill>
              </a:rPr>
              <a:t>, eBay</a:t>
            </a:r>
            <a:r>
              <a:rPr lang="en-US" dirty="0"/>
              <a:t> </a:t>
            </a:r>
            <a:r>
              <a:rPr lang="en-US" dirty="0" smtClean="0"/>
              <a:t>etc...)</a:t>
            </a:r>
            <a:endParaRPr lang="en-US" dirty="0"/>
          </a:p>
          <a:p>
            <a:pPr lvl="1"/>
            <a:r>
              <a:rPr lang="en-US" dirty="0"/>
              <a:t>Online Television Streaming (</a:t>
            </a:r>
            <a:r>
              <a:rPr lang="en-US" b="1" dirty="0" err="1">
                <a:solidFill>
                  <a:schemeClr val="tx2"/>
                </a:solidFill>
              </a:rPr>
              <a:t>Hotstar</a:t>
            </a:r>
            <a:r>
              <a:rPr lang="en-US" b="1" dirty="0">
                <a:solidFill>
                  <a:schemeClr val="tx2"/>
                </a:solidFill>
              </a:rPr>
              <a:t>, Amazon Prime </a:t>
            </a:r>
            <a:r>
              <a:rPr lang="en-US" dirty="0" smtClean="0"/>
              <a:t>etc...)</a:t>
            </a:r>
            <a:endParaRPr lang="en-US" dirty="0"/>
          </a:p>
          <a:p>
            <a:pPr lvl="1"/>
            <a:r>
              <a:rPr lang="en-US" dirty="0"/>
              <a:t>Social Media (</a:t>
            </a:r>
            <a:r>
              <a:rPr lang="en-US" b="1" dirty="0">
                <a:solidFill>
                  <a:schemeClr val="tx2"/>
                </a:solidFill>
              </a:rPr>
              <a:t>WhatsApp, Facebook, Twitter, LinkedIn </a:t>
            </a:r>
            <a:r>
              <a:rPr lang="en-US" dirty="0" smtClean="0"/>
              <a:t>etc...)</a:t>
            </a:r>
            <a:endParaRPr lang="en-US" dirty="0"/>
          </a:p>
          <a:p>
            <a:pPr lvl="1"/>
            <a:r>
              <a:rPr lang="en-US" dirty="0"/>
              <a:t>Banking &amp; Insurance</a:t>
            </a:r>
          </a:p>
          <a:p>
            <a:pPr lvl="1"/>
            <a:r>
              <a:rPr lang="en-US" dirty="0"/>
              <a:t>Airline &amp; Railway</a:t>
            </a:r>
          </a:p>
          <a:p>
            <a:pPr lvl="1"/>
            <a:r>
              <a:rPr lang="en-US" dirty="0"/>
              <a:t>Universities and </a:t>
            </a:r>
            <a:r>
              <a:rPr lang="en-US" dirty="0" smtClean="0"/>
              <a:t>Colleges/Schools</a:t>
            </a:r>
          </a:p>
          <a:p>
            <a:pPr lvl="1"/>
            <a:r>
              <a:rPr lang="en-US" dirty="0" smtClean="0"/>
              <a:t>Library Management System</a:t>
            </a:r>
            <a:endParaRPr lang="en-US" dirty="0"/>
          </a:p>
          <a:p>
            <a:pPr lvl="1"/>
            <a:r>
              <a:rPr lang="en-US" dirty="0"/>
              <a:t>Human Resource Department</a:t>
            </a:r>
          </a:p>
          <a:p>
            <a:pPr lvl="1"/>
            <a:r>
              <a:rPr lang="en-US" dirty="0"/>
              <a:t>Hospitals and Medical Stores	</a:t>
            </a:r>
          </a:p>
          <a:p>
            <a:pPr lvl="1"/>
            <a:r>
              <a:rPr lang="en-US" dirty="0"/>
              <a:t>Government Organizations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8878" y="5893494"/>
            <a:ext cx="7132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209717"/>
              </p:ext>
            </p:extLst>
          </p:nvPr>
        </p:nvGraphicFramePr>
        <p:xfrm>
          <a:off x="688878" y="550550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83774"/>
              </p:ext>
            </p:extLst>
          </p:nvPr>
        </p:nvGraphicFramePr>
        <p:xfrm>
          <a:off x="1787807" y="5496621"/>
          <a:ext cx="6224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any five applications of DBMS other than above.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Advantages of DBMS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</a:t>
            </a:r>
            <a:r>
              <a:rPr lang="en-US" dirty="0" smtClean="0"/>
              <a:t>ata </a:t>
            </a:r>
            <a:r>
              <a:rPr lang="en-US" dirty="0"/>
              <a:t>r</a:t>
            </a:r>
            <a:r>
              <a:rPr lang="en-US" dirty="0" smtClean="0"/>
              <a:t>edundancy (duplication</a:t>
            </a:r>
            <a:r>
              <a:rPr lang="en-US" dirty="0"/>
              <a:t>)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4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4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9502" y="3247246"/>
            <a:ext cx="3028458" cy="822960"/>
          </a:xfrm>
          <a:prstGeom prst="roundRect">
            <a:avLst>
              <a:gd name="adj" fmla="val 68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Same data is stored at </a:t>
            </a:r>
          </a:p>
          <a:p>
            <a:pPr lvl="1"/>
            <a:r>
              <a:rPr lang="en-US" dirty="0"/>
              <a:t>four different places.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935" y="3002643"/>
            <a:ext cx="3750093" cy="1384948"/>
          </a:xfrm>
          <a:prstGeom prst="roundRect">
            <a:avLst>
              <a:gd name="adj" fmla="val 550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Database management system can remove such data redundancy by storing data centrally.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798373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641441"/>
              </p:ext>
            </p:extLst>
          </p:nvPr>
        </p:nvGraphicFramePr>
        <p:xfrm>
          <a:off x="889777" y="2442901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47147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788817"/>
              </p:ext>
            </p:extLst>
          </p:nvPr>
        </p:nvGraphicFramePr>
        <p:xfrm>
          <a:off x="889777" y="4975644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</a:t>
            </a:r>
            <a:r>
              <a:rPr lang="en-US" dirty="0" smtClean="0"/>
              <a:t>ata inconsistency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0901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9239"/>
              </p:ext>
            </p:extLst>
          </p:nvPr>
        </p:nvGraphicFramePr>
        <p:xfrm>
          <a:off x="889777" y="2442901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0811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12056"/>
              </p:ext>
            </p:extLst>
          </p:nvPr>
        </p:nvGraphicFramePr>
        <p:xfrm>
          <a:off x="889777" y="4975644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424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john wick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7152349" y="2998900"/>
            <a:ext cx="3028458" cy="732071"/>
          </a:xfrm>
          <a:prstGeom prst="roundRect">
            <a:avLst>
              <a:gd name="adj" fmla="val 68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Same data having 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different state (values)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89351" y="3006385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Database management system can keep data in consistent state.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152349" y="3842162"/>
            <a:ext cx="2977097" cy="633692"/>
          </a:xfrm>
          <a:prstGeom prst="wedgeRoundRectCallout">
            <a:avLst>
              <a:gd name="adj1" fmla="val -75092"/>
              <a:gd name="adj2" fmla="val -6446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/>
              <a:t>Mobile no is changed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574524" y="242882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6789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574524" y="497323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6789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8822242" y="2429137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822242" y="4968784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4" grpId="0" animBg="1"/>
      <p:bldP spid="5" grpId="0" animBg="1"/>
      <p:bldP spid="6" grpId="0" animBg="1"/>
      <p:bldP spid="10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2499</Words>
  <Application>Microsoft Office PowerPoint</Application>
  <PresentationFormat>Custom</PresentationFormat>
  <Paragraphs>585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Roboto Condensed</vt:lpstr>
      <vt:lpstr>Times New Roman</vt:lpstr>
      <vt:lpstr>Wingdings</vt:lpstr>
      <vt:lpstr>Wingdings 2</vt:lpstr>
      <vt:lpstr>Segoe UI Black</vt:lpstr>
      <vt:lpstr>Wingdings 3</vt:lpstr>
      <vt:lpstr>Calibri</vt:lpstr>
      <vt:lpstr>Roboto Condensed Light</vt:lpstr>
      <vt:lpstr>Office Theme</vt:lpstr>
      <vt:lpstr>Unit-1  Introductory concepts of DBMS</vt:lpstr>
      <vt:lpstr>PowerPoint Presentation</vt:lpstr>
      <vt:lpstr>Introduction to DBMS </vt:lpstr>
      <vt:lpstr>What is Database Management System (DBMS)?</vt:lpstr>
      <vt:lpstr>Applications of DBMS </vt:lpstr>
      <vt:lpstr>Applications of DBMS</vt:lpstr>
      <vt:lpstr>Advantages of DBMS </vt:lpstr>
      <vt:lpstr>Reduce data redundancy (duplication)</vt:lpstr>
      <vt:lpstr>Remove data inconsistency</vt:lpstr>
      <vt:lpstr>Data isolation</vt:lpstr>
      <vt:lpstr>Guaranteed atomicity</vt:lpstr>
      <vt:lpstr>Allow to implement integrity constraints</vt:lpstr>
      <vt:lpstr>Sharing of data among multiple users</vt:lpstr>
      <vt:lpstr>Restricting unauthorized access to data</vt:lpstr>
      <vt:lpstr>Providing backup and recovery services</vt:lpstr>
      <vt:lpstr>Advantages of DBMS (Summary)</vt:lpstr>
      <vt:lpstr>Advantages of DBMS (Summary)</vt:lpstr>
      <vt:lpstr>File Versus a DBMS</vt:lpstr>
      <vt:lpstr>PowerPoint Presentation</vt:lpstr>
      <vt:lpstr>Basic Terms</vt:lpstr>
      <vt:lpstr>Basic terms</vt:lpstr>
      <vt:lpstr>Basic terms (cont…)</vt:lpstr>
      <vt:lpstr>Basic terms (cont…)</vt:lpstr>
      <vt:lpstr>Basic terms (cont…)</vt:lpstr>
      <vt:lpstr>3 Levels Database System</vt:lpstr>
      <vt:lpstr>3 Levels Database System</vt:lpstr>
      <vt:lpstr>3 Levels ANSI SPARC Database System</vt:lpstr>
      <vt:lpstr>3 Levels ANSI SPARC Database System: Example</vt:lpstr>
      <vt:lpstr>Data Abstraction in DBMS </vt:lpstr>
      <vt:lpstr>Mapping and Data Independence</vt:lpstr>
      <vt:lpstr>Types of Data Independence</vt:lpstr>
      <vt:lpstr>Types of Database Users</vt:lpstr>
      <vt:lpstr>Types of Database Users</vt:lpstr>
      <vt:lpstr>Role of DBA (Database Administrator)</vt:lpstr>
      <vt:lpstr>Role of DBA</vt:lpstr>
      <vt:lpstr>Role of DBA</vt:lpstr>
      <vt:lpstr>Database System Architecture</vt:lpstr>
      <vt:lpstr>Database System Architecture</vt:lpstr>
      <vt:lpstr>Questions asked in Exam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274</cp:revision>
  <dcterms:created xsi:type="dcterms:W3CDTF">2020-05-01T05:09:15Z</dcterms:created>
  <dcterms:modified xsi:type="dcterms:W3CDTF">2024-08-20T06:30:35Z</dcterms:modified>
</cp:coreProperties>
</file>