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1"/>
  </p:notesMasterIdLst>
  <p:sldIdLst>
    <p:sldId id="309" r:id="rId2"/>
    <p:sldId id="292" r:id="rId3"/>
    <p:sldId id="310" r:id="rId4"/>
    <p:sldId id="311" r:id="rId5"/>
    <p:sldId id="312" r:id="rId6"/>
    <p:sldId id="346" r:id="rId7"/>
    <p:sldId id="347" r:id="rId8"/>
    <p:sldId id="348" r:id="rId9"/>
    <p:sldId id="349" r:id="rId10"/>
    <p:sldId id="350" r:id="rId11"/>
    <p:sldId id="420" r:id="rId12"/>
    <p:sldId id="359" r:id="rId13"/>
    <p:sldId id="351" r:id="rId14"/>
    <p:sldId id="352" r:id="rId15"/>
    <p:sldId id="353" r:id="rId16"/>
    <p:sldId id="354" r:id="rId17"/>
    <p:sldId id="421" r:id="rId18"/>
    <p:sldId id="355" r:id="rId19"/>
    <p:sldId id="356" r:id="rId20"/>
    <p:sldId id="357" r:id="rId21"/>
    <p:sldId id="360" r:id="rId22"/>
    <p:sldId id="361" r:id="rId23"/>
    <p:sldId id="362" r:id="rId24"/>
    <p:sldId id="363" r:id="rId25"/>
    <p:sldId id="364" r:id="rId26"/>
    <p:sldId id="365" r:id="rId27"/>
    <p:sldId id="422" r:id="rId28"/>
    <p:sldId id="366" r:id="rId29"/>
    <p:sldId id="367" r:id="rId30"/>
    <p:sldId id="368" r:id="rId31"/>
    <p:sldId id="369" r:id="rId32"/>
    <p:sldId id="370" r:id="rId33"/>
    <p:sldId id="371" r:id="rId34"/>
    <p:sldId id="372" r:id="rId35"/>
    <p:sldId id="373" r:id="rId36"/>
    <p:sldId id="374" r:id="rId37"/>
    <p:sldId id="375" r:id="rId38"/>
    <p:sldId id="376" r:id="rId39"/>
    <p:sldId id="423" r:id="rId40"/>
    <p:sldId id="377" r:id="rId41"/>
    <p:sldId id="378" r:id="rId42"/>
    <p:sldId id="379" r:id="rId43"/>
    <p:sldId id="380" r:id="rId44"/>
    <p:sldId id="391" r:id="rId45"/>
    <p:sldId id="384" r:id="rId46"/>
    <p:sldId id="385"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7" r:id="rId62"/>
    <p:sldId id="408" r:id="rId63"/>
    <p:sldId id="409" r:id="rId64"/>
    <p:sldId id="410" r:id="rId65"/>
    <p:sldId id="411" r:id="rId66"/>
    <p:sldId id="412" r:id="rId67"/>
    <p:sldId id="413" r:id="rId68"/>
    <p:sldId id="414" r:id="rId69"/>
    <p:sldId id="415" r:id="rId70"/>
    <p:sldId id="416" r:id="rId71"/>
    <p:sldId id="417" r:id="rId72"/>
    <p:sldId id="418" r:id="rId73"/>
    <p:sldId id="419" r:id="rId74"/>
    <p:sldId id="427" r:id="rId75"/>
    <p:sldId id="428" r:id="rId76"/>
    <p:sldId id="429" r:id="rId77"/>
    <p:sldId id="424" r:id="rId78"/>
    <p:sldId id="425" r:id="rId79"/>
    <p:sldId id="426" r:id="rId80"/>
  </p:sldIdLst>
  <p:sldSz cx="12192000" cy="6858000"/>
  <p:notesSz cx="6858000" cy="9144000"/>
  <p:embeddedFontLst>
    <p:embeddedFont>
      <p:font typeface="Roboto Condensed" charset="0"/>
      <p:regular r:id="rId82"/>
      <p:bold r:id="rId83"/>
      <p:italic r:id="rId84"/>
      <p:boldItalic r:id="rId85"/>
    </p:embeddedFont>
    <p:embeddedFont>
      <p:font typeface="Wingdings 2" pitchFamily="18" charset="2"/>
      <p:regular r:id="rId86"/>
    </p:embeddedFont>
    <p:embeddedFont>
      <p:font typeface="Segoe UI Black" pitchFamily="34" charset="0"/>
      <p:bold r:id="rId87"/>
      <p:boldItalic r:id="rId88"/>
    </p:embeddedFont>
    <p:embeddedFont>
      <p:font typeface="Wingdings 3" pitchFamily="18" charset="2"/>
      <p:regular r:id="rId89"/>
    </p:embeddedFont>
    <p:embeddedFont>
      <p:font typeface="Calibri" pitchFamily="34" charset="0"/>
      <p:regular r:id="rId90"/>
      <p:bold r:id="rId91"/>
      <p:italic r:id="rId92"/>
      <p:boldItalic r:id="rId93"/>
    </p:embeddedFont>
    <p:embeddedFont>
      <p:font typeface="Roboto Condensed Light" charset="0"/>
      <p:regular r:id="rId94"/>
      <p:italic r:id="rId9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3.fntdata"/><Relationship Id="rId89" Type="http://schemas.openxmlformats.org/officeDocument/2006/relationships/font" Target="fonts/font8.fntdata"/><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fntdata"/><Relationship Id="rId90" Type="http://schemas.openxmlformats.org/officeDocument/2006/relationships/font" Target="fonts/font9.fntdata"/><Relationship Id="rId95"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4.fntdata"/><Relationship Id="rId93" Type="http://schemas.openxmlformats.org/officeDocument/2006/relationships/font" Target="fonts/font12.fntdata"/><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E4700-5C6F-4187-86BE-54CC3BFC9795}"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lang="en-IN"/>
        </a:p>
      </dgm:t>
    </dgm:pt>
    <dgm:pt modelId="{E3AF56D4-315F-499E-93CC-E044E91F70AB}">
      <dgm:prSet phldrT="[Text]"/>
      <dgm:spPr/>
      <dgm:t>
        <a:bodyPr/>
        <a:lstStyle/>
        <a:p>
          <a:r>
            <a:rPr lang="en-IN" dirty="0" smtClean="0"/>
            <a:t>Hierarchical Model</a:t>
          </a:r>
          <a:endParaRPr lang="en-IN" dirty="0"/>
        </a:p>
      </dgm:t>
    </dgm:pt>
    <dgm:pt modelId="{2180E180-2E9D-4B8B-A644-F4EF5EBFE9C8}" type="parTrans" cxnId="{0A4D6691-6998-4A6B-9D03-C840CC37F503}">
      <dgm:prSet/>
      <dgm:spPr/>
      <dgm:t>
        <a:bodyPr/>
        <a:lstStyle/>
        <a:p>
          <a:endParaRPr lang="en-IN"/>
        </a:p>
      </dgm:t>
    </dgm:pt>
    <dgm:pt modelId="{BF551821-BC20-4D54-A777-05AD809368A1}" type="sibTrans" cxnId="{0A4D6691-6998-4A6B-9D03-C840CC37F503}">
      <dgm:prSet/>
      <dgm:spPr/>
      <dgm:t>
        <a:bodyPr/>
        <a:lstStyle/>
        <a:p>
          <a:endParaRPr lang="en-IN"/>
        </a:p>
      </dgm:t>
    </dgm:pt>
    <dgm:pt modelId="{16E51CC1-3773-48A8-A3AE-29DAD8193836}">
      <dgm:prSet phldrT="[Text]"/>
      <dgm:spPr/>
      <dgm:t>
        <a:bodyPr/>
        <a:lstStyle/>
        <a:p>
          <a:r>
            <a:rPr lang="en-IN" dirty="0" smtClean="0"/>
            <a:t>Relational Model</a:t>
          </a:r>
          <a:endParaRPr lang="en-IN" dirty="0"/>
        </a:p>
      </dgm:t>
    </dgm:pt>
    <dgm:pt modelId="{32A2CCD5-955A-4EFC-9644-6C9E9D31898E}" type="parTrans" cxnId="{B6148345-DDC0-40CD-B916-2CCB0A6A80AF}">
      <dgm:prSet/>
      <dgm:spPr/>
      <dgm:t>
        <a:bodyPr/>
        <a:lstStyle/>
        <a:p>
          <a:endParaRPr lang="en-IN"/>
        </a:p>
      </dgm:t>
    </dgm:pt>
    <dgm:pt modelId="{E09989C1-0848-4BC2-9416-5C887E34CFD8}" type="sibTrans" cxnId="{B6148345-DDC0-40CD-B916-2CCB0A6A80AF}">
      <dgm:prSet/>
      <dgm:spPr/>
      <dgm:t>
        <a:bodyPr/>
        <a:lstStyle/>
        <a:p>
          <a:endParaRPr lang="en-IN"/>
        </a:p>
      </dgm:t>
    </dgm:pt>
    <dgm:pt modelId="{73E7AE22-5C36-4791-9DFE-ED355CB7745C}">
      <dgm:prSet phldrT="[Text]"/>
      <dgm:spPr/>
      <dgm:t>
        <a:bodyPr/>
        <a:lstStyle/>
        <a:p>
          <a:r>
            <a:rPr lang="en-IN" dirty="0" smtClean="0"/>
            <a:t>Object-oriented database Model</a:t>
          </a:r>
          <a:endParaRPr lang="en-IN" dirty="0"/>
        </a:p>
      </dgm:t>
    </dgm:pt>
    <dgm:pt modelId="{87539838-B5C9-4020-BA87-FB9A94C4CF54}" type="parTrans" cxnId="{F15B747D-D488-4D35-B6F2-58FC7AA5567B}">
      <dgm:prSet/>
      <dgm:spPr/>
      <dgm:t>
        <a:bodyPr/>
        <a:lstStyle/>
        <a:p>
          <a:endParaRPr lang="en-IN"/>
        </a:p>
      </dgm:t>
    </dgm:pt>
    <dgm:pt modelId="{B12A38BB-696A-4755-8A67-C70DD6CA8530}" type="sibTrans" cxnId="{F15B747D-D488-4D35-B6F2-58FC7AA5567B}">
      <dgm:prSet/>
      <dgm:spPr/>
      <dgm:t>
        <a:bodyPr/>
        <a:lstStyle/>
        <a:p>
          <a:endParaRPr lang="en-IN"/>
        </a:p>
      </dgm:t>
    </dgm:pt>
    <dgm:pt modelId="{CE46ED55-45A0-4ABF-9316-A016674E1A43}">
      <dgm:prSet/>
      <dgm:spPr/>
      <dgm:t>
        <a:bodyPr/>
        <a:lstStyle/>
        <a:p>
          <a:r>
            <a:rPr lang="en-IN" dirty="0" smtClean="0"/>
            <a:t>Network Model</a:t>
          </a:r>
          <a:endParaRPr lang="en-IN" dirty="0"/>
        </a:p>
      </dgm:t>
    </dgm:pt>
    <dgm:pt modelId="{E4715303-3D9A-45F0-802F-8786171AC9CD}" type="parTrans" cxnId="{4E8B4201-0C91-4002-989F-6AC4BF734AD6}">
      <dgm:prSet/>
      <dgm:spPr/>
      <dgm:t>
        <a:bodyPr/>
        <a:lstStyle/>
        <a:p>
          <a:endParaRPr lang="en-IN"/>
        </a:p>
      </dgm:t>
    </dgm:pt>
    <dgm:pt modelId="{2E650FCC-4E3C-4CF9-A744-FBE2B120DBFF}" type="sibTrans" cxnId="{4E8B4201-0C91-4002-989F-6AC4BF734AD6}">
      <dgm:prSet/>
      <dgm:spPr/>
      <dgm:t>
        <a:bodyPr/>
        <a:lstStyle/>
        <a:p>
          <a:endParaRPr lang="en-IN"/>
        </a:p>
      </dgm:t>
    </dgm:pt>
    <dgm:pt modelId="{0E7CAD4B-5942-416C-8AFC-2B37E215F9E9}">
      <dgm:prSet/>
      <dgm:spPr/>
      <dgm:t>
        <a:bodyPr/>
        <a:lstStyle/>
        <a:p>
          <a:r>
            <a:rPr lang="en-IN" dirty="0" smtClean="0"/>
            <a:t>Entity-relationship Model</a:t>
          </a:r>
          <a:endParaRPr lang="en-IN" dirty="0"/>
        </a:p>
      </dgm:t>
    </dgm:pt>
    <dgm:pt modelId="{61DC736F-3A7A-44FA-8925-34B48BF357E2}" type="parTrans" cxnId="{3678FEF9-6215-4EA4-9245-B444D1848663}">
      <dgm:prSet/>
      <dgm:spPr/>
      <dgm:t>
        <a:bodyPr/>
        <a:lstStyle/>
        <a:p>
          <a:endParaRPr lang="en-IN"/>
        </a:p>
      </dgm:t>
    </dgm:pt>
    <dgm:pt modelId="{8681B5B4-D331-4CB9-A3BB-BB95477BAA33}" type="sibTrans" cxnId="{3678FEF9-6215-4EA4-9245-B444D1848663}">
      <dgm:prSet/>
      <dgm:spPr/>
      <dgm:t>
        <a:bodyPr/>
        <a:lstStyle/>
        <a:p>
          <a:endParaRPr lang="en-IN"/>
        </a:p>
      </dgm:t>
    </dgm:pt>
    <dgm:pt modelId="{73406D70-46F0-4FA8-BB26-FF5449CE774C}" type="pres">
      <dgm:prSet presAssocID="{362E4700-5C6F-4187-86BE-54CC3BFC9795}" presName="Name0" presStyleCnt="0">
        <dgm:presLayoutVars>
          <dgm:chMax val="7"/>
          <dgm:chPref val="7"/>
          <dgm:dir/>
        </dgm:presLayoutVars>
      </dgm:prSet>
      <dgm:spPr/>
      <dgm:t>
        <a:bodyPr/>
        <a:lstStyle/>
        <a:p>
          <a:endParaRPr lang="en-IN"/>
        </a:p>
      </dgm:t>
    </dgm:pt>
    <dgm:pt modelId="{D7FDEBCF-2CEF-423C-8D67-38D563E88505}" type="pres">
      <dgm:prSet presAssocID="{362E4700-5C6F-4187-86BE-54CC3BFC9795}" presName="Name1" presStyleCnt="0"/>
      <dgm:spPr/>
      <dgm:t>
        <a:bodyPr/>
        <a:lstStyle/>
        <a:p>
          <a:endParaRPr lang="en-US"/>
        </a:p>
      </dgm:t>
    </dgm:pt>
    <dgm:pt modelId="{DE758332-8518-4BE7-B6AD-B7F4ABB65E8E}" type="pres">
      <dgm:prSet presAssocID="{362E4700-5C6F-4187-86BE-54CC3BFC9795}" presName="cycle" presStyleCnt="0"/>
      <dgm:spPr/>
      <dgm:t>
        <a:bodyPr/>
        <a:lstStyle/>
        <a:p>
          <a:endParaRPr lang="en-US"/>
        </a:p>
      </dgm:t>
    </dgm:pt>
    <dgm:pt modelId="{E7E1260E-6503-4CCD-BB8F-F52936E5FF7C}" type="pres">
      <dgm:prSet presAssocID="{362E4700-5C6F-4187-86BE-54CC3BFC9795}" presName="srcNode" presStyleLbl="node1" presStyleIdx="0" presStyleCnt="5"/>
      <dgm:spPr/>
      <dgm:t>
        <a:bodyPr/>
        <a:lstStyle/>
        <a:p>
          <a:endParaRPr lang="en-US"/>
        </a:p>
      </dgm:t>
    </dgm:pt>
    <dgm:pt modelId="{F118FF42-5F8B-4B2F-ADD2-DDCA8E7C54A2}" type="pres">
      <dgm:prSet presAssocID="{362E4700-5C6F-4187-86BE-54CC3BFC9795}" presName="conn" presStyleLbl="parChTrans1D2" presStyleIdx="0" presStyleCnt="1"/>
      <dgm:spPr/>
      <dgm:t>
        <a:bodyPr/>
        <a:lstStyle/>
        <a:p>
          <a:endParaRPr lang="en-IN"/>
        </a:p>
      </dgm:t>
    </dgm:pt>
    <dgm:pt modelId="{EDC2CC1E-62C3-4075-B728-A79DEE6D9519}" type="pres">
      <dgm:prSet presAssocID="{362E4700-5C6F-4187-86BE-54CC3BFC9795}" presName="extraNode" presStyleLbl="node1" presStyleIdx="0" presStyleCnt="5"/>
      <dgm:spPr/>
      <dgm:t>
        <a:bodyPr/>
        <a:lstStyle/>
        <a:p>
          <a:endParaRPr lang="en-US"/>
        </a:p>
      </dgm:t>
    </dgm:pt>
    <dgm:pt modelId="{BB0A32E7-E397-4EC9-8539-F4CC2FFB64A2}" type="pres">
      <dgm:prSet presAssocID="{362E4700-5C6F-4187-86BE-54CC3BFC9795}" presName="dstNode" presStyleLbl="node1" presStyleIdx="0" presStyleCnt="5"/>
      <dgm:spPr/>
      <dgm:t>
        <a:bodyPr/>
        <a:lstStyle/>
        <a:p>
          <a:endParaRPr lang="en-US"/>
        </a:p>
      </dgm:t>
    </dgm:pt>
    <dgm:pt modelId="{92D2A2E8-1C5B-4912-B6CE-2F3674EAF03F}" type="pres">
      <dgm:prSet presAssocID="{E3AF56D4-315F-499E-93CC-E044E91F70AB}" presName="text_1" presStyleLbl="node1" presStyleIdx="0" presStyleCnt="5">
        <dgm:presLayoutVars>
          <dgm:bulletEnabled val="1"/>
        </dgm:presLayoutVars>
      </dgm:prSet>
      <dgm:spPr/>
      <dgm:t>
        <a:bodyPr/>
        <a:lstStyle/>
        <a:p>
          <a:endParaRPr lang="en-IN"/>
        </a:p>
      </dgm:t>
    </dgm:pt>
    <dgm:pt modelId="{28DFDD6B-440B-4517-AC67-E22CBE158485}" type="pres">
      <dgm:prSet presAssocID="{E3AF56D4-315F-499E-93CC-E044E91F70AB}" presName="accent_1" presStyleCnt="0"/>
      <dgm:spPr/>
      <dgm:t>
        <a:bodyPr/>
        <a:lstStyle/>
        <a:p>
          <a:endParaRPr lang="en-US"/>
        </a:p>
      </dgm:t>
    </dgm:pt>
    <dgm:pt modelId="{647A0956-A11F-42F3-8EF0-1ACA79CA46D4}" type="pres">
      <dgm:prSet presAssocID="{E3AF56D4-315F-499E-93CC-E044E91F70AB}" presName="accentRepeatNode" presStyleLbl="solidFgAcc1" presStyleIdx="0" presStyleCnt="5"/>
      <dgm:spPr/>
      <dgm:t>
        <a:bodyPr/>
        <a:lstStyle/>
        <a:p>
          <a:endParaRPr lang="en-US"/>
        </a:p>
      </dgm:t>
    </dgm:pt>
    <dgm:pt modelId="{97407C9B-69F0-4492-AFEB-5E2597E4F6E5}" type="pres">
      <dgm:prSet presAssocID="{CE46ED55-45A0-4ABF-9316-A016674E1A43}" presName="text_2" presStyleLbl="node1" presStyleIdx="1" presStyleCnt="5">
        <dgm:presLayoutVars>
          <dgm:bulletEnabled val="1"/>
        </dgm:presLayoutVars>
      </dgm:prSet>
      <dgm:spPr/>
      <dgm:t>
        <a:bodyPr/>
        <a:lstStyle/>
        <a:p>
          <a:endParaRPr lang="en-IN"/>
        </a:p>
      </dgm:t>
    </dgm:pt>
    <dgm:pt modelId="{B07D792C-758E-4EEC-864F-6ED23C7C2AD0}" type="pres">
      <dgm:prSet presAssocID="{CE46ED55-45A0-4ABF-9316-A016674E1A43}" presName="accent_2" presStyleCnt="0"/>
      <dgm:spPr/>
      <dgm:t>
        <a:bodyPr/>
        <a:lstStyle/>
        <a:p>
          <a:endParaRPr lang="en-US"/>
        </a:p>
      </dgm:t>
    </dgm:pt>
    <dgm:pt modelId="{4AB534A4-5597-4433-9DCF-46C30F12C7FD}" type="pres">
      <dgm:prSet presAssocID="{CE46ED55-45A0-4ABF-9316-A016674E1A43}" presName="accentRepeatNode" presStyleLbl="solidFgAcc1" presStyleIdx="1" presStyleCnt="5"/>
      <dgm:spPr/>
      <dgm:t>
        <a:bodyPr/>
        <a:lstStyle/>
        <a:p>
          <a:endParaRPr lang="en-US"/>
        </a:p>
      </dgm:t>
    </dgm:pt>
    <dgm:pt modelId="{E850241E-CA13-470B-AE1A-B516302DAA03}" type="pres">
      <dgm:prSet presAssocID="{0E7CAD4B-5942-416C-8AFC-2B37E215F9E9}" presName="text_3" presStyleLbl="node1" presStyleIdx="2" presStyleCnt="5">
        <dgm:presLayoutVars>
          <dgm:bulletEnabled val="1"/>
        </dgm:presLayoutVars>
      </dgm:prSet>
      <dgm:spPr/>
      <dgm:t>
        <a:bodyPr/>
        <a:lstStyle/>
        <a:p>
          <a:endParaRPr lang="en-IN"/>
        </a:p>
      </dgm:t>
    </dgm:pt>
    <dgm:pt modelId="{A5601AEC-78EB-479B-887B-37F7103ABD66}" type="pres">
      <dgm:prSet presAssocID="{0E7CAD4B-5942-416C-8AFC-2B37E215F9E9}" presName="accent_3" presStyleCnt="0"/>
      <dgm:spPr/>
      <dgm:t>
        <a:bodyPr/>
        <a:lstStyle/>
        <a:p>
          <a:endParaRPr lang="en-US"/>
        </a:p>
      </dgm:t>
    </dgm:pt>
    <dgm:pt modelId="{1322E138-E914-43FB-88A7-0AD28D96E412}" type="pres">
      <dgm:prSet presAssocID="{0E7CAD4B-5942-416C-8AFC-2B37E215F9E9}" presName="accentRepeatNode" presStyleLbl="solidFgAcc1" presStyleIdx="2" presStyleCnt="5"/>
      <dgm:spPr/>
      <dgm:t>
        <a:bodyPr/>
        <a:lstStyle/>
        <a:p>
          <a:endParaRPr lang="en-US"/>
        </a:p>
      </dgm:t>
    </dgm:pt>
    <dgm:pt modelId="{F9B36C30-F4DF-4899-8CDD-4CFCFD2D303A}" type="pres">
      <dgm:prSet presAssocID="{16E51CC1-3773-48A8-A3AE-29DAD8193836}" presName="text_4" presStyleLbl="node1" presStyleIdx="3" presStyleCnt="5">
        <dgm:presLayoutVars>
          <dgm:bulletEnabled val="1"/>
        </dgm:presLayoutVars>
      </dgm:prSet>
      <dgm:spPr/>
      <dgm:t>
        <a:bodyPr/>
        <a:lstStyle/>
        <a:p>
          <a:endParaRPr lang="en-IN"/>
        </a:p>
      </dgm:t>
    </dgm:pt>
    <dgm:pt modelId="{40122F6D-4B22-4565-B8FE-DA53E231DB90}" type="pres">
      <dgm:prSet presAssocID="{16E51CC1-3773-48A8-A3AE-29DAD8193836}" presName="accent_4" presStyleCnt="0"/>
      <dgm:spPr/>
      <dgm:t>
        <a:bodyPr/>
        <a:lstStyle/>
        <a:p>
          <a:endParaRPr lang="en-US"/>
        </a:p>
      </dgm:t>
    </dgm:pt>
    <dgm:pt modelId="{43E74A54-D17E-4F0B-A87F-57BF09BD1842}" type="pres">
      <dgm:prSet presAssocID="{16E51CC1-3773-48A8-A3AE-29DAD8193836}" presName="accentRepeatNode" presStyleLbl="solidFgAcc1" presStyleIdx="3" presStyleCnt="5"/>
      <dgm:spPr/>
      <dgm:t>
        <a:bodyPr/>
        <a:lstStyle/>
        <a:p>
          <a:endParaRPr lang="en-US"/>
        </a:p>
      </dgm:t>
    </dgm:pt>
    <dgm:pt modelId="{88172EDD-900C-43F4-AB81-DCA78A473CEB}" type="pres">
      <dgm:prSet presAssocID="{73E7AE22-5C36-4791-9DFE-ED355CB7745C}" presName="text_5" presStyleLbl="node1" presStyleIdx="4" presStyleCnt="5">
        <dgm:presLayoutVars>
          <dgm:bulletEnabled val="1"/>
        </dgm:presLayoutVars>
      </dgm:prSet>
      <dgm:spPr/>
      <dgm:t>
        <a:bodyPr/>
        <a:lstStyle/>
        <a:p>
          <a:endParaRPr lang="en-IN"/>
        </a:p>
      </dgm:t>
    </dgm:pt>
    <dgm:pt modelId="{9CB6B157-2211-44A7-9E5F-3956B6F81529}" type="pres">
      <dgm:prSet presAssocID="{73E7AE22-5C36-4791-9DFE-ED355CB7745C}" presName="accent_5" presStyleCnt="0"/>
      <dgm:spPr/>
      <dgm:t>
        <a:bodyPr/>
        <a:lstStyle/>
        <a:p>
          <a:endParaRPr lang="en-US"/>
        </a:p>
      </dgm:t>
    </dgm:pt>
    <dgm:pt modelId="{187BA379-32F2-4214-B047-12403E23D4BC}" type="pres">
      <dgm:prSet presAssocID="{73E7AE22-5C36-4791-9DFE-ED355CB7745C}" presName="accentRepeatNode" presStyleLbl="solidFgAcc1" presStyleIdx="4" presStyleCnt="5"/>
      <dgm:spPr/>
      <dgm:t>
        <a:bodyPr/>
        <a:lstStyle/>
        <a:p>
          <a:endParaRPr lang="en-US"/>
        </a:p>
      </dgm:t>
    </dgm:pt>
  </dgm:ptLst>
  <dgm:cxnLst>
    <dgm:cxn modelId="{E3520775-B52F-4734-9519-864F4F9E8B2D}" type="presOf" srcId="{362E4700-5C6F-4187-86BE-54CC3BFC9795}" destId="{73406D70-46F0-4FA8-BB26-FF5449CE774C}" srcOrd="0" destOrd="0" presId="urn:microsoft.com/office/officeart/2008/layout/VerticalCurvedList"/>
    <dgm:cxn modelId="{69804AAC-5C7E-43AB-8C4E-1945E9861709}" type="presOf" srcId="{73E7AE22-5C36-4791-9DFE-ED355CB7745C}" destId="{88172EDD-900C-43F4-AB81-DCA78A473CEB}" srcOrd="0" destOrd="0" presId="urn:microsoft.com/office/officeart/2008/layout/VerticalCurvedList"/>
    <dgm:cxn modelId="{3678FEF9-6215-4EA4-9245-B444D1848663}" srcId="{362E4700-5C6F-4187-86BE-54CC3BFC9795}" destId="{0E7CAD4B-5942-416C-8AFC-2B37E215F9E9}" srcOrd="2" destOrd="0" parTransId="{61DC736F-3A7A-44FA-8925-34B48BF357E2}" sibTransId="{8681B5B4-D331-4CB9-A3BB-BB95477BAA33}"/>
    <dgm:cxn modelId="{B6148345-DDC0-40CD-B916-2CCB0A6A80AF}" srcId="{362E4700-5C6F-4187-86BE-54CC3BFC9795}" destId="{16E51CC1-3773-48A8-A3AE-29DAD8193836}" srcOrd="3" destOrd="0" parTransId="{32A2CCD5-955A-4EFC-9644-6C9E9D31898E}" sibTransId="{E09989C1-0848-4BC2-9416-5C887E34CFD8}"/>
    <dgm:cxn modelId="{4E8B4201-0C91-4002-989F-6AC4BF734AD6}" srcId="{362E4700-5C6F-4187-86BE-54CC3BFC9795}" destId="{CE46ED55-45A0-4ABF-9316-A016674E1A43}" srcOrd="1" destOrd="0" parTransId="{E4715303-3D9A-45F0-802F-8786171AC9CD}" sibTransId="{2E650FCC-4E3C-4CF9-A744-FBE2B120DBFF}"/>
    <dgm:cxn modelId="{4F76E808-90E3-437B-917E-5972225CEA76}" type="presOf" srcId="{E3AF56D4-315F-499E-93CC-E044E91F70AB}" destId="{92D2A2E8-1C5B-4912-B6CE-2F3674EAF03F}" srcOrd="0" destOrd="0" presId="urn:microsoft.com/office/officeart/2008/layout/VerticalCurvedList"/>
    <dgm:cxn modelId="{0A4D6691-6998-4A6B-9D03-C840CC37F503}" srcId="{362E4700-5C6F-4187-86BE-54CC3BFC9795}" destId="{E3AF56D4-315F-499E-93CC-E044E91F70AB}" srcOrd="0" destOrd="0" parTransId="{2180E180-2E9D-4B8B-A644-F4EF5EBFE9C8}" sibTransId="{BF551821-BC20-4D54-A777-05AD809368A1}"/>
    <dgm:cxn modelId="{2F082858-60A1-413F-A52D-BC1DDA611C24}" type="presOf" srcId="{16E51CC1-3773-48A8-A3AE-29DAD8193836}" destId="{F9B36C30-F4DF-4899-8CDD-4CFCFD2D303A}" srcOrd="0" destOrd="0" presId="urn:microsoft.com/office/officeart/2008/layout/VerticalCurvedList"/>
    <dgm:cxn modelId="{6FFF7EDD-4A18-499F-9B9A-F85476625C72}" type="presOf" srcId="{BF551821-BC20-4D54-A777-05AD809368A1}" destId="{F118FF42-5F8B-4B2F-ADD2-DDCA8E7C54A2}" srcOrd="0" destOrd="0" presId="urn:microsoft.com/office/officeart/2008/layout/VerticalCurvedList"/>
    <dgm:cxn modelId="{C14675AE-7E6E-4EC2-B9F1-74CC03D17D03}" type="presOf" srcId="{CE46ED55-45A0-4ABF-9316-A016674E1A43}" destId="{97407C9B-69F0-4492-AFEB-5E2597E4F6E5}" srcOrd="0" destOrd="0" presId="urn:microsoft.com/office/officeart/2008/layout/VerticalCurvedList"/>
    <dgm:cxn modelId="{F15B747D-D488-4D35-B6F2-58FC7AA5567B}" srcId="{362E4700-5C6F-4187-86BE-54CC3BFC9795}" destId="{73E7AE22-5C36-4791-9DFE-ED355CB7745C}" srcOrd="4" destOrd="0" parTransId="{87539838-B5C9-4020-BA87-FB9A94C4CF54}" sibTransId="{B12A38BB-696A-4755-8A67-C70DD6CA8530}"/>
    <dgm:cxn modelId="{8EBE3916-A3B2-4271-A8CD-8830C4D08D72}" type="presOf" srcId="{0E7CAD4B-5942-416C-8AFC-2B37E215F9E9}" destId="{E850241E-CA13-470B-AE1A-B516302DAA03}" srcOrd="0" destOrd="0" presId="urn:microsoft.com/office/officeart/2008/layout/VerticalCurvedList"/>
    <dgm:cxn modelId="{86EE6F4B-1621-4290-A629-5FA97850E912}" type="presParOf" srcId="{73406D70-46F0-4FA8-BB26-FF5449CE774C}" destId="{D7FDEBCF-2CEF-423C-8D67-38D563E88505}" srcOrd="0" destOrd="0" presId="urn:microsoft.com/office/officeart/2008/layout/VerticalCurvedList"/>
    <dgm:cxn modelId="{929B46B9-7233-4D18-B786-3EA07FE45F74}" type="presParOf" srcId="{D7FDEBCF-2CEF-423C-8D67-38D563E88505}" destId="{DE758332-8518-4BE7-B6AD-B7F4ABB65E8E}" srcOrd="0" destOrd="0" presId="urn:microsoft.com/office/officeart/2008/layout/VerticalCurvedList"/>
    <dgm:cxn modelId="{A596B5E5-EF7D-4E46-968B-194329ABFAE6}" type="presParOf" srcId="{DE758332-8518-4BE7-B6AD-B7F4ABB65E8E}" destId="{E7E1260E-6503-4CCD-BB8F-F52936E5FF7C}" srcOrd="0" destOrd="0" presId="urn:microsoft.com/office/officeart/2008/layout/VerticalCurvedList"/>
    <dgm:cxn modelId="{A9665FBF-7989-49C5-8C79-6DD19009E988}" type="presParOf" srcId="{DE758332-8518-4BE7-B6AD-B7F4ABB65E8E}" destId="{F118FF42-5F8B-4B2F-ADD2-DDCA8E7C54A2}" srcOrd="1" destOrd="0" presId="urn:microsoft.com/office/officeart/2008/layout/VerticalCurvedList"/>
    <dgm:cxn modelId="{36366E16-42D2-4173-8181-347028DBDC94}" type="presParOf" srcId="{DE758332-8518-4BE7-B6AD-B7F4ABB65E8E}" destId="{EDC2CC1E-62C3-4075-B728-A79DEE6D9519}" srcOrd="2" destOrd="0" presId="urn:microsoft.com/office/officeart/2008/layout/VerticalCurvedList"/>
    <dgm:cxn modelId="{9EEF5E7A-DBAB-40CF-864D-3EAD219B73D3}" type="presParOf" srcId="{DE758332-8518-4BE7-B6AD-B7F4ABB65E8E}" destId="{BB0A32E7-E397-4EC9-8539-F4CC2FFB64A2}" srcOrd="3" destOrd="0" presId="urn:microsoft.com/office/officeart/2008/layout/VerticalCurvedList"/>
    <dgm:cxn modelId="{548F7BBB-8F4C-41B8-A5B1-167A9215E52A}" type="presParOf" srcId="{D7FDEBCF-2CEF-423C-8D67-38D563E88505}" destId="{92D2A2E8-1C5B-4912-B6CE-2F3674EAF03F}" srcOrd="1" destOrd="0" presId="urn:microsoft.com/office/officeart/2008/layout/VerticalCurvedList"/>
    <dgm:cxn modelId="{8F7A7E11-2E76-404E-9613-3F96AADD52FD}" type="presParOf" srcId="{D7FDEBCF-2CEF-423C-8D67-38D563E88505}" destId="{28DFDD6B-440B-4517-AC67-E22CBE158485}" srcOrd="2" destOrd="0" presId="urn:microsoft.com/office/officeart/2008/layout/VerticalCurvedList"/>
    <dgm:cxn modelId="{99FEB9EC-3E33-4399-8535-B1DE223F3FEF}" type="presParOf" srcId="{28DFDD6B-440B-4517-AC67-E22CBE158485}" destId="{647A0956-A11F-42F3-8EF0-1ACA79CA46D4}" srcOrd="0" destOrd="0" presId="urn:microsoft.com/office/officeart/2008/layout/VerticalCurvedList"/>
    <dgm:cxn modelId="{D9160F20-6709-436D-A64C-1CFF2C1372B5}" type="presParOf" srcId="{D7FDEBCF-2CEF-423C-8D67-38D563E88505}" destId="{97407C9B-69F0-4492-AFEB-5E2597E4F6E5}" srcOrd="3" destOrd="0" presId="urn:microsoft.com/office/officeart/2008/layout/VerticalCurvedList"/>
    <dgm:cxn modelId="{DFBF3D3F-63AC-4F00-B616-BAB8FDADFCAD}" type="presParOf" srcId="{D7FDEBCF-2CEF-423C-8D67-38D563E88505}" destId="{B07D792C-758E-4EEC-864F-6ED23C7C2AD0}" srcOrd="4" destOrd="0" presId="urn:microsoft.com/office/officeart/2008/layout/VerticalCurvedList"/>
    <dgm:cxn modelId="{01212189-2219-486D-8C57-D1D1D854844E}" type="presParOf" srcId="{B07D792C-758E-4EEC-864F-6ED23C7C2AD0}" destId="{4AB534A4-5597-4433-9DCF-46C30F12C7FD}" srcOrd="0" destOrd="0" presId="urn:microsoft.com/office/officeart/2008/layout/VerticalCurvedList"/>
    <dgm:cxn modelId="{3805799B-FBF2-43FF-BBE3-92FF222F50AE}" type="presParOf" srcId="{D7FDEBCF-2CEF-423C-8D67-38D563E88505}" destId="{E850241E-CA13-470B-AE1A-B516302DAA03}" srcOrd="5" destOrd="0" presId="urn:microsoft.com/office/officeart/2008/layout/VerticalCurvedList"/>
    <dgm:cxn modelId="{EF59B9D8-DB8C-4BA4-994B-3A9F90CE1D93}" type="presParOf" srcId="{D7FDEBCF-2CEF-423C-8D67-38D563E88505}" destId="{A5601AEC-78EB-479B-887B-37F7103ABD66}" srcOrd="6" destOrd="0" presId="urn:microsoft.com/office/officeart/2008/layout/VerticalCurvedList"/>
    <dgm:cxn modelId="{AE717EAC-C746-4358-AD8B-0976A77C69E1}" type="presParOf" srcId="{A5601AEC-78EB-479B-887B-37F7103ABD66}" destId="{1322E138-E914-43FB-88A7-0AD28D96E412}" srcOrd="0" destOrd="0" presId="urn:microsoft.com/office/officeart/2008/layout/VerticalCurvedList"/>
    <dgm:cxn modelId="{9C4DD64B-3249-4A4F-A5D0-DF691DEBDB7D}" type="presParOf" srcId="{D7FDEBCF-2CEF-423C-8D67-38D563E88505}" destId="{F9B36C30-F4DF-4899-8CDD-4CFCFD2D303A}" srcOrd="7" destOrd="0" presId="urn:microsoft.com/office/officeart/2008/layout/VerticalCurvedList"/>
    <dgm:cxn modelId="{9571AE62-AD7C-4656-B025-D98413D5DBBB}" type="presParOf" srcId="{D7FDEBCF-2CEF-423C-8D67-38D563E88505}" destId="{40122F6D-4B22-4565-B8FE-DA53E231DB90}" srcOrd="8" destOrd="0" presId="urn:microsoft.com/office/officeart/2008/layout/VerticalCurvedList"/>
    <dgm:cxn modelId="{0EFA7D44-97BB-4E1C-8FA1-BB8757EE7CDA}" type="presParOf" srcId="{40122F6D-4B22-4565-B8FE-DA53E231DB90}" destId="{43E74A54-D17E-4F0B-A87F-57BF09BD1842}" srcOrd="0" destOrd="0" presId="urn:microsoft.com/office/officeart/2008/layout/VerticalCurvedList"/>
    <dgm:cxn modelId="{C46204F3-9A4B-4546-96B0-93C83FE92E81}" type="presParOf" srcId="{D7FDEBCF-2CEF-423C-8D67-38D563E88505}" destId="{88172EDD-900C-43F4-AB81-DCA78A473CEB}" srcOrd="9" destOrd="0" presId="urn:microsoft.com/office/officeart/2008/layout/VerticalCurvedList"/>
    <dgm:cxn modelId="{AA8CD794-7E18-4C68-B89C-CE74D48F59BC}" type="presParOf" srcId="{D7FDEBCF-2CEF-423C-8D67-38D563E88505}" destId="{9CB6B157-2211-44A7-9E5F-3956B6F81529}" srcOrd="10" destOrd="0" presId="urn:microsoft.com/office/officeart/2008/layout/VerticalCurvedList"/>
    <dgm:cxn modelId="{66E1E2A7-8C6E-4DB4-A955-D19CB64854BA}" type="presParOf" srcId="{9CB6B157-2211-44A7-9E5F-3956B6F81529}" destId="{187BA379-32F2-4214-B047-12403E23D4B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10" Type="http://schemas.openxmlformats.org/officeDocument/2006/relationships/image" Target="../media/image10.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10" Type="http://schemas.openxmlformats.org/officeDocument/2006/relationships/image" Target="../media/image10.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10" Type="http://schemas.openxmlformats.org/officeDocument/2006/relationships/image" Target="../media/image10.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10" Type="http://schemas.openxmlformats.org/officeDocument/2006/relationships/image" Target="../media/image10.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10" Type="http://schemas.openxmlformats.org/officeDocument/2006/relationships/image" Target="../media/image10.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0.jpe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10" Type="http://schemas.openxmlformats.org/officeDocument/2006/relationships/image" Target="../media/image10.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Data Models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0" y="1013435"/>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78" y="867309"/>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78" y="711201"/>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8/20/2024</a:t>
            </a:fld>
            <a:endParaRPr lang="en-US" dirty="0"/>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21.jpeg"/><Relationship Id="rId4" Type="http://schemas.openxmlformats.org/officeDocument/2006/relationships/image" Target="../media/image20.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19.jpeg"/><Relationship Id="rId4" Type="http://schemas.openxmlformats.org/officeDocument/2006/relationships/image" Target="../media/image22.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s://www.tutorialspoint.com/what-are-the-dml-commands-in-dbms" TargetMode="External"/><Relationship Id="rId7" Type="http://schemas.openxmlformats.org/officeDocument/2006/relationships/hyperlink" Target="https://www.tutorialspoint.com/sql/sql-delete-query.htm" TargetMode="External"/><Relationship Id="rId2" Type="http://schemas.openxmlformats.org/officeDocument/2006/relationships/hyperlink" Target="https://www.tutorialspoint.com/sql/index.htm" TargetMode="External"/><Relationship Id="rId1" Type="http://schemas.openxmlformats.org/officeDocument/2006/relationships/slideLayout" Target="../slideLayouts/slideLayout3.xml"/><Relationship Id="rId6" Type="http://schemas.openxmlformats.org/officeDocument/2006/relationships/hyperlink" Target="https://www.tutorialspoint.com/sql/sql-update-query.htm" TargetMode="External"/><Relationship Id="rId5" Type="http://schemas.openxmlformats.org/officeDocument/2006/relationships/hyperlink" Target="https://www.tutorialspoint.com/sql/sql-insert-query.htm" TargetMode="External"/><Relationship Id="rId4" Type="http://schemas.openxmlformats.org/officeDocument/2006/relationships/hyperlink" Target="https://www.tutorialspoint.com/sql/sql-select-query.ht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3F305CB-DBE2-45D5-8D0B-92106F27C4BB}"/>
              </a:ext>
            </a:extLst>
          </p:cNvPr>
          <p:cNvSpPr>
            <a:spLocks noGrp="1"/>
          </p:cNvSpPr>
          <p:nvPr>
            <p:ph type="ctrTitle"/>
          </p:nvPr>
        </p:nvSpPr>
        <p:spPr>
          <a:xfrm>
            <a:off x="559490" y="1122364"/>
            <a:ext cx="7035300" cy="2992436"/>
          </a:xfrm>
        </p:spPr>
        <p:txBody>
          <a:bodyPr/>
          <a:lstStyle/>
          <a:p>
            <a:r>
              <a:rPr lang="en-US" sz="4800" b="0" dirty="0" smtClean="0">
                <a:latin typeface="Roboto Condensed Light" panose="02000000000000000000" pitchFamily="2" charset="0"/>
                <a:ea typeface="Roboto Condensed Light" panose="02000000000000000000" pitchFamily="2" charset="0"/>
              </a:rPr>
              <a:t>Unit-2</a:t>
            </a:r>
            <a:r>
              <a:rPr lang="en-US" dirty="0" smtClean="0"/>
              <a:t> </a:t>
            </a:r>
            <a:r>
              <a:rPr lang="en-US" dirty="0"/>
              <a:t/>
            </a:r>
            <a:br>
              <a:rPr lang="en-US" dirty="0"/>
            </a:br>
            <a:r>
              <a:rPr lang="en-US" dirty="0"/>
              <a:t>Data </a:t>
            </a:r>
            <a:r>
              <a:rPr lang="en-US" dirty="0" smtClean="0"/>
              <a:t>Models</a:t>
            </a:r>
            <a:endParaRPr lang="en-US" dirty="0"/>
          </a:p>
        </p:txBody>
      </p:sp>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Ternary Relationship</a:t>
            </a:r>
          </a:p>
        </p:txBody>
      </p:sp>
      <p:sp>
        <p:nvSpPr>
          <p:cNvPr id="32" name="Content Placeholder 31"/>
          <p:cNvSpPr>
            <a:spLocks noGrp="1"/>
          </p:cNvSpPr>
          <p:nvPr>
            <p:ph idx="1"/>
          </p:nvPr>
        </p:nvSpPr>
        <p:spPr/>
        <p:txBody>
          <a:bodyPr/>
          <a:lstStyle/>
          <a:p>
            <a:endParaRPr lang="en-GB" dirty="0"/>
          </a:p>
        </p:txBody>
      </p:sp>
      <p:sp>
        <p:nvSpPr>
          <p:cNvPr id="4" name="Rectangle 3"/>
          <p:cNvSpPr/>
          <p:nvPr/>
        </p:nvSpPr>
        <p:spPr>
          <a:xfrm>
            <a:off x="2696414" y="36141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Faculty</a:t>
            </a:r>
            <a:endParaRPr lang="en-US" dirty="0">
              <a:solidFill>
                <a:schemeClr val="tx1"/>
              </a:solidFill>
            </a:endParaRPr>
          </a:p>
        </p:txBody>
      </p:sp>
      <p:sp>
        <p:nvSpPr>
          <p:cNvPr id="5" name="Rectangle 4"/>
          <p:cNvSpPr/>
          <p:nvPr/>
        </p:nvSpPr>
        <p:spPr>
          <a:xfrm>
            <a:off x="7876391" y="3609752"/>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6" name="Diamond 5"/>
          <p:cNvSpPr/>
          <p:nvPr/>
        </p:nvSpPr>
        <p:spPr>
          <a:xfrm>
            <a:off x="5270340" y="3535728"/>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Guide</a:t>
            </a:r>
            <a:endParaRPr lang="en-US" dirty="0">
              <a:solidFill>
                <a:schemeClr val="tx1"/>
              </a:solidFill>
            </a:endParaRPr>
          </a:p>
        </p:txBody>
      </p:sp>
      <p:cxnSp>
        <p:nvCxnSpPr>
          <p:cNvPr id="7" name="Straight Connector 6"/>
          <p:cNvCxnSpPr>
            <a:stCxn id="6" idx="3"/>
            <a:endCxn id="5" idx="1"/>
          </p:cNvCxnSpPr>
          <p:nvPr/>
        </p:nvCxnSpPr>
        <p:spPr>
          <a:xfrm>
            <a:off x="6994638"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88587"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82111" y="3178135"/>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0" name="Oval 9"/>
          <p:cNvSpPr/>
          <p:nvPr/>
        </p:nvSpPr>
        <p:spPr>
          <a:xfrm>
            <a:off x="1850591" y="275522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smtClean="0">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545500" y="3155724"/>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2" name="Oval 11"/>
          <p:cNvSpPr/>
          <p:nvPr/>
        </p:nvSpPr>
        <p:spPr>
          <a:xfrm>
            <a:off x="3468714" y="273281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714700" y="4354335"/>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4" name="Oval 13"/>
          <p:cNvSpPr/>
          <p:nvPr/>
        </p:nvSpPr>
        <p:spPr>
          <a:xfrm>
            <a:off x="1964894" y="476491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15" name="Oval 14"/>
          <p:cNvSpPr/>
          <p:nvPr/>
        </p:nvSpPr>
        <p:spPr>
          <a:xfrm>
            <a:off x="3601245" y="4777740"/>
            <a:ext cx="18288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Technology</a:t>
            </a:r>
            <a:endParaRPr lang="en-US" dirty="0">
              <a:solidFill>
                <a:schemeClr val="tx1"/>
              </a:solidFill>
            </a:endParaRPr>
          </a:p>
        </p:txBody>
      </p:sp>
      <p:cxnSp>
        <p:nvCxnSpPr>
          <p:cNvPr id="16" name="Straight Connector 15"/>
          <p:cNvCxnSpPr>
            <a:stCxn id="4" idx="2"/>
            <a:endCxn id="15" idx="0"/>
          </p:cNvCxnSpPr>
          <p:nvPr/>
        </p:nvCxnSpPr>
        <p:spPr>
          <a:xfrm>
            <a:off x="3545500" y="4358691"/>
            <a:ext cx="97014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17" name="Straight Connector 16"/>
          <p:cNvCxnSpPr>
            <a:stCxn id="18" idx="4"/>
          </p:cNvCxnSpPr>
          <p:nvPr/>
        </p:nvCxnSpPr>
        <p:spPr>
          <a:xfrm>
            <a:off x="7823876" y="3174122"/>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8" name="Oval 17"/>
          <p:cNvSpPr/>
          <p:nvPr/>
        </p:nvSpPr>
        <p:spPr>
          <a:xfrm>
            <a:off x="7092356" y="2751212"/>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smtClean="0">
                <a:solidFill>
                  <a:schemeClr val="tx1"/>
                </a:solidFill>
              </a:rPr>
              <a:t>RollNo</a:t>
            </a:r>
            <a:endParaRPr lang="en-US" u="sng" dirty="0">
              <a:solidFill>
                <a:schemeClr val="tx1"/>
              </a:solidFill>
            </a:endParaRPr>
          </a:p>
        </p:txBody>
      </p:sp>
      <p:cxnSp>
        <p:nvCxnSpPr>
          <p:cNvPr id="19" name="Straight Connector 18"/>
          <p:cNvCxnSpPr>
            <a:stCxn id="20" idx="4"/>
          </p:cNvCxnSpPr>
          <p:nvPr/>
        </p:nvCxnSpPr>
        <p:spPr>
          <a:xfrm flipH="1">
            <a:off x="8787265" y="3151711"/>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0" name="Oval 19"/>
          <p:cNvSpPr/>
          <p:nvPr/>
        </p:nvSpPr>
        <p:spPr>
          <a:xfrm>
            <a:off x="8710479" y="272880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56465" y="4350322"/>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2" name="Oval 21"/>
          <p:cNvSpPr/>
          <p:nvPr/>
        </p:nvSpPr>
        <p:spPr>
          <a:xfrm>
            <a:off x="7206659" y="476090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Branch</a:t>
            </a:r>
            <a:endParaRPr lang="en-US" dirty="0">
              <a:solidFill>
                <a:schemeClr val="tx1"/>
              </a:solidFill>
            </a:endParaRPr>
          </a:p>
        </p:txBody>
      </p:sp>
      <p:sp>
        <p:nvSpPr>
          <p:cNvPr id="23" name="Oval 22"/>
          <p:cNvSpPr/>
          <p:nvPr/>
        </p:nvSpPr>
        <p:spPr>
          <a:xfrm>
            <a:off x="8843010" y="4773727"/>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Sem</a:t>
            </a:r>
            <a:endParaRPr lang="en-US" dirty="0">
              <a:solidFill>
                <a:schemeClr val="tx1"/>
              </a:solidFill>
            </a:endParaRPr>
          </a:p>
        </p:txBody>
      </p:sp>
      <p:cxnSp>
        <p:nvCxnSpPr>
          <p:cNvPr id="24" name="Straight Connector 23"/>
          <p:cNvCxnSpPr>
            <a:endCxn id="23" idx="0"/>
          </p:cNvCxnSpPr>
          <p:nvPr/>
        </p:nvCxnSpPr>
        <p:spPr>
          <a:xfrm>
            <a:off x="8787265" y="4354678"/>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5" name="Rectangle 24"/>
          <p:cNvSpPr/>
          <p:nvPr/>
        </p:nvSpPr>
        <p:spPr>
          <a:xfrm>
            <a:off x="5284628" y="185991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Project</a:t>
            </a:r>
            <a:endParaRPr lang="en-US" dirty="0">
              <a:solidFill>
                <a:schemeClr val="tx1"/>
              </a:solidFill>
            </a:endParaRPr>
          </a:p>
        </p:txBody>
      </p:sp>
      <p:cxnSp>
        <p:nvCxnSpPr>
          <p:cNvPr id="26" name="Straight Connector 25"/>
          <p:cNvCxnSpPr>
            <a:stCxn id="27" idx="4"/>
          </p:cNvCxnSpPr>
          <p:nvPr/>
        </p:nvCxnSpPr>
        <p:spPr>
          <a:xfrm>
            <a:off x="5277833" y="1424281"/>
            <a:ext cx="91766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7" name="Oval 26"/>
          <p:cNvSpPr/>
          <p:nvPr/>
        </p:nvSpPr>
        <p:spPr>
          <a:xfrm>
            <a:off x="4500593" y="1001371"/>
            <a:ext cx="155448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smtClean="0">
                <a:solidFill>
                  <a:schemeClr val="tx1"/>
                </a:solidFill>
              </a:rPr>
              <a:t>ProjectID</a:t>
            </a:r>
            <a:endParaRPr lang="en-US" u="sng" dirty="0">
              <a:solidFill>
                <a:schemeClr val="tx1"/>
              </a:solidFill>
            </a:endParaRPr>
          </a:p>
        </p:txBody>
      </p:sp>
      <p:cxnSp>
        <p:nvCxnSpPr>
          <p:cNvPr id="28" name="Straight Connector 27"/>
          <p:cNvCxnSpPr>
            <a:stCxn id="29" idx="4"/>
          </p:cNvCxnSpPr>
          <p:nvPr/>
        </p:nvCxnSpPr>
        <p:spPr>
          <a:xfrm flipH="1">
            <a:off x="6195502" y="1401870"/>
            <a:ext cx="97477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9" name="Oval 28"/>
          <p:cNvSpPr/>
          <p:nvPr/>
        </p:nvSpPr>
        <p:spPr>
          <a:xfrm>
            <a:off x="6118716" y="978960"/>
            <a:ext cx="21031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Project Name</a:t>
            </a:r>
            <a:endParaRPr lang="en-US" dirty="0">
              <a:solidFill>
                <a:schemeClr val="tx1"/>
              </a:solidFill>
            </a:endParaRPr>
          </a:p>
        </p:txBody>
      </p:sp>
      <p:cxnSp>
        <p:nvCxnSpPr>
          <p:cNvPr id="30" name="Straight Connector 29"/>
          <p:cNvCxnSpPr>
            <a:stCxn id="25" idx="2"/>
            <a:endCxn id="6" idx="0"/>
          </p:cNvCxnSpPr>
          <p:nvPr/>
        </p:nvCxnSpPr>
        <p:spPr>
          <a:xfrm flipH="1">
            <a:off x="6132489" y="2604494"/>
            <a:ext cx="1225" cy="93123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1" name="Rounded Rectangular Callout 30"/>
          <p:cNvSpPr/>
          <p:nvPr/>
        </p:nvSpPr>
        <p:spPr>
          <a:xfrm>
            <a:off x="2848889" y="5563119"/>
            <a:ext cx="7668000" cy="756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Relationship between 3 entities is called ternary relationship.</a:t>
            </a:r>
            <a:endParaRPr lang="en-US" sz="2400" dirty="0">
              <a:solidFill>
                <a:schemeClr val="lt1"/>
              </a:solidFill>
            </a:endParaRPr>
          </a:p>
        </p:txBody>
      </p:sp>
    </p:spTree>
    <p:extLst>
      <p:ext uri="{BB962C8B-B14F-4D97-AF65-F5344CB8AC3E}">
        <p14:creationId xmlns:p14="http://schemas.microsoft.com/office/powerpoint/2010/main" val="18402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animEffect transition="in" filter="fade">
                                      <p:cBhvr>
                                        <p:cTn id="72" dur="500"/>
                                        <p:tgtEl>
                                          <p:spTgt spid="6">
                                            <p:txEl>
                                              <p:pRg st="0" end="0"/>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nodeType="withEffect">
                                  <p:stCondLst>
                                    <p:cond delay="0"/>
                                  </p:stCondLst>
                                  <p:childTnLst>
                                    <p:set>
                                      <p:cBhvr>
                                        <p:cTn id="85" dur="1" fill="hold">
                                          <p:stCondLst>
                                            <p:cond delay="0"/>
                                          </p:stCondLst>
                                        </p:cTn>
                                        <p:tgtEl>
                                          <p:spTgt spid="25">
                                            <p:txEl>
                                              <p:pRg st="0" end="0"/>
                                            </p:txEl>
                                          </p:spTgt>
                                        </p:tgtEl>
                                        <p:attrNameLst>
                                          <p:attrName>style.visibility</p:attrName>
                                        </p:attrNameLst>
                                      </p:cBhvr>
                                      <p:to>
                                        <p:strVal val="visible"/>
                                      </p:to>
                                    </p:set>
                                    <p:animEffect transition="in" filter="fade">
                                      <p:cBhvr>
                                        <p:cTn id="86" dur="500"/>
                                        <p:tgtEl>
                                          <p:spTgt spid="25">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par>
                                <p:cTn id="96" presetID="10" presetClass="entr" presetSubtype="0" fill="hold"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fade">
                                      <p:cBhvr>
                                        <p:cTn id="98" dur="500"/>
                                        <p:tgtEl>
                                          <p:spTgt spid="2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5" grpId="0" animBg="1"/>
      <p:bldP spid="27" grpId="0" animBg="1"/>
      <p:bldP spid="29"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Draw </a:t>
            </a:r>
            <a:r>
              <a:rPr lang="en-US" dirty="0" smtClean="0"/>
              <a:t>an E-R </a:t>
            </a:r>
            <a:r>
              <a:rPr lang="en-US" dirty="0"/>
              <a:t>diagram of following pair of entities</a:t>
            </a:r>
          </a:p>
          <a:p>
            <a:pPr lvl="1"/>
            <a:r>
              <a:rPr lang="en-US" dirty="0"/>
              <a:t>Customer &amp; Account</a:t>
            </a:r>
          </a:p>
          <a:p>
            <a:pPr lvl="1"/>
            <a:r>
              <a:rPr lang="en-US" dirty="0"/>
              <a:t>Customer &amp; Loan</a:t>
            </a:r>
          </a:p>
          <a:p>
            <a:pPr lvl="1"/>
            <a:r>
              <a:rPr lang="en-US" dirty="0"/>
              <a:t>Doctor &amp; </a:t>
            </a:r>
            <a:r>
              <a:rPr lang="en-US" dirty="0" smtClean="0"/>
              <a:t>Patient</a:t>
            </a:r>
          </a:p>
          <a:p>
            <a:pPr lvl="1"/>
            <a:r>
              <a:rPr lang="en-US" dirty="0" smtClean="0"/>
              <a:t>Student &amp; Project</a:t>
            </a:r>
          </a:p>
          <a:p>
            <a:pPr lvl="1"/>
            <a:r>
              <a:rPr lang="en-US" dirty="0" smtClean="0"/>
              <a:t>Student &amp; Teacher</a:t>
            </a:r>
          </a:p>
          <a:p>
            <a:pPr lvl="2"/>
            <a:r>
              <a:rPr lang="en-US" dirty="0" smtClean="0"/>
              <a:t>Note: Take four attributes per entity with one primary key attribute.</a:t>
            </a:r>
            <a:endParaRPr lang="en-GB" dirty="0"/>
          </a:p>
          <a:p>
            <a:pPr marL="457200" lvl="1" indent="0">
              <a:buNone/>
            </a:pPr>
            <a:r>
              <a:rPr lang="en-US" dirty="0" smtClean="0"/>
              <a:t>	             </a:t>
            </a:r>
            <a:r>
              <a:rPr lang="en-US" sz="1800" dirty="0"/>
              <a:t>Keep proper relationship between two entities.  </a:t>
            </a:r>
          </a:p>
        </p:txBody>
      </p:sp>
    </p:spTree>
    <p:extLst>
      <p:ext uri="{BB962C8B-B14F-4D97-AF65-F5344CB8AC3E}">
        <p14:creationId xmlns:p14="http://schemas.microsoft.com/office/powerpoint/2010/main" val="5522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Types of Attributes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- 2</a:t>
            </a:r>
          </a:p>
          <a:p>
            <a:endParaRPr lang="en-US" dirty="0"/>
          </a:p>
        </p:txBody>
      </p:sp>
    </p:spTree>
    <p:extLst>
      <p:ext uri="{BB962C8B-B14F-4D97-AF65-F5344CB8AC3E}">
        <p14:creationId xmlns:p14="http://schemas.microsoft.com/office/powerpoint/2010/main" val="2757383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
            </a:r>
            <a:r>
              <a:rPr lang="en-GB" dirty="0" smtClean="0"/>
              <a:t>Attributes</a:t>
            </a:r>
            <a:endParaRPr lang="en-GB" dirty="0"/>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00863790"/>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630000">
                <a:tc>
                  <a:txBody>
                    <a:bodyPr/>
                    <a:lstStyle/>
                    <a:p>
                      <a:pPr algn="l"/>
                      <a:r>
                        <a:rPr lang="en-US" sz="2400" b="1" dirty="0" smtClean="0">
                          <a:solidFill>
                            <a:schemeClr val="tx1"/>
                          </a:solidFill>
                        </a:rPr>
                        <a:t>Simple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Composite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28098535"/>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Cannot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Can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93189941"/>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E.g. </a:t>
                      </a:r>
                      <a:r>
                        <a:rPr lang="en-GB" sz="2400" b="0" kern="1200" dirty="0" err="1" smtClean="0">
                          <a:solidFill>
                            <a:schemeClr val="dk1"/>
                          </a:solidFill>
                          <a:latin typeface="+mn-lt"/>
                          <a:ea typeface="+mn-ea"/>
                          <a:cs typeface="+mn-cs"/>
                        </a:rPr>
                        <a:t>RollNo</a:t>
                      </a:r>
                      <a:r>
                        <a:rPr lang="en-GB" sz="2400" b="0" kern="1200" dirty="0" smtClean="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E.g. Name </a:t>
                      </a:r>
                    </a:p>
                    <a:p>
                      <a:pPr marL="0" algn="l" defTabSz="914400" rtl="0" eaLnBrk="1" latinLnBrk="0" hangingPunct="1"/>
                      <a:r>
                        <a:rPr lang="en-GB" sz="2400" b="0" kern="1200" dirty="0" smtClean="0">
                          <a:solidFill>
                            <a:schemeClr val="dk1"/>
                          </a:solidFill>
                          <a:latin typeface="+mn-lt"/>
                          <a:ea typeface="+mn-ea"/>
                          <a:cs typeface="+mn-cs"/>
                        </a:rPr>
                        <a:t>                  </a:t>
                      </a:r>
                      <a:r>
                        <a:rPr lang="en-GB" sz="2000" b="0" kern="1200" dirty="0" smtClean="0">
                          <a:solidFill>
                            <a:schemeClr val="dk1"/>
                          </a:solidFill>
                          <a:latin typeface="+mn-lt"/>
                          <a:ea typeface="+mn-ea"/>
                          <a:cs typeface="+mn-cs"/>
                        </a:rPr>
                        <a:t>(first name, middle name, last name)</a:t>
                      </a:r>
                      <a:r>
                        <a:rPr lang="en-GB" sz="2400" b="0" kern="1200" dirty="0" smtClean="0">
                          <a:solidFill>
                            <a:schemeClr val="dk1"/>
                          </a:solidFill>
                          <a:latin typeface="+mn-lt"/>
                          <a:ea typeface="+mn-ea"/>
                          <a:cs typeface="+mn-cs"/>
                        </a:rPr>
                        <a:t> </a:t>
                      </a:r>
                    </a:p>
                    <a:p>
                      <a:pPr marL="0" algn="l" defTabSz="914400" rtl="0" eaLnBrk="1" latinLnBrk="0" hangingPunct="1"/>
                      <a:r>
                        <a:rPr lang="en-GB" sz="2400" b="0" kern="1200" dirty="0" smtClean="0">
                          <a:solidFill>
                            <a:schemeClr val="dk1"/>
                          </a:solidFill>
                          <a:latin typeface="+mn-lt"/>
                          <a:ea typeface="+mn-ea"/>
                          <a:cs typeface="+mn-cs"/>
                        </a:rPr>
                        <a:t>        Address</a:t>
                      </a:r>
                    </a:p>
                    <a:p>
                      <a:pPr marL="0" algn="l" defTabSz="914400" rtl="0" eaLnBrk="1" latinLnBrk="0" hangingPunct="1"/>
                      <a:r>
                        <a:rPr lang="en-GB" sz="2000" b="0" kern="1200" dirty="0" smtClean="0">
                          <a:solidFill>
                            <a:schemeClr val="dk1"/>
                          </a:solidFill>
                          <a:latin typeface="+mn-lt"/>
                          <a:ea typeface="+mn-ea"/>
                          <a:cs typeface="+mn-cs"/>
                        </a:rPr>
                        <a:t>                     (street, road, city)</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1242561"/>
              </p:ext>
            </p:extLst>
          </p:nvPr>
        </p:nvGraphicFramePr>
        <p:xfrm>
          <a:off x="696000" y="3859492"/>
          <a:ext cx="10800000" cy="192024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Symbol</a:t>
                      </a: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sp>
        <p:nvSpPr>
          <p:cNvPr id="34" name="Oval 33"/>
          <p:cNvSpPr/>
          <p:nvPr/>
        </p:nvSpPr>
        <p:spPr>
          <a:xfrm>
            <a:off x="8083802" y="394921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35" name="Straight Connector 34"/>
          <p:cNvCxnSpPr>
            <a:stCxn id="38" idx="0"/>
            <a:endCxn id="34" idx="5"/>
          </p:cNvCxnSpPr>
          <p:nvPr/>
        </p:nvCxnSpPr>
        <p:spPr>
          <a:xfrm flipH="1" flipV="1">
            <a:off x="9488683" y="4310188"/>
            <a:ext cx="700242" cy="26341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6" name="Oval 35"/>
          <p:cNvSpPr/>
          <p:nvPr/>
        </p:nvSpPr>
        <p:spPr>
          <a:xfrm>
            <a:off x="6914508" y="4528625"/>
            <a:ext cx="173736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First name</a:t>
            </a:r>
          </a:p>
        </p:txBody>
      </p:sp>
      <p:cxnSp>
        <p:nvCxnSpPr>
          <p:cNvPr id="37" name="Straight Connector 36"/>
          <p:cNvCxnSpPr>
            <a:stCxn id="40" idx="0"/>
            <a:endCxn id="34" idx="4"/>
          </p:cNvCxnSpPr>
          <p:nvPr/>
        </p:nvCxnSpPr>
        <p:spPr>
          <a:xfrm flipH="1" flipV="1">
            <a:off x="8906762" y="4372122"/>
            <a:ext cx="9646" cy="92739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8" name="Oval 37"/>
          <p:cNvSpPr/>
          <p:nvPr/>
        </p:nvSpPr>
        <p:spPr>
          <a:xfrm>
            <a:off x="9365965" y="4573601"/>
            <a:ext cx="1645920" cy="442411"/>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Last name</a:t>
            </a:r>
            <a:endParaRPr lang="en-US" dirty="0">
              <a:solidFill>
                <a:schemeClr val="tx1"/>
              </a:solidFill>
            </a:endParaRPr>
          </a:p>
        </p:txBody>
      </p:sp>
      <p:cxnSp>
        <p:nvCxnSpPr>
          <p:cNvPr id="39" name="Straight Connector 38"/>
          <p:cNvCxnSpPr>
            <a:stCxn id="36" idx="0"/>
            <a:endCxn id="34" idx="3"/>
          </p:cNvCxnSpPr>
          <p:nvPr/>
        </p:nvCxnSpPr>
        <p:spPr>
          <a:xfrm flipV="1">
            <a:off x="7783188" y="4310188"/>
            <a:ext cx="541653" cy="218437"/>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0" name="Oval 39"/>
          <p:cNvSpPr/>
          <p:nvPr/>
        </p:nvSpPr>
        <p:spPr>
          <a:xfrm>
            <a:off x="7908408" y="5299515"/>
            <a:ext cx="20160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Middle name</a:t>
            </a:r>
          </a:p>
        </p:txBody>
      </p:sp>
    </p:spTree>
    <p:extLst>
      <p:ext uri="{BB962C8B-B14F-4D97-AF65-F5344CB8AC3E}">
        <p14:creationId xmlns:p14="http://schemas.microsoft.com/office/powerpoint/2010/main" val="30120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
            </a:r>
            <a:r>
              <a:rPr lang="en-GB" dirty="0" smtClean="0"/>
              <a:t>Attributes</a:t>
            </a:r>
            <a:endParaRPr lang="en-GB" dirty="0"/>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73629146"/>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630000">
                <a:tc>
                  <a:txBody>
                    <a:bodyPr/>
                    <a:lstStyle/>
                    <a:p>
                      <a:pPr algn="l"/>
                      <a:r>
                        <a:rPr lang="en-US" sz="2400" b="1" dirty="0" smtClean="0">
                          <a:solidFill>
                            <a:schemeClr val="tx1"/>
                          </a:solidFill>
                        </a:rPr>
                        <a:t>Single-valued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Multi-valued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63384706"/>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Has single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Has multiple (more than one)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01806206"/>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E.g. </a:t>
                      </a:r>
                      <a:r>
                        <a:rPr lang="en-GB" sz="2400" b="0" kern="1200" dirty="0" err="1" smtClean="0">
                          <a:solidFill>
                            <a:schemeClr val="dk1"/>
                          </a:solidFill>
                          <a:latin typeface="+mn-lt"/>
                          <a:ea typeface="+mn-ea"/>
                          <a:cs typeface="+mn-cs"/>
                        </a:rPr>
                        <a:t>RollNo</a:t>
                      </a:r>
                      <a:r>
                        <a:rPr lang="en-GB" sz="2400" b="0" kern="1200" dirty="0" smtClean="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E.g. </a:t>
                      </a:r>
                      <a:r>
                        <a:rPr lang="en-GB" sz="2400" b="0" kern="1200" dirty="0" err="1" smtClean="0">
                          <a:solidFill>
                            <a:schemeClr val="dk1"/>
                          </a:solidFill>
                          <a:latin typeface="+mn-lt"/>
                          <a:ea typeface="+mn-ea"/>
                          <a:cs typeface="+mn-cs"/>
                        </a:rPr>
                        <a:t>PhoneNo</a:t>
                      </a:r>
                      <a:endParaRPr lang="en-GB" sz="2400" b="0" kern="1200" dirty="0" smtClean="0">
                        <a:solidFill>
                          <a:schemeClr val="dk1"/>
                        </a:solidFill>
                        <a:latin typeface="+mn-lt"/>
                        <a:ea typeface="+mn-ea"/>
                        <a:cs typeface="+mn-cs"/>
                      </a:endParaRPr>
                    </a:p>
                    <a:p>
                      <a:pPr marL="0" algn="l" defTabSz="914400" rtl="0" eaLnBrk="1" latinLnBrk="0" hangingPunct="1"/>
                      <a:r>
                        <a:rPr lang="en-GB" sz="2400" b="0" kern="1200" dirty="0" smtClean="0">
                          <a:solidFill>
                            <a:schemeClr val="dk1"/>
                          </a:solidFill>
                          <a:latin typeface="+mn-lt"/>
                          <a:ea typeface="+mn-ea"/>
                          <a:cs typeface="+mn-cs"/>
                        </a:rPr>
                        <a:t>                  </a:t>
                      </a:r>
                      <a:r>
                        <a:rPr lang="en-GB" sz="2000" b="0" kern="1200" dirty="0" smtClean="0">
                          <a:solidFill>
                            <a:schemeClr val="dk1"/>
                          </a:solidFill>
                          <a:latin typeface="+mn-lt"/>
                          <a:ea typeface="+mn-ea"/>
                          <a:cs typeface="+mn-cs"/>
                        </a:rPr>
                        <a:t>(person may have multiple phone </a:t>
                      </a:r>
                      <a:r>
                        <a:rPr lang="en-GB" sz="2000" b="0" kern="1200" dirty="0" err="1" smtClean="0">
                          <a:solidFill>
                            <a:schemeClr val="dk1"/>
                          </a:solidFill>
                          <a:latin typeface="+mn-lt"/>
                          <a:ea typeface="+mn-ea"/>
                          <a:cs typeface="+mn-cs"/>
                        </a:rPr>
                        <a:t>nos</a:t>
                      </a:r>
                      <a:r>
                        <a:rPr lang="en-GB" sz="2000" b="0" kern="1200" dirty="0" smtClean="0">
                          <a:solidFill>
                            <a:schemeClr val="dk1"/>
                          </a:solidFill>
                          <a:latin typeface="+mn-lt"/>
                          <a:ea typeface="+mn-ea"/>
                          <a:cs typeface="+mn-cs"/>
                        </a:rPr>
                        <a:t>)</a:t>
                      </a:r>
                      <a:r>
                        <a:rPr lang="en-GB" sz="2400" b="0" kern="1200" dirty="0" smtClean="0">
                          <a:solidFill>
                            <a:schemeClr val="dk1"/>
                          </a:solidFill>
                          <a:latin typeface="+mn-lt"/>
                          <a:ea typeface="+mn-ea"/>
                          <a:cs typeface="+mn-cs"/>
                        </a:rPr>
                        <a:t> </a:t>
                      </a:r>
                    </a:p>
                    <a:p>
                      <a:pPr marL="0" algn="l" defTabSz="914400" rtl="0" eaLnBrk="1" latinLnBrk="0" hangingPunct="1"/>
                      <a:r>
                        <a:rPr lang="en-GB" sz="2400" b="0" kern="1200" dirty="0" smtClean="0">
                          <a:solidFill>
                            <a:schemeClr val="dk1"/>
                          </a:solidFill>
                          <a:latin typeface="+mn-lt"/>
                          <a:ea typeface="+mn-ea"/>
                          <a:cs typeface="+mn-cs"/>
                        </a:rPr>
                        <a:t>        </a:t>
                      </a:r>
                      <a:r>
                        <a:rPr lang="en-GB" sz="2400" b="0" kern="1200" dirty="0" err="1" smtClean="0">
                          <a:solidFill>
                            <a:schemeClr val="dk1"/>
                          </a:solidFill>
                          <a:latin typeface="+mn-lt"/>
                          <a:ea typeface="+mn-ea"/>
                          <a:cs typeface="+mn-cs"/>
                        </a:rPr>
                        <a:t>EmailID</a:t>
                      </a:r>
                      <a:endParaRPr lang="en-GB" sz="2400" b="0" kern="1200" dirty="0" smtClean="0">
                        <a:solidFill>
                          <a:schemeClr val="dk1"/>
                        </a:solidFill>
                        <a:latin typeface="+mn-lt"/>
                        <a:ea typeface="+mn-ea"/>
                        <a:cs typeface="+mn-cs"/>
                      </a:endParaRPr>
                    </a:p>
                    <a:p>
                      <a:pPr marL="0" algn="l" defTabSz="914400" rtl="0" eaLnBrk="1" latinLnBrk="0" hangingPunct="1"/>
                      <a:r>
                        <a:rPr lang="en-GB" sz="2000" b="0" kern="1200" dirty="0" smtClean="0">
                          <a:solidFill>
                            <a:schemeClr val="dk1"/>
                          </a:solidFill>
                          <a:latin typeface="+mn-lt"/>
                          <a:ea typeface="+mn-ea"/>
                          <a:cs typeface="+mn-cs"/>
                        </a:rPr>
                        <a:t>                     (person may have multiple emails)</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93670640"/>
              </p:ext>
            </p:extLst>
          </p:nvPr>
        </p:nvGraphicFramePr>
        <p:xfrm>
          <a:off x="696000" y="3859492"/>
          <a:ext cx="10800000" cy="155448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Symbol</a:t>
                      </a: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grpSp>
        <p:nvGrpSpPr>
          <p:cNvPr id="16" name="Group 15"/>
          <p:cNvGrpSpPr/>
          <p:nvPr/>
        </p:nvGrpSpPr>
        <p:grpSpPr>
          <a:xfrm>
            <a:off x="8186071" y="4547162"/>
            <a:ext cx="1758029" cy="544899"/>
            <a:chOff x="5938171" y="3429000"/>
            <a:chExt cx="1758029" cy="544899"/>
          </a:xfrm>
        </p:grpSpPr>
        <p:sp>
          <p:nvSpPr>
            <p:cNvPr id="17" name="Oval 16"/>
            <p:cNvSpPr/>
            <p:nvPr/>
          </p:nvSpPr>
          <p:spPr>
            <a:xfrm>
              <a:off x="6039945" y="3489994"/>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Phone No</a:t>
              </a:r>
              <a:endParaRPr lang="en-US" dirty="0">
                <a:solidFill>
                  <a:schemeClr val="tx1"/>
                </a:solidFill>
              </a:endParaRPr>
            </a:p>
          </p:txBody>
        </p:sp>
        <p:sp>
          <p:nvSpPr>
            <p:cNvPr id="18" name="Oval 17"/>
            <p:cNvSpPr/>
            <p:nvPr/>
          </p:nvSpPr>
          <p:spPr>
            <a:xfrm>
              <a:off x="5938171" y="3429000"/>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22602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
            </a:r>
            <a:r>
              <a:rPr lang="en-GB" dirty="0" smtClean="0"/>
              <a:t>Attributes</a:t>
            </a:r>
            <a:endParaRPr lang="en-GB" dirty="0"/>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01136671"/>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630000">
                <a:tc>
                  <a:txBody>
                    <a:bodyPr/>
                    <a:lstStyle/>
                    <a:p>
                      <a:pPr algn="l"/>
                      <a:r>
                        <a:rPr lang="en-US" sz="2400" b="1" dirty="0" smtClean="0">
                          <a:solidFill>
                            <a:schemeClr val="tx1"/>
                          </a:solidFill>
                        </a:rPr>
                        <a:t>Stored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Derived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695475"/>
              </p:ext>
            </p:extLst>
          </p:nvPr>
        </p:nvGraphicFramePr>
        <p:xfrm>
          <a:off x="696000" y="1825972"/>
          <a:ext cx="10800000" cy="82296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It’s value is stored manually in database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It’s value is derived or calculated from other attributes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57063248"/>
              </p:ext>
            </p:extLst>
          </p:nvPr>
        </p:nvGraphicFramePr>
        <p:xfrm>
          <a:off x="696000" y="2648932"/>
          <a:ext cx="10800000" cy="112776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E.g. Birthdate</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E.g. Age</a:t>
                      </a:r>
                    </a:p>
                    <a:p>
                      <a:pPr marL="0" algn="l" defTabSz="914400" rtl="0" eaLnBrk="1" latinLnBrk="0" hangingPunct="1"/>
                      <a:r>
                        <a:rPr lang="en-GB" sz="2400" b="0" kern="1200" dirty="0" smtClean="0">
                          <a:solidFill>
                            <a:schemeClr val="dk1"/>
                          </a:solidFill>
                          <a:latin typeface="+mn-lt"/>
                          <a:ea typeface="+mn-ea"/>
                          <a:cs typeface="+mn-cs"/>
                        </a:rPr>
                        <a:t>              </a:t>
                      </a:r>
                      <a:r>
                        <a:rPr lang="en-GB" sz="2000" b="0" kern="1200" dirty="0" smtClean="0">
                          <a:solidFill>
                            <a:schemeClr val="dk1"/>
                          </a:solidFill>
                          <a:latin typeface="+mn-lt"/>
                          <a:ea typeface="+mn-ea"/>
                          <a:cs typeface="+mn-cs"/>
                        </a:rPr>
                        <a:t>(can be calculated using current date and                     birthdate)</a:t>
                      </a:r>
                      <a:endParaRPr lang="en-GB" sz="2400" b="0" kern="1200" dirty="0" smtClean="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81538799"/>
              </p:ext>
            </p:extLst>
          </p:nvPr>
        </p:nvGraphicFramePr>
        <p:xfrm>
          <a:off x="696000" y="3776692"/>
          <a:ext cx="10800000" cy="118872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Symbol</a:t>
                      </a: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3" name="Oval 32"/>
          <p:cNvSpPr/>
          <p:nvPr/>
        </p:nvSpPr>
        <p:spPr>
          <a:xfrm>
            <a:off x="2140844" y="417674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Birthdate</a:t>
            </a:r>
            <a:endParaRPr lang="en-US" dirty="0">
              <a:solidFill>
                <a:schemeClr val="tx1"/>
              </a:solidFill>
            </a:endParaRPr>
          </a:p>
        </p:txBody>
      </p:sp>
      <p:sp>
        <p:nvSpPr>
          <p:cNvPr id="12" name="Oval 11"/>
          <p:cNvSpPr/>
          <p:nvPr/>
        </p:nvSpPr>
        <p:spPr>
          <a:xfrm>
            <a:off x="8180156" y="4179074"/>
            <a:ext cx="155448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Age</a:t>
            </a:r>
            <a:endParaRPr lang="en-US" dirty="0">
              <a:solidFill>
                <a:schemeClr val="tx1"/>
              </a:solidFill>
            </a:endParaRPr>
          </a:p>
        </p:txBody>
      </p:sp>
    </p:spTree>
    <p:extLst>
      <p:ext uri="{BB962C8B-B14F-4D97-AF65-F5344CB8AC3E}">
        <p14:creationId xmlns:p14="http://schemas.microsoft.com/office/powerpoint/2010/main" val="160758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with all types of Attributes</a:t>
            </a:r>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4251951" y="335295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cxnSp>
        <p:nvCxnSpPr>
          <p:cNvPr id="5" name="Straight Connector 4"/>
          <p:cNvCxnSpPr/>
          <p:nvPr/>
        </p:nvCxnSpPr>
        <p:spPr>
          <a:xfrm>
            <a:off x="5944124" y="3720893"/>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p:cNvCxnSpPr>
            <a:stCxn id="7" idx="4"/>
            <a:endCxn id="4" idx="0"/>
          </p:cNvCxnSpPr>
          <p:nvPr/>
        </p:nvCxnSpPr>
        <p:spPr>
          <a:xfrm>
            <a:off x="4137648" y="291698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 name="Oval 6"/>
          <p:cNvSpPr/>
          <p:nvPr/>
        </p:nvSpPr>
        <p:spPr>
          <a:xfrm>
            <a:off x="3406128" y="249407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8" name="Straight Connector 7"/>
          <p:cNvCxnSpPr>
            <a:stCxn id="9" idx="4"/>
            <a:endCxn id="4" idx="0"/>
          </p:cNvCxnSpPr>
          <p:nvPr/>
        </p:nvCxnSpPr>
        <p:spPr>
          <a:xfrm flipH="1">
            <a:off x="5101037" y="289457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5024251" y="24716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 name="Straight Connector 9"/>
          <p:cNvCxnSpPr>
            <a:stCxn id="4" idx="2"/>
            <a:endCxn id="23" idx="0"/>
          </p:cNvCxnSpPr>
          <p:nvPr/>
        </p:nvCxnSpPr>
        <p:spPr>
          <a:xfrm flipH="1">
            <a:off x="4019181" y="4097541"/>
            <a:ext cx="1081856" cy="34389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3248551" y="4500677"/>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Phone No</a:t>
            </a:r>
            <a:endParaRPr lang="en-US" dirty="0">
              <a:solidFill>
                <a:schemeClr val="tx1"/>
              </a:solidFill>
            </a:endParaRPr>
          </a:p>
        </p:txBody>
      </p:sp>
      <p:sp>
        <p:nvSpPr>
          <p:cNvPr id="12" name="Oval 11"/>
          <p:cNvSpPr/>
          <p:nvPr/>
        </p:nvSpPr>
        <p:spPr>
          <a:xfrm>
            <a:off x="5485161" y="4487185"/>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Birth Date</a:t>
            </a:r>
            <a:endParaRPr lang="en-US" dirty="0">
              <a:solidFill>
                <a:schemeClr val="tx1"/>
              </a:solidFill>
            </a:endParaRPr>
          </a:p>
        </p:txBody>
      </p:sp>
      <p:cxnSp>
        <p:nvCxnSpPr>
          <p:cNvPr id="13" name="Straight Connector 12"/>
          <p:cNvCxnSpPr>
            <a:stCxn id="4" idx="2"/>
            <a:endCxn id="12" idx="0"/>
          </p:cNvCxnSpPr>
          <p:nvPr/>
        </p:nvCxnSpPr>
        <p:spPr>
          <a:xfrm>
            <a:off x="5101037" y="4097541"/>
            <a:ext cx="1207084" cy="3896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15" idx="4"/>
            <a:endCxn id="9" idx="1"/>
          </p:cNvCxnSpPr>
          <p:nvPr/>
        </p:nvCxnSpPr>
        <p:spPr>
          <a:xfrm>
            <a:off x="4265557" y="2048754"/>
            <a:ext cx="972951" cy="4848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3396877" y="1625844"/>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First Name</a:t>
            </a:r>
            <a:endParaRPr lang="en-US" dirty="0">
              <a:solidFill>
                <a:schemeClr val="tx1"/>
              </a:solidFill>
            </a:endParaRPr>
          </a:p>
        </p:txBody>
      </p:sp>
      <p:cxnSp>
        <p:nvCxnSpPr>
          <p:cNvPr id="16" name="Straight Connector 15"/>
          <p:cNvCxnSpPr>
            <a:stCxn id="17" idx="4"/>
            <a:endCxn id="9" idx="7"/>
          </p:cNvCxnSpPr>
          <p:nvPr/>
        </p:nvCxnSpPr>
        <p:spPr>
          <a:xfrm flipH="1">
            <a:off x="6273034" y="2087756"/>
            <a:ext cx="1037217" cy="44584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6487291" y="1645345"/>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Last Name</a:t>
            </a:r>
            <a:endParaRPr lang="en-US" dirty="0">
              <a:solidFill>
                <a:schemeClr val="tx1"/>
              </a:solidFill>
            </a:endParaRPr>
          </a:p>
        </p:txBody>
      </p:sp>
      <p:cxnSp>
        <p:nvCxnSpPr>
          <p:cNvPr id="18" name="Straight Connector 17"/>
          <p:cNvCxnSpPr>
            <a:stCxn id="19" idx="4"/>
            <a:endCxn id="9" idx="0"/>
          </p:cNvCxnSpPr>
          <p:nvPr/>
        </p:nvCxnSpPr>
        <p:spPr>
          <a:xfrm>
            <a:off x="5753997" y="1785415"/>
            <a:ext cx="1774" cy="6862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022477" y="1145335"/>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Middle Name</a:t>
            </a:r>
            <a:endParaRPr lang="en-US" dirty="0">
              <a:solidFill>
                <a:schemeClr val="tx1"/>
              </a:solidFill>
            </a:endParaRPr>
          </a:p>
        </p:txBody>
      </p:sp>
      <p:sp>
        <p:nvSpPr>
          <p:cNvPr id="20" name="Oval 19"/>
          <p:cNvSpPr/>
          <p:nvPr/>
        </p:nvSpPr>
        <p:spPr>
          <a:xfrm>
            <a:off x="6825877" y="3509438"/>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Address</a:t>
            </a:r>
            <a:endParaRPr lang="en-US" dirty="0">
              <a:solidFill>
                <a:schemeClr val="tx1"/>
              </a:solidFill>
            </a:endParaRPr>
          </a:p>
        </p:txBody>
      </p:sp>
      <p:cxnSp>
        <p:nvCxnSpPr>
          <p:cNvPr id="21" name="Straight Connector 20"/>
          <p:cNvCxnSpPr/>
          <p:nvPr/>
        </p:nvCxnSpPr>
        <p:spPr>
          <a:xfrm>
            <a:off x="3357498" y="3727880"/>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1695450" y="3516425"/>
            <a:ext cx="164592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Age</a:t>
            </a:r>
            <a:endParaRPr lang="en-US" dirty="0">
              <a:solidFill>
                <a:schemeClr val="tx1"/>
              </a:solidFill>
            </a:endParaRPr>
          </a:p>
        </p:txBody>
      </p:sp>
      <p:sp>
        <p:nvSpPr>
          <p:cNvPr id="23" name="Oval 22"/>
          <p:cNvSpPr/>
          <p:nvPr/>
        </p:nvSpPr>
        <p:spPr>
          <a:xfrm>
            <a:off x="3140166" y="4441438"/>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Straight Connector 23"/>
          <p:cNvCxnSpPr>
            <a:endCxn id="20" idx="7"/>
          </p:cNvCxnSpPr>
          <p:nvPr/>
        </p:nvCxnSpPr>
        <p:spPr>
          <a:xfrm flipH="1">
            <a:off x="8230758" y="2914098"/>
            <a:ext cx="700242" cy="6572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5" name="Oval 24"/>
          <p:cNvSpPr/>
          <p:nvPr/>
        </p:nvSpPr>
        <p:spPr>
          <a:xfrm>
            <a:off x="8384913" y="2514421"/>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Apartment</a:t>
            </a:r>
            <a:endParaRPr lang="en-US" dirty="0">
              <a:solidFill>
                <a:schemeClr val="tx1"/>
              </a:solidFill>
            </a:endParaRPr>
          </a:p>
        </p:txBody>
      </p:sp>
      <p:cxnSp>
        <p:nvCxnSpPr>
          <p:cNvPr id="26" name="Straight Connector 25"/>
          <p:cNvCxnSpPr>
            <a:stCxn id="27" idx="0"/>
            <a:endCxn id="20" idx="5"/>
          </p:cNvCxnSpPr>
          <p:nvPr/>
        </p:nvCxnSpPr>
        <p:spPr>
          <a:xfrm flipH="1" flipV="1">
            <a:off x="8230758" y="3870414"/>
            <a:ext cx="1022835" cy="63370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430633" y="4504123"/>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Area</a:t>
            </a:r>
            <a:endParaRPr lang="en-US" dirty="0">
              <a:solidFill>
                <a:schemeClr val="tx1"/>
              </a:solidFill>
            </a:endParaRPr>
          </a:p>
        </p:txBody>
      </p:sp>
      <p:cxnSp>
        <p:nvCxnSpPr>
          <p:cNvPr id="28" name="Straight Connector 27"/>
          <p:cNvCxnSpPr>
            <a:stCxn id="29" idx="2"/>
            <a:endCxn id="20" idx="6"/>
          </p:cNvCxnSpPr>
          <p:nvPr/>
        </p:nvCxnSpPr>
        <p:spPr>
          <a:xfrm flipH="1">
            <a:off x="8471797" y="3710940"/>
            <a:ext cx="295013" cy="99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9" name="Oval 28"/>
          <p:cNvSpPr/>
          <p:nvPr/>
        </p:nvSpPr>
        <p:spPr>
          <a:xfrm>
            <a:off x="8766810" y="3390900"/>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a:t>
            </a:r>
            <a:endParaRPr lang="en-US" dirty="0">
              <a:solidFill>
                <a:schemeClr val="tx1"/>
              </a:solidFill>
            </a:endParaRPr>
          </a:p>
        </p:txBody>
      </p:sp>
      <p:sp>
        <p:nvSpPr>
          <p:cNvPr id="30" name="Rounded Rectangular Callout 29"/>
          <p:cNvSpPr/>
          <p:nvPr/>
        </p:nvSpPr>
        <p:spPr>
          <a:xfrm>
            <a:off x="6886302" y="2904192"/>
            <a:ext cx="1307334" cy="457200"/>
          </a:xfrm>
          <a:prstGeom prst="wedgeRoundRectCallout">
            <a:avLst>
              <a:gd name="adj1" fmla="val -20833"/>
              <a:gd name="adj2" fmla="val 8437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1" name="Rounded Rectangular Callout 30"/>
          <p:cNvSpPr/>
          <p:nvPr/>
        </p:nvSpPr>
        <p:spPr>
          <a:xfrm>
            <a:off x="2074028" y="2039585"/>
            <a:ext cx="1307334" cy="45720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a:t>
            </a:r>
          </a:p>
        </p:txBody>
      </p:sp>
      <p:sp>
        <p:nvSpPr>
          <p:cNvPr id="32" name="Rounded Rectangular Callout 31"/>
          <p:cNvSpPr/>
          <p:nvPr/>
        </p:nvSpPr>
        <p:spPr>
          <a:xfrm>
            <a:off x="6641446" y="2410725"/>
            <a:ext cx="1307334" cy="457200"/>
          </a:xfrm>
          <a:prstGeom prst="wedgeRoundRectCallout">
            <a:avLst>
              <a:gd name="adj1" fmla="val -65641"/>
              <a:gd name="adj2" fmla="val 28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3" name="Rounded Rectangular Callout 32"/>
          <p:cNvSpPr/>
          <p:nvPr/>
        </p:nvSpPr>
        <p:spPr>
          <a:xfrm>
            <a:off x="2074028" y="1905000"/>
            <a:ext cx="1307334" cy="64008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Single Value</a:t>
            </a:r>
          </a:p>
        </p:txBody>
      </p:sp>
      <p:sp>
        <p:nvSpPr>
          <p:cNvPr id="34" name="Rounded Rectangular Callout 33"/>
          <p:cNvSpPr/>
          <p:nvPr/>
        </p:nvSpPr>
        <p:spPr>
          <a:xfrm>
            <a:off x="1781998" y="4051234"/>
            <a:ext cx="1307334" cy="640080"/>
          </a:xfrm>
          <a:prstGeom prst="wedgeRoundRectCallout">
            <a:avLst>
              <a:gd name="adj1" fmla="val 62103"/>
              <a:gd name="adj2" fmla="val 7132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Value</a:t>
            </a:r>
          </a:p>
        </p:txBody>
      </p:sp>
      <p:sp>
        <p:nvSpPr>
          <p:cNvPr id="35" name="Rounded Rectangular Callout 34"/>
          <p:cNvSpPr/>
          <p:nvPr/>
        </p:nvSpPr>
        <p:spPr>
          <a:xfrm>
            <a:off x="6754131" y="4002905"/>
            <a:ext cx="1307334" cy="457200"/>
          </a:xfrm>
          <a:prstGeom prst="wedgeRoundRectCallout">
            <a:avLst>
              <a:gd name="adj1" fmla="val -65641"/>
              <a:gd name="adj2" fmla="val 53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a:t>
            </a:r>
          </a:p>
        </p:txBody>
      </p:sp>
      <p:sp>
        <p:nvSpPr>
          <p:cNvPr id="36" name="Rounded Rectangular Callout 35"/>
          <p:cNvSpPr/>
          <p:nvPr/>
        </p:nvSpPr>
        <p:spPr>
          <a:xfrm>
            <a:off x="1803650" y="2892120"/>
            <a:ext cx="1307334" cy="457200"/>
          </a:xfrm>
          <a:prstGeom prst="wedgeRoundRectCallout">
            <a:avLst>
              <a:gd name="adj1" fmla="val -23869"/>
              <a:gd name="adj2" fmla="val 9201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Derived</a:t>
            </a:r>
          </a:p>
        </p:txBody>
      </p:sp>
    </p:spTree>
    <p:extLst>
      <p:ext uri="{BB962C8B-B14F-4D97-AF65-F5344CB8AC3E}">
        <p14:creationId xmlns:p14="http://schemas.microsoft.com/office/powerpoint/2010/main" val="301515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31"/>
                                        </p:tgtEl>
                                      </p:cBhvr>
                                    </p:animEffect>
                                    <p:set>
                                      <p:cBhvr>
                                        <p:cTn id="98" dur="1" fill="hold">
                                          <p:stCondLst>
                                            <p:cond delay="499"/>
                                          </p:stCondLst>
                                        </p:cTn>
                                        <p:tgtEl>
                                          <p:spTgt spid="3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2"/>
                                        </p:tgtEl>
                                      </p:cBhvr>
                                    </p:animEffect>
                                    <p:set>
                                      <p:cBhvr>
                                        <p:cTn id="101" dur="1" fill="hold">
                                          <p:stCondLst>
                                            <p:cond delay="499"/>
                                          </p:stCondLst>
                                        </p:cTn>
                                        <p:tgtEl>
                                          <p:spTgt spid="32"/>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30"/>
                                        </p:tgtEl>
                                      </p:cBhvr>
                                    </p:animEffect>
                                    <p:set>
                                      <p:cBhvr>
                                        <p:cTn id="104" dur="1" fill="hold">
                                          <p:stCondLst>
                                            <p:cond delay="499"/>
                                          </p:stCondLst>
                                        </p:cTn>
                                        <p:tgtEl>
                                          <p:spTgt spid="3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500"/>
                                        <p:tgtEl>
                                          <p:spTgt spid="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3"/>
                                        </p:tgtEl>
                                      </p:cBhvr>
                                    </p:animEffect>
                                    <p:set>
                                      <p:cBhvr>
                                        <p:cTn id="120" dur="1" fill="hold">
                                          <p:stCondLst>
                                            <p:cond delay="499"/>
                                          </p:stCondLst>
                                        </p:cTn>
                                        <p:tgtEl>
                                          <p:spTgt spid="3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500"/>
                                        <p:tgtEl>
                                          <p:spTgt spid="3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fad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1" nodeType="clickEffect">
                                  <p:stCondLst>
                                    <p:cond delay="0"/>
                                  </p:stCondLst>
                                  <p:childTnLst>
                                    <p:animEffect transition="out" filter="fade">
                                      <p:cBhvr>
                                        <p:cTn id="132" dur="500"/>
                                        <p:tgtEl>
                                          <p:spTgt spid="35"/>
                                        </p:tgtEl>
                                      </p:cBhvr>
                                    </p:animEffect>
                                    <p:set>
                                      <p:cBhvr>
                                        <p:cTn id="133" dur="1" fill="hold">
                                          <p:stCondLst>
                                            <p:cond delay="499"/>
                                          </p:stCondLst>
                                        </p:cTn>
                                        <p:tgtEl>
                                          <p:spTgt spid="3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36"/>
                                        </p:tgtEl>
                                      </p:cBhvr>
                                    </p:animEffect>
                                    <p:set>
                                      <p:cBhvr>
                                        <p:cTn id="136"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2" grpId="0" animBg="1"/>
      <p:bldP spid="15" grpId="0" animBg="1"/>
      <p:bldP spid="17" grpId="0" animBg="1"/>
      <p:bldP spid="19" grpId="0" animBg="1"/>
      <p:bldP spid="20" grpId="0" animBg="1"/>
      <p:bldP spid="22" grpId="0" animBg="1"/>
      <p:bldP spid="23" grpId="0" animBg="1"/>
      <p:bldP spid="25" grpId="0" animBg="1"/>
      <p:bldP spid="27" grpId="0" animBg="1"/>
      <p:bldP spid="29" grpId="0"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Draw an </a:t>
            </a:r>
            <a:r>
              <a:rPr lang="en-US" dirty="0" smtClean="0"/>
              <a:t>E-R </a:t>
            </a:r>
            <a:r>
              <a:rPr lang="en-US" dirty="0"/>
              <a:t>diagram of </a:t>
            </a:r>
            <a:r>
              <a:rPr lang="en-US" dirty="0">
                <a:solidFill>
                  <a:schemeClr val="tx2"/>
                </a:solidFill>
              </a:rPr>
              <a:t>Banking Management System</a:t>
            </a:r>
            <a:r>
              <a:rPr lang="en-US" dirty="0"/>
              <a:t>.</a:t>
            </a:r>
          </a:p>
          <a:p>
            <a:r>
              <a:rPr lang="en-US" dirty="0"/>
              <a:t>Draw an </a:t>
            </a:r>
            <a:r>
              <a:rPr lang="en-US" dirty="0" smtClean="0"/>
              <a:t>E-R </a:t>
            </a:r>
            <a:r>
              <a:rPr lang="en-US" dirty="0"/>
              <a:t>diagram of </a:t>
            </a:r>
            <a:r>
              <a:rPr lang="en-US" dirty="0">
                <a:solidFill>
                  <a:schemeClr val="tx2"/>
                </a:solidFill>
              </a:rPr>
              <a:t>Hospital Management System</a:t>
            </a:r>
            <a:r>
              <a:rPr lang="en-US" dirty="0" smtClean="0"/>
              <a:t>.</a:t>
            </a:r>
          </a:p>
          <a:p>
            <a:r>
              <a:rPr lang="en-US" dirty="0"/>
              <a:t>Draw an E-R diagram of </a:t>
            </a:r>
            <a:r>
              <a:rPr lang="en-US" dirty="0" smtClean="0">
                <a:solidFill>
                  <a:schemeClr val="tx2"/>
                </a:solidFill>
              </a:rPr>
              <a:t>College Management </a:t>
            </a:r>
            <a:r>
              <a:rPr lang="en-US" dirty="0">
                <a:solidFill>
                  <a:schemeClr val="tx2"/>
                </a:solidFill>
              </a:rPr>
              <a:t>System</a:t>
            </a:r>
            <a:r>
              <a:rPr lang="en-US" dirty="0"/>
              <a:t>.</a:t>
            </a:r>
          </a:p>
          <a:p>
            <a:pPr lvl="1"/>
            <a:r>
              <a:rPr lang="en-US" dirty="0" smtClean="0"/>
              <a:t>Take </a:t>
            </a:r>
            <a:r>
              <a:rPr lang="en-US" dirty="0"/>
              <a:t>only 2 </a:t>
            </a:r>
            <a:r>
              <a:rPr lang="en-US" dirty="0" smtClean="0"/>
              <a:t>entities</a:t>
            </a:r>
          </a:p>
          <a:p>
            <a:pPr lvl="1"/>
            <a:r>
              <a:rPr lang="en-US" dirty="0" smtClean="0"/>
              <a:t>Keep proper relationship between two entities</a:t>
            </a:r>
            <a:endParaRPr lang="en-US" dirty="0"/>
          </a:p>
          <a:p>
            <a:pPr lvl="1"/>
            <a:r>
              <a:rPr lang="en-US" dirty="0"/>
              <a:t>Use all types of </a:t>
            </a:r>
            <a:r>
              <a:rPr lang="en-US" dirty="0" smtClean="0"/>
              <a:t>attributes</a:t>
            </a:r>
            <a:endParaRPr lang="en-US" dirty="0"/>
          </a:p>
        </p:txBody>
      </p:sp>
    </p:spTree>
    <p:extLst>
      <p:ext uri="{BB962C8B-B14F-4D97-AF65-F5344CB8AC3E}">
        <p14:creationId xmlns:p14="http://schemas.microsoft.com/office/powerpoint/2010/main" val="37220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Attribute</a:t>
            </a:r>
          </a:p>
        </p:txBody>
      </p:sp>
      <p:sp>
        <p:nvSpPr>
          <p:cNvPr id="3" name="Content Placeholder 2"/>
          <p:cNvSpPr>
            <a:spLocks noGrp="1"/>
          </p:cNvSpPr>
          <p:nvPr>
            <p:ph idx="1"/>
          </p:nvPr>
        </p:nvSpPr>
        <p:spPr/>
        <p:txBody>
          <a:bodyPr/>
          <a:lstStyle/>
          <a:p>
            <a:r>
              <a:rPr lang="en-GB" b="1" dirty="0">
                <a:solidFill>
                  <a:schemeClr val="accent6"/>
                </a:solidFill>
              </a:rPr>
              <a:t>Attributes of the relationship </a:t>
            </a:r>
            <a:r>
              <a:rPr lang="en-GB" dirty="0"/>
              <a:t>is called descriptive attribute.</a:t>
            </a:r>
          </a:p>
        </p:txBody>
      </p:sp>
      <p:sp>
        <p:nvSpPr>
          <p:cNvPr id="4" name="Rectangle 3"/>
          <p:cNvSpPr/>
          <p:nvPr/>
        </p:nvSpPr>
        <p:spPr>
          <a:xfrm>
            <a:off x="2674623" y="369903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5" name="Rectangle 4"/>
          <p:cNvSpPr/>
          <p:nvPr/>
        </p:nvSpPr>
        <p:spPr>
          <a:xfrm>
            <a:off x="7854600" y="3694675"/>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6" name="Diamond 5"/>
          <p:cNvSpPr/>
          <p:nvPr/>
        </p:nvSpPr>
        <p:spPr>
          <a:xfrm>
            <a:off x="5248549" y="3620651"/>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7" name="Straight Connector 6"/>
          <p:cNvCxnSpPr>
            <a:stCxn id="6" idx="3"/>
            <a:endCxn id="5" idx="1"/>
          </p:cNvCxnSpPr>
          <p:nvPr/>
        </p:nvCxnSpPr>
        <p:spPr>
          <a:xfrm>
            <a:off x="6972847"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66796"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60320" y="3263058"/>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828800" y="284014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1" name="Straight Connector 10"/>
          <p:cNvCxnSpPr>
            <a:stCxn id="12" idx="4"/>
            <a:endCxn id="4" idx="0"/>
          </p:cNvCxnSpPr>
          <p:nvPr/>
        </p:nvCxnSpPr>
        <p:spPr>
          <a:xfrm flipH="1">
            <a:off x="3523709" y="3240647"/>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446923" y="281773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692909" y="4439258"/>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1943103" y="484984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15" name="Oval 14"/>
          <p:cNvSpPr/>
          <p:nvPr/>
        </p:nvSpPr>
        <p:spPr>
          <a:xfrm>
            <a:off x="3579454" y="486266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16" name="Straight Connector 15"/>
          <p:cNvCxnSpPr>
            <a:stCxn id="4" idx="2"/>
            <a:endCxn id="15" idx="0"/>
          </p:cNvCxnSpPr>
          <p:nvPr/>
        </p:nvCxnSpPr>
        <p:spPr>
          <a:xfrm>
            <a:off x="3523709" y="4443614"/>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18" idx="4"/>
          </p:cNvCxnSpPr>
          <p:nvPr/>
        </p:nvCxnSpPr>
        <p:spPr>
          <a:xfrm>
            <a:off x="7802085" y="325904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7070565" y="283613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19" name="Straight Connector 18"/>
          <p:cNvCxnSpPr>
            <a:stCxn id="20" idx="4"/>
          </p:cNvCxnSpPr>
          <p:nvPr/>
        </p:nvCxnSpPr>
        <p:spPr>
          <a:xfrm flipH="1">
            <a:off x="8765474" y="323663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0" name="Oval 19"/>
          <p:cNvSpPr/>
          <p:nvPr/>
        </p:nvSpPr>
        <p:spPr>
          <a:xfrm>
            <a:off x="8688688" y="28137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34674" y="443524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7184868" y="484582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Author</a:t>
            </a:r>
          </a:p>
        </p:txBody>
      </p:sp>
      <p:sp>
        <p:nvSpPr>
          <p:cNvPr id="23" name="Oval 22"/>
          <p:cNvSpPr/>
          <p:nvPr/>
        </p:nvSpPr>
        <p:spPr>
          <a:xfrm>
            <a:off x="8821219" y="485865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24" name="Straight Connector 23"/>
          <p:cNvCxnSpPr>
            <a:endCxn id="23" idx="0"/>
          </p:cNvCxnSpPr>
          <p:nvPr/>
        </p:nvCxnSpPr>
        <p:spPr>
          <a:xfrm>
            <a:off x="8765474" y="4439601"/>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a:stCxn id="26" idx="4"/>
            <a:endCxn id="6" idx="0"/>
          </p:cNvCxnSpPr>
          <p:nvPr/>
        </p:nvCxnSpPr>
        <p:spPr>
          <a:xfrm flipH="1">
            <a:off x="6110698" y="3236291"/>
            <a:ext cx="3169" cy="38436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p:nvPr/>
        </p:nvSpPr>
        <p:spPr>
          <a:xfrm>
            <a:off x="5314651" y="2628900"/>
            <a:ext cx="1598431" cy="60739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Issue Date</a:t>
            </a:r>
            <a:endParaRPr lang="en-US" dirty="0">
              <a:solidFill>
                <a:schemeClr val="tx1"/>
              </a:solidFill>
            </a:endParaRPr>
          </a:p>
        </p:txBody>
      </p:sp>
      <p:sp>
        <p:nvSpPr>
          <p:cNvPr id="27" name="Rounded Rectangular Callout 26"/>
          <p:cNvSpPr/>
          <p:nvPr/>
        </p:nvSpPr>
        <p:spPr>
          <a:xfrm>
            <a:off x="5448970" y="1714500"/>
            <a:ext cx="1332000" cy="612000"/>
          </a:xfrm>
          <a:prstGeom prst="wedgeRoundRectCallout">
            <a:avLst>
              <a:gd name="adj1" fmla="val -31123"/>
              <a:gd name="adj2" fmla="val 10767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Descriptive Attribute</a:t>
            </a:r>
            <a:endParaRPr lang="en-US" dirty="0">
              <a:solidFill>
                <a:schemeClr val="tx1"/>
              </a:solidFill>
            </a:endParaRPr>
          </a:p>
        </p:txBody>
      </p:sp>
    </p:spTree>
    <p:extLst>
      <p:ext uri="{BB962C8B-B14F-4D97-AF65-F5344CB8AC3E}">
        <p14:creationId xmlns:p14="http://schemas.microsoft.com/office/powerpoint/2010/main" val="8141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a:t>
            </a:r>
          </a:p>
        </p:txBody>
      </p:sp>
      <p:sp>
        <p:nvSpPr>
          <p:cNvPr id="3" name="Content Placeholder 2"/>
          <p:cNvSpPr>
            <a:spLocks noGrp="1"/>
          </p:cNvSpPr>
          <p:nvPr>
            <p:ph idx="1"/>
          </p:nvPr>
        </p:nvSpPr>
        <p:spPr/>
        <p:txBody>
          <a:bodyPr/>
          <a:lstStyle/>
          <a:p>
            <a:r>
              <a:rPr lang="en-GB" dirty="0" smtClean="0"/>
              <a:t>Roles </a:t>
            </a:r>
            <a:r>
              <a:rPr lang="en-GB" dirty="0"/>
              <a:t>are indicated by </a:t>
            </a:r>
            <a:r>
              <a:rPr lang="en-GB" dirty="0" err="1"/>
              <a:t>labeling</a:t>
            </a:r>
            <a:r>
              <a:rPr lang="en-GB" dirty="0"/>
              <a:t> the lines that connect diamonds (relationship) to rectangles (entity).</a:t>
            </a:r>
          </a:p>
          <a:p>
            <a:r>
              <a:rPr lang="en-GB" dirty="0"/>
              <a:t>The labels “Coordinator” and “Head” are called roles; they specify Faculty entities interact with whom via </a:t>
            </a:r>
            <a:r>
              <a:rPr lang="en-GB" dirty="0" err="1"/>
              <a:t>Reports_To</a:t>
            </a:r>
            <a:r>
              <a:rPr lang="en-GB" dirty="0"/>
              <a:t> relationship set.</a:t>
            </a:r>
          </a:p>
          <a:p>
            <a:r>
              <a:rPr lang="en-GB" dirty="0"/>
              <a:t>Role labels are optional, and are used to clarify semantics (meaning) of the relationship.</a:t>
            </a:r>
          </a:p>
        </p:txBody>
      </p:sp>
      <p:sp>
        <p:nvSpPr>
          <p:cNvPr id="28" name="Rectangle 27"/>
          <p:cNvSpPr/>
          <p:nvPr/>
        </p:nvSpPr>
        <p:spPr>
          <a:xfrm>
            <a:off x="4024994" y="41475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Faculty</a:t>
            </a:r>
            <a:endParaRPr lang="en-US" dirty="0">
              <a:solidFill>
                <a:schemeClr val="tx1"/>
              </a:solidFill>
            </a:endParaRPr>
          </a:p>
        </p:txBody>
      </p:sp>
      <p:sp>
        <p:nvSpPr>
          <p:cNvPr id="29" name="Diamond 28"/>
          <p:cNvSpPr/>
          <p:nvPr/>
        </p:nvSpPr>
        <p:spPr>
          <a:xfrm>
            <a:off x="6598920" y="4069128"/>
            <a:ext cx="2468880"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Reports_To</a:t>
            </a:r>
            <a:endParaRPr lang="en-US" dirty="0">
              <a:solidFill>
                <a:schemeClr val="tx1"/>
              </a:solidFill>
            </a:endParaRPr>
          </a:p>
        </p:txBody>
      </p:sp>
      <p:cxnSp>
        <p:nvCxnSpPr>
          <p:cNvPr id="30" name="Straight Connector 29"/>
          <p:cNvCxnSpPr/>
          <p:nvPr/>
        </p:nvCxnSpPr>
        <p:spPr>
          <a:xfrm>
            <a:off x="5717166" y="4438649"/>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a:stCxn id="32" idx="4"/>
            <a:endCxn id="28" idx="0"/>
          </p:cNvCxnSpPr>
          <p:nvPr/>
        </p:nvCxnSpPr>
        <p:spPr>
          <a:xfrm>
            <a:off x="3910691" y="371153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2" name="Oval 31"/>
          <p:cNvSpPr/>
          <p:nvPr/>
        </p:nvSpPr>
        <p:spPr>
          <a:xfrm>
            <a:off x="3179171" y="328862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EmpID</a:t>
            </a:r>
            <a:endParaRPr lang="en-US" u="sng" dirty="0">
              <a:solidFill>
                <a:schemeClr val="tx1"/>
              </a:solidFill>
            </a:endParaRPr>
          </a:p>
        </p:txBody>
      </p:sp>
      <p:cxnSp>
        <p:nvCxnSpPr>
          <p:cNvPr id="33" name="Straight Connector 32"/>
          <p:cNvCxnSpPr>
            <a:stCxn id="34" idx="4"/>
            <a:endCxn id="28" idx="0"/>
          </p:cNvCxnSpPr>
          <p:nvPr/>
        </p:nvCxnSpPr>
        <p:spPr>
          <a:xfrm flipH="1">
            <a:off x="4874080" y="368912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4797294" y="326621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35" name="Straight Connector 34"/>
          <p:cNvCxnSpPr/>
          <p:nvPr/>
        </p:nvCxnSpPr>
        <p:spPr>
          <a:xfrm flipH="1">
            <a:off x="4043280" y="488773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3293474" y="529831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37" name="Oval 36"/>
          <p:cNvSpPr/>
          <p:nvPr/>
        </p:nvSpPr>
        <p:spPr>
          <a:xfrm>
            <a:off x="4929825" y="5311140"/>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Experience</a:t>
            </a:r>
            <a:endParaRPr lang="en-US" dirty="0">
              <a:solidFill>
                <a:schemeClr val="tx1"/>
              </a:solidFill>
            </a:endParaRPr>
          </a:p>
        </p:txBody>
      </p:sp>
      <p:cxnSp>
        <p:nvCxnSpPr>
          <p:cNvPr id="38" name="Straight Connector 37"/>
          <p:cNvCxnSpPr>
            <a:stCxn id="28" idx="2"/>
            <a:endCxn id="37" idx="0"/>
          </p:cNvCxnSpPr>
          <p:nvPr/>
        </p:nvCxnSpPr>
        <p:spPr>
          <a:xfrm>
            <a:off x="4874080" y="4892091"/>
            <a:ext cx="92442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5714999" y="4591050"/>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0" name="TextBox 39"/>
          <p:cNvSpPr txBox="1"/>
          <p:nvPr/>
        </p:nvSpPr>
        <p:spPr>
          <a:xfrm>
            <a:off x="5892800" y="4603019"/>
            <a:ext cx="731520" cy="369332"/>
          </a:xfrm>
          <a:prstGeom prst="rect">
            <a:avLst/>
          </a:prstGeom>
          <a:noFill/>
        </p:spPr>
        <p:txBody>
          <a:bodyPr wrap="square" rtlCol="0">
            <a:spAutoFit/>
          </a:bodyPr>
          <a:lstStyle/>
          <a:p>
            <a:pPr algn="ctr"/>
            <a:r>
              <a:rPr lang="en-US" dirty="0" smtClean="0"/>
              <a:t>Head</a:t>
            </a:r>
            <a:endParaRPr lang="en-US" dirty="0"/>
          </a:p>
        </p:txBody>
      </p:sp>
      <p:sp>
        <p:nvSpPr>
          <p:cNvPr id="41" name="TextBox 40"/>
          <p:cNvSpPr txBox="1"/>
          <p:nvPr/>
        </p:nvSpPr>
        <p:spPr>
          <a:xfrm>
            <a:off x="5692100" y="4068372"/>
            <a:ext cx="1371600" cy="365760"/>
          </a:xfrm>
          <a:prstGeom prst="rect">
            <a:avLst/>
          </a:prstGeom>
          <a:noFill/>
        </p:spPr>
        <p:txBody>
          <a:bodyPr wrap="square" rtlCol="0">
            <a:spAutoFit/>
          </a:bodyPr>
          <a:lstStyle/>
          <a:p>
            <a:pPr algn="ctr"/>
            <a:r>
              <a:rPr lang="en-US" dirty="0" smtClean="0"/>
              <a:t>Coordinator</a:t>
            </a:r>
            <a:endParaRPr lang="en-US" dirty="0"/>
          </a:p>
        </p:txBody>
      </p:sp>
    </p:spTree>
    <p:extLst>
      <p:ext uri="{BB962C8B-B14F-4D97-AF65-F5344CB8AC3E}">
        <p14:creationId xmlns:p14="http://schemas.microsoft.com/office/powerpoint/2010/main" val="421618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500"/>
                                        <p:tgtEl>
                                          <p:spTgt spid="3">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4" grpId="0" animBg="1"/>
      <p:bldP spid="36" grpId="0" animBg="1"/>
      <p:bldP spid="37" grpId="0" animBg="1"/>
      <p:bldP spid="4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2" y="731706"/>
            <a:ext cx="6824426" cy="4893647"/>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Basic </a:t>
            </a:r>
            <a:r>
              <a:rPr lang="en-US" sz="2400" dirty="0" smtClean="0">
                <a:solidFill>
                  <a:schemeClr val="bg1">
                    <a:lumMod val="50000"/>
                  </a:schemeClr>
                </a:solidFill>
              </a:rPr>
              <a:t>concept of E-R diagram</a:t>
            </a:r>
          </a:p>
          <a:p>
            <a:pPr marL="742950" lvl="1" indent="-285750">
              <a:buFont typeface="Arial" panose="020B0604020202020204" pitchFamily="34" charset="0"/>
              <a:buChar char="•"/>
            </a:pPr>
            <a:r>
              <a:rPr lang="en-US" sz="2400" dirty="0" smtClean="0">
                <a:solidFill>
                  <a:schemeClr val="bg1">
                    <a:lumMod val="50000"/>
                  </a:schemeClr>
                </a:solidFill>
              </a:rPr>
              <a:t>Types of Attributes</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smtClean="0">
                <a:solidFill>
                  <a:schemeClr val="bg1">
                    <a:lumMod val="50000"/>
                  </a:schemeClr>
                </a:solidFill>
              </a:rPr>
              <a:t>Mapping Cardinality</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Weak </a:t>
            </a:r>
            <a:r>
              <a:rPr lang="en-US" sz="2400" dirty="0" smtClean="0">
                <a:solidFill>
                  <a:schemeClr val="bg1">
                    <a:lumMod val="50000"/>
                  </a:schemeClr>
                </a:solidFill>
              </a:rPr>
              <a:t>Entity Sets</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Extended E-R features </a:t>
            </a:r>
          </a:p>
          <a:p>
            <a:pPr marL="742950" lvl="1" indent="-285750">
              <a:buFont typeface="Arial" panose="020B0604020202020204" pitchFamily="34" charset="0"/>
              <a:buChar char="•"/>
            </a:pPr>
            <a:r>
              <a:rPr lang="en-US" sz="2400" dirty="0">
                <a:solidFill>
                  <a:schemeClr val="bg1">
                    <a:lumMod val="50000"/>
                  </a:schemeClr>
                </a:solidFill>
              </a:rPr>
              <a:t>Generalization and </a:t>
            </a:r>
            <a:r>
              <a:rPr lang="en-US" sz="2400" dirty="0" smtClean="0">
                <a:solidFill>
                  <a:schemeClr val="bg1">
                    <a:lumMod val="50000"/>
                  </a:schemeClr>
                </a:solidFill>
              </a:rPr>
              <a:t>Specialization</a:t>
            </a:r>
          </a:p>
          <a:p>
            <a:pPr marL="742950" lvl="1" indent="-285750">
              <a:buFont typeface="Arial" panose="020B0604020202020204" pitchFamily="34" charset="0"/>
              <a:buChar char="•"/>
            </a:pPr>
            <a:r>
              <a:rPr lang="en-US" sz="2400" dirty="0">
                <a:solidFill>
                  <a:schemeClr val="bg1">
                    <a:lumMod val="50000"/>
                  </a:schemeClr>
                </a:solidFill>
              </a:rPr>
              <a:t>Constraints on </a:t>
            </a:r>
            <a:r>
              <a:rPr lang="en-US" sz="2400" dirty="0" smtClean="0">
                <a:solidFill>
                  <a:schemeClr val="bg1">
                    <a:lumMod val="50000"/>
                  </a:schemeClr>
                </a:solidFill>
              </a:rPr>
              <a:t>Specialization </a:t>
            </a:r>
            <a:r>
              <a:rPr lang="en-US" sz="2400" dirty="0">
                <a:solidFill>
                  <a:schemeClr val="bg1">
                    <a:lumMod val="50000"/>
                  </a:schemeClr>
                </a:solidFill>
              </a:rPr>
              <a:t>and Generalization</a:t>
            </a:r>
          </a:p>
          <a:p>
            <a:pPr marL="742950" lvl="1" indent="-285750">
              <a:buFont typeface="Arial" panose="020B0604020202020204" pitchFamily="34" charset="0"/>
              <a:buChar char="•"/>
            </a:pPr>
            <a:r>
              <a:rPr lang="en-US" sz="2400" dirty="0" smtClean="0">
                <a:solidFill>
                  <a:schemeClr val="bg1">
                    <a:lumMod val="50000"/>
                  </a:schemeClr>
                </a:solidFill>
              </a:rPr>
              <a:t>Aggregation</a:t>
            </a:r>
          </a:p>
          <a:p>
            <a:pPr marL="742950" lvl="1" indent="-285750">
              <a:buFont typeface="Arial" panose="020B0604020202020204" pitchFamily="34" charset="0"/>
              <a:buChar char="•"/>
            </a:pPr>
            <a:r>
              <a:rPr lang="en-US" sz="2400" dirty="0">
                <a:solidFill>
                  <a:schemeClr val="bg1">
                    <a:lumMod val="50000"/>
                  </a:schemeClr>
                </a:solidFill>
              </a:rPr>
              <a:t>E-R diagram of </a:t>
            </a:r>
            <a:r>
              <a:rPr lang="en-US" sz="2400" dirty="0" smtClean="0">
                <a:solidFill>
                  <a:schemeClr val="bg1">
                    <a:lumMod val="50000"/>
                  </a:schemeClr>
                </a:solidFill>
              </a:rPr>
              <a:t>Hospital </a:t>
            </a:r>
            <a:r>
              <a:rPr lang="en-US" sz="2400" dirty="0">
                <a:solidFill>
                  <a:schemeClr val="bg1">
                    <a:lumMod val="50000"/>
                  </a:schemeClr>
                </a:solidFill>
              </a:rPr>
              <a:t>Management  System</a:t>
            </a:r>
          </a:p>
          <a:p>
            <a:pPr marL="742950" lvl="1" indent="-285750">
              <a:buFont typeface="Arial" panose="020B0604020202020204" pitchFamily="34" charset="0"/>
              <a:buChar char="•"/>
            </a:pPr>
            <a:r>
              <a:rPr lang="en-US" sz="2400" dirty="0">
                <a:solidFill>
                  <a:schemeClr val="bg1">
                    <a:lumMod val="50000"/>
                  </a:schemeClr>
                </a:solidFill>
              </a:rPr>
              <a:t>Reduction to E-R </a:t>
            </a:r>
            <a:r>
              <a:rPr lang="en-US" sz="2400" dirty="0" smtClean="0">
                <a:solidFill>
                  <a:schemeClr val="bg1">
                    <a:lumMod val="50000"/>
                  </a:schemeClr>
                </a:solidFill>
              </a:rPr>
              <a:t>Database Schema</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Database </a:t>
            </a:r>
            <a:r>
              <a:rPr lang="en-US" sz="2400" dirty="0" smtClean="0">
                <a:solidFill>
                  <a:schemeClr val="bg1">
                    <a:lumMod val="50000"/>
                  </a:schemeClr>
                </a:solidFill>
              </a:rPr>
              <a:t>Models</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Integrity </a:t>
            </a:r>
            <a:r>
              <a:rPr lang="en-US" sz="2400" dirty="0" smtClean="0">
                <a:solidFill>
                  <a:schemeClr val="bg1">
                    <a:lumMod val="50000"/>
                  </a:schemeClr>
                </a:solidFill>
              </a:rPr>
              <a:t>Constraints</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animEffect transition="in" filter="fade">
                                      <p:cBhvr>
                                        <p:cTn id="45" dur="500"/>
                                        <p:tgtEl>
                                          <p:spTgt spid="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Effect transition="in" filter="fade">
                                      <p:cBhvr>
                                        <p:cTn id="50" dur="500"/>
                                        <p:tgtEl>
                                          <p:spTgt spid="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Effect transition="in" filter="fade">
                                      <p:cBhvr>
                                        <p:cTn id="55" dur="500"/>
                                        <p:tgtEl>
                                          <p:spTgt spid="9">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
                                            <p:txEl>
                                              <p:pRg st="6" end="6"/>
                                            </p:txEl>
                                          </p:spTgt>
                                        </p:tgtEl>
                                        <p:attrNameLst>
                                          <p:attrName>style.visibility</p:attrName>
                                        </p:attrNameLst>
                                      </p:cBhvr>
                                      <p:to>
                                        <p:strVal val="visible"/>
                                      </p:to>
                                    </p:set>
                                    <p:animEffect transition="in" filter="fade">
                                      <p:cBhvr>
                                        <p:cTn id="60" dur="500"/>
                                        <p:tgtEl>
                                          <p:spTgt spid="9">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
                                            <p:txEl>
                                              <p:pRg st="7" end="7"/>
                                            </p:txEl>
                                          </p:spTgt>
                                        </p:tgtEl>
                                        <p:attrNameLst>
                                          <p:attrName>style.visibility</p:attrName>
                                        </p:attrNameLst>
                                      </p:cBhvr>
                                      <p:to>
                                        <p:strVal val="visible"/>
                                      </p:to>
                                    </p:set>
                                    <p:animEffect transition="in" filter="fade">
                                      <p:cBhvr>
                                        <p:cTn id="65" dur="500"/>
                                        <p:tgtEl>
                                          <p:spTgt spid="9">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xEl>
                                              <p:pRg st="8" end="8"/>
                                            </p:txEl>
                                          </p:spTgt>
                                        </p:tgtEl>
                                        <p:attrNameLst>
                                          <p:attrName>style.visibility</p:attrName>
                                        </p:attrNameLst>
                                      </p:cBhvr>
                                      <p:to>
                                        <p:strVal val="visible"/>
                                      </p:to>
                                    </p:set>
                                    <p:animEffect transition="in" filter="fade">
                                      <p:cBhvr>
                                        <p:cTn id="70" dur="500"/>
                                        <p:tgtEl>
                                          <p:spTgt spid="9">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9">
                                            <p:txEl>
                                              <p:pRg st="9" end="9"/>
                                            </p:txEl>
                                          </p:spTgt>
                                        </p:tgtEl>
                                        <p:attrNameLst>
                                          <p:attrName>style.visibility</p:attrName>
                                        </p:attrNameLst>
                                      </p:cBhvr>
                                      <p:to>
                                        <p:strVal val="visible"/>
                                      </p:to>
                                    </p:set>
                                    <p:animEffect transition="in" filter="fade">
                                      <p:cBhvr>
                                        <p:cTn id="75" dur="500"/>
                                        <p:tgtEl>
                                          <p:spTgt spid="9">
                                            <p:txEl>
                                              <p:pRg st="9" end="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xEl>
                                              <p:pRg st="10" end="10"/>
                                            </p:txEl>
                                          </p:spTgt>
                                        </p:tgtEl>
                                        <p:attrNameLst>
                                          <p:attrName>style.visibility</p:attrName>
                                        </p:attrNameLst>
                                      </p:cBhvr>
                                      <p:to>
                                        <p:strVal val="visible"/>
                                      </p:to>
                                    </p:set>
                                    <p:animEffect transition="in" filter="fade">
                                      <p:cBhvr>
                                        <p:cTn id="80" dur="500"/>
                                        <p:tgtEl>
                                          <p:spTgt spid="9">
                                            <p:txEl>
                                              <p:pRg st="10" end="1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9">
                                            <p:txEl>
                                              <p:pRg st="11" end="11"/>
                                            </p:txEl>
                                          </p:spTgt>
                                        </p:tgtEl>
                                        <p:attrNameLst>
                                          <p:attrName>style.visibility</p:attrName>
                                        </p:attrNameLst>
                                      </p:cBhvr>
                                      <p:to>
                                        <p:strVal val="visible"/>
                                      </p:to>
                                    </p:set>
                                    <p:animEffect transition="in" filter="fade">
                                      <p:cBhvr>
                                        <p:cTn id="85" dur="500"/>
                                        <p:tgtEl>
                                          <p:spTgt spid="9">
                                            <p:txEl>
                                              <p:pRg st="11" end="1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9">
                                            <p:txEl>
                                              <p:pRg st="12" end="12"/>
                                            </p:txEl>
                                          </p:spTgt>
                                        </p:tgtEl>
                                        <p:attrNameLst>
                                          <p:attrName>style.visibility</p:attrName>
                                        </p:attrNameLst>
                                      </p:cBhvr>
                                      <p:to>
                                        <p:strVal val="visible"/>
                                      </p:to>
                                    </p:set>
                                    <p:animEffect transition="in" filter="fade">
                                      <p:cBhvr>
                                        <p:cTn id="90"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Recursive Relationship Set</a:t>
            </a:r>
          </a:p>
        </p:txBody>
      </p:sp>
      <p:sp>
        <p:nvSpPr>
          <p:cNvPr id="3" name="Content Placeholder 2"/>
          <p:cNvSpPr>
            <a:spLocks noGrp="1"/>
          </p:cNvSpPr>
          <p:nvPr>
            <p:ph idx="1"/>
          </p:nvPr>
        </p:nvSpPr>
        <p:spPr/>
        <p:txBody>
          <a:bodyPr/>
          <a:lstStyle/>
          <a:p>
            <a:r>
              <a:rPr lang="en-GB" dirty="0"/>
              <a:t>The same </a:t>
            </a:r>
            <a:r>
              <a:rPr lang="en-GB" b="1" dirty="0">
                <a:solidFill>
                  <a:schemeClr val="accent6"/>
                </a:solidFill>
              </a:rPr>
              <a:t>entity participates in a relationship set more than once </a:t>
            </a:r>
            <a:r>
              <a:rPr lang="en-GB" dirty="0"/>
              <a:t>then it is called recursive relationship set.</a:t>
            </a:r>
          </a:p>
        </p:txBody>
      </p:sp>
      <p:sp>
        <p:nvSpPr>
          <p:cNvPr id="4" name="Rectangle 3"/>
          <p:cNvSpPr/>
          <p:nvPr/>
        </p:nvSpPr>
        <p:spPr>
          <a:xfrm>
            <a:off x="2788923" y="263790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Faculty</a:t>
            </a:r>
            <a:endParaRPr lang="en-US" dirty="0">
              <a:solidFill>
                <a:schemeClr val="tx1"/>
              </a:solidFill>
            </a:endParaRPr>
          </a:p>
        </p:txBody>
      </p:sp>
      <p:sp>
        <p:nvSpPr>
          <p:cNvPr id="5" name="Rectangle 4"/>
          <p:cNvSpPr/>
          <p:nvPr/>
        </p:nvSpPr>
        <p:spPr>
          <a:xfrm>
            <a:off x="7968900" y="263355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Department</a:t>
            </a:r>
            <a:endParaRPr lang="en-US" dirty="0">
              <a:solidFill>
                <a:schemeClr val="tx1"/>
              </a:solidFill>
            </a:endParaRPr>
          </a:p>
        </p:txBody>
      </p:sp>
      <p:sp>
        <p:nvSpPr>
          <p:cNvPr id="6" name="Diamond 5"/>
          <p:cNvSpPr/>
          <p:nvPr/>
        </p:nvSpPr>
        <p:spPr>
          <a:xfrm>
            <a:off x="5362849" y="255952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a:t>
            </a:r>
            <a:endParaRPr lang="en-US" dirty="0">
              <a:solidFill>
                <a:schemeClr val="tx1"/>
              </a:solidFill>
            </a:endParaRPr>
          </a:p>
        </p:txBody>
      </p:sp>
      <p:cxnSp>
        <p:nvCxnSpPr>
          <p:cNvPr id="7" name="Straight Connector 6"/>
          <p:cNvCxnSpPr>
            <a:stCxn id="6" idx="3"/>
            <a:endCxn id="5" idx="1"/>
          </p:cNvCxnSpPr>
          <p:nvPr/>
        </p:nvCxnSpPr>
        <p:spPr>
          <a:xfrm>
            <a:off x="7087147"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481096"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674620" y="2201934"/>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943100" y="17790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638009" y="2179523"/>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561223" y="175661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a:t>
            </a:r>
            <a:r>
              <a:rPr lang="en-US" dirty="0" err="1" smtClean="0">
                <a:solidFill>
                  <a:schemeClr val="tx1"/>
                </a:solidFill>
              </a:rPr>
              <a:t>Name</a:t>
            </a:r>
            <a:endParaRPr lang="en-US" dirty="0">
              <a:solidFill>
                <a:schemeClr val="tx1"/>
              </a:solidFill>
            </a:endParaRPr>
          </a:p>
        </p:txBody>
      </p:sp>
      <p:cxnSp>
        <p:nvCxnSpPr>
          <p:cNvPr id="13" name="Straight Connector 12"/>
          <p:cNvCxnSpPr/>
          <p:nvPr/>
        </p:nvCxnSpPr>
        <p:spPr>
          <a:xfrm flipH="1">
            <a:off x="2807209" y="3378134"/>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2057403" y="378871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cxnSp>
        <p:nvCxnSpPr>
          <p:cNvPr id="15" name="Straight Connector 14"/>
          <p:cNvCxnSpPr>
            <a:stCxn id="16" idx="4"/>
          </p:cNvCxnSpPr>
          <p:nvPr/>
        </p:nvCxnSpPr>
        <p:spPr>
          <a:xfrm>
            <a:off x="7916385" y="2197921"/>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7184865" y="177501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DeptID</a:t>
            </a:r>
            <a:endParaRPr lang="en-US" u="sng" dirty="0">
              <a:solidFill>
                <a:schemeClr val="tx1"/>
              </a:solidFill>
            </a:endParaRPr>
          </a:p>
        </p:txBody>
      </p:sp>
      <p:cxnSp>
        <p:nvCxnSpPr>
          <p:cNvPr id="17" name="Straight Connector 16"/>
          <p:cNvCxnSpPr>
            <a:stCxn id="18" idx="4"/>
          </p:cNvCxnSpPr>
          <p:nvPr/>
        </p:nvCxnSpPr>
        <p:spPr>
          <a:xfrm flipH="1">
            <a:off x="8879774" y="2175510"/>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8802988" y="175260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DName</a:t>
            </a:r>
            <a:endParaRPr lang="en-US" dirty="0">
              <a:solidFill>
                <a:schemeClr val="tx1"/>
              </a:solidFill>
            </a:endParaRPr>
          </a:p>
        </p:txBody>
      </p:sp>
      <p:sp>
        <p:nvSpPr>
          <p:cNvPr id="21" name="Diamond 20"/>
          <p:cNvSpPr/>
          <p:nvPr/>
        </p:nvSpPr>
        <p:spPr>
          <a:xfrm>
            <a:off x="5796653" y="451122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Prof.</a:t>
            </a:r>
            <a:endParaRPr lang="en-US" dirty="0">
              <a:solidFill>
                <a:schemeClr val="tx1"/>
              </a:solidFill>
            </a:endParaRPr>
          </a:p>
        </p:txBody>
      </p:sp>
      <p:cxnSp>
        <p:nvCxnSpPr>
          <p:cNvPr id="22" name="Straight Connector 21"/>
          <p:cNvCxnSpPr>
            <a:stCxn id="21" idx="3"/>
          </p:cNvCxnSpPr>
          <p:nvPr/>
        </p:nvCxnSpPr>
        <p:spPr>
          <a:xfrm>
            <a:off x="7520951" y="495753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flipV="1">
            <a:off x="5008575" y="4951009"/>
            <a:ext cx="801679" cy="13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p:nvGrpSpPr>
        <p:grpSpPr>
          <a:xfrm rot="21202384">
            <a:off x="4999655" y="4697431"/>
            <a:ext cx="3357828" cy="892630"/>
            <a:chOff x="3577594" y="5116733"/>
            <a:chExt cx="3357828" cy="892630"/>
          </a:xfrm>
        </p:grpSpPr>
        <p:sp>
          <p:nvSpPr>
            <p:cNvPr id="25" name="Diamond 24"/>
            <p:cNvSpPr/>
            <p:nvPr/>
          </p:nvSpPr>
          <p:spPr>
            <a:xfrm>
              <a:off x="4388166" y="5116733"/>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Prof.</a:t>
              </a:r>
              <a:endParaRPr lang="en-US" dirty="0">
                <a:solidFill>
                  <a:schemeClr val="tx1"/>
                </a:solidFill>
              </a:endParaRPr>
            </a:p>
          </p:txBody>
        </p:sp>
        <p:cxnSp>
          <p:nvCxnSpPr>
            <p:cNvPr id="26" name="Straight Connector 25"/>
            <p:cNvCxnSpPr>
              <a:stCxn id="25" idx="3"/>
            </p:cNvCxnSpPr>
            <p:nvPr/>
          </p:nvCxnSpPr>
          <p:spPr>
            <a:xfrm>
              <a:off x="6112462" y="5563048"/>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 name="Rounded Rectangular Callout 27"/>
          <p:cNvSpPr/>
          <p:nvPr/>
        </p:nvSpPr>
        <p:spPr>
          <a:xfrm>
            <a:off x="6134100" y="3778250"/>
            <a:ext cx="1463040" cy="914400"/>
          </a:xfrm>
          <a:prstGeom prst="wedgeRoundRectCallout">
            <a:avLst>
              <a:gd name="adj1" fmla="val -19777"/>
              <a:gd name="adj2" fmla="val 72964"/>
              <a:gd name="adj3" fmla="val 16667"/>
            </a:avLst>
          </a:prstGeom>
          <a:solidFill>
            <a:schemeClr val="bg1">
              <a:lumMod val="95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Recursive Relationship</a:t>
            </a:r>
          </a:p>
          <a:p>
            <a:pPr algn="ctr"/>
            <a:r>
              <a:rPr lang="en-US" dirty="0" smtClean="0">
                <a:solidFill>
                  <a:schemeClr val="tx1"/>
                </a:solidFill>
              </a:rPr>
              <a:t>Set</a:t>
            </a:r>
            <a:endParaRPr lang="en-US" dirty="0">
              <a:solidFill>
                <a:schemeClr val="tx1"/>
              </a:solidFill>
            </a:endParaRPr>
          </a:p>
        </p:txBody>
      </p:sp>
      <p:grpSp>
        <p:nvGrpSpPr>
          <p:cNvPr id="29" name="Group 28"/>
          <p:cNvGrpSpPr/>
          <p:nvPr/>
        </p:nvGrpSpPr>
        <p:grpSpPr>
          <a:xfrm rot="20825156">
            <a:off x="4963676" y="4886817"/>
            <a:ext cx="3431767" cy="892630"/>
            <a:chOff x="3577594" y="5127170"/>
            <a:chExt cx="3356617" cy="892630"/>
          </a:xfrm>
        </p:grpSpPr>
        <p:sp>
          <p:nvSpPr>
            <p:cNvPr id="30" name="Diamond 29"/>
            <p:cNvSpPr/>
            <p:nvPr/>
          </p:nvSpPr>
          <p:spPr>
            <a:xfrm>
              <a:off x="4386953" y="51271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Prof./</a:t>
              </a:r>
            </a:p>
            <a:p>
              <a:pPr algn="ctr"/>
              <a:r>
                <a:rPr lang="en-US" dirty="0" smtClean="0">
                  <a:solidFill>
                    <a:schemeClr val="tx1"/>
                  </a:solidFill>
                </a:rPr>
                <a:t>HOD</a:t>
              </a:r>
              <a:endParaRPr lang="en-US" dirty="0">
                <a:solidFill>
                  <a:schemeClr val="tx1"/>
                </a:solidFill>
              </a:endParaRPr>
            </a:p>
          </p:txBody>
        </p:sp>
        <p:cxnSp>
          <p:nvCxnSpPr>
            <p:cNvPr id="31" name="Straight Connector 30"/>
            <p:cNvCxnSpPr>
              <a:stCxn id="30" idx="3"/>
            </p:cNvCxnSpPr>
            <p:nvPr/>
          </p:nvCxnSpPr>
          <p:spPr>
            <a:xfrm>
              <a:off x="6111251" y="557348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aphicFrame>
        <p:nvGraphicFramePr>
          <p:cNvPr id="3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76790817"/>
              </p:ext>
            </p:extLst>
          </p:nvPr>
        </p:nvGraphicFramePr>
        <p:xfrm>
          <a:off x="2842230" y="4321501"/>
          <a:ext cx="2169160" cy="1645920"/>
        </p:xfrm>
        <a:graphic>
          <a:graphicData uri="http://schemas.openxmlformats.org/drawingml/2006/table">
            <a:tbl>
              <a:tblPr firstRow="1" bandRow="1">
                <a:tableStyleId>{8EC20E35-A176-4012-BC5E-935CFFF8708E}</a:tableStyleId>
              </a:tblPr>
              <a:tblGrid>
                <a:gridCol w="1002030">
                  <a:extLst>
                    <a:ext uri="{9D8B030D-6E8A-4147-A177-3AD203B41FA5}">
                      <a16:colId xmlns="" xmlns:a16="http://schemas.microsoft.com/office/drawing/2014/main" val="20000"/>
                    </a:ext>
                  </a:extLst>
                </a:gridCol>
                <a:gridCol w="1167130">
                  <a:extLst>
                    <a:ext uri="{9D8B030D-6E8A-4147-A177-3AD203B41FA5}">
                      <a16:colId xmlns="" xmlns:a16="http://schemas.microsoft.com/office/drawing/2014/main" val="20001"/>
                    </a:ext>
                  </a:extLst>
                </a:gridCol>
              </a:tblGrid>
              <a:tr h="411480">
                <a:tc>
                  <a:txBody>
                    <a:bodyPr/>
                    <a:lstStyle/>
                    <a:p>
                      <a:r>
                        <a:rPr lang="en-US" b="1" dirty="0" err="1" smtClean="0">
                          <a:solidFill>
                            <a:schemeClr val="tx1"/>
                          </a:solidFill>
                        </a:rPr>
                        <a:t>FName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Post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sz="1900" dirty="0" smtClean="0"/>
                        <a:t>Ajay</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Professor</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r>
                        <a:rPr lang="en-US" sz="1900" dirty="0" err="1" smtClean="0"/>
                        <a:t>Haresh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Professor</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US" sz="1900" dirty="0" smtClean="0"/>
                        <a:t>Ramesh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HOD</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3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78216220"/>
              </p:ext>
            </p:extLst>
          </p:nvPr>
        </p:nvGraphicFramePr>
        <p:xfrm>
          <a:off x="8306214" y="4321501"/>
          <a:ext cx="1332230" cy="1645920"/>
        </p:xfrm>
        <a:graphic>
          <a:graphicData uri="http://schemas.openxmlformats.org/drawingml/2006/table">
            <a:tbl>
              <a:tblPr firstRow="1" bandRow="1">
                <a:tableStyleId>{8EC20E35-A176-4012-BC5E-935CFFF8708E}</a:tableStyleId>
              </a:tblPr>
              <a:tblGrid>
                <a:gridCol w="1332230">
                  <a:extLst>
                    <a:ext uri="{9D8B030D-6E8A-4147-A177-3AD203B41FA5}">
                      <a16:colId xmlns="" xmlns:a16="http://schemas.microsoft.com/office/drawing/2014/main" val="20001"/>
                    </a:ext>
                  </a:extLst>
                </a:gridCol>
              </a:tblGrid>
              <a:tr h="411480">
                <a:tc>
                  <a:txBody>
                    <a:bodyPr/>
                    <a:lstStyle/>
                    <a:p>
                      <a:pPr algn="l"/>
                      <a:r>
                        <a:rPr lang="en-US" sz="1800" kern="1200" dirty="0" err="1" smtClean="0">
                          <a:solidFill>
                            <a:schemeClr val="tx1"/>
                          </a:solidFill>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pPr algn="l"/>
                      <a:r>
                        <a:rPr lang="en-US" sz="1900" kern="1200" dirty="0" smtClean="0">
                          <a:solidFill>
                            <a:schemeClr val="dk1"/>
                          </a:solidFill>
                          <a:latin typeface="+mn-lt"/>
                          <a:ea typeface="+mn-ea"/>
                          <a:cs typeface="+mn-cs"/>
                        </a:rPr>
                        <a:t>Computer</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algn="l"/>
                      <a:r>
                        <a:rPr lang="en-US" sz="1900" kern="1200" dirty="0" smtClean="0">
                          <a:solidFill>
                            <a:schemeClr val="dk1"/>
                          </a:solidFill>
                          <a:latin typeface="+mn-lt"/>
                          <a:ea typeface="+mn-ea"/>
                          <a:cs typeface="+mn-cs"/>
                        </a:rPr>
                        <a:t>Civil</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algn="l"/>
                      <a:r>
                        <a:rPr lang="en-US" sz="1900" kern="1200" dirty="0" smtClean="0">
                          <a:solidFill>
                            <a:schemeClr val="dk1"/>
                          </a:solidFill>
                          <a:latin typeface="+mn-lt"/>
                          <a:ea typeface="+mn-ea"/>
                          <a:cs typeface="+mn-cs"/>
                        </a:rPr>
                        <a:t>Mechanical</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7713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100"/>
                                        <p:tgtEl>
                                          <p:spTgt spid="21"/>
                                        </p:tgtEl>
                                      </p:cBhvr>
                                    </p:animEffect>
                                    <p:set>
                                      <p:cBhvr>
                                        <p:cTn id="78" dur="1" fill="hold">
                                          <p:stCondLst>
                                            <p:cond delay="99"/>
                                          </p:stCondLst>
                                        </p:cTn>
                                        <p:tgtEl>
                                          <p:spTgt spid="2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100"/>
                                        <p:tgtEl>
                                          <p:spTgt spid="22"/>
                                        </p:tgtEl>
                                      </p:cBhvr>
                                    </p:animEffect>
                                    <p:set>
                                      <p:cBhvr>
                                        <p:cTn id="81" dur="1" fill="hold">
                                          <p:stCondLst>
                                            <p:cond delay="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100"/>
                                        <p:tgtEl>
                                          <p:spTgt spid="23"/>
                                        </p:tgtEl>
                                      </p:cBhvr>
                                    </p:animEffect>
                                    <p:set>
                                      <p:cBhvr>
                                        <p:cTn id="84" dur="1" fill="hold">
                                          <p:stCondLst>
                                            <p:cond delay="99"/>
                                          </p:stCondLst>
                                        </p:cTn>
                                        <p:tgtEl>
                                          <p:spTgt spid="23"/>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100"/>
                                        <p:tgtEl>
                                          <p:spTgt spid="24"/>
                                        </p:tgtEl>
                                      </p:cBhvr>
                                    </p:animEffect>
                                    <p:set>
                                      <p:cBhvr>
                                        <p:cTn id="92" dur="1" fill="hold">
                                          <p:stCondLst>
                                            <p:cond delay="99"/>
                                          </p:stCondLst>
                                        </p:cTn>
                                        <p:tgtEl>
                                          <p:spTgt spid="24"/>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6" grpId="0" animBg="1"/>
      <p:bldP spid="18" grpId="0" animBg="1"/>
      <p:bldP spid="21" grpId="0" animBg="1"/>
      <p:bldP spid="21" grpId="1"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Mapping Cardinality</a:t>
            </a:r>
          </a:p>
        </p:txBody>
      </p:sp>
      <p:sp>
        <p:nvSpPr>
          <p:cNvPr id="5" name="Text Placeholder 4"/>
          <p:cNvSpPr>
            <a:spLocks noGrp="1"/>
          </p:cNvSpPr>
          <p:nvPr>
            <p:ph type="body" idx="1"/>
          </p:nvPr>
        </p:nvSpPr>
        <p:spPr/>
        <p:txBody>
          <a:bodyPr/>
          <a:lstStyle/>
          <a:p>
            <a:r>
              <a:rPr lang="en-US" dirty="0" smtClean="0"/>
              <a:t>Section - </a:t>
            </a:r>
            <a:r>
              <a:rPr lang="en-US" dirty="0"/>
              <a:t>3</a:t>
            </a:r>
            <a:endParaRPr lang="en-US" dirty="0" smtClean="0"/>
          </a:p>
          <a:p>
            <a:endParaRPr lang="en-US" dirty="0"/>
          </a:p>
        </p:txBody>
      </p:sp>
    </p:spTree>
    <p:extLst>
      <p:ext uri="{BB962C8B-B14F-4D97-AF65-F5344CB8AC3E}">
        <p14:creationId xmlns:p14="http://schemas.microsoft.com/office/powerpoint/2010/main" val="2046017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Mapping Cardinality (Cardinality Constraints)</a:t>
            </a:r>
          </a:p>
        </p:txBody>
      </p:sp>
      <p:sp>
        <p:nvSpPr>
          <p:cNvPr id="5" name="Content Placeholder 4"/>
          <p:cNvSpPr>
            <a:spLocks noGrp="1"/>
          </p:cNvSpPr>
          <p:nvPr>
            <p:ph idx="1"/>
          </p:nvPr>
        </p:nvSpPr>
        <p:spPr/>
        <p:txBody>
          <a:bodyPr/>
          <a:lstStyle/>
          <a:p>
            <a:r>
              <a:rPr lang="en-GB" dirty="0"/>
              <a:t>It represents the </a:t>
            </a:r>
            <a:r>
              <a:rPr lang="en-GB" b="1" dirty="0">
                <a:solidFill>
                  <a:schemeClr val="accent6"/>
                </a:solidFill>
              </a:rPr>
              <a:t>number of entities of another entity set </a:t>
            </a:r>
            <a:r>
              <a:rPr lang="en-GB" dirty="0"/>
              <a:t>which are </a:t>
            </a:r>
            <a:r>
              <a:rPr lang="en-GB" b="1" dirty="0">
                <a:solidFill>
                  <a:schemeClr val="accent6"/>
                </a:solidFill>
              </a:rPr>
              <a:t>connected to an entity </a:t>
            </a:r>
            <a:r>
              <a:rPr lang="en-GB" dirty="0"/>
              <a:t>using a relationship set.</a:t>
            </a:r>
          </a:p>
          <a:p>
            <a:r>
              <a:rPr lang="en-GB" dirty="0"/>
              <a:t>It is most </a:t>
            </a:r>
            <a:r>
              <a:rPr lang="en-GB" b="1" dirty="0">
                <a:solidFill>
                  <a:schemeClr val="accent6"/>
                </a:solidFill>
              </a:rPr>
              <a:t>useful in describing binary relationship sets</a:t>
            </a:r>
            <a:r>
              <a:rPr lang="en-GB" dirty="0"/>
              <a:t>.</a:t>
            </a:r>
          </a:p>
          <a:p>
            <a:r>
              <a:rPr lang="en-GB" dirty="0"/>
              <a:t>For a binary relationship set the mapping cardinality must be one of the following types:</a:t>
            </a:r>
          </a:p>
          <a:p>
            <a:pPr lvl="1"/>
            <a:r>
              <a:rPr lang="en-GB" dirty="0"/>
              <a:t>One to One</a:t>
            </a:r>
          </a:p>
          <a:p>
            <a:pPr lvl="1"/>
            <a:r>
              <a:rPr lang="en-GB" dirty="0"/>
              <a:t>One to Many</a:t>
            </a:r>
          </a:p>
          <a:p>
            <a:pPr lvl="1"/>
            <a:r>
              <a:rPr lang="en-GB" dirty="0"/>
              <a:t>Many to One</a:t>
            </a:r>
          </a:p>
          <a:p>
            <a:pPr lvl="1"/>
            <a:r>
              <a:rPr lang="en-GB" dirty="0"/>
              <a:t>Many to Many</a:t>
            </a:r>
          </a:p>
        </p:txBody>
      </p:sp>
    </p:spTree>
    <p:extLst>
      <p:ext uri="{BB962C8B-B14F-4D97-AF65-F5344CB8AC3E}">
        <p14:creationId xmlns:p14="http://schemas.microsoft.com/office/powerpoint/2010/main" val="38759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One-to-One relationship (1 – 1)</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only one entity in A</a:t>
            </a:r>
            <a:r>
              <a:rPr lang="en-GB" dirty="0" smtClean="0"/>
              <a:t>.</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a:t>Example: A </a:t>
            </a:r>
            <a:r>
              <a:rPr lang="en-GB" b="1" dirty="0">
                <a:solidFill>
                  <a:schemeClr val="accent6"/>
                </a:solidFill>
              </a:rPr>
              <a:t>customer is connected with only one loan </a:t>
            </a:r>
            <a:r>
              <a:rPr lang="en-GB" dirty="0"/>
              <a:t>using the relationship borrower and a </a:t>
            </a:r>
            <a:r>
              <a:rPr lang="en-GB" b="1" dirty="0">
                <a:solidFill>
                  <a:schemeClr val="accent6"/>
                </a:solidFill>
              </a:rPr>
              <a:t>loan is connected with only one customer </a:t>
            </a:r>
            <a:r>
              <a:rPr lang="en-GB" dirty="0"/>
              <a:t>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r>
              <a:rPr lang="en-US" dirty="0" smtClean="0"/>
              <a:t>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smtClean="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smtClean="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a:t>
            </a:r>
            <a:r>
              <a:rPr lang="en-US" dirty="0" smtClean="0"/>
              <a:t>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2" idx="1"/>
          </p:cNvCxnSpPr>
          <p:nvPr/>
        </p:nvCxnSpPr>
        <p:spPr>
          <a:xfrm>
            <a:off x="7577920" y="35127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4" idx="1"/>
          </p:cNvCxnSpPr>
          <p:nvPr/>
        </p:nvCxnSpPr>
        <p:spPr>
          <a:xfrm>
            <a:off x="7577920" y="40461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2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animEffect transition="in" filter="fade">
                                      <p:cBhvr>
                                        <p:cTn id="8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One-to-Many </a:t>
            </a:r>
            <a:r>
              <a:rPr lang="en-GB" dirty="0"/>
              <a:t>relationship (1 – </a:t>
            </a:r>
            <a:r>
              <a:rPr lang="en-GB" dirty="0" smtClean="0"/>
              <a:t>N)</a:t>
            </a:r>
            <a:endParaRPr lang="en-GB" dirty="0"/>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 </a:t>
            </a:r>
            <a:r>
              <a:rPr lang="en-GB" dirty="0"/>
              <a:t>and an entity in </a:t>
            </a:r>
            <a:r>
              <a:rPr lang="en-GB" b="1" dirty="0">
                <a:solidFill>
                  <a:schemeClr val="accent6"/>
                </a:solidFill>
              </a:rPr>
              <a:t>B is associated with only one entity in A</a:t>
            </a:r>
            <a:r>
              <a:rPr lang="en-GB" dirty="0"/>
              <a:t>.</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Example</a:t>
            </a:r>
            <a:r>
              <a:rPr lang="en-GB" dirty="0"/>
              <a:t>: A </a:t>
            </a:r>
            <a:r>
              <a:rPr lang="en-GB" b="1" dirty="0">
                <a:solidFill>
                  <a:schemeClr val="accent6"/>
                </a:solidFill>
              </a:rPr>
              <a:t>loan is connected with only one customer </a:t>
            </a:r>
            <a:r>
              <a:rPr lang="en-GB" dirty="0"/>
              <a:t>using borrower and a </a:t>
            </a:r>
            <a:r>
              <a:rPr lang="en-GB" b="1" dirty="0">
                <a:solidFill>
                  <a:schemeClr val="accent6"/>
                </a:solidFill>
              </a:rPr>
              <a:t>customer is connected with more than one loans using borrower</a:t>
            </a:r>
            <a:r>
              <a:rPr lang="en-GB" dirty="0"/>
              <a:t>.</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r>
              <a:rPr lang="en-US" dirty="0" smtClean="0"/>
              <a:t>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smtClean="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smtClean="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7" idx="3"/>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a:t>
            </a:r>
            <a:r>
              <a:rPr lang="en-US" dirty="0" smtClean="0"/>
              <a:t>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3"/>
            <a:endCxn id="24" idx="1"/>
          </p:cNvCxnSpPr>
          <p:nvPr/>
        </p:nvCxnSpPr>
        <p:spPr>
          <a:xfrm>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348490" y="43815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L4</a:t>
            </a:r>
            <a:endParaRPr lang="en-IN" dirty="0"/>
          </a:p>
        </p:txBody>
      </p:sp>
      <p:cxnSp>
        <p:nvCxnSpPr>
          <p:cNvPr id="32" name="Straight Connector 31"/>
          <p:cNvCxnSpPr>
            <a:stCxn id="20" idx="3"/>
            <a:endCxn id="30" idx="1"/>
          </p:cNvCxnSpPr>
          <p:nvPr/>
        </p:nvCxnSpPr>
        <p:spPr>
          <a:xfrm>
            <a:off x="7577920" y="3512700"/>
            <a:ext cx="2770570" cy="1066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944944"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7902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Many-to-One </a:t>
            </a:r>
            <a:r>
              <a:rPr lang="en-GB" dirty="0"/>
              <a:t>relationship </a:t>
            </a:r>
            <a:r>
              <a:rPr lang="en-GB" dirty="0" smtClean="0"/>
              <a:t>(N </a:t>
            </a:r>
            <a:r>
              <a:rPr lang="en-GB" dirty="0"/>
              <a:t>– </a:t>
            </a:r>
            <a:r>
              <a:rPr lang="en-GB" dirty="0" smtClean="0"/>
              <a:t>1)</a:t>
            </a:r>
            <a:endParaRPr lang="en-GB" dirty="0"/>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more than one entities in A</a:t>
            </a:r>
            <a:r>
              <a:rPr lang="en-GB" dirty="0"/>
              <a:t>.</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Example</a:t>
            </a:r>
            <a:r>
              <a:rPr lang="en-GB" dirty="0"/>
              <a:t>: A </a:t>
            </a:r>
            <a:r>
              <a:rPr lang="en-GB" b="1" dirty="0">
                <a:solidFill>
                  <a:schemeClr val="accent6"/>
                </a:solidFill>
              </a:rPr>
              <a:t>loan is connected with more than one customer </a:t>
            </a:r>
            <a:r>
              <a:rPr lang="en-GB" dirty="0"/>
              <a:t>using borrower and a </a:t>
            </a:r>
            <a:r>
              <a:rPr lang="en-GB" b="1" dirty="0">
                <a:solidFill>
                  <a:schemeClr val="accent6"/>
                </a:solidFill>
              </a:rPr>
              <a:t>customer is connected with only one loan</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r>
              <a:rPr lang="en-US" dirty="0" smtClean="0"/>
              <a:t>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smtClean="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smtClean="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a:t>
            </a:r>
            <a:r>
              <a:rPr lang="en-US" dirty="0" smtClean="0"/>
              <a:t>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r>
              <a:rPr lang="en-US" dirty="0" smtClean="0"/>
              <a:t>4</a:t>
            </a:r>
            <a:endParaRPr lang="en-IN" dirty="0"/>
          </a:p>
        </p:txBody>
      </p:sp>
      <p:cxnSp>
        <p:nvCxnSpPr>
          <p:cNvPr id="32" name="Straight Connector 31"/>
          <p:cNvCxnSpPr>
            <a:stCxn id="30" idx="3"/>
            <a:endCxn id="22" idx="1"/>
          </p:cNvCxnSpPr>
          <p:nvPr/>
        </p:nvCxnSpPr>
        <p:spPr>
          <a:xfrm flipV="1">
            <a:off x="7577920" y="3512700"/>
            <a:ext cx="2768400" cy="1071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3489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Many-to-Many </a:t>
            </a:r>
            <a:r>
              <a:rPr lang="en-GB" dirty="0"/>
              <a:t>relationship </a:t>
            </a:r>
            <a:r>
              <a:rPr lang="en-GB" dirty="0" smtClean="0"/>
              <a:t>(N </a:t>
            </a:r>
            <a:r>
              <a:rPr lang="en-GB" dirty="0"/>
              <a:t>– </a:t>
            </a:r>
            <a:r>
              <a:rPr lang="en-GB" dirty="0" smtClean="0"/>
              <a:t>N)</a:t>
            </a:r>
            <a:endParaRPr lang="en-GB" dirty="0"/>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a:t>
            </a:r>
            <a:r>
              <a:rPr lang="en-GB" dirty="0"/>
              <a:t> and an entity in </a:t>
            </a:r>
            <a:r>
              <a:rPr lang="en-GB" b="1" dirty="0">
                <a:solidFill>
                  <a:schemeClr val="accent6"/>
                </a:solidFill>
              </a:rPr>
              <a:t>B is associated with more than one entities in A</a:t>
            </a:r>
            <a:r>
              <a:rPr lang="en-GB" dirty="0"/>
              <a:t>.</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Example</a:t>
            </a:r>
            <a:r>
              <a:rPr lang="en-GB" dirty="0"/>
              <a:t>: A </a:t>
            </a:r>
            <a:r>
              <a:rPr lang="en-GB" b="1" dirty="0">
                <a:solidFill>
                  <a:schemeClr val="accent6"/>
                </a:solidFill>
              </a:rPr>
              <a:t>customer is connected with more than one loan </a:t>
            </a:r>
            <a:r>
              <a:rPr lang="en-GB" dirty="0"/>
              <a:t>using borrower and a </a:t>
            </a:r>
            <a:r>
              <a:rPr lang="en-GB" b="1" dirty="0">
                <a:solidFill>
                  <a:schemeClr val="accent6"/>
                </a:solidFill>
              </a:rPr>
              <a:t>loan is connected with more than one customer</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r>
              <a:rPr lang="en-US" dirty="0" smtClean="0"/>
              <a:t>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smtClean="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smtClean="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a:t>
            </a:r>
            <a:r>
              <a:rPr lang="en-US" dirty="0" smtClean="0"/>
              <a:t>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r>
              <a:rPr lang="en-US" dirty="0" smtClean="0"/>
              <a:t>4</a:t>
            </a:r>
            <a:endParaRPr lang="en-IN" dirty="0"/>
          </a:p>
        </p:txBody>
      </p:sp>
      <p:cxnSp>
        <p:nvCxnSpPr>
          <p:cNvPr id="32" name="Straight Connector 31"/>
          <p:cNvCxnSpPr>
            <a:stCxn id="30" idx="3"/>
            <a:endCxn id="24" idx="1"/>
          </p:cNvCxnSpPr>
          <p:nvPr/>
        </p:nvCxnSpPr>
        <p:spPr>
          <a:xfrm flipV="1">
            <a:off x="7577920" y="4046100"/>
            <a:ext cx="2768400" cy="5385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3"/>
            <a:endCxn id="11" idx="1"/>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965320" y="2400048"/>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0346320" y="438149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L4</a:t>
            </a:r>
            <a:endParaRPr lang="en-IN" dirty="0"/>
          </a:p>
        </p:txBody>
      </p:sp>
      <p:cxnSp>
        <p:nvCxnSpPr>
          <p:cNvPr id="39" name="Straight Connector 38"/>
          <p:cNvCxnSpPr>
            <a:stCxn id="20" idx="3"/>
          </p:cNvCxnSpPr>
          <p:nvPr/>
        </p:nvCxnSpPr>
        <p:spPr>
          <a:xfrm>
            <a:off x="7577920" y="3512700"/>
            <a:ext cx="2768400" cy="5333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577920" y="4046099"/>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77920" y="4588171"/>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2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500"/>
                                        <p:tgtEl>
                                          <p:spTgt spid="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10" presetClass="entr" presetSubtype="0"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5">
                                            <p:txEl>
                                              <p:pRg st="9" end="9"/>
                                            </p:txEl>
                                          </p:spTgt>
                                        </p:tgtEl>
                                        <p:attrNameLst>
                                          <p:attrName>style.visibility</p:attrName>
                                        </p:attrNameLst>
                                      </p:cBhvr>
                                      <p:to>
                                        <p:strVal val="visible"/>
                                      </p:to>
                                    </p:set>
                                    <p:animEffect transition="in" filter="fade">
                                      <p:cBhvr>
                                        <p:cTn id="11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Mapping Cardinality (Cardinality Constraints</a:t>
            </a:r>
            <a:r>
              <a:rPr lang="en-GB" dirty="0" smtClean="0"/>
              <a:t>) </a:t>
            </a:r>
            <a:r>
              <a:rPr lang="en-GB" dirty="0">
                <a:solidFill>
                  <a:schemeClr val="tx1">
                    <a:lumMod val="50000"/>
                    <a:lumOff val="50000"/>
                  </a:schemeClr>
                </a:solidFill>
              </a:rPr>
              <a:t>[Exercise]</a:t>
            </a:r>
          </a:p>
        </p:txBody>
      </p:sp>
      <p:sp>
        <p:nvSpPr>
          <p:cNvPr id="5" name="Content Placeholder 4"/>
          <p:cNvSpPr>
            <a:spLocks noGrp="1"/>
          </p:cNvSpPr>
          <p:nvPr>
            <p:ph idx="1"/>
          </p:nvPr>
        </p:nvSpPr>
        <p:spPr/>
        <p:txBody>
          <a:bodyPr/>
          <a:lstStyle/>
          <a:p>
            <a:r>
              <a:rPr lang="en-GB" dirty="0" smtClean="0"/>
              <a:t>Draw an E-R diagram and specify which type of mapping cardinality will be there in the following examples:</a:t>
            </a:r>
          </a:p>
          <a:p>
            <a:pPr lvl="1"/>
            <a:r>
              <a:rPr lang="en-GB" dirty="0" smtClean="0"/>
              <a:t>Each customer has only one account in the bank and each account is held by only one customer. [single account]</a:t>
            </a:r>
          </a:p>
          <a:p>
            <a:pPr lvl="1"/>
            <a:r>
              <a:rPr lang="en-GB" dirty="0"/>
              <a:t>Each customer has only one account in </a:t>
            </a:r>
            <a:r>
              <a:rPr lang="en-GB" dirty="0" smtClean="0"/>
              <a:t>the bank but an </a:t>
            </a:r>
            <a:r>
              <a:rPr lang="en-GB" dirty="0"/>
              <a:t>account </a:t>
            </a:r>
            <a:r>
              <a:rPr lang="en-GB" dirty="0" smtClean="0"/>
              <a:t>can be held by more than </a:t>
            </a:r>
            <a:r>
              <a:rPr lang="en-GB" dirty="0"/>
              <a:t>one customer</a:t>
            </a:r>
            <a:r>
              <a:rPr lang="en-GB" dirty="0" smtClean="0"/>
              <a:t>. [joint account]</a:t>
            </a:r>
          </a:p>
          <a:p>
            <a:pPr lvl="1"/>
            <a:r>
              <a:rPr lang="en-GB" dirty="0" smtClean="0"/>
              <a:t>A </a:t>
            </a:r>
            <a:r>
              <a:rPr lang="en-GB" dirty="0"/>
              <a:t>customer </a:t>
            </a:r>
            <a:r>
              <a:rPr lang="en-GB" dirty="0" smtClean="0"/>
              <a:t>may have more than one </a:t>
            </a:r>
            <a:r>
              <a:rPr lang="en-GB" dirty="0"/>
              <a:t>account in </a:t>
            </a:r>
            <a:r>
              <a:rPr lang="en-GB" dirty="0" smtClean="0"/>
              <a:t>the bank </a:t>
            </a:r>
            <a:r>
              <a:rPr lang="en-GB" dirty="0"/>
              <a:t>but each account is </a:t>
            </a:r>
            <a:r>
              <a:rPr lang="en-GB" dirty="0" smtClean="0"/>
              <a:t>held by </a:t>
            </a:r>
            <a:r>
              <a:rPr lang="en-GB" dirty="0"/>
              <a:t>only one customer</a:t>
            </a:r>
            <a:r>
              <a:rPr lang="en-GB" dirty="0" smtClean="0"/>
              <a:t>. [multiple accounts]</a:t>
            </a:r>
          </a:p>
          <a:p>
            <a:pPr lvl="1"/>
            <a:r>
              <a:rPr lang="en-GB" dirty="0"/>
              <a:t>A customer may have more than one account in the bank </a:t>
            </a:r>
            <a:r>
              <a:rPr lang="en-GB" dirty="0" smtClean="0"/>
              <a:t>and </a:t>
            </a:r>
            <a:r>
              <a:rPr lang="en-GB" dirty="0"/>
              <a:t>each account is held by </a:t>
            </a:r>
            <a:r>
              <a:rPr lang="en-GB" dirty="0" smtClean="0"/>
              <a:t>more than </a:t>
            </a:r>
            <a:r>
              <a:rPr lang="en-GB" dirty="0"/>
              <a:t>one customer. </a:t>
            </a:r>
            <a:r>
              <a:rPr lang="en-GB" dirty="0" smtClean="0"/>
              <a:t>[join account as well as multiple </a:t>
            </a:r>
            <a:r>
              <a:rPr lang="en-GB" dirty="0"/>
              <a:t>accounts</a:t>
            </a:r>
            <a:r>
              <a:rPr lang="en-GB" dirty="0" smtClean="0"/>
              <a:t>]</a:t>
            </a:r>
          </a:p>
          <a:p>
            <a:pPr lvl="1"/>
            <a:r>
              <a:rPr lang="en-US" dirty="0"/>
              <a:t>A student can work in more than one project and a project can be done by more than one student</a:t>
            </a:r>
            <a:r>
              <a:rPr lang="en-US" dirty="0" smtClean="0"/>
              <a:t>.</a:t>
            </a:r>
          </a:p>
          <a:p>
            <a:pPr lvl="1"/>
            <a:r>
              <a:rPr lang="en-US" dirty="0"/>
              <a:t>A student can issue more than one book but a book is issued to only one student.</a:t>
            </a:r>
            <a:endParaRPr lang="en-GB" dirty="0"/>
          </a:p>
          <a:p>
            <a:pPr lvl="1"/>
            <a:r>
              <a:rPr lang="en-US" dirty="0"/>
              <a:t>A subject is taught by more than one faculty and a faculty can teach more than one subject</a:t>
            </a:r>
            <a:r>
              <a:rPr lang="en-US" dirty="0" smtClean="0"/>
              <a:t>.</a:t>
            </a:r>
            <a:endParaRPr lang="en-GB" dirty="0"/>
          </a:p>
        </p:txBody>
      </p:sp>
    </p:spTree>
    <p:extLst>
      <p:ext uri="{BB962C8B-B14F-4D97-AF65-F5344CB8AC3E}">
        <p14:creationId xmlns:p14="http://schemas.microsoft.com/office/powerpoint/2010/main" val="23935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Participation Constraints</a:t>
            </a:r>
          </a:p>
        </p:txBody>
      </p:sp>
      <p:sp>
        <p:nvSpPr>
          <p:cNvPr id="5" name="Text Placeholder 4"/>
          <p:cNvSpPr>
            <a:spLocks noGrp="1"/>
          </p:cNvSpPr>
          <p:nvPr>
            <p:ph type="body" idx="1"/>
          </p:nvPr>
        </p:nvSpPr>
        <p:spPr/>
        <p:txBody>
          <a:bodyPr/>
          <a:lstStyle/>
          <a:p>
            <a:r>
              <a:rPr lang="en-US" dirty="0" smtClean="0"/>
              <a:t>Section - </a:t>
            </a:r>
            <a:r>
              <a:rPr lang="en-US" dirty="0"/>
              <a:t>4</a:t>
            </a:r>
            <a:endParaRPr lang="en-US" dirty="0" smtClean="0"/>
          </a:p>
          <a:p>
            <a:endParaRPr lang="en-US" dirty="0"/>
          </a:p>
        </p:txBody>
      </p:sp>
    </p:spTree>
    <p:extLst>
      <p:ext uri="{BB962C8B-B14F-4D97-AF65-F5344CB8AC3E}">
        <p14:creationId xmlns:p14="http://schemas.microsoft.com/office/powerpoint/2010/main" val="3256387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ular Callout 19"/>
          <p:cNvSpPr/>
          <p:nvPr/>
        </p:nvSpPr>
        <p:spPr>
          <a:xfrm>
            <a:off x="6583309" y="2478322"/>
            <a:ext cx="5400000" cy="1440000"/>
          </a:xfrm>
          <a:prstGeom prst="wedgeRoundRectCallout">
            <a:avLst>
              <a:gd name="adj1" fmla="val -33981"/>
              <a:gd name="adj2" fmla="val 9534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Total participation</a:t>
            </a:r>
          </a:p>
          <a:p>
            <a:pPr marL="285750" indent="-285750">
              <a:buFont typeface="Arial" panose="020B0604020202020204" pitchFamily="34" charset="0"/>
              <a:buChar char="•"/>
            </a:pPr>
            <a:r>
              <a:rPr lang="en-IN" dirty="0">
                <a:solidFill>
                  <a:schemeClr val="tx1"/>
                </a:solidFill>
              </a:rPr>
              <a:t>every entity in the entity set participates in at least one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double line</a:t>
            </a:r>
          </a:p>
        </p:txBody>
      </p:sp>
      <p:sp>
        <p:nvSpPr>
          <p:cNvPr id="21" name="Rounded Rectangular Callout 20"/>
          <p:cNvSpPr/>
          <p:nvPr/>
        </p:nvSpPr>
        <p:spPr>
          <a:xfrm>
            <a:off x="626806" y="2462722"/>
            <a:ext cx="5400000" cy="1440000"/>
          </a:xfrm>
          <a:prstGeom prst="wedgeRoundRectCallout">
            <a:avLst>
              <a:gd name="adj1" fmla="val 34452"/>
              <a:gd name="adj2" fmla="val 9985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Partial participation</a:t>
            </a:r>
          </a:p>
          <a:p>
            <a:pPr marL="285750" indent="-285750">
              <a:buFont typeface="Arial" panose="020B0604020202020204" pitchFamily="34" charset="0"/>
              <a:buChar char="•"/>
            </a:pPr>
            <a:r>
              <a:rPr lang="en-IN" dirty="0">
                <a:solidFill>
                  <a:schemeClr val="tx1"/>
                </a:solidFill>
              </a:rPr>
              <a:t>some entities in the entity set may not </a:t>
            </a:r>
            <a:r>
              <a:rPr lang="en-IN" dirty="0" smtClean="0">
                <a:solidFill>
                  <a:schemeClr val="tx1"/>
                </a:solidFill>
              </a:rPr>
              <a:t>participate </a:t>
            </a:r>
            <a:r>
              <a:rPr lang="en-IN" dirty="0">
                <a:solidFill>
                  <a:schemeClr val="tx1"/>
                </a:solidFill>
              </a:rPr>
              <a:t>in any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single line</a:t>
            </a:r>
          </a:p>
        </p:txBody>
      </p:sp>
      <p:sp>
        <p:nvSpPr>
          <p:cNvPr id="4" name="Title 3"/>
          <p:cNvSpPr>
            <a:spLocks noGrp="1"/>
          </p:cNvSpPr>
          <p:nvPr>
            <p:ph type="title"/>
          </p:nvPr>
        </p:nvSpPr>
        <p:spPr/>
        <p:txBody>
          <a:bodyPr/>
          <a:lstStyle/>
          <a:p>
            <a:r>
              <a:rPr lang="en-GB" dirty="0"/>
              <a:t>Participation Constraints</a:t>
            </a:r>
          </a:p>
        </p:txBody>
      </p:sp>
      <p:sp>
        <p:nvSpPr>
          <p:cNvPr id="5" name="Content Placeholder 4"/>
          <p:cNvSpPr>
            <a:spLocks noGrp="1"/>
          </p:cNvSpPr>
          <p:nvPr>
            <p:ph idx="1"/>
          </p:nvPr>
        </p:nvSpPr>
        <p:spPr/>
        <p:txBody>
          <a:bodyPr/>
          <a:lstStyle/>
          <a:p>
            <a:r>
              <a:rPr lang="en-GB" dirty="0"/>
              <a:t>It specifies the </a:t>
            </a:r>
            <a:r>
              <a:rPr lang="en-GB" b="1" dirty="0">
                <a:solidFill>
                  <a:schemeClr val="accent6"/>
                </a:solidFill>
              </a:rPr>
              <a:t>participation of an entity set </a:t>
            </a:r>
            <a:r>
              <a:rPr lang="en-GB" dirty="0"/>
              <a:t>in a relationship set.</a:t>
            </a:r>
          </a:p>
          <a:p>
            <a:r>
              <a:rPr lang="en-GB" dirty="0"/>
              <a:t>There are two types participation constraints</a:t>
            </a:r>
          </a:p>
          <a:p>
            <a:pPr lvl="1"/>
            <a:r>
              <a:rPr lang="en-GB" dirty="0"/>
              <a:t>Total participation</a:t>
            </a:r>
          </a:p>
          <a:p>
            <a:pPr lvl="1"/>
            <a:r>
              <a:rPr lang="en-GB" dirty="0"/>
              <a:t>Partial </a:t>
            </a:r>
            <a:r>
              <a:rPr lang="en-GB" dirty="0" smtClean="0"/>
              <a:t>participation</a:t>
            </a:r>
            <a:endParaRPr lang="en-GB" dirty="0"/>
          </a:p>
        </p:txBody>
      </p:sp>
      <p:sp>
        <p:nvSpPr>
          <p:cNvPr id="6" name="Rectangle 5"/>
          <p:cNvSpPr/>
          <p:nvPr/>
        </p:nvSpPr>
        <p:spPr>
          <a:xfrm>
            <a:off x="3637927" y="44113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sp>
        <p:nvSpPr>
          <p:cNvPr id="7" name="Rectangle 6"/>
          <p:cNvSpPr/>
          <p:nvPr/>
        </p:nvSpPr>
        <p:spPr>
          <a:xfrm>
            <a:off x="7676527" y="4411357"/>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8" name="Diamond 7"/>
          <p:cNvSpPr/>
          <p:nvPr/>
        </p:nvSpPr>
        <p:spPr>
          <a:xfrm>
            <a:off x="5318338" y="43351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cxnSp>
        <p:nvCxnSpPr>
          <p:cNvPr id="9" name="Straight Connector 8"/>
          <p:cNvCxnSpPr>
            <a:stCxn id="6" idx="3"/>
            <a:endCxn id="8" idx="1"/>
          </p:cNvCxnSpPr>
          <p:nvPr/>
        </p:nvCxnSpPr>
        <p:spPr>
          <a:xfrm>
            <a:off x="4933327" y="46399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a:off x="7168179" y="4588809"/>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p:cNvSpPr/>
          <p:nvPr/>
        </p:nvSpPr>
        <p:spPr>
          <a:xfrm>
            <a:off x="44761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C1</a:t>
            </a:r>
            <a:endParaRPr lang="en-IN" dirty="0"/>
          </a:p>
        </p:txBody>
      </p:sp>
      <p:sp>
        <p:nvSpPr>
          <p:cNvPr id="12" name="Rectangle 11"/>
          <p:cNvSpPr/>
          <p:nvPr/>
        </p:nvSpPr>
        <p:spPr>
          <a:xfrm>
            <a:off x="44761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C2</a:t>
            </a:r>
            <a:endParaRPr lang="en-IN" dirty="0"/>
          </a:p>
        </p:txBody>
      </p:sp>
      <p:sp>
        <p:nvSpPr>
          <p:cNvPr id="13" name="Rectangle 12"/>
          <p:cNvSpPr/>
          <p:nvPr/>
        </p:nvSpPr>
        <p:spPr>
          <a:xfrm>
            <a:off x="76765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L1</a:t>
            </a:r>
            <a:endParaRPr lang="en-IN" dirty="0"/>
          </a:p>
        </p:txBody>
      </p:sp>
      <p:sp>
        <p:nvSpPr>
          <p:cNvPr id="14" name="Rectangle 13"/>
          <p:cNvSpPr/>
          <p:nvPr/>
        </p:nvSpPr>
        <p:spPr>
          <a:xfrm>
            <a:off x="76765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a:t>
            </a:r>
            <a:r>
              <a:rPr lang="en-US" dirty="0" smtClean="0"/>
              <a:t>2</a:t>
            </a:r>
            <a:endParaRPr lang="en-IN" dirty="0"/>
          </a:p>
        </p:txBody>
      </p:sp>
      <p:sp>
        <p:nvSpPr>
          <p:cNvPr id="15" name="Rectangle 14"/>
          <p:cNvSpPr/>
          <p:nvPr/>
        </p:nvSpPr>
        <p:spPr>
          <a:xfrm>
            <a:off x="4476127" y="60727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C3</a:t>
            </a:r>
            <a:endParaRPr lang="en-IN" dirty="0"/>
          </a:p>
        </p:txBody>
      </p:sp>
      <p:cxnSp>
        <p:nvCxnSpPr>
          <p:cNvPr id="16" name="Straight Connector 15"/>
          <p:cNvCxnSpPr>
            <a:stCxn id="11" idx="3"/>
            <a:endCxn id="13" idx="1"/>
          </p:cNvCxnSpPr>
          <p:nvPr/>
        </p:nvCxnSpPr>
        <p:spPr>
          <a:xfrm>
            <a:off x="4908127" y="52039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a:endCxn id="14" idx="1"/>
          </p:cNvCxnSpPr>
          <p:nvPr/>
        </p:nvCxnSpPr>
        <p:spPr>
          <a:xfrm>
            <a:off x="4908127" y="57373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2575" y="5347427"/>
            <a:ext cx="2286000" cy="646331"/>
          </a:xfrm>
          <a:prstGeom prst="rect">
            <a:avLst/>
          </a:prstGeom>
          <a:noFill/>
        </p:spPr>
        <p:txBody>
          <a:bodyPr wrap="square" rtlCol="0">
            <a:spAutoFit/>
          </a:bodyPr>
          <a:lstStyle/>
          <a:p>
            <a:pPr algn="ctr"/>
            <a:r>
              <a:rPr lang="en-US" dirty="0" smtClean="0"/>
              <a:t>Each customer has maximum one  loan</a:t>
            </a:r>
            <a:endParaRPr lang="en-IN" dirty="0"/>
          </a:p>
        </p:txBody>
      </p:sp>
      <p:cxnSp>
        <p:nvCxnSpPr>
          <p:cNvPr id="19" name="Straight Connector 18"/>
          <p:cNvCxnSpPr/>
          <p:nvPr/>
        </p:nvCxnSpPr>
        <p:spPr>
          <a:xfrm>
            <a:off x="7168179" y="4691105"/>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8616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nodeType="with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fade">
                                      <p:cBhvr>
                                        <p:cTn id="82" dur="5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fade">
                                      <p:cBhvr>
                                        <p:cTn id="87" dur="5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fade">
                                      <p:cBhvr>
                                        <p:cTn id="92" dur="5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nodeType="withEffect">
                                  <p:stCondLst>
                                    <p:cond delay="0"/>
                                  </p:stCondLst>
                                  <p:childTnLst>
                                    <p:set>
                                      <p:cBhvr>
                                        <p:cTn id="99" dur="1" fill="hold">
                                          <p:stCondLst>
                                            <p:cond delay="0"/>
                                          </p:stCondLst>
                                        </p:cTn>
                                        <p:tgtEl>
                                          <p:spTgt spid="20">
                                            <p:txEl>
                                              <p:pRg st="0" end="0"/>
                                            </p:txEl>
                                          </p:spTgt>
                                        </p:tgtEl>
                                        <p:attrNameLst>
                                          <p:attrName>style.visibility</p:attrName>
                                        </p:attrNameLst>
                                      </p:cBhvr>
                                      <p:to>
                                        <p:strVal val="visible"/>
                                      </p:to>
                                    </p:set>
                                    <p:animEffect transition="in" filter="fade">
                                      <p:cBhvr>
                                        <p:cTn id="100" dur="500"/>
                                        <p:tgtEl>
                                          <p:spTgt spid="20">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0">
                                            <p:txEl>
                                              <p:pRg st="1" end="1"/>
                                            </p:txEl>
                                          </p:spTgt>
                                        </p:tgtEl>
                                        <p:attrNameLst>
                                          <p:attrName>style.visibility</p:attrName>
                                        </p:attrNameLst>
                                      </p:cBhvr>
                                      <p:to>
                                        <p:strVal val="visible"/>
                                      </p:to>
                                    </p:set>
                                    <p:animEffect transition="in" filter="fade">
                                      <p:cBhvr>
                                        <p:cTn id="105" dur="500"/>
                                        <p:tgtEl>
                                          <p:spTgt spid="20">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0">
                                            <p:txEl>
                                              <p:pRg st="2" end="2"/>
                                            </p:txEl>
                                          </p:spTgt>
                                        </p:tgtEl>
                                        <p:attrNameLst>
                                          <p:attrName>style.visibility</p:attrName>
                                        </p:attrNameLst>
                                      </p:cBhvr>
                                      <p:to>
                                        <p:strVal val="visible"/>
                                      </p:to>
                                    </p:set>
                                    <p:animEffect transition="in" filter="fade">
                                      <p:cBhvr>
                                        <p:cTn id="11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6" grpId="0" animBg="1"/>
      <p:bldP spid="7" grpId="0" animBg="1"/>
      <p:bldP spid="8" grpId="0" animBg="1"/>
      <p:bldP spid="11" grpId="0" animBg="1"/>
      <p:bldP spid="12" grpId="0" animBg="1"/>
      <p:bldP spid="13" grpId="0" animBg="1"/>
      <p:bldP spid="14" grpId="0" animBg="1"/>
      <p:bldP spid="15"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a:t>
            </a:r>
            <a:r>
              <a:rPr lang="en-US" dirty="0" smtClean="0">
                <a:gradFill flip="none" rotWithShape="1">
                  <a:gsLst>
                    <a:gs pos="10000">
                      <a:schemeClr val="accent6">
                        <a:lumMod val="50000"/>
                      </a:schemeClr>
                    </a:gs>
                    <a:gs pos="100000">
                      <a:schemeClr val="accent6"/>
                    </a:gs>
                  </a:gsLst>
                  <a:lin ang="0" scaled="1"/>
                  <a:tileRect/>
                </a:gradFill>
              </a:rPr>
              <a:t>concept of E-R diagram </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Weak Entity Set</a:t>
            </a:r>
          </a:p>
        </p:txBody>
      </p:sp>
      <p:sp>
        <p:nvSpPr>
          <p:cNvPr id="5" name="Text Placeholder 4"/>
          <p:cNvSpPr>
            <a:spLocks noGrp="1"/>
          </p:cNvSpPr>
          <p:nvPr>
            <p:ph type="body" idx="1"/>
          </p:nvPr>
        </p:nvSpPr>
        <p:spPr/>
        <p:txBody>
          <a:bodyPr/>
          <a:lstStyle/>
          <a:p>
            <a:r>
              <a:rPr lang="en-US" dirty="0" smtClean="0"/>
              <a:t>Section - </a:t>
            </a:r>
            <a:r>
              <a:rPr lang="en-US" dirty="0"/>
              <a:t>5</a:t>
            </a:r>
            <a:endParaRPr lang="en-US" dirty="0" smtClean="0"/>
          </a:p>
          <a:p>
            <a:endParaRPr lang="en-US" dirty="0"/>
          </a:p>
        </p:txBody>
      </p:sp>
    </p:spTree>
    <p:extLst>
      <p:ext uri="{BB962C8B-B14F-4D97-AF65-F5344CB8AC3E}">
        <p14:creationId xmlns:p14="http://schemas.microsoft.com/office/powerpoint/2010/main" val="2328780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Weak Entity Set</a:t>
            </a:r>
          </a:p>
        </p:txBody>
      </p:sp>
      <p:sp>
        <p:nvSpPr>
          <p:cNvPr id="5" name="Content Placeholder 4"/>
          <p:cNvSpPr>
            <a:spLocks noGrp="1"/>
          </p:cNvSpPr>
          <p:nvPr>
            <p:ph idx="1"/>
          </p:nvPr>
        </p:nvSpPr>
        <p:spPr/>
        <p:txBody>
          <a:bodyPr/>
          <a:lstStyle/>
          <a:p>
            <a:r>
              <a:rPr lang="en-GB" dirty="0"/>
              <a:t>An </a:t>
            </a:r>
            <a:r>
              <a:rPr lang="en-GB" b="1" dirty="0">
                <a:solidFill>
                  <a:schemeClr val="accent6"/>
                </a:solidFill>
              </a:rPr>
              <a:t>entity set that does not have a primary key </a:t>
            </a:r>
            <a:r>
              <a:rPr lang="en-GB" dirty="0"/>
              <a:t>is called weak entity set.</a:t>
            </a:r>
          </a:p>
        </p:txBody>
      </p:sp>
      <p:sp>
        <p:nvSpPr>
          <p:cNvPr id="42" name="Rectangle 41"/>
          <p:cNvSpPr/>
          <p:nvPr/>
        </p:nvSpPr>
        <p:spPr>
          <a:xfrm>
            <a:off x="7129572" y="2952750"/>
            <a:ext cx="1398477" cy="648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Rectangle 42"/>
          <p:cNvSpPr/>
          <p:nvPr/>
        </p:nvSpPr>
        <p:spPr>
          <a:xfrm>
            <a:off x="3184068" y="30465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4" name="Rectangle 43"/>
          <p:cNvSpPr/>
          <p:nvPr/>
        </p:nvSpPr>
        <p:spPr>
          <a:xfrm>
            <a:off x="7222668" y="3046557"/>
            <a:ext cx="12192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endParaRPr lang="en-IN" dirty="0">
              <a:solidFill>
                <a:schemeClr val="tx1"/>
              </a:solidFill>
            </a:endParaRPr>
          </a:p>
        </p:txBody>
      </p:sp>
      <p:sp>
        <p:nvSpPr>
          <p:cNvPr id="45" name="Diamond 44"/>
          <p:cNvSpPr/>
          <p:nvPr/>
        </p:nvSpPr>
        <p:spPr>
          <a:xfrm>
            <a:off x="4864479" y="29703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6" name="Straight Connector 45"/>
          <p:cNvCxnSpPr>
            <a:stCxn id="43" idx="3"/>
            <a:endCxn id="45" idx="1"/>
          </p:cNvCxnSpPr>
          <p:nvPr/>
        </p:nvCxnSpPr>
        <p:spPr>
          <a:xfrm>
            <a:off x="4479468" y="32751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6695272" y="3224009"/>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6695272" y="3326305"/>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a:stCxn id="50" idx="4"/>
            <a:endCxn id="43" idx="0"/>
          </p:cNvCxnSpPr>
          <p:nvPr/>
        </p:nvCxnSpPr>
        <p:spPr>
          <a:xfrm>
            <a:off x="2716489" y="2623511"/>
            <a:ext cx="1115279" cy="42304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0" name="Oval 49"/>
          <p:cNvSpPr/>
          <p:nvPr/>
        </p:nvSpPr>
        <p:spPr>
          <a:xfrm>
            <a:off x="2000250" y="2038046"/>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loan-no</a:t>
            </a:r>
          </a:p>
        </p:txBody>
      </p:sp>
      <p:cxnSp>
        <p:nvCxnSpPr>
          <p:cNvPr id="51" name="Straight Connector 50"/>
          <p:cNvCxnSpPr>
            <a:stCxn id="52" idx="4"/>
            <a:endCxn id="43" idx="0"/>
          </p:cNvCxnSpPr>
          <p:nvPr/>
        </p:nvCxnSpPr>
        <p:spPr>
          <a:xfrm flipH="1">
            <a:off x="3831768" y="2610003"/>
            <a:ext cx="656059" cy="43655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2" name="Oval 51"/>
          <p:cNvSpPr/>
          <p:nvPr/>
        </p:nvSpPr>
        <p:spPr>
          <a:xfrm>
            <a:off x="3771588" y="2024538"/>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a:t>
            </a:r>
          </a:p>
        </p:txBody>
      </p:sp>
      <p:cxnSp>
        <p:nvCxnSpPr>
          <p:cNvPr id="53" name="Straight Connector 52"/>
          <p:cNvCxnSpPr>
            <a:stCxn id="54" idx="4"/>
            <a:endCxn id="42" idx="0"/>
          </p:cNvCxnSpPr>
          <p:nvPr/>
        </p:nvCxnSpPr>
        <p:spPr>
          <a:xfrm>
            <a:off x="6445553" y="2637019"/>
            <a:ext cx="1383258" cy="31573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4" name="Oval 53"/>
          <p:cNvSpPr/>
          <p:nvPr/>
        </p:nvSpPr>
        <p:spPr>
          <a:xfrm>
            <a:off x="5504337" y="2051554"/>
            <a:ext cx="1882431" cy="585465"/>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Long" dirty="0">
                <a:solidFill>
                  <a:schemeClr val="tx1"/>
                </a:solidFill>
              </a:rPr>
              <a:t>payment-no</a:t>
            </a:r>
          </a:p>
        </p:txBody>
      </p:sp>
      <p:cxnSp>
        <p:nvCxnSpPr>
          <p:cNvPr id="55" name="Straight Connector 54"/>
          <p:cNvCxnSpPr>
            <a:stCxn id="56" idx="4"/>
            <a:endCxn id="42" idx="0"/>
          </p:cNvCxnSpPr>
          <p:nvPr/>
        </p:nvCxnSpPr>
        <p:spPr>
          <a:xfrm flipH="1">
            <a:off x="7828811" y="2038046"/>
            <a:ext cx="3457" cy="91470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6" name="Oval 55"/>
          <p:cNvSpPr/>
          <p:nvPr/>
        </p:nvSpPr>
        <p:spPr>
          <a:xfrm>
            <a:off x="6754776" y="1452581"/>
            <a:ext cx="2154983"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Payment-date</a:t>
            </a:r>
          </a:p>
        </p:txBody>
      </p:sp>
      <p:cxnSp>
        <p:nvCxnSpPr>
          <p:cNvPr id="57" name="Straight Connector 56"/>
          <p:cNvCxnSpPr>
            <a:stCxn id="59" idx="4"/>
            <a:endCxn id="42" idx="0"/>
          </p:cNvCxnSpPr>
          <p:nvPr/>
        </p:nvCxnSpPr>
        <p:spPr>
          <a:xfrm flipH="1">
            <a:off x="7828811" y="2637018"/>
            <a:ext cx="1699999" cy="31573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Diamond 57"/>
          <p:cNvSpPr/>
          <p:nvPr/>
        </p:nvSpPr>
        <p:spPr>
          <a:xfrm>
            <a:off x="5116271" y="3059157"/>
            <a:ext cx="1473605" cy="4320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L_P</a:t>
            </a:r>
            <a:endParaRPr lang="en-IN" dirty="0">
              <a:solidFill>
                <a:schemeClr val="tx1"/>
              </a:solidFill>
            </a:endParaRPr>
          </a:p>
        </p:txBody>
      </p:sp>
      <p:sp>
        <p:nvSpPr>
          <p:cNvPr id="59" name="Oval 58"/>
          <p:cNvSpPr/>
          <p:nvPr/>
        </p:nvSpPr>
        <p:spPr>
          <a:xfrm>
            <a:off x="8248650" y="2051553"/>
            <a:ext cx="2560320"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Payment-amount</a:t>
            </a:r>
          </a:p>
        </p:txBody>
      </p:sp>
      <p:sp>
        <p:nvSpPr>
          <p:cNvPr id="60" name="Rounded Rectangular Callout 59"/>
          <p:cNvSpPr/>
          <p:nvPr/>
        </p:nvSpPr>
        <p:spPr>
          <a:xfrm>
            <a:off x="3184068" y="3817035"/>
            <a:ext cx="1487905" cy="720000"/>
          </a:xfrm>
          <a:prstGeom prst="wedgeRoundRectCallout">
            <a:avLst>
              <a:gd name="adj1" fmla="val -12298"/>
              <a:gd name="adj2" fmla="val -93422"/>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Strong Entity Set</a:t>
            </a:r>
            <a:endParaRPr lang="en-IN" dirty="0">
              <a:solidFill>
                <a:schemeClr val="tx1"/>
              </a:solidFill>
            </a:endParaRPr>
          </a:p>
        </p:txBody>
      </p:sp>
      <p:sp>
        <p:nvSpPr>
          <p:cNvPr id="61" name="Rounded Rectangular Callout 60"/>
          <p:cNvSpPr/>
          <p:nvPr/>
        </p:nvSpPr>
        <p:spPr>
          <a:xfrm>
            <a:off x="7040144"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Set</a:t>
            </a:r>
            <a:endParaRPr lang="en-IN" dirty="0">
              <a:solidFill>
                <a:schemeClr val="tx1"/>
              </a:solidFill>
            </a:endParaRPr>
          </a:p>
        </p:txBody>
      </p:sp>
      <p:sp>
        <p:nvSpPr>
          <p:cNvPr id="62" name="Rounded Rectangular Callout 61"/>
          <p:cNvSpPr/>
          <p:nvPr/>
        </p:nvSpPr>
        <p:spPr>
          <a:xfrm>
            <a:off x="5109120"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Relationship</a:t>
            </a:r>
            <a:endParaRPr lang="en-IN" dirty="0">
              <a:solidFill>
                <a:schemeClr val="tx1"/>
              </a:solidFill>
            </a:endParaRPr>
          </a:p>
        </p:txBody>
      </p:sp>
      <p:sp>
        <p:nvSpPr>
          <p:cNvPr id="63" name="TextBox 62"/>
          <p:cNvSpPr txBox="1"/>
          <p:nvPr/>
        </p:nvSpPr>
        <p:spPr>
          <a:xfrm>
            <a:off x="2503552" y="5022858"/>
            <a:ext cx="7884000" cy="1328023"/>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lt1"/>
                </a:solidFill>
              </a:defRPr>
            </a:lvl1pPr>
          </a:lstStyle>
          <a:p>
            <a:pPr marL="342900" indent="-342900" algn="l">
              <a:buFont typeface="Arial" panose="020B0604020202020204" pitchFamily="34" charset="0"/>
              <a:buChar char="•"/>
            </a:pPr>
            <a:r>
              <a:rPr lang="en-IN" dirty="0"/>
              <a:t>Weak entity set is indicated by double rectangle.</a:t>
            </a:r>
          </a:p>
          <a:p>
            <a:pPr marL="342900" indent="-342900" algn="l">
              <a:buFont typeface="Arial" panose="020B0604020202020204" pitchFamily="34" charset="0"/>
              <a:buChar char="•"/>
            </a:pPr>
            <a:r>
              <a:rPr lang="en-IN" dirty="0"/>
              <a:t>Weak entity relationship set is indicated by double diamond.</a:t>
            </a:r>
          </a:p>
        </p:txBody>
      </p:sp>
    </p:spTree>
    <p:extLst>
      <p:ext uri="{BB962C8B-B14F-4D97-AF65-F5344CB8AC3E}">
        <p14:creationId xmlns:p14="http://schemas.microsoft.com/office/powerpoint/2010/main" val="11372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fade">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50" grpId="0" animBg="1"/>
      <p:bldP spid="52" grpId="0" animBg="1"/>
      <p:bldP spid="54" grpId="0" animBg="1"/>
      <p:bldP spid="56" grpId="0" animBg="1"/>
      <p:bldP spid="58" grpId="0" animBg="1"/>
      <p:bldP spid="59" grpId="0" animBg="1"/>
      <p:bldP spid="60" grpId="0" animBg="1"/>
      <p:bldP spid="61" grpId="0" animBg="1"/>
      <p:bldP spid="62" grpId="0" animBg="1"/>
      <p:bldP spid="6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Weak Entity Set</a:t>
            </a:r>
          </a:p>
        </p:txBody>
      </p:sp>
      <p:sp>
        <p:nvSpPr>
          <p:cNvPr id="5" name="Content Placeholder 4"/>
          <p:cNvSpPr>
            <a:spLocks noGrp="1"/>
          </p:cNvSpPr>
          <p:nvPr>
            <p:ph idx="1"/>
          </p:nvPr>
        </p:nvSpPr>
        <p:spPr/>
        <p:txBody>
          <a:bodyPr/>
          <a:lstStyle/>
          <a:p>
            <a:r>
              <a:rPr lang="en-GB" dirty="0"/>
              <a:t>The </a:t>
            </a:r>
            <a:r>
              <a:rPr lang="en-GB" b="1" dirty="0">
                <a:solidFill>
                  <a:schemeClr val="accent6"/>
                </a:solidFill>
              </a:rPr>
              <a:t>existence of a weak entity set</a:t>
            </a:r>
            <a:r>
              <a:rPr lang="en-GB" dirty="0"/>
              <a:t> depends on the </a:t>
            </a:r>
            <a:r>
              <a:rPr lang="en-GB" b="1" dirty="0">
                <a:solidFill>
                  <a:schemeClr val="accent6"/>
                </a:solidFill>
              </a:rPr>
              <a:t>existence of a strong entity set</a:t>
            </a:r>
            <a:r>
              <a:rPr lang="en-GB" dirty="0"/>
              <a:t>.</a:t>
            </a:r>
          </a:p>
          <a:p>
            <a:r>
              <a:rPr lang="en-GB" dirty="0"/>
              <a:t>The </a:t>
            </a:r>
            <a:r>
              <a:rPr lang="en-GB" b="1" dirty="0">
                <a:solidFill>
                  <a:schemeClr val="accent6"/>
                </a:solidFill>
              </a:rPr>
              <a:t>discriminator (partial key) </a:t>
            </a:r>
            <a:r>
              <a:rPr lang="en-GB" dirty="0"/>
              <a:t>of a weak entity set is the set of </a:t>
            </a:r>
            <a:r>
              <a:rPr lang="en-GB" b="1" dirty="0">
                <a:solidFill>
                  <a:schemeClr val="accent6"/>
                </a:solidFill>
              </a:rPr>
              <a:t>attributes that distinguishes all the entities</a:t>
            </a:r>
            <a:r>
              <a:rPr lang="en-GB" dirty="0"/>
              <a:t> of a weak entity set.</a:t>
            </a:r>
          </a:p>
          <a:p>
            <a:r>
              <a:rPr lang="en-GB" dirty="0"/>
              <a:t>The </a:t>
            </a:r>
            <a:r>
              <a:rPr lang="en-GB" b="1" dirty="0">
                <a:solidFill>
                  <a:schemeClr val="accent6"/>
                </a:solidFill>
              </a:rPr>
              <a:t>primary key </a:t>
            </a:r>
            <a:r>
              <a:rPr lang="en-GB" dirty="0"/>
              <a:t>of a weak entity set is created by </a:t>
            </a:r>
            <a:r>
              <a:rPr lang="en-GB" b="1" dirty="0">
                <a:solidFill>
                  <a:schemeClr val="accent6"/>
                </a:solidFill>
              </a:rPr>
              <a:t>combining the primary key of the strong entity set</a:t>
            </a:r>
            <a:r>
              <a:rPr lang="en-GB" dirty="0"/>
              <a:t> on which the weak entity set is existence dependent and the </a:t>
            </a:r>
            <a:r>
              <a:rPr lang="en-GB" b="1" dirty="0">
                <a:solidFill>
                  <a:schemeClr val="accent6"/>
                </a:solidFill>
              </a:rPr>
              <a:t>weak entity set’s discriminator</a:t>
            </a:r>
            <a:r>
              <a:rPr lang="en-GB" dirty="0"/>
              <a:t>.</a:t>
            </a:r>
          </a:p>
          <a:p>
            <a:r>
              <a:rPr lang="en-GB" dirty="0"/>
              <a:t>We underline the discriminator attribute of a weak entity set with a </a:t>
            </a:r>
            <a:r>
              <a:rPr lang="en-GB" b="1" dirty="0">
                <a:solidFill>
                  <a:schemeClr val="accent6"/>
                </a:solidFill>
              </a:rPr>
              <a:t>dashed line</a:t>
            </a:r>
            <a:r>
              <a:rPr lang="en-GB" dirty="0"/>
              <a:t>.</a:t>
            </a:r>
          </a:p>
          <a:p>
            <a:r>
              <a:rPr lang="en-GB" dirty="0"/>
              <a:t>Payment entity has payment-no which is discriminator.</a:t>
            </a:r>
          </a:p>
          <a:p>
            <a:r>
              <a:rPr lang="en-GB" dirty="0"/>
              <a:t>Loan entity has loan-no as primary key.</a:t>
            </a:r>
          </a:p>
          <a:p>
            <a:r>
              <a:rPr lang="en-GB" dirty="0"/>
              <a:t>So primary key for payment is </a:t>
            </a:r>
            <a:r>
              <a:rPr lang="en-GB" b="1" dirty="0">
                <a:solidFill>
                  <a:schemeClr val="accent6"/>
                </a:solidFill>
              </a:rPr>
              <a:t>(loan-no, payment-no).</a:t>
            </a:r>
          </a:p>
        </p:txBody>
      </p:sp>
    </p:spTree>
    <p:extLst>
      <p:ext uri="{BB962C8B-B14F-4D97-AF65-F5344CB8AC3E}">
        <p14:creationId xmlns:p14="http://schemas.microsoft.com/office/powerpoint/2010/main" val="28916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Superclass v/s Subclass</a:t>
            </a:r>
          </a:p>
        </p:txBody>
      </p:sp>
      <p:sp>
        <p:nvSpPr>
          <p:cNvPr id="5" name="Text Placeholder 4"/>
          <p:cNvSpPr>
            <a:spLocks noGrp="1"/>
          </p:cNvSpPr>
          <p:nvPr>
            <p:ph type="body" idx="1"/>
          </p:nvPr>
        </p:nvSpPr>
        <p:spPr/>
        <p:txBody>
          <a:bodyPr/>
          <a:lstStyle/>
          <a:p>
            <a:r>
              <a:rPr lang="en-US" dirty="0" smtClean="0"/>
              <a:t>Section - 6</a:t>
            </a:r>
          </a:p>
          <a:p>
            <a:endParaRPr lang="en-US" dirty="0"/>
          </a:p>
        </p:txBody>
      </p:sp>
    </p:spTree>
    <p:extLst>
      <p:ext uri="{BB962C8B-B14F-4D97-AF65-F5344CB8AC3E}">
        <p14:creationId xmlns:p14="http://schemas.microsoft.com/office/powerpoint/2010/main" val="2406099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Superclass v/s Subclass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smtClean="0">
                          <a:solidFill>
                            <a:schemeClr val="tx1"/>
                          </a:solidFill>
                        </a:rPr>
                        <a:t>Super Class</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Sub Class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99862757"/>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A superclass is an entity from which </a:t>
                      </a:r>
                      <a:r>
                        <a:rPr lang="en-GB" sz="2400" b="1" kern="1200" dirty="0" smtClean="0">
                          <a:solidFill>
                            <a:schemeClr val="accent6"/>
                          </a:solidFill>
                          <a:latin typeface="+mn-lt"/>
                          <a:ea typeface="+mn-ea"/>
                          <a:cs typeface="+mn-cs"/>
                        </a:rPr>
                        <a:t>another entities can be derived</a:t>
                      </a:r>
                      <a:r>
                        <a:rPr lang="en-GB"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A subclass is an entity that is </a:t>
                      </a:r>
                      <a:r>
                        <a:rPr lang="en-GB" sz="2400" b="1" kern="1200" dirty="0" smtClean="0">
                          <a:solidFill>
                            <a:schemeClr val="accent6"/>
                          </a:solidFill>
                          <a:latin typeface="+mn-lt"/>
                          <a:ea typeface="+mn-ea"/>
                          <a:cs typeface="+mn-cs"/>
                        </a:rPr>
                        <a:t>derived from another entity</a:t>
                      </a:r>
                      <a:r>
                        <a:rPr lang="en-GB"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47681539"/>
              </p:ext>
            </p:extLst>
          </p:nvPr>
        </p:nvGraphicFramePr>
        <p:xfrm>
          <a:off x="131178" y="2319178"/>
          <a:ext cx="11929642" cy="192024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GB" sz="2400" b="0" kern="1200" dirty="0" err="1" smtClean="0">
                          <a:solidFill>
                            <a:schemeClr val="dk1"/>
                          </a:solidFill>
                          <a:latin typeface="+mn-lt"/>
                          <a:ea typeface="+mn-ea"/>
                          <a:cs typeface="+mn-cs"/>
                        </a:rPr>
                        <a:t>E.g</a:t>
                      </a:r>
                      <a:r>
                        <a:rPr lang="en-GB" sz="2400" b="0" kern="1200" dirty="0" smtClean="0">
                          <a:solidFill>
                            <a:schemeClr val="dk1"/>
                          </a:solidFill>
                          <a:latin typeface="+mn-lt"/>
                          <a:ea typeface="+mn-ea"/>
                          <a:cs typeface="+mn-cs"/>
                        </a:rPr>
                        <a:t>, </a:t>
                      </a:r>
                    </a:p>
                    <a:p>
                      <a:r>
                        <a:rPr lang="en-GB" sz="2400" b="0" kern="1200" dirty="0" smtClean="0">
                          <a:solidFill>
                            <a:schemeClr val="dk1"/>
                          </a:solidFill>
                          <a:latin typeface="+mn-lt"/>
                          <a:ea typeface="+mn-ea"/>
                          <a:cs typeface="+mn-cs"/>
                        </a:rPr>
                        <a:t>an entity account has two subsets </a:t>
                      </a:r>
                    </a:p>
                    <a:p>
                      <a:r>
                        <a:rPr lang="en-GB" sz="2400" b="0" kern="1200" dirty="0" err="1" smtClean="0">
                          <a:solidFill>
                            <a:schemeClr val="dk1"/>
                          </a:solidFill>
                          <a:latin typeface="+mn-lt"/>
                          <a:ea typeface="+mn-ea"/>
                          <a:cs typeface="+mn-cs"/>
                        </a:rPr>
                        <a:t>saving_account</a:t>
                      </a:r>
                      <a:r>
                        <a:rPr lang="en-GB" sz="2400" b="0" kern="1200" dirty="0" smtClean="0">
                          <a:solidFill>
                            <a:schemeClr val="dk1"/>
                          </a:solidFill>
                          <a:latin typeface="+mn-lt"/>
                          <a:ea typeface="+mn-ea"/>
                          <a:cs typeface="+mn-cs"/>
                        </a:rPr>
                        <a:t> and </a:t>
                      </a:r>
                      <a:r>
                        <a:rPr lang="en-GB" sz="2400" b="0" kern="1200" dirty="0" err="1" smtClean="0">
                          <a:solidFill>
                            <a:schemeClr val="dk1"/>
                          </a:solidFill>
                          <a:latin typeface="+mn-lt"/>
                          <a:ea typeface="+mn-ea"/>
                          <a:cs typeface="+mn-cs"/>
                        </a:rPr>
                        <a:t>current_account</a:t>
                      </a:r>
                      <a:endParaRPr lang="en-GB" sz="2400" b="0" kern="1200" dirty="0" smtClean="0">
                        <a:solidFill>
                          <a:schemeClr val="dk1"/>
                        </a:solidFill>
                        <a:latin typeface="+mn-lt"/>
                        <a:ea typeface="+mn-ea"/>
                        <a:cs typeface="+mn-cs"/>
                      </a:endParaRPr>
                    </a:p>
                    <a:p>
                      <a:r>
                        <a:rPr lang="en-GB" sz="2400" b="0" kern="1200" dirty="0" smtClean="0">
                          <a:solidFill>
                            <a:schemeClr val="dk1"/>
                          </a:solidFill>
                          <a:latin typeface="+mn-lt"/>
                          <a:ea typeface="+mn-ea"/>
                          <a:cs typeface="+mn-cs"/>
                        </a:rPr>
                        <a:t>So an </a:t>
                      </a:r>
                      <a:r>
                        <a:rPr lang="en-GB" sz="2400" b="1" kern="1200" dirty="0" smtClean="0">
                          <a:solidFill>
                            <a:schemeClr val="accent6"/>
                          </a:solidFill>
                          <a:latin typeface="+mn-lt"/>
                          <a:ea typeface="+mn-ea"/>
                          <a:cs typeface="+mn-cs"/>
                        </a:rPr>
                        <a:t>account is superclass</a:t>
                      </a:r>
                      <a:r>
                        <a:rPr lang="en-GB"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err="1" smtClean="0">
                          <a:solidFill>
                            <a:schemeClr val="dk1"/>
                          </a:solidFill>
                          <a:latin typeface="+mn-lt"/>
                          <a:ea typeface="+mn-ea"/>
                          <a:cs typeface="+mn-cs"/>
                        </a:rPr>
                        <a:t>E.g</a:t>
                      </a:r>
                      <a:r>
                        <a:rPr lang="en-GB" sz="2400" b="0" kern="1200" dirty="0" smtClean="0">
                          <a:solidFill>
                            <a:schemeClr val="dk1"/>
                          </a:solidFill>
                          <a:latin typeface="+mn-lt"/>
                          <a:ea typeface="+mn-ea"/>
                          <a:cs typeface="+mn-cs"/>
                        </a:rPr>
                        <a:t>, </a:t>
                      </a:r>
                    </a:p>
                    <a:p>
                      <a:pPr marL="0" algn="l" defTabSz="914400" rtl="0" eaLnBrk="1" latinLnBrk="0" hangingPunct="1"/>
                      <a:r>
                        <a:rPr lang="en-GB" sz="2400" b="0" kern="1200" dirty="0" err="1" smtClean="0">
                          <a:solidFill>
                            <a:schemeClr val="dk1"/>
                          </a:solidFill>
                          <a:latin typeface="+mn-lt"/>
                          <a:ea typeface="+mn-ea"/>
                          <a:cs typeface="+mn-cs"/>
                        </a:rPr>
                        <a:t>saving_account</a:t>
                      </a:r>
                      <a:r>
                        <a:rPr lang="en-GB" sz="2400" b="0" kern="1200" dirty="0" smtClean="0">
                          <a:solidFill>
                            <a:schemeClr val="dk1"/>
                          </a:solidFill>
                          <a:latin typeface="+mn-lt"/>
                          <a:ea typeface="+mn-ea"/>
                          <a:cs typeface="+mn-cs"/>
                        </a:rPr>
                        <a:t> and </a:t>
                      </a:r>
                      <a:r>
                        <a:rPr lang="en-GB" sz="2400" b="0" kern="1200" dirty="0" err="1" smtClean="0">
                          <a:solidFill>
                            <a:schemeClr val="dk1"/>
                          </a:solidFill>
                          <a:latin typeface="+mn-lt"/>
                          <a:ea typeface="+mn-ea"/>
                          <a:cs typeface="+mn-cs"/>
                        </a:rPr>
                        <a:t>current_account</a:t>
                      </a:r>
                      <a:r>
                        <a:rPr lang="en-GB" sz="2400" b="0" kern="1200" dirty="0" smtClean="0">
                          <a:solidFill>
                            <a:schemeClr val="dk1"/>
                          </a:solidFill>
                          <a:latin typeface="+mn-lt"/>
                          <a:ea typeface="+mn-ea"/>
                          <a:cs typeface="+mn-cs"/>
                        </a:rPr>
                        <a:t> entities are derived from entity account. </a:t>
                      </a:r>
                    </a:p>
                    <a:p>
                      <a:pPr marL="0" algn="l" defTabSz="914400" rtl="0" eaLnBrk="1" latinLnBrk="0" hangingPunct="1"/>
                      <a:r>
                        <a:rPr lang="en-GB" sz="2400" b="0" kern="1200" dirty="0" smtClean="0">
                          <a:solidFill>
                            <a:schemeClr val="dk1"/>
                          </a:solidFill>
                          <a:latin typeface="+mn-lt"/>
                          <a:ea typeface="+mn-ea"/>
                          <a:cs typeface="+mn-cs"/>
                        </a:rPr>
                        <a:t>So </a:t>
                      </a:r>
                      <a:r>
                        <a:rPr lang="en-GB" sz="2400" b="1" kern="1200" dirty="0" err="1" smtClean="0">
                          <a:solidFill>
                            <a:schemeClr val="accent6"/>
                          </a:solidFill>
                          <a:latin typeface="+mn-lt"/>
                          <a:ea typeface="+mn-ea"/>
                          <a:cs typeface="+mn-cs"/>
                        </a:rPr>
                        <a:t>saving_account</a:t>
                      </a:r>
                      <a:r>
                        <a:rPr lang="en-GB" sz="2400" b="1" kern="1200" dirty="0" smtClean="0">
                          <a:solidFill>
                            <a:schemeClr val="accent6"/>
                          </a:solidFill>
                          <a:latin typeface="+mn-lt"/>
                          <a:ea typeface="+mn-ea"/>
                          <a:cs typeface="+mn-cs"/>
                        </a:rPr>
                        <a:t> and </a:t>
                      </a:r>
                      <a:r>
                        <a:rPr lang="en-GB" sz="2400" b="1" kern="1200" dirty="0" err="1" smtClean="0">
                          <a:solidFill>
                            <a:schemeClr val="accent6"/>
                          </a:solidFill>
                          <a:latin typeface="+mn-lt"/>
                          <a:ea typeface="+mn-ea"/>
                          <a:cs typeface="+mn-cs"/>
                        </a:rPr>
                        <a:t>current_account</a:t>
                      </a:r>
                      <a:r>
                        <a:rPr lang="en-GB" sz="2400" b="1" kern="1200" dirty="0" smtClean="0">
                          <a:solidFill>
                            <a:schemeClr val="accent6"/>
                          </a:solidFill>
                          <a:latin typeface="+mn-lt"/>
                          <a:ea typeface="+mn-ea"/>
                          <a:cs typeface="+mn-cs"/>
                        </a:rPr>
                        <a:t> are subclass</a:t>
                      </a:r>
                      <a:r>
                        <a:rPr lang="en-GB"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41" name="Rectangle 40"/>
          <p:cNvSpPr/>
          <p:nvPr/>
        </p:nvSpPr>
        <p:spPr>
          <a:xfrm>
            <a:off x="3312696" y="4366391"/>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a:t>
            </a:r>
          </a:p>
        </p:txBody>
      </p:sp>
      <p:sp>
        <p:nvSpPr>
          <p:cNvPr id="42" name="Rectangle 41"/>
          <p:cNvSpPr/>
          <p:nvPr/>
        </p:nvSpPr>
        <p:spPr>
          <a:xfrm>
            <a:off x="2169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Saving_Account</a:t>
            </a:r>
            <a:endParaRPr lang="en-US" dirty="0">
              <a:solidFill>
                <a:schemeClr val="tx1"/>
              </a:solidFill>
            </a:endParaRPr>
          </a:p>
        </p:txBody>
      </p:sp>
      <p:sp>
        <p:nvSpPr>
          <p:cNvPr id="43" name="Rectangle 42"/>
          <p:cNvSpPr/>
          <p:nvPr/>
        </p:nvSpPr>
        <p:spPr>
          <a:xfrm>
            <a:off x="4455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Current_Account</a:t>
            </a:r>
            <a:endParaRPr lang="en-US" dirty="0">
              <a:solidFill>
                <a:schemeClr val="tx1"/>
              </a:solidFill>
            </a:endParaRPr>
          </a:p>
        </p:txBody>
      </p:sp>
      <p:cxnSp>
        <p:nvCxnSpPr>
          <p:cNvPr id="44" name="Straight Connector 43"/>
          <p:cNvCxnSpPr>
            <a:stCxn id="41" idx="2"/>
            <a:endCxn id="42" idx="0"/>
          </p:cNvCxnSpPr>
          <p:nvPr/>
        </p:nvCxnSpPr>
        <p:spPr>
          <a:xfrm flipH="1">
            <a:off x="3084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2"/>
            <a:endCxn id="43" idx="0"/>
          </p:cNvCxnSpPr>
          <p:nvPr/>
        </p:nvCxnSpPr>
        <p:spPr>
          <a:xfrm>
            <a:off x="4227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341896" y="4346621"/>
            <a:ext cx="1371600" cy="20574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Oval 46"/>
          <p:cNvSpPr/>
          <p:nvPr/>
        </p:nvSpPr>
        <p:spPr>
          <a:xfrm>
            <a:off x="8722896" y="44609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Oval 47"/>
          <p:cNvSpPr/>
          <p:nvPr/>
        </p:nvSpPr>
        <p:spPr>
          <a:xfrm>
            <a:off x="8722896" y="54896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6498809" y="4344274"/>
            <a:ext cx="1295400" cy="369332"/>
          </a:xfrm>
          <a:prstGeom prst="rect">
            <a:avLst/>
          </a:prstGeom>
          <a:noFill/>
        </p:spPr>
        <p:txBody>
          <a:bodyPr wrap="square" rtlCol="0">
            <a:spAutoFit/>
          </a:bodyPr>
          <a:lstStyle/>
          <a:p>
            <a:pPr algn="ctr"/>
            <a:r>
              <a:rPr lang="en-US" dirty="0" smtClean="0"/>
              <a:t>Super Class</a:t>
            </a:r>
            <a:endParaRPr lang="en-US" dirty="0"/>
          </a:p>
        </p:txBody>
      </p:sp>
      <p:sp>
        <p:nvSpPr>
          <p:cNvPr id="50" name="TextBox 49"/>
          <p:cNvSpPr txBox="1"/>
          <p:nvPr/>
        </p:nvSpPr>
        <p:spPr>
          <a:xfrm>
            <a:off x="6513096" y="6067563"/>
            <a:ext cx="1295400" cy="369332"/>
          </a:xfrm>
          <a:prstGeom prst="rect">
            <a:avLst/>
          </a:prstGeom>
          <a:noFill/>
        </p:spPr>
        <p:txBody>
          <a:bodyPr wrap="square" rtlCol="0">
            <a:spAutoFit/>
          </a:bodyPr>
          <a:lstStyle/>
          <a:p>
            <a:pPr algn="ctr"/>
            <a:r>
              <a:rPr lang="en-US" dirty="0" smtClean="0"/>
              <a:t>Sub Class</a:t>
            </a:r>
            <a:endParaRPr lang="en-US" dirty="0"/>
          </a:p>
        </p:txBody>
      </p:sp>
      <p:cxnSp>
        <p:nvCxnSpPr>
          <p:cNvPr id="51" name="Straight Arrow Connector 50"/>
          <p:cNvCxnSpPr>
            <a:stCxn id="49" idx="3"/>
            <a:endCxn id="46" idx="1"/>
          </p:cNvCxnSpPr>
          <p:nvPr/>
        </p:nvCxnSpPr>
        <p:spPr>
          <a:xfrm>
            <a:off x="7794209" y="4528940"/>
            <a:ext cx="748553" cy="11898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1"/>
            <a:endCxn id="41" idx="3"/>
          </p:cNvCxnSpPr>
          <p:nvPr/>
        </p:nvCxnSpPr>
        <p:spPr>
          <a:xfrm flipH="1">
            <a:off x="5141496" y="4528940"/>
            <a:ext cx="1357313" cy="10745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1"/>
          </p:cNvCxnSpPr>
          <p:nvPr/>
        </p:nvCxnSpPr>
        <p:spPr>
          <a:xfrm flipH="1" flipV="1">
            <a:off x="3084096" y="5719595"/>
            <a:ext cx="3429000"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3" idx="2"/>
          </p:cNvCxnSpPr>
          <p:nvPr/>
        </p:nvCxnSpPr>
        <p:spPr>
          <a:xfrm flipH="1" flipV="1">
            <a:off x="5370096" y="5719595"/>
            <a:ext cx="1128714"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3"/>
          </p:cNvCxnSpPr>
          <p:nvPr/>
        </p:nvCxnSpPr>
        <p:spPr>
          <a:xfrm flipV="1">
            <a:off x="7808496" y="4841921"/>
            <a:ext cx="914400" cy="14103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3"/>
            <a:endCxn id="48" idx="2"/>
          </p:cNvCxnSpPr>
          <p:nvPr/>
        </p:nvCxnSpPr>
        <p:spPr>
          <a:xfrm flipV="1">
            <a:off x="7808496" y="5870621"/>
            <a:ext cx="914400" cy="3816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0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6" grpId="0" animBg="1"/>
      <p:bldP spid="47" grpId="0" animBg="1"/>
      <p:bldP spid="48" grpId="0" animBg="1"/>
      <p:bldP spid="49" grpId="0"/>
      <p:bldP spid="5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Generalization v/s Specialization</a:t>
            </a:r>
          </a:p>
        </p:txBody>
      </p:sp>
      <p:sp>
        <p:nvSpPr>
          <p:cNvPr id="5" name="Text Placeholder 4"/>
          <p:cNvSpPr>
            <a:spLocks noGrp="1"/>
          </p:cNvSpPr>
          <p:nvPr>
            <p:ph type="body" idx="1"/>
          </p:nvPr>
        </p:nvSpPr>
        <p:spPr/>
        <p:txBody>
          <a:bodyPr/>
          <a:lstStyle/>
          <a:p>
            <a:r>
              <a:rPr lang="en-US" dirty="0" smtClean="0"/>
              <a:t>Section - 7</a:t>
            </a:r>
          </a:p>
          <a:p>
            <a:endParaRPr lang="en-US" dirty="0"/>
          </a:p>
        </p:txBody>
      </p:sp>
    </p:spTree>
    <p:extLst>
      <p:ext uri="{BB962C8B-B14F-4D97-AF65-F5344CB8AC3E}">
        <p14:creationId xmlns:p14="http://schemas.microsoft.com/office/powerpoint/2010/main" val="3078165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Generalization v/s Specialization</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85795425"/>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smtClean="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6730260"/>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dk1"/>
                          </a:solidFill>
                          <a:latin typeface="+mn-lt"/>
                          <a:ea typeface="+mn-ea"/>
                          <a:cs typeface="+mn-cs"/>
                        </a:rPr>
                        <a:t>It </a:t>
                      </a:r>
                      <a:r>
                        <a:rPr lang="en-US" sz="2400" b="1" kern="1200" dirty="0" smtClean="0">
                          <a:solidFill>
                            <a:schemeClr val="accent6"/>
                          </a:solidFill>
                          <a:latin typeface="+mn-lt"/>
                          <a:ea typeface="+mn-ea"/>
                          <a:cs typeface="+mn-cs"/>
                        </a:rPr>
                        <a:t>extracts the common features </a:t>
                      </a:r>
                      <a:r>
                        <a:rPr lang="en-US" sz="2400" b="0" kern="1200" dirty="0" smtClean="0">
                          <a:solidFill>
                            <a:schemeClr val="dk1"/>
                          </a:solidFill>
                          <a:latin typeface="+mn-lt"/>
                          <a:ea typeface="+mn-ea"/>
                          <a:cs typeface="+mn-cs"/>
                        </a:rPr>
                        <a:t>of </a:t>
                      </a:r>
                      <a:r>
                        <a:rPr lang="en-US" sz="2400" b="1" kern="1200" dirty="0" smtClean="0">
                          <a:solidFill>
                            <a:schemeClr val="accent6"/>
                          </a:solidFill>
                          <a:latin typeface="+mn-lt"/>
                          <a:ea typeface="+mn-ea"/>
                          <a:cs typeface="+mn-cs"/>
                        </a:rPr>
                        <a:t>multiple entities</a:t>
                      </a:r>
                      <a:r>
                        <a:rPr lang="en-US" sz="2400" b="0" kern="1200" dirty="0" smtClean="0">
                          <a:solidFill>
                            <a:schemeClr val="dk1"/>
                          </a:solidFill>
                          <a:latin typeface="+mn-lt"/>
                          <a:ea typeface="+mn-ea"/>
                          <a:cs typeface="+mn-cs"/>
                        </a:rPr>
                        <a:t> to </a:t>
                      </a:r>
                      <a:r>
                        <a:rPr lang="en-US" sz="2400" b="1" kern="1200" dirty="0" smtClean="0">
                          <a:solidFill>
                            <a:schemeClr val="accent6"/>
                          </a:solidFill>
                          <a:latin typeface="+mn-lt"/>
                          <a:ea typeface="+mn-ea"/>
                          <a:cs typeface="+mn-cs"/>
                        </a:rPr>
                        <a:t>form a new entity</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It </a:t>
                      </a:r>
                      <a:r>
                        <a:rPr lang="en-US" sz="2400" b="1" kern="1200" dirty="0" smtClean="0">
                          <a:solidFill>
                            <a:schemeClr val="accent6"/>
                          </a:solidFill>
                          <a:latin typeface="+mn-lt"/>
                          <a:ea typeface="+mn-ea"/>
                          <a:cs typeface="+mn-cs"/>
                        </a:rPr>
                        <a:t>splits an entity to form multiple new entities </a:t>
                      </a:r>
                      <a:r>
                        <a:rPr lang="en-US" sz="2400" b="0" kern="1200" dirty="0" smtClean="0">
                          <a:solidFill>
                            <a:schemeClr val="dk1"/>
                          </a:solidFill>
                          <a:latin typeface="+mn-lt"/>
                          <a:ea typeface="+mn-ea"/>
                          <a:cs typeface="+mn-cs"/>
                        </a:rPr>
                        <a:t>that </a:t>
                      </a:r>
                      <a:r>
                        <a:rPr lang="en-US" sz="2400" b="1" kern="1200" dirty="0" smtClean="0">
                          <a:solidFill>
                            <a:schemeClr val="accent6"/>
                          </a:solidFill>
                          <a:latin typeface="+mn-lt"/>
                          <a:ea typeface="+mn-ea"/>
                          <a:cs typeface="+mn-cs"/>
                        </a:rPr>
                        <a:t>inherit some feature of the splitting entity</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615797905"/>
              </p:ext>
            </p:extLst>
          </p:nvPr>
        </p:nvGraphicFramePr>
        <p:xfrm>
          <a:off x="131178" y="2319178"/>
          <a:ext cx="11929642" cy="41148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65" name="Rectangle 64"/>
          <p:cNvSpPr/>
          <p:nvPr/>
        </p:nvSpPr>
        <p:spPr>
          <a:xfrm>
            <a:off x="1084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6" name="Rectangle 65"/>
          <p:cNvSpPr/>
          <p:nvPr/>
        </p:nvSpPr>
        <p:spPr>
          <a:xfrm>
            <a:off x="3370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67" name="Oval 66"/>
          <p:cNvSpPr/>
          <p:nvPr/>
        </p:nvSpPr>
        <p:spPr>
          <a:xfrm>
            <a:off x="828527" y="3615438"/>
            <a:ext cx="104775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8" name="Oval 67"/>
          <p:cNvSpPr/>
          <p:nvPr/>
        </p:nvSpPr>
        <p:spPr>
          <a:xfrm>
            <a:off x="1658471" y="4052118"/>
            <a:ext cx="135762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69" name="Oval 68"/>
          <p:cNvSpPr/>
          <p:nvPr/>
        </p:nvSpPr>
        <p:spPr>
          <a:xfrm>
            <a:off x="1353671" y="5611287"/>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70" name="Oval 69"/>
          <p:cNvSpPr/>
          <p:nvPr/>
        </p:nvSpPr>
        <p:spPr>
          <a:xfrm>
            <a:off x="2815759" y="3618020"/>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1" name="Oval 70"/>
          <p:cNvSpPr/>
          <p:nvPr/>
        </p:nvSpPr>
        <p:spPr>
          <a:xfrm>
            <a:off x="3715871" y="405649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72" name="Oval 71"/>
          <p:cNvSpPr/>
          <p:nvPr/>
        </p:nvSpPr>
        <p:spPr>
          <a:xfrm>
            <a:off x="3564583" y="5611288"/>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73" name="Straight Connector 72"/>
          <p:cNvCxnSpPr>
            <a:stCxn id="65" idx="0"/>
            <a:endCxn id="67" idx="4"/>
          </p:cNvCxnSpPr>
          <p:nvPr/>
        </p:nvCxnSpPr>
        <p:spPr>
          <a:xfrm flipH="1" flipV="1">
            <a:off x="1352402" y="4026918"/>
            <a:ext cx="464085" cy="7220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stCxn id="65" idx="0"/>
            <a:endCxn id="68" idx="4"/>
          </p:cNvCxnSpPr>
          <p:nvPr/>
        </p:nvCxnSpPr>
        <p:spPr>
          <a:xfrm flipV="1">
            <a:off x="1816487" y="4463598"/>
            <a:ext cx="520797" cy="28535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p:cNvCxnSpPr>
            <a:stCxn id="66" idx="0"/>
            <a:endCxn id="70" idx="4"/>
          </p:cNvCxnSpPr>
          <p:nvPr/>
        </p:nvCxnSpPr>
        <p:spPr>
          <a:xfrm flipH="1" flipV="1">
            <a:off x="3351541" y="4029500"/>
            <a:ext cx="750946" cy="7194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p:cNvCxnSpPr>
            <a:stCxn id="66" idx="0"/>
            <a:endCxn id="71" idx="4"/>
          </p:cNvCxnSpPr>
          <p:nvPr/>
        </p:nvCxnSpPr>
        <p:spPr>
          <a:xfrm flipV="1">
            <a:off x="4102487" y="4467970"/>
            <a:ext cx="315853" cy="2809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p:cNvCxnSpPr>
            <a:stCxn id="65" idx="2"/>
            <a:endCxn id="69" idx="0"/>
          </p:cNvCxnSpPr>
          <p:nvPr/>
        </p:nvCxnSpPr>
        <p:spPr>
          <a:xfrm flipH="1">
            <a:off x="1807378" y="5206153"/>
            <a:ext cx="9109" cy="4051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p:cNvCxnSpPr>
            <a:stCxn id="66" idx="2"/>
            <a:endCxn id="72" idx="0"/>
          </p:cNvCxnSpPr>
          <p:nvPr/>
        </p:nvCxnSpPr>
        <p:spPr>
          <a:xfrm flipH="1">
            <a:off x="4096871" y="5206153"/>
            <a:ext cx="5616" cy="4051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9" name="Rectangle 78"/>
          <p:cNvSpPr/>
          <p:nvPr/>
        </p:nvSpPr>
        <p:spPr>
          <a:xfrm>
            <a:off x="2218442" y="3228329"/>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80" name="Oval 79"/>
          <p:cNvSpPr/>
          <p:nvPr/>
        </p:nvSpPr>
        <p:spPr>
          <a:xfrm>
            <a:off x="1899990" y="2501882"/>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81" name="Oval 80"/>
          <p:cNvSpPr/>
          <p:nvPr/>
        </p:nvSpPr>
        <p:spPr>
          <a:xfrm>
            <a:off x="3072934" y="2466329"/>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82" name="Straight Connector 81"/>
          <p:cNvCxnSpPr>
            <a:stCxn id="66" idx="0"/>
            <a:endCxn id="79" idx="2"/>
          </p:cNvCxnSpPr>
          <p:nvPr/>
        </p:nvCxnSpPr>
        <p:spPr>
          <a:xfrm flipH="1" flipV="1">
            <a:off x="2949962" y="3685529"/>
            <a:ext cx="115252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a:stCxn id="65" idx="0"/>
            <a:endCxn id="79" idx="2"/>
          </p:cNvCxnSpPr>
          <p:nvPr/>
        </p:nvCxnSpPr>
        <p:spPr>
          <a:xfrm flipV="1">
            <a:off x="1816487" y="3685529"/>
            <a:ext cx="113347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p:cNvCxnSpPr>
            <a:stCxn id="79" idx="0"/>
            <a:endCxn id="80" idx="4"/>
          </p:cNvCxnSpPr>
          <p:nvPr/>
        </p:nvCxnSpPr>
        <p:spPr>
          <a:xfrm flipH="1" flipV="1">
            <a:off x="2435772" y="2913362"/>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p:cNvCxnSpPr>
            <a:stCxn id="81" idx="4"/>
            <a:endCxn id="79" idx="0"/>
          </p:cNvCxnSpPr>
          <p:nvPr/>
        </p:nvCxnSpPr>
        <p:spPr>
          <a:xfrm flipH="1">
            <a:off x="2949962" y="2877809"/>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86" name="Flowchart: Merge 85"/>
          <p:cNvSpPr/>
          <p:nvPr/>
        </p:nvSpPr>
        <p:spPr>
          <a:xfrm>
            <a:off x="2536362" y="3994098"/>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87" name="Straight Connector 86"/>
          <p:cNvCxnSpPr>
            <a:stCxn id="79" idx="2"/>
            <a:endCxn id="86" idx="0"/>
          </p:cNvCxnSpPr>
          <p:nvPr/>
        </p:nvCxnSpPr>
        <p:spPr>
          <a:xfrm flipH="1">
            <a:off x="2942761" y="3685529"/>
            <a:ext cx="7201" cy="30856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p:cNvCxnSpPr>
            <a:stCxn id="65" idx="0"/>
            <a:endCxn id="86" idx="1"/>
          </p:cNvCxnSpPr>
          <p:nvPr/>
        </p:nvCxnSpPr>
        <p:spPr>
          <a:xfrm flipV="1">
            <a:off x="1816487" y="4266434"/>
            <a:ext cx="92307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p:cNvCxnSpPr>
            <a:stCxn id="66" idx="0"/>
            <a:endCxn id="86" idx="3"/>
          </p:cNvCxnSpPr>
          <p:nvPr/>
        </p:nvCxnSpPr>
        <p:spPr>
          <a:xfrm flipH="1" flipV="1">
            <a:off x="3145961" y="4266434"/>
            <a:ext cx="95652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90" name="Up Arrow 89"/>
          <p:cNvSpPr/>
          <p:nvPr/>
        </p:nvSpPr>
        <p:spPr>
          <a:xfrm>
            <a:off x="2615730" y="4024099"/>
            <a:ext cx="673546" cy="21945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US" dirty="0"/>
              <a:t>Bottom-up </a:t>
            </a:r>
            <a:r>
              <a:rPr lang="en-US" dirty="0" smtClean="0"/>
              <a:t>approach</a:t>
            </a:r>
            <a:endParaRPr lang="en-US" dirty="0">
              <a:pattFill prst="pct5">
                <a:fgClr>
                  <a:schemeClr val="accent1"/>
                </a:fgClr>
                <a:bgClr>
                  <a:schemeClr val="bg1"/>
                </a:bgClr>
              </a:pattFill>
            </a:endParaRPr>
          </a:p>
        </p:txBody>
      </p:sp>
      <p:sp>
        <p:nvSpPr>
          <p:cNvPr id="91" name="Rectangle 90"/>
          <p:cNvSpPr/>
          <p:nvPr/>
        </p:nvSpPr>
        <p:spPr>
          <a:xfrm>
            <a:off x="7129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92" name="Rectangle 91"/>
          <p:cNvSpPr/>
          <p:nvPr/>
        </p:nvSpPr>
        <p:spPr>
          <a:xfrm>
            <a:off x="9415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93" name="Rectangle 92"/>
          <p:cNvSpPr/>
          <p:nvPr/>
        </p:nvSpPr>
        <p:spPr>
          <a:xfrm>
            <a:off x="8315327" y="3226114"/>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94" name="Oval 93"/>
          <p:cNvSpPr/>
          <p:nvPr/>
        </p:nvSpPr>
        <p:spPr>
          <a:xfrm>
            <a:off x="7996875" y="2499667"/>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95" name="Oval 94"/>
          <p:cNvSpPr/>
          <p:nvPr/>
        </p:nvSpPr>
        <p:spPr>
          <a:xfrm>
            <a:off x="9169819" y="2464114"/>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96" name="Straight Connector 95"/>
          <p:cNvCxnSpPr>
            <a:stCxn id="93" idx="0"/>
            <a:endCxn id="94" idx="4"/>
          </p:cNvCxnSpPr>
          <p:nvPr/>
        </p:nvCxnSpPr>
        <p:spPr>
          <a:xfrm flipH="1" flipV="1">
            <a:off x="8532657" y="2911147"/>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p:cNvCxnSpPr>
            <a:stCxn id="95" idx="4"/>
            <a:endCxn id="93" idx="0"/>
          </p:cNvCxnSpPr>
          <p:nvPr/>
        </p:nvCxnSpPr>
        <p:spPr>
          <a:xfrm flipH="1">
            <a:off x="9046847" y="2875594"/>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8" name="Oval 97"/>
          <p:cNvSpPr/>
          <p:nvPr/>
        </p:nvSpPr>
        <p:spPr>
          <a:xfrm>
            <a:off x="7044241" y="3049579"/>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99" name="Oval 98"/>
          <p:cNvSpPr/>
          <p:nvPr/>
        </p:nvSpPr>
        <p:spPr>
          <a:xfrm>
            <a:off x="10172906" y="3049579"/>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0" name="Straight Connector 99"/>
          <p:cNvCxnSpPr>
            <a:stCxn id="99" idx="3"/>
            <a:endCxn id="93" idx="3"/>
          </p:cNvCxnSpPr>
          <p:nvPr/>
        </p:nvCxnSpPr>
        <p:spPr>
          <a:xfrm flipH="1">
            <a:off x="9778367" y="3400799"/>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p:cNvCxnSpPr>
            <a:stCxn id="93" idx="1"/>
            <a:endCxn id="98" idx="5"/>
          </p:cNvCxnSpPr>
          <p:nvPr/>
        </p:nvCxnSpPr>
        <p:spPr>
          <a:xfrm flipH="1" flipV="1">
            <a:off x="7818766" y="3400799"/>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2" name="Oval 101"/>
          <p:cNvSpPr/>
          <p:nvPr/>
        </p:nvSpPr>
        <p:spPr>
          <a:xfrm>
            <a:off x="7328427" y="5596372"/>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103" name="Oval 102"/>
          <p:cNvSpPr/>
          <p:nvPr/>
        </p:nvSpPr>
        <p:spPr>
          <a:xfrm>
            <a:off x="9568938" y="5608440"/>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4" name="Straight Connector 103"/>
          <p:cNvCxnSpPr/>
          <p:nvPr/>
        </p:nvCxnSpPr>
        <p:spPr>
          <a:xfrm flipH="1">
            <a:off x="7782134" y="5203938"/>
            <a:ext cx="3493"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p:cNvCxnSpPr/>
          <p:nvPr/>
        </p:nvCxnSpPr>
        <p:spPr>
          <a:xfrm>
            <a:off x="10101226" y="5216004"/>
            <a:ext cx="0"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p:cNvCxnSpPr>
            <a:stCxn id="92" idx="0"/>
            <a:endCxn id="93" idx="2"/>
          </p:cNvCxnSpPr>
          <p:nvPr/>
        </p:nvCxnSpPr>
        <p:spPr>
          <a:xfrm flipH="1" flipV="1">
            <a:off x="9046847" y="3683314"/>
            <a:ext cx="1100389"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Straight Connector 106"/>
          <p:cNvCxnSpPr>
            <a:stCxn id="91" idx="0"/>
            <a:endCxn id="93" idx="2"/>
          </p:cNvCxnSpPr>
          <p:nvPr/>
        </p:nvCxnSpPr>
        <p:spPr>
          <a:xfrm flipV="1">
            <a:off x="7861236" y="3683314"/>
            <a:ext cx="1185611"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8" name="Flowchart: Merge 107"/>
          <p:cNvSpPr/>
          <p:nvPr/>
        </p:nvSpPr>
        <p:spPr>
          <a:xfrm>
            <a:off x="8643022" y="3991251"/>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endParaRPr lang="en-US" sz="1400" dirty="0">
              <a:solidFill>
                <a:schemeClr val="tx1"/>
              </a:solidFill>
            </a:endParaRPr>
          </a:p>
        </p:txBody>
      </p:sp>
      <p:cxnSp>
        <p:nvCxnSpPr>
          <p:cNvPr id="109" name="Straight Connector 108"/>
          <p:cNvCxnSpPr>
            <a:stCxn id="93" idx="2"/>
            <a:endCxn id="108" idx="0"/>
          </p:cNvCxnSpPr>
          <p:nvPr/>
        </p:nvCxnSpPr>
        <p:spPr>
          <a:xfrm>
            <a:off x="9046847" y="3683314"/>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stCxn id="91" idx="0"/>
            <a:endCxn id="108" idx="1"/>
          </p:cNvCxnSpPr>
          <p:nvPr/>
        </p:nvCxnSpPr>
        <p:spPr>
          <a:xfrm flipV="1">
            <a:off x="7861236" y="4263587"/>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p:cNvCxnSpPr>
            <a:stCxn id="92" idx="0"/>
            <a:endCxn id="108" idx="3"/>
          </p:cNvCxnSpPr>
          <p:nvPr/>
        </p:nvCxnSpPr>
        <p:spPr>
          <a:xfrm flipH="1" flipV="1">
            <a:off x="9252621" y="4263587"/>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2" name="Up Arrow 111"/>
          <p:cNvSpPr/>
          <p:nvPr/>
        </p:nvSpPr>
        <p:spPr>
          <a:xfrm flipV="1">
            <a:off x="8708109" y="4021252"/>
            <a:ext cx="673546" cy="21974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0" rev="0"/>
              </a:camera>
              <a:lightRig rig="threePt" dir="t"/>
            </a:scene3d>
          </a:bodyPr>
          <a:lstStyle/>
          <a:p>
            <a:pPr algn="ctr"/>
            <a:r>
              <a:rPr lang="en-US" dirty="0">
                <a:pattFill prst="pct5">
                  <a:fgClr>
                    <a:schemeClr val="accent1"/>
                  </a:fgClr>
                  <a:bgClr>
                    <a:schemeClr val="bg1"/>
                  </a:bgClr>
                </a:pattFill>
              </a:rPr>
              <a:t>Top-down </a:t>
            </a:r>
            <a:r>
              <a:rPr lang="en-US" dirty="0" smtClean="0">
                <a:pattFill prst="pct5">
                  <a:fgClr>
                    <a:schemeClr val="accent1"/>
                  </a:fgClr>
                  <a:bgClr>
                    <a:schemeClr val="bg1"/>
                  </a:bgClr>
                </a:pattFill>
              </a:rPr>
              <a:t>approach</a:t>
            </a:r>
            <a:endParaRPr lang="en-US" dirty="0">
              <a:pattFill prst="pct5">
                <a:fgClr>
                  <a:schemeClr val="accent1"/>
                </a:fgClr>
                <a:bgClr>
                  <a:schemeClr val="bg1"/>
                </a:bgClr>
              </a:pattFill>
            </a:endParaRPr>
          </a:p>
        </p:txBody>
      </p:sp>
    </p:spTree>
    <p:extLst>
      <p:ext uri="{BB962C8B-B14F-4D97-AF65-F5344CB8AC3E}">
        <p14:creationId xmlns:p14="http://schemas.microsoft.com/office/powerpoint/2010/main" val="346179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par>
                                <p:cTn id="38" presetID="10" presetClass="entr" presetSubtype="0"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2000" fill="hold"/>
                                        <p:tgtEl>
                                          <p:spTgt spid="67"/>
                                        </p:tgtEl>
                                        <p:attrNameLst>
                                          <p:attrName>stroke.color</p:attrName>
                                        </p:attrNameLst>
                                      </p:cBhvr>
                                      <p:to>
                                        <a:schemeClr val="accent2"/>
                                      </p:to>
                                    </p:animClr>
                                    <p:set>
                                      <p:cBhvr>
                                        <p:cTn id="66" dur="2000" fill="hold"/>
                                        <p:tgtEl>
                                          <p:spTgt spid="67"/>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68"/>
                                        </p:tgtEl>
                                        <p:attrNameLst>
                                          <p:attrName>stroke.color</p:attrName>
                                        </p:attrNameLst>
                                      </p:cBhvr>
                                      <p:to>
                                        <a:schemeClr val="accent2"/>
                                      </p:to>
                                    </p:animClr>
                                    <p:set>
                                      <p:cBhvr>
                                        <p:cTn id="69" dur="2000" fill="hold"/>
                                        <p:tgtEl>
                                          <p:spTgt spid="68"/>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70"/>
                                        </p:tgtEl>
                                        <p:attrNameLst>
                                          <p:attrName>stroke.color</p:attrName>
                                        </p:attrNameLst>
                                      </p:cBhvr>
                                      <p:to>
                                        <a:schemeClr val="accent2"/>
                                      </p:to>
                                    </p:animClr>
                                    <p:set>
                                      <p:cBhvr>
                                        <p:cTn id="72" dur="2000" fill="hold"/>
                                        <p:tgtEl>
                                          <p:spTgt spid="70"/>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2000" fill="hold"/>
                                        <p:tgtEl>
                                          <p:spTgt spid="71"/>
                                        </p:tgtEl>
                                        <p:attrNameLst>
                                          <p:attrName>stroke.color</p:attrName>
                                        </p:attrNameLst>
                                      </p:cBhvr>
                                      <p:to>
                                        <a:schemeClr val="accent2"/>
                                      </p:to>
                                    </p:animClr>
                                    <p:set>
                                      <p:cBhvr>
                                        <p:cTn id="75" dur="2000" fill="hold"/>
                                        <p:tgtEl>
                                          <p:spTgt spid="71"/>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73"/>
                                        </p:tgtEl>
                                      </p:cBhvr>
                                    </p:animEffect>
                                    <p:set>
                                      <p:cBhvr>
                                        <p:cTn id="85" dur="1" fill="hold">
                                          <p:stCondLst>
                                            <p:cond delay="499"/>
                                          </p:stCondLst>
                                        </p:cTn>
                                        <p:tgtEl>
                                          <p:spTgt spid="7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67"/>
                                        </p:tgtEl>
                                      </p:cBhvr>
                                    </p:animEffect>
                                    <p:set>
                                      <p:cBhvr>
                                        <p:cTn id="88" dur="1" fill="hold">
                                          <p:stCondLst>
                                            <p:cond delay="499"/>
                                          </p:stCondLst>
                                        </p:cTn>
                                        <p:tgtEl>
                                          <p:spTgt spid="6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74"/>
                                        </p:tgtEl>
                                      </p:cBhvr>
                                    </p:animEffect>
                                    <p:set>
                                      <p:cBhvr>
                                        <p:cTn id="91" dur="1" fill="hold">
                                          <p:stCondLst>
                                            <p:cond delay="499"/>
                                          </p:stCondLst>
                                        </p:cTn>
                                        <p:tgtEl>
                                          <p:spTgt spid="74"/>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68"/>
                                        </p:tgtEl>
                                      </p:cBhvr>
                                    </p:animEffect>
                                    <p:set>
                                      <p:cBhvr>
                                        <p:cTn id="94" dur="1" fill="hold">
                                          <p:stCondLst>
                                            <p:cond delay="499"/>
                                          </p:stCondLst>
                                        </p:cTn>
                                        <p:tgtEl>
                                          <p:spTgt spid="68"/>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5"/>
                                        </p:tgtEl>
                                      </p:cBhvr>
                                    </p:animEffect>
                                    <p:set>
                                      <p:cBhvr>
                                        <p:cTn id="97" dur="1" fill="hold">
                                          <p:stCondLst>
                                            <p:cond delay="499"/>
                                          </p:stCondLst>
                                        </p:cTn>
                                        <p:tgtEl>
                                          <p:spTgt spid="7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70"/>
                                        </p:tgtEl>
                                      </p:cBhvr>
                                    </p:animEffect>
                                    <p:set>
                                      <p:cBhvr>
                                        <p:cTn id="100" dur="1" fill="hold">
                                          <p:stCondLst>
                                            <p:cond delay="499"/>
                                          </p:stCondLst>
                                        </p:cTn>
                                        <p:tgtEl>
                                          <p:spTgt spid="7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76"/>
                                        </p:tgtEl>
                                      </p:cBhvr>
                                    </p:animEffect>
                                    <p:set>
                                      <p:cBhvr>
                                        <p:cTn id="103" dur="1" fill="hold">
                                          <p:stCondLst>
                                            <p:cond delay="499"/>
                                          </p:stCondLst>
                                        </p:cTn>
                                        <p:tgtEl>
                                          <p:spTgt spid="7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71"/>
                                        </p:tgtEl>
                                      </p:cBhvr>
                                    </p:animEffect>
                                    <p:set>
                                      <p:cBhvr>
                                        <p:cTn id="106" dur="1" fill="hold">
                                          <p:stCondLst>
                                            <p:cond delay="499"/>
                                          </p:stCondLst>
                                        </p:cTn>
                                        <p:tgtEl>
                                          <p:spTgt spid="7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500"/>
                                        <p:tgtEl>
                                          <p:spTgt spid="8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500"/>
                                        <p:tgtEl>
                                          <p:spTgt spid="8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500"/>
                                        <p:tgtEl>
                                          <p:spTgt spid="81"/>
                                        </p:tgtEl>
                                      </p:cBhvr>
                                    </p:animEffect>
                                  </p:childTnLst>
                                </p:cTn>
                              </p:par>
                              <p:par>
                                <p:cTn id="118" presetID="10" presetClass="entr" presetSubtype="0" fill="hold" nodeType="with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fade">
                                      <p:cBhvr>
                                        <p:cTn id="120" dur="500"/>
                                        <p:tgtEl>
                                          <p:spTgt spid="8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500"/>
                                        <p:tgtEl>
                                          <p:spTgt spid="83"/>
                                        </p:tgtEl>
                                      </p:cBhvr>
                                    </p:animEffect>
                                  </p:childTnLst>
                                </p:cTn>
                              </p:par>
                              <p:par>
                                <p:cTn id="126" presetID="10" presetClass="entr" presetSubtype="0" fill="hold"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fade">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nodeType="clickEffect">
                                  <p:stCondLst>
                                    <p:cond delay="0"/>
                                  </p:stCondLst>
                                  <p:childTnLst>
                                    <p:animEffect transition="out" filter="fade">
                                      <p:cBhvr>
                                        <p:cTn id="132" dur="500"/>
                                        <p:tgtEl>
                                          <p:spTgt spid="83"/>
                                        </p:tgtEl>
                                      </p:cBhvr>
                                    </p:animEffect>
                                    <p:set>
                                      <p:cBhvr>
                                        <p:cTn id="133" dur="1" fill="hold">
                                          <p:stCondLst>
                                            <p:cond delay="499"/>
                                          </p:stCondLst>
                                        </p:cTn>
                                        <p:tgtEl>
                                          <p:spTgt spid="8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2"/>
                                        </p:tgtEl>
                                      </p:cBhvr>
                                    </p:animEffect>
                                    <p:set>
                                      <p:cBhvr>
                                        <p:cTn id="136" dur="1" fill="hold">
                                          <p:stCondLst>
                                            <p:cond delay="499"/>
                                          </p:stCondLst>
                                        </p:cTn>
                                        <p:tgtEl>
                                          <p:spTgt spid="8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87"/>
                                        </p:tgtEl>
                                        <p:attrNameLst>
                                          <p:attrName>style.visibility</p:attrName>
                                        </p:attrNameLst>
                                      </p:cBhvr>
                                      <p:to>
                                        <p:strVal val="visible"/>
                                      </p:to>
                                    </p:set>
                                    <p:animEffect transition="in" filter="fade">
                                      <p:cBhvr>
                                        <p:cTn id="141" dur="500"/>
                                        <p:tgtEl>
                                          <p:spTgt spid="8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fade">
                                      <p:cBhvr>
                                        <p:cTn id="147" dur="500"/>
                                        <p:tgtEl>
                                          <p:spTgt spid="88"/>
                                        </p:tgtEl>
                                      </p:cBhvr>
                                    </p:animEffect>
                                  </p:childTnLst>
                                </p:cTn>
                              </p:par>
                              <p:par>
                                <p:cTn id="148" presetID="10" presetClass="entr" presetSubtype="0" fill="hold" nodeType="withEffect">
                                  <p:stCondLst>
                                    <p:cond delay="0"/>
                                  </p:stCondLst>
                                  <p:childTnLst>
                                    <p:set>
                                      <p:cBhvr>
                                        <p:cTn id="149" dur="1" fill="hold">
                                          <p:stCondLst>
                                            <p:cond delay="0"/>
                                          </p:stCondLst>
                                        </p:cTn>
                                        <p:tgtEl>
                                          <p:spTgt spid="89"/>
                                        </p:tgtEl>
                                        <p:attrNameLst>
                                          <p:attrName>style.visibility</p:attrName>
                                        </p:attrNameLst>
                                      </p:cBhvr>
                                      <p:to>
                                        <p:strVal val="visible"/>
                                      </p:to>
                                    </p:set>
                                    <p:animEffect transition="in" filter="fade">
                                      <p:cBhvr>
                                        <p:cTn id="150" dur="500"/>
                                        <p:tgtEl>
                                          <p:spTgt spid="8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90"/>
                                        </p:tgtEl>
                                        <p:attrNameLst>
                                          <p:attrName>style.visibility</p:attrName>
                                        </p:attrNameLst>
                                      </p:cBhvr>
                                      <p:to>
                                        <p:strVal val="visible"/>
                                      </p:to>
                                    </p:set>
                                    <p:animEffect transition="in" filter="fade">
                                      <p:cBhvr>
                                        <p:cTn id="155" dur="500"/>
                                        <p:tgtEl>
                                          <p:spTgt spid="9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93"/>
                                        </p:tgtEl>
                                        <p:attrNameLst>
                                          <p:attrName>style.visibility</p:attrName>
                                        </p:attrNameLst>
                                      </p:cBhvr>
                                      <p:to>
                                        <p:strVal val="visible"/>
                                      </p:to>
                                    </p:set>
                                    <p:animEffect transition="in" filter="fade">
                                      <p:cBhvr>
                                        <p:cTn id="160" dur="500"/>
                                        <p:tgtEl>
                                          <p:spTgt spid="9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fade">
                                      <p:cBhvr>
                                        <p:cTn id="165" dur="500"/>
                                        <p:tgtEl>
                                          <p:spTgt spid="96"/>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4"/>
                                        </p:tgtEl>
                                        <p:attrNameLst>
                                          <p:attrName>style.visibility</p:attrName>
                                        </p:attrNameLst>
                                      </p:cBhvr>
                                      <p:to>
                                        <p:strVal val="visible"/>
                                      </p:to>
                                    </p:set>
                                    <p:animEffect transition="in" filter="fade">
                                      <p:cBhvr>
                                        <p:cTn id="168" dur="500"/>
                                        <p:tgtEl>
                                          <p:spTgt spid="9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5"/>
                                        </p:tgtEl>
                                        <p:attrNameLst>
                                          <p:attrName>style.visibility</p:attrName>
                                        </p:attrNameLst>
                                      </p:cBhvr>
                                      <p:to>
                                        <p:strVal val="visible"/>
                                      </p:to>
                                    </p:set>
                                    <p:animEffect transition="in" filter="fade">
                                      <p:cBhvr>
                                        <p:cTn id="171" dur="500"/>
                                        <p:tgtEl>
                                          <p:spTgt spid="95"/>
                                        </p:tgtEl>
                                      </p:cBhvr>
                                    </p:animEffect>
                                  </p:childTnLst>
                                </p:cTn>
                              </p:par>
                              <p:par>
                                <p:cTn id="172" presetID="10" presetClass="entr" presetSubtype="0" fill="hold" nodeType="withEffect">
                                  <p:stCondLst>
                                    <p:cond delay="0"/>
                                  </p:stCondLst>
                                  <p:childTnLst>
                                    <p:set>
                                      <p:cBhvr>
                                        <p:cTn id="173" dur="1" fill="hold">
                                          <p:stCondLst>
                                            <p:cond delay="0"/>
                                          </p:stCondLst>
                                        </p:cTn>
                                        <p:tgtEl>
                                          <p:spTgt spid="97"/>
                                        </p:tgtEl>
                                        <p:attrNameLst>
                                          <p:attrName>style.visibility</p:attrName>
                                        </p:attrNameLst>
                                      </p:cBhvr>
                                      <p:to>
                                        <p:strVal val="visible"/>
                                      </p:to>
                                    </p:set>
                                    <p:animEffect transition="in" filter="fade">
                                      <p:cBhvr>
                                        <p:cTn id="174" dur="500"/>
                                        <p:tgtEl>
                                          <p:spTgt spid="97"/>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animEffect transition="in" filter="fade">
                                      <p:cBhvr>
                                        <p:cTn id="177" dur="500"/>
                                        <p:tgtEl>
                                          <p:spTgt spid="9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98"/>
                                        </p:tgtEl>
                                        <p:attrNameLst>
                                          <p:attrName>style.visibility</p:attrName>
                                        </p:attrNameLst>
                                      </p:cBhvr>
                                      <p:to>
                                        <p:strVal val="visible"/>
                                      </p:to>
                                    </p:set>
                                    <p:animEffect transition="in" filter="fade">
                                      <p:cBhvr>
                                        <p:cTn id="180" dur="500"/>
                                        <p:tgtEl>
                                          <p:spTgt spid="98"/>
                                        </p:tgtEl>
                                      </p:cBhvr>
                                    </p:animEffect>
                                  </p:childTnLst>
                                </p:cTn>
                              </p:par>
                              <p:par>
                                <p:cTn id="181" presetID="10"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fade">
                                      <p:cBhvr>
                                        <p:cTn id="183" dur="500"/>
                                        <p:tgtEl>
                                          <p:spTgt spid="100"/>
                                        </p:tgtEl>
                                      </p:cBhvr>
                                    </p:animEffect>
                                  </p:childTnLst>
                                </p:cTn>
                              </p:par>
                              <p:par>
                                <p:cTn id="184" presetID="10" presetClass="entr" presetSubtype="0" fill="hold" nodeType="withEffect">
                                  <p:stCondLst>
                                    <p:cond delay="0"/>
                                  </p:stCondLst>
                                  <p:childTnLst>
                                    <p:set>
                                      <p:cBhvr>
                                        <p:cTn id="185" dur="1" fill="hold">
                                          <p:stCondLst>
                                            <p:cond delay="0"/>
                                          </p:stCondLst>
                                        </p:cTn>
                                        <p:tgtEl>
                                          <p:spTgt spid="101"/>
                                        </p:tgtEl>
                                        <p:attrNameLst>
                                          <p:attrName>style.visibility</p:attrName>
                                        </p:attrNameLst>
                                      </p:cBhvr>
                                      <p:to>
                                        <p:strVal val="visible"/>
                                      </p:to>
                                    </p:set>
                                    <p:animEffect transition="in" filter="fade">
                                      <p:cBhvr>
                                        <p:cTn id="186" dur="500"/>
                                        <p:tgtEl>
                                          <p:spTgt spid="101"/>
                                        </p:tgtEl>
                                      </p:cBhvr>
                                    </p:animEffect>
                                  </p:childTnLst>
                                </p:cTn>
                              </p:par>
                            </p:childTnLst>
                          </p:cTn>
                        </p:par>
                      </p:childTnLst>
                    </p:cTn>
                  </p:par>
                  <p:par>
                    <p:cTn id="187" fill="hold">
                      <p:stCondLst>
                        <p:cond delay="indefinite"/>
                      </p:stCondLst>
                      <p:childTnLst>
                        <p:par>
                          <p:cTn id="188" fill="hold">
                            <p:stCondLst>
                              <p:cond delay="0"/>
                            </p:stCondLst>
                            <p:childTnLst>
                              <p:par>
                                <p:cTn id="189" presetID="7" presetClass="emph" presetSubtype="2" fill="hold" nodeType="clickEffect">
                                  <p:stCondLst>
                                    <p:cond delay="0"/>
                                  </p:stCondLst>
                                  <p:childTnLst>
                                    <p:animClr clrSpc="rgb" dir="cw">
                                      <p:cBhvr>
                                        <p:cTn id="190" dur="2000" fill="hold"/>
                                        <p:tgtEl>
                                          <p:spTgt spid="99"/>
                                        </p:tgtEl>
                                        <p:attrNameLst>
                                          <p:attrName>stroke.color</p:attrName>
                                        </p:attrNameLst>
                                      </p:cBhvr>
                                      <p:to>
                                        <a:schemeClr val="accent2"/>
                                      </p:to>
                                    </p:animClr>
                                    <p:set>
                                      <p:cBhvr>
                                        <p:cTn id="191" dur="2000" fill="hold"/>
                                        <p:tgtEl>
                                          <p:spTgt spid="99"/>
                                        </p:tgtEl>
                                        <p:attrNameLst>
                                          <p:attrName>stroke.on</p:attrName>
                                        </p:attrNameLst>
                                      </p:cBhvr>
                                      <p:to>
                                        <p:strVal val="true"/>
                                      </p:to>
                                    </p:set>
                                  </p:childTnLst>
                                </p:cTn>
                              </p:par>
                              <p:par>
                                <p:cTn id="192" presetID="7" presetClass="emph" presetSubtype="2" fill="hold" nodeType="withEffect">
                                  <p:stCondLst>
                                    <p:cond delay="0"/>
                                  </p:stCondLst>
                                  <p:childTnLst>
                                    <p:animClr clrSpc="rgb" dir="cw">
                                      <p:cBhvr>
                                        <p:cTn id="193" dur="2000" fill="hold"/>
                                        <p:tgtEl>
                                          <p:spTgt spid="98"/>
                                        </p:tgtEl>
                                        <p:attrNameLst>
                                          <p:attrName>stroke.color</p:attrName>
                                        </p:attrNameLst>
                                      </p:cBhvr>
                                      <p:to>
                                        <a:schemeClr val="accent2"/>
                                      </p:to>
                                    </p:animClr>
                                    <p:set>
                                      <p:cBhvr>
                                        <p:cTn id="194" dur="2000" fill="hold"/>
                                        <p:tgtEl>
                                          <p:spTgt spid="98"/>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91"/>
                                        </p:tgtEl>
                                        <p:attrNameLst>
                                          <p:attrName>style.visibility</p:attrName>
                                        </p:attrNameLst>
                                      </p:cBhvr>
                                      <p:to>
                                        <p:strVal val="visible"/>
                                      </p:to>
                                    </p:set>
                                    <p:animEffect transition="in" filter="fade">
                                      <p:cBhvr>
                                        <p:cTn id="199" dur="500"/>
                                        <p:tgtEl>
                                          <p:spTgt spid="9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2"/>
                                        </p:tgtEl>
                                        <p:attrNameLst>
                                          <p:attrName>style.visibility</p:attrName>
                                        </p:attrNameLst>
                                      </p:cBhvr>
                                      <p:to>
                                        <p:strVal val="visible"/>
                                      </p:to>
                                    </p:set>
                                    <p:animEffect transition="in" filter="fade">
                                      <p:cBhvr>
                                        <p:cTn id="202" dur="500"/>
                                        <p:tgtEl>
                                          <p:spTgt spid="92"/>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grpId="1" nodeType="clickEffect">
                                  <p:stCondLst>
                                    <p:cond delay="0"/>
                                  </p:stCondLst>
                                  <p:childTnLst>
                                    <p:animEffect transition="out" filter="fade">
                                      <p:cBhvr>
                                        <p:cTn id="206" dur="500"/>
                                        <p:tgtEl>
                                          <p:spTgt spid="99"/>
                                        </p:tgtEl>
                                      </p:cBhvr>
                                    </p:animEffect>
                                    <p:set>
                                      <p:cBhvr>
                                        <p:cTn id="207" dur="1" fill="hold">
                                          <p:stCondLst>
                                            <p:cond delay="499"/>
                                          </p:stCondLst>
                                        </p:cTn>
                                        <p:tgtEl>
                                          <p:spTgt spid="99"/>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98"/>
                                        </p:tgtEl>
                                      </p:cBhvr>
                                    </p:animEffect>
                                    <p:set>
                                      <p:cBhvr>
                                        <p:cTn id="210" dur="1" fill="hold">
                                          <p:stCondLst>
                                            <p:cond delay="499"/>
                                          </p:stCondLst>
                                        </p:cTn>
                                        <p:tgtEl>
                                          <p:spTgt spid="98"/>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0"/>
                                        </p:tgtEl>
                                      </p:cBhvr>
                                    </p:animEffect>
                                    <p:set>
                                      <p:cBhvr>
                                        <p:cTn id="213" dur="1" fill="hold">
                                          <p:stCondLst>
                                            <p:cond delay="499"/>
                                          </p:stCondLst>
                                        </p:cTn>
                                        <p:tgtEl>
                                          <p:spTgt spid="10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01"/>
                                        </p:tgtEl>
                                      </p:cBhvr>
                                    </p:animEffect>
                                    <p:set>
                                      <p:cBhvr>
                                        <p:cTn id="216" dur="1" fill="hold">
                                          <p:stCondLst>
                                            <p:cond delay="499"/>
                                          </p:stCondLst>
                                        </p:cTn>
                                        <p:tgtEl>
                                          <p:spTgt spid="101"/>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104"/>
                                        </p:tgtEl>
                                        <p:attrNameLst>
                                          <p:attrName>style.visibility</p:attrName>
                                        </p:attrNameLst>
                                      </p:cBhvr>
                                      <p:to>
                                        <p:strVal val="visible"/>
                                      </p:to>
                                    </p:set>
                                    <p:animEffect transition="in" filter="fade">
                                      <p:cBhvr>
                                        <p:cTn id="221" dur="500"/>
                                        <p:tgtEl>
                                          <p:spTgt spid="104"/>
                                        </p:tgtEl>
                                      </p:cBhvr>
                                    </p:animEffect>
                                  </p:childTnLst>
                                </p:cTn>
                              </p:par>
                              <p:par>
                                <p:cTn id="222" presetID="10" presetClass="entr" presetSubtype="0" fill="hold" nodeType="withEffect">
                                  <p:stCondLst>
                                    <p:cond delay="0"/>
                                  </p:stCondLst>
                                  <p:childTnLst>
                                    <p:set>
                                      <p:cBhvr>
                                        <p:cTn id="223" dur="1" fill="hold">
                                          <p:stCondLst>
                                            <p:cond delay="0"/>
                                          </p:stCondLst>
                                        </p:cTn>
                                        <p:tgtEl>
                                          <p:spTgt spid="105"/>
                                        </p:tgtEl>
                                        <p:attrNameLst>
                                          <p:attrName>style.visibility</p:attrName>
                                        </p:attrNameLst>
                                      </p:cBhvr>
                                      <p:to>
                                        <p:strVal val="visible"/>
                                      </p:to>
                                    </p:set>
                                    <p:animEffect transition="in" filter="fade">
                                      <p:cBhvr>
                                        <p:cTn id="224" dur="500"/>
                                        <p:tgtEl>
                                          <p:spTgt spid="105"/>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03"/>
                                        </p:tgtEl>
                                        <p:attrNameLst>
                                          <p:attrName>style.visibility</p:attrName>
                                        </p:attrNameLst>
                                      </p:cBhvr>
                                      <p:to>
                                        <p:strVal val="visible"/>
                                      </p:to>
                                    </p:set>
                                    <p:animEffect transition="in" filter="fade">
                                      <p:cBhvr>
                                        <p:cTn id="227" dur="500"/>
                                        <p:tgtEl>
                                          <p:spTgt spid="103"/>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02"/>
                                        </p:tgtEl>
                                        <p:attrNameLst>
                                          <p:attrName>style.visibility</p:attrName>
                                        </p:attrNameLst>
                                      </p:cBhvr>
                                      <p:to>
                                        <p:strVal val="visible"/>
                                      </p:to>
                                    </p:set>
                                    <p:animEffect transition="in" filter="fade">
                                      <p:cBhvr>
                                        <p:cTn id="230" dur="500"/>
                                        <p:tgtEl>
                                          <p:spTgt spid="102"/>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par>
                                <p:cTn id="236" presetID="10" presetClass="entr" presetSubtype="0" fill="hold" nodeType="withEffect">
                                  <p:stCondLst>
                                    <p:cond delay="0"/>
                                  </p:stCondLst>
                                  <p:childTnLst>
                                    <p:set>
                                      <p:cBhvr>
                                        <p:cTn id="237" dur="1" fill="hold">
                                          <p:stCondLst>
                                            <p:cond delay="0"/>
                                          </p:stCondLst>
                                        </p:cTn>
                                        <p:tgtEl>
                                          <p:spTgt spid="106"/>
                                        </p:tgtEl>
                                        <p:attrNameLst>
                                          <p:attrName>style.visibility</p:attrName>
                                        </p:attrNameLst>
                                      </p:cBhvr>
                                      <p:to>
                                        <p:strVal val="visible"/>
                                      </p:to>
                                    </p:set>
                                    <p:animEffect transition="in" filter="fade">
                                      <p:cBhvr>
                                        <p:cTn id="238" dur="500"/>
                                        <p:tgtEl>
                                          <p:spTgt spid="106"/>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xit" presetSubtype="0" fill="hold" nodeType="clickEffect">
                                  <p:stCondLst>
                                    <p:cond delay="0"/>
                                  </p:stCondLst>
                                  <p:childTnLst>
                                    <p:animEffect transition="out" filter="fade">
                                      <p:cBhvr>
                                        <p:cTn id="242" dur="500"/>
                                        <p:tgtEl>
                                          <p:spTgt spid="107"/>
                                        </p:tgtEl>
                                      </p:cBhvr>
                                    </p:animEffect>
                                    <p:set>
                                      <p:cBhvr>
                                        <p:cTn id="243" dur="1" fill="hold">
                                          <p:stCondLst>
                                            <p:cond delay="499"/>
                                          </p:stCondLst>
                                        </p:cTn>
                                        <p:tgtEl>
                                          <p:spTgt spid="107"/>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500"/>
                                        <p:tgtEl>
                                          <p:spTgt spid="106"/>
                                        </p:tgtEl>
                                      </p:cBhvr>
                                    </p:animEffect>
                                    <p:set>
                                      <p:cBhvr>
                                        <p:cTn id="246" dur="1" fill="hold">
                                          <p:stCondLst>
                                            <p:cond delay="499"/>
                                          </p:stCondLst>
                                        </p:cTn>
                                        <p:tgtEl>
                                          <p:spTgt spid="106"/>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nodeType="clickEffect">
                                  <p:stCondLst>
                                    <p:cond delay="0"/>
                                  </p:stCondLst>
                                  <p:childTnLst>
                                    <p:set>
                                      <p:cBhvr>
                                        <p:cTn id="250" dur="1" fill="hold">
                                          <p:stCondLst>
                                            <p:cond delay="0"/>
                                          </p:stCondLst>
                                        </p:cTn>
                                        <p:tgtEl>
                                          <p:spTgt spid="109"/>
                                        </p:tgtEl>
                                        <p:attrNameLst>
                                          <p:attrName>style.visibility</p:attrName>
                                        </p:attrNameLst>
                                      </p:cBhvr>
                                      <p:to>
                                        <p:strVal val="visible"/>
                                      </p:to>
                                    </p:set>
                                    <p:animEffect transition="in" filter="fade">
                                      <p:cBhvr>
                                        <p:cTn id="251" dur="500"/>
                                        <p:tgtEl>
                                          <p:spTgt spid="109"/>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08"/>
                                        </p:tgtEl>
                                        <p:attrNameLst>
                                          <p:attrName>style.visibility</p:attrName>
                                        </p:attrNameLst>
                                      </p:cBhvr>
                                      <p:to>
                                        <p:strVal val="visible"/>
                                      </p:to>
                                    </p:set>
                                    <p:animEffect transition="in" filter="fade">
                                      <p:cBhvr>
                                        <p:cTn id="254" dur="500"/>
                                        <p:tgtEl>
                                          <p:spTgt spid="108"/>
                                        </p:tgtEl>
                                      </p:cBhvr>
                                    </p:animEffect>
                                  </p:childTnLst>
                                </p:cTn>
                              </p:par>
                              <p:par>
                                <p:cTn id="255" presetID="10" presetClass="entr" presetSubtype="0" fill="hold"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fade">
                                      <p:cBhvr>
                                        <p:cTn id="257" dur="500"/>
                                        <p:tgtEl>
                                          <p:spTgt spid="110"/>
                                        </p:tgtEl>
                                      </p:cBhvr>
                                    </p:animEffect>
                                  </p:childTnLst>
                                </p:cTn>
                              </p:par>
                              <p:par>
                                <p:cTn id="258" presetID="10" presetClass="entr" presetSubtype="0" fill="hold" nodeType="withEffect">
                                  <p:stCondLst>
                                    <p:cond delay="0"/>
                                  </p:stCondLst>
                                  <p:childTnLst>
                                    <p:set>
                                      <p:cBhvr>
                                        <p:cTn id="259" dur="1" fill="hold">
                                          <p:stCondLst>
                                            <p:cond delay="0"/>
                                          </p:stCondLst>
                                        </p:cTn>
                                        <p:tgtEl>
                                          <p:spTgt spid="111"/>
                                        </p:tgtEl>
                                        <p:attrNameLst>
                                          <p:attrName>style.visibility</p:attrName>
                                        </p:attrNameLst>
                                      </p:cBhvr>
                                      <p:to>
                                        <p:strVal val="visible"/>
                                      </p:to>
                                    </p:set>
                                    <p:animEffect transition="in" filter="fade">
                                      <p:cBhvr>
                                        <p:cTn id="260" dur="500"/>
                                        <p:tgtEl>
                                          <p:spTgt spid="111"/>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112"/>
                                        </p:tgtEl>
                                        <p:attrNameLst>
                                          <p:attrName>style.visibility</p:attrName>
                                        </p:attrNameLst>
                                      </p:cBhvr>
                                      <p:to>
                                        <p:strVal val="visible"/>
                                      </p:to>
                                    </p:set>
                                    <p:animEffect transition="in" filter="fade">
                                      <p:cBhvr>
                                        <p:cTn id="26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7" grpId="1" animBg="1"/>
      <p:bldP spid="68" grpId="0" animBg="1"/>
      <p:bldP spid="68" grpId="1" animBg="1"/>
      <p:bldP spid="69" grpId="0" animBg="1"/>
      <p:bldP spid="70" grpId="0" animBg="1"/>
      <p:bldP spid="70" grpId="1" animBg="1"/>
      <p:bldP spid="71" grpId="0" animBg="1"/>
      <p:bldP spid="71" grpId="1" animBg="1"/>
      <p:bldP spid="72" grpId="0" animBg="1"/>
      <p:bldP spid="79" grpId="0" animBg="1"/>
      <p:bldP spid="80" grpId="0" animBg="1"/>
      <p:bldP spid="81" grpId="0" animBg="1"/>
      <p:bldP spid="86" grpId="0" animBg="1"/>
      <p:bldP spid="90" grpId="0" animBg="1"/>
      <p:bldP spid="91" grpId="0" animBg="1"/>
      <p:bldP spid="92" grpId="0" animBg="1"/>
      <p:bldP spid="93" grpId="0" animBg="1"/>
      <p:bldP spid="94" grpId="0" animBg="1"/>
      <p:bldP spid="95" grpId="0" animBg="1"/>
      <p:bldP spid="98" grpId="0" animBg="1"/>
      <p:bldP spid="98" grpId="1" animBg="1"/>
      <p:bldP spid="99" grpId="0" animBg="1"/>
      <p:bldP spid="99" grpId="1" animBg="1"/>
      <p:bldP spid="102" grpId="0" animBg="1"/>
      <p:bldP spid="103" grpId="0" animBg="1"/>
      <p:bldP spid="108" grpId="0" animBg="1"/>
      <p:bldP spid="1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Generalization v/s Specialization</a:t>
            </a:r>
          </a:p>
        </p:txBody>
      </p:sp>
      <p:sp>
        <p:nvSpPr>
          <p:cNvPr id="2" name="Content Placeholder 1"/>
          <p:cNvSpPr>
            <a:spLocks noGrp="1"/>
          </p:cNvSpPr>
          <p:nvPr>
            <p:ph idx="1"/>
          </p:nvPr>
        </p:nvSpPr>
        <p:spPr/>
        <p:txBody>
          <a:bodyPr/>
          <a:lstStyle/>
          <a:p>
            <a:endParaRPr lang="en-US"/>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smtClean="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9654535"/>
              </p:ext>
            </p:extLst>
          </p:nvPr>
        </p:nvGraphicFramePr>
        <p:xfrm>
          <a:off x="131179" y="1493668"/>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dk1"/>
                          </a:solidFill>
                          <a:latin typeface="+mn-lt"/>
                          <a:ea typeface="+mn-ea"/>
                          <a:cs typeface="+mn-cs"/>
                        </a:rPr>
                        <a:t>The process of </a:t>
                      </a:r>
                      <a:r>
                        <a:rPr lang="en-US" sz="2400" b="1" kern="1200" dirty="0" smtClean="0">
                          <a:solidFill>
                            <a:schemeClr val="accent6"/>
                          </a:solidFill>
                          <a:latin typeface="+mn-lt"/>
                          <a:ea typeface="+mn-ea"/>
                          <a:cs typeface="+mn-cs"/>
                        </a:rPr>
                        <a:t>creation of group from various entities</a:t>
                      </a:r>
                      <a:r>
                        <a:rPr lang="en-US" sz="2400" b="0" kern="1200" dirty="0" smtClean="0">
                          <a:solidFill>
                            <a:schemeClr val="dk1"/>
                          </a:solidFill>
                          <a:latin typeface="+mn-lt"/>
                          <a:ea typeface="+mn-ea"/>
                          <a:cs typeface="+mn-cs"/>
                        </a:rPr>
                        <a:t> is called generalization.</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The process of </a:t>
                      </a:r>
                      <a:r>
                        <a:rPr lang="en-US" sz="2400" b="1" kern="1200" dirty="0" smtClean="0">
                          <a:solidFill>
                            <a:schemeClr val="accent6"/>
                          </a:solidFill>
                          <a:latin typeface="+mn-lt"/>
                          <a:ea typeface="+mn-ea"/>
                          <a:cs typeface="+mn-cs"/>
                        </a:rPr>
                        <a:t>creation of sub-groups within an entity</a:t>
                      </a:r>
                      <a:r>
                        <a:rPr lang="en-US" sz="2400" b="0" kern="1200" dirty="0" smtClean="0">
                          <a:solidFill>
                            <a:schemeClr val="dk1"/>
                          </a:solidFill>
                          <a:latin typeface="+mn-lt"/>
                          <a:ea typeface="+mn-ea"/>
                          <a:cs typeface="+mn-cs"/>
                        </a:rPr>
                        <a:t> is called specialization.</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48392357"/>
              </p:ext>
            </p:extLst>
          </p:nvPr>
        </p:nvGraphicFramePr>
        <p:xfrm>
          <a:off x="131179" y="2319178"/>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GB" sz="2400" b="0" kern="1200" dirty="0" smtClean="0">
                          <a:solidFill>
                            <a:schemeClr val="dk1"/>
                          </a:solidFill>
                          <a:latin typeface="+mn-lt"/>
                          <a:ea typeface="+mn-ea"/>
                          <a:cs typeface="+mn-cs"/>
                        </a:rPr>
                        <a:t>It is </a:t>
                      </a:r>
                      <a:r>
                        <a:rPr lang="en-GB" sz="2400" b="1" kern="1200" dirty="0" smtClean="0">
                          <a:solidFill>
                            <a:schemeClr val="accent6"/>
                          </a:solidFill>
                          <a:latin typeface="+mn-lt"/>
                          <a:ea typeface="+mn-ea"/>
                          <a:cs typeface="+mn-cs"/>
                        </a:rPr>
                        <a:t>Bottom-up</a:t>
                      </a:r>
                      <a:r>
                        <a:rPr lang="en-GB" sz="2400" b="0" kern="1200" dirty="0" smtClean="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It is </a:t>
                      </a:r>
                      <a:r>
                        <a:rPr lang="en-GB" sz="2400" b="1" kern="1200" dirty="0" smtClean="0">
                          <a:solidFill>
                            <a:schemeClr val="accent6"/>
                          </a:solidFill>
                          <a:latin typeface="+mn-lt"/>
                          <a:ea typeface="+mn-ea"/>
                          <a:cs typeface="+mn-cs"/>
                        </a:rPr>
                        <a:t>Top-down</a:t>
                      </a:r>
                      <a:r>
                        <a:rPr lang="en-GB" sz="2400" b="0" kern="1200" dirty="0" smtClean="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258681"/>
              </p:ext>
            </p:extLst>
          </p:nvPr>
        </p:nvGraphicFramePr>
        <p:xfrm>
          <a:off x="131180" y="2861744"/>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dk1"/>
                          </a:solidFill>
                          <a:latin typeface="+mn-lt"/>
                          <a:ea typeface="+mn-ea"/>
                          <a:cs typeface="+mn-cs"/>
                        </a:rPr>
                        <a:t>The process of taking the </a:t>
                      </a:r>
                      <a:r>
                        <a:rPr lang="en-US" sz="2400" b="1" kern="1200" dirty="0" smtClean="0">
                          <a:solidFill>
                            <a:schemeClr val="accent6"/>
                          </a:solidFill>
                          <a:latin typeface="+mn-lt"/>
                          <a:ea typeface="+mn-ea"/>
                          <a:cs typeface="+mn-cs"/>
                        </a:rPr>
                        <a:t>union of two or more lower level entity </a:t>
                      </a:r>
                      <a:r>
                        <a:rPr lang="en-US" sz="2400" b="0" kern="1200" dirty="0" smtClean="0">
                          <a:solidFill>
                            <a:schemeClr val="dk1"/>
                          </a:solidFill>
                          <a:latin typeface="+mn-lt"/>
                          <a:ea typeface="+mn-ea"/>
                          <a:cs typeface="+mn-cs"/>
                        </a:rPr>
                        <a:t>sets to produce a higher level entity set.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The process of taking a </a:t>
                      </a:r>
                      <a:r>
                        <a:rPr lang="en-US" sz="2400" b="1" kern="1200" dirty="0" smtClean="0">
                          <a:solidFill>
                            <a:schemeClr val="accent6"/>
                          </a:solidFill>
                          <a:latin typeface="+mn-lt"/>
                          <a:ea typeface="+mn-ea"/>
                          <a:cs typeface="+mn-cs"/>
                        </a:rPr>
                        <a:t>sub set of higher level entity set</a:t>
                      </a:r>
                      <a:r>
                        <a:rPr lang="en-US" sz="2400" b="0" kern="1200" dirty="0" smtClean="0">
                          <a:solidFill>
                            <a:schemeClr val="dk1"/>
                          </a:solidFill>
                          <a:latin typeface="+mn-lt"/>
                          <a:ea typeface="+mn-ea"/>
                          <a:cs typeface="+mn-cs"/>
                        </a:rPr>
                        <a:t> to form a lower level entity set.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93258081"/>
              </p:ext>
            </p:extLst>
          </p:nvPr>
        </p:nvGraphicFramePr>
        <p:xfrm>
          <a:off x="131180" y="4037727"/>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dk1"/>
                          </a:solidFill>
                          <a:latin typeface="+mn-lt"/>
                          <a:ea typeface="+mn-ea"/>
                          <a:cs typeface="+mn-cs"/>
                        </a:rPr>
                        <a:t>It starts from the number of entity sets and creates high level entity set using some common features.</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It starts from a single entity set and creates different low level entity sets using some different features.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8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&amp; Specialization example</a:t>
            </a:r>
          </a:p>
        </p:txBody>
      </p:sp>
      <p:sp>
        <p:nvSpPr>
          <p:cNvPr id="3" name="Content Placeholder 2"/>
          <p:cNvSpPr>
            <a:spLocks noGrp="1"/>
          </p:cNvSpPr>
          <p:nvPr>
            <p:ph idx="1"/>
          </p:nvPr>
        </p:nvSpPr>
        <p:spPr/>
        <p:txBody>
          <a:bodyPr/>
          <a:lstStyle/>
          <a:p>
            <a:pPr marL="0" indent="0">
              <a:buNone/>
            </a:pPr>
            <a:endParaRPr lang="en-US" dirty="0"/>
          </a:p>
        </p:txBody>
      </p:sp>
      <p:sp>
        <p:nvSpPr>
          <p:cNvPr id="33" name="Rectangle 32"/>
          <p:cNvSpPr/>
          <p:nvPr/>
        </p:nvSpPr>
        <p:spPr>
          <a:xfrm>
            <a:off x="4684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34" name="Rectangle 33"/>
          <p:cNvSpPr/>
          <p:nvPr/>
        </p:nvSpPr>
        <p:spPr>
          <a:xfrm>
            <a:off x="6970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35" name="Rectangle 34"/>
          <p:cNvSpPr/>
          <p:nvPr/>
        </p:nvSpPr>
        <p:spPr>
          <a:xfrm>
            <a:off x="5870212" y="182880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6" name="Oval 35"/>
          <p:cNvSpPr/>
          <p:nvPr/>
        </p:nvSpPr>
        <p:spPr>
          <a:xfrm>
            <a:off x="5551760" y="1102353"/>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7" name="Oval 36"/>
          <p:cNvSpPr/>
          <p:nvPr/>
        </p:nvSpPr>
        <p:spPr>
          <a:xfrm>
            <a:off x="6724704" y="106680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38" name="Straight Connector 37"/>
          <p:cNvCxnSpPr>
            <a:stCxn id="35" idx="0"/>
            <a:endCxn id="36" idx="4"/>
          </p:cNvCxnSpPr>
          <p:nvPr/>
        </p:nvCxnSpPr>
        <p:spPr>
          <a:xfrm flipH="1" flipV="1">
            <a:off x="6087542" y="1513833"/>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a:stCxn id="37" idx="4"/>
            <a:endCxn id="35" idx="0"/>
          </p:cNvCxnSpPr>
          <p:nvPr/>
        </p:nvCxnSpPr>
        <p:spPr>
          <a:xfrm flipH="1">
            <a:off x="6601732" y="1478280"/>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0" name="Oval 39"/>
          <p:cNvSpPr/>
          <p:nvPr/>
        </p:nvSpPr>
        <p:spPr>
          <a:xfrm>
            <a:off x="4599126" y="1652265"/>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PID</a:t>
            </a:r>
          </a:p>
        </p:txBody>
      </p:sp>
      <p:sp>
        <p:nvSpPr>
          <p:cNvPr id="41" name="Oval 40"/>
          <p:cNvSpPr/>
          <p:nvPr/>
        </p:nvSpPr>
        <p:spPr>
          <a:xfrm>
            <a:off x="7727791" y="1652265"/>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a:t>
            </a:r>
          </a:p>
        </p:txBody>
      </p:sp>
      <p:cxnSp>
        <p:nvCxnSpPr>
          <p:cNvPr id="42" name="Straight Connector 41"/>
          <p:cNvCxnSpPr>
            <a:stCxn id="41" idx="3"/>
            <a:endCxn id="35" idx="3"/>
          </p:cNvCxnSpPr>
          <p:nvPr/>
        </p:nvCxnSpPr>
        <p:spPr>
          <a:xfrm flipH="1">
            <a:off x="7333252" y="2003485"/>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a:stCxn id="35" idx="1"/>
            <a:endCxn id="40" idx="5"/>
          </p:cNvCxnSpPr>
          <p:nvPr/>
        </p:nvCxnSpPr>
        <p:spPr>
          <a:xfrm flipH="1" flipV="1">
            <a:off x="5373651" y="2003485"/>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3151325" y="3373176"/>
            <a:ext cx="10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sp>
        <p:nvSpPr>
          <p:cNvPr id="45" name="Oval 44"/>
          <p:cNvSpPr/>
          <p:nvPr/>
        </p:nvSpPr>
        <p:spPr>
          <a:xfrm>
            <a:off x="9018725" y="3371652"/>
            <a:ext cx="129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p>
        </p:txBody>
      </p:sp>
      <p:cxnSp>
        <p:nvCxnSpPr>
          <p:cNvPr id="46" name="Straight Connector 45"/>
          <p:cNvCxnSpPr>
            <a:stCxn id="44" idx="6"/>
            <a:endCxn id="33" idx="1"/>
          </p:cNvCxnSpPr>
          <p:nvPr/>
        </p:nvCxnSpPr>
        <p:spPr>
          <a:xfrm flipV="1">
            <a:off x="4231325" y="3577392"/>
            <a:ext cx="453276"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a:endCxn id="45" idx="2"/>
          </p:cNvCxnSpPr>
          <p:nvPr/>
        </p:nvCxnSpPr>
        <p:spPr>
          <a:xfrm flipV="1">
            <a:off x="8433641" y="3577392"/>
            <a:ext cx="585084"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8" name="Flowchart: Merge 47"/>
          <p:cNvSpPr/>
          <p:nvPr/>
        </p:nvSpPr>
        <p:spPr>
          <a:xfrm>
            <a:off x="6197907" y="2593937"/>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ISA</a:t>
            </a:r>
            <a:endParaRPr lang="en-US" sz="1200" dirty="0">
              <a:solidFill>
                <a:schemeClr val="tx1"/>
              </a:solidFill>
            </a:endParaRPr>
          </a:p>
        </p:txBody>
      </p:sp>
      <p:cxnSp>
        <p:nvCxnSpPr>
          <p:cNvPr id="49" name="Straight Connector 48"/>
          <p:cNvCxnSpPr>
            <a:stCxn id="35" idx="2"/>
            <a:endCxn id="48" idx="0"/>
          </p:cNvCxnSpPr>
          <p:nvPr/>
        </p:nvCxnSpPr>
        <p:spPr>
          <a:xfrm>
            <a:off x="6601732" y="2286000"/>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33" idx="0"/>
            <a:endCxn id="48" idx="1"/>
          </p:cNvCxnSpPr>
          <p:nvPr/>
        </p:nvCxnSpPr>
        <p:spPr>
          <a:xfrm flipV="1">
            <a:off x="5416121" y="2866273"/>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a:stCxn id="34" idx="0"/>
            <a:endCxn id="48" idx="3"/>
          </p:cNvCxnSpPr>
          <p:nvPr/>
        </p:nvCxnSpPr>
        <p:spPr>
          <a:xfrm flipH="1" flipV="1">
            <a:off x="6807506" y="2866273"/>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2" name="Rectangle 51"/>
          <p:cNvSpPr/>
          <p:nvPr/>
        </p:nvSpPr>
        <p:spPr>
          <a:xfrm>
            <a:off x="3493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 Time</a:t>
            </a:r>
          </a:p>
        </p:txBody>
      </p:sp>
      <p:sp>
        <p:nvSpPr>
          <p:cNvPr id="53" name="Rectangle 52"/>
          <p:cNvSpPr/>
          <p:nvPr/>
        </p:nvSpPr>
        <p:spPr>
          <a:xfrm>
            <a:off x="5779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Time</a:t>
            </a:r>
          </a:p>
        </p:txBody>
      </p:sp>
      <p:sp>
        <p:nvSpPr>
          <p:cNvPr id="54" name="Oval 53"/>
          <p:cNvSpPr/>
          <p:nvPr/>
        </p:nvSpPr>
        <p:spPr>
          <a:xfrm>
            <a:off x="3227526" y="5715000"/>
            <a:ext cx="19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Days Worked</a:t>
            </a:r>
          </a:p>
        </p:txBody>
      </p:sp>
      <p:sp>
        <p:nvSpPr>
          <p:cNvPr id="55" name="Oval 54"/>
          <p:cNvSpPr/>
          <p:nvPr/>
        </p:nvSpPr>
        <p:spPr>
          <a:xfrm>
            <a:off x="5504852" y="5715000"/>
            <a:ext cx="201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 Worked</a:t>
            </a:r>
          </a:p>
        </p:txBody>
      </p:sp>
      <p:cxnSp>
        <p:nvCxnSpPr>
          <p:cNvPr id="56" name="Straight Connector 55"/>
          <p:cNvCxnSpPr>
            <a:stCxn id="54" idx="0"/>
            <a:endCxn id="52" idx="2"/>
          </p:cNvCxnSpPr>
          <p:nvPr/>
        </p:nvCxnSpPr>
        <p:spPr>
          <a:xfrm flipV="1">
            <a:off x="4217526" y="5326190"/>
            <a:ext cx="770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53" idx="2"/>
            <a:endCxn id="55" idx="0"/>
          </p:cNvCxnSpPr>
          <p:nvPr/>
        </p:nvCxnSpPr>
        <p:spPr>
          <a:xfrm>
            <a:off x="6511229" y="5326190"/>
            <a:ext cx="162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Flowchart: Merge 57"/>
          <p:cNvSpPr/>
          <p:nvPr/>
        </p:nvSpPr>
        <p:spPr>
          <a:xfrm>
            <a:off x="5007015" y="4114135"/>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ISA</a:t>
            </a:r>
            <a:endParaRPr lang="en-US" sz="1200" dirty="0">
              <a:solidFill>
                <a:schemeClr val="tx1"/>
              </a:solidFill>
            </a:endParaRPr>
          </a:p>
        </p:txBody>
      </p:sp>
      <p:cxnSp>
        <p:nvCxnSpPr>
          <p:cNvPr id="59" name="Straight Connector 58"/>
          <p:cNvCxnSpPr>
            <a:endCxn id="58" idx="0"/>
          </p:cNvCxnSpPr>
          <p:nvPr/>
        </p:nvCxnSpPr>
        <p:spPr>
          <a:xfrm>
            <a:off x="5410840" y="3806198"/>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stCxn id="52" idx="0"/>
            <a:endCxn id="58" idx="1"/>
          </p:cNvCxnSpPr>
          <p:nvPr/>
        </p:nvCxnSpPr>
        <p:spPr>
          <a:xfrm flipV="1">
            <a:off x="4225229" y="4386471"/>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a:stCxn id="53" idx="0"/>
            <a:endCxn id="58" idx="3"/>
          </p:cNvCxnSpPr>
          <p:nvPr/>
        </p:nvCxnSpPr>
        <p:spPr>
          <a:xfrm flipH="1" flipV="1">
            <a:off x="5616614" y="4386471"/>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6565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fade">
                                      <p:cBhvr>
                                        <p:cTn id="10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40" grpId="0" animBg="1"/>
      <p:bldP spid="41" grpId="0" animBg="1"/>
      <p:bldP spid="44" grpId="0" animBg="1"/>
      <p:bldP spid="45" grpId="0" animBg="1"/>
      <p:bldP spid="48" grpId="0" animBg="1"/>
      <p:bldP spid="52" grpId="0" animBg="1"/>
      <p:bldP spid="53" grpId="0" animBg="1"/>
      <p:bldP spid="54" grpId="0" animBg="1"/>
      <p:bldP spid="55" grpId="0" animBg="1"/>
      <p:bldP spid="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Exercise</a:t>
            </a:r>
            <a:endParaRPr lang="en-GB" dirty="0"/>
          </a:p>
        </p:txBody>
      </p:sp>
      <p:sp>
        <p:nvSpPr>
          <p:cNvPr id="5" name="Content Placeholder 4"/>
          <p:cNvSpPr>
            <a:spLocks noGrp="1"/>
          </p:cNvSpPr>
          <p:nvPr>
            <p:ph idx="1"/>
          </p:nvPr>
        </p:nvSpPr>
        <p:spPr/>
        <p:txBody>
          <a:bodyPr/>
          <a:lstStyle/>
          <a:p>
            <a:r>
              <a:rPr lang="en-US" dirty="0"/>
              <a:t>Give </a:t>
            </a:r>
            <a:r>
              <a:rPr lang="en-US" dirty="0" smtClean="0"/>
              <a:t>the examples </a:t>
            </a:r>
            <a:r>
              <a:rPr lang="en-US" dirty="0"/>
              <a:t>of Generalization/Specialization </a:t>
            </a:r>
            <a:r>
              <a:rPr lang="en-US" dirty="0" smtClean="0"/>
              <a:t>in the following E-R diagram</a:t>
            </a:r>
            <a:r>
              <a:rPr lang="en-GB" dirty="0" smtClean="0"/>
              <a:t>:</a:t>
            </a:r>
          </a:p>
          <a:p>
            <a:pPr lvl="1"/>
            <a:r>
              <a:rPr lang="en-US" dirty="0" smtClean="0"/>
              <a:t>Hospital Management System.</a:t>
            </a:r>
          </a:p>
          <a:p>
            <a:pPr lvl="1"/>
            <a:r>
              <a:rPr lang="en-US" dirty="0" smtClean="0"/>
              <a:t>College Management System.</a:t>
            </a:r>
          </a:p>
          <a:p>
            <a:pPr lvl="1"/>
            <a:r>
              <a:rPr lang="en-US" dirty="0" smtClean="0"/>
              <a:t>Bank Management System.</a:t>
            </a:r>
          </a:p>
          <a:p>
            <a:pPr lvl="1"/>
            <a:r>
              <a:rPr lang="en-US" dirty="0" smtClean="0"/>
              <a:t>Insurance Company.</a:t>
            </a:r>
          </a:p>
        </p:txBody>
      </p:sp>
    </p:spTree>
    <p:extLst>
      <p:ext uri="{BB962C8B-B14F-4D97-AF65-F5344CB8AC3E}">
        <p14:creationId xmlns:p14="http://schemas.microsoft.com/office/powerpoint/2010/main" val="402682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a:t>
            </a:r>
            <a:r>
              <a:rPr lang="en-US" dirty="0" smtClean="0"/>
              <a:t>concepts</a:t>
            </a:r>
            <a:endParaRPr lang="en-US" dirty="0"/>
          </a:p>
        </p:txBody>
      </p:sp>
      <p:sp>
        <p:nvSpPr>
          <p:cNvPr id="5" name="Content Placeholder 4"/>
          <p:cNvSpPr>
            <a:spLocks noGrp="1"/>
          </p:cNvSpPr>
          <p:nvPr>
            <p:ph idx="1"/>
          </p:nvPr>
        </p:nvSpPr>
        <p:spPr/>
        <p:txBody>
          <a:bodyPr/>
          <a:lstStyle/>
          <a:p>
            <a:r>
              <a:rPr lang="en-US" dirty="0"/>
              <a:t>What is Database Design? </a:t>
            </a:r>
            <a:endParaRPr lang="en-US" dirty="0" smtClean="0"/>
          </a:p>
          <a:p>
            <a:pPr lvl="1"/>
            <a:r>
              <a:rPr lang="en-US" dirty="0" smtClean="0"/>
              <a:t>Database </a:t>
            </a:r>
            <a:r>
              <a:rPr lang="en-US" dirty="0"/>
              <a:t>Design is a collection of processes that facilitate the </a:t>
            </a:r>
            <a:r>
              <a:rPr lang="en-US" b="1" dirty="0">
                <a:solidFill>
                  <a:schemeClr val="accent6"/>
                </a:solidFill>
              </a:rPr>
              <a:t>designing</a:t>
            </a:r>
            <a:r>
              <a:rPr lang="en-US" dirty="0"/>
              <a:t>, </a:t>
            </a:r>
            <a:r>
              <a:rPr lang="en-US" b="1" dirty="0">
                <a:solidFill>
                  <a:schemeClr val="accent6"/>
                </a:solidFill>
              </a:rPr>
              <a:t>development</a:t>
            </a:r>
            <a:r>
              <a:rPr lang="en-US" dirty="0"/>
              <a:t>, </a:t>
            </a:r>
            <a:r>
              <a:rPr lang="en-US" b="1" dirty="0">
                <a:solidFill>
                  <a:schemeClr val="accent6"/>
                </a:solidFill>
              </a:rPr>
              <a:t>implementation</a:t>
            </a:r>
            <a:r>
              <a:rPr lang="en-US" dirty="0"/>
              <a:t> and </a:t>
            </a:r>
            <a:r>
              <a:rPr lang="en-US" b="1" dirty="0">
                <a:solidFill>
                  <a:schemeClr val="accent6"/>
                </a:solidFill>
              </a:rPr>
              <a:t>maintenance</a:t>
            </a:r>
            <a:r>
              <a:rPr lang="en-US" dirty="0"/>
              <a:t> of enterprise database management systems</a:t>
            </a:r>
            <a:r>
              <a:rPr lang="en-US" dirty="0" smtClean="0"/>
              <a:t>.</a:t>
            </a:r>
          </a:p>
          <a:p>
            <a:r>
              <a:rPr lang="en-US" dirty="0"/>
              <a:t>What is E-R diagram?</a:t>
            </a:r>
          </a:p>
          <a:p>
            <a:pPr lvl="1"/>
            <a:r>
              <a:rPr lang="en-US" dirty="0"/>
              <a:t>E-R diagram: (Entity-Relationship diagram) </a:t>
            </a:r>
          </a:p>
          <a:p>
            <a:pPr lvl="1"/>
            <a:r>
              <a:rPr lang="en-US" dirty="0"/>
              <a:t>It is </a:t>
            </a:r>
            <a:r>
              <a:rPr lang="en-US" b="1" dirty="0">
                <a:solidFill>
                  <a:schemeClr val="accent6"/>
                </a:solidFill>
              </a:rPr>
              <a:t>graphical (pictorial) representation </a:t>
            </a:r>
            <a:r>
              <a:rPr lang="en-US" dirty="0"/>
              <a:t>of database.</a:t>
            </a:r>
          </a:p>
          <a:p>
            <a:pPr lvl="1"/>
            <a:r>
              <a:rPr lang="en-US" dirty="0"/>
              <a:t>It uses different types of symbols to represent different objects of database.</a:t>
            </a:r>
          </a:p>
        </p:txBody>
      </p:sp>
    </p:spTree>
    <p:extLst>
      <p:ext uri="{BB962C8B-B14F-4D97-AF65-F5344CB8AC3E}">
        <p14:creationId xmlns:p14="http://schemas.microsoft.com/office/powerpoint/2010/main" val="41193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Constraints on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Specialization </a:t>
            </a:r>
            <a:r>
              <a:rPr lang="en-US" dirty="0">
                <a:gradFill flip="none" rotWithShape="1">
                  <a:gsLst>
                    <a:gs pos="10000">
                      <a:schemeClr val="accent6">
                        <a:lumMod val="50000"/>
                      </a:schemeClr>
                    </a:gs>
                    <a:gs pos="100000">
                      <a:schemeClr val="accent6"/>
                    </a:gs>
                  </a:gsLst>
                  <a:lin ang="0" scaled="1"/>
                  <a:tileRect/>
                </a:gradFill>
              </a:rPr>
              <a:t>and Generalization</a:t>
            </a:r>
          </a:p>
        </p:txBody>
      </p:sp>
      <p:sp>
        <p:nvSpPr>
          <p:cNvPr id="5" name="Text Placeholder 4"/>
          <p:cNvSpPr>
            <a:spLocks noGrp="1"/>
          </p:cNvSpPr>
          <p:nvPr>
            <p:ph type="body" idx="1"/>
          </p:nvPr>
        </p:nvSpPr>
        <p:spPr/>
        <p:txBody>
          <a:bodyPr/>
          <a:lstStyle/>
          <a:p>
            <a:r>
              <a:rPr lang="en-US" dirty="0" smtClean="0"/>
              <a:t>Section - 8</a:t>
            </a:r>
          </a:p>
          <a:p>
            <a:endParaRPr lang="en-US" dirty="0"/>
          </a:p>
        </p:txBody>
      </p:sp>
    </p:spTree>
    <p:extLst>
      <p:ext uri="{BB962C8B-B14F-4D97-AF65-F5344CB8AC3E}">
        <p14:creationId xmlns:p14="http://schemas.microsoft.com/office/powerpoint/2010/main" val="2555630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9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nodeType="clickEffect">
                                  <p:stCondLst>
                                    <p:cond delay="0"/>
                                  </p:stCondLst>
                                  <p:childTnLst>
                                    <p:animClr clrSpc="rgb" dir="cw">
                                      <p:cBhvr>
                                        <p:cTn id="71" dur="2000" fill="hold"/>
                                        <p:tgtEl>
                                          <p:spTgt spid="11"/>
                                        </p:tgtEl>
                                        <p:attrNameLst>
                                          <p:attrName>fillcolor</p:attrName>
                                        </p:attrNameLst>
                                      </p:cBhvr>
                                      <p:to>
                                        <a:srgbClr val="1D6FA9"/>
                                      </p:to>
                                    </p:animClr>
                                    <p:set>
                                      <p:cBhvr>
                                        <p:cTn id="72" dur="2000" fill="hold"/>
                                        <p:tgtEl>
                                          <p:spTgt spid="11"/>
                                        </p:tgtEl>
                                        <p:attrNameLst>
                                          <p:attrName>fill.type</p:attrName>
                                        </p:attrNameLst>
                                      </p:cBhvr>
                                      <p:to>
                                        <p:strVal val="solid"/>
                                      </p:to>
                                    </p:set>
                                    <p:set>
                                      <p:cBhvr>
                                        <p:cTn id="73"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7" grpId="0" animBg="1"/>
      <p:bldP spid="18" grpId="0" animBg="1"/>
      <p:bldP spid="19" grpId="0" animBg="1"/>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Disjoint Constraint</a:t>
            </a:r>
          </a:p>
        </p:txBody>
      </p:sp>
      <p:sp>
        <p:nvSpPr>
          <p:cNvPr id="3" name="Content Placeholder 2"/>
          <p:cNvSpPr>
            <a:spLocks noGrp="1"/>
          </p:cNvSpPr>
          <p:nvPr>
            <p:ph idx="1"/>
          </p:nvPr>
        </p:nvSpPr>
        <p:spPr/>
        <p:txBody>
          <a:bodyPr/>
          <a:lstStyle/>
          <a:p>
            <a:r>
              <a:rPr lang="en-US" dirty="0"/>
              <a:t>It describes </a:t>
            </a:r>
            <a:r>
              <a:rPr lang="en-US" b="1" dirty="0">
                <a:solidFill>
                  <a:schemeClr val="accent6"/>
                </a:solidFill>
              </a:rPr>
              <a:t>relationship between members of the superclass and subclass </a:t>
            </a:r>
            <a:r>
              <a:rPr lang="en-US" dirty="0"/>
              <a:t>and indicates whether member of a superclass can be a member of one, or more than one subclass.</a:t>
            </a:r>
          </a:p>
          <a:p>
            <a:r>
              <a:rPr lang="en-US" dirty="0"/>
              <a:t>Types of disjoint constraints</a:t>
            </a:r>
          </a:p>
          <a:p>
            <a:pPr lvl="1"/>
            <a:r>
              <a:rPr lang="en-US" dirty="0"/>
              <a:t>Disjoint Constraint</a:t>
            </a:r>
          </a:p>
          <a:p>
            <a:pPr lvl="1"/>
            <a:r>
              <a:rPr lang="en-US" dirty="0"/>
              <a:t>Non-disjoint (Overlapping) Constraint</a:t>
            </a:r>
          </a:p>
        </p:txBody>
      </p:sp>
    </p:spTree>
    <p:extLst>
      <p:ext uri="{BB962C8B-B14F-4D97-AF65-F5344CB8AC3E}">
        <p14:creationId xmlns:p14="http://schemas.microsoft.com/office/powerpoint/2010/main" val="158412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Disjoint Constraint</a:t>
            </a:r>
          </a:p>
        </p:txBody>
      </p:sp>
      <p:sp>
        <p:nvSpPr>
          <p:cNvPr id="3" name="Content Placeholder 2"/>
          <p:cNvSpPr>
            <a:spLocks noGrp="1"/>
          </p:cNvSpPr>
          <p:nvPr>
            <p:ph idx="1"/>
          </p:nvPr>
        </p:nvSpPr>
        <p:spPr/>
        <p:txBody>
          <a:bodyPr/>
          <a:lstStyle/>
          <a:p>
            <a:r>
              <a:rPr lang="en-US" dirty="0"/>
              <a:t>It specifies that the </a:t>
            </a:r>
            <a:r>
              <a:rPr lang="en-US" b="1" dirty="0">
                <a:solidFill>
                  <a:schemeClr val="accent6"/>
                </a:solidFill>
              </a:rPr>
              <a:t>entity of a super class can belong to only one lower-level entity set</a:t>
            </a:r>
            <a:r>
              <a:rPr lang="en-US" dirty="0"/>
              <a:t> (sub class).</a:t>
            </a:r>
          </a:p>
          <a:p>
            <a:r>
              <a:rPr lang="en-US" dirty="0"/>
              <a:t>Specified by ‘</a:t>
            </a:r>
            <a:r>
              <a:rPr lang="en-US" b="1" dirty="0">
                <a:solidFill>
                  <a:schemeClr val="accent6"/>
                </a:solidFill>
              </a:rPr>
              <a:t>d</a:t>
            </a:r>
            <a:r>
              <a:rPr lang="en-US" dirty="0"/>
              <a:t>’ or by writing </a:t>
            </a:r>
            <a:r>
              <a:rPr lang="en-US" b="1" dirty="0">
                <a:solidFill>
                  <a:schemeClr val="accent6"/>
                </a:solidFill>
              </a:rPr>
              <a:t>disjoint</a:t>
            </a:r>
            <a:r>
              <a:rPr lang="en-US" dirty="0"/>
              <a:t> near to the ISA triangle</a:t>
            </a:r>
            <a:r>
              <a:rPr lang="en-US" dirty="0" smtClean="0"/>
              <a:t>.</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7539313"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only one sub class either (Batsman or Bowler).</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Full-time</a:t>
            </a:r>
            <a:endParaRPr lang="en-US" dirty="0">
              <a:solidFill>
                <a:schemeClr val="tx1"/>
              </a:solidFill>
            </a:endParaRP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Part-time</a:t>
            </a:r>
            <a:endParaRPr lang="en-US" dirty="0">
              <a:solidFill>
                <a:schemeClr val="tx1"/>
              </a:solidFill>
            </a:endParaRP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ISA</a:t>
            </a:r>
            <a:endParaRPr lang="en-US" dirty="0">
              <a:solidFill>
                <a:schemeClr val="tx1"/>
              </a:solidFill>
            </a:endParaRPr>
          </a:p>
        </p:txBody>
      </p:sp>
      <p:sp>
        <p:nvSpPr>
          <p:cNvPr id="22" name="TextBox 21"/>
          <p:cNvSpPr txBox="1"/>
          <p:nvPr/>
        </p:nvSpPr>
        <p:spPr>
          <a:xfrm rot="16200000" flipH="1">
            <a:off x="9612702" y="2903374"/>
            <a:ext cx="822960" cy="365760"/>
          </a:xfrm>
          <a:prstGeom prst="rect">
            <a:avLst/>
          </a:prstGeom>
          <a:noFill/>
        </p:spPr>
        <p:txBody>
          <a:bodyPr wrap="square" rtlCol="0">
            <a:spAutoFit/>
          </a:bodyPr>
          <a:lstStyle/>
          <a:p>
            <a:pPr algn="ctr"/>
            <a:r>
              <a:rPr lang="en-US" sz="1600" dirty="0" smtClean="0"/>
              <a:t>Disjoint</a:t>
            </a:r>
            <a:endParaRPr lang="en-US" dirty="0"/>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63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Non-disjoint (Overlapping) Constraint</a:t>
            </a:r>
          </a:p>
        </p:txBody>
      </p:sp>
      <p:sp>
        <p:nvSpPr>
          <p:cNvPr id="3" name="Content Placeholder 2"/>
          <p:cNvSpPr>
            <a:spLocks noGrp="1"/>
          </p:cNvSpPr>
          <p:nvPr>
            <p:ph idx="1"/>
          </p:nvPr>
        </p:nvSpPr>
        <p:spPr/>
        <p:txBody>
          <a:bodyPr/>
          <a:lstStyle/>
          <a:p>
            <a:r>
              <a:rPr lang="en-US" dirty="0"/>
              <a:t>It specifies that an </a:t>
            </a:r>
            <a:r>
              <a:rPr lang="en-US" b="1" dirty="0">
                <a:solidFill>
                  <a:schemeClr val="accent6"/>
                </a:solidFill>
              </a:rPr>
              <a:t>entity of a super class can belong to more than one lower-level entity </a:t>
            </a:r>
            <a:r>
              <a:rPr lang="en-US" dirty="0"/>
              <a:t>set (sub class).</a:t>
            </a:r>
          </a:p>
          <a:p>
            <a:r>
              <a:rPr lang="en-US" dirty="0"/>
              <a:t>Specified by ‘</a:t>
            </a:r>
            <a:r>
              <a:rPr lang="en-US" b="1" dirty="0">
                <a:solidFill>
                  <a:schemeClr val="accent6"/>
                </a:solidFill>
              </a:rPr>
              <a:t>o</a:t>
            </a:r>
            <a:r>
              <a:rPr lang="en-US" dirty="0"/>
              <a:t>’ or by writing </a:t>
            </a:r>
            <a:r>
              <a:rPr lang="en-US" b="1" dirty="0">
                <a:solidFill>
                  <a:schemeClr val="accent6"/>
                </a:solidFill>
              </a:rPr>
              <a:t>overlapping</a:t>
            </a:r>
            <a:r>
              <a:rPr lang="en-US" dirty="0"/>
              <a:t> near to the ISA triangle.</a:t>
            </a:r>
            <a:endParaRPr lang="en-US" dirty="0" smtClean="0"/>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649224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One player (</a:t>
            </a:r>
            <a:r>
              <a:rPr lang="en-US" b="0" dirty="0" err="1">
                <a:solidFill>
                  <a:schemeClr val="tx1"/>
                </a:solidFill>
              </a:rPr>
              <a:t>Yuvraj</a:t>
            </a:r>
            <a:r>
              <a:rPr lang="en-US" b="0" dirty="0">
                <a:solidFill>
                  <a:schemeClr val="tx1"/>
                </a:solidFill>
              </a:rPr>
              <a:t> </a:t>
            </a:r>
            <a:r>
              <a:rPr lang="en-US" b="0" dirty="0" err="1">
                <a:solidFill>
                  <a:schemeClr val="tx1"/>
                </a:solidFill>
              </a:rPr>
              <a:t>singh</a:t>
            </a:r>
            <a:r>
              <a:rPr lang="en-US" b="0" dirty="0">
                <a:solidFill>
                  <a:schemeClr val="tx1"/>
                </a:solidFill>
              </a:rPr>
              <a:t>) is associated with more than one sub class.</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Faculty</a:t>
            </a:r>
            <a:endParaRPr lang="en-US" dirty="0">
              <a:solidFill>
                <a:schemeClr val="tx1"/>
              </a:solidFill>
            </a:endParaRP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a:t>
            </a:r>
            <a:endParaRPr lang="en-US" dirty="0">
              <a:solidFill>
                <a:schemeClr val="tx1"/>
              </a:solidFill>
            </a:endParaRP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ISA</a:t>
            </a:r>
            <a:endParaRPr lang="en-US" dirty="0">
              <a:solidFill>
                <a:schemeClr val="tx1"/>
              </a:solidFill>
            </a:endParaRPr>
          </a:p>
        </p:txBody>
      </p:sp>
      <p:sp>
        <p:nvSpPr>
          <p:cNvPr id="22" name="TextBox 21"/>
          <p:cNvSpPr txBox="1"/>
          <p:nvPr/>
        </p:nvSpPr>
        <p:spPr>
          <a:xfrm rot="16200000" flipH="1">
            <a:off x="9612702" y="2959294"/>
            <a:ext cx="822960" cy="253916"/>
          </a:xfrm>
          <a:prstGeom prst="rect">
            <a:avLst/>
          </a:prstGeom>
          <a:noFill/>
        </p:spPr>
        <p:txBody>
          <a:bodyPr wrap="square" rtlCol="0">
            <a:spAutoFit/>
          </a:bodyPr>
          <a:lstStyle/>
          <a:p>
            <a:pPr algn="ctr"/>
            <a:r>
              <a:rPr lang="en-US" sz="1050" dirty="0" smtClean="0"/>
              <a:t>Non-disjoint</a:t>
            </a:r>
            <a:endParaRPr lang="en-US" sz="1050" dirty="0"/>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Related imag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85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3" idx="0"/>
          </p:cNvCxnSpPr>
          <p:nvPr/>
        </p:nvCxnSpPr>
        <p:spPr>
          <a:xfrm flipH="1" flipV="1">
            <a:off x="2330828" y="3818180"/>
            <a:ext cx="1333500" cy="71825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0"/>
          </p:cNvCxnSpPr>
          <p:nvPr/>
        </p:nvCxnSpPr>
        <p:spPr>
          <a:xfrm flipV="1">
            <a:off x="3664328" y="3830172"/>
            <a:ext cx="1333500" cy="70626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 descr="Related image"/>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2380"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hindi.sportzwiki.com/wp-content/uploads/2016/08/Gautam-Gambhir3.jpg"/>
          <p:cNvPicPr>
            <a:picLocks noChangeArrowheads="1"/>
          </p:cNvPicPr>
          <p:nvPr/>
        </p:nvPicPr>
        <p:blipFill rotWithShape="1">
          <a:blip r:embed="rId6"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500"/>
                                        <p:tgtEl>
                                          <p:spTgt spid="20"/>
                                        </p:tgtEl>
                                      </p:cBhvr>
                                    </p:animEffect>
                                  </p:childTnLst>
                                </p:cTn>
                              </p:par>
                              <p:par>
                                <p:cTn id="100" presetID="10" presetClass="entr" presetSubtype="0" fill="hold"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par>
                                <p:cTn id="103" presetID="10" presetClass="entr" presetSubtype="0" fill="hold"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500"/>
                                        <p:tgtEl>
                                          <p:spTgt spid="16"/>
                                        </p:tgtEl>
                                      </p:cBhvr>
                                    </p:animEffect>
                                  </p:childTnLst>
                                </p:cTn>
                              </p:par>
                              <p:par>
                                <p:cTn id="106" presetID="10" presetClass="entr" presetSubtype="0" fill="hold" nodeType="with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fade">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fade">
                                      <p:cBhvr>
                                        <p:cTn id="1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2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1D6FA9"/>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 (Completeness) Constraint</a:t>
            </a:r>
          </a:p>
        </p:txBody>
      </p:sp>
      <p:sp>
        <p:nvSpPr>
          <p:cNvPr id="3" name="Content Placeholder 2"/>
          <p:cNvSpPr>
            <a:spLocks noGrp="1"/>
          </p:cNvSpPr>
          <p:nvPr>
            <p:ph idx="1"/>
          </p:nvPr>
        </p:nvSpPr>
        <p:spPr/>
        <p:txBody>
          <a:bodyPr/>
          <a:lstStyle/>
          <a:p>
            <a:r>
              <a:rPr lang="en-US" dirty="0"/>
              <a:t>It determines </a:t>
            </a:r>
            <a:r>
              <a:rPr lang="en-US" b="1" dirty="0">
                <a:solidFill>
                  <a:schemeClr val="accent6"/>
                </a:solidFill>
              </a:rPr>
              <a:t>whether every member of super class must participate as a member of subclass or not</a:t>
            </a:r>
            <a:r>
              <a:rPr lang="en-US" dirty="0"/>
              <a:t>.</a:t>
            </a:r>
          </a:p>
          <a:p>
            <a:r>
              <a:rPr lang="en-US" dirty="0"/>
              <a:t>Types of participation (Completeness) Constraint</a:t>
            </a:r>
          </a:p>
          <a:p>
            <a:pPr lvl="1"/>
            <a:r>
              <a:rPr lang="en-US" dirty="0"/>
              <a:t>Total (Mandatory) participation</a:t>
            </a:r>
          </a:p>
          <a:p>
            <a:pPr lvl="1"/>
            <a:r>
              <a:rPr lang="en-US" dirty="0"/>
              <a:t>Partial (Optional) participation</a:t>
            </a:r>
          </a:p>
        </p:txBody>
      </p:sp>
    </p:spTree>
    <p:extLst>
      <p:ext uri="{BB962C8B-B14F-4D97-AF65-F5344CB8AC3E}">
        <p14:creationId xmlns:p14="http://schemas.microsoft.com/office/powerpoint/2010/main" val="28931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(Mandatory) Participation</a:t>
            </a:r>
          </a:p>
        </p:txBody>
      </p:sp>
      <p:sp>
        <p:nvSpPr>
          <p:cNvPr id="3" name="Content Placeholder 2"/>
          <p:cNvSpPr>
            <a:spLocks noGrp="1"/>
          </p:cNvSpPr>
          <p:nvPr>
            <p:ph idx="1"/>
          </p:nvPr>
        </p:nvSpPr>
        <p:spPr/>
        <p:txBody>
          <a:bodyPr/>
          <a:lstStyle/>
          <a:p>
            <a:r>
              <a:rPr lang="en-US" dirty="0"/>
              <a:t>Total participation specifies that </a:t>
            </a:r>
            <a:r>
              <a:rPr lang="en-US" b="1" dirty="0">
                <a:solidFill>
                  <a:schemeClr val="accent6"/>
                </a:solidFill>
              </a:rPr>
              <a:t>every entity in the superclass must be a member of some subclass</a:t>
            </a:r>
            <a:r>
              <a:rPr lang="en-US" dirty="0"/>
              <a:t> in the specialization.</a:t>
            </a:r>
          </a:p>
          <a:p>
            <a:r>
              <a:rPr lang="en-US" dirty="0"/>
              <a:t>Specified by a </a:t>
            </a:r>
            <a:r>
              <a:rPr lang="en-US" b="1" dirty="0">
                <a:solidFill>
                  <a:schemeClr val="accent6"/>
                </a:solidFill>
              </a:rPr>
              <a:t>double line </a:t>
            </a:r>
            <a:r>
              <a:rPr lang="en-US" dirty="0"/>
              <a:t>in E-R diagram.</a:t>
            </a:r>
            <a:endParaRPr lang="en-US" dirty="0" smtClean="0"/>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804672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minimum one sub class either (Batsman or Bowler).</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ISA</a:t>
            </a:r>
            <a:endParaRPr lang="en-US" dirty="0">
              <a:solidFill>
                <a:schemeClr val="tx1"/>
              </a:solidFill>
            </a:endParaRP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921677" y="2582575"/>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7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par>
                                <p:cTn id="93" presetID="10"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(Optional) Participation</a:t>
            </a:r>
          </a:p>
        </p:txBody>
      </p:sp>
      <p:sp>
        <p:nvSpPr>
          <p:cNvPr id="3" name="Content Placeholder 2"/>
          <p:cNvSpPr>
            <a:spLocks noGrp="1"/>
          </p:cNvSpPr>
          <p:nvPr>
            <p:ph idx="1"/>
          </p:nvPr>
        </p:nvSpPr>
        <p:spPr/>
        <p:txBody>
          <a:bodyPr/>
          <a:lstStyle/>
          <a:p>
            <a:r>
              <a:rPr lang="en-US" dirty="0"/>
              <a:t>Partial participation specifies that </a:t>
            </a:r>
            <a:r>
              <a:rPr lang="en-US" b="1" dirty="0">
                <a:solidFill>
                  <a:schemeClr val="accent6"/>
                </a:solidFill>
              </a:rPr>
              <a:t>every entity in the super class does not belong to any of the subclass </a:t>
            </a:r>
            <a:r>
              <a:rPr lang="en-US" dirty="0"/>
              <a:t>of specialization.</a:t>
            </a:r>
          </a:p>
          <a:p>
            <a:r>
              <a:rPr lang="en-US" dirty="0"/>
              <a:t>Specified by a </a:t>
            </a:r>
            <a:r>
              <a:rPr lang="en-US" b="1" dirty="0">
                <a:solidFill>
                  <a:schemeClr val="accent6"/>
                </a:solidFill>
              </a:rPr>
              <a:t>single line </a:t>
            </a:r>
            <a:r>
              <a:rPr lang="en-US" dirty="0"/>
              <a:t>in E-R diagram</a:t>
            </a:r>
            <a:r>
              <a:rPr lang="en-US" dirty="0" smtClean="0"/>
              <a:t>.</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ISA</a:t>
            </a:r>
            <a:endParaRPr lang="en-US" dirty="0">
              <a:solidFill>
                <a:schemeClr val="tx1"/>
              </a:solidFill>
            </a:endParaRP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ounded Rectangular Callout 22"/>
          <p:cNvSpPr/>
          <p:nvPr/>
        </p:nvSpPr>
        <p:spPr>
          <a:xfrm>
            <a:off x="2632237" y="3468182"/>
            <a:ext cx="2103120" cy="723980"/>
          </a:xfrm>
          <a:prstGeom prst="wedgeRoundRectCallout">
            <a:avLst>
              <a:gd name="adj1" fmla="val -13582"/>
              <a:gd name="adj2" fmla="val 99062"/>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US" dirty="0"/>
              <a:t>Not associated with any sub class</a:t>
            </a:r>
            <a:endParaRPr lang="en-IN" dirty="0"/>
          </a:p>
        </p:txBody>
      </p:sp>
      <p:pic>
        <p:nvPicPr>
          <p:cNvPr id="2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589" y="4536439"/>
            <a:ext cx="1828799"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hindi.sportzwiki.com/wp-content/uploads/2016/08/Gautam-Gambhir3.jpg"/>
          <p:cNvPicPr>
            <a:picLocks noChangeArrowheads="1"/>
          </p:cNvPicPr>
          <p:nvPr/>
        </p:nvPicPr>
        <p:blipFill rotWithShape="1">
          <a:blip r:embed="rId5"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2380" y="2110030"/>
            <a:ext cx="12191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31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Effect transition="in" filter="fade">
                                      <p:cBhvr>
                                        <p:cTn id="71" dur="500"/>
                                        <p:tgtEl>
                                          <p:spTgt spid="2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par>
                                <p:cTn id="98" presetID="10" presetClass="entr" presetSubtype="0" fill="hold" nodeType="with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4" grpId="0" animBg="1"/>
      <p:bldP spid="17" grpId="0" animBg="1"/>
      <p:bldP spid="18" grpId="0" animBg="1"/>
      <p:bldP spid="20" grpId="0" animBg="1"/>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Aggregation in E-R diagram</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- 9</a:t>
            </a:r>
          </a:p>
          <a:p>
            <a:endParaRPr lang="en-US" dirty="0"/>
          </a:p>
        </p:txBody>
      </p:sp>
    </p:spTree>
    <p:extLst>
      <p:ext uri="{BB962C8B-B14F-4D97-AF65-F5344CB8AC3E}">
        <p14:creationId xmlns:p14="http://schemas.microsoft.com/office/powerpoint/2010/main" val="4061076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a:t>
            </a:r>
          </a:p>
        </p:txBody>
      </p:sp>
      <p:sp>
        <p:nvSpPr>
          <p:cNvPr id="3" name="Content Placeholder 2"/>
          <p:cNvSpPr>
            <a:spLocks noGrp="1"/>
          </p:cNvSpPr>
          <p:nvPr>
            <p:ph idx="1"/>
          </p:nvPr>
        </p:nvSpPr>
        <p:spPr/>
        <p:txBody>
          <a:bodyPr/>
          <a:lstStyle/>
          <a:p>
            <a:r>
              <a:rPr lang="en-US" dirty="0" smtClean="0"/>
              <a:t>An </a:t>
            </a:r>
            <a:r>
              <a:rPr lang="en-US" dirty="0"/>
              <a:t>entity is a </a:t>
            </a:r>
            <a:r>
              <a:rPr lang="en-US" b="1" dirty="0">
                <a:solidFill>
                  <a:schemeClr val="accent6"/>
                </a:solidFill>
              </a:rPr>
              <a:t>person</a:t>
            </a:r>
            <a:r>
              <a:rPr lang="en-US" dirty="0"/>
              <a:t>, a </a:t>
            </a:r>
            <a:r>
              <a:rPr lang="en-US" b="1" dirty="0">
                <a:solidFill>
                  <a:schemeClr val="accent6"/>
                </a:solidFill>
              </a:rPr>
              <a:t>place</a:t>
            </a:r>
            <a:r>
              <a:rPr lang="en-US" dirty="0"/>
              <a:t> or an </a:t>
            </a:r>
            <a:r>
              <a:rPr lang="en-US" b="1" dirty="0">
                <a:solidFill>
                  <a:schemeClr val="accent6"/>
                </a:solidFill>
              </a:rPr>
              <a:t>object</a:t>
            </a:r>
            <a:r>
              <a:rPr lang="en-US" dirty="0"/>
              <a:t>.</a:t>
            </a:r>
          </a:p>
          <a:p>
            <a:r>
              <a:rPr lang="en-US" dirty="0"/>
              <a:t>An entity is represented by a </a:t>
            </a:r>
            <a:r>
              <a:rPr lang="en-US" b="1" dirty="0">
                <a:solidFill>
                  <a:schemeClr val="accent6"/>
                </a:solidFill>
              </a:rPr>
              <a:t>rectangle</a:t>
            </a:r>
            <a:r>
              <a:rPr lang="en-US" dirty="0"/>
              <a:t> which contains the name of an entity.</a:t>
            </a:r>
          </a:p>
          <a:p>
            <a:r>
              <a:rPr lang="en-US" dirty="0" smtClean="0"/>
              <a:t>Entities </a:t>
            </a:r>
            <a:r>
              <a:rPr lang="en-US" dirty="0"/>
              <a:t>of a college database are:</a:t>
            </a:r>
          </a:p>
          <a:p>
            <a:pPr lvl="1"/>
            <a:r>
              <a:rPr lang="en-US" dirty="0"/>
              <a:t>Student</a:t>
            </a:r>
          </a:p>
          <a:p>
            <a:pPr lvl="1"/>
            <a:r>
              <a:rPr lang="en-US" dirty="0"/>
              <a:t>Professor/Faculty</a:t>
            </a:r>
          </a:p>
          <a:p>
            <a:pPr lvl="1"/>
            <a:r>
              <a:rPr lang="en-US" dirty="0"/>
              <a:t>Course</a:t>
            </a:r>
          </a:p>
          <a:p>
            <a:pPr lvl="1"/>
            <a:r>
              <a:rPr lang="en-US" dirty="0"/>
              <a:t>Department</a:t>
            </a:r>
          </a:p>
          <a:p>
            <a:pPr lvl="1"/>
            <a:r>
              <a:rPr lang="en-US" dirty="0"/>
              <a:t>Result</a:t>
            </a:r>
          </a:p>
          <a:p>
            <a:pPr lvl="1"/>
            <a:r>
              <a:rPr lang="en-US" dirty="0"/>
              <a:t>Class</a:t>
            </a:r>
          </a:p>
          <a:p>
            <a:pPr lvl="1"/>
            <a:r>
              <a:rPr lang="en-US" dirty="0"/>
              <a:t>Subject</a:t>
            </a:r>
          </a:p>
        </p:txBody>
      </p:sp>
      <p:sp>
        <p:nvSpPr>
          <p:cNvPr id="4" name="Rectangle 3"/>
          <p:cNvSpPr/>
          <p:nvPr/>
        </p:nvSpPr>
        <p:spPr>
          <a:xfrm>
            <a:off x="10210801" y="968188"/>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Entity Name</a:t>
            </a:r>
            <a:endParaRPr lang="en-US" dirty="0">
              <a:solidFill>
                <a:schemeClr val="tx1"/>
              </a:solidFill>
            </a:endParaRPr>
          </a:p>
        </p:txBody>
      </p:sp>
      <p:sp>
        <p:nvSpPr>
          <p:cNvPr id="5" name="TextBox 4"/>
          <p:cNvSpPr txBox="1"/>
          <p:nvPr/>
        </p:nvSpPr>
        <p:spPr>
          <a:xfrm>
            <a:off x="10471555" y="1842880"/>
            <a:ext cx="980720" cy="369332"/>
          </a:xfrm>
          <a:prstGeom prst="rect">
            <a:avLst/>
          </a:prstGeom>
          <a:noFill/>
        </p:spPr>
        <p:txBody>
          <a:bodyPr wrap="square" rtlCol="0">
            <a:spAutoFit/>
          </a:bodyPr>
          <a:lstStyle/>
          <a:p>
            <a:pPr algn="ctr"/>
            <a:r>
              <a:rPr lang="en-US" dirty="0" smtClean="0"/>
              <a:t>Symbol</a:t>
            </a:r>
            <a:endParaRPr lang="en-US" dirty="0"/>
          </a:p>
        </p:txBody>
      </p:sp>
      <p:sp>
        <p:nvSpPr>
          <p:cNvPr id="6" name="Rectangle 5"/>
          <p:cNvSpPr/>
          <p:nvPr/>
        </p:nvSpPr>
        <p:spPr>
          <a:xfrm>
            <a:off x="4320988" y="3139716"/>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sz="1600" dirty="0">
              <a:solidFill>
                <a:schemeClr val="tx1"/>
              </a:solidFill>
            </a:endParaRPr>
          </a:p>
        </p:txBody>
      </p:sp>
      <p:sp>
        <p:nvSpPr>
          <p:cNvPr id="7" name="Rectangle 6"/>
          <p:cNvSpPr/>
          <p:nvPr/>
        </p:nvSpPr>
        <p:spPr>
          <a:xfrm>
            <a:off x="6688676"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Faculty</a:t>
            </a:r>
            <a:endParaRPr lang="en-US" sz="1600" dirty="0">
              <a:solidFill>
                <a:schemeClr val="tx1"/>
              </a:solidFill>
            </a:endParaRPr>
          </a:p>
        </p:txBody>
      </p:sp>
      <p:sp>
        <p:nvSpPr>
          <p:cNvPr id="8" name="Rectangle 7"/>
          <p:cNvSpPr/>
          <p:nvPr/>
        </p:nvSpPr>
        <p:spPr>
          <a:xfrm>
            <a:off x="9056364"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a:t>
            </a:r>
            <a:endParaRPr lang="en-US" sz="1600" dirty="0">
              <a:solidFill>
                <a:schemeClr val="tx1"/>
              </a:solidFill>
            </a:endParaRPr>
          </a:p>
        </p:txBody>
      </p:sp>
      <p:cxnSp>
        <p:nvCxnSpPr>
          <p:cNvPr id="9" name="Straight Connector 8"/>
          <p:cNvCxnSpPr/>
          <p:nvPr/>
        </p:nvCxnSpPr>
        <p:spPr>
          <a:xfrm>
            <a:off x="688878" y="5301826"/>
            <a:ext cx="62179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7655522"/>
              </p:ext>
            </p:extLst>
          </p:nvPr>
        </p:nvGraphicFramePr>
        <p:xfrm>
          <a:off x="688878" y="491384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xmlns=""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bl>
          </a:graphicData>
        </a:graphic>
      </p:graphicFrame>
      <p:graphicFrame>
        <p:nvGraphicFramePr>
          <p:cNvPr id="1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938486896"/>
              </p:ext>
            </p:extLst>
          </p:nvPr>
        </p:nvGraphicFramePr>
        <p:xfrm>
          <a:off x="1787807" y="4904953"/>
          <a:ext cx="5320030" cy="396240"/>
        </p:xfrm>
        <a:graphic>
          <a:graphicData uri="http://schemas.openxmlformats.org/drawingml/2006/table">
            <a:tbl>
              <a:tblPr firstRow="1" bandRow="1">
                <a:tableStyleId>{8EC20E35-A176-4012-BC5E-935CFFF8708E}</a:tableStyleId>
              </a:tblPr>
              <a:tblGrid>
                <a:gridCol w="5320030">
                  <a:extLst>
                    <a:ext uri="{9D8B030D-6E8A-4147-A177-3AD203B41FA5}">
                      <a16:colId xmlns:a16="http://schemas.microsoft.com/office/drawing/2014/main" xmlns="" val="20000"/>
                    </a:ext>
                  </a:extLst>
                </a:gridCol>
              </a:tblGrid>
              <a:tr h="285488">
                <a:tc>
                  <a:txBody>
                    <a:bodyPr/>
                    <a:lstStyle/>
                    <a:p>
                      <a:pPr algn="l"/>
                      <a:r>
                        <a:rPr lang="en-US" sz="2000" b="0" kern="1200" dirty="0" smtClean="0">
                          <a:solidFill>
                            <a:schemeClr val="tx1"/>
                          </a:solidFill>
                          <a:latin typeface="+mn-lt"/>
                          <a:ea typeface="+mn-ea"/>
                          <a:cs typeface="+mn-cs"/>
                        </a:rPr>
                        <a:t>Write down the different </a:t>
                      </a:r>
                      <a:r>
                        <a:rPr lang="en-US" sz="2000" b="0" kern="1200" dirty="0" smtClean="0">
                          <a:solidFill>
                            <a:schemeClr val="tx2"/>
                          </a:solidFill>
                          <a:latin typeface="+mn-lt"/>
                          <a:ea typeface="+mn-ea"/>
                          <a:cs typeface="+mn-cs"/>
                        </a:rPr>
                        <a:t>entities</a:t>
                      </a:r>
                      <a:r>
                        <a:rPr lang="en-US" sz="2000" b="0" kern="1200" dirty="0" smtClean="0">
                          <a:solidFill>
                            <a:schemeClr val="tx1"/>
                          </a:solidFill>
                          <a:latin typeface="+mn-lt"/>
                          <a:ea typeface="+mn-ea"/>
                          <a:cs typeface="+mn-cs"/>
                        </a:rPr>
                        <a:t> of </a:t>
                      </a:r>
                      <a:r>
                        <a:rPr lang="en-US" sz="2000" b="0" kern="1200" dirty="0" smtClean="0">
                          <a:solidFill>
                            <a:schemeClr val="tx2"/>
                          </a:solidFill>
                          <a:latin typeface="+mn-lt"/>
                          <a:ea typeface="+mn-ea"/>
                          <a:cs typeface="+mn-cs"/>
                        </a:rPr>
                        <a:t>bank database</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cxnSp>
        <p:nvCxnSpPr>
          <p:cNvPr id="12" name="Straight Connector 11"/>
          <p:cNvCxnSpPr/>
          <p:nvPr/>
        </p:nvCxnSpPr>
        <p:spPr>
          <a:xfrm>
            <a:off x="688878" y="5947282"/>
            <a:ext cx="658368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896097010"/>
              </p:ext>
            </p:extLst>
          </p:nvPr>
        </p:nvGraphicFramePr>
        <p:xfrm>
          <a:off x="688878" y="55592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xmlns=""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627612858"/>
              </p:ext>
            </p:extLst>
          </p:nvPr>
        </p:nvGraphicFramePr>
        <p:xfrm>
          <a:off x="1787807" y="5550409"/>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a16="http://schemas.microsoft.com/office/drawing/2014/main" xmlns="" val="20000"/>
                    </a:ext>
                  </a:extLst>
                </a:gridCol>
              </a:tblGrid>
              <a:tr h="285488">
                <a:tc>
                  <a:txBody>
                    <a:bodyPr/>
                    <a:lstStyle/>
                    <a:p>
                      <a:pPr algn="l"/>
                      <a:r>
                        <a:rPr lang="en-US" sz="2000" b="0" kern="1200" dirty="0" smtClean="0">
                          <a:solidFill>
                            <a:schemeClr val="tx1"/>
                          </a:solidFill>
                          <a:latin typeface="+mn-lt"/>
                          <a:ea typeface="+mn-ea"/>
                          <a:cs typeface="+mn-cs"/>
                        </a:rPr>
                        <a:t>Write down the different </a:t>
                      </a:r>
                      <a:r>
                        <a:rPr lang="en-US" sz="2000" b="0" kern="1200" dirty="0" smtClean="0">
                          <a:solidFill>
                            <a:schemeClr val="tx2"/>
                          </a:solidFill>
                          <a:latin typeface="+mn-lt"/>
                          <a:ea typeface="+mn-ea"/>
                          <a:cs typeface="+mn-cs"/>
                        </a:rPr>
                        <a:t>entities</a:t>
                      </a:r>
                      <a:r>
                        <a:rPr lang="en-US" sz="2000" b="0" kern="1200" dirty="0" smtClean="0">
                          <a:solidFill>
                            <a:schemeClr val="tx1"/>
                          </a:solidFill>
                          <a:latin typeface="+mn-lt"/>
                          <a:ea typeface="+mn-ea"/>
                          <a:cs typeface="+mn-cs"/>
                        </a:rPr>
                        <a:t> of </a:t>
                      </a:r>
                      <a:r>
                        <a:rPr lang="en-US" sz="2000" b="0" kern="1200" dirty="0" smtClean="0">
                          <a:solidFill>
                            <a:schemeClr val="tx2"/>
                          </a:solidFill>
                          <a:latin typeface="+mn-lt"/>
                          <a:ea typeface="+mn-ea"/>
                          <a:cs typeface="+mn-cs"/>
                        </a:rPr>
                        <a:t>hospital database</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par>
                                <p:cTn id="67" presetID="22" presetClass="entr" presetSubtype="8"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22" presetClass="entr" presetSubtype="8"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par>
                                <p:cTn id="78" presetID="22" presetClass="entr" presetSubtype="8"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par>
                                <p:cTn id="81" presetID="22" presetClass="entr" presetSubtype="8"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left)">
                                      <p:cBhvr>
                                        <p:cTn id="8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E-R diagram</a:t>
            </a:r>
          </a:p>
        </p:txBody>
      </p:sp>
      <p:sp>
        <p:nvSpPr>
          <p:cNvPr id="3" name="Content Placeholder 2"/>
          <p:cNvSpPr>
            <a:spLocks noGrp="1"/>
          </p:cNvSpPr>
          <p:nvPr>
            <p:ph idx="1"/>
          </p:nvPr>
        </p:nvSpPr>
        <p:spPr/>
        <p:txBody>
          <a:bodyPr/>
          <a:lstStyle/>
          <a:p>
            <a:r>
              <a:rPr lang="en-US" dirty="0"/>
              <a:t>In E-R model we </a:t>
            </a:r>
            <a:r>
              <a:rPr lang="en-US" b="1" dirty="0">
                <a:solidFill>
                  <a:schemeClr val="accent6"/>
                </a:solidFill>
              </a:rPr>
              <a:t>cannot express relationships between two relationships</a:t>
            </a:r>
            <a:r>
              <a:rPr lang="en-US" dirty="0"/>
              <a:t>.</a:t>
            </a:r>
          </a:p>
        </p:txBody>
      </p:sp>
      <p:sp>
        <p:nvSpPr>
          <p:cNvPr id="23" name="Diamond 22"/>
          <p:cNvSpPr/>
          <p:nvPr/>
        </p:nvSpPr>
        <p:spPr>
          <a:xfrm>
            <a:off x="4809788"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Relation</a:t>
            </a:r>
            <a:endParaRPr lang="en-IN" sz="2000" dirty="0">
              <a:solidFill>
                <a:schemeClr val="tx1"/>
              </a:solidFill>
            </a:endParaRPr>
          </a:p>
        </p:txBody>
      </p:sp>
      <p:sp>
        <p:nvSpPr>
          <p:cNvPr id="24" name="Diamond 23"/>
          <p:cNvSpPr/>
          <p:nvPr/>
        </p:nvSpPr>
        <p:spPr>
          <a:xfrm>
            <a:off x="190382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Relation</a:t>
            </a:r>
            <a:r>
              <a:rPr lang="en-US" sz="2000" dirty="0" smtClean="0"/>
              <a:t> 1</a:t>
            </a:r>
            <a:endParaRPr lang="en-IN" sz="2000" dirty="0"/>
          </a:p>
        </p:txBody>
      </p:sp>
      <p:sp>
        <p:nvSpPr>
          <p:cNvPr id="25" name="Diamond 24"/>
          <p:cNvSpPr/>
          <p:nvPr/>
        </p:nvSpPr>
        <p:spPr>
          <a:xfrm>
            <a:off x="766327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r>
              <a:rPr lang="en-US" sz="2000" dirty="0"/>
              <a:t> 2</a:t>
            </a:r>
            <a:endParaRPr lang="en-IN" sz="2000" dirty="0"/>
          </a:p>
        </p:txBody>
      </p:sp>
      <p:cxnSp>
        <p:nvCxnSpPr>
          <p:cNvPr id="28" name="Straight Connector 27"/>
          <p:cNvCxnSpPr>
            <a:stCxn id="24" idx="3"/>
            <a:endCxn id="23" idx="1"/>
          </p:cNvCxnSpPr>
          <p:nvPr/>
        </p:nvCxnSpPr>
        <p:spPr>
          <a:xfrm>
            <a:off x="4373977" y="2056814"/>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3" idx="3"/>
          </p:cNvCxnSpPr>
          <p:nvPr/>
        </p:nvCxnSpPr>
        <p:spPr>
          <a:xfrm>
            <a:off x="7279938" y="2056814"/>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0" name="Multiply 29"/>
          <p:cNvSpPr/>
          <p:nvPr/>
        </p:nvSpPr>
        <p:spPr>
          <a:xfrm>
            <a:off x="5673503" y="1529577"/>
            <a:ext cx="742720" cy="1054473"/>
          </a:xfrm>
          <a:prstGeom prst="mathMultiply">
            <a:avLst>
              <a:gd name="adj1" fmla="val 15248"/>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Diamond 30"/>
          <p:cNvSpPr/>
          <p:nvPr/>
        </p:nvSpPr>
        <p:spPr>
          <a:xfrm>
            <a:off x="4809788" y="3090808"/>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Relation</a:t>
            </a:r>
            <a:endParaRPr lang="en-IN" sz="2000" dirty="0">
              <a:solidFill>
                <a:schemeClr val="tx1"/>
              </a:solidFill>
            </a:endParaRPr>
          </a:p>
        </p:txBody>
      </p:sp>
      <p:sp>
        <p:nvSpPr>
          <p:cNvPr id="32" name="Rectangle 31"/>
          <p:cNvSpPr/>
          <p:nvPr/>
        </p:nvSpPr>
        <p:spPr>
          <a:xfrm>
            <a:off x="190382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1</a:t>
            </a:r>
            <a:endParaRPr lang="en-IN" dirty="0">
              <a:solidFill>
                <a:schemeClr val="tx1"/>
              </a:solidFill>
            </a:endParaRPr>
          </a:p>
        </p:txBody>
      </p:sp>
      <p:sp>
        <p:nvSpPr>
          <p:cNvPr id="33" name="Rectangle 32"/>
          <p:cNvSpPr/>
          <p:nvPr/>
        </p:nvSpPr>
        <p:spPr>
          <a:xfrm>
            <a:off x="766327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2</a:t>
            </a:r>
            <a:endParaRPr lang="en-IN" dirty="0">
              <a:solidFill>
                <a:schemeClr val="tx1"/>
              </a:solidFill>
            </a:endParaRPr>
          </a:p>
        </p:txBody>
      </p:sp>
      <p:cxnSp>
        <p:nvCxnSpPr>
          <p:cNvPr id="34" name="Straight Connector 33"/>
          <p:cNvCxnSpPr>
            <a:endCxn id="31" idx="1"/>
          </p:cNvCxnSpPr>
          <p:nvPr/>
        </p:nvCxnSpPr>
        <p:spPr>
          <a:xfrm>
            <a:off x="4373977" y="3433708"/>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31" idx="3"/>
          </p:cNvCxnSpPr>
          <p:nvPr/>
        </p:nvCxnSpPr>
        <p:spPr>
          <a:xfrm>
            <a:off x="7279938" y="3433708"/>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p:nvGrpSpPr>
        <p:grpSpPr>
          <a:xfrm>
            <a:off x="5713827" y="3197216"/>
            <a:ext cx="845347" cy="472983"/>
            <a:chOff x="4420049" y="3019518"/>
            <a:chExt cx="845347" cy="472983"/>
          </a:xfrm>
        </p:grpSpPr>
        <p:cxnSp>
          <p:nvCxnSpPr>
            <p:cNvPr id="37" name="Straight Connector 36"/>
            <p:cNvCxnSpPr/>
            <p:nvPr/>
          </p:nvCxnSpPr>
          <p:spPr>
            <a:xfrm>
              <a:off x="4420049" y="3106458"/>
              <a:ext cx="308727" cy="38604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675598" y="3019518"/>
              <a:ext cx="589798" cy="46952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6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30" grpId="0" animBg="1"/>
      <p:bldP spid="31" grpId="0" animBg="1"/>
      <p:bldP spid="32" grpId="0" animBg="1"/>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E-R diagram</a:t>
            </a:r>
          </a:p>
        </p:txBody>
      </p:sp>
      <p:sp>
        <p:nvSpPr>
          <p:cNvPr id="3" name="Content Placeholder 2"/>
          <p:cNvSpPr>
            <a:spLocks noGrp="1"/>
          </p:cNvSpPr>
          <p:nvPr>
            <p:ph idx="1"/>
          </p:nvPr>
        </p:nvSpPr>
        <p:spPr/>
        <p:txBody>
          <a:bodyPr/>
          <a:lstStyle/>
          <a:p>
            <a:pPr marL="0" indent="0">
              <a:buNone/>
            </a:pPr>
            <a:endParaRPr lang="en-US" dirty="0"/>
          </a:p>
        </p:txBody>
      </p:sp>
      <p:sp>
        <p:nvSpPr>
          <p:cNvPr id="18" name="Rectangle 17"/>
          <p:cNvSpPr/>
          <p:nvPr/>
        </p:nvSpPr>
        <p:spPr>
          <a:xfrm>
            <a:off x="1062111" y="234150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Employee</a:t>
            </a:r>
            <a:endParaRPr lang="en-US" dirty="0">
              <a:solidFill>
                <a:schemeClr val="tx1"/>
              </a:solidFill>
            </a:endParaRPr>
          </a:p>
        </p:txBody>
      </p:sp>
      <p:sp>
        <p:nvSpPr>
          <p:cNvPr id="19" name="Rectangle 18"/>
          <p:cNvSpPr/>
          <p:nvPr/>
        </p:nvSpPr>
        <p:spPr>
          <a:xfrm>
            <a:off x="5429439" y="233715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Department</a:t>
            </a:r>
            <a:endParaRPr lang="en-US" dirty="0">
              <a:solidFill>
                <a:schemeClr val="tx1"/>
              </a:solidFill>
            </a:endParaRPr>
          </a:p>
        </p:txBody>
      </p:sp>
      <p:sp>
        <p:nvSpPr>
          <p:cNvPr id="20" name="Diamond 19"/>
          <p:cNvSpPr/>
          <p:nvPr/>
        </p:nvSpPr>
        <p:spPr>
          <a:xfrm>
            <a:off x="3226571" y="2335433"/>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a:t>
            </a:r>
            <a:endParaRPr lang="en-US" dirty="0">
              <a:solidFill>
                <a:schemeClr val="tx1"/>
              </a:solidFill>
            </a:endParaRPr>
          </a:p>
        </p:txBody>
      </p:sp>
      <p:cxnSp>
        <p:nvCxnSpPr>
          <p:cNvPr id="21" name="Straight Connector 20"/>
          <p:cNvCxnSpPr>
            <a:stCxn id="20" idx="3"/>
          </p:cNvCxnSpPr>
          <p:nvPr/>
        </p:nvCxnSpPr>
        <p:spPr>
          <a:xfrm>
            <a:off x="4950868" y="2564033"/>
            <a:ext cx="475488" cy="17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a:stCxn id="18" idx="3"/>
            <a:endCxn id="20" idx="1"/>
          </p:cNvCxnSpPr>
          <p:nvPr/>
        </p:nvCxnSpPr>
        <p:spPr>
          <a:xfrm flipV="1">
            <a:off x="2760282" y="2564033"/>
            <a:ext cx="466289" cy="60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a:endCxn id="20" idx="0"/>
          </p:cNvCxnSpPr>
          <p:nvPr/>
        </p:nvCxnSpPr>
        <p:spPr>
          <a:xfrm flipH="1">
            <a:off x="4088720" y="1847272"/>
            <a:ext cx="526" cy="48816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3171235" y="3485240"/>
            <a:ext cx="182880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r>
              <a:rPr lang="en-US" dirty="0" smtClean="0">
                <a:solidFill>
                  <a:schemeClr val="tx1"/>
                </a:solidFill>
              </a:rPr>
              <a:t>orrow</a:t>
            </a:r>
            <a:endParaRPr lang="en-US" dirty="0">
              <a:solidFill>
                <a:schemeClr val="tx1"/>
              </a:solidFill>
            </a:endParaRPr>
          </a:p>
        </p:txBody>
      </p:sp>
      <p:sp>
        <p:nvSpPr>
          <p:cNvPr id="39" name="Rectangle 38"/>
          <p:cNvSpPr/>
          <p:nvPr/>
        </p:nvSpPr>
        <p:spPr>
          <a:xfrm>
            <a:off x="3236549" y="4375086"/>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Loan</a:t>
            </a:r>
            <a:endParaRPr lang="en-US" dirty="0">
              <a:solidFill>
                <a:schemeClr val="tx1"/>
              </a:solidFill>
            </a:endParaRPr>
          </a:p>
        </p:txBody>
      </p:sp>
      <p:cxnSp>
        <p:nvCxnSpPr>
          <p:cNvPr id="40" name="Straight Connector 39"/>
          <p:cNvCxnSpPr>
            <a:stCxn id="27" idx="2"/>
            <a:endCxn id="39" idx="0"/>
          </p:cNvCxnSpPr>
          <p:nvPr/>
        </p:nvCxnSpPr>
        <p:spPr>
          <a:xfrm>
            <a:off x="4085635" y="3942440"/>
            <a:ext cx="0" cy="432646"/>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stCxn id="20" idx="2"/>
            <a:endCxn id="27" idx="0"/>
          </p:cNvCxnSpPr>
          <p:nvPr/>
        </p:nvCxnSpPr>
        <p:spPr>
          <a:xfrm flipH="1">
            <a:off x="4085635" y="2792633"/>
            <a:ext cx="3085" cy="69260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2" name="Rounded Rectangle 41"/>
          <p:cNvSpPr/>
          <p:nvPr/>
        </p:nvSpPr>
        <p:spPr>
          <a:xfrm>
            <a:off x="2991440" y="2032570"/>
            <a:ext cx="2194560" cy="2088516"/>
          </a:xfrm>
          <a:prstGeom prst="roundRect">
            <a:avLst>
              <a:gd name="adj" fmla="val 1038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TextBox 42"/>
          <p:cNvSpPr txBox="1"/>
          <p:nvPr/>
        </p:nvSpPr>
        <p:spPr>
          <a:xfrm>
            <a:off x="4467597" y="3006170"/>
            <a:ext cx="2946347" cy="338554"/>
          </a:xfrm>
          <a:prstGeom prst="rect">
            <a:avLst/>
          </a:prstGeom>
          <a:noFill/>
        </p:spPr>
        <p:txBody>
          <a:bodyPr wrap="square" rtlCol="0">
            <a:spAutoFit/>
          </a:bodyPr>
          <a:lstStyle/>
          <a:p>
            <a:r>
              <a:rPr lang="en-US" sz="1600" dirty="0" smtClean="0"/>
              <a:t>Can not connect two relationship</a:t>
            </a:r>
            <a:endParaRPr lang="en-US" sz="1600" dirty="0"/>
          </a:p>
        </p:txBody>
      </p:sp>
      <p:cxnSp>
        <p:nvCxnSpPr>
          <p:cNvPr id="44" name="Straight Arrow Connector 43"/>
          <p:cNvCxnSpPr/>
          <p:nvPr/>
        </p:nvCxnSpPr>
        <p:spPr>
          <a:xfrm flipH="1" flipV="1">
            <a:off x="4624550" y="2656353"/>
            <a:ext cx="339382" cy="380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639921" y="3298514"/>
            <a:ext cx="270380" cy="34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7493391" y="3485240"/>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Borrow</a:t>
            </a:r>
            <a:endParaRPr lang="en-IN" sz="2000" dirty="0">
              <a:solidFill>
                <a:schemeClr val="tx1"/>
              </a:solidFill>
            </a:endParaRPr>
          </a:p>
        </p:txBody>
      </p:sp>
      <p:sp>
        <p:nvSpPr>
          <p:cNvPr id="47" name="Rectangle 46"/>
          <p:cNvSpPr/>
          <p:nvPr/>
        </p:nvSpPr>
        <p:spPr>
          <a:xfrm>
            <a:off x="7625011" y="4374155"/>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Loan</a:t>
            </a:r>
            <a:endParaRPr lang="en-IN" dirty="0">
              <a:solidFill>
                <a:schemeClr val="tx1"/>
              </a:solidFill>
            </a:endParaRPr>
          </a:p>
        </p:txBody>
      </p:sp>
      <p:sp>
        <p:nvSpPr>
          <p:cNvPr id="48" name="Rectangle 47"/>
          <p:cNvSpPr/>
          <p:nvPr/>
        </p:nvSpPr>
        <p:spPr>
          <a:xfrm>
            <a:off x="7627747" y="2596326"/>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Customer</a:t>
            </a:r>
            <a:endParaRPr lang="en-IN" dirty="0">
              <a:solidFill>
                <a:schemeClr val="tx1"/>
              </a:solidFill>
            </a:endParaRPr>
          </a:p>
        </p:txBody>
      </p:sp>
      <p:cxnSp>
        <p:nvCxnSpPr>
          <p:cNvPr id="49" name="Straight Connector 48"/>
          <p:cNvCxnSpPr>
            <a:stCxn id="46" idx="0"/>
            <a:endCxn id="48" idx="2"/>
          </p:cNvCxnSpPr>
          <p:nvPr/>
        </p:nvCxnSpPr>
        <p:spPr>
          <a:xfrm flipH="1" flipV="1">
            <a:off x="8542147" y="3053526"/>
            <a:ext cx="2804" cy="431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6" idx="2"/>
            <a:endCxn id="47" idx="0"/>
          </p:cNvCxnSpPr>
          <p:nvPr/>
        </p:nvCxnSpPr>
        <p:spPr>
          <a:xfrm flipH="1">
            <a:off x="8539411" y="3942440"/>
            <a:ext cx="5540" cy="43171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880339" y="1219736"/>
            <a:ext cx="6400800" cy="183666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TextBox 51"/>
          <p:cNvSpPr txBox="1"/>
          <p:nvPr/>
        </p:nvSpPr>
        <p:spPr>
          <a:xfrm>
            <a:off x="6028919" y="1297868"/>
            <a:ext cx="1188720" cy="365760"/>
          </a:xfrm>
          <a:prstGeom prst="rect">
            <a:avLst/>
          </a:prstGeom>
          <a:noFill/>
        </p:spPr>
        <p:txBody>
          <a:bodyPr wrap="square" rtlCol="0">
            <a:spAutoFit/>
          </a:bodyPr>
          <a:lstStyle/>
          <a:p>
            <a:pPr algn="ctr"/>
            <a:r>
              <a:rPr lang="en-US" dirty="0" smtClean="0"/>
              <a:t>Customer</a:t>
            </a:r>
            <a:endParaRPr lang="en-US" dirty="0"/>
          </a:p>
        </p:txBody>
      </p:sp>
      <p:sp>
        <p:nvSpPr>
          <p:cNvPr id="53" name="Rectangle 52"/>
          <p:cNvSpPr/>
          <p:nvPr/>
        </p:nvSpPr>
        <p:spPr>
          <a:xfrm>
            <a:off x="3241840" y="1380105"/>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Company</a:t>
            </a:r>
            <a:endParaRPr lang="en-US" dirty="0">
              <a:solidFill>
                <a:schemeClr val="tx1"/>
              </a:solidFill>
            </a:endParaRPr>
          </a:p>
        </p:txBody>
      </p:sp>
      <p:sp>
        <p:nvSpPr>
          <p:cNvPr id="54" name="Rounded Rectangle 53"/>
          <p:cNvSpPr/>
          <p:nvPr/>
        </p:nvSpPr>
        <p:spPr>
          <a:xfrm>
            <a:off x="1062111" y="5058704"/>
            <a:ext cx="8229600" cy="1097280"/>
          </a:xfrm>
          <a:prstGeom prst="roundRect">
            <a:avLst>
              <a:gd name="adj" fmla="val 10521"/>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Process of creating an entity by combining various components of E-R diagram is called aggregation.</a:t>
            </a:r>
            <a:endParaRPr lang="en-IN" sz="2400" dirty="0">
              <a:solidFill>
                <a:schemeClr val="bg1"/>
              </a:solidFill>
            </a:endParaRPr>
          </a:p>
        </p:txBody>
      </p:sp>
      <p:sp>
        <p:nvSpPr>
          <p:cNvPr id="55" name="Bent Arrow 54"/>
          <p:cNvSpPr/>
          <p:nvPr/>
        </p:nvSpPr>
        <p:spPr>
          <a:xfrm rot="5400000">
            <a:off x="7644407" y="1514179"/>
            <a:ext cx="850321" cy="10367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252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43"/>
                                        </p:tgtEl>
                                      </p:cBhvr>
                                    </p:animEffect>
                                    <p:set>
                                      <p:cBhvr>
                                        <p:cTn id="63" dur="1" fill="hold">
                                          <p:stCondLst>
                                            <p:cond delay="499"/>
                                          </p:stCondLst>
                                        </p:cTn>
                                        <p:tgtEl>
                                          <p:spTgt spid="4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44"/>
                                        </p:tgtEl>
                                      </p:cBhvr>
                                    </p:animEffect>
                                    <p:set>
                                      <p:cBhvr>
                                        <p:cTn id="66" dur="1" fill="hold">
                                          <p:stCondLst>
                                            <p:cond delay="499"/>
                                          </p:stCondLst>
                                        </p:cTn>
                                        <p:tgtEl>
                                          <p:spTgt spid="44"/>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45"/>
                                        </p:tgtEl>
                                      </p:cBhvr>
                                    </p:animEffect>
                                    <p:set>
                                      <p:cBhvr>
                                        <p:cTn id="69" dur="1" fill="hold">
                                          <p:stCondLst>
                                            <p:cond delay="499"/>
                                          </p:stCondLst>
                                        </p:cTn>
                                        <p:tgtEl>
                                          <p:spTgt spid="45"/>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42"/>
                                        </p:tgtEl>
                                      </p:cBhvr>
                                    </p:animEffect>
                                    <p:set>
                                      <p:cBhvr>
                                        <p:cTn id="72" dur="1" fill="hold">
                                          <p:stCondLst>
                                            <p:cond delay="499"/>
                                          </p:stCondLst>
                                        </p:cTn>
                                        <p:tgtEl>
                                          <p:spTgt spid="4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500"/>
                                        <p:tgtEl>
                                          <p:spTgt spid="4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fade">
                                      <p:cBhvr>
                                        <p:cTn id="98" dur="500"/>
                                        <p:tgtEl>
                                          <p:spTgt spid="46"/>
                                        </p:tgtEl>
                                      </p:cBhvr>
                                    </p:animEffect>
                                  </p:childTnLst>
                                </p:cTn>
                              </p:par>
                              <p:par>
                                <p:cTn id="99" presetID="10"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fade">
                                      <p:cBhvr>
                                        <p:cTn id="104" dur="500"/>
                                        <p:tgtEl>
                                          <p:spTgt spid="5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7" grpId="0" animBg="1"/>
      <p:bldP spid="39" grpId="0" animBg="1"/>
      <p:bldP spid="42" grpId="0" animBg="1"/>
      <p:bldP spid="42" grpId="1" animBg="1"/>
      <p:bldP spid="43" grpId="0"/>
      <p:bldP spid="43" grpId="1"/>
      <p:bldP spid="46" grpId="0" animBg="1"/>
      <p:bldP spid="47" grpId="0" animBg="1"/>
      <p:bldP spid="48" grpId="0" animBg="1"/>
      <p:bldP spid="51" grpId="0" animBg="1"/>
      <p:bldP spid="52" grpId="0"/>
      <p:bldP spid="53" grpId="0" animBg="1"/>
      <p:bldP spid="54" grpId="0" animBg="1"/>
      <p:bldP spid="5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E-R diagram of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Hospital Management  System</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- 10</a:t>
            </a:r>
          </a:p>
          <a:p>
            <a:endParaRPr lang="en-US" dirty="0"/>
          </a:p>
        </p:txBody>
      </p:sp>
    </p:spTree>
    <p:extLst>
      <p:ext uri="{BB962C8B-B14F-4D97-AF65-F5344CB8AC3E}">
        <p14:creationId xmlns:p14="http://schemas.microsoft.com/office/powerpoint/2010/main" val="1500819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 diagram of </a:t>
            </a:r>
            <a:r>
              <a:rPr lang="en-US" dirty="0" smtClean="0"/>
              <a:t>Hospital Management System</a:t>
            </a:r>
            <a:endParaRPr lang="en-US" dirty="0"/>
          </a:p>
        </p:txBody>
      </p:sp>
      <p:sp>
        <p:nvSpPr>
          <p:cNvPr id="5" name="Content Placeholder 4"/>
          <p:cNvSpPr>
            <a:spLocks noGrp="1"/>
          </p:cNvSpPr>
          <p:nvPr>
            <p:ph idx="1"/>
          </p:nvPr>
        </p:nvSpPr>
        <p:spPr/>
        <p:txBody>
          <a:bodyPr/>
          <a:lstStyle/>
          <a:p>
            <a:endParaRPr lang="en-US" dirty="0"/>
          </a:p>
        </p:txBody>
      </p:sp>
      <p:sp>
        <p:nvSpPr>
          <p:cNvPr id="6" name="Rectangle 5"/>
          <p:cNvSpPr/>
          <p:nvPr/>
        </p:nvSpPr>
        <p:spPr>
          <a:xfrm>
            <a:off x="4859098" y="237999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Patient</a:t>
            </a:r>
            <a:endParaRPr lang="en-US" dirty="0">
              <a:solidFill>
                <a:schemeClr val="tx1"/>
              </a:solidFill>
            </a:endParaRPr>
          </a:p>
        </p:txBody>
      </p:sp>
      <p:sp>
        <p:nvSpPr>
          <p:cNvPr id="7" name="Rectangle 6"/>
          <p:cNvSpPr/>
          <p:nvPr/>
        </p:nvSpPr>
        <p:spPr>
          <a:xfrm>
            <a:off x="9588225" y="23756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Hospital</a:t>
            </a:r>
            <a:endParaRPr lang="en-US" dirty="0">
              <a:solidFill>
                <a:schemeClr val="tx1"/>
              </a:solidFill>
            </a:endParaRPr>
          </a:p>
        </p:txBody>
      </p:sp>
      <p:sp>
        <p:nvSpPr>
          <p:cNvPr id="8" name="Diamond 7"/>
          <p:cNvSpPr/>
          <p:nvPr/>
        </p:nvSpPr>
        <p:spPr>
          <a:xfrm>
            <a:off x="6969844" y="2370699"/>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Admitted</a:t>
            </a:r>
            <a:endParaRPr lang="en-US" dirty="0">
              <a:solidFill>
                <a:schemeClr val="tx1"/>
              </a:solidFill>
            </a:endParaRPr>
          </a:p>
        </p:txBody>
      </p:sp>
      <p:cxnSp>
        <p:nvCxnSpPr>
          <p:cNvPr id="9" name="Straight Connector 8"/>
          <p:cNvCxnSpPr>
            <a:stCxn id="6" idx="3"/>
            <a:endCxn id="8" idx="1"/>
          </p:cNvCxnSpPr>
          <p:nvPr/>
        </p:nvCxnSpPr>
        <p:spPr>
          <a:xfrm flipV="1">
            <a:off x="6557269" y="2599299"/>
            <a:ext cx="412575" cy="929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11" idx="4"/>
            <a:endCxn id="6" idx="0"/>
          </p:cNvCxnSpPr>
          <p:nvPr/>
        </p:nvCxnSpPr>
        <p:spPr>
          <a:xfrm>
            <a:off x="4744795" y="1944026"/>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4013275" y="1521116"/>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PatID</a:t>
            </a:r>
            <a:endParaRPr lang="en-US" u="sng" dirty="0">
              <a:solidFill>
                <a:schemeClr val="tx1"/>
              </a:solidFill>
            </a:endParaRPr>
          </a:p>
        </p:txBody>
      </p:sp>
      <p:cxnSp>
        <p:nvCxnSpPr>
          <p:cNvPr id="12" name="Straight Connector 11"/>
          <p:cNvCxnSpPr>
            <a:stCxn id="13" idx="4"/>
            <a:endCxn id="6" idx="0"/>
          </p:cNvCxnSpPr>
          <p:nvPr/>
        </p:nvCxnSpPr>
        <p:spPr>
          <a:xfrm flipH="1">
            <a:off x="5708184" y="1921615"/>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3" name="Oval 12"/>
          <p:cNvSpPr/>
          <p:nvPr/>
        </p:nvSpPr>
        <p:spPr>
          <a:xfrm>
            <a:off x="5631398" y="149870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4" name="Straight Connector 13"/>
          <p:cNvCxnSpPr>
            <a:stCxn id="15" idx="4"/>
          </p:cNvCxnSpPr>
          <p:nvPr/>
        </p:nvCxnSpPr>
        <p:spPr>
          <a:xfrm>
            <a:off x="9508253" y="1940013"/>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8776733" y="151710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HosID</a:t>
            </a:r>
            <a:endParaRPr lang="en-US" u="sng" dirty="0">
              <a:solidFill>
                <a:schemeClr val="tx1"/>
              </a:solidFill>
            </a:endParaRPr>
          </a:p>
        </p:txBody>
      </p:sp>
      <p:cxnSp>
        <p:nvCxnSpPr>
          <p:cNvPr id="16" name="Straight Connector 15"/>
          <p:cNvCxnSpPr>
            <a:stCxn id="17" idx="4"/>
          </p:cNvCxnSpPr>
          <p:nvPr/>
        </p:nvCxnSpPr>
        <p:spPr>
          <a:xfrm flipH="1">
            <a:off x="10471642" y="1917602"/>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10394856" y="149469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8" name="Diamond 17"/>
          <p:cNvSpPr/>
          <p:nvPr/>
        </p:nvSpPr>
        <p:spPr>
          <a:xfrm>
            <a:off x="2538803" y="2379998"/>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a:t>
            </a:r>
            <a:endParaRPr lang="en-US" dirty="0">
              <a:solidFill>
                <a:schemeClr val="tx1"/>
              </a:solidFill>
            </a:endParaRPr>
          </a:p>
        </p:txBody>
      </p:sp>
      <p:sp>
        <p:nvSpPr>
          <p:cNvPr id="19" name="Rectangle 18"/>
          <p:cNvSpPr/>
          <p:nvPr/>
        </p:nvSpPr>
        <p:spPr>
          <a:xfrm>
            <a:off x="241113" y="237392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Medical Record</a:t>
            </a:r>
            <a:endParaRPr lang="en-US" dirty="0">
              <a:solidFill>
                <a:schemeClr val="tx1"/>
              </a:solidFill>
            </a:endParaRPr>
          </a:p>
        </p:txBody>
      </p:sp>
      <p:cxnSp>
        <p:nvCxnSpPr>
          <p:cNvPr id="20" name="Straight Connector 19"/>
          <p:cNvCxnSpPr>
            <a:stCxn id="19" idx="0"/>
            <a:endCxn id="21" idx="4"/>
          </p:cNvCxnSpPr>
          <p:nvPr/>
        </p:nvCxnSpPr>
        <p:spPr>
          <a:xfrm flipV="1">
            <a:off x="1090199" y="1796761"/>
            <a:ext cx="0" cy="5771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1" name="Oval 20"/>
          <p:cNvSpPr/>
          <p:nvPr/>
        </p:nvSpPr>
        <p:spPr>
          <a:xfrm>
            <a:off x="358679" y="133956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rPr>
              <a:t>MRID</a:t>
            </a:r>
            <a:endParaRPr lang="en-US" u="sng" dirty="0">
              <a:solidFill>
                <a:schemeClr val="tx1"/>
              </a:solidFill>
            </a:endParaRPr>
          </a:p>
        </p:txBody>
      </p:sp>
      <p:cxnSp>
        <p:nvCxnSpPr>
          <p:cNvPr id="22" name="Straight Connector 21"/>
          <p:cNvCxnSpPr/>
          <p:nvPr/>
        </p:nvCxnSpPr>
        <p:spPr>
          <a:xfrm rot="5400000" flipV="1">
            <a:off x="4540840" y="2288821"/>
            <a:ext cx="526" cy="640080"/>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rot="5400000" flipV="1">
            <a:off x="2252911" y="2287510"/>
            <a:ext cx="527" cy="64008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4" name="Diamond 23"/>
          <p:cNvSpPr/>
          <p:nvPr/>
        </p:nvSpPr>
        <p:spPr>
          <a:xfrm>
            <a:off x="9571896" y="3274414"/>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a:t>
            </a:r>
            <a:endParaRPr lang="en-US" dirty="0">
              <a:solidFill>
                <a:schemeClr val="tx1"/>
              </a:solidFill>
            </a:endParaRPr>
          </a:p>
        </p:txBody>
      </p:sp>
      <p:sp>
        <p:nvSpPr>
          <p:cNvPr id="25" name="Rectangle 24"/>
          <p:cNvSpPr/>
          <p:nvPr/>
        </p:nvSpPr>
        <p:spPr>
          <a:xfrm>
            <a:off x="9584959" y="41384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Doctor</a:t>
            </a:r>
            <a:endParaRPr lang="en-US" dirty="0">
              <a:solidFill>
                <a:schemeClr val="tx1"/>
              </a:solidFill>
            </a:endParaRPr>
          </a:p>
        </p:txBody>
      </p:sp>
      <p:cxnSp>
        <p:nvCxnSpPr>
          <p:cNvPr id="26" name="Straight Connector 25"/>
          <p:cNvCxnSpPr>
            <a:stCxn id="25" idx="2"/>
            <a:endCxn id="27" idx="0"/>
          </p:cNvCxnSpPr>
          <p:nvPr/>
        </p:nvCxnSpPr>
        <p:spPr>
          <a:xfrm flipH="1">
            <a:off x="9617616" y="4595642"/>
            <a:ext cx="816429" cy="40425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886096" y="4999892"/>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DrID</a:t>
            </a:r>
            <a:endParaRPr lang="en-US" u="sng" dirty="0">
              <a:solidFill>
                <a:schemeClr val="tx1"/>
              </a:solidFill>
            </a:endParaRPr>
          </a:p>
        </p:txBody>
      </p:sp>
      <p:cxnSp>
        <p:nvCxnSpPr>
          <p:cNvPr id="28" name="Straight Connector 27"/>
          <p:cNvCxnSpPr/>
          <p:nvPr/>
        </p:nvCxnSpPr>
        <p:spPr>
          <a:xfrm>
            <a:off x="10433518" y="3717058"/>
            <a:ext cx="526" cy="40425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4" idx="0"/>
            <a:endCxn id="7" idx="2"/>
          </p:cNvCxnSpPr>
          <p:nvPr/>
        </p:nvCxnSpPr>
        <p:spPr>
          <a:xfrm flipV="1">
            <a:off x="10434045" y="2832842"/>
            <a:ext cx="3266" cy="441572"/>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30" name="Diamond 29"/>
          <p:cNvSpPr/>
          <p:nvPr/>
        </p:nvSpPr>
        <p:spPr>
          <a:xfrm rot="1261021">
            <a:off x="6994292" y="3323492"/>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Treats</a:t>
            </a:r>
            <a:endParaRPr lang="en-US" dirty="0">
              <a:solidFill>
                <a:schemeClr val="tx1"/>
              </a:solidFill>
            </a:endParaRPr>
          </a:p>
        </p:txBody>
      </p:sp>
      <p:cxnSp>
        <p:nvCxnSpPr>
          <p:cNvPr id="31" name="Straight Connector 30"/>
          <p:cNvCxnSpPr>
            <a:stCxn id="30" idx="3"/>
          </p:cNvCxnSpPr>
          <p:nvPr/>
        </p:nvCxnSpPr>
        <p:spPr>
          <a:xfrm>
            <a:off x="9073063" y="3937689"/>
            <a:ext cx="511369" cy="1981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a:endCxn id="30" idx="1"/>
          </p:cNvCxnSpPr>
          <p:nvPr/>
        </p:nvCxnSpPr>
        <p:spPr>
          <a:xfrm>
            <a:off x="6075921" y="2843116"/>
            <a:ext cx="989896" cy="32337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a:stCxn id="25" idx="2"/>
            <a:endCxn id="34" idx="0"/>
          </p:cNvCxnSpPr>
          <p:nvPr/>
        </p:nvCxnSpPr>
        <p:spPr>
          <a:xfrm>
            <a:off x="10434045" y="4595642"/>
            <a:ext cx="824894" cy="40382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10527419" y="499947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Dr</a:t>
            </a:r>
            <a:r>
              <a:rPr lang="en-US" dirty="0" smtClean="0">
                <a:solidFill>
                  <a:schemeClr val="tx1"/>
                </a:solidFill>
              </a:rPr>
              <a:t> Name</a:t>
            </a:r>
            <a:endParaRPr lang="en-US" dirty="0">
              <a:solidFill>
                <a:schemeClr val="tx1"/>
              </a:solidFill>
            </a:endParaRPr>
          </a:p>
        </p:txBody>
      </p:sp>
      <p:cxnSp>
        <p:nvCxnSpPr>
          <p:cNvPr id="35" name="Straight Connector 34"/>
          <p:cNvCxnSpPr>
            <a:stCxn id="19" idx="2"/>
            <a:endCxn id="36" idx="0"/>
          </p:cNvCxnSpPr>
          <p:nvPr/>
        </p:nvCxnSpPr>
        <p:spPr>
          <a:xfrm>
            <a:off x="1090199" y="2831123"/>
            <a:ext cx="138381" cy="34225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221745" y="3173375"/>
            <a:ext cx="201367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Report Name</a:t>
            </a:r>
            <a:endParaRPr lang="en-US" dirty="0">
              <a:solidFill>
                <a:schemeClr val="tx1"/>
              </a:solidFill>
            </a:endParaRPr>
          </a:p>
        </p:txBody>
      </p:sp>
      <p:cxnSp>
        <p:nvCxnSpPr>
          <p:cNvPr id="37" name="Straight Connector 36"/>
          <p:cNvCxnSpPr/>
          <p:nvPr/>
        </p:nvCxnSpPr>
        <p:spPr>
          <a:xfrm>
            <a:off x="9038449" y="2593299"/>
            <a:ext cx="566928" cy="11864"/>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57" idx="0"/>
          </p:cNvCxnSpPr>
          <p:nvPr/>
        </p:nvCxnSpPr>
        <p:spPr>
          <a:xfrm flipH="1">
            <a:off x="5692683" y="2824417"/>
            <a:ext cx="10722" cy="47044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a:stCxn id="57" idx="1"/>
          </p:cNvCxnSpPr>
          <p:nvPr/>
        </p:nvCxnSpPr>
        <p:spPr>
          <a:xfrm flipH="1">
            <a:off x="4971354" y="3498927"/>
            <a:ext cx="467329"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cxnSp>
        <p:nvCxnSpPr>
          <p:cNvPr id="56" name="Straight Connector 55"/>
          <p:cNvCxnSpPr>
            <a:stCxn id="57" idx="3"/>
          </p:cNvCxnSpPr>
          <p:nvPr/>
        </p:nvCxnSpPr>
        <p:spPr>
          <a:xfrm>
            <a:off x="5946683" y="3498927"/>
            <a:ext cx="389415"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sp>
        <p:nvSpPr>
          <p:cNvPr id="57" name="Flowchart: Merge 56"/>
          <p:cNvSpPr/>
          <p:nvPr/>
        </p:nvSpPr>
        <p:spPr>
          <a:xfrm>
            <a:off x="5184683" y="3294866"/>
            <a:ext cx="1016000" cy="408122"/>
          </a:xfrm>
          <a:prstGeom prst="flowChartMerg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t" anchorCtr="1"/>
          <a:lstStyle/>
          <a:p>
            <a:pPr algn="ctr"/>
            <a:r>
              <a:rPr lang="en-US" sz="1600" dirty="0" smtClean="0"/>
              <a:t>ISA</a:t>
            </a:r>
            <a:endParaRPr lang="en-US" dirty="0"/>
          </a:p>
        </p:txBody>
      </p:sp>
      <p:sp>
        <p:nvSpPr>
          <p:cNvPr id="58" name="Rectangle 57"/>
          <p:cNvSpPr/>
          <p:nvPr/>
        </p:nvSpPr>
        <p:spPr>
          <a:xfrm>
            <a:off x="4531576" y="3893855"/>
            <a:ext cx="88424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Indoor</a:t>
            </a:r>
            <a:endParaRPr lang="en-US" dirty="0">
              <a:solidFill>
                <a:schemeClr val="tx1"/>
              </a:solidFill>
            </a:endParaRPr>
          </a:p>
        </p:txBody>
      </p:sp>
      <p:sp>
        <p:nvSpPr>
          <p:cNvPr id="59" name="Rectangle 58"/>
          <p:cNvSpPr/>
          <p:nvPr/>
        </p:nvSpPr>
        <p:spPr>
          <a:xfrm>
            <a:off x="5799678" y="3906402"/>
            <a:ext cx="984674"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Outdoor</a:t>
            </a:r>
            <a:endParaRPr lang="en-US" dirty="0">
              <a:solidFill>
                <a:schemeClr val="tx1"/>
              </a:solidFill>
            </a:endParaRPr>
          </a:p>
        </p:txBody>
      </p:sp>
      <p:cxnSp>
        <p:nvCxnSpPr>
          <p:cNvPr id="60" name="Straight Connector 59"/>
          <p:cNvCxnSpPr>
            <a:stCxn id="61" idx="0"/>
          </p:cNvCxnSpPr>
          <p:nvPr/>
        </p:nvCxnSpPr>
        <p:spPr>
          <a:xfrm flipV="1">
            <a:off x="4917254" y="4358434"/>
            <a:ext cx="54100" cy="47764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1" name="Oval 60"/>
          <p:cNvSpPr/>
          <p:nvPr/>
        </p:nvSpPr>
        <p:spPr>
          <a:xfrm>
            <a:off x="4185734" y="483607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rPr>
              <a:t>IPDID</a:t>
            </a:r>
            <a:endParaRPr lang="en-US" u="sng" dirty="0">
              <a:solidFill>
                <a:schemeClr val="tx1"/>
              </a:solidFill>
            </a:endParaRPr>
          </a:p>
        </p:txBody>
      </p:sp>
      <p:cxnSp>
        <p:nvCxnSpPr>
          <p:cNvPr id="62" name="Straight Connector 61"/>
          <p:cNvCxnSpPr>
            <a:stCxn id="63" idx="0"/>
            <a:endCxn id="59" idx="2"/>
          </p:cNvCxnSpPr>
          <p:nvPr/>
        </p:nvCxnSpPr>
        <p:spPr>
          <a:xfrm flipH="1" flipV="1">
            <a:off x="6292015" y="4363602"/>
            <a:ext cx="1034754" cy="5423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3" name="Oval 62"/>
          <p:cNvSpPr/>
          <p:nvPr/>
        </p:nvSpPr>
        <p:spPr>
          <a:xfrm>
            <a:off x="6595249" y="49059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rPr>
              <a:t>OPDID</a:t>
            </a:r>
            <a:endParaRPr lang="en-US" u="sng" dirty="0">
              <a:solidFill>
                <a:schemeClr val="tx1"/>
              </a:solidFill>
            </a:endParaRPr>
          </a:p>
        </p:txBody>
      </p:sp>
      <p:cxnSp>
        <p:nvCxnSpPr>
          <p:cNvPr id="64" name="Straight Connector 63"/>
          <p:cNvCxnSpPr>
            <a:stCxn id="65" idx="7"/>
          </p:cNvCxnSpPr>
          <p:nvPr/>
        </p:nvCxnSpPr>
        <p:spPr>
          <a:xfrm flipV="1">
            <a:off x="3987185" y="4363602"/>
            <a:ext cx="1010611" cy="27489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5" name="Oval 64"/>
          <p:cNvSpPr/>
          <p:nvPr/>
        </p:nvSpPr>
        <p:spPr>
          <a:xfrm>
            <a:off x="2738402" y="457656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RoomNo</a:t>
            </a:r>
            <a:endParaRPr lang="en-US" dirty="0">
              <a:solidFill>
                <a:schemeClr val="tx1"/>
              </a:solidFill>
            </a:endParaRPr>
          </a:p>
        </p:txBody>
      </p:sp>
      <p:cxnSp>
        <p:nvCxnSpPr>
          <p:cNvPr id="66" name="Straight Connector 65"/>
          <p:cNvCxnSpPr>
            <a:stCxn id="59" idx="2"/>
            <a:endCxn id="67" idx="0"/>
          </p:cNvCxnSpPr>
          <p:nvPr/>
        </p:nvCxnSpPr>
        <p:spPr>
          <a:xfrm flipH="1">
            <a:off x="6228481" y="4363602"/>
            <a:ext cx="63534" cy="99690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7" name="Oval 66"/>
          <p:cNvSpPr/>
          <p:nvPr/>
        </p:nvSpPr>
        <p:spPr>
          <a:xfrm>
            <a:off x="5634481" y="5360503"/>
            <a:ext cx="118800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Charge</a:t>
            </a:r>
            <a:endParaRPr lang="en-US" dirty="0">
              <a:solidFill>
                <a:schemeClr val="tx1"/>
              </a:solidFill>
            </a:endParaRPr>
          </a:p>
        </p:txBody>
      </p:sp>
    </p:spTree>
    <p:extLst>
      <p:ext uri="{BB962C8B-B14F-4D97-AF65-F5344CB8AC3E}">
        <p14:creationId xmlns:p14="http://schemas.microsoft.com/office/powerpoint/2010/main" val="17689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animBg="1"/>
      <p:bldP spid="15" grpId="0" animBg="1"/>
      <p:bldP spid="17" grpId="0" animBg="1"/>
      <p:bldP spid="18" grpId="0" animBg="1"/>
      <p:bldP spid="19" grpId="0" animBg="1"/>
      <p:bldP spid="21" grpId="0" animBg="1"/>
      <p:bldP spid="24" grpId="0" animBg="1"/>
      <p:bldP spid="25" grpId="0" animBg="1"/>
      <p:bldP spid="27" grpId="0" animBg="1"/>
      <p:bldP spid="30" grpId="0" animBg="1"/>
      <p:bldP spid="34" grpId="0" animBg="1"/>
      <p:bldP spid="36" grpId="0" animBg="1"/>
      <p:bldP spid="57" grpId="0" animBg="1"/>
      <p:bldP spid="58" grpId="0" animBg="1"/>
      <p:bldP spid="59" grpId="0" animBg="1"/>
      <p:bldP spid="61" grpId="0" animBg="1"/>
      <p:bldP spid="63" grpId="0" animBg="1"/>
      <p:bldP spid="65" grpId="0" animBg="1"/>
      <p:bldP spid="6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Reduce the E-R diagram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to Database Schema</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- 11</a:t>
            </a:r>
          </a:p>
          <a:p>
            <a:endParaRPr lang="en-US" dirty="0"/>
          </a:p>
        </p:txBody>
      </p:sp>
    </p:spTree>
    <p:extLst>
      <p:ext uri="{BB962C8B-B14F-4D97-AF65-F5344CB8AC3E}">
        <p14:creationId xmlns:p14="http://schemas.microsoft.com/office/powerpoint/2010/main" val="34209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31181" y="863444"/>
            <a:ext cx="7111390" cy="5590565"/>
          </a:xfrm>
        </p:spPr>
        <p:txBody>
          <a:bodyPr/>
          <a:lstStyle/>
          <a:p>
            <a:endParaRPr lang="en-US" dirty="0" smtClean="0"/>
          </a:p>
          <a:p>
            <a:endParaRPr lang="en-US" dirty="0" smtClean="0"/>
          </a:p>
          <a:p>
            <a:r>
              <a:rPr lang="en-US" dirty="0" smtClean="0"/>
              <a:t>An </a:t>
            </a:r>
            <a:r>
              <a:rPr lang="en-US" b="1" dirty="0">
                <a:solidFill>
                  <a:schemeClr val="accent6"/>
                </a:solidFill>
              </a:rPr>
              <a:t>entity</a:t>
            </a:r>
            <a:r>
              <a:rPr lang="en-US" dirty="0"/>
              <a:t> of an ER diagram is </a:t>
            </a:r>
            <a:r>
              <a:rPr lang="en-US" b="1" dirty="0">
                <a:solidFill>
                  <a:schemeClr val="accent6"/>
                </a:solidFill>
              </a:rPr>
              <a:t>turned into </a:t>
            </a:r>
            <a:r>
              <a:rPr lang="en-US" dirty="0"/>
              <a:t>a </a:t>
            </a:r>
            <a:r>
              <a:rPr lang="en-US" b="1" dirty="0">
                <a:solidFill>
                  <a:schemeClr val="accent6"/>
                </a:solidFill>
              </a:rPr>
              <a:t>table</a:t>
            </a:r>
            <a:r>
              <a:rPr lang="en-US" dirty="0"/>
              <a:t>. </a:t>
            </a:r>
          </a:p>
          <a:p>
            <a:r>
              <a:rPr lang="en-US" dirty="0"/>
              <a:t>Each </a:t>
            </a:r>
            <a:r>
              <a:rPr lang="en-US" b="1" dirty="0">
                <a:solidFill>
                  <a:schemeClr val="accent6"/>
                </a:solidFill>
              </a:rPr>
              <a:t>attribute</a:t>
            </a:r>
            <a:r>
              <a:rPr lang="en-US" dirty="0"/>
              <a:t> (except multi-valued attribute) </a:t>
            </a:r>
            <a:r>
              <a:rPr lang="en-US" b="1" dirty="0">
                <a:solidFill>
                  <a:schemeClr val="accent6"/>
                </a:solidFill>
              </a:rPr>
              <a:t>turns into </a:t>
            </a:r>
            <a:r>
              <a:rPr lang="en-US" dirty="0"/>
              <a:t>a </a:t>
            </a:r>
            <a:r>
              <a:rPr lang="en-US" b="1" dirty="0">
                <a:solidFill>
                  <a:schemeClr val="accent6"/>
                </a:solidFill>
              </a:rPr>
              <a:t>column</a:t>
            </a:r>
            <a:r>
              <a:rPr lang="en-US" dirty="0"/>
              <a:t> (attribute) in the table.</a:t>
            </a:r>
          </a:p>
          <a:p>
            <a:r>
              <a:rPr lang="en-US" b="1" dirty="0">
                <a:solidFill>
                  <a:schemeClr val="accent6"/>
                </a:solidFill>
              </a:rPr>
              <a:t>Table name</a:t>
            </a:r>
            <a:r>
              <a:rPr lang="en-US" dirty="0"/>
              <a:t> can be same as </a:t>
            </a:r>
            <a:r>
              <a:rPr lang="en-US" b="1" dirty="0">
                <a:solidFill>
                  <a:schemeClr val="accent6"/>
                </a:solidFill>
              </a:rPr>
              <a:t>entity name</a:t>
            </a:r>
            <a:r>
              <a:rPr lang="en-US" dirty="0"/>
              <a:t>.</a:t>
            </a:r>
          </a:p>
          <a:p>
            <a:r>
              <a:rPr lang="en-US" b="1" dirty="0">
                <a:solidFill>
                  <a:schemeClr val="accent6"/>
                </a:solidFill>
              </a:rPr>
              <a:t>Key attribute </a:t>
            </a:r>
            <a:r>
              <a:rPr lang="en-US" dirty="0"/>
              <a:t>of the entity is the </a:t>
            </a:r>
            <a:r>
              <a:rPr lang="en-US" b="1" dirty="0">
                <a:solidFill>
                  <a:schemeClr val="accent6"/>
                </a:solidFill>
              </a:rPr>
              <a:t>primary key </a:t>
            </a:r>
            <a:r>
              <a:rPr lang="en-US" dirty="0"/>
              <a:t>of the table which is usually underlined. </a:t>
            </a:r>
          </a:p>
          <a:p>
            <a:r>
              <a:rPr lang="en-US" dirty="0"/>
              <a:t>It is highly recommended that every table should start with its primary key attribute conventionally named as </a:t>
            </a:r>
            <a:r>
              <a:rPr lang="en-US" dirty="0" err="1"/>
              <a:t>TablenameID</a:t>
            </a:r>
            <a:r>
              <a:rPr lang="en-US" dirty="0"/>
              <a:t>.</a:t>
            </a:r>
          </a:p>
        </p:txBody>
      </p:sp>
      <p:sp>
        <p:nvSpPr>
          <p:cNvPr id="7" name="Rectangle 6"/>
          <p:cNvSpPr/>
          <p:nvPr/>
        </p:nvSpPr>
        <p:spPr>
          <a:xfrm>
            <a:off x="8992954" y="256217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cxnSp>
        <p:nvCxnSpPr>
          <p:cNvPr id="8" name="Straight Connector 7"/>
          <p:cNvCxnSpPr>
            <a:stCxn id="9" idx="4"/>
            <a:endCxn id="7" idx="0"/>
          </p:cNvCxnSpPr>
          <p:nvPr/>
        </p:nvCxnSpPr>
        <p:spPr>
          <a:xfrm>
            <a:off x="8878651" y="2126201"/>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8147131" y="170329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PersonID</a:t>
            </a:r>
            <a:endParaRPr lang="en-US" u="sng" dirty="0">
              <a:solidFill>
                <a:schemeClr val="tx1"/>
              </a:solidFill>
            </a:endParaRPr>
          </a:p>
        </p:txBody>
      </p:sp>
      <p:cxnSp>
        <p:nvCxnSpPr>
          <p:cNvPr id="10" name="Straight Connector 9"/>
          <p:cNvCxnSpPr>
            <a:stCxn id="11" idx="4"/>
            <a:endCxn id="7" idx="0"/>
          </p:cNvCxnSpPr>
          <p:nvPr/>
        </p:nvCxnSpPr>
        <p:spPr>
          <a:xfrm flipH="1">
            <a:off x="9842040" y="2103790"/>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9765254" y="168088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sp>
        <p:nvSpPr>
          <p:cNvPr id="12" name="Oval 11"/>
          <p:cNvSpPr/>
          <p:nvPr/>
        </p:nvSpPr>
        <p:spPr>
          <a:xfrm>
            <a:off x="7897305" y="337021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Address</a:t>
            </a:r>
            <a:endParaRPr lang="en-US" dirty="0">
              <a:solidFill>
                <a:schemeClr val="tx1"/>
              </a:solidFill>
            </a:endParaRPr>
          </a:p>
        </p:txBody>
      </p:sp>
      <p:sp>
        <p:nvSpPr>
          <p:cNvPr id="13" name="Oval 12"/>
          <p:cNvSpPr/>
          <p:nvPr/>
        </p:nvSpPr>
        <p:spPr>
          <a:xfrm>
            <a:off x="10169407" y="337021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City</a:t>
            </a:r>
            <a:endParaRPr lang="en-US" dirty="0">
              <a:solidFill>
                <a:schemeClr val="tx1"/>
              </a:solidFill>
            </a:endParaRPr>
          </a:p>
        </p:txBody>
      </p:sp>
      <p:sp>
        <p:nvSpPr>
          <p:cNvPr id="14" name="Oval 13"/>
          <p:cNvSpPr/>
          <p:nvPr/>
        </p:nvSpPr>
        <p:spPr>
          <a:xfrm>
            <a:off x="9076771" y="3992078"/>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PhoneNo</a:t>
            </a:r>
            <a:endParaRPr lang="en-US" dirty="0">
              <a:solidFill>
                <a:schemeClr val="tx1"/>
              </a:solidFill>
            </a:endParaRPr>
          </a:p>
        </p:txBody>
      </p:sp>
      <p:sp>
        <p:nvSpPr>
          <p:cNvPr id="15" name="Oval 14"/>
          <p:cNvSpPr/>
          <p:nvPr/>
        </p:nvSpPr>
        <p:spPr>
          <a:xfrm>
            <a:off x="8972163" y="3890680"/>
            <a:ext cx="1722731" cy="603858"/>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a:endCxn id="12" idx="0"/>
          </p:cNvCxnSpPr>
          <p:nvPr/>
        </p:nvCxnSpPr>
        <p:spPr>
          <a:xfrm flipH="1">
            <a:off x="8628825" y="3028722"/>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7" idx="2"/>
            <a:endCxn id="15" idx="0"/>
          </p:cNvCxnSpPr>
          <p:nvPr/>
        </p:nvCxnSpPr>
        <p:spPr>
          <a:xfrm flipH="1">
            <a:off x="9833529" y="3019373"/>
            <a:ext cx="8511" cy="87130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a:endCxn id="13" idx="0"/>
          </p:cNvCxnSpPr>
          <p:nvPr/>
        </p:nvCxnSpPr>
        <p:spPr>
          <a:xfrm>
            <a:off x="9847879" y="3028722"/>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Rounded Rectangle 18"/>
          <p:cNvSpPr/>
          <p:nvPr/>
        </p:nvSpPr>
        <p:spPr>
          <a:xfrm>
            <a:off x="7700527" y="4959955"/>
            <a:ext cx="393192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Person (</a:t>
            </a:r>
            <a:r>
              <a:rPr lang="en-US" u="sng" dirty="0" err="1">
                <a:solidFill>
                  <a:schemeClr val="tx1"/>
                </a:solidFill>
              </a:rPr>
              <a:t>PersonID</a:t>
            </a:r>
            <a:r>
              <a:rPr lang="en-US" dirty="0">
                <a:solidFill>
                  <a:schemeClr val="tx1"/>
                </a:solidFill>
              </a:rPr>
              <a:t>, Name, Address, City)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smtClean="0"/>
              <a:t>Step </a:t>
            </a:r>
            <a:r>
              <a:rPr lang="en-US" sz="2800" dirty="0"/>
              <a:t>1: Reduce </a:t>
            </a:r>
            <a:r>
              <a:rPr lang="en-US" sz="2800" b="1" dirty="0">
                <a:solidFill>
                  <a:schemeClr val="accent6"/>
                </a:solidFill>
              </a:rPr>
              <a:t>Entities</a:t>
            </a:r>
            <a:r>
              <a:rPr lang="en-US" sz="2800" dirty="0"/>
              <a:t> and </a:t>
            </a:r>
            <a:r>
              <a:rPr lang="en-US" sz="2800" b="1" dirty="0">
                <a:solidFill>
                  <a:schemeClr val="accent6"/>
                </a:solidFill>
              </a:rPr>
              <a:t>Simple Attributes</a:t>
            </a:r>
            <a:r>
              <a:rPr lang="en-US" sz="2800" dirty="0"/>
              <a:t>:</a:t>
            </a:r>
          </a:p>
        </p:txBody>
      </p:sp>
    </p:spTree>
    <p:extLst>
      <p:ext uri="{BB962C8B-B14F-4D97-AF65-F5344CB8AC3E}">
        <p14:creationId xmlns:p14="http://schemas.microsoft.com/office/powerpoint/2010/main" val="6189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animEffect transition="in" filter="fade">
                                      <p:cBhvr>
                                        <p:cTn id="50" dur="500"/>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3" end="3"/>
                                            </p:txEl>
                                          </p:spTgt>
                                        </p:tgtEl>
                                        <p:attrNameLst>
                                          <p:attrName>style.visibility</p:attrName>
                                        </p:attrNameLst>
                                      </p:cBhvr>
                                      <p:to>
                                        <p:strVal val="visible"/>
                                      </p:to>
                                    </p:set>
                                    <p:animEffect transition="in" filter="fade">
                                      <p:cBhvr>
                                        <p:cTn id="60" dur="500"/>
                                        <p:tgtEl>
                                          <p:spTgt spid="5">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animEffect transition="in" filter="fade">
                                      <p:cBhvr>
                                        <p:cTn id="65" dur="500"/>
                                        <p:tgtEl>
                                          <p:spTgt spid="5">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xEl>
                                              <p:pRg st="5" end="5"/>
                                            </p:txEl>
                                          </p:spTgt>
                                        </p:tgtEl>
                                        <p:attrNameLst>
                                          <p:attrName>style.visibility</p:attrName>
                                        </p:attrNameLst>
                                      </p:cBhvr>
                                      <p:to>
                                        <p:strVal val="visible"/>
                                      </p:to>
                                    </p:set>
                                    <p:animEffect transition="in" filter="fade">
                                      <p:cBhvr>
                                        <p:cTn id="70" dur="500"/>
                                        <p:tgtEl>
                                          <p:spTgt spid="5">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animEffect transition="in" filter="fade">
                                      <p:cBhvr>
                                        <p:cTn id="7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P spid="15" grpId="0" animBg="1"/>
      <p:bldP spid="19" grpId="0" animBg="1"/>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31181" y="863444"/>
            <a:ext cx="7111390" cy="5590565"/>
          </a:xfrm>
        </p:spPr>
        <p:txBody>
          <a:bodyPr/>
          <a:lstStyle/>
          <a:p>
            <a:endParaRPr lang="en-US" dirty="0" smtClean="0"/>
          </a:p>
          <a:p>
            <a:endParaRPr lang="en-US" dirty="0" smtClean="0"/>
          </a:p>
          <a:p>
            <a:r>
              <a:rPr lang="en-US" b="1" dirty="0">
                <a:solidFill>
                  <a:schemeClr val="accent6"/>
                </a:solidFill>
              </a:rPr>
              <a:t>Multi-value attribute </a:t>
            </a:r>
            <a:r>
              <a:rPr lang="en-US" dirty="0"/>
              <a:t>is turned into a </a:t>
            </a:r>
            <a:r>
              <a:rPr lang="en-US" b="1" dirty="0">
                <a:solidFill>
                  <a:schemeClr val="accent6"/>
                </a:solidFill>
              </a:rPr>
              <a:t>new table</a:t>
            </a:r>
            <a:r>
              <a:rPr lang="en-US" dirty="0"/>
              <a:t>. </a:t>
            </a:r>
          </a:p>
          <a:p>
            <a:r>
              <a:rPr lang="en-US" b="1" dirty="0">
                <a:solidFill>
                  <a:schemeClr val="accent6"/>
                </a:solidFill>
              </a:rPr>
              <a:t>Add</a:t>
            </a:r>
            <a:r>
              <a:rPr lang="en-US" dirty="0"/>
              <a:t> the </a:t>
            </a:r>
            <a:r>
              <a:rPr lang="en-US" b="1" dirty="0">
                <a:solidFill>
                  <a:schemeClr val="accent6"/>
                </a:solidFill>
              </a:rPr>
              <a:t>primary key </a:t>
            </a:r>
            <a:r>
              <a:rPr lang="en-US" dirty="0"/>
              <a:t>column into </a:t>
            </a:r>
            <a:r>
              <a:rPr lang="en-US" b="1" dirty="0">
                <a:solidFill>
                  <a:schemeClr val="accent6"/>
                </a:solidFill>
              </a:rPr>
              <a:t>multi-value attribute’s table</a:t>
            </a:r>
            <a:r>
              <a:rPr lang="en-US" dirty="0"/>
              <a:t>.</a:t>
            </a:r>
          </a:p>
          <a:p>
            <a:r>
              <a:rPr lang="en-US" dirty="0"/>
              <a:t>Add the </a:t>
            </a:r>
            <a:r>
              <a:rPr lang="en-US" b="1" dirty="0">
                <a:solidFill>
                  <a:schemeClr val="accent6"/>
                </a:solidFill>
              </a:rPr>
              <a:t>primary key</a:t>
            </a:r>
            <a:r>
              <a:rPr lang="en-US" dirty="0"/>
              <a:t> </a:t>
            </a:r>
            <a:r>
              <a:rPr lang="en-US" b="1" dirty="0">
                <a:solidFill>
                  <a:schemeClr val="accent6"/>
                </a:solidFill>
              </a:rPr>
              <a:t>column</a:t>
            </a:r>
            <a:r>
              <a:rPr lang="en-US" dirty="0"/>
              <a:t> of the </a:t>
            </a:r>
            <a:r>
              <a:rPr lang="en-US" b="1" dirty="0">
                <a:solidFill>
                  <a:schemeClr val="accent6"/>
                </a:solidFill>
              </a:rPr>
              <a:t>parent entity’s table </a:t>
            </a:r>
            <a:r>
              <a:rPr lang="en-US" dirty="0"/>
              <a:t>as a </a:t>
            </a:r>
            <a:r>
              <a:rPr lang="en-US" b="1" dirty="0">
                <a:solidFill>
                  <a:schemeClr val="accent6"/>
                </a:solidFill>
              </a:rPr>
              <a:t>foreign key </a:t>
            </a:r>
            <a:r>
              <a:rPr lang="en-US" dirty="0"/>
              <a:t>within the </a:t>
            </a:r>
            <a:r>
              <a:rPr lang="en-US" b="1" dirty="0">
                <a:solidFill>
                  <a:schemeClr val="accent6"/>
                </a:solidFill>
              </a:rPr>
              <a:t>new (multi-value attribute’s) table</a:t>
            </a:r>
            <a:r>
              <a:rPr lang="en-US" dirty="0"/>
              <a:t>.</a:t>
            </a:r>
          </a:p>
          <a:p>
            <a:r>
              <a:rPr lang="en-US" dirty="0"/>
              <a:t>Then make a </a:t>
            </a:r>
            <a:r>
              <a:rPr lang="en-US" b="1" dirty="0">
                <a:solidFill>
                  <a:schemeClr val="accent6"/>
                </a:solidFill>
              </a:rPr>
              <a:t>1:N relationship </a:t>
            </a:r>
            <a:r>
              <a:rPr lang="en-US" dirty="0"/>
              <a:t>between the Person table and </a:t>
            </a:r>
            <a:r>
              <a:rPr lang="en-US" dirty="0" err="1"/>
              <a:t>PhoneNo</a:t>
            </a:r>
            <a:r>
              <a:rPr lang="en-US" dirty="0"/>
              <a:t> table.</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smtClean="0"/>
              <a:t>Step 2: </a:t>
            </a:r>
            <a:r>
              <a:rPr lang="en-US" sz="2800" dirty="0"/>
              <a:t>Reduce </a:t>
            </a:r>
            <a:r>
              <a:rPr lang="en-US" sz="2800" b="1" dirty="0">
                <a:solidFill>
                  <a:schemeClr val="accent6"/>
                </a:solidFill>
              </a:rPr>
              <a:t>Multi-valued Attributes</a:t>
            </a:r>
            <a:r>
              <a:rPr lang="en-US" sz="2800" dirty="0"/>
              <a:t>:</a:t>
            </a:r>
          </a:p>
        </p:txBody>
      </p:sp>
      <p:sp>
        <p:nvSpPr>
          <p:cNvPr id="20" name="Rectangle 19"/>
          <p:cNvSpPr/>
          <p:nvPr/>
        </p:nvSpPr>
        <p:spPr>
          <a:xfrm>
            <a:off x="9019844" y="198395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cxnSp>
        <p:nvCxnSpPr>
          <p:cNvPr id="21" name="Straight Connector 20"/>
          <p:cNvCxnSpPr>
            <a:stCxn id="23" idx="4"/>
            <a:endCxn id="20" idx="0"/>
          </p:cNvCxnSpPr>
          <p:nvPr/>
        </p:nvCxnSpPr>
        <p:spPr>
          <a:xfrm>
            <a:off x="8866314" y="1525319"/>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3" name="Oval 22"/>
          <p:cNvSpPr/>
          <p:nvPr/>
        </p:nvSpPr>
        <p:spPr>
          <a:xfrm>
            <a:off x="8134794" y="110240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PersonID</a:t>
            </a:r>
            <a:endParaRPr lang="en-US" u="sng" dirty="0">
              <a:solidFill>
                <a:schemeClr val="tx1"/>
              </a:solidFill>
            </a:endParaRPr>
          </a:p>
        </p:txBody>
      </p:sp>
      <p:sp>
        <p:nvSpPr>
          <p:cNvPr id="24" name="Oval 23"/>
          <p:cNvSpPr/>
          <p:nvPr/>
        </p:nvSpPr>
        <p:spPr>
          <a:xfrm>
            <a:off x="10102148" y="1103251"/>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PhoneNo</a:t>
            </a:r>
            <a:endParaRPr lang="en-US" dirty="0">
              <a:solidFill>
                <a:schemeClr val="tx1"/>
              </a:solidFill>
            </a:endParaRPr>
          </a:p>
        </p:txBody>
      </p:sp>
      <p:sp>
        <p:nvSpPr>
          <p:cNvPr id="25" name="Oval 24"/>
          <p:cNvSpPr/>
          <p:nvPr/>
        </p:nvSpPr>
        <p:spPr>
          <a:xfrm>
            <a:off x="10013748" y="1012777"/>
            <a:ext cx="1722731" cy="603858"/>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Connector 25"/>
          <p:cNvCxnSpPr>
            <a:stCxn id="25" idx="4"/>
            <a:endCxn id="20" idx="0"/>
          </p:cNvCxnSpPr>
          <p:nvPr/>
        </p:nvCxnSpPr>
        <p:spPr>
          <a:xfrm flipH="1">
            <a:off x="9868930" y="1616635"/>
            <a:ext cx="1006184" cy="36731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8923464" y="4386431"/>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sp>
        <p:nvSpPr>
          <p:cNvPr id="28" name="Rectangle 27"/>
          <p:cNvSpPr/>
          <p:nvPr/>
        </p:nvSpPr>
        <p:spPr>
          <a:xfrm>
            <a:off x="9055084" y="5275346"/>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r>
              <a:rPr lang="en-US" dirty="0">
                <a:solidFill>
                  <a:schemeClr val="tx1"/>
                </a:solidFill>
              </a:rPr>
              <a:t> (T2)</a:t>
            </a:r>
            <a:endParaRPr lang="en-IN" dirty="0">
              <a:solidFill>
                <a:schemeClr val="tx1"/>
              </a:solidFill>
            </a:endParaRPr>
          </a:p>
        </p:txBody>
      </p:sp>
      <p:sp>
        <p:nvSpPr>
          <p:cNvPr id="29" name="Rectangle 28"/>
          <p:cNvSpPr/>
          <p:nvPr/>
        </p:nvSpPr>
        <p:spPr>
          <a:xfrm>
            <a:off x="9057820" y="3497517"/>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 (T1)</a:t>
            </a:r>
            <a:endParaRPr lang="en-IN" dirty="0">
              <a:solidFill>
                <a:schemeClr val="tx1"/>
              </a:solidFill>
            </a:endParaRPr>
          </a:p>
        </p:txBody>
      </p:sp>
      <p:cxnSp>
        <p:nvCxnSpPr>
          <p:cNvPr id="30" name="Straight Connector 29"/>
          <p:cNvCxnSpPr>
            <a:stCxn id="27" idx="2"/>
            <a:endCxn id="28" idx="0"/>
          </p:cNvCxnSpPr>
          <p:nvPr/>
        </p:nvCxnSpPr>
        <p:spPr>
          <a:xfrm flipH="1">
            <a:off x="9969484" y="4843631"/>
            <a:ext cx="5540" cy="43171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0"/>
            <a:endCxn id="29" idx="2"/>
          </p:cNvCxnSpPr>
          <p:nvPr/>
        </p:nvCxnSpPr>
        <p:spPr>
          <a:xfrm flipH="1" flipV="1">
            <a:off x="9972220" y="3954717"/>
            <a:ext cx="2804" cy="43171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727124" y="2636552"/>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err="1">
                <a:solidFill>
                  <a:schemeClr val="tx1"/>
                </a:solidFill>
              </a:rPr>
              <a:t>PhoneNo</a:t>
            </a:r>
            <a:r>
              <a:rPr lang="en-US" dirty="0">
                <a:solidFill>
                  <a:schemeClr val="tx1"/>
                </a:solidFill>
              </a:rPr>
              <a:t> (</a:t>
            </a:r>
            <a:r>
              <a:rPr lang="en-US" u="sng" dirty="0" err="1">
                <a:solidFill>
                  <a:schemeClr val="tx1"/>
                </a:solidFill>
              </a:rPr>
              <a:t>PhoneID</a:t>
            </a:r>
            <a:r>
              <a:rPr lang="en-US" dirty="0">
                <a:solidFill>
                  <a:schemeClr val="tx1"/>
                </a:solidFill>
              </a:rPr>
              <a:t>, </a:t>
            </a:r>
            <a:r>
              <a:rPr lang="en-US" dirty="0" err="1">
                <a:solidFill>
                  <a:schemeClr val="tx1"/>
                </a:solidFill>
              </a:rPr>
              <a:t>PersonID</a:t>
            </a:r>
            <a:r>
              <a:rPr lang="en-US" dirty="0">
                <a:solidFill>
                  <a:schemeClr val="tx1"/>
                </a:solidFill>
              </a:rPr>
              <a:t>, </a:t>
            </a:r>
            <a:r>
              <a:rPr lang="en-US" dirty="0" err="1">
                <a:solidFill>
                  <a:schemeClr val="tx1"/>
                </a:solidFill>
              </a:rPr>
              <a:t>PhoneNo</a:t>
            </a:r>
            <a:r>
              <a:rPr lang="en-US" dirty="0">
                <a:solidFill>
                  <a:schemeClr val="tx1"/>
                </a:solidFill>
              </a:rPr>
              <a:t>)</a:t>
            </a:r>
          </a:p>
        </p:txBody>
      </p:sp>
      <p:sp>
        <p:nvSpPr>
          <p:cNvPr id="33" name="Rounded Rectangular Callout 32"/>
          <p:cNvSpPr/>
          <p:nvPr/>
        </p:nvSpPr>
        <p:spPr>
          <a:xfrm>
            <a:off x="7490012" y="3576549"/>
            <a:ext cx="1336958" cy="538251"/>
          </a:xfrm>
          <a:prstGeom prst="wedgeRoundRectCallout">
            <a:avLst>
              <a:gd name="adj1" fmla="val 133270"/>
              <a:gd name="adj2" fmla="val -14745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Foreign Key</a:t>
            </a:r>
            <a:endParaRPr lang="en-IN" dirty="0">
              <a:solidFill>
                <a:schemeClr val="tx1"/>
              </a:solidFill>
            </a:endParaRPr>
          </a:p>
        </p:txBody>
      </p:sp>
    </p:spTree>
    <p:extLst>
      <p:ext uri="{BB962C8B-B14F-4D97-AF65-F5344CB8AC3E}">
        <p14:creationId xmlns:p14="http://schemas.microsoft.com/office/powerpoint/2010/main" val="24948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 grpId="0" animBg="1"/>
      <p:bldP spid="23" grpId="0" animBg="1"/>
      <p:bldP spid="24" grpId="0" animBg="1"/>
      <p:bldP spid="25" grpId="0" animBg="1"/>
      <p:bldP spid="27" grpId="0" animBg="1"/>
      <p:bldP spid="28" grpId="0" animBg="1"/>
      <p:bldP spid="29" grpId="0" animBg="1"/>
      <p:bldP spid="32" grpId="0" animBg="1"/>
      <p:bldP spid="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smtClean="0"/>
          </a:p>
          <a:p>
            <a:endParaRPr lang="en-US" dirty="0" smtClean="0"/>
          </a:p>
          <a:p>
            <a:r>
              <a:rPr lang="en-US" dirty="0" smtClean="0"/>
              <a:t>Convert </a:t>
            </a:r>
            <a:r>
              <a:rPr lang="en-US" b="1" dirty="0">
                <a:solidFill>
                  <a:schemeClr val="accent6"/>
                </a:solidFill>
              </a:rPr>
              <a:t>both entities </a:t>
            </a:r>
            <a:r>
              <a:rPr lang="en-US" dirty="0"/>
              <a:t>in to </a:t>
            </a:r>
            <a:r>
              <a:rPr lang="en-US" b="1" dirty="0">
                <a:solidFill>
                  <a:schemeClr val="accent6"/>
                </a:solidFill>
              </a:rPr>
              <a:t>table</a:t>
            </a:r>
            <a:r>
              <a:rPr lang="en-US" dirty="0"/>
              <a:t> with proper attribute.</a:t>
            </a:r>
          </a:p>
          <a:p>
            <a:r>
              <a:rPr lang="en-US" dirty="0"/>
              <a:t>Place the </a:t>
            </a:r>
            <a:r>
              <a:rPr lang="en-US" b="1" dirty="0">
                <a:solidFill>
                  <a:schemeClr val="accent6"/>
                </a:solidFill>
              </a:rPr>
              <a:t>primary key </a:t>
            </a:r>
            <a:r>
              <a:rPr lang="en-US" dirty="0"/>
              <a:t>of any </a:t>
            </a:r>
            <a:r>
              <a:rPr lang="en-US" b="1" dirty="0">
                <a:solidFill>
                  <a:schemeClr val="accent6"/>
                </a:solidFill>
              </a:rPr>
              <a:t>one table </a:t>
            </a:r>
            <a:r>
              <a:rPr lang="en-US" dirty="0"/>
              <a:t>in to the </a:t>
            </a:r>
            <a:r>
              <a:rPr lang="en-US" b="1" dirty="0">
                <a:solidFill>
                  <a:schemeClr val="accent6"/>
                </a:solidFill>
              </a:rPr>
              <a:t>another table </a:t>
            </a:r>
            <a:r>
              <a:rPr lang="en-US" dirty="0"/>
              <a:t>as a </a:t>
            </a:r>
            <a:r>
              <a:rPr lang="en-US" b="1" dirty="0">
                <a:solidFill>
                  <a:schemeClr val="accent6"/>
                </a:solidFill>
              </a:rPr>
              <a:t>foreign key</a:t>
            </a:r>
            <a:r>
              <a:rPr lang="en-US" dirty="0"/>
              <a:t>.</a:t>
            </a:r>
          </a:p>
          <a:p>
            <a:r>
              <a:rPr lang="en-US" dirty="0"/>
              <a:t>Place the primary key of the Wife table </a:t>
            </a:r>
            <a:r>
              <a:rPr lang="en-US" dirty="0" err="1"/>
              <a:t>WifeID</a:t>
            </a:r>
            <a:r>
              <a:rPr lang="en-US" dirty="0"/>
              <a:t> in the table Persons as Foreign key. </a:t>
            </a:r>
          </a:p>
          <a:p>
            <a:pPr marL="0" indent="0">
              <a:buNone/>
            </a:pPr>
            <a:r>
              <a:rPr lang="en-US" dirty="0" smtClean="0"/>
              <a:t>			OR</a:t>
            </a:r>
            <a:endParaRPr lang="en-US" dirty="0"/>
          </a:p>
          <a:p>
            <a:r>
              <a:rPr lang="en-US" dirty="0"/>
              <a:t>Place the primary key of the Person table </a:t>
            </a:r>
            <a:r>
              <a:rPr lang="en-US" dirty="0" err="1"/>
              <a:t>PersonID</a:t>
            </a:r>
            <a:r>
              <a:rPr lang="en-US" dirty="0"/>
              <a:t> in the table Wife as Foreign key.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smtClean="0"/>
              <a:t>Step 3</a:t>
            </a:r>
            <a:r>
              <a:rPr lang="en-US" sz="2800" dirty="0"/>
              <a:t>: Reduce </a:t>
            </a:r>
            <a:r>
              <a:rPr lang="en-US" sz="2800" b="1" dirty="0">
                <a:solidFill>
                  <a:schemeClr val="accent6"/>
                </a:solidFill>
              </a:rPr>
              <a:t>1:1 Mapping </a:t>
            </a:r>
            <a:r>
              <a:rPr lang="en-US" sz="2800" b="1" dirty="0" smtClean="0">
                <a:solidFill>
                  <a:schemeClr val="accent6"/>
                </a:solidFill>
              </a:rPr>
              <a:t>Cardinality</a:t>
            </a:r>
            <a:r>
              <a:rPr lang="en-US" sz="2800" dirty="0" smtClean="0"/>
              <a:t>:</a:t>
            </a:r>
            <a:endParaRPr lang="en-US" sz="2800" dirty="0"/>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Wife</a:t>
            </a:r>
            <a:endParaRPr lang="en-US" dirty="0">
              <a:solidFill>
                <a:schemeClr val="tx1"/>
              </a:solidFill>
            </a:endParaRP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WifeID</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WName</a:t>
            </a:r>
            <a:endParaRPr lang="en-US" dirty="0">
              <a:solidFill>
                <a:schemeClr val="tx1"/>
              </a:solidFill>
            </a:endParaRP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PersonID</a:t>
            </a:r>
            <a:endParaRPr lang="en-US" u="sng" dirty="0">
              <a:solidFill>
                <a:schemeClr val="tx1"/>
              </a:solidFill>
            </a:endParaRP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45" name="Rounded Rectangle 44"/>
          <p:cNvSpPr/>
          <p:nvPr/>
        </p:nvSpPr>
        <p:spPr>
          <a:xfrm>
            <a:off x="7903838" y="4691031"/>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Person (</a:t>
            </a:r>
            <a:r>
              <a:rPr lang="en-US" u="sng" dirty="0" err="1">
                <a:solidFill>
                  <a:schemeClr val="tx1"/>
                </a:solidFill>
              </a:rPr>
              <a:t>PersonID</a:t>
            </a:r>
            <a:r>
              <a:rPr lang="en-US" dirty="0">
                <a:solidFill>
                  <a:schemeClr val="tx1"/>
                </a:solidFill>
              </a:rPr>
              <a:t>, </a:t>
            </a:r>
            <a:r>
              <a:rPr lang="en-US" dirty="0" err="1">
                <a:solidFill>
                  <a:schemeClr val="tx1"/>
                </a:solidFill>
              </a:rPr>
              <a:t>PName</a:t>
            </a:r>
            <a:r>
              <a:rPr lang="en-US" dirty="0">
                <a:solidFill>
                  <a:schemeClr val="tx1"/>
                </a:solidFill>
              </a:rPr>
              <a:t>)</a:t>
            </a:r>
          </a:p>
          <a:p>
            <a:pPr algn="ctr"/>
            <a:r>
              <a:rPr lang="en-US" dirty="0">
                <a:solidFill>
                  <a:schemeClr val="tx1"/>
                </a:solidFill>
              </a:rPr>
              <a:t>Wife (</a:t>
            </a:r>
            <a:r>
              <a:rPr lang="en-US" u="sng" dirty="0" err="1">
                <a:solidFill>
                  <a:schemeClr val="tx1"/>
                </a:solidFill>
              </a:rPr>
              <a:t>WifeID</a:t>
            </a:r>
            <a:r>
              <a:rPr lang="en-US" dirty="0">
                <a:solidFill>
                  <a:schemeClr val="tx1"/>
                </a:solidFill>
              </a:rPr>
              <a:t>, </a:t>
            </a:r>
            <a:r>
              <a:rPr lang="en-US" dirty="0" err="1">
                <a:solidFill>
                  <a:schemeClr val="tx1"/>
                </a:solidFill>
              </a:rPr>
              <a:t>Wname</a:t>
            </a:r>
            <a:r>
              <a:rPr lang="en-US" dirty="0">
                <a:solidFill>
                  <a:schemeClr val="tx1"/>
                </a:solidFill>
              </a:rPr>
              <a:t>, </a:t>
            </a:r>
            <a:r>
              <a:rPr lang="en-US" dirty="0" err="1">
                <a:solidFill>
                  <a:schemeClr val="tx1"/>
                </a:solidFill>
              </a:rPr>
              <a:t>PersonID</a:t>
            </a:r>
            <a:r>
              <a:rPr lang="en-US" dirty="0">
                <a:solidFill>
                  <a:schemeClr val="tx1"/>
                </a:solidFill>
              </a:rPr>
              <a:t>)</a:t>
            </a:r>
          </a:p>
        </p:txBody>
      </p:sp>
      <p:sp>
        <p:nvSpPr>
          <p:cNvPr id="46" name="Rounded Rectangle 45"/>
          <p:cNvSpPr/>
          <p:nvPr/>
        </p:nvSpPr>
        <p:spPr>
          <a:xfrm>
            <a:off x="7907195" y="5496720"/>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Wife (</a:t>
            </a:r>
            <a:r>
              <a:rPr lang="en-US" u="sng" dirty="0" err="1">
                <a:solidFill>
                  <a:schemeClr val="tx1"/>
                </a:solidFill>
              </a:rPr>
              <a:t>WifeID</a:t>
            </a:r>
            <a:r>
              <a:rPr lang="en-US" dirty="0">
                <a:solidFill>
                  <a:schemeClr val="tx1"/>
                </a:solidFill>
              </a:rPr>
              <a:t>, </a:t>
            </a:r>
            <a:r>
              <a:rPr lang="en-US" dirty="0" err="1">
                <a:solidFill>
                  <a:schemeClr val="tx1"/>
                </a:solidFill>
              </a:rPr>
              <a:t>Wname</a:t>
            </a:r>
            <a:r>
              <a:rPr lang="en-US" dirty="0">
                <a:solidFill>
                  <a:schemeClr val="tx1"/>
                </a:solidFill>
              </a:rPr>
              <a:t>)</a:t>
            </a:r>
          </a:p>
          <a:p>
            <a:pPr algn="ctr"/>
            <a:r>
              <a:rPr lang="en-US" dirty="0">
                <a:solidFill>
                  <a:schemeClr val="tx1"/>
                </a:solidFill>
              </a:rPr>
              <a:t>Person (</a:t>
            </a:r>
            <a:r>
              <a:rPr lang="en-US" u="sng" dirty="0" err="1">
                <a:solidFill>
                  <a:schemeClr val="tx1"/>
                </a:solidFill>
              </a:rPr>
              <a:t>PersonID</a:t>
            </a:r>
            <a:r>
              <a:rPr lang="en-US" dirty="0">
                <a:solidFill>
                  <a:schemeClr val="tx1"/>
                </a:solidFill>
              </a:rPr>
              <a:t>, </a:t>
            </a:r>
            <a:r>
              <a:rPr lang="en-US" dirty="0" err="1">
                <a:solidFill>
                  <a:schemeClr val="tx1"/>
                </a:solidFill>
              </a:rPr>
              <a:t>Pname</a:t>
            </a:r>
            <a:r>
              <a:rPr lang="en-US" dirty="0">
                <a:solidFill>
                  <a:schemeClr val="tx1"/>
                </a:solidFill>
              </a:rPr>
              <a:t>, </a:t>
            </a:r>
            <a:r>
              <a:rPr lang="en-US" dirty="0" err="1">
                <a:solidFill>
                  <a:schemeClr val="tx1"/>
                </a:solidFill>
              </a:rPr>
              <a:t>WifeID</a:t>
            </a:r>
            <a:r>
              <a:rPr lang="en-US" dirty="0">
                <a:solidFill>
                  <a:schemeClr val="tx1"/>
                </a:solidFill>
              </a:rPr>
              <a:t>)</a:t>
            </a:r>
          </a:p>
        </p:txBody>
      </p:sp>
    </p:spTree>
    <p:extLst>
      <p:ext uri="{BB962C8B-B14F-4D97-AF65-F5344CB8AC3E}">
        <p14:creationId xmlns:p14="http://schemas.microsoft.com/office/powerpoint/2010/main" val="383053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fade">
                                      <p:cBhvr>
                                        <p:cTn id="66" dur="500"/>
                                        <p:tgtEl>
                                          <p:spTgt spid="5">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500"/>
                                        <p:tgtEl>
                                          <p:spTgt spid="5">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5" end="5"/>
                                            </p:txEl>
                                          </p:spTgt>
                                        </p:tgtEl>
                                        <p:attrNameLst>
                                          <p:attrName>style.visibility</p:attrName>
                                        </p:attrNameLst>
                                      </p:cBhvr>
                                      <p:to>
                                        <p:strVal val="visible"/>
                                      </p:to>
                                    </p:set>
                                    <p:animEffect transition="in" filter="fade">
                                      <p:cBhvr>
                                        <p:cTn id="76" dur="500"/>
                                        <p:tgtEl>
                                          <p:spTgt spid="5">
                                            <p:txEl>
                                              <p:pRg st="5" end="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animEffect transition="in" filter="fade">
                                      <p:cBhvr>
                                        <p:cTn id="7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P spid="4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smtClean="0"/>
          </a:p>
          <a:p>
            <a:endParaRPr lang="en-US" dirty="0" smtClean="0"/>
          </a:p>
          <a:p>
            <a:r>
              <a:rPr lang="en-US" dirty="0"/>
              <a:t>Convert </a:t>
            </a:r>
            <a:r>
              <a:rPr lang="en-US" b="1" dirty="0">
                <a:solidFill>
                  <a:schemeClr val="accent6"/>
                </a:solidFill>
              </a:rPr>
              <a:t>both entities</a:t>
            </a:r>
            <a:r>
              <a:rPr lang="en-US" dirty="0"/>
              <a:t> in to </a:t>
            </a:r>
            <a:r>
              <a:rPr lang="en-US" b="1" dirty="0">
                <a:solidFill>
                  <a:schemeClr val="accent6"/>
                </a:solidFill>
              </a:rPr>
              <a:t>table</a:t>
            </a:r>
            <a:r>
              <a:rPr lang="en-US" dirty="0"/>
              <a:t> with proper attribute.</a:t>
            </a:r>
          </a:p>
          <a:p>
            <a:r>
              <a:rPr lang="en-US" dirty="0"/>
              <a:t>Place the </a:t>
            </a:r>
            <a:r>
              <a:rPr lang="en-US" b="1" dirty="0">
                <a:solidFill>
                  <a:schemeClr val="accent6"/>
                </a:solidFill>
              </a:rPr>
              <a:t>primary key </a:t>
            </a:r>
            <a:r>
              <a:rPr lang="en-US" dirty="0"/>
              <a:t>of </a:t>
            </a:r>
            <a:r>
              <a:rPr lang="en-US" b="1" dirty="0">
                <a:solidFill>
                  <a:schemeClr val="accent6"/>
                </a:solidFill>
              </a:rPr>
              <a:t>table having 1 mapping </a:t>
            </a:r>
            <a:r>
              <a:rPr lang="en-US" dirty="0"/>
              <a:t>in to the another </a:t>
            </a:r>
            <a:r>
              <a:rPr lang="en-US" b="1" dirty="0">
                <a:solidFill>
                  <a:schemeClr val="accent6"/>
                </a:solidFill>
              </a:rPr>
              <a:t>table having many cardinality as a Foreign key</a:t>
            </a:r>
            <a:r>
              <a:rPr lang="en-US" dirty="0"/>
              <a:t>.</a:t>
            </a:r>
          </a:p>
          <a:p>
            <a:r>
              <a:rPr lang="en-US" dirty="0"/>
              <a:t>Place the primary key of the Person table </a:t>
            </a:r>
            <a:r>
              <a:rPr lang="en-US" dirty="0" err="1"/>
              <a:t>PersonID</a:t>
            </a:r>
            <a:r>
              <a:rPr lang="en-US" dirty="0"/>
              <a:t> in the table House as Foreign key.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smtClean="0"/>
              <a:t>Step 4: </a:t>
            </a:r>
            <a:r>
              <a:rPr lang="en-US" sz="2800" dirty="0"/>
              <a:t>Reduce </a:t>
            </a:r>
            <a:r>
              <a:rPr lang="en-US" sz="2800" b="1" dirty="0" smtClean="0">
                <a:solidFill>
                  <a:schemeClr val="accent6"/>
                </a:solidFill>
              </a:rPr>
              <a:t>1:N </a:t>
            </a:r>
            <a:r>
              <a:rPr lang="en-US" sz="2800" b="1" dirty="0">
                <a:solidFill>
                  <a:schemeClr val="accent6"/>
                </a:solidFill>
              </a:rPr>
              <a:t>Mapping </a:t>
            </a:r>
            <a:r>
              <a:rPr lang="en-US" sz="2800" b="1" dirty="0" smtClean="0">
                <a:solidFill>
                  <a:schemeClr val="accent6"/>
                </a:solidFill>
              </a:rPr>
              <a:t>Cardinality</a:t>
            </a:r>
            <a:r>
              <a:rPr lang="en-US" sz="2800" dirty="0" smtClean="0"/>
              <a:t>:</a:t>
            </a:r>
            <a:endParaRPr lang="en-US" sz="2800" dirty="0"/>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House</a:t>
            </a:r>
            <a:endParaRPr lang="en-US" dirty="0">
              <a:solidFill>
                <a:schemeClr val="tx1"/>
              </a:solidFill>
            </a:endParaRP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HouseID</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a:t>
            </a:r>
            <a:r>
              <a:rPr lang="en-US" dirty="0" err="1" smtClean="0">
                <a:solidFill>
                  <a:schemeClr val="tx1"/>
                </a:solidFill>
              </a:rPr>
              <a:t>Name</a:t>
            </a:r>
            <a:endParaRPr lang="en-US" dirty="0">
              <a:solidFill>
                <a:schemeClr val="tx1"/>
              </a:solidFill>
            </a:endParaRP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PersonID</a:t>
            </a:r>
            <a:endParaRPr lang="en-US" u="sng" dirty="0">
              <a:solidFill>
                <a:schemeClr val="tx1"/>
              </a:solidFill>
            </a:endParaRP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45" name="Rounded Rectangle 44"/>
          <p:cNvSpPr/>
          <p:nvPr/>
        </p:nvSpPr>
        <p:spPr>
          <a:xfrm>
            <a:off x="7903838" y="4691031"/>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Person (</a:t>
            </a:r>
            <a:r>
              <a:rPr lang="en-US" u="sng" dirty="0" err="1"/>
              <a:t>PersonID</a:t>
            </a:r>
            <a:r>
              <a:rPr lang="en-US" dirty="0"/>
              <a:t>, </a:t>
            </a:r>
            <a:r>
              <a:rPr lang="en-US" dirty="0" err="1"/>
              <a:t>PName</a:t>
            </a:r>
            <a:r>
              <a:rPr lang="en-US" dirty="0"/>
              <a:t>)</a:t>
            </a:r>
          </a:p>
          <a:p>
            <a:pPr algn="ctr"/>
            <a:r>
              <a:rPr lang="en-US" dirty="0"/>
              <a:t>House (</a:t>
            </a:r>
            <a:r>
              <a:rPr lang="en-US" u="sng" dirty="0" err="1"/>
              <a:t>HouseID</a:t>
            </a:r>
            <a:r>
              <a:rPr lang="en-US" dirty="0"/>
              <a:t>, </a:t>
            </a:r>
            <a:r>
              <a:rPr lang="en-US" dirty="0" err="1"/>
              <a:t>Hname</a:t>
            </a:r>
            <a:r>
              <a:rPr lang="en-US" dirty="0"/>
              <a:t>, </a:t>
            </a:r>
            <a:r>
              <a:rPr lang="en-US" dirty="0" err="1"/>
              <a:t>PersonID</a:t>
            </a:r>
            <a:r>
              <a:rPr lang="en-US" dirty="0"/>
              <a:t>)</a:t>
            </a:r>
            <a:endParaRPr lang="en-US" dirty="0">
              <a:solidFill>
                <a:schemeClr val="tx1"/>
              </a:solidFill>
            </a:endParaRPr>
          </a:p>
        </p:txBody>
      </p:sp>
    </p:spTree>
    <p:extLst>
      <p:ext uri="{BB962C8B-B14F-4D97-AF65-F5344CB8AC3E}">
        <p14:creationId xmlns:p14="http://schemas.microsoft.com/office/powerpoint/2010/main" val="23437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fade">
                                      <p:cBhvr>
                                        <p:cTn id="63" dur="500"/>
                                        <p:tgtEl>
                                          <p:spTgt spid="5">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smtClean="0"/>
          </a:p>
          <a:p>
            <a:endParaRPr lang="en-US" dirty="0" smtClean="0"/>
          </a:p>
          <a:p>
            <a:r>
              <a:rPr lang="en-US" dirty="0"/>
              <a:t>Convert both </a:t>
            </a:r>
            <a:r>
              <a:rPr lang="en-US" b="1" dirty="0">
                <a:solidFill>
                  <a:schemeClr val="accent6"/>
                </a:solidFill>
              </a:rPr>
              <a:t>entities</a:t>
            </a:r>
            <a:r>
              <a:rPr lang="en-US" dirty="0"/>
              <a:t> in to </a:t>
            </a:r>
            <a:r>
              <a:rPr lang="en-US" b="1" dirty="0">
                <a:solidFill>
                  <a:schemeClr val="accent6"/>
                </a:solidFill>
              </a:rPr>
              <a:t>table</a:t>
            </a:r>
            <a:r>
              <a:rPr lang="en-US" dirty="0"/>
              <a:t> with proper attribute.</a:t>
            </a:r>
          </a:p>
          <a:p>
            <a:r>
              <a:rPr lang="en-US" dirty="0"/>
              <a:t>Create a </a:t>
            </a:r>
            <a:r>
              <a:rPr lang="en-US" b="1" dirty="0">
                <a:solidFill>
                  <a:schemeClr val="accent6"/>
                </a:solidFill>
              </a:rPr>
              <a:t>separate table for relationship</a:t>
            </a:r>
            <a:r>
              <a:rPr lang="en-US" dirty="0"/>
              <a:t>.</a:t>
            </a:r>
          </a:p>
          <a:p>
            <a:r>
              <a:rPr lang="en-US" dirty="0"/>
              <a:t>Place the </a:t>
            </a:r>
            <a:r>
              <a:rPr lang="en-US" b="1" dirty="0">
                <a:solidFill>
                  <a:schemeClr val="accent6"/>
                </a:solidFill>
              </a:rPr>
              <a:t>primary key of both entities table </a:t>
            </a:r>
            <a:r>
              <a:rPr lang="en-US" dirty="0"/>
              <a:t>into the </a:t>
            </a:r>
            <a:r>
              <a:rPr lang="en-US" b="1" dirty="0">
                <a:solidFill>
                  <a:schemeClr val="accent6"/>
                </a:solidFill>
              </a:rPr>
              <a:t>relationship’s table as foreign key</a:t>
            </a:r>
            <a:r>
              <a:rPr lang="en-US" dirty="0"/>
              <a:t>.</a:t>
            </a:r>
          </a:p>
          <a:p>
            <a:r>
              <a:rPr lang="en-US" dirty="0"/>
              <a:t>Place the primary key of the Customer table CID and Account table </a:t>
            </a:r>
            <a:r>
              <a:rPr lang="en-US" dirty="0" err="1"/>
              <a:t>Ano</a:t>
            </a:r>
            <a:r>
              <a:rPr lang="en-US" dirty="0"/>
              <a:t> in the table </a:t>
            </a:r>
            <a:r>
              <a:rPr lang="en-US" dirty="0" err="1"/>
              <a:t>Has_Acct</a:t>
            </a:r>
            <a:r>
              <a:rPr lang="en-US" dirty="0"/>
              <a:t> as Foreign key.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smtClean="0"/>
              <a:t>Step 5: </a:t>
            </a:r>
            <a:r>
              <a:rPr lang="en-US" sz="2800" dirty="0"/>
              <a:t>Reduce </a:t>
            </a:r>
            <a:r>
              <a:rPr lang="en-US" sz="2800" b="1" dirty="0" smtClean="0">
                <a:solidFill>
                  <a:schemeClr val="accent6"/>
                </a:solidFill>
              </a:rPr>
              <a:t>N:N </a:t>
            </a:r>
            <a:r>
              <a:rPr lang="en-US" sz="2800" b="1" dirty="0">
                <a:solidFill>
                  <a:schemeClr val="accent6"/>
                </a:solidFill>
              </a:rPr>
              <a:t>Mapping </a:t>
            </a:r>
            <a:r>
              <a:rPr lang="en-US" sz="2800" b="1" dirty="0" smtClean="0">
                <a:solidFill>
                  <a:schemeClr val="accent6"/>
                </a:solidFill>
              </a:rPr>
              <a:t>Cardinality</a:t>
            </a:r>
            <a:r>
              <a:rPr lang="en-US" sz="2800" dirty="0" smtClean="0"/>
              <a:t>:</a:t>
            </a:r>
            <a:endParaRPr lang="en-US" sz="2800" dirty="0"/>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Account</a:t>
            </a:r>
            <a:endParaRPr lang="en-US" dirty="0">
              <a:solidFill>
                <a:schemeClr val="tx1"/>
              </a:solidFill>
            </a:endParaRP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ActNo</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Balance</a:t>
            </a:r>
            <a:endParaRPr lang="en-US" dirty="0">
              <a:solidFill>
                <a:schemeClr val="tx1"/>
              </a:solidFill>
            </a:endParaRP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Customer</a:t>
            </a:r>
            <a:endParaRPr lang="en-US" dirty="0">
              <a:solidFill>
                <a:schemeClr val="tx1"/>
              </a:solidFill>
            </a:endParaRP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rPr>
              <a:t>CID</a:t>
            </a:r>
            <a:endParaRPr lang="en-US" u="sng" dirty="0">
              <a:solidFill>
                <a:schemeClr val="tx1"/>
              </a:solidFill>
            </a:endParaRP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a:t>
            </a:r>
            <a:r>
              <a:rPr lang="en-US" dirty="0" err="1" smtClean="0">
                <a:solidFill>
                  <a:schemeClr val="tx1"/>
                </a:solidFill>
              </a:rPr>
              <a:t>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Has_Acct</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903838" y="4691031"/>
            <a:ext cx="4023360" cy="91440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Customer (</a:t>
            </a:r>
            <a:r>
              <a:rPr lang="en-US" u="sng" dirty="0"/>
              <a:t>CID</a:t>
            </a:r>
            <a:r>
              <a:rPr lang="en-US" dirty="0"/>
              <a:t>, </a:t>
            </a:r>
            <a:r>
              <a:rPr lang="en-US" dirty="0" err="1"/>
              <a:t>CName</a:t>
            </a:r>
            <a:r>
              <a:rPr lang="en-US" dirty="0"/>
              <a:t>)</a:t>
            </a:r>
          </a:p>
          <a:p>
            <a:pPr algn="ctr"/>
            <a:r>
              <a:rPr lang="en-US" dirty="0"/>
              <a:t>Account (</a:t>
            </a:r>
            <a:r>
              <a:rPr lang="en-US" u="sng" dirty="0" err="1" smtClean="0"/>
              <a:t>ActNo</a:t>
            </a:r>
            <a:r>
              <a:rPr lang="en-US" dirty="0"/>
              <a:t>, Balance)</a:t>
            </a:r>
          </a:p>
          <a:p>
            <a:pPr algn="ctr"/>
            <a:r>
              <a:rPr lang="en-US" dirty="0" err="1"/>
              <a:t>Has_Acct</a:t>
            </a:r>
            <a:r>
              <a:rPr lang="en-US" dirty="0"/>
              <a:t> (</a:t>
            </a:r>
            <a:r>
              <a:rPr lang="en-US" u="sng" dirty="0" err="1"/>
              <a:t>HasAcctID</a:t>
            </a:r>
            <a:r>
              <a:rPr lang="en-US" dirty="0"/>
              <a:t>, CID, </a:t>
            </a:r>
            <a:r>
              <a:rPr lang="en-US" dirty="0" err="1" smtClean="0"/>
              <a:t>ActNo</a:t>
            </a:r>
            <a:r>
              <a:rPr lang="en-US" dirty="0"/>
              <a:t>)</a:t>
            </a:r>
            <a:endParaRPr lang="en-US" dirty="0">
              <a:solidFill>
                <a:schemeClr val="tx1"/>
              </a:solidFill>
            </a:endParaRPr>
          </a:p>
        </p:txBody>
      </p:sp>
    </p:spTree>
    <p:extLst>
      <p:ext uri="{BB962C8B-B14F-4D97-AF65-F5344CB8AC3E}">
        <p14:creationId xmlns:p14="http://schemas.microsoft.com/office/powerpoint/2010/main" val="16705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3" end="3"/>
                                            </p:txEl>
                                          </p:spTgt>
                                        </p:tgtEl>
                                        <p:attrNameLst>
                                          <p:attrName>style.visibility</p:attrName>
                                        </p:attrNameLst>
                                      </p:cBhvr>
                                      <p:to>
                                        <p:strVal val="visible"/>
                                      </p:to>
                                    </p:set>
                                    <p:animEffect transition="in" filter="fade">
                                      <p:cBhvr>
                                        <p:cTn id="58" dur="500"/>
                                        <p:tgtEl>
                                          <p:spTgt spid="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fade">
                                      <p:cBhvr>
                                        <p:cTn id="7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Set</a:t>
            </a:r>
            <a:endParaRPr lang="en-US" dirty="0"/>
          </a:p>
        </p:txBody>
      </p:sp>
      <p:sp>
        <p:nvSpPr>
          <p:cNvPr id="3" name="Content Placeholder 2"/>
          <p:cNvSpPr>
            <a:spLocks noGrp="1"/>
          </p:cNvSpPr>
          <p:nvPr>
            <p:ph idx="1"/>
          </p:nvPr>
        </p:nvSpPr>
        <p:spPr/>
        <p:txBody>
          <a:bodyPr/>
          <a:lstStyle/>
          <a:p>
            <a:r>
              <a:rPr lang="en-US" dirty="0"/>
              <a:t>It is a </a:t>
            </a:r>
            <a:r>
              <a:rPr lang="en-US" b="1" dirty="0">
                <a:solidFill>
                  <a:schemeClr val="accent6"/>
                </a:solidFill>
              </a:rPr>
              <a:t>set (group) of entities </a:t>
            </a:r>
            <a:r>
              <a:rPr lang="en-US" dirty="0"/>
              <a:t>of </a:t>
            </a:r>
            <a:r>
              <a:rPr lang="en-US" b="1" dirty="0">
                <a:solidFill>
                  <a:schemeClr val="accent6"/>
                </a:solidFill>
              </a:rPr>
              <a:t>same type</a:t>
            </a:r>
            <a:r>
              <a:rPr lang="en-US" dirty="0"/>
              <a:t>.</a:t>
            </a:r>
          </a:p>
          <a:p>
            <a:r>
              <a:rPr lang="en-US" dirty="0"/>
              <a:t>Examples:</a:t>
            </a:r>
          </a:p>
          <a:p>
            <a:pPr lvl="1"/>
            <a:r>
              <a:rPr lang="en-US" dirty="0"/>
              <a:t>All persons having an account in a bank</a:t>
            </a:r>
          </a:p>
          <a:p>
            <a:pPr lvl="1"/>
            <a:r>
              <a:rPr lang="en-US" dirty="0"/>
              <a:t>All the students studying in a college</a:t>
            </a:r>
          </a:p>
          <a:p>
            <a:pPr lvl="1"/>
            <a:r>
              <a:rPr lang="en-US" dirty="0"/>
              <a:t>All the professors working in a college</a:t>
            </a:r>
          </a:p>
          <a:p>
            <a:pPr lvl="1"/>
            <a:r>
              <a:rPr lang="en-US" dirty="0"/>
              <a:t>Set of all accounts in a bank</a:t>
            </a:r>
          </a:p>
          <a:p>
            <a:pPr lvl="1"/>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6000" r="24991" b="7451"/>
          <a:stretch/>
        </p:blipFill>
        <p:spPr>
          <a:xfrm>
            <a:off x="10248882" y="1035424"/>
            <a:ext cx="1569203" cy="4572000"/>
          </a:xfrm>
          <a:prstGeom prst="rect">
            <a:avLst/>
          </a:prstGeom>
        </p:spPr>
      </p:pic>
      <p:pic>
        <p:nvPicPr>
          <p:cNvPr id="1026" name="Picture 2" descr="https://pngimg.com/uploads/student/student_PNG625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007" r="34354"/>
          <a:stretch/>
        </p:blipFill>
        <p:spPr bwMode="auto">
          <a:xfrm>
            <a:off x="5976076" y="1035424"/>
            <a:ext cx="185801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vexels.com/media/users/3/128199/isolated/preview/b354bc4707224bd3d15b9ae36eca70c0-male-student-cartoon-by-vexels.png"/>
          <p:cNvPicPr>
            <a:picLocks noChangeAspect="1" noChangeArrowheads="1"/>
          </p:cNvPicPr>
          <p:nvPr/>
        </p:nvPicPr>
        <p:blipFill rotWithShape="1">
          <a:blip r:embed="rId4">
            <a:extLst>
              <a:ext uri="{28A0092B-C50C-407E-A947-70E740481C1C}">
                <a14:useLocalDpi xmlns:a14="http://schemas.microsoft.com/office/drawing/2010/main" val="0"/>
              </a:ext>
            </a:extLst>
          </a:blip>
          <a:srcRect l="28841" t="2637" r="28971" b="3353"/>
          <a:stretch/>
        </p:blipFill>
        <p:spPr bwMode="auto">
          <a:xfrm>
            <a:off x="8015636" y="1035424"/>
            <a:ext cx="20517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25" name="Rectangle 24"/>
          <p:cNvSpPr/>
          <p:nvPr/>
        </p:nvSpPr>
        <p:spPr>
          <a:xfrm>
            <a:off x="540445" y="1219200"/>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Customer</a:t>
            </a:r>
            <a:endParaRPr lang="en-US" dirty="0">
              <a:solidFill>
                <a:schemeClr val="tx1"/>
              </a:solidFill>
            </a:endParaRPr>
          </a:p>
        </p:txBody>
      </p:sp>
      <p:sp>
        <p:nvSpPr>
          <p:cNvPr id="26" name="TextBox 25"/>
          <p:cNvSpPr txBox="1"/>
          <p:nvPr/>
        </p:nvSpPr>
        <p:spPr>
          <a:xfrm>
            <a:off x="894230" y="1676400"/>
            <a:ext cx="990600" cy="369332"/>
          </a:xfrm>
          <a:prstGeom prst="rect">
            <a:avLst/>
          </a:prstGeom>
          <a:noFill/>
        </p:spPr>
        <p:txBody>
          <a:bodyPr wrap="square" rtlCol="0">
            <a:spAutoFit/>
          </a:bodyPr>
          <a:lstStyle/>
          <a:p>
            <a:pPr algn="ctr"/>
            <a:r>
              <a:rPr lang="en-US" dirty="0" smtClean="0"/>
              <a:t>Entity</a:t>
            </a:r>
            <a:endParaRPr lang="en-IN" dirty="0"/>
          </a:p>
        </p:txBody>
      </p:sp>
      <p:sp>
        <p:nvSpPr>
          <p:cNvPr id="27" name="Oval 26"/>
          <p:cNvSpPr/>
          <p:nvPr/>
        </p:nvSpPr>
        <p:spPr>
          <a:xfrm>
            <a:off x="540445" y="22860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dirty="0">
              <a:solidFill>
                <a:schemeClr val="tx1"/>
              </a:solidFill>
            </a:endParaRPr>
          </a:p>
        </p:txBody>
      </p:sp>
      <p:sp>
        <p:nvSpPr>
          <p:cNvPr id="28" name="TextBox 27"/>
          <p:cNvSpPr txBox="1"/>
          <p:nvPr/>
        </p:nvSpPr>
        <p:spPr>
          <a:xfrm>
            <a:off x="741530" y="2743200"/>
            <a:ext cx="1296000" cy="576000"/>
          </a:xfrm>
          <a:prstGeom prst="rect">
            <a:avLst/>
          </a:prstGeom>
          <a:noFill/>
        </p:spPr>
        <p:txBody>
          <a:bodyPr wrap="square" rtlCol="0">
            <a:spAutoFit/>
          </a:bodyPr>
          <a:lstStyle/>
          <a:p>
            <a:pPr algn="ctr"/>
            <a:r>
              <a:rPr lang="en-US" dirty="0"/>
              <a:t>Primary Key</a:t>
            </a:r>
          </a:p>
          <a:p>
            <a:pPr algn="ctr"/>
            <a:r>
              <a:rPr lang="en-US" dirty="0" smtClean="0"/>
              <a:t>Attribute</a:t>
            </a:r>
            <a:endParaRPr lang="en-IN" dirty="0"/>
          </a:p>
        </p:txBody>
      </p:sp>
      <p:sp>
        <p:nvSpPr>
          <p:cNvPr id="29" name="Rectangle 28"/>
          <p:cNvSpPr/>
          <p:nvPr/>
        </p:nvSpPr>
        <p:spPr>
          <a:xfrm>
            <a:off x="568886" y="3595301"/>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Payment</a:t>
            </a:r>
            <a:endParaRPr lang="en-US" dirty="0">
              <a:solidFill>
                <a:schemeClr val="tx1"/>
              </a:solidFill>
            </a:endParaRPr>
          </a:p>
        </p:txBody>
      </p:sp>
      <p:sp>
        <p:nvSpPr>
          <p:cNvPr id="30" name="TextBox 29"/>
          <p:cNvSpPr txBox="1"/>
          <p:nvPr/>
        </p:nvSpPr>
        <p:spPr>
          <a:xfrm>
            <a:off x="733971" y="4119330"/>
            <a:ext cx="1296000" cy="457200"/>
          </a:xfrm>
          <a:prstGeom prst="rect">
            <a:avLst/>
          </a:prstGeom>
          <a:noFill/>
        </p:spPr>
        <p:txBody>
          <a:bodyPr wrap="square" rtlCol="0">
            <a:spAutoFit/>
          </a:bodyPr>
          <a:lstStyle/>
          <a:p>
            <a:pPr algn="ctr"/>
            <a:r>
              <a:rPr lang="en-US" dirty="0" smtClean="0"/>
              <a:t>Weak Entity</a:t>
            </a:r>
            <a:endParaRPr lang="en-IN" dirty="0"/>
          </a:p>
        </p:txBody>
      </p:sp>
      <p:sp>
        <p:nvSpPr>
          <p:cNvPr id="31" name="TextBox 30"/>
          <p:cNvSpPr txBox="1"/>
          <p:nvPr/>
        </p:nvSpPr>
        <p:spPr>
          <a:xfrm>
            <a:off x="741530" y="5513677"/>
            <a:ext cx="1368000" cy="648000"/>
          </a:xfrm>
          <a:prstGeom prst="rect">
            <a:avLst/>
          </a:prstGeom>
          <a:noFill/>
          <a:ln>
            <a:noFill/>
          </a:ln>
        </p:spPr>
        <p:txBody>
          <a:bodyPr wrap="square" rtlCol="0">
            <a:spAutoFit/>
          </a:bodyPr>
          <a:lstStyle/>
          <a:p>
            <a:pPr algn="ctr"/>
            <a:r>
              <a:rPr lang="en-US" dirty="0" smtClean="0"/>
              <a:t>Total</a:t>
            </a:r>
          </a:p>
          <a:p>
            <a:pPr algn="ctr"/>
            <a:r>
              <a:rPr lang="en-US" dirty="0" smtClean="0"/>
              <a:t>Participation</a:t>
            </a:r>
            <a:endParaRPr lang="en-IN" dirty="0"/>
          </a:p>
        </p:txBody>
      </p:sp>
      <p:sp>
        <p:nvSpPr>
          <p:cNvPr id="32" name="Oval 31"/>
          <p:cNvSpPr/>
          <p:nvPr/>
        </p:nvSpPr>
        <p:spPr>
          <a:xfrm>
            <a:off x="4390783" y="12192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3" name="TextBox 32"/>
          <p:cNvSpPr txBox="1"/>
          <p:nvPr/>
        </p:nvSpPr>
        <p:spPr>
          <a:xfrm>
            <a:off x="4573868" y="1676400"/>
            <a:ext cx="1332000" cy="370800"/>
          </a:xfrm>
          <a:prstGeom prst="rect">
            <a:avLst/>
          </a:prstGeom>
          <a:noFill/>
        </p:spPr>
        <p:txBody>
          <a:bodyPr wrap="square" rtlCol="0">
            <a:spAutoFit/>
          </a:bodyPr>
          <a:lstStyle/>
          <a:p>
            <a:pPr algn="ctr"/>
            <a:r>
              <a:rPr lang="en-US" dirty="0"/>
              <a:t>Attribute</a:t>
            </a:r>
            <a:endParaRPr lang="en-IN" dirty="0"/>
          </a:p>
        </p:txBody>
      </p:sp>
      <p:sp>
        <p:nvSpPr>
          <p:cNvPr id="34" name="Oval 33"/>
          <p:cNvSpPr/>
          <p:nvPr/>
        </p:nvSpPr>
        <p:spPr>
          <a:xfrm>
            <a:off x="4390783" y="2286000"/>
            <a:ext cx="1698171" cy="457200"/>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35" name="TextBox 34"/>
          <p:cNvSpPr txBox="1"/>
          <p:nvPr/>
        </p:nvSpPr>
        <p:spPr>
          <a:xfrm>
            <a:off x="4717868" y="2743200"/>
            <a:ext cx="1044000" cy="646331"/>
          </a:xfrm>
          <a:prstGeom prst="rect">
            <a:avLst/>
          </a:prstGeom>
          <a:noFill/>
        </p:spPr>
        <p:txBody>
          <a:bodyPr wrap="square" rtlCol="0">
            <a:spAutoFit/>
          </a:bodyPr>
          <a:lstStyle/>
          <a:p>
            <a:pPr algn="ctr"/>
            <a:r>
              <a:rPr lang="en-US" dirty="0"/>
              <a:t>Derived</a:t>
            </a:r>
          </a:p>
          <a:p>
            <a:pPr algn="ctr"/>
            <a:r>
              <a:rPr lang="en-US" dirty="0" smtClean="0"/>
              <a:t>Attribute</a:t>
            </a:r>
            <a:endParaRPr lang="en-IN" dirty="0"/>
          </a:p>
        </p:txBody>
      </p:sp>
      <p:sp>
        <p:nvSpPr>
          <p:cNvPr id="36" name="Oval 35"/>
          <p:cNvSpPr/>
          <p:nvPr/>
        </p:nvSpPr>
        <p:spPr>
          <a:xfrm>
            <a:off x="4378820" y="3580468"/>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 dirty="0" err="1" smtClean="0">
                <a:solidFill>
                  <a:schemeClr val="tx1"/>
                </a:solidFill>
              </a:rPr>
              <a:t>PymtID</a:t>
            </a:r>
            <a:endParaRPr lang="en-US" u="dash" dirty="0">
              <a:solidFill>
                <a:schemeClr val="tx1"/>
              </a:solidFill>
            </a:endParaRPr>
          </a:p>
        </p:txBody>
      </p:sp>
      <p:sp>
        <p:nvSpPr>
          <p:cNvPr id="37" name="TextBox 36"/>
          <p:cNvSpPr txBox="1"/>
          <p:nvPr/>
        </p:nvSpPr>
        <p:spPr>
          <a:xfrm>
            <a:off x="4435905" y="4036200"/>
            <a:ext cx="1584000" cy="612000"/>
          </a:xfrm>
          <a:prstGeom prst="rect">
            <a:avLst/>
          </a:prstGeom>
          <a:noFill/>
        </p:spPr>
        <p:txBody>
          <a:bodyPr wrap="square" rtlCol="0">
            <a:spAutoFit/>
          </a:bodyPr>
          <a:lstStyle/>
          <a:p>
            <a:pPr algn="ctr"/>
            <a:r>
              <a:rPr lang="en-US" dirty="0" smtClean="0"/>
              <a:t>Discriminating</a:t>
            </a:r>
          </a:p>
          <a:p>
            <a:pPr algn="ctr"/>
            <a:r>
              <a:rPr lang="en-US" dirty="0" smtClean="0"/>
              <a:t>Attribute</a:t>
            </a:r>
            <a:endParaRPr lang="en-IN" dirty="0"/>
          </a:p>
        </p:txBody>
      </p:sp>
      <p:sp>
        <p:nvSpPr>
          <p:cNvPr id="38" name="Diamond 37"/>
          <p:cNvSpPr/>
          <p:nvPr/>
        </p:nvSpPr>
        <p:spPr>
          <a:xfrm>
            <a:off x="7736962" y="1219200"/>
            <a:ext cx="1698171"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Hold</a:t>
            </a:r>
            <a:endParaRPr lang="en-US" dirty="0">
              <a:solidFill>
                <a:schemeClr val="tx1"/>
              </a:solidFill>
            </a:endParaRPr>
          </a:p>
        </p:txBody>
      </p:sp>
      <p:sp>
        <p:nvSpPr>
          <p:cNvPr id="39" name="TextBox 38"/>
          <p:cNvSpPr txBox="1"/>
          <p:nvPr/>
        </p:nvSpPr>
        <p:spPr>
          <a:xfrm>
            <a:off x="7920047" y="1676400"/>
            <a:ext cx="1332000" cy="369332"/>
          </a:xfrm>
          <a:prstGeom prst="rect">
            <a:avLst/>
          </a:prstGeom>
          <a:noFill/>
        </p:spPr>
        <p:txBody>
          <a:bodyPr wrap="square" rtlCol="0">
            <a:spAutoFit/>
          </a:bodyPr>
          <a:lstStyle/>
          <a:p>
            <a:pPr algn="ctr"/>
            <a:r>
              <a:rPr lang="en-US" dirty="0" smtClean="0"/>
              <a:t>Relationship</a:t>
            </a:r>
            <a:endParaRPr lang="en-IN" dirty="0"/>
          </a:p>
        </p:txBody>
      </p:sp>
      <p:sp>
        <p:nvSpPr>
          <p:cNvPr id="40" name="Oval 39"/>
          <p:cNvSpPr/>
          <p:nvPr/>
        </p:nvSpPr>
        <p:spPr>
          <a:xfrm>
            <a:off x="7736962" y="2270869"/>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PhoneNo</a:t>
            </a:r>
            <a:endParaRPr lang="en-US" dirty="0">
              <a:solidFill>
                <a:schemeClr val="tx1"/>
              </a:solidFill>
            </a:endParaRPr>
          </a:p>
        </p:txBody>
      </p:sp>
      <p:sp>
        <p:nvSpPr>
          <p:cNvPr id="41" name="TextBox 40"/>
          <p:cNvSpPr txBox="1"/>
          <p:nvPr/>
        </p:nvSpPr>
        <p:spPr>
          <a:xfrm>
            <a:off x="7902047" y="2813531"/>
            <a:ext cx="1368000" cy="576000"/>
          </a:xfrm>
          <a:prstGeom prst="rect">
            <a:avLst/>
          </a:prstGeom>
          <a:noFill/>
        </p:spPr>
        <p:txBody>
          <a:bodyPr wrap="square" rtlCol="0">
            <a:spAutoFit/>
          </a:bodyPr>
          <a:lstStyle/>
          <a:p>
            <a:pPr algn="ctr"/>
            <a:r>
              <a:rPr lang="en-US" dirty="0" smtClean="0"/>
              <a:t>Multi Valued Attribute</a:t>
            </a:r>
            <a:endParaRPr lang="en-IN" dirty="0"/>
          </a:p>
        </p:txBody>
      </p:sp>
      <p:sp>
        <p:nvSpPr>
          <p:cNvPr id="42" name="Flowchart: Decision 41"/>
          <p:cNvSpPr/>
          <p:nvPr/>
        </p:nvSpPr>
        <p:spPr>
          <a:xfrm>
            <a:off x="7746727" y="3595856"/>
            <a:ext cx="1698171" cy="457200"/>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Issue</a:t>
            </a:r>
            <a:endParaRPr lang="en-US" dirty="0">
              <a:solidFill>
                <a:schemeClr val="tx1"/>
              </a:solidFill>
            </a:endParaRPr>
          </a:p>
        </p:txBody>
      </p:sp>
      <p:sp>
        <p:nvSpPr>
          <p:cNvPr id="43" name="TextBox 42"/>
          <p:cNvSpPr txBox="1"/>
          <p:nvPr/>
        </p:nvSpPr>
        <p:spPr>
          <a:xfrm>
            <a:off x="7929812" y="4063094"/>
            <a:ext cx="1332000" cy="612000"/>
          </a:xfrm>
          <a:prstGeom prst="rect">
            <a:avLst/>
          </a:prstGeom>
          <a:noFill/>
        </p:spPr>
        <p:txBody>
          <a:bodyPr wrap="square" rtlCol="0">
            <a:spAutoFit/>
          </a:bodyPr>
          <a:lstStyle/>
          <a:p>
            <a:pPr algn="ctr"/>
            <a:r>
              <a:rPr lang="en-US" dirty="0"/>
              <a:t>Weak Entity</a:t>
            </a:r>
            <a:endParaRPr lang="en-IN" dirty="0"/>
          </a:p>
          <a:p>
            <a:pPr algn="ctr"/>
            <a:r>
              <a:rPr lang="en-US" dirty="0" smtClean="0"/>
              <a:t>Relationship</a:t>
            </a:r>
            <a:endParaRPr lang="en-IN" dirty="0"/>
          </a:p>
        </p:txBody>
      </p:sp>
      <p:sp>
        <p:nvSpPr>
          <p:cNvPr id="44" name="Flowchart: Merge 43"/>
          <p:cNvSpPr/>
          <p:nvPr/>
        </p:nvSpPr>
        <p:spPr>
          <a:xfrm>
            <a:off x="7863937" y="5029200"/>
            <a:ext cx="1260000" cy="457200"/>
          </a:xfrm>
          <a:prstGeom prst="flowChartMerg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ISA</a:t>
            </a:r>
          </a:p>
        </p:txBody>
      </p:sp>
      <p:sp>
        <p:nvSpPr>
          <p:cNvPr id="45" name="TextBox 44"/>
          <p:cNvSpPr txBox="1"/>
          <p:nvPr/>
        </p:nvSpPr>
        <p:spPr>
          <a:xfrm>
            <a:off x="7692227" y="5562600"/>
            <a:ext cx="1584000" cy="646331"/>
          </a:xfrm>
          <a:prstGeom prst="rect">
            <a:avLst/>
          </a:prstGeom>
          <a:noFill/>
          <a:ln>
            <a:noFill/>
          </a:ln>
        </p:spPr>
        <p:txBody>
          <a:bodyPr wrap="square" rtlCol="0">
            <a:spAutoFit/>
          </a:bodyPr>
          <a:lstStyle/>
          <a:p>
            <a:pPr algn="ctr"/>
            <a:r>
              <a:rPr lang="en-US" dirty="0" smtClean="0"/>
              <a:t>Specialization/</a:t>
            </a:r>
          </a:p>
          <a:p>
            <a:pPr algn="ctr"/>
            <a:r>
              <a:rPr lang="en-US" dirty="0" smtClean="0"/>
              <a:t>Generalization</a:t>
            </a:r>
            <a:endParaRPr lang="en-IN" dirty="0"/>
          </a:p>
        </p:txBody>
      </p:sp>
      <p:sp>
        <p:nvSpPr>
          <p:cNvPr id="46" name="Oval 45"/>
          <p:cNvSpPr/>
          <p:nvPr/>
        </p:nvSpPr>
        <p:spPr>
          <a:xfrm>
            <a:off x="7650047" y="2175469"/>
            <a:ext cx="1872000" cy="6480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481971" y="3527330"/>
            <a:ext cx="1872000" cy="59314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Flowchart: Decision 47"/>
          <p:cNvSpPr/>
          <p:nvPr/>
        </p:nvSpPr>
        <p:spPr>
          <a:xfrm>
            <a:off x="7566212" y="3527330"/>
            <a:ext cx="2059200" cy="594252"/>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chemeClr val="tx1"/>
              </a:solidFill>
            </a:endParaRPr>
          </a:p>
        </p:txBody>
      </p:sp>
      <p:sp>
        <p:nvSpPr>
          <p:cNvPr id="49" name="Diamond 48"/>
          <p:cNvSpPr/>
          <p:nvPr/>
        </p:nvSpPr>
        <p:spPr>
          <a:xfrm>
            <a:off x="1683444" y="5013278"/>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0" name="Rectangle 49"/>
          <p:cNvSpPr/>
          <p:nvPr/>
        </p:nvSpPr>
        <p:spPr>
          <a:xfrm>
            <a:off x="297674" y="5014403"/>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1" name="Straight Connector 50"/>
          <p:cNvCxnSpPr/>
          <p:nvPr/>
        </p:nvCxnSpPr>
        <p:spPr>
          <a:xfrm flipH="1">
            <a:off x="1174376" y="5172363"/>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p:nvCxnSpPr>
        <p:spPr>
          <a:xfrm flipH="1">
            <a:off x="1174376" y="5323638"/>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3" name="TextBox 52"/>
          <p:cNvSpPr txBox="1"/>
          <p:nvPr/>
        </p:nvSpPr>
        <p:spPr>
          <a:xfrm>
            <a:off x="4477971" y="5504885"/>
            <a:ext cx="1368000" cy="648000"/>
          </a:xfrm>
          <a:prstGeom prst="rect">
            <a:avLst/>
          </a:prstGeom>
          <a:noFill/>
          <a:ln>
            <a:noFill/>
          </a:ln>
        </p:spPr>
        <p:txBody>
          <a:bodyPr wrap="square" rtlCol="0">
            <a:spAutoFit/>
          </a:bodyPr>
          <a:lstStyle/>
          <a:p>
            <a:pPr algn="ctr"/>
            <a:r>
              <a:rPr lang="en-US" dirty="0" smtClean="0"/>
              <a:t>Role</a:t>
            </a:r>
          </a:p>
          <a:p>
            <a:pPr algn="ctr"/>
            <a:r>
              <a:rPr lang="en-US" dirty="0" smtClean="0"/>
              <a:t>Indicator</a:t>
            </a:r>
            <a:endParaRPr lang="en-IN" dirty="0"/>
          </a:p>
        </p:txBody>
      </p:sp>
      <p:sp>
        <p:nvSpPr>
          <p:cNvPr id="54" name="Diamond 53"/>
          <p:cNvSpPr/>
          <p:nvPr/>
        </p:nvSpPr>
        <p:spPr>
          <a:xfrm>
            <a:off x="5419885" y="5004486"/>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5" name="Rectangle 54"/>
          <p:cNvSpPr/>
          <p:nvPr/>
        </p:nvSpPr>
        <p:spPr>
          <a:xfrm>
            <a:off x="4034115" y="5005611"/>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6" name="Straight Connector 55"/>
          <p:cNvCxnSpPr/>
          <p:nvPr/>
        </p:nvCxnSpPr>
        <p:spPr>
          <a:xfrm flipH="1">
            <a:off x="4904533" y="5229557"/>
            <a:ext cx="540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7" name="TextBox 56"/>
          <p:cNvSpPr txBox="1"/>
          <p:nvPr/>
        </p:nvSpPr>
        <p:spPr>
          <a:xfrm>
            <a:off x="4910115" y="4800600"/>
            <a:ext cx="648000" cy="360000"/>
          </a:xfrm>
          <a:prstGeom prst="rect">
            <a:avLst/>
          </a:prstGeom>
          <a:noFill/>
          <a:ln>
            <a:noFill/>
          </a:ln>
        </p:spPr>
        <p:txBody>
          <a:bodyPr wrap="square" rtlCol="0" anchor="ctr" anchorCtr="0">
            <a:spAutoFit/>
          </a:bodyPr>
          <a:lstStyle/>
          <a:p>
            <a:pPr algn="ctr"/>
            <a:r>
              <a:rPr lang="en-US" sz="1400" dirty="0" smtClean="0"/>
              <a:t>Role</a:t>
            </a:r>
          </a:p>
          <a:p>
            <a:pPr algn="ctr"/>
            <a:r>
              <a:rPr lang="en-US" sz="1400" dirty="0" smtClean="0"/>
              <a:t>Name</a:t>
            </a:r>
            <a:endParaRPr lang="en-IN" sz="1400" dirty="0"/>
          </a:p>
        </p:txBody>
      </p:sp>
      <p:cxnSp>
        <p:nvCxnSpPr>
          <p:cNvPr id="58" name="Straight Connector 57"/>
          <p:cNvCxnSpPr>
            <a:stCxn id="44" idx="0"/>
          </p:cNvCxnSpPr>
          <p:nvPr/>
        </p:nvCxnSpPr>
        <p:spPr>
          <a:xfrm flipV="1">
            <a:off x="8493937" y="4724400"/>
            <a:ext cx="0" cy="30480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a:endCxn id="44" idx="1"/>
          </p:cNvCxnSpPr>
          <p:nvPr/>
        </p:nvCxnSpPr>
        <p:spPr>
          <a:xfrm flipV="1">
            <a:off x="7863937" y="5257800"/>
            <a:ext cx="315000" cy="25587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endCxn id="44" idx="3"/>
          </p:cNvCxnSpPr>
          <p:nvPr/>
        </p:nvCxnSpPr>
        <p:spPr>
          <a:xfrm flipH="1" flipV="1">
            <a:off x="8808937" y="5257800"/>
            <a:ext cx="315000" cy="24708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702682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85" name="TextBox 84"/>
          <p:cNvSpPr txBox="1"/>
          <p:nvPr/>
        </p:nvSpPr>
        <p:spPr>
          <a:xfrm>
            <a:off x="1890268" y="2102779"/>
            <a:ext cx="1368000" cy="369332"/>
          </a:xfrm>
          <a:prstGeom prst="rect">
            <a:avLst/>
          </a:prstGeom>
          <a:noFill/>
          <a:ln>
            <a:noFill/>
          </a:ln>
        </p:spPr>
        <p:txBody>
          <a:bodyPr wrap="square" rtlCol="0">
            <a:spAutoFit/>
          </a:bodyPr>
          <a:lstStyle/>
          <a:p>
            <a:pPr algn="ctr"/>
            <a:r>
              <a:rPr lang="en-US" dirty="0" smtClean="0"/>
              <a:t>One to One</a:t>
            </a:r>
            <a:endParaRPr lang="en-IN" dirty="0"/>
          </a:p>
        </p:txBody>
      </p:sp>
      <p:sp>
        <p:nvSpPr>
          <p:cNvPr id="86" name="Diamond 85"/>
          <p:cNvSpPr/>
          <p:nvPr/>
        </p:nvSpPr>
        <p:spPr>
          <a:xfrm>
            <a:off x="2070182" y="160238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a:t>
            </a:r>
            <a:endParaRPr lang="en-IN" sz="2000" dirty="0">
              <a:solidFill>
                <a:schemeClr val="tx1"/>
              </a:solidFill>
            </a:endParaRPr>
          </a:p>
        </p:txBody>
      </p:sp>
      <p:sp>
        <p:nvSpPr>
          <p:cNvPr id="87" name="Rectangle 86"/>
          <p:cNvSpPr/>
          <p:nvPr/>
        </p:nvSpPr>
        <p:spPr>
          <a:xfrm>
            <a:off x="684412" y="160350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sp>
        <p:nvSpPr>
          <p:cNvPr id="88" name="Rectangle 87"/>
          <p:cNvSpPr/>
          <p:nvPr/>
        </p:nvSpPr>
        <p:spPr>
          <a:xfrm>
            <a:off x="3617394" y="160096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cxnSp>
        <p:nvCxnSpPr>
          <p:cNvPr id="89" name="Straight Connector 88"/>
          <p:cNvCxnSpPr/>
          <p:nvPr/>
        </p:nvCxnSpPr>
        <p:spPr>
          <a:xfrm flipH="1">
            <a:off x="3057890" y="2876609"/>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Arrow Connector 89"/>
          <p:cNvCxnSpPr/>
          <p:nvPr/>
        </p:nvCxnSpPr>
        <p:spPr>
          <a:xfrm flipH="1">
            <a:off x="1552185"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077394"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867856" y="3148377"/>
            <a:ext cx="1404000" cy="370800"/>
          </a:xfrm>
          <a:prstGeom prst="rect">
            <a:avLst/>
          </a:prstGeom>
          <a:noFill/>
          <a:ln>
            <a:noFill/>
          </a:ln>
        </p:spPr>
        <p:txBody>
          <a:bodyPr wrap="square" rtlCol="0">
            <a:spAutoFit/>
          </a:bodyPr>
          <a:lstStyle/>
          <a:p>
            <a:pPr algn="ctr"/>
            <a:r>
              <a:rPr lang="en-US" dirty="0" smtClean="0"/>
              <a:t>One to Many</a:t>
            </a:r>
            <a:endParaRPr lang="en-IN" dirty="0"/>
          </a:p>
        </p:txBody>
      </p:sp>
      <p:sp>
        <p:nvSpPr>
          <p:cNvPr id="93" name="Diamond 92"/>
          <p:cNvSpPr/>
          <p:nvPr/>
        </p:nvSpPr>
        <p:spPr>
          <a:xfrm>
            <a:off x="2047770" y="2647978"/>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a:t>
            </a:r>
            <a:endParaRPr lang="en-IN" sz="2000" dirty="0">
              <a:solidFill>
                <a:schemeClr val="tx1"/>
              </a:solidFill>
            </a:endParaRPr>
          </a:p>
        </p:txBody>
      </p:sp>
      <p:sp>
        <p:nvSpPr>
          <p:cNvPr id="94" name="Rectangle 93"/>
          <p:cNvSpPr/>
          <p:nvPr/>
        </p:nvSpPr>
        <p:spPr>
          <a:xfrm>
            <a:off x="662000" y="264910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sp>
        <p:nvSpPr>
          <p:cNvPr id="95" name="Rectangle 94"/>
          <p:cNvSpPr/>
          <p:nvPr/>
        </p:nvSpPr>
        <p:spPr>
          <a:xfrm>
            <a:off x="3594982" y="2646566"/>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cxnSp>
        <p:nvCxnSpPr>
          <p:cNvPr id="96" name="Straight Arrow Connector 95"/>
          <p:cNvCxnSpPr/>
          <p:nvPr/>
        </p:nvCxnSpPr>
        <p:spPr>
          <a:xfrm flipH="1">
            <a:off x="1529773" y="2873591"/>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860288" y="4142929"/>
            <a:ext cx="1404000" cy="370800"/>
          </a:xfrm>
          <a:prstGeom prst="rect">
            <a:avLst/>
          </a:prstGeom>
          <a:noFill/>
          <a:ln>
            <a:noFill/>
          </a:ln>
        </p:spPr>
        <p:txBody>
          <a:bodyPr wrap="square" rtlCol="0">
            <a:spAutoFit/>
          </a:bodyPr>
          <a:lstStyle/>
          <a:p>
            <a:pPr algn="ctr"/>
            <a:r>
              <a:rPr lang="en-US" dirty="0" smtClean="0"/>
              <a:t>Many to One</a:t>
            </a:r>
            <a:endParaRPr lang="en-IN" dirty="0"/>
          </a:p>
        </p:txBody>
      </p:sp>
      <p:sp>
        <p:nvSpPr>
          <p:cNvPr id="98" name="Diamond 97"/>
          <p:cNvSpPr/>
          <p:nvPr/>
        </p:nvSpPr>
        <p:spPr>
          <a:xfrm>
            <a:off x="2040202" y="364253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a:t>
            </a:r>
            <a:endParaRPr lang="en-IN" sz="2000" dirty="0">
              <a:solidFill>
                <a:schemeClr val="tx1"/>
              </a:solidFill>
            </a:endParaRPr>
          </a:p>
        </p:txBody>
      </p:sp>
      <p:sp>
        <p:nvSpPr>
          <p:cNvPr id="99" name="Rectangle 98"/>
          <p:cNvSpPr/>
          <p:nvPr/>
        </p:nvSpPr>
        <p:spPr>
          <a:xfrm>
            <a:off x="654432" y="364365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sp>
        <p:nvSpPr>
          <p:cNvPr id="100" name="Rectangle 99"/>
          <p:cNvSpPr/>
          <p:nvPr/>
        </p:nvSpPr>
        <p:spPr>
          <a:xfrm>
            <a:off x="3587414" y="364111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cxnSp>
        <p:nvCxnSpPr>
          <p:cNvPr id="101" name="Straight Arrow Connector 100"/>
          <p:cNvCxnSpPr/>
          <p:nvPr/>
        </p:nvCxnSpPr>
        <p:spPr>
          <a:xfrm>
            <a:off x="3050432" y="3870748"/>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1527992" y="3871435"/>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1770663" y="5200764"/>
            <a:ext cx="1548000" cy="370800"/>
          </a:xfrm>
          <a:prstGeom prst="rect">
            <a:avLst/>
          </a:prstGeom>
          <a:noFill/>
          <a:ln>
            <a:noFill/>
          </a:ln>
        </p:spPr>
        <p:txBody>
          <a:bodyPr wrap="square" rtlCol="0">
            <a:spAutoFit/>
          </a:bodyPr>
          <a:lstStyle/>
          <a:p>
            <a:pPr algn="ctr"/>
            <a:r>
              <a:rPr lang="en-US" dirty="0" smtClean="0"/>
              <a:t>Many to Many</a:t>
            </a:r>
            <a:endParaRPr lang="en-IN" dirty="0"/>
          </a:p>
        </p:txBody>
      </p:sp>
      <p:sp>
        <p:nvSpPr>
          <p:cNvPr id="104" name="Diamond 103"/>
          <p:cNvSpPr/>
          <p:nvPr/>
        </p:nvSpPr>
        <p:spPr>
          <a:xfrm>
            <a:off x="2040517" y="4700365"/>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a:t>
            </a:r>
            <a:endParaRPr lang="en-IN" sz="2000" dirty="0">
              <a:solidFill>
                <a:schemeClr val="tx1"/>
              </a:solidFill>
            </a:endParaRPr>
          </a:p>
        </p:txBody>
      </p:sp>
      <p:sp>
        <p:nvSpPr>
          <p:cNvPr id="105" name="Rectangle 104"/>
          <p:cNvSpPr/>
          <p:nvPr/>
        </p:nvSpPr>
        <p:spPr>
          <a:xfrm>
            <a:off x="654747" y="4701490"/>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sp>
        <p:nvSpPr>
          <p:cNvPr id="106" name="Rectangle 105"/>
          <p:cNvSpPr/>
          <p:nvPr/>
        </p:nvSpPr>
        <p:spPr>
          <a:xfrm>
            <a:off x="3587729" y="469895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cxnSp>
        <p:nvCxnSpPr>
          <p:cNvPr id="107" name="Straight Connector 106"/>
          <p:cNvCxnSpPr/>
          <p:nvPr/>
        </p:nvCxnSpPr>
        <p:spPr>
          <a:xfrm flipH="1">
            <a:off x="1518625" y="4929270"/>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Straight Connector 107"/>
          <p:cNvCxnSpPr/>
          <p:nvPr/>
        </p:nvCxnSpPr>
        <p:spPr>
          <a:xfrm flipH="1">
            <a:off x="3038565" y="4926252"/>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64" name="Flowchart: Merge 63"/>
          <p:cNvSpPr/>
          <p:nvPr/>
        </p:nvSpPr>
        <p:spPr>
          <a:xfrm>
            <a:off x="6221047" y="1645579"/>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ISA</a:t>
            </a:r>
            <a:endParaRPr lang="en-US" dirty="0">
              <a:solidFill>
                <a:schemeClr val="tx1"/>
              </a:solidFill>
            </a:endParaRPr>
          </a:p>
        </p:txBody>
      </p:sp>
      <p:sp>
        <p:nvSpPr>
          <p:cNvPr id="65" name="TextBox 64"/>
          <p:cNvSpPr txBox="1"/>
          <p:nvPr/>
        </p:nvSpPr>
        <p:spPr>
          <a:xfrm>
            <a:off x="6077047" y="2102779"/>
            <a:ext cx="1548000" cy="923330"/>
          </a:xfrm>
          <a:prstGeom prst="rect">
            <a:avLst/>
          </a:prstGeom>
          <a:noFill/>
          <a:ln>
            <a:noFill/>
          </a:ln>
        </p:spPr>
        <p:txBody>
          <a:bodyPr wrap="square" rtlCol="0">
            <a:spAutoFit/>
          </a:bodyPr>
          <a:lstStyle/>
          <a:p>
            <a:pPr algn="ctr"/>
            <a:r>
              <a:rPr lang="en-US" dirty="0" smtClean="0"/>
              <a:t>Total</a:t>
            </a:r>
          </a:p>
          <a:p>
            <a:pPr algn="ctr"/>
            <a:r>
              <a:rPr lang="en-US" dirty="0" smtClean="0"/>
              <a:t>Specialization/</a:t>
            </a:r>
          </a:p>
          <a:p>
            <a:pPr algn="ctr"/>
            <a:r>
              <a:rPr lang="en-US" dirty="0" smtClean="0"/>
              <a:t>Generalization</a:t>
            </a:r>
            <a:endParaRPr lang="en-IN" dirty="0"/>
          </a:p>
        </p:txBody>
      </p:sp>
      <p:cxnSp>
        <p:nvCxnSpPr>
          <p:cNvPr id="66" name="Straight Connector 65"/>
          <p:cNvCxnSpPr>
            <a:stCxn id="64" idx="0"/>
          </p:cNvCxnSpPr>
          <p:nvPr/>
        </p:nvCxnSpPr>
        <p:spPr>
          <a:xfrm flipV="1">
            <a:off x="68510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p:cNvCxnSpPr>
            <a:endCxn id="64" idx="1"/>
          </p:cNvCxnSpPr>
          <p:nvPr/>
        </p:nvCxnSpPr>
        <p:spPr>
          <a:xfrm flipV="1">
            <a:off x="6221047" y="1874179"/>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p:cNvCxnSpPr>
            <a:endCxn id="64" idx="3"/>
          </p:cNvCxnSpPr>
          <p:nvPr/>
        </p:nvCxnSpPr>
        <p:spPr>
          <a:xfrm flipH="1" flipV="1">
            <a:off x="7166047" y="1874179"/>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p:nvPr/>
        </p:nvCxnSpPr>
        <p:spPr>
          <a:xfrm flipV="1">
            <a:off x="69152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0" name="Flowchart: Merge 69"/>
          <p:cNvSpPr/>
          <p:nvPr/>
        </p:nvSpPr>
        <p:spPr>
          <a:xfrm>
            <a:off x="8936258" y="1714262"/>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ISA</a:t>
            </a:r>
            <a:endParaRPr lang="en-US" dirty="0">
              <a:solidFill>
                <a:schemeClr val="tx1"/>
              </a:solidFill>
            </a:endParaRPr>
          </a:p>
        </p:txBody>
      </p:sp>
      <p:sp>
        <p:nvSpPr>
          <p:cNvPr id="71" name="TextBox 70"/>
          <p:cNvSpPr txBox="1"/>
          <p:nvPr/>
        </p:nvSpPr>
        <p:spPr>
          <a:xfrm>
            <a:off x="8792258" y="2171462"/>
            <a:ext cx="1548000" cy="923330"/>
          </a:xfrm>
          <a:prstGeom prst="rect">
            <a:avLst/>
          </a:prstGeom>
          <a:noFill/>
          <a:ln>
            <a:noFill/>
          </a:ln>
        </p:spPr>
        <p:txBody>
          <a:bodyPr wrap="square" rtlCol="0">
            <a:spAutoFit/>
          </a:bodyPr>
          <a:lstStyle/>
          <a:p>
            <a:pPr algn="ctr"/>
            <a:r>
              <a:rPr lang="en-US" dirty="0" smtClean="0"/>
              <a:t>Disjoint</a:t>
            </a:r>
          </a:p>
          <a:p>
            <a:pPr algn="ctr"/>
            <a:r>
              <a:rPr lang="en-US" dirty="0" smtClean="0"/>
              <a:t>Specialization/</a:t>
            </a:r>
          </a:p>
          <a:p>
            <a:pPr algn="ctr"/>
            <a:r>
              <a:rPr lang="en-US" dirty="0" smtClean="0"/>
              <a:t>Generalization</a:t>
            </a:r>
            <a:endParaRPr lang="en-IN" dirty="0"/>
          </a:p>
        </p:txBody>
      </p:sp>
      <p:cxnSp>
        <p:nvCxnSpPr>
          <p:cNvPr id="72" name="Straight Connector 71"/>
          <p:cNvCxnSpPr>
            <a:stCxn id="70" idx="0"/>
          </p:cNvCxnSpPr>
          <p:nvPr/>
        </p:nvCxnSpPr>
        <p:spPr>
          <a:xfrm flipV="1">
            <a:off x="9566258" y="1409462"/>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p:cNvCxnSpPr>
            <a:endCxn id="70" idx="1"/>
          </p:cNvCxnSpPr>
          <p:nvPr/>
        </p:nvCxnSpPr>
        <p:spPr>
          <a:xfrm flipV="1">
            <a:off x="8936258" y="1942862"/>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endCxn id="70" idx="3"/>
          </p:cNvCxnSpPr>
          <p:nvPr/>
        </p:nvCxnSpPr>
        <p:spPr>
          <a:xfrm flipH="1" flipV="1">
            <a:off x="9881258" y="1942862"/>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9580975" y="1374371"/>
            <a:ext cx="958200" cy="307777"/>
          </a:xfrm>
          <a:prstGeom prst="rect">
            <a:avLst/>
          </a:prstGeom>
          <a:noFill/>
          <a:ln>
            <a:noFill/>
          </a:ln>
        </p:spPr>
        <p:txBody>
          <a:bodyPr wrap="square" rtlCol="0" anchor="ctr" anchorCtr="0">
            <a:spAutoFit/>
          </a:bodyPr>
          <a:lstStyle/>
          <a:p>
            <a:r>
              <a:rPr lang="en-US" sz="1400" dirty="0" smtClean="0"/>
              <a:t>Disjoint</a:t>
            </a:r>
            <a:endParaRPr lang="en-IN" sz="1400" dirty="0"/>
          </a:p>
        </p:txBody>
      </p:sp>
      <p:sp>
        <p:nvSpPr>
          <p:cNvPr id="76" name="Flowchart: Merge 75"/>
          <p:cNvSpPr/>
          <p:nvPr/>
        </p:nvSpPr>
        <p:spPr>
          <a:xfrm>
            <a:off x="9080258" y="4174210"/>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ISA</a:t>
            </a:r>
            <a:endParaRPr lang="en-US" dirty="0">
              <a:solidFill>
                <a:schemeClr val="tx1"/>
              </a:solidFill>
            </a:endParaRPr>
          </a:p>
        </p:txBody>
      </p:sp>
      <p:sp>
        <p:nvSpPr>
          <p:cNvPr id="77" name="TextBox 76"/>
          <p:cNvSpPr txBox="1"/>
          <p:nvPr/>
        </p:nvSpPr>
        <p:spPr>
          <a:xfrm>
            <a:off x="8936258" y="4640340"/>
            <a:ext cx="1548000" cy="923330"/>
          </a:xfrm>
          <a:prstGeom prst="rect">
            <a:avLst/>
          </a:prstGeom>
          <a:noFill/>
          <a:ln>
            <a:noFill/>
          </a:ln>
        </p:spPr>
        <p:txBody>
          <a:bodyPr wrap="square" rtlCol="0">
            <a:spAutoFit/>
          </a:bodyPr>
          <a:lstStyle/>
          <a:p>
            <a:pPr algn="ctr"/>
            <a:r>
              <a:rPr lang="en-US" dirty="0" smtClean="0"/>
              <a:t>Overlapping</a:t>
            </a:r>
          </a:p>
          <a:p>
            <a:pPr algn="ctr"/>
            <a:r>
              <a:rPr lang="en-US" dirty="0" smtClean="0"/>
              <a:t>Specialization/</a:t>
            </a:r>
          </a:p>
          <a:p>
            <a:pPr algn="ctr"/>
            <a:r>
              <a:rPr lang="en-US" dirty="0" smtClean="0"/>
              <a:t>Generalization</a:t>
            </a:r>
            <a:endParaRPr lang="en-IN" dirty="0"/>
          </a:p>
        </p:txBody>
      </p:sp>
      <p:cxnSp>
        <p:nvCxnSpPr>
          <p:cNvPr id="78" name="Straight Connector 77"/>
          <p:cNvCxnSpPr/>
          <p:nvPr/>
        </p:nvCxnSpPr>
        <p:spPr>
          <a:xfrm flipV="1">
            <a:off x="9710258" y="3878340"/>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p:cNvCxnSpPr>
            <a:endCxn id="76" idx="1"/>
          </p:cNvCxnSpPr>
          <p:nvPr/>
        </p:nvCxnSpPr>
        <p:spPr>
          <a:xfrm flipV="1">
            <a:off x="9080258" y="4402810"/>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p:cNvCxnSpPr>
            <a:endCxn id="76" idx="3"/>
          </p:cNvCxnSpPr>
          <p:nvPr/>
        </p:nvCxnSpPr>
        <p:spPr>
          <a:xfrm flipH="1" flipV="1">
            <a:off x="10025258" y="4402810"/>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9710258" y="3819645"/>
            <a:ext cx="1080000" cy="309600"/>
          </a:xfrm>
          <a:prstGeom prst="rect">
            <a:avLst/>
          </a:prstGeom>
          <a:noFill/>
          <a:ln>
            <a:noFill/>
          </a:ln>
        </p:spPr>
        <p:txBody>
          <a:bodyPr wrap="square" rtlCol="0" anchor="ctr" anchorCtr="0">
            <a:spAutoFit/>
          </a:bodyPr>
          <a:lstStyle/>
          <a:p>
            <a:r>
              <a:rPr lang="en-US" sz="1400" dirty="0" smtClean="0"/>
              <a:t>Overlapping</a:t>
            </a:r>
            <a:endParaRPr lang="en-IN" sz="1400" dirty="0"/>
          </a:p>
        </p:txBody>
      </p:sp>
      <p:sp>
        <p:nvSpPr>
          <p:cNvPr id="82" name="Flowchart: Merge 81"/>
          <p:cNvSpPr/>
          <p:nvPr/>
        </p:nvSpPr>
        <p:spPr>
          <a:xfrm>
            <a:off x="6099696" y="4144694"/>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ISA</a:t>
            </a:r>
            <a:endParaRPr lang="en-US" dirty="0">
              <a:solidFill>
                <a:schemeClr val="tx1"/>
              </a:solidFill>
            </a:endParaRPr>
          </a:p>
        </p:txBody>
      </p:sp>
      <p:sp>
        <p:nvSpPr>
          <p:cNvPr id="83" name="TextBox 82"/>
          <p:cNvSpPr txBox="1"/>
          <p:nvPr/>
        </p:nvSpPr>
        <p:spPr>
          <a:xfrm>
            <a:off x="5955696" y="4601894"/>
            <a:ext cx="1548000" cy="923330"/>
          </a:xfrm>
          <a:prstGeom prst="rect">
            <a:avLst/>
          </a:prstGeom>
          <a:noFill/>
          <a:ln>
            <a:noFill/>
          </a:ln>
        </p:spPr>
        <p:txBody>
          <a:bodyPr wrap="square" rtlCol="0">
            <a:spAutoFit/>
          </a:bodyPr>
          <a:lstStyle/>
          <a:p>
            <a:pPr algn="ctr"/>
            <a:r>
              <a:rPr lang="en-US" dirty="0" smtClean="0"/>
              <a:t>Partial</a:t>
            </a:r>
          </a:p>
          <a:p>
            <a:pPr algn="ctr"/>
            <a:r>
              <a:rPr lang="en-US" dirty="0" smtClean="0"/>
              <a:t>Specialization/</a:t>
            </a:r>
          </a:p>
          <a:p>
            <a:pPr algn="ctr"/>
            <a:r>
              <a:rPr lang="en-US" dirty="0" smtClean="0"/>
              <a:t>Generalization</a:t>
            </a:r>
            <a:endParaRPr lang="en-IN" dirty="0"/>
          </a:p>
        </p:txBody>
      </p:sp>
      <p:cxnSp>
        <p:nvCxnSpPr>
          <p:cNvPr id="84" name="Straight Connector 83"/>
          <p:cNvCxnSpPr>
            <a:stCxn id="82" idx="0"/>
          </p:cNvCxnSpPr>
          <p:nvPr/>
        </p:nvCxnSpPr>
        <p:spPr>
          <a:xfrm flipV="1">
            <a:off x="6729696" y="3839894"/>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p:cNvCxnSpPr>
            <a:endCxn id="82" idx="1"/>
          </p:cNvCxnSpPr>
          <p:nvPr/>
        </p:nvCxnSpPr>
        <p:spPr>
          <a:xfrm flipV="1">
            <a:off x="6099696" y="4373294"/>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endCxn id="82" idx="3"/>
          </p:cNvCxnSpPr>
          <p:nvPr/>
        </p:nvCxnSpPr>
        <p:spPr>
          <a:xfrm flipH="1" flipV="1">
            <a:off x="7044696" y="4373294"/>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241906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Data Models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- 12</a:t>
            </a:r>
          </a:p>
          <a:p>
            <a:endParaRPr lang="en-US" dirty="0"/>
          </a:p>
        </p:txBody>
      </p:sp>
    </p:spTree>
    <p:extLst>
      <p:ext uri="{BB962C8B-B14F-4D97-AF65-F5344CB8AC3E}">
        <p14:creationId xmlns:p14="http://schemas.microsoft.com/office/powerpoint/2010/main" val="441690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Database Models?</a:t>
            </a:r>
          </a:p>
        </p:txBody>
      </p:sp>
      <p:sp>
        <p:nvSpPr>
          <p:cNvPr id="3" name="Content Placeholder 2"/>
          <p:cNvSpPr>
            <a:spLocks noGrp="1"/>
          </p:cNvSpPr>
          <p:nvPr>
            <p:ph idx="1"/>
          </p:nvPr>
        </p:nvSpPr>
        <p:spPr/>
        <p:txBody>
          <a:bodyPr/>
          <a:lstStyle/>
          <a:p>
            <a:r>
              <a:rPr lang="en-US" dirty="0"/>
              <a:t>A database model is a type of data model that </a:t>
            </a:r>
            <a:r>
              <a:rPr lang="en-US" b="1" dirty="0">
                <a:solidFill>
                  <a:schemeClr val="accent6"/>
                </a:solidFill>
              </a:rPr>
              <a:t>defines the logical structure of a database</a:t>
            </a:r>
            <a:r>
              <a:rPr lang="en-US" dirty="0"/>
              <a:t>.</a:t>
            </a:r>
          </a:p>
          <a:p>
            <a:r>
              <a:rPr lang="en-US" dirty="0"/>
              <a:t>It determine </a:t>
            </a:r>
            <a:r>
              <a:rPr lang="en-US" b="1" dirty="0">
                <a:solidFill>
                  <a:schemeClr val="accent6"/>
                </a:solidFill>
              </a:rPr>
              <a:t>how data can be stored, accessed and updated </a:t>
            </a:r>
            <a:r>
              <a:rPr lang="en-US" dirty="0"/>
              <a:t>in a database management </a:t>
            </a:r>
            <a:r>
              <a:rPr lang="en-US" dirty="0" smtClean="0"/>
              <a:t>system.</a:t>
            </a:r>
            <a:endParaRPr lang="en-US" dirty="0"/>
          </a:p>
          <a:p>
            <a:r>
              <a:rPr lang="en-US" dirty="0"/>
              <a:t>The most popular example of a database model is the relational model, which uses a table-based format.</a:t>
            </a:r>
          </a:p>
        </p:txBody>
      </p:sp>
    </p:spTree>
    <p:extLst>
      <p:ext uri="{BB962C8B-B14F-4D97-AF65-F5344CB8AC3E}">
        <p14:creationId xmlns:p14="http://schemas.microsoft.com/office/powerpoint/2010/main" val="359662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Database Models</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109935150"/>
              </p:ext>
            </p:extLst>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447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118FF42-5F8B-4B2F-ADD2-DDCA8E7C54A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47A0956-A11F-42F3-8EF0-1ACA79CA46D4}"/>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92D2A2E8-1C5B-4912-B6CE-2F3674EAF03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AB534A4-5597-4433-9DCF-46C30F12C7FD}"/>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97407C9B-69F0-4492-AFEB-5E2597E4F6E5}"/>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1322E138-E914-43FB-88A7-0AD28D96E412}"/>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E850241E-CA13-470B-AE1A-B516302DAA0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43E74A54-D17E-4F0B-A87F-57BF09BD1842}"/>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F9B36C30-F4DF-4899-8CDD-4CFCFD2D303A}"/>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187BA379-32F2-4214-B047-12403E23D4BC}"/>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graphicEl>
                                              <a:dgm id="{88172EDD-900C-43F4-AB81-DCA78A473CE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Model</a:t>
            </a:r>
          </a:p>
        </p:txBody>
      </p:sp>
      <p:sp>
        <p:nvSpPr>
          <p:cNvPr id="3" name="Content Placeholder 2"/>
          <p:cNvSpPr>
            <a:spLocks noGrp="1"/>
          </p:cNvSpPr>
          <p:nvPr>
            <p:ph idx="1"/>
          </p:nvPr>
        </p:nvSpPr>
        <p:spPr/>
        <p:txBody>
          <a:bodyPr/>
          <a:lstStyle/>
          <a:p>
            <a:r>
              <a:rPr lang="en-US" dirty="0"/>
              <a:t>The hierarchical model organizes data into a </a:t>
            </a:r>
            <a:r>
              <a:rPr lang="en-US" b="1" dirty="0">
                <a:solidFill>
                  <a:schemeClr val="accent6"/>
                </a:solidFill>
              </a:rPr>
              <a:t>tree-like structure</a:t>
            </a:r>
            <a:r>
              <a:rPr lang="en-US" dirty="0"/>
              <a:t>, where </a:t>
            </a:r>
            <a:r>
              <a:rPr lang="en-US" b="1" dirty="0">
                <a:solidFill>
                  <a:schemeClr val="accent6"/>
                </a:solidFill>
              </a:rPr>
              <a:t>each record has a single parent or root</a:t>
            </a:r>
            <a:r>
              <a:rPr lang="en-US" dirty="0"/>
              <a:t>.</a:t>
            </a:r>
          </a:p>
          <a:p>
            <a:endParaRPr lang="en-US" dirty="0"/>
          </a:p>
          <a:p>
            <a:endParaRPr lang="en-US" dirty="0"/>
          </a:p>
          <a:p>
            <a:endParaRPr lang="en-US" dirty="0"/>
          </a:p>
          <a:p>
            <a:endParaRPr lang="en-US" dirty="0"/>
          </a:p>
          <a:p>
            <a:r>
              <a:rPr lang="en-US" dirty="0"/>
              <a:t>The hierarchy </a:t>
            </a:r>
            <a:r>
              <a:rPr lang="en-US" b="1" dirty="0">
                <a:solidFill>
                  <a:schemeClr val="accent6"/>
                </a:solidFill>
              </a:rPr>
              <a:t>starts from the Root data</a:t>
            </a:r>
            <a:r>
              <a:rPr lang="en-US" dirty="0"/>
              <a:t>, and </a:t>
            </a:r>
            <a:r>
              <a:rPr lang="en-US" b="1" dirty="0">
                <a:solidFill>
                  <a:schemeClr val="accent6"/>
                </a:solidFill>
              </a:rPr>
              <a:t>expands like a tree</a:t>
            </a:r>
            <a:r>
              <a:rPr lang="en-US" dirty="0"/>
              <a:t>, </a:t>
            </a:r>
            <a:r>
              <a:rPr lang="en-US" b="1" dirty="0">
                <a:solidFill>
                  <a:schemeClr val="accent6"/>
                </a:solidFill>
              </a:rPr>
              <a:t>adding child nodes to the parent nodes</a:t>
            </a:r>
            <a:r>
              <a:rPr lang="en-US" dirty="0"/>
              <a:t>.</a:t>
            </a:r>
          </a:p>
          <a:p>
            <a:r>
              <a:rPr lang="en-US" dirty="0"/>
              <a:t>In hierarchical model, data is </a:t>
            </a:r>
            <a:r>
              <a:rPr lang="en-US" dirty="0" smtClean="0"/>
              <a:t>organized </a:t>
            </a:r>
            <a:r>
              <a:rPr lang="en-US" dirty="0"/>
              <a:t>into </a:t>
            </a:r>
            <a:r>
              <a:rPr lang="en-US" b="1" dirty="0">
                <a:solidFill>
                  <a:schemeClr val="accent6"/>
                </a:solidFill>
              </a:rPr>
              <a:t>tree-like structure </a:t>
            </a:r>
            <a:r>
              <a:rPr lang="en-US" dirty="0"/>
              <a:t>with </a:t>
            </a:r>
            <a:r>
              <a:rPr lang="en-US" b="1" dirty="0">
                <a:solidFill>
                  <a:schemeClr val="accent6"/>
                </a:solidFill>
              </a:rPr>
              <a:t>one-to-many relationship </a:t>
            </a:r>
            <a:r>
              <a:rPr lang="en-US" dirty="0"/>
              <a:t>between two different types of data, for example, </a:t>
            </a:r>
            <a:r>
              <a:rPr lang="en-US" b="1" dirty="0">
                <a:solidFill>
                  <a:schemeClr val="accent6"/>
                </a:solidFill>
              </a:rPr>
              <a:t>one department can have many professors and many students</a:t>
            </a:r>
            <a:r>
              <a:rPr lang="en-US" dirty="0"/>
              <a:t>.</a:t>
            </a:r>
          </a:p>
        </p:txBody>
      </p:sp>
      <p:sp>
        <p:nvSpPr>
          <p:cNvPr id="4" name="Rectangle 3"/>
          <p:cNvSpPr/>
          <p:nvPr/>
        </p:nvSpPr>
        <p:spPr>
          <a:xfrm>
            <a:off x="4769224" y="1479177"/>
            <a:ext cx="1828800" cy="5400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Department</a:t>
            </a:r>
          </a:p>
        </p:txBody>
      </p:sp>
      <p:cxnSp>
        <p:nvCxnSpPr>
          <p:cNvPr id="5" name="Straight Connector 4"/>
          <p:cNvCxnSpPr>
            <a:stCxn id="4" idx="2"/>
          </p:cNvCxnSpPr>
          <p:nvPr/>
        </p:nvCxnSpPr>
        <p:spPr>
          <a:xfrm>
            <a:off x="5683624" y="2019177"/>
            <a:ext cx="0" cy="3744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422865" y="2393577"/>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435724" y="2393577"/>
            <a:ext cx="0" cy="3810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521324" y="2768227"/>
            <a:ext cx="1828800" cy="5400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Student</a:t>
            </a:r>
          </a:p>
        </p:txBody>
      </p:sp>
      <p:sp>
        <p:nvSpPr>
          <p:cNvPr id="9" name="Rectangle 8"/>
          <p:cNvSpPr/>
          <p:nvPr/>
        </p:nvSpPr>
        <p:spPr>
          <a:xfrm>
            <a:off x="7017124" y="2780219"/>
            <a:ext cx="1828800" cy="5400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Professor</a:t>
            </a:r>
          </a:p>
        </p:txBody>
      </p:sp>
      <p:cxnSp>
        <p:nvCxnSpPr>
          <p:cNvPr id="10" name="Straight Connector 9"/>
          <p:cNvCxnSpPr/>
          <p:nvPr/>
        </p:nvCxnSpPr>
        <p:spPr>
          <a:xfrm>
            <a:off x="7931524" y="2393577"/>
            <a:ext cx="0" cy="38872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05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a:t>
            </a:r>
          </a:p>
        </p:txBody>
      </p:sp>
      <p:sp>
        <p:nvSpPr>
          <p:cNvPr id="3" name="Content Placeholder 2"/>
          <p:cNvSpPr>
            <a:spLocks noGrp="1"/>
          </p:cNvSpPr>
          <p:nvPr>
            <p:ph idx="1"/>
          </p:nvPr>
        </p:nvSpPr>
        <p:spPr/>
        <p:txBody>
          <a:bodyPr/>
          <a:lstStyle/>
          <a:p>
            <a:r>
              <a:rPr lang="en-US" dirty="0"/>
              <a:t>This is an </a:t>
            </a:r>
            <a:r>
              <a:rPr lang="en-US" b="1" dirty="0">
                <a:solidFill>
                  <a:schemeClr val="accent6"/>
                </a:solidFill>
              </a:rPr>
              <a:t>extension of the hierarchical model</a:t>
            </a:r>
            <a:r>
              <a:rPr lang="en-US" dirty="0"/>
              <a:t>, allowing </a:t>
            </a:r>
            <a:r>
              <a:rPr lang="en-US" b="1" dirty="0">
                <a:solidFill>
                  <a:schemeClr val="accent6"/>
                </a:solidFill>
              </a:rPr>
              <a:t>many-to-many relationships </a:t>
            </a:r>
            <a:r>
              <a:rPr lang="en-US" dirty="0"/>
              <a:t>in a tree-like structure that </a:t>
            </a:r>
            <a:r>
              <a:rPr lang="en-US" b="1" dirty="0">
                <a:solidFill>
                  <a:schemeClr val="accent6"/>
                </a:solidFill>
              </a:rPr>
              <a:t>allows multiple parents</a:t>
            </a:r>
            <a:r>
              <a:rPr lang="en-US" dirty="0" smtClean="0"/>
              <a:t>.</a:t>
            </a:r>
            <a:endParaRPr lang="en-US" dirty="0"/>
          </a:p>
          <a:p>
            <a:endParaRPr lang="en-US" dirty="0"/>
          </a:p>
          <a:p>
            <a:endParaRPr lang="en-US" dirty="0"/>
          </a:p>
          <a:p>
            <a:endParaRPr lang="en-US" dirty="0"/>
          </a:p>
          <a:p>
            <a:endParaRPr lang="en-US" dirty="0"/>
          </a:p>
        </p:txBody>
      </p:sp>
      <p:sp>
        <p:nvSpPr>
          <p:cNvPr id="11" name="Oval 10"/>
          <p:cNvSpPr/>
          <p:nvPr/>
        </p:nvSpPr>
        <p:spPr>
          <a:xfrm>
            <a:off x="5341552" y="218007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A</a:t>
            </a:r>
          </a:p>
        </p:txBody>
      </p:sp>
      <p:sp>
        <p:nvSpPr>
          <p:cNvPr id="12" name="Oval 11"/>
          <p:cNvSpPr/>
          <p:nvPr/>
        </p:nvSpPr>
        <p:spPr>
          <a:xfrm>
            <a:off x="4406152" y="328887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
            </a:r>
          </a:p>
        </p:txBody>
      </p:sp>
      <p:sp>
        <p:nvSpPr>
          <p:cNvPr id="13" name="Oval 12"/>
          <p:cNvSpPr/>
          <p:nvPr/>
        </p:nvSpPr>
        <p:spPr>
          <a:xfrm>
            <a:off x="6311152" y="330597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a:t>
            </a:r>
          </a:p>
        </p:txBody>
      </p:sp>
      <p:cxnSp>
        <p:nvCxnSpPr>
          <p:cNvPr id="14" name="Straight Connector 13"/>
          <p:cNvCxnSpPr>
            <a:stCxn id="11" idx="3"/>
            <a:endCxn id="12" idx="7"/>
          </p:cNvCxnSpPr>
          <p:nvPr/>
        </p:nvCxnSpPr>
        <p:spPr>
          <a:xfrm flipH="1">
            <a:off x="5020710" y="2794635"/>
            <a:ext cx="426284" cy="59968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5"/>
            <a:endCxn id="13" idx="1"/>
          </p:cNvCxnSpPr>
          <p:nvPr/>
        </p:nvCxnSpPr>
        <p:spPr>
          <a:xfrm>
            <a:off x="5956110" y="2794635"/>
            <a:ext cx="460484" cy="61678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491752" y="439884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a:t>
            </a:r>
          </a:p>
        </p:txBody>
      </p:sp>
      <p:sp>
        <p:nvSpPr>
          <p:cNvPr id="17" name="Oval 16"/>
          <p:cNvSpPr/>
          <p:nvPr/>
        </p:nvSpPr>
        <p:spPr>
          <a:xfrm>
            <a:off x="5341552" y="439884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E</a:t>
            </a:r>
          </a:p>
        </p:txBody>
      </p:sp>
      <p:cxnSp>
        <p:nvCxnSpPr>
          <p:cNvPr id="18" name="Straight Connector 17"/>
          <p:cNvCxnSpPr>
            <a:endCxn id="16" idx="7"/>
          </p:cNvCxnSpPr>
          <p:nvPr/>
        </p:nvCxnSpPr>
        <p:spPr>
          <a:xfrm flipH="1">
            <a:off x="4106310" y="3904605"/>
            <a:ext cx="405284" cy="59968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5"/>
            <a:endCxn id="17" idx="1"/>
          </p:cNvCxnSpPr>
          <p:nvPr/>
        </p:nvCxnSpPr>
        <p:spPr>
          <a:xfrm>
            <a:off x="5020710" y="3903435"/>
            <a:ext cx="426284" cy="60085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243613" y="439884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F</a:t>
            </a:r>
          </a:p>
        </p:txBody>
      </p:sp>
      <p:cxnSp>
        <p:nvCxnSpPr>
          <p:cNvPr id="21" name="Straight Connector 20"/>
          <p:cNvCxnSpPr>
            <a:stCxn id="13" idx="5"/>
            <a:endCxn id="20" idx="1"/>
          </p:cNvCxnSpPr>
          <p:nvPr/>
        </p:nvCxnSpPr>
        <p:spPr>
          <a:xfrm>
            <a:off x="6925710" y="3920535"/>
            <a:ext cx="423345" cy="58375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3"/>
            <a:endCxn id="17" idx="7"/>
          </p:cNvCxnSpPr>
          <p:nvPr/>
        </p:nvCxnSpPr>
        <p:spPr>
          <a:xfrm flipH="1">
            <a:off x="5956110" y="3920535"/>
            <a:ext cx="460484" cy="58375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15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17" grpId="0" animBg="1"/>
      <p:bldP spid="2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Entity-relationship Model</a:t>
            </a:r>
          </a:p>
        </p:txBody>
      </p:sp>
      <p:sp>
        <p:nvSpPr>
          <p:cNvPr id="3" name="Content Placeholder 2"/>
          <p:cNvSpPr>
            <a:spLocks noGrp="1"/>
          </p:cNvSpPr>
          <p:nvPr>
            <p:ph idx="1"/>
          </p:nvPr>
        </p:nvSpPr>
        <p:spPr/>
        <p:txBody>
          <a:bodyPr/>
          <a:lstStyle/>
          <a:p>
            <a:r>
              <a:rPr lang="en-US" dirty="0"/>
              <a:t>In this database model, </a:t>
            </a:r>
            <a:r>
              <a:rPr lang="en-US" b="1" dirty="0">
                <a:solidFill>
                  <a:schemeClr val="accent6"/>
                </a:solidFill>
              </a:rPr>
              <a:t>relationships are created by dividing object of interest into entity </a:t>
            </a:r>
            <a:r>
              <a:rPr lang="en-US" dirty="0"/>
              <a:t>and</a:t>
            </a:r>
            <a:r>
              <a:rPr lang="en-US" b="1" dirty="0">
                <a:solidFill>
                  <a:schemeClr val="accent6"/>
                </a:solidFill>
              </a:rPr>
              <a:t> its characteristics into attributes</a:t>
            </a:r>
            <a:r>
              <a:rPr lang="en-US" dirty="0"/>
              <a:t>.</a:t>
            </a:r>
          </a:p>
          <a:p>
            <a:endParaRPr lang="en-US" dirty="0"/>
          </a:p>
          <a:p>
            <a:endParaRPr lang="en-US" dirty="0"/>
          </a:p>
          <a:p>
            <a:endParaRPr lang="en-US" dirty="0"/>
          </a:p>
          <a:p>
            <a:endParaRPr lang="en-US" dirty="0"/>
          </a:p>
        </p:txBody>
      </p:sp>
      <p:sp>
        <p:nvSpPr>
          <p:cNvPr id="23" name="Rectangle 22"/>
          <p:cNvSpPr/>
          <p:nvPr/>
        </p:nvSpPr>
        <p:spPr>
          <a:xfrm>
            <a:off x="2870106" y="3453609"/>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24" name="Rectangle 23"/>
          <p:cNvSpPr/>
          <p:nvPr/>
        </p:nvSpPr>
        <p:spPr>
          <a:xfrm>
            <a:off x="8050083" y="3449253"/>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Book</a:t>
            </a:r>
            <a:endParaRPr lang="en-US" dirty="0">
              <a:solidFill>
                <a:schemeClr val="tx1"/>
              </a:solidFill>
            </a:endParaRPr>
          </a:p>
        </p:txBody>
      </p:sp>
      <p:sp>
        <p:nvSpPr>
          <p:cNvPr id="25" name="Diamond 24"/>
          <p:cNvSpPr/>
          <p:nvPr/>
        </p:nvSpPr>
        <p:spPr>
          <a:xfrm>
            <a:off x="5444032" y="3375229"/>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Issue</a:t>
            </a:r>
            <a:endParaRPr lang="en-US" dirty="0">
              <a:solidFill>
                <a:schemeClr val="tx1"/>
              </a:solidFill>
            </a:endParaRPr>
          </a:p>
        </p:txBody>
      </p:sp>
      <p:cxnSp>
        <p:nvCxnSpPr>
          <p:cNvPr id="26" name="Straight Connector 25"/>
          <p:cNvCxnSpPr>
            <a:stCxn id="25" idx="3"/>
            <a:endCxn id="24" idx="1"/>
          </p:cNvCxnSpPr>
          <p:nvPr/>
        </p:nvCxnSpPr>
        <p:spPr>
          <a:xfrm>
            <a:off x="7168330" y="3821544"/>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p:nvCxnSpPr>
        <p:spPr>
          <a:xfrm>
            <a:off x="4562279" y="3821544"/>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a:stCxn id="29" idx="4"/>
            <a:endCxn id="23" idx="0"/>
          </p:cNvCxnSpPr>
          <p:nvPr/>
        </p:nvCxnSpPr>
        <p:spPr>
          <a:xfrm>
            <a:off x="2755803" y="3017636"/>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9" name="Oval 28"/>
          <p:cNvSpPr/>
          <p:nvPr/>
        </p:nvSpPr>
        <p:spPr>
          <a:xfrm>
            <a:off x="2024283" y="259472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30" name="Straight Connector 29"/>
          <p:cNvCxnSpPr>
            <a:stCxn id="31" idx="4"/>
            <a:endCxn id="23" idx="0"/>
          </p:cNvCxnSpPr>
          <p:nvPr/>
        </p:nvCxnSpPr>
        <p:spPr>
          <a:xfrm flipH="1">
            <a:off x="3719192" y="2995225"/>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1" name="Oval 30"/>
          <p:cNvSpPr/>
          <p:nvPr/>
        </p:nvSpPr>
        <p:spPr>
          <a:xfrm>
            <a:off x="3642406" y="257231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32" name="Straight Connector 31"/>
          <p:cNvCxnSpPr/>
          <p:nvPr/>
        </p:nvCxnSpPr>
        <p:spPr>
          <a:xfrm flipH="1">
            <a:off x="2888392" y="4193836"/>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3" name="Oval 32"/>
          <p:cNvSpPr/>
          <p:nvPr/>
        </p:nvSpPr>
        <p:spPr>
          <a:xfrm>
            <a:off x="2138586" y="4604420"/>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34" name="Oval 33"/>
          <p:cNvSpPr/>
          <p:nvPr/>
        </p:nvSpPr>
        <p:spPr>
          <a:xfrm>
            <a:off x="3774937" y="461724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35" name="Straight Connector 34"/>
          <p:cNvCxnSpPr>
            <a:stCxn id="23" idx="2"/>
            <a:endCxn id="34" idx="0"/>
          </p:cNvCxnSpPr>
          <p:nvPr/>
        </p:nvCxnSpPr>
        <p:spPr>
          <a:xfrm>
            <a:off x="3719192" y="4198192"/>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36" name="Straight Connector 35"/>
          <p:cNvCxnSpPr>
            <a:stCxn id="37" idx="4"/>
          </p:cNvCxnSpPr>
          <p:nvPr/>
        </p:nvCxnSpPr>
        <p:spPr>
          <a:xfrm>
            <a:off x="7997568" y="3013623"/>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7" name="Oval 36"/>
          <p:cNvSpPr/>
          <p:nvPr/>
        </p:nvSpPr>
        <p:spPr>
          <a:xfrm>
            <a:off x="7266048" y="2590713"/>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38" name="Straight Connector 37"/>
          <p:cNvCxnSpPr>
            <a:stCxn id="39" idx="4"/>
          </p:cNvCxnSpPr>
          <p:nvPr/>
        </p:nvCxnSpPr>
        <p:spPr>
          <a:xfrm flipH="1">
            <a:off x="8960957" y="2991212"/>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9" name="Oval 38"/>
          <p:cNvSpPr/>
          <p:nvPr/>
        </p:nvSpPr>
        <p:spPr>
          <a:xfrm>
            <a:off x="8884171" y="2568302"/>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40" name="Straight Connector 39"/>
          <p:cNvCxnSpPr/>
          <p:nvPr/>
        </p:nvCxnSpPr>
        <p:spPr>
          <a:xfrm flipH="1">
            <a:off x="8130157" y="4189823"/>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1" name="Oval 40"/>
          <p:cNvSpPr/>
          <p:nvPr/>
        </p:nvSpPr>
        <p:spPr>
          <a:xfrm>
            <a:off x="7380351" y="4600407"/>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Author</a:t>
            </a:r>
          </a:p>
        </p:txBody>
      </p:sp>
      <p:sp>
        <p:nvSpPr>
          <p:cNvPr id="42" name="Oval 41"/>
          <p:cNvSpPr/>
          <p:nvPr/>
        </p:nvSpPr>
        <p:spPr>
          <a:xfrm>
            <a:off x="9016702" y="4613228"/>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Price</a:t>
            </a:r>
          </a:p>
        </p:txBody>
      </p:sp>
      <p:cxnSp>
        <p:nvCxnSpPr>
          <p:cNvPr id="43" name="Straight Connector 42"/>
          <p:cNvCxnSpPr>
            <a:endCxn id="42" idx="0"/>
          </p:cNvCxnSpPr>
          <p:nvPr/>
        </p:nvCxnSpPr>
        <p:spPr>
          <a:xfrm>
            <a:off x="8960957" y="4194179"/>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4" name="Rounded Rectangle 43"/>
          <p:cNvSpPr/>
          <p:nvPr/>
        </p:nvSpPr>
        <p:spPr>
          <a:xfrm>
            <a:off x="5611719" y="4551825"/>
            <a:ext cx="1412988"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Entities</a:t>
            </a:r>
            <a:endParaRPr lang="en-US" dirty="0">
              <a:solidFill>
                <a:schemeClr val="tx1"/>
              </a:solidFill>
            </a:endParaRPr>
          </a:p>
        </p:txBody>
      </p:sp>
      <p:cxnSp>
        <p:nvCxnSpPr>
          <p:cNvPr id="45" name="Straight Arrow Connector 44"/>
          <p:cNvCxnSpPr/>
          <p:nvPr/>
        </p:nvCxnSpPr>
        <p:spPr>
          <a:xfrm flipV="1">
            <a:off x="6832689" y="4198195"/>
            <a:ext cx="1217394" cy="62343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4571063" y="4193837"/>
            <a:ext cx="1220970" cy="5798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5574661" y="2106705"/>
            <a:ext cx="146304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Attributes</a:t>
            </a:r>
            <a:endParaRPr lang="en-US" dirty="0">
              <a:solidFill>
                <a:schemeClr val="tx1"/>
              </a:solidFill>
            </a:endParaRPr>
          </a:p>
        </p:txBody>
      </p:sp>
      <p:cxnSp>
        <p:nvCxnSpPr>
          <p:cNvPr id="48" name="Straight Arrow Connector 47"/>
          <p:cNvCxnSpPr>
            <a:endCxn id="37" idx="2"/>
          </p:cNvCxnSpPr>
          <p:nvPr/>
        </p:nvCxnSpPr>
        <p:spPr>
          <a:xfrm>
            <a:off x="6916810" y="2457111"/>
            <a:ext cx="349238" cy="34505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31" idx="6"/>
          </p:cNvCxnSpPr>
          <p:nvPr/>
        </p:nvCxnSpPr>
        <p:spPr>
          <a:xfrm flipH="1">
            <a:off x="5105446" y="2458178"/>
            <a:ext cx="567475" cy="32559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5383866" y="2644502"/>
            <a:ext cx="18288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Relationship</a:t>
            </a:r>
            <a:endParaRPr lang="en-US" dirty="0">
              <a:solidFill>
                <a:schemeClr val="tx1"/>
              </a:solidFill>
            </a:endParaRPr>
          </a:p>
        </p:txBody>
      </p:sp>
      <p:cxnSp>
        <p:nvCxnSpPr>
          <p:cNvPr id="51" name="Straight Arrow Connector 50"/>
          <p:cNvCxnSpPr/>
          <p:nvPr/>
        </p:nvCxnSpPr>
        <p:spPr>
          <a:xfrm>
            <a:off x="6298266" y="3012801"/>
            <a:ext cx="7915" cy="36576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41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xEl>
                                              <p:pRg st="0" end="0"/>
                                            </p:txEl>
                                          </p:spTgt>
                                        </p:tgtEl>
                                        <p:attrNameLst>
                                          <p:attrName>style.visibility</p:attrName>
                                        </p:attrNameLst>
                                      </p:cBhvr>
                                      <p:to>
                                        <p:strVal val="visible"/>
                                      </p:to>
                                    </p:set>
                                    <p:animEffect transition="in" filter="fade">
                                      <p:cBhvr>
                                        <p:cTn id="18" dur="500"/>
                                        <p:tgtEl>
                                          <p:spTgt spid="23">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Effect transition="in" filter="fade">
                                      <p:cBhvr>
                                        <p:cTn id="21" dur="500"/>
                                        <p:tgtEl>
                                          <p:spTgt spid="2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par>
                                <p:cTn id="76" presetID="10" presetClass="entr" presetSubtype="0" fill="hold" nodeType="with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500"/>
                                        <p:tgtEl>
                                          <p:spTgt spid="43"/>
                                        </p:tgtEl>
                                      </p:cBhvr>
                                    </p:animEffect>
                                  </p:childTnLst>
                                </p:cTn>
                              </p:par>
                              <p:par>
                                <p:cTn id="79" presetID="10" presetClass="entr" presetSubtype="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fade">
                                      <p:cBhvr>
                                        <p:cTn id="81" dur="500"/>
                                        <p:tgtEl>
                                          <p:spTgt spid="4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500"/>
                                        <p:tgtEl>
                                          <p:spTgt spid="47"/>
                                        </p:tgtEl>
                                      </p:cBhvr>
                                    </p:animEffect>
                                  </p:childTnLst>
                                </p:cTn>
                              </p:par>
                              <p:par>
                                <p:cTn id="85" presetID="10" presetClass="entr" presetSubtype="0"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500"/>
                                        <p:tgtEl>
                                          <p:spTgt spid="4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par>
                                <p:cTn id="91" presetID="10" presetClass="entr" presetSubtype="0" fill="hold" nodeType="withEffect">
                                  <p:stCondLst>
                                    <p:cond delay="0"/>
                                  </p:stCondLst>
                                  <p:childTnLst>
                                    <p:set>
                                      <p:cBhvr>
                                        <p:cTn id="92" dur="1" fill="hold">
                                          <p:stCondLst>
                                            <p:cond delay="0"/>
                                          </p:stCondLst>
                                        </p:cTn>
                                        <p:tgtEl>
                                          <p:spTgt spid="25">
                                            <p:txEl>
                                              <p:pRg st="0" end="0"/>
                                            </p:txEl>
                                          </p:spTgt>
                                        </p:tgtEl>
                                        <p:attrNameLst>
                                          <p:attrName>style.visibility</p:attrName>
                                        </p:attrNameLst>
                                      </p:cBhvr>
                                      <p:to>
                                        <p:strVal val="visible"/>
                                      </p:to>
                                    </p:set>
                                    <p:animEffect transition="in" filter="fade">
                                      <p:cBhvr>
                                        <p:cTn id="93" dur="500"/>
                                        <p:tgtEl>
                                          <p:spTgt spid="25">
                                            <p:txEl>
                                              <p:pRg st="0" end="0"/>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childTnLst>
                                </p:cTn>
                              </p:par>
                              <p:par>
                                <p:cTn id="97" presetID="10" presetClass="entr" presetSubtype="0" fill="hold" nodeType="with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500"/>
                                        <p:tgtEl>
                                          <p:spTgt spid="50"/>
                                        </p:tgtEl>
                                      </p:cBhvr>
                                    </p:animEffect>
                                  </p:childTnLst>
                                </p:cTn>
                              </p:par>
                              <p:par>
                                <p:cTn id="103" presetID="10" presetClass="entr" presetSubtype="0" fill="hold"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fade">
                                      <p:cBhvr>
                                        <p:cTn id="10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9" grpId="0" animBg="1"/>
      <p:bldP spid="31" grpId="0" animBg="1"/>
      <p:bldP spid="33" grpId="0" animBg="1"/>
      <p:bldP spid="34" grpId="0" animBg="1"/>
      <p:bldP spid="37" grpId="0" animBg="1"/>
      <p:bldP spid="39" grpId="0" animBg="1"/>
      <p:bldP spid="41" grpId="0" animBg="1"/>
      <p:bldP spid="42" grpId="0" animBg="1"/>
      <p:bldP spid="44" grpId="0"/>
      <p:bldP spid="47" grpId="0"/>
      <p:bldP spid="5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a:t>
            </a:r>
          </a:p>
        </p:txBody>
      </p:sp>
      <p:sp>
        <p:nvSpPr>
          <p:cNvPr id="3" name="Content Placeholder 2"/>
          <p:cNvSpPr>
            <a:spLocks noGrp="1"/>
          </p:cNvSpPr>
          <p:nvPr>
            <p:ph idx="1"/>
          </p:nvPr>
        </p:nvSpPr>
        <p:spPr/>
        <p:txBody>
          <a:bodyPr/>
          <a:lstStyle/>
          <a:p>
            <a:r>
              <a:rPr lang="en-US" dirty="0"/>
              <a:t>In this model, </a:t>
            </a:r>
            <a:r>
              <a:rPr lang="en-US" b="1" dirty="0">
                <a:solidFill>
                  <a:schemeClr val="accent6"/>
                </a:solidFill>
              </a:rPr>
              <a:t>data is </a:t>
            </a:r>
            <a:r>
              <a:rPr lang="en-US" b="1" dirty="0" smtClean="0">
                <a:solidFill>
                  <a:schemeClr val="accent6"/>
                </a:solidFill>
              </a:rPr>
              <a:t>organized </a:t>
            </a:r>
            <a:r>
              <a:rPr lang="en-US" b="1" dirty="0">
                <a:solidFill>
                  <a:schemeClr val="accent6"/>
                </a:solidFill>
              </a:rPr>
              <a:t>in two-dimensional tables </a:t>
            </a:r>
            <a:r>
              <a:rPr lang="en-US" dirty="0"/>
              <a:t>and the </a:t>
            </a:r>
            <a:r>
              <a:rPr lang="en-US" b="1" dirty="0">
                <a:solidFill>
                  <a:schemeClr val="accent6"/>
                </a:solidFill>
              </a:rPr>
              <a:t>relationship is maintained by storing a common attribute</a:t>
            </a:r>
            <a:r>
              <a:rPr lang="en-US" dirty="0"/>
              <a:t>.</a:t>
            </a:r>
          </a:p>
          <a:p>
            <a:endParaRPr lang="en-US" dirty="0"/>
          </a:p>
          <a:p>
            <a:endParaRPr lang="en-US" dirty="0"/>
          </a:p>
          <a:p>
            <a:endParaRPr lang="en-US" dirty="0"/>
          </a:p>
          <a:p>
            <a:endParaRPr lang="en-US" dirty="0"/>
          </a:p>
        </p:txBody>
      </p:sp>
      <p:graphicFrame>
        <p:nvGraphicFramePr>
          <p:cNvPr id="52"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051632758"/>
              </p:ext>
            </p:extLst>
          </p:nvPr>
        </p:nvGraphicFramePr>
        <p:xfrm>
          <a:off x="1117657" y="1813199"/>
          <a:ext cx="2756853" cy="1234440"/>
        </p:xfrm>
        <a:graphic>
          <a:graphicData uri="http://schemas.openxmlformats.org/drawingml/2006/table">
            <a:tbl>
              <a:tblPr firstRow="1" bandRow="1">
                <a:tableStyleId>{8EC20E35-A176-4012-BC5E-935CFFF8708E}</a:tableStyleId>
              </a:tblPr>
              <a:tblGrid>
                <a:gridCol w="595630">
                  <a:extLst>
                    <a:ext uri="{9D8B030D-6E8A-4147-A177-3AD203B41FA5}">
                      <a16:colId xmlns:a16="http://schemas.microsoft.com/office/drawing/2014/main" xmlns="" val="20000"/>
                    </a:ext>
                  </a:extLst>
                </a:gridCol>
                <a:gridCol w="1565593">
                  <a:extLst>
                    <a:ext uri="{9D8B030D-6E8A-4147-A177-3AD203B41FA5}">
                      <a16:colId xmlns:a16="http://schemas.microsoft.com/office/drawing/2014/main" xmlns="" val="20001"/>
                    </a:ext>
                  </a:extLst>
                </a:gridCol>
                <a:gridCol w="595630">
                  <a:extLst>
                    <a:ext uri="{9D8B030D-6E8A-4147-A177-3AD203B41FA5}">
                      <a16:colId xmlns:a16="http://schemas.microsoft.com/office/drawing/2014/main" xmlns="" val="20002"/>
                    </a:ext>
                  </a:extLst>
                </a:gridCol>
              </a:tblGrid>
              <a:tr h="411480">
                <a:tc>
                  <a:txBody>
                    <a:bodyPr/>
                    <a:lstStyle/>
                    <a:p>
                      <a:pPr algn="l"/>
                      <a:r>
                        <a:rPr lang="en-US" b="1" u="sng" dirty="0" err="1" smtClean="0">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Student_Name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Age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algn="l"/>
                      <a:r>
                        <a:rPr lang="en-US" sz="1900" dirty="0" smtClean="0"/>
                        <a:t>101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Raj Patel</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20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algn="l"/>
                      <a:r>
                        <a:rPr lang="en-US" sz="1900" dirty="0" smtClean="0"/>
                        <a:t>102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Meet Shah</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21</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779660663"/>
              </p:ext>
            </p:extLst>
          </p:nvPr>
        </p:nvGraphicFramePr>
        <p:xfrm>
          <a:off x="6527857" y="1813199"/>
          <a:ext cx="3320416" cy="1234440"/>
        </p:xfrm>
        <a:graphic>
          <a:graphicData uri="http://schemas.openxmlformats.org/drawingml/2006/table">
            <a:tbl>
              <a:tblPr firstRow="1" bandRow="1">
                <a:tableStyleId>{8EC20E35-A176-4012-BC5E-935CFFF8708E}</a:tableStyleId>
              </a:tblPr>
              <a:tblGrid>
                <a:gridCol w="775018">
                  <a:extLst>
                    <a:ext uri="{9D8B030D-6E8A-4147-A177-3AD203B41FA5}">
                      <a16:colId xmlns:a16="http://schemas.microsoft.com/office/drawing/2014/main" xmlns="" val="20000"/>
                    </a:ext>
                  </a:extLst>
                </a:gridCol>
                <a:gridCol w="1565593">
                  <a:extLst>
                    <a:ext uri="{9D8B030D-6E8A-4147-A177-3AD203B41FA5}">
                      <a16:colId xmlns:a16="http://schemas.microsoft.com/office/drawing/2014/main" xmlns="" val="20001"/>
                    </a:ext>
                  </a:extLst>
                </a:gridCol>
                <a:gridCol w="979805">
                  <a:extLst>
                    <a:ext uri="{9D8B030D-6E8A-4147-A177-3AD203B41FA5}">
                      <a16:colId xmlns:a16="http://schemas.microsoft.com/office/drawing/2014/main" xmlns="" val="20002"/>
                    </a:ext>
                  </a:extLst>
                </a:gridCol>
              </a:tblGrid>
              <a:tr h="411480">
                <a:tc>
                  <a:txBody>
                    <a:bodyPr/>
                    <a:lstStyle/>
                    <a:p>
                      <a:pPr algn="l"/>
                      <a:r>
                        <a:rPr lang="en-US" b="1" u="sng" dirty="0" err="1" smtClean="0">
                          <a:solidFill>
                            <a:schemeClr val="tx1"/>
                          </a:solidFill>
                        </a:rPr>
                        <a:t>SubID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Subject_Name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Teacher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algn="l"/>
                      <a:r>
                        <a:rPr lang="en-US" sz="1900" dirty="0" smtClean="0"/>
                        <a:t>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DBMS</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smtClean="0">
                          <a:solidFill>
                            <a:schemeClr val="dk1"/>
                          </a:solidFill>
                          <a:latin typeface="+mn-lt"/>
                          <a:ea typeface="+mn-ea"/>
                          <a:cs typeface="+mn-cs"/>
                        </a:rPr>
                        <a:t>Doshi</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algn="l"/>
                      <a:r>
                        <a:rPr lang="en-US" sz="1900" dirty="0" smtClean="0"/>
                        <a:t>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DS</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smtClean="0">
                          <a:solidFill>
                            <a:schemeClr val="dk1"/>
                          </a:solidFill>
                          <a:latin typeface="+mn-lt"/>
                          <a:ea typeface="+mn-ea"/>
                          <a:cs typeface="+mn-cs"/>
                        </a:rPr>
                        <a:t>Vyash</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447467675"/>
              </p:ext>
            </p:extLst>
          </p:nvPr>
        </p:nvGraphicFramePr>
        <p:xfrm>
          <a:off x="3668116" y="4025240"/>
          <a:ext cx="2963252" cy="2057400"/>
        </p:xfrm>
        <a:graphic>
          <a:graphicData uri="http://schemas.openxmlformats.org/drawingml/2006/table">
            <a:tbl>
              <a:tblPr firstRow="1" bandRow="1">
                <a:tableStyleId>{8EC20E35-A176-4012-BC5E-935CFFF8708E}</a:tableStyleId>
              </a:tblPr>
              <a:tblGrid>
                <a:gridCol w="765493"/>
                <a:gridCol w="628354">
                  <a:extLst>
                    <a:ext uri="{9D8B030D-6E8A-4147-A177-3AD203B41FA5}">
                      <a16:colId xmlns:a16="http://schemas.microsoft.com/office/drawing/2014/main" xmlns="" val="20000"/>
                    </a:ext>
                  </a:extLst>
                </a:gridCol>
                <a:gridCol w="775018">
                  <a:extLst>
                    <a:ext uri="{9D8B030D-6E8A-4147-A177-3AD203B41FA5}">
                      <a16:colId xmlns:a16="http://schemas.microsoft.com/office/drawing/2014/main" xmlns="" val="20001"/>
                    </a:ext>
                  </a:extLst>
                </a:gridCol>
                <a:gridCol w="794387">
                  <a:extLst>
                    <a:ext uri="{9D8B030D-6E8A-4147-A177-3AD203B41FA5}">
                      <a16:colId xmlns:a16="http://schemas.microsoft.com/office/drawing/2014/main" xmlns="" val="20002"/>
                    </a:ext>
                  </a:extLst>
                </a:gridCol>
              </a:tblGrid>
              <a:tr h="411480">
                <a:tc>
                  <a:txBody>
                    <a:bodyPr/>
                    <a:lstStyle/>
                    <a:p>
                      <a:pPr algn="l"/>
                      <a:r>
                        <a:rPr lang="en-US" b="1" u="sng" dirty="0" err="1" smtClean="0">
                          <a:solidFill>
                            <a:schemeClr val="tx1"/>
                          </a:solidFill>
                        </a:rPr>
                        <a:t>ResID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smtClean="0">
                          <a:solidFill>
                            <a:schemeClr val="tx1"/>
                          </a:solidFill>
                        </a:rPr>
                        <a:t>Rno</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smtClean="0">
                          <a:solidFill>
                            <a:schemeClr val="tx1"/>
                          </a:solidFill>
                        </a:rPr>
                        <a:t>SubID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Marks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algn="l"/>
                      <a:r>
                        <a:rPr lang="en-US" sz="1900" dirty="0" smtClean="0"/>
                        <a:t>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101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1</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80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algn="l"/>
                      <a:r>
                        <a:rPr lang="en-US" sz="1900" dirty="0" smtClean="0"/>
                        <a:t>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101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2</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85</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algn="l"/>
                      <a:r>
                        <a:rPr lang="en-US" sz="1900" dirty="0" smtClean="0"/>
                        <a:t>3</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102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1</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75</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algn="l"/>
                      <a:r>
                        <a:rPr lang="en-US" sz="1900" dirty="0" smtClean="0"/>
                        <a:t>4</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102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2</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80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pSp>
        <p:nvGrpSpPr>
          <p:cNvPr id="66" name="Group 65"/>
          <p:cNvGrpSpPr/>
          <p:nvPr/>
        </p:nvGrpSpPr>
        <p:grpSpPr>
          <a:xfrm>
            <a:off x="1425773" y="3036583"/>
            <a:ext cx="3249341" cy="999336"/>
            <a:chOff x="901337" y="3084984"/>
            <a:chExt cx="2222863" cy="999336"/>
          </a:xfrm>
        </p:grpSpPr>
        <p:cxnSp>
          <p:nvCxnSpPr>
            <p:cNvPr id="67" name="Straight Connector 66"/>
            <p:cNvCxnSpPr/>
            <p:nvPr/>
          </p:nvCxnSpPr>
          <p:spPr>
            <a:xfrm>
              <a:off x="914400" y="3084984"/>
              <a:ext cx="0" cy="4320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01337" y="3505200"/>
              <a:ext cx="22098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124200" y="3489720"/>
              <a:ext cx="0" cy="5946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392271" y="3036583"/>
            <a:ext cx="1425370" cy="999336"/>
            <a:chOff x="4029864" y="3144157"/>
            <a:chExt cx="1080000" cy="954600"/>
          </a:xfrm>
        </p:grpSpPr>
        <p:cxnSp>
          <p:nvCxnSpPr>
            <p:cNvPr id="71" name="Straight Connector 70"/>
            <p:cNvCxnSpPr/>
            <p:nvPr/>
          </p:nvCxnSpPr>
          <p:spPr>
            <a:xfrm>
              <a:off x="5105400" y="3144157"/>
              <a:ext cx="0" cy="3600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029864" y="3504157"/>
              <a:ext cx="1080000" cy="104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038600" y="3504157"/>
              <a:ext cx="0" cy="5946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Rounded Rectangular Callout 73"/>
          <p:cNvSpPr/>
          <p:nvPr/>
        </p:nvSpPr>
        <p:spPr>
          <a:xfrm>
            <a:off x="5474791" y="3087859"/>
            <a:ext cx="1336958" cy="274320"/>
          </a:xfrm>
          <a:prstGeom prst="wedgeRoundRectCallout">
            <a:avLst>
              <a:gd name="adj1" fmla="val 16598"/>
              <a:gd name="adj2" fmla="val -30039"/>
              <a:gd name="adj3" fmla="val 16667"/>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Foreign Key</a:t>
            </a:r>
            <a:endParaRPr lang="en-IN" dirty="0">
              <a:solidFill>
                <a:schemeClr val="tx1"/>
              </a:solidFill>
            </a:endParaRPr>
          </a:p>
        </p:txBody>
      </p:sp>
      <p:sp>
        <p:nvSpPr>
          <p:cNvPr id="75" name="Rounded Rectangular Callout 74"/>
          <p:cNvSpPr/>
          <p:nvPr/>
        </p:nvSpPr>
        <p:spPr>
          <a:xfrm>
            <a:off x="1455630" y="3139134"/>
            <a:ext cx="1336958" cy="274320"/>
          </a:xfrm>
          <a:prstGeom prst="wedgeRoundRectCallout">
            <a:avLst>
              <a:gd name="adj1" fmla="val 16598"/>
              <a:gd name="adj2" fmla="val -30039"/>
              <a:gd name="adj3" fmla="val 16667"/>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Foreign Key</a:t>
            </a:r>
            <a:endParaRPr lang="en-IN" dirty="0">
              <a:solidFill>
                <a:schemeClr val="tx1"/>
              </a:solidFill>
            </a:endParaRPr>
          </a:p>
        </p:txBody>
      </p:sp>
    </p:spTree>
    <p:extLst>
      <p:ext uri="{BB962C8B-B14F-4D97-AF65-F5344CB8AC3E}">
        <p14:creationId xmlns:p14="http://schemas.microsoft.com/office/powerpoint/2010/main" val="189778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database Model</a:t>
            </a:r>
          </a:p>
        </p:txBody>
      </p:sp>
      <p:sp>
        <p:nvSpPr>
          <p:cNvPr id="3" name="Content Placeholder 2"/>
          <p:cNvSpPr>
            <a:spLocks noGrp="1"/>
          </p:cNvSpPr>
          <p:nvPr>
            <p:ph idx="1"/>
          </p:nvPr>
        </p:nvSpPr>
        <p:spPr/>
        <p:txBody>
          <a:bodyPr/>
          <a:lstStyle/>
          <a:p>
            <a:r>
              <a:rPr lang="en-US" dirty="0"/>
              <a:t>This data model is another method of representing real world objects. </a:t>
            </a:r>
          </a:p>
          <a:p>
            <a:r>
              <a:rPr lang="en-US" dirty="0"/>
              <a:t>It considers </a:t>
            </a:r>
            <a:r>
              <a:rPr lang="en-US" b="1" dirty="0">
                <a:solidFill>
                  <a:schemeClr val="accent6"/>
                </a:solidFill>
              </a:rPr>
              <a:t>each object in the world as objects </a:t>
            </a:r>
            <a:r>
              <a:rPr lang="en-US" dirty="0"/>
              <a:t>and isolates it from each other. </a:t>
            </a:r>
          </a:p>
          <a:p>
            <a:r>
              <a:rPr lang="en-US" dirty="0"/>
              <a:t>It </a:t>
            </a:r>
            <a:r>
              <a:rPr lang="en-US" b="1" dirty="0">
                <a:solidFill>
                  <a:schemeClr val="accent6"/>
                </a:solidFill>
              </a:rPr>
              <a:t>groups its related functionalities together </a:t>
            </a:r>
            <a:r>
              <a:rPr lang="en-US" dirty="0"/>
              <a:t>and </a:t>
            </a:r>
            <a:r>
              <a:rPr lang="en-US" b="1" dirty="0">
                <a:solidFill>
                  <a:schemeClr val="accent6"/>
                </a:solidFill>
              </a:rPr>
              <a:t>allows inheriting its functionality </a:t>
            </a:r>
            <a:r>
              <a:rPr lang="en-US" dirty="0"/>
              <a:t>to other related sub-groups.</a:t>
            </a:r>
          </a:p>
          <a:p>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393" y="2796817"/>
            <a:ext cx="57626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300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lstStyle/>
          <a:p>
            <a:r>
              <a:rPr lang="en-GB" dirty="0"/>
              <a:t>Attribute is </a:t>
            </a:r>
            <a:r>
              <a:rPr lang="en-GB" b="1" dirty="0">
                <a:solidFill>
                  <a:schemeClr val="accent6"/>
                </a:solidFill>
              </a:rPr>
              <a:t>properties</a:t>
            </a:r>
            <a:r>
              <a:rPr lang="en-GB" dirty="0"/>
              <a:t> or details about an entity.</a:t>
            </a:r>
          </a:p>
          <a:p>
            <a:r>
              <a:rPr lang="en-GB" dirty="0"/>
              <a:t>An attribute is represented by an </a:t>
            </a:r>
            <a:r>
              <a:rPr lang="en-GB" b="1" dirty="0">
                <a:solidFill>
                  <a:schemeClr val="accent6"/>
                </a:solidFill>
              </a:rPr>
              <a:t>oval</a:t>
            </a:r>
            <a:r>
              <a:rPr lang="en-GB" dirty="0"/>
              <a:t> containing name of an attribute. </a:t>
            </a:r>
          </a:p>
          <a:p>
            <a:r>
              <a:rPr lang="en-GB" dirty="0"/>
              <a:t>Attributes of Student are:</a:t>
            </a:r>
          </a:p>
          <a:p>
            <a:pPr lvl="1"/>
            <a:r>
              <a:rPr lang="en-GB" dirty="0"/>
              <a:t>Roll No</a:t>
            </a:r>
          </a:p>
          <a:p>
            <a:pPr lvl="1"/>
            <a:r>
              <a:rPr lang="en-GB" dirty="0"/>
              <a:t>Student Name</a:t>
            </a:r>
          </a:p>
          <a:p>
            <a:pPr lvl="1"/>
            <a:r>
              <a:rPr lang="en-GB" dirty="0"/>
              <a:t>Branch</a:t>
            </a:r>
          </a:p>
          <a:p>
            <a:pPr lvl="1"/>
            <a:r>
              <a:rPr lang="en-GB" dirty="0"/>
              <a:t>Semester</a:t>
            </a:r>
          </a:p>
          <a:p>
            <a:pPr lvl="1"/>
            <a:r>
              <a:rPr lang="en-GB" dirty="0"/>
              <a:t>Address</a:t>
            </a:r>
          </a:p>
          <a:p>
            <a:pPr lvl="1"/>
            <a:r>
              <a:rPr lang="en-GB" dirty="0"/>
              <a:t>Mobile No</a:t>
            </a:r>
          </a:p>
          <a:p>
            <a:pPr lvl="1"/>
            <a:r>
              <a:rPr lang="en-GB" dirty="0"/>
              <a:t>Age</a:t>
            </a:r>
          </a:p>
          <a:p>
            <a:pPr lvl="1"/>
            <a:r>
              <a:rPr lang="en-GB" dirty="0"/>
              <a:t>SPI</a:t>
            </a:r>
          </a:p>
          <a:p>
            <a:pPr lvl="1"/>
            <a:r>
              <a:rPr lang="en-GB" dirty="0"/>
              <a:t>Backlogs</a:t>
            </a:r>
          </a:p>
          <a:p>
            <a:pPr lvl="1"/>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6000" r="24991" b="7451"/>
          <a:stretch/>
        </p:blipFill>
        <p:spPr>
          <a:xfrm>
            <a:off x="3566392" y="2149077"/>
            <a:ext cx="1013672" cy="2953415"/>
          </a:xfrm>
          <a:prstGeom prst="rect">
            <a:avLst/>
          </a:prstGeom>
        </p:spPr>
      </p:pic>
      <p:sp>
        <p:nvSpPr>
          <p:cNvPr id="15" name="TextBox 14"/>
          <p:cNvSpPr txBox="1"/>
          <p:nvPr/>
        </p:nvSpPr>
        <p:spPr>
          <a:xfrm>
            <a:off x="9989637" y="1787559"/>
            <a:ext cx="980720" cy="369332"/>
          </a:xfrm>
          <a:prstGeom prst="rect">
            <a:avLst/>
          </a:prstGeom>
          <a:noFill/>
        </p:spPr>
        <p:txBody>
          <a:bodyPr wrap="square" rtlCol="0">
            <a:spAutoFit/>
          </a:bodyPr>
          <a:lstStyle/>
          <a:p>
            <a:pPr algn="ctr"/>
            <a:r>
              <a:rPr lang="en-US" dirty="0" smtClean="0"/>
              <a:t>Symbol</a:t>
            </a:r>
            <a:endParaRPr lang="en-US" dirty="0"/>
          </a:p>
        </p:txBody>
      </p:sp>
      <p:sp>
        <p:nvSpPr>
          <p:cNvPr id="16" name="Oval 15"/>
          <p:cNvSpPr/>
          <p:nvPr/>
        </p:nvSpPr>
        <p:spPr>
          <a:xfrm>
            <a:off x="9480689" y="884827"/>
            <a:ext cx="1998617" cy="79273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Attribute Name</a:t>
            </a:r>
          </a:p>
        </p:txBody>
      </p:sp>
      <p:sp>
        <p:nvSpPr>
          <p:cNvPr id="17" name="Rectangle 16"/>
          <p:cNvSpPr/>
          <p:nvPr/>
        </p:nvSpPr>
        <p:spPr>
          <a:xfrm>
            <a:off x="7166190" y="3557610"/>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cxnSp>
        <p:nvCxnSpPr>
          <p:cNvPr id="18" name="Straight Connector 17"/>
          <p:cNvCxnSpPr>
            <a:stCxn id="19" idx="4"/>
            <a:endCxn id="17" idx="0"/>
          </p:cNvCxnSpPr>
          <p:nvPr/>
        </p:nvCxnSpPr>
        <p:spPr>
          <a:xfrm>
            <a:off x="7051887" y="3091245"/>
            <a:ext cx="963389" cy="466365"/>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9" name="Oval 18"/>
          <p:cNvSpPr/>
          <p:nvPr/>
        </p:nvSpPr>
        <p:spPr>
          <a:xfrm>
            <a:off x="6320367" y="2551245"/>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RollNo</a:t>
            </a:r>
            <a:endParaRPr lang="en-US" dirty="0">
              <a:solidFill>
                <a:schemeClr val="tx1"/>
              </a:solidFill>
            </a:endParaRPr>
          </a:p>
        </p:txBody>
      </p:sp>
      <p:cxnSp>
        <p:nvCxnSpPr>
          <p:cNvPr id="20" name="Straight Connector 19"/>
          <p:cNvCxnSpPr>
            <a:stCxn id="21" idx="4"/>
            <a:endCxn id="17" idx="0"/>
          </p:cNvCxnSpPr>
          <p:nvPr/>
        </p:nvCxnSpPr>
        <p:spPr>
          <a:xfrm flipH="1">
            <a:off x="8015276" y="3068834"/>
            <a:ext cx="654734" cy="488776"/>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1" name="Oval 20"/>
          <p:cNvSpPr/>
          <p:nvPr/>
        </p:nvSpPr>
        <p:spPr>
          <a:xfrm>
            <a:off x="7938490" y="2528834"/>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Name</a:t>
            </a:r>
            <a:endParaRPr lang="en-US" dirty="0">
              <a:solidFill>
                <a:schemeClr val="tx1"/>
              </a:solidFill>
            </a:endParaRPr>
          </a:p>
        </p:txBody>
      </p:sp>
      <p:cxnSp>
        <p:nvCxnSpPr>
          <p:cNvPr id="12" name="Straight Connector 11"/>
          <p:cNvCxnSpPr/>
          <p:nvPr/>
        </p:nvCxnSpPr>
        <p:spPr>
          <a:xfrm>
            <a:off x="688878" y="5745577"/>
            <a:ext cx="6327648"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71287464"/>
              </p:ext>
            </p:extLst>
          </p:nvPr>
        </p:nvGraphicFramePr>
        <p:xfrm>
          <a:off x="688878" y="535759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xmlns=""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413055862"/>
              </p:ext>
            </p:extLst>
          </p:nvPr>
        </p:nvGraphicFramePr>
        <p:xfrm>
          <a:off x="1787807" y="5348704"/>
          <a:ext cx="5420043" cy="396240"/>
        </p:xfrm>
        <a:graphic>
          <a:graphicData uri="http://schemas.openxmlformats.org/drawingml/2006/table">
            <a:tbl>
              <a:tblPr firstRow="1" bandRow="1">
                <a:tableStyleId>{8EC20E35-A176-4012-BC5E-935CFFF8708E}</a:tableStyleId>
              </a:tblPr>
              <a:tblGrid>
                <a:gridCol w="5420043">
                  <a:extLst>
                    <a:ext uri="{9D8B030D-6E8A-4147-A177-3AD203B41FA5}">
                      <a16:colId xmlns:a16="http://schemas.microsoft.com/office/drawing/2014/main" xmlns="" val="20000"/>
                    </a:ext>
                  </a:extLst>
                </a:gridCol>
              </a:tblGrid>
              <a:tr h="285488">
                <a:tc>
                  <a:txBody>
                    <a:bodyPr/>
                    <a:lstStyle/>
                    <a:p>
                      <a:pPr algn="l"/>
                      <a:r>
                        <a:rPr lang="en-US" sz="2000" b="0" kern="1200" dirty="0" smtClean="0">
                          <a:solidFill>
                            <a:schemeClr val="tx1"/>
                          </a:solidFill>
                          <a:latin typeface="+mn-lt"/>
                          <a:ea typeface="+mn-ea"/>
                          <a:cs typeface="+mn-cs"/>
                        </a:rPr>
                        <a:t>Write down the different </a:t>
                      </a:r>
                      <a:r>
                        <a:rPr lang="en-US" sz="2000" b="0" kern="1200" dirty="0" smtClean="0">
                          <a:solidFill>
                            <a:schemeClr val="tx2"/>
                          </a:solidFill>
                          <a:latin typeface="+mn-lt"/>
                          <a:ea typeface="+mn-ea"/>
                          <a:cs typeface="+mn-cs"/>
                        </a:rPr>
                        <a:t>attributes</a:t>
                      </a:r>
                      <a:r>
                        <a:rPr lang="en-US" sz="2000" b="0" kern="1200" dirty="0" smtClean="0">
                          <a:solidFill>
                            <a:schemeClr val="tx1"/>
                          </a:solidFill>
                          <a:latin typeface="+mn-lt"/>
                          <a:ea typeface="+mn-ea"/>
                          <a:cs typeface="+mn-cs"/>
                        </a:rPr>
                        <a:t> of </a:t>
                      </a:r>
                      <a:r>
                        <a:rPr lang="en-US" sz="2000" b="0" kern="1200" dirty="0" smtClean="0">
                          <a:solidFill>
                            <a:schemeClr val="tx2"/>
                          </a:solidFill>
                          <a:latin typeface="+mn-lt"/>
                          <a:ea typeface="+mn-ea"/>
                          <a:cs typeface="+mn-cs"/>
                        </a:rPr>
                        <a:t>Faculty entity</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cxnSp>
        <p:nvCxnSpPr>
          <p:cNvPr id="22" name="Straight Connector 21"/>
          <p:cNvCxnSpPr/>
          <p:nvPr/>
        </p:nvCxnSpPr>
        <p:spPr>
          <a:xfrm>
            <a:off x="688878" y="6391033"/>
            <a:ext cx="64465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119300716"/>
              </p:ext>
            </p:extLst>
          </p:nvPr>
        </p:nvGraphicFramePr>
        <p:xfrm>
          <a:off x="688878" y="600304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xmlns=""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bl>
          </a:graphicData>
        </a:graphic>
      </p:graphicFrame>
      <p:graphicFrame>
        <p:nvGraphicFramePr>
          <p:cNvPr id="2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615547189"/>
              </p:ext>
            </p:extLst>
          </p:nvPr>
        </p:nvGraphicFramePr>
        <p:xfrm>
          <a:off x="1787807" y="5994160"/>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a16="http://schemas.microsoft.com/office/drawing/2014/main" xmlns="" val="20000"/>
                    </a:ext>
                  </a:extLst>
                </a:gridCol>
              </a:tblGrid>
              <a:tr h="285488">
                <a:tc>
                  <a:txBody>
                    <a:bodyPr/>
                    <a:lstStyle/>
                    <a:p>
                      <a:pPr algn="l"/>
                      <a:r>
                        <a:rPr lang="en-US" sz="2000" b="0" kern="1200" dirty="0" smtClean="0">
                          <a:solidFill>
                            <a:schemeClr val="tx1"/>
                          </a:solidFill>
                          <a:latin typeface="+mn-lt"/>
                          <a:ea typeface="+mn-ea"/>
                          <a:cs typeface="+mn-cs"/>
                        </a:rPr>
                        <a:t>Write down the different </a:t>
                      </a:r>
                      <a:r>
                        <a:rPr lang="en-US" sz="2000" b="0" kern="1200" dirty="0" smtClean="0">
                          <a:solidFill>
                            <a:schemeClr val="tx2"/>
                          </a:solidFill>
                          <a:latin typeface="+mn-lt"/>
                          <a:ea typeface="+mn-ea"/>
                          <a:cs typeface="+mn-cs"/>
                        </a:rPr>
                        <a:t>attributes</a:t>
                      </a:r>
                      <a:r>
                        <a:rPr lang="en-US" sz="2000" b="0" kern="1200" dirty="0" smtClean="0">
                          <a:solidFill>
                            <a:schemeClr val="tx1"/>
                          </a:solidFill>
                          <a:latin typeface="+mn-lt"/>
                          <a:ea typeface="+mn-ea"/>
                          <a:cs typeface="+mn-cs"/>
                        </a:rPr>
                        <a:t> of </a:t>
                      </a:r>
                      <a:r>
                        <a:rPr lang="en-US" sz="2000" b="0" kern="1200" dirty="0" smtClean="0">
                          <a:solidFill>
                            <a:schemeClr val="tx2"/>
                          </a:solidFill>
                          <a:latin typeface="+mn-lt"/>
                          <a:ea typeface="+mn-ea"/>
                          <a:cs typeface="+mn-cs"/>
                        </a:rPr>
                        <a:t>Account entity</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0277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fade">
                                      <p:cBhvr>
                                        <p:cTn id="69" dur="500"/>
                                        <p:tgtEl>
                                          <p:spTgt spid="17">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2" presetClass="entr" presetSubtype="8"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left)">
                                      <p:cBhvr>
                                        <p:cTn id="83" dur="500"/>
                                        <p:tgtEl>
                                          <p:spTgt spid="13"/>
                                        </p:tgtEl>
                                      </p:cBhvr>
                                    </p:animEffect>
                                  </p:childTnLst>
                                </p:cTn>
                              </p:par>
                              <p:par>
                                <p:cTn id="84" presetID="22" presetClass="entr" presetSubtype="8"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500"/>
                                        <p:tgtEl>
                                          <p:spTgt spid="23"/>
                                        </p:tgtEl>
                                      </p:cBhvr>
                                    </p:animEffect>
                                  </p:childTnLst>
                                </p:cTn>
                              </p:par>
                              <p:par>
                                <p:cTn id="95" presetID="22" presetClass="entr" presetSubtype="8"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9" grpId="0" animBg="1"/>
      <p:bldP spid="2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Integrity Constraints</a:t>
            </a:r>
          </a:p>
        </p:txBody>
      </p:sp>
      <p:sp>
        <p:nvSpPr>
          <p:cNvPr id="5" name="Text Placeholder 4"/>
          <p:cNvSpPr>
            <a:spLocks noGrp="1"/>
          </p:cNvSpPr>
          <p:nvPr>
            <p:ph type="body" idx="1"/>
          </p:nvPr>
        </p:nvSpPr>
        <p:spPr/>
        <p:txBody>
          <a:bodyPr/>
          <a:lstStyle/>
          <a:p>
            <a:r>
              <a:rPr lang="en-US" dirty="0" smtClean="0"/>
              <a:t>Section - 13</a:t>
            </a:r>
          </a:p>
          <a:p>
            <a:endParaRPr lang="en-US" dirty="0"/>
          </a:p>
        </p:txBody>
      </p:sp>
    </p:spTree>
    <p:extLst>
      <p:ext uri="{BB962C8B-B14F-4D97-AF65-F5344CB8AC3E}">
        <p14:creationId xmlns:p14="http://schemas.microsoft.com/office/powerpoint/2010/main" val="36896117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a:t>Integrity constraints are a </a:t>
            </a:r>
            <a:r>
              <a:rPr lang="en-US" b="1" dirty="0">
                <a:solidFill>
                  <a:schemeClr val="accent6"/>
                </a:solidFill>
              </a:rPr>
              <a:t>set of rules</a:t>
            </a:r>
            <a:r>
              <a:rPr lang="en-US" dirty="0"/>
              <a:t>. It is used to </a:t>
            </a:r>
            <a:r>
              <a:rPr lang="en-US" b="1" dirty="0">
                <a:solidFill>
                  <a:schemeClr val="accent6"/>
                </a:solidFill>
              </a:rPr>
              <a:t>maintain the quality </a:t>
            </a:r>
            <a:r>
              <a:rPr lang="en-US" dirty="0"/>
              <a:t>of information.</a:t>
            </a:r>
          </a:p>
          <a:p>
            <a:r>
              <a:rPr lang="en-US" dirty="0"/>
              <a:t>Integrity constraints ensure that the data insertion, updating, and other processes have to be performed in such a way that data integrity is not affected.</a:t>
            </a:r>
          </a:p>
          <a:p>
            <a:r>
              <a:rPr lang="en-US" dirty="0"/>
              <a:t>Thus, integrity constraint is used to </a:t>
            </a:r>
            <a:r>
              <a:rPr lang="en-US" b="1" dirty="0">
                <a:solidFill>
                  <a:schemeClr val="accent6"/>
                </a:solidFill>
              </a:rPr>
              <a:t>guard against accidental damage </a:t>
            </a:r>
            <a:r>
              <a:rPr lang="en-US" dirty="0"/>
              <a:t>to the database.</a:t>
            </a:r>
          </a:p>
          <a:p>
            <a:r>
              <a:rPr lang="en-US" dirty="0"/>
              <a:t>Various Integrity Constraints are:</a:t>
            </a:r>
          </a:p>
          <a:p>
            <a:pPr lvl="1"/>
            <a:r>
              <a:rPr lang="en-US" dirty="0"/>
              <a:t>Check</a:t>
            </a:r>
          </a:p>
          <a:p>
            <a:pPr lvl="1"/>
            <a:r>
              <a:rPr lang="en-US" dirty="0"/>
              <a:t>Not null</a:t>
            </a:r>
          </a:p>
          <a:p>
            <a:pPr lvl="1"/>
            <a:r>
              <a:rPr lang="en-US" dirty="0"/>
              <a:t>Unique</a:t>
            </a:r>
          </a:p>
          <a:p>
            <a:pPr lvl="1"/>
            <a:r>
              <a:rPr lang="en-US" dirty="0"/>
              <a:t>Primary key</a:t>
            </a:r>
          </a:p>
          <a:p>
            <a:pPr lvl="1"/>
            <a:r>
              <a:rPr lang="en-US" dirty="0"/>
              <a:t>Foreign </a:t>
            </a:r>
            <a:r>
              <a:rPr lang="en-US" dirty="0" smtClean="0"/>
              <a:t>key</a:t>
            </a:r>
            <a:endParaRPr lang="en-US" dirty="0"/>
          </a:p>
        </p:txBody>
      </p:sp>
    </p:spTree>
    <p:extLst>
      <p:ext uri="{BB962C8B-B14F-4D97-AF65-F5344CB8AC3E}">
        <p14:creationId xmlns:p14="http://schemas.microsoft.com/office/powerpoint/2010/main" val="167125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a:t>Check</a:t>
            </a:r>
          </a:p>
          <a:p>
            <a:pPr lvl="1"/>
            <a:r>
              <a:rPr lang="en-US" dirty="0"/>
              <a:t>This constraint defines a business rule on a column. All the rows in that column must satisfy this rule. </a:t>
            </a:r>
          </a:p>
          <a:p>
            <a:pPr lvl="1"/>
            <a:r>
              <a:rPr lang="en-US" dirty="0"/>
              <a:t>Limits the data values of variables to a </a:t>
            </a:r>
            <a:r>
              <a:rPr lang="en-US" b="1" dirty="0">
                <a:solidFill>
                  <a:schemeClr val="accent6"/>
                </a:solidFill>
              </a:rPr>
              <a:t>specific set, range, or list of values</a:t>
            </a:r>
            <a:r>
              <a:rPr lang="en-US" dirty="0"/>
              <a:t>. </a:t>
            </a:r>
          </a:p>
          <a:p>
            <a:pPr lvl="1"/>
            <a:r>
              <a:rPr lang="en-US" dirty="0"/>
              <a:t>The constraint can be applied for a single column or a group of columns.</a:t>
            </a:r>
          </a:p>
          <a:p>
            <a:pPr lvl="1"/>
            <a:r>
              <a:rPr lang="en-US" dirty="0"/>
              <a:t>E.g. value of SPI should be between 0 to 10. </a:t>
            </a:r>
          </a:p>
          <a:p>
            <a:r>
              <a:rPr lang="en-US" dirty="0"/>
              <a:t>Not null</a:t>
            </a:r>
          </a:p>
          <a:p>
            <a:pPr lvl="1"/>
            <a:r>
              <a:rPr lang="en-US" dirty="0"/>
              <a:t>This constraint ensures all rows in the table contain a definite value for the column which is specified as not null. Which means a </a:t>
            </a:r>
            <a:r>
              <a:rPr lang="en-US" b="1" dirty="0">
                <a:solidFill>
                  <a:schemeClr val="accent6"/>
                </a:solidFill>
              </a:rPr>
              <a:t>null value </a:t>
            </a:r>
            <a:r>
              <a:rPr lang="en-US" dirty="0"/>
              <a:t>is not allowed.</a:t>
            </a:r>
          </a:p>
          <a:p>
            <a:pPr lvl="1"/>
            <a:r>
              <a:rPr lang="en-US" dirty="0"/>
              <a:t>E.g. name column should have some </a:t>
            </a:r>
            <a:r>
              <a:rPr lang="en-US" dirty="0" smtClean="0"/>
              <a:t>value.</a:t>
            </a:r>
          </a:p>
          <a:p>
            <a:pPr marL="457200" lvl="1" indent="0">
              <a:buNone/>
            </a:pPr>
            <a:r>
              <a:rPr lang="en-US" dirty="0" smtClean="0"/>
              <a:t> </a:t>
            </a:r>
          </a:p>
          <a:p>
            <a:r>
              <a:rPr lang="en-US" dirty="0" smtClean="0"/>
              <a:t>Unique</a:t>
            </a:r>
            <a:endParaRPr lang="en-US" dirty="0"/>
          </a:p>
          <a:p>
            <a:pPr lvl="1"/>
            <a:r>
              <a:rPr lang="en-US" dirty="0"/>
              <a:t>This constraint ensures that a column or a group of columns in each row have a </a:t>
            </a:r>
            <a:r>
              <a:rPr lang="en-US" b="1" dirty="0">
                <a:solidFill>
                  <a:schemeClr val="accent6"/>
                </a:solidFill>
              </a:rPr>
              <a:t>distinct (unique) </a:t>
            </a:r>
            <a:r>
              <a:rPr lang="en-US" dirty="0"/>
              <a:t>value. </a:t>
            </a:r>
          </a:p>
          <a:p>
            <a:pPr lvl="1"/>
            <a:r>
              <a:rPr lang="en-US" dirty="0"/>
              <a:t>A column(s) can have a null value but the values cannot be duplicated.</a:t>
            </a:r>
          </a:p>
          <a:p>
            <a:pPr lvl="1"/>
            <a:r>
              <a:rPr lang="en-US" dirty="0" smtClean="0"/>
              <a:t>E.g. </a:t>
            </a:r>
            <a:r>
              <a:rPr lang="en-US" dirty="0" err="1"/>
              <a:t>enrollmentno</a:t>
            </a:r>
            <a:r>
              <a:rPr lang="en-US" dirty="0"/>
              <a:t> column should have unique value.</a:t>
            </a:r>
            <a:endParaRPr lang="en-US" dirty="0" smtClean="0"/>
          </a:p>
        </p:txBody>
      </p:sp>
    </p:spTree>
    <p:extLst>
      <p:ext uri="{BB962C8B-B14F-4D97-AF65-F5344CB8AC3E}">
        <p14:creationId xmlns:p14="http://schemas.microsoft.com/office/powerpoint/2010/main" val="101412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smtClean="0"/>
              <a:t>Primary </a:t>
            </a:r>
            <a:r>
              <a:rPr lang="en-US" dirty="0"/>
              <a:t>key</a:t>
            </a:r>
          </a:p>
          <a:p>
            <a:pPr lvl="1"/>
            <a:r>
              <a:rPr lang="en-US" dirty="0"/>
              <a:t>This constraint defines a column or combination of columns which uniquely identifies each row in the table.</a:t>
            </a:r>
          </a:p>
          <a:p>
            <a:pPr lvl="1"/>
            <a:r>
              <a:rPr lang="en-US" dirty="0"/>
              <a:t>Primary key = </a:t>
            </a:r>
            <a:r>
              <a:rPr lang="en-US" b="1" dirty="0">
                <a:solidFill>
                  <a:schemeClr val="accent6"/>
                </a:solidFill>
              </a:rPr>
              <a:t>Unique key + Not null</a:t>
            </a:r>
          </a:p>
          <a:p>
            <a:pPr lvl="1"/>
            <a:r>
              <a:rPr lang="en-US" dirty="0" smtClean="0"/>
              <a:t>E.g. </a:t>
            </a:r>
            <a:r>
              <a:rPr lang="en-US" dirty="0" err="1"/>
              <a:t>enrollmentno</a:t>
            </a:r>
            <a:r>
              <a:rPr lang="en-US" dirty="0"/>
              <a:t> column should have unique value as well as can’t be null</a:t>
            </a:r>
            <a:r>
              <a:rPr lang="en-US" dirty="0" smtClean="0"/>
              <a:t>.</a:t>
            </a:r>
          </a:p>
          <a:p>
            <a:r>
              <a:rPr lang="en-US" dirty="0"/>
              <a:t>Foreign key (referential integrity constraint) </a:t>
            </a:r>
          </a:p>
          <a:p>
            <a:pPr lvl="1"/>
            <a:r>
              <a:rPr lang="en-US" dirty="0"/>
              <a:t>A referential integrity constraint (foreign key) is specified between two tables.</a:t>
            </a:r>
          </a:p>
          <a:p>
            <a:pPr lvl="1"/>
            <a:r>
              <a:rPr lang="en-US" dirty="0"/>
              <a:t>In the referential integrity constraints, if a foreign key column in table 1 refers to the primary key column of table 2, then every value of the foreign key column in table 1 must be null or be available in primary key column of table 2</a:t>
            </a:r>
            <a:r>
              <a:rPr lang="en-US" dirty="0" smtClean="0"/>
              <a:t>.</a:t>
            </a:r>
            <a:endParaRPr lang="en-US"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749180181"/>
              </p:ext>
            </p:extLst>
          </p:nvPr>
        </p:nvGraphicFramePr>
        <p:xfrm>
          <a:off x="1362157" y="4872266"/>
          <a:ext cx="3101340" cy="1235804"/>
        </p:xfrm>
        <a:graphic>
          <a:graphicData uri="http://schemas.openxmlformats.org/drawingml/2006/table">
            <a:tbl>
              <a:tblPr firstRow="1" bandRow="1">
                <a:tableStyleId>{8EC20E35-A176-4012-BC5E-935CFFF8708E}</a:tableStyleId>
              </a:tblPr>
              <a:tblGrid>
                <a:gridCol w="846455">
                  <a:extLst>
                    <a:ext uri="{9D8B030D-6E8A-4147-A177-3AD203B41FA5}">
                      <a16:colId xmlns:a16="http://schemas.microsoft.com/office/drawing/2014/main" xmlns="" val="20000"/>
                    </a:ext>
                  </a:extLst>
                </a:gridCol>
                <a:gridCol w="1275080">
                  <a:extLst>
                    <a:ext uri="{9D8B030D-6E8A-4147-A177-3AD203B41FA5}">
                      <a16:colId xmlns:a16="http://schemas.microsoft.com/office/drawing/2014/main" xmlns="" val="20001"/>
                    </a:ext>
                  </a:extLst>
                </a:gridCol>
                <a:gridCol w="979805">
                  <a:extLst>
                    <a:ext uri="{9D8B030D-6E8A-4147-A177-3AD203B41FA5}">
                      <a16:colId xmlns:a16="http://schemas.microsoft.com/office/drawing/2014/main" xmlns="" val="20002"/>
                    </a:ext>
                  </a:extLst>
                </a:gridCol>
              </a:tblGrid>
              <a:tr h="412844">
                <a:tc>
                  <a:txBody>
                    <a:bodyPr/>
                    <a:lstStyle/>
                    <a:p>
                      <a:pPr algn="l"/>
                      <a:r>
                        <a:rPr lang="en-US" b="1" u="sng" dirty="0" err="1" smtClean="0">
                          <a:solidFill>
                            <a:schemeClr val="tx1"/>
                          </a:solidFill>
                        </a:rPr>
                        <a:t>DeptID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Dept_Name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HOD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algn="l"/>
                      <a:r>
                        <a:rPr lang="en-US" sz="1900" dirty="0" smtClean="0"/>
                        <a:t>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Computer</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smtClean="0">
                          <a:solidFill>
                            <a:schemeClr val="dk1"/>
                          </a:solidFill>
                          <a:latin typeface="+mn-lt"/>
                          <a:ea typeface="+mn-ea"/>
                          <a:cs typeface="+mn-cs"/>
                        </a:rPr>
                        <a:t>Doshi</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algn="l"/>
                      <a:r>
                        <a:rPr lang="en-US" sz="1900" dirty="0" smtClean="0"/>
                        <a:t>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IT</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smtClean="0">
                          <a:solidFill>
                            <a:schemeClr val="dk1"/>
                          </a:solidFill>
                          <a:latin typeface="+mn-lt"/>
                          <a:ea typeface="+mn-ea"/>
                          <a:cs typeface="+mn-cs"/>
                        </a:rPr>
                        <a:t>Vyash</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407426443"/>
              </p:ext>
            </p:extLst>
          </p:nvPr>
        </p:nvGraphicFramePr>
        <p:xfrm>
          <a:off x="6127106" y="4861587"/>
          <a:ext cx="3256916" cy="1234440"/>
        </p:xfrm>
        <a:graphic>
          <a:graphicData uri="http://schemas.openxmlformats.org/drawingml/2006/table">
            <a:tbl>
              <a:tblPr firstRow="1" bandRow="1">
                <a:tableStyleId>{8EC20E35-A176-4012-BC5E-935CFFF8708E}</a:tableStyleId>
              </a:tblPr>
              <a:tblGrid>
                <a:gridCol w="844868"/>
                <a:gridCol w="1565593">
                  <a:extLst>
                    <a:ext uri="{9D8B030D-6E8A-4147-A177-3AD203B41FA5}">
                      <a16:colId xmlns:a16="http://schemas.microsoft.com/office/drawing/2014/main" xmlns="" val="20000"/>
                    </a:ext>
                  </a:extLst>
                </a:gridCol>
                <a:gridCol w="846455">
                  <a:extLst>
                    <a:ext uri="{9D8B030D-6E8A-4147-A177-3AD203B41FA5}">
                      <a16:colId xmlns:a16="http://schemas.microsoft.com/office/drawing/2014/main" xmlns="" val="20001"/>
                    </a:ext>
                  </a:extLst>
                </a:gridCol>
              </a:tblGrid>
              <a:tr h="411480">
                <a:tc>
                  <a:txBody>
                    <a:bodyPr/>
                    <a:lstStyle/>
                    <a:p>
                      <a:pPr algn="l"/>
                      <a:r>
                        <a:rPr lang="en-US" b="1" u="sng" dirty="0" err="1" smtClean="0">
                          <a:solidFill>
                            <a:schemeClr val="tx1"/>
                          </a:solidFill>
                        </a:rPr>
                        <a:t>RollNo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smtClean="0">
                          <a:solidFill>
                            <a:schemeClr val="tx1"/>
                          </a:solidFill>
                        </a:rPr>
                        <a:t>Student_Name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smtClean="0">
                          <a:solidFill>
                            <a:schemeClr val="tx1"/>
                          </a:solidFill>
                        </a:rPr>
                        <a:t>DeptID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algn="l"/>
                      <a:r>
                        <a:rPr lang="en-US" sz="1900" dirty="0" smtClean="0"/>
                        <a:t>101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Raj Patel</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1</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algn="l"/>
                      <a:r>
                        <a:rPr lang="en-US" sz="1900" dirty="0" smtClean="0"/>
                        <a:t>102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Meet Shah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2</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cxnSp>
        <p:nvCxnSpPr>
          <p:cNvPr id="7" name="Straight Connector 6"/>
          <p:cNvCxnSpPr/>
          <p:nvPr/>
        </p:nvCxnSpPr>
        <p:spPr>
          <a:xfrm>
            <a:off x="1722856" y="4205766"/>
            <a:ext cx="4984" cy="67326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22856" y="4205766"/>
            <a:ext cx="71668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889732" y="4205766"/>
            <a:ext cx="0" cy="6224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44294" y="4304915"/>
            <a:ext cx="152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Key</a:t>
            </a:r>
            <a:endParaRPr lang="en-IN" dirty="0">
              <a:solidFill>
                <a:schemeClr val="tx1"/>
              </a:solidFill>
            </a:endParaRPr>
          </a:p>
        </p:txBody>
      </p:sp>
    </p:spTree>
    <p:extLst>
      <p:ext uri="{BB962C8B-B14F-4D97-AF65-F5344CB8AC3E}">
        <p14:creationId xmlns:p14="http://schemas.microsoft.com/office/powerpoint/2010/main" val="219685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Example</a:t>
            </a:r>
            <a:r>
              <a:rPr lang="en-US" dirty="0"/>
              <a: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Example:</a:t>
            </a:r>
          </a:p>
          <a:p>
            <a:pPr marL="0" indent="0">
              <a:buNone/>
            </a:pPr>
            <a:r>
              <a:rPr lang="en-US" dirty="0" smtClean="0"/>
              <a:t>1.CREATE </a:t>
            </a:r>
            <a:r>
              <a:rPr lang="en-US" dirty="0"/>
              <a:t>TABLE EMPLOYEES</a:t>
            </a:r>
          </a:p>
          <a:p>
            <a:pPr marL="0" indent="0">
              <a:buNone/>
            </a:pPr>
            <a:r>
              <a:rPr lang="en-US" dirty="0"/>
              <a:t>(</a:t>
            </a:r>
          </a:p>
          <a:p>
            <a:pPr marL="0" indent="0">
              <a:buNone/>
            </a:pPr>
            <a:r>
              <a:rPr lang="en-US" dirty="0"/>
              <a:t>EMPID INTEGER NOT NULL,</a:t>
            </a:r>
          </a:p>
          <a:p>
            <a:pPr marL="0" indent="0">
              <a:buNone/>
            </a:pPr>
            <a:r>
              <a:rPr lang="en-US" dirty="0" err="1"/>
              <a:t>EName</a:t>
            </a:r>
            <a:r>
              <a:rPr lang="en-US" dirty="0"/>
              <a:t> VARCHAR2(10) NOT NULL,</a:t>
            </a:r>
          </a:p>
          <a:p>
            <a:pPr marL="0" indent="0">
              <a:buNone/>
            </a:pPr>
            <a:r>
              <a:rPr lang="en-US" dirty="0"/>
              <a:t>DOJ DATE</a:t>
            </a:r>
          </a:p>
          <a:p>
            <a:pPr marL="0" indent="0">
              <a:buNone/>
            </a:pPr>
            <a:r>
              <a:rPr lang="en-US" dirty="0" smtClean="0"/>
              <a:t>);</a:t>
            </a:r>
          </a:p>
          <a:p>
            <a:pPr marL="0" indent="0">
              <a:buNone/>
            </a:pPr>
            <a:r>
              <a:rPr lang="en-US" dirty="0"/>
              <a:t>2. CREATE TABLE Orders</a:t>
            </a:r>
          </a:p>
          <a:p>
            <a:pPr marL="0" indent="0">
              <a:buNone/>
            </a:pPr>
            <a:r>
              <a:rPr lang="en-US" dirty="0"/>
              <a:t>(</a:t>
            </a:r>
          </a:p>
          <a:p>
            <a:pPr marL="0" indent="0">
              <a:buNone/>
            </a:pPr>
            <a:r>
              <a:rPr lang="en-US" dirty="0"/>
              <a:t> </a:t>
            </a:r>
            <a:r>
              <a:rPr lang="en-US" dirty="0" err="1"/>
              <a:t>order_id</a:t>
            </a:r>
            <a:r>
              <a:rPr lang="en-US" dirty="0"/>
              <a:t> number(10),</a:t>
            </a:r>
          </a:p>
          <a:p>
            <a:pPr marL="0" indent="0">
              <a:buNone/>
            </a:pPr>
            <a:r>
              <a:rPr lang="en-US" dirty="0"/>
              <a:t> amount number(10) CHECK (amount &gt; 0)</a:t>
            </a:r>
          </a:p>
          <a:p>
            <a:pPr marL="0" indent="0">
              <a:buNone/>
            </a:pPr>
            <a:r>
              <a:rPr lang="en-US" dirty="0"/>
              <a:t>);</a:t>
            </a:r>
          </a:p>
          <a:p>
            <a:endParaRPr lang="en-US" dirty="0"/>
          </a:p>
        </p:txBody>
      </p:sp>
    </p:spTree>
    <p:extLst>
      <p:ext uri="{BB962C8B-B14F-4D97-AF65-F5344CB8AC3E}">
        <p14:creationId xmlns:p14="http://schemas.microsoft.com/office/powerpoint/2010/main" val="3406756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b="1" dirty="0"/>
              <a:t>3</a:t>
            </a:r>
            <a:r>
              <a:rPr lang="en-US" sz="2000" b="1" dirty="0" smtClean="0"/>
              <a:t>.</a:t>
            </a:r>
          </a:p>
          <a:p>
            <a:pPr marL="0" indent="0">
              <a:buNone/>
            </a:pPr>
            <a:r>
              <a:rPr lang="en-US" sz="2000" b="1" dirty="0" smtClean="0"/>
              <a:t> </a:t>
            </a:r>
            <a:r>
              <a:rPr lang="en-US" sz="2000" b="1" dirty="0"/>
              <a:t>CREATE TABLE Colleges (</a:t>
            </a:r>
          </a:p>
          <a:p>
            <a:pPr marL="0" indent="0">
              <a:buNone/>
            </a:pPr>
            <a:r>
              <a:rPr lang="en-US" sz="2000" b="1" dirty="0"/>
              <a:t> </a:t>
            </a:r>
            <a:r>
              <a:rPr lang="en-US" sz="2000" b="1" dirty="0" err="1"/>
              <a:t>college_id</a:t>
            </a:r>
            <a:r>
              <a:rPr lang="en-US" sz="2000" b="1" dirty="0"/>
              <a:t> number(5) UNIQUE,</a:t>
            </a:r>
          </a:p>
          <a:p>
            <a:pPr marL="0" indent="0">
              <a:buNone/>
            </a:pPr>
            <a:r>
              <a:rPr lang="en-US" sz="2000" b="1" dirty="0"/>
              <a:t> </a:t>
            </a:r>
            <a:r>
              <a:rPr lang="en-US" sz="2000" b="1" dirty="0" err="1"/>
              <a:t>college_code</a:t>
            </a:r>
            <a:r>
              <a:rPr lang="en-US" sz="2000" b="1" dirty="0"/>
              <a:t> VARCHAR(20) UNIQUE,</a:t>
            </a:r>
          </a:p>
          <a:p>
            <a:pPr marL="0" indent="0">
              <a:buNone/>
            </a:pPr>
            <a:r>
              <a:rPr lang="en-US" sz="2000" b="1" dirty="0"/>
              <a:t> </a:t>
            </a:r>
            <a:r>
              <a:rPr lang="en-US" sz="2000" b="1" dirty="0" err="1"/>
              <a:t>college_name</a:t>
            </a:r>
            <a:r>
              <a:rPr lang="en-US" sz="2000" b="1" dirty="0"/>
              <a:t> VARCHAR(50)</a:t>
            </a:r>
          </a:p>
          <a:p>
            <a:pPr marL="0" indent="0">
              <a:buNone/>
            </a:pPr>
            <a:r>
              <a:rPr lang="en-US" sz="2000" b="1" dirty="0" smtClean="0"/>
              <a:t>);</a:t>
            </a:r>
          </a:p>
          <a:p>
            <a:pPr marL="0" indent="0">
              <a:buNone/>
            </a:pPr>
            <a:endParaRPr lang="en-US" sz="2000" b="1" dirty="0"/>
          </a:p>
          <a:p>
            <a:pPr marL="0" indent="0">
              <a:buNone/>
            </a:pPr>
            <a:r>
              <a:rPr lang="en-US" sz="2000" b="1" dirty="0"/>
              <a:t>4. CREATE TABLE Orders</a:t>
            </a:r>
          </a:p>
          <a:p>
            <a:pPr marL="0" indent="0">
              <a:buNone/>
            </a:pPr>
            <a:r>
              <a:rPr lang="en-US" sz="2000" b="1" dirty="0"/>
              <a:t>(</a:t>
            </a:r>
          </a:p>
          <a:p>
            <a:pPr marL="0" indent="0">
              <a:buNone/>
            </a:pPr>
            <a:r>
              <a:rPr lang="en-US" sz="2000" b="1" dirty="0"/>
              <a:t> </a:t>
            </a:r>
            <a:r>
              <a:rPr lang="en-US" sz="2000" b="1" dirty="0" err="1"/>
              <a:t>OrderID</a:t>
            </a:r>
            <a:r>
              <a:rPr lang="en-US" sz="2000" b="1" dirty="0"/>
              <a:t> number(10),</a:t>
            </a:r>
          </a:p>
          <a:p>
            <a:pPr marL="0" indent="0">
              <a:buNone/>
            </a:pPr>
            <a:r>
              <a:rPr lang="en-US" sz="2000" b="1" dirty="0"/>
              <a:t> </a:t>
            </a:r>
            <a:r>
              <a:rPr lang="en-US" sz="2000" b="1" dirty="0" err="1"/>
              <a:t>OrderNumber</a:t>
            </a:r>
            <a:r>
              <a:rPr lang="en-US" sz="2000" b="1" dirty="0"/>
              <a:t> number(10),</a:t>
            </a:r>
          </a:p>
          <a:p>
            <a:pPr marL="0" indent="0">
              <a:buNone/>
            </a:pPr>
            <a:r>
              <a:rPr lang="en-US" sz="2000" b="1" dirty="0"/>
              <a:t> </a:t>
            </a:r>
            <a:r>
              <a:rPr lang="en-US" sz="2000" b="1" dirty="0" err="1"/>
              <a:t>PersonID</a:t>
            </a:r>
            <a:r>
              <a:rPr lang="en-US" sz="2000" b="1" dirty="0"/>
              <a:t> number(10),</a:t>
            </a:r>
          </a:p>
          <a:p>
            <a:pPr marL="0" indent="0">
              <a:buNone/>
            </a:pPr>
            <a:r>
              <a:rPr lang="en-US" sz="2000" b="1" dirty="0"/>
              <a:t> FOREIGN KEY (</a:t>
            </a:r>
            <a:r>
              <a:rPr lang="en-US" sz="2000" b="1" dirty="0" err="1"/>
              <a:t>PersonID</a:t>
            </a:r>
            <a:r>
              <a:rPr lang="en-US" sz="2000" b="1" dirty="0"/>
              <a:t>) REFERENCES Persons(</a:t>
            </a:r>
            <a:r>
              <a:rPr lang="en-US" sz="2000" b="1" dirty="0" err="1"/>
              <a:t>PersonID</a:t>
            </a:r>
            <a:r>
              <a:rPr lang="en-US" sz="2000" b="1" dirty="0"/>
              <a:t>)</a:t>
            </a:r>
          </a:p>
          <a:p>
            <a:pPr marL="0" indent="0">
              <a:buNone/>
            </a:pPr>
            <a:r>
              <a:rPr lang="en-US" sz="2000" b="1" dirty="0"/>
              <a:t>);</a:t>
            </a:r>
          </a:p>
        </p:txBody>
      </p:sp>
    </p:spTree>
    <p:extLst>
      <p:ext uri="{BB962C8B-B14F-4D97-AF65-F5344CB8AC3E}">
        <p14:creationId xmlns:p14="http://schemas.microsoft.com/office/powerpoint/2010/main" val="15279597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 operations.</a:t>
            </a:r>
          </a:p>
        </p:txBody>
      </p:sp>
      <p:sp>
        <p:nvSpPr>
          <p:cNvPr id="3" name="Content Placeholder 2"/>
          <p:cNvSpPr>
            <a:spLocks noGrp="1"/>
          </p:cNvSpPr>
          <p:nvPr>
            <p:ph idx="1"/>
          </p:nvPr>
        </p:nvSpPr>
        <p:spPr/>
        <p:txBody>
          <a:bodyPr/>
          <a:lstStyle/>
          <a:p>
            <a:r>
              <a:rPr lang="en-US" dirty="0"/>
              <a:t>The </a:t>
            </a:r>
            <a:r>
              <a:rPr lang="en-US" b="1" dirty="0">
                <a:hlinkClick r:id="rId2"/>
              </a:rPr>
              <a:t>structured query language</a:t>
            </a:r>
            <a:r>
              <a:rPr lang="en-US" dirty="0"/>
              <a:t> (SQL) commands deal with the manipulation of data present in the database that belongs to the </a:t>
            </a:r>
            <a:r>
              <a:rPr lang="en-US" b="1" dirty="0">
                <a:hlinkClick r:id="rId3"/>
              </a:rPr>
              <a:t>DML</a:t>
            </a:r>
            <a:r>
              <a:rPr lang="en-US" dirty="0"/>
              <a:t> or Data Manipulation Language. This includes most of the SQL statements.</a:t>
            </a:r>
          </a:p>
          <a:p>
            <a:r>
              <a:rPr lang="en-US" dirty="0"/>
              <a:t>Examples of DML</a:t>
            </a:r>
          </a:p>
          <a:p>
            <a:pPr marL="0" indent="0">
              <a:buNone/>
            </a:pPr>
            <a:r>
              <a:rPr lang="en-US" dirty="0"/>
              <a:t>The examples of DML in the Database Management System (DBMS) are as follows −</a:t>
            </a:r>
          </a:p>
          <a:p>
            <a:pPr marL="0" indent="0">
              <a:buNone/>
            </a:pPr>
            <a:r>
              <a:rPr lang="en-US" b="1" dirty="0">
                <a:hlinkClick r:id="rId4"/>
              </a:rPr>
              <a:t>SELECT</a:t>
            </a:r>
            <a:r>
              <a:rPr lang="en-US" dirty="0"/>
              <a:t> − Retrieve data from the database.</a:t>
            </a:r>
          </a:p>
          <a:p>
            <a:pPr marL="0" indent="0">
              <a:buNone/>
            </a:pPr>
            <a:r>
              <a:rPr lang="en-US" b="1" dirty="0">
                <a:hlinkClick r:id="rId5"/>
              </a:rPr>
              <a:t>INSERT</a:t>
            </a:r>
            <a:r>
              <a:rPr lang="en-US" dirty="0"/>
              <a:t> − Insert data into a table.</a:t>
            </a:r>
          </a:p>
          <a:p>
            <a:pPr marL="0" indent="0">
              <a:buNone/>
            </a:pPr>
            <a:r>
              <a:rPr lang="en-US" b="1" dirty="0">
                <a:hlinkClick r:id="rId6"/>
              </a:rPr>
              <a:t>UPDATE</a:t>
            </a:r>
            <a:r>
              <a:rPr lang="en-US" dirty="0"/>
              <a:t> − Update existing data within a table.</a:t>
            </a:r>
          </a:p>
          <a:p>
            <a:pPr marL="0" indent="0">
              <a:buNone/>
            </a:pPr>
            <a:r>
              <a:rPr lang="en-US" b="1" dirty="0">
                <a:hlinkClick r:id="rId7"/>
              </a:rPr>
              <a:t>DELETE</a:t>
            </a:r>
            <a:r>
              <a:rPr lang="en-US" dirty="0"/>
              <a:t> − Delete records from a database table.</a:t>
            </a:r>
          </a:p>
          <a:p>
            <a:pPr marL="0" indent="0">
              <a:buNone/>
            </a:pPr>
            <a:endParaRPr lang="en-US" dirty="0"/>
          </a:p>
        </p:txBody>
      </p:sp>
    </p:spTree>
    <p:extLst>
      <p:ext uri="{BB962C8B-B14F-4D97-AF65-F5344CB8AC3E}">
        <p14:creationId xmlns:p14="http://schemas.microsoft.com/office/powerpoint/2010/main" val="8569012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t>
            </a:r>
            <a:r>
              <a:rPr lang="en-US" dirty="0" smtClean="0"/>
              <a:t>asked</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note on mapping cardinality in E-R diagram.</a:t>
            </a:r>
          </a:p>
          <a:p>
            <a:pPr marL="457200" indent="-457200">
              <a:buFont typeface="+mj-lt"/>
              <a:buAutoNum type="arabicPeriod"/>
            </a:pPr>
            <a:r>
              <a:rPr lang="en-US" dirty="0"/>
              <a:t>Explain the difference between a weak and a strong entity set.</a:t>
            </a:r>
          </a:p>
          <a:p>
            <a:pPr marL="457200" indent="-457200">
              <a:buFont typeface="+mj-lt"/>
              <a:buAutoNum type="arabicPeriod"/>
            </a:pPr>
            <a:r>
              <a:rPr lang="en-US" dirty="0"/>
              <a:t>Explain the difference between generalization and specialization</a:t>
            </a:r>
            <a:r>
              <a:rPr lang="en-US" dirty="0" smtClean="0"/>
              <a:t>. </a:t>
            </a:r>
            <a:r>
              <a:rPr lang="en-US" b="1" dirty="0">
                <a:solidFill>
                  <a:schemeClr val="accent6"/>
                </a:solidFill>
              </a:rPr>
              <a:t>OR</a:t>
            </a:r>
            <a:r>
              <a:rPr lang="en-US" dirty="0"/>
              <a:t> Explain specialization and generalization concept in </a:t>
            </a:r>
            <a:r>
              <a:rPr lang="en-US" dirty="0" smtClean="0"/>
              <a:t>E-R </a:t>
            </a:r>
            <a:r>
              <a:rPr lang="en-US" dirty="0"/>
              <a:t>diagram with suitable example.</a:t>
            </a:r>
          </a:p>
          <a:p>
            <a:pPr marL="457200" indent="-457200">
              <a:buFont typeface="+mj-lt"/>
              <a:buAutoNum type="arabicPeriod"/>
            </a:pPr>
            <a:r>
              <a:rPr lang="en-US" dirty="0"/>
              <a:t>Write a note on constraints on specialization and generalization.</a:t>
            </a:r>
          </a:p>
          <a:p>
            <a:pPr marL="457200" indent="-457200">
              <a:buFont typeface="+mj-lt"/>
              <a:buAutoNum type="arabicPeriod"/>
            </a:pPr>
            <a:r>
              <a:rPr lang="en-US" dirty="0"/>
              <a:t>Explain aggregation in E-R diagram with example</a:t>
            </a:r>
            <a:r>
              <a:rPr lang="en-US" dirty="0" smtClean="0"/>
              <a:t>.</a:t>
            </a:r>
          </a:p>
          <a:p>
            <a:pPr marL="457200" indent="-457200">
              <a:buFont typeface="+mj-lt"/>
              <a:buAutoNum type="arabicPeriod"/>
            </a:pPr>
            <a:r>
              <a:rPr lang="en-US" dirty="0"/>
              <a:t>What do you mean by integrity constraints? Discuss various integrity constraints.</a:t>
            </a:r>
          </a:p>
        </p:txBody>
      </p:sp>
    </p:spTree>
    <p:extLst>
      <p:ext uri="{BB962C8B-B14F-4D97-AF65-F5344CB8AC3E}">
        <p14:creationId xmlns:p14="http://schemas.microsoft.com/office/powerpoint/2010/main" val="271566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a:t>
            </a:r>
            <a:r>
              <a:rPr lang="en-US" dirty="0" smtClean="0"/>
              <a:t> </a:t>
            </a:r>
            <a:r>
              <a:rPr lang="en-US" dirty="0" smtClean="0">
                <a:solidFill>
                  <a:schemeClr val="tx2"/>
                </a:solidFill>
              </a:rPr>
              <a:t>[E-R diagrams]</a:t>
            </a:r>
            <a:endParaRPr lang="en-US" dirty="0">
              <a:solidFill>
                <a:schemeClr val="tx2"/>
              </a:solidFill>
            </a:endParaRPr>
          </a:p>
        </p:txBody>
      </p:sp>
      <p:sp>
        <p:nvSpPr>
          <p:cNvPr id="3" name="Content Placeholder 2"/>
          <p:cNvSpPr>
            <a:spLocks noGrp="1"/>
          </p:cNvSpPr>
          <p:nvPr>
            <p:ph idx="1"/>
          </p:nvPr>
        </p:nvSpPr>
        <p:spPr/>
        <p:txBody>
          <a:bodyPr/>
          <a:lstStyle/>
          <a:p>
            <a:pPr marL="457200" indent="-457200">
              <a:buFont typeface="+mj-lt"/>
              <a:buAutoNum type="arabicPeriod" startAt="7"/>
            </a:pPr>
            <a:r>
              <a:rPr lang="en-US" dirty="0" smtClean="0"/>
              <a:t>Draw </a:t>
            </a:r>
            <a:r>
              <a:rPr lang="en-US" dirty="0"/>
              <a:t>E-R diagram for </a:t>
            </a:r>
            <a:r>
              <a:rPr lang="en-US" dirty="0" smtClean="0"/>
              <a:t>Bank Management System.</a:t>
            </a:r>
          </a:p>
          <a:p>
            <a:pPr marL="457200" indent="-457200">
              <a:buFont typeface="+mj-lt"/>
              <a:buAutoNum type="arabicPeriod" startAt="7"/>
            </a:pPr>
            <a:r>
              <a:rPr lang="en-US" dirty="0"/>
              <a:t>Define E-R diagram. Draw an E-R diagram for Library Management System. Assume relevant entities and attributes for the given system.</a:t>
            </a:r>
          </a:p>
          <a:p>
            <a:pPr marL="457200" indent="-457200">
              <a:buFont typeface="+mj-lt"/>
              <a:buAutoNum type="arabicPeriod" startAt="7"/>
            </a:pPr>
            <a:r>
              <a:rPr lang="en-US" dirty="0"/>
              <a:t>Construct an E-R diagram for a car-insurance company whose customers own one or more cars each. Each car has associated with it zero to any number of recorded accidents</a:t>
            </a:r>
            <a:r>
              <a:rPr lang="en-US" dirty="0" smtClean="0"/>
              <a:t>.</a:t>
            </a:r>
          </a:p>
          <a:p>
            <a:pPr marL="457200" indent="-457200">
              <a:buFont typeface="+mj-lt"/>
              <a:buAutoNum type="arabicPeriod" startAt="7"/>
            </a:pPr>
            <a:r>
              <a:rPr lang="en-US" dirty="0"/>
              <a:t>Design a generalization–specialization hierarchy for a motor-vehicle sales company. The company sells motorcycles, passenger cars, vans, and buses. Justify your placement of attributes at each level of the hierarchy. Explain why they should not be placed at a higher or lower level</a:t>
            </a:r>
            <a:r>
              <a:rPr lang="en-US" dirty="0" smtClean="0"/>
              <a:t>.</a:t>
            </a:r>
          </a:p>
        </p:txBody>
      </p:sp>
    </p:spTree>
    <p:extLst>
      <p:ext uri="{BB962C8B-B14F-4D97-AF65-F5344CB8AC3E}">
        <p14:creationId xmlns:p14="http://schemas.microsoft.com/office/powerpoint/2010/main" val="152369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a:t>
            </a:r>
            <a:r>
              <a:rPr lang="en-US" dirty="0" smtClean="0">
                <a:solidFill>
                  <a:schemeClr val="tx2"/>
                </a:solidFill>
              </a:rPr>
              <a:t>[</a:t>
            </a:r>
            <a:r>
              <a:rPr lang="en-US" dirty="0">
                <a:solidFill>
                  <a:schemeClr val="tx2"/>
                </a:solidFill>
              </a:rPr>
              <a:t>E-R </a:t>
            </a:r>
            <a:r>
              <a:rPr lang="en-US" dirty="0" smtClean="0">
                <a:solidFill>
                  <a:schemeClr val="tx2"/>
                </a:solidFill>
              </a:rPr>
              <a:t>diagrams and Database]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1"/>
            </a:pPr>
            <a:r>
              <a:rPr lang="en-US" dirty="0" smtClean="0"/>
              <a:t>Design </a:t>
            </a:r>
            <a:r>
              <a:rPr lang="en-US" dirty="0"/>
              <a:t>a database for an airline. The database must keep track </a:t>
            </a:r>
            <a:r>
              <a:rPr lang="en-US" dirty="0" smtClean="0"/>
              <a:t>of customers </a:t>
            </a:r>
            <a:r>
              <a:rPr lang="en-US" dirty="0"/>
              <a:t>and their reservations, flights and their status, seat </a:t>
            </a:r>
            <a:r>
              <a:rPr lang="en-US" dirty="0" smtClean="0"/>
              <a:t>assignments on </a:t>
            </a:r>
            <a:r>
              <a:rPr lang="en-US" dirty="0"/>
              <a:t>individual flights, and the schedule and routing of future flights. </a:t>
            </a:r>
            <a:r>
              <a:rPr lang="en-US" dirty="0" smtClean="0"/>
              <a:t>Your design </a:t>
            </a:r>
            <a:r>
              <a:rPr lang="en-US" dirty="0"/>
              <a:t>should include an E-R diagram, a set of relational schemas, and </a:t>
            </a:r>
            <a:r>
              <a:rPr lang="en-US" dirty="0" smtClean="0"/>
              <a:t>a list </a:t>
            </a:r>
            <a:r>
              <a:rPr lang="en-US" dirty="0"/>
              <a:t>of constraints, including primary-key and foreign-key constraints</a:t>
            </a:r>
            <a:r>
              <a:rPr lang="en-US" dirty="0" smtClean="0"/>
              <a:t>.</a:t>
            </a:r>
          </a:p>
          <a:p>
            <a:pPr marL="457200" indent="-457200">
              <a:buFont typeface="+mj-lt"/>
              <a:buAutoNum type="arabicPeriod" startAt="11"/>
            </a:pPr>
            <a:r>
              <a:rPr lang="en-US" dirty="0"/>
              <a:t>Design a database for a hospital with a set of patients and a set of </a:t>
            </a:r>
            <a:r>
              <a:rPr lang="en-US" dirty="0" smtClean="0"/>
              <a:t>medical doctors</a:t>
            </a:r>
            <a:r>
              <a:rPr lang="en-US" dirty="0"/>
              <a:t>. Associate with each patient a log of the various tests </a:t>
            </a:r>
            <a:r>
              <a:rPr lang="en-US" dirty="0" smtClean="0"/>
              <a:t>and examinations conducted. </a:t>
            </a:r>
            <a:r>
              <a:rPr lang="en-US" dirty="0"/>
              <a:t>Your design should include an E-R diagram, </a:t>
            </a:r>
            <a:r>
              <a:rPr lang="en-US" dirty="0" smtClean="0"/>
              <a:t>a set </a:t>
            </a:r>
            <a:r>
              <a:rPr lang="en-US" dirty="0"/>
              <a:t>of relational schemas, and a list of constraints, including </a:t>
            </a:r>
            <a:r>
              <a:rPr lang="en-US" dirty="0" smtClean="0"/>
              <a:t>primary-key and </a:t>
            </a:r>
            <a:r>
              <a:rPr lang="en-US" dirty="0"/>
              <a:t>foreign-key constraints.</a:t>
            </a:r>
            <a:endParaRPr lang="en-US" dirty="0" smtClean="0"/>
          </a:p>
          <a:p>
            <a:pPr marL="457200" indent="-457200">
              <a:buFont typeface="+mj-lt"/>
              <a:buAutoNum type="arabicPeriod" startAt="11"/>
            </a:pPr>
            <a:endParaRPr lang="en-US" dirty="0"/>
          </a:p>
        </p:txBody>
      </p:sp>
    </p:spTree>
    <p:extLst>
      <p:ext uri="{BB962C8B-B14F-4D97-AF65-F5344CB8AC3E}">
        <p14:creationId xmlns:p14="http://schemas.microsoft.com/office/powerpoint/2010/main" val="270362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idx="1"/>
          </p:nvPr>
        </p:nvSpPr>
        <p:spPr/>
        <p:txBody>
          <a:bodyPr/>
          <a:lstStyle/>
          <a:p>
            <a:r>
              <a:rPr lang="en-GB" dirty="0"/>
              <a:t>Relationship is an </a:t>
            </a:r>
            <a:r>
              <a:rPr lang="en-GB" b="1" dirty="0">
                <a:solidFill>
                  <a:schemeClr val="accent6"/>
                </a:solidFill>
              </a:rPr>
              <a:t>association</a:t>
            </a:r>
            <a:r>
              <a:rPr lang="en-GB" dirty="0"/>
              <a:t> (connection) between several entities.</a:t>
            </a:r>
          </a:p>
          <a:p>
            <a:r>
              <a:rPr lang="en-GB" dirty="0"/>
              <a:t>It should be placed between two entities and a line connecting it to an entity.</a:t>
            </a:r>
          </a:p>
          <a:p>
            <a:r>
              <a:rPr lang="en-GB" dirty="0"/>
              <a:t>A relationship is represented by a </a:t>
            </a:r>
            <a:r>
              <a:rPr lang="en-GB" b="1" dirty="0">
                <a:solidFill>
                  <a:schemeClr val="accent6"/>
                </a:solidFill>
              </a:rPr>
              <a:t>diamond</a:t>
            </a:r>
            <a:r>
              <a:rPr lang="en-GB" dirty="0"/>
              <a:t> containing relationship's name</a:t>
            </a:r>
            <a:r>
              <a:rPr lang="en-GB" dirty="0" smtClean="0"/>
              <a:t>.</a:t>
            </a:r>
            <a:endParaRPr lang="en-GB" dirty="0"/>
          </a:p>
        </p:txBody>
      </p:sp>
      <p:sp>
        <p:nvSpPr>
          <p:cNvPr id="13" name="Diamond 12"/>
          <p:cNvSpPr/>
          <p:nvPr/>
        </p:nvSpPr>
        <p:spPr>
          <a:xfrm>
            <a:off x="3124620" y="2562785"/>
            <a:ext cx="3103172"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Relationship Name</a:t>
            </a:r>
            <a:endParaRPr lang="en-US" dirty="0">
              <a:solidFill>
                <a:schemeClr val="tx1"/>
              </a:solidFill>
            </a:endParaRPr>
          </a:p>
        </p:txBody>
      </p:sp>
      <p:sp>
        <p:nvSpPr>
          <p:cNvPr id="14" name="TextBox 13"/>
          <p:cNvSpPr txBox="1"/>
          <p:nvPr/>
        </p:nvSpPr>
        <p:spPr>
          <a:xfrm>
            <a:off x="4185846" y="3578785"/>
            <a:ext cx="980720" cy="369332"/>
          </a:xfrm>
          <a:prstGeom prst="rect">
            <a:avLst/>
          </a:prstGeom>
          <a:noFill/>
        </p:spPr>
        <p:txBody>
          <a:bodyPr wrap="square" rtlCol="0">
            <a:spAutoFit/>
          </a:bodyPr>
          <a:lstStyle/>
          <a:p>
            <a:pPr algn="ctr"/>
            <a:r>
              <a:rPr lang="en-US" dirty="0" smtClean="0"/>
              <a:t>Symbol</a:t>
            </a:r>
            <a:endParaRPr lang="en-US" dirty="0"/>
          </a:p>
        </p:txBody>
      </p:sp>
      <p:sp>
        <p:nvSpPr>
          <p:cNvPr id="22" name="Rectangle 21"/>
          <p:cNvSpPr/>
          <p:nvPr/>
        </p:nvSpPr>
        <p:spPr>
          <a:xfrm>
            <a:off x="1294302"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23" name="Rectangle 22"/>
          <p:cNvSpPr/>
          <p:nvPr/>
        </p:nvSpPr>
        <p:spPr>
          <a:xfrm>
            <a:off x="6474279"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Book</a:t>
            </a:r>
            <a:endParaRPr lang="en-US" dirty="0">
              <a:solidFill>
                <a:schemeClr val="tx1"/>
              </a:solidFill>
            </a:endParaRPr>
          </a:p>
        </p:txBody>
      </p:sp>
      <p:sp>
        <p:nvSpPr>
          <p:cNvPr id="24" name="Diamond 23"/>
          <p:cNvSpPr/>
          <p:nvPr/>
        </p:nvSpPr>
        <p:spPr>
          <a:xfrm>
            <a:off x="3868228" y="44794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25" name="Straight Connector 24"/>
          <p:cNvCxnSpPr/>
          <p:nvPr/>
        </p:nvCxnSpPr>
        <p:spPr>
          <a:xfrm>
            <a:off x="5592526"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p:nvCxnSpPr>
        <p:spPr>
          <a:xfrm>
            <a:off x="2986475"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8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Effect transition="in" filter="fade">
                                      <p:cBhvr>
                                        <p:cTn id="48" dur="500"/>
                                        <p:tgtEl>
                                          <p:spTgt spid="24">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of a Library </a:t>
            </a:r>
            <a:r>
              <a:rPr lang="en-US" dirty="0" smtClean="0"/>
              <a:t>System</a:t>
            </a:r>
            <a:endParaRPr lang="en-US" dirty="0"/>
          </a:p>
        </p:txBody>
      </p:sp>
      <p:sp>
        <p:nvSpPr>
          <p:cNvPr id="4" name="Content Placeholder 3"/>
          <p:cNvSpPr>
            <a:spLocks noGrp="1"/>
          </p:cNvSpPr>
          <p:nvPr>
            <p:ph idx="1"/>
          </p:nvPr>
        </p:nvSpPr>
        <p:spPr/>
        <p:txBody>
          <a:bodyPr/>
          <a:lstStyle/>
          <a:p>
            <a:endParaRPr lang="en-GB" dirty="0"/>
          </a:p>
        </p:txBody>
      </p:sp>
      <p:sp>
        <p:nvSpPr>
          <p:cNvPr id="49" name="Rectangle 48"/>
          <p:cNvSpPr/>
          <p:nvPr/>
        </p:nvSpPr>
        <p:spPr>
          <a:xfrm>
            <a:off x="2963114" y="273315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50" name="Rectangle 49"/>
          <p:cNvSpPr/>
          <p:nvPr/>
        </p:nvSpPr>
        <p:spPr>
          <a:xfrm>
            <a:off x="8143091" y="272880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Book</a:t>
            </a:r>
            <a:endParaRPr lang="en-US" dirty="0">
              <a:solidFill>
                <a:schemeClr val="tx1"/>
              </a:solidFill>
            </a:endParaRPr>
          </a:p>
        </p:txBody>
      </p:sp>
      <p:sp>
        <p:nvSpPr>
          <p:cNvPr id="51" name="Diamond 50"/>
          <p:cNvSpPr/>
          <p:nvPr/>
        </p:nvSpPr>
        <p:spPr>
          <a:xfrm>
            <a:off x="5537040" y="265477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Issue</a:t>
            </a:r>
            <a:endParaRPr lang="en-US" dirty="0">
              <a:solidFill>
                <a:schemeClr val="tx1"/>
              </a:solidFill>
            </a:endParaRPr>
          </a:p>
        </p:txBody>
      </p:sp>
      <p:cxnSp>
        <p:nvCxnSpPr>
          <p:cNvPr id="52" name="Straight Connector 51"/>
          <p:cNvCxnSpPr>
            <a:stCxn id="51" idx="3"/>
            <a:endCxn id="50" idx="1"/>
          </p:cNvCxnSpPr>
          <p:nvPr/>
        </p:nvCxnSpPr>
        <p:spPr>
          <a:xfrm>
            <a:off x="7261338"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p:nvCxnSpPr>
        <p:spPr>
          <a:xfrm>
            <a:off x="4655287"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a:stCxn id="55" idx="4"/>
            <a:endCxn id="49" idx="0"/>
          </p:cNvCxnSpPr>
          <p:nvPr/>
        </p:nvCxnSpPr>
        <p:spPr>
          <a:xfrm>
            <a:off x="2848811" y="2297184"/>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5" name="Oval 54"/>
          <p:cNvSpPr/>
          <p:nvPr/>
        </p:nvSpPr>
        <p:spPr>
          <a:xfrm>
            <a:off x="2117291" y="187427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56" name="Straight Connector 55"/>
          <p:cNvCxnSpPr>
            <a:stCxn id="57" idx="4"/>
            <a:endCxn id="49" idx="0"/>
          </p:cNvCxnSpPr>
          <p:nvPr/>
        </p:nvCxnSpPr>
        <p:spPr>
          <a:xfrm flipH="1">
            <a:off x="3812200" y="2274773"/>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7" name="Oval 56"/>
          <p:cNvSpPr/>
          <p:nvPr/>
        </p:nvSpPr>
        <p:spPr>
          <a:xfrm>
            <a:off x="3735414" y="1851863"/>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58" name="Straight Connector 57"/>
          <p:cNvCxnSpPr/>
          <p:nvPr/>
        </p:nvCxnSpPr>
        <p:spPr>
          <a:xfrm flipH="1">
            <a:off x="2981400" y="3473384"/>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9" name="Oval 58"/>
          <p:cNvSpPr/>
          <p:nvPr/>
        </p:nvSpPr>
        <p:spPr>
          <a:xfrm>
            <a:off x="2231594" y="3883968"/>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60" name="Oval 59"/>
          <p:cNvSpPr/>
          <p:nvPr/>
        </p:nvSpPr>
        <p:spPr>
          <a:xfrm>
            <a:off x="3867945" y="389678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Sem</a:t>
            </a:r>
            <a:endParaRPr lang="en-US" dirty="0">
              <a:solidFill>
                <a:schemeClr val="tx1"/>
              </a:solidFill>
            </a:endParaRPr>
          </a:p>
        </p:txBody>
      </p:sp>
      <p:cxnSp>
        <p:nvCxnSpPr>
          <p:cNvPr id="61" name="Straight Connector 60"/>
          <p:cNvCxnSpPr>
            <a:stCxn id="49" idx="2"/>
            <a:endCxn id="60" idx="0"/>
          </p:cNvCxnSpPr>
          <p:nvPr/>
        </p:nvCxnSpPr>
        <p:spPr>
          <a:xfrm>
            <a:off x="3812200" y="3477740"/>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62" name="Straight Connector 61"/>
          <p:cNvCxnSpPr>
            <a:stCxn id="63" idx="4"/>
          </p:cNvCxnSpPr>
          <p:nvPr/>
        </p:nvCxnSpPr>
        <p:spPr>
          <a:xfrm>
            <a:off x="8090576" y="2293171"/>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3" name="Oval 62"/>
          <p:cNvSpPr/>
          <p:nvPr/>
        </p:nvSpPr>
        <p:spPr>
          <a:xfrm>
            <a:off x="7359056" y="187026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64" name="Straight Connector 63"/>
          <p:cNvCxnSpPr>
            <a:stCxn id="65" idx="4"/>
          </p:cNvCxnSpPr>
          <p:nvPr/>
        </p:nvCxnSpPr>
        <p:spPr>
          <a:xfrm flipH="1">
            <a:off x="9053965" y="2270760"/>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5" name="Oval 64"/>
          <p:cNvSpPr/>
          <p:nvPr/>
        </p:nvSpPr>
        <p:spPr>
          <a:xfrm>
            <a:off x="8977179" y="1847850"/>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66" name="Straight Connector 65"/>
          <p:cNvCxnSpPr/>
          <p:nvPr/>
        </p:nvCxnSpPr>
        <p:spPr>
          <a:xfrm flipH="1">
            <a:off x="8223165" y="3469371"/>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7" name="Oval 66"/>
          <p:cNvSpPr/>
          <p:nvPr/>
        </p:nvSpPr>
        <p:spPr>
          <a:xfrm>
            <a:off x="7473359" y="387995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Author</a:t>
            </a:r>
          </a:p>
        </p:txBody>
      </p:sp>
      <p:sp>
        <p:nvSpPr>
          <p:cNvPr id="68" name="Oval 67"/>
          <p:cNvSpPr/>
          <p:nvPr/>
        </p:nvSpPr>
        <p:spPr>
          <a:xfrm>
            <a:off x="9109710" y="389277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Price</a:t>
            </a:r>
          </a:p>
        </p:txBody>
      </p:sp>
      <p:cxnSp>
        <p:nvCxnSpPr>
          <p:cNvPr id="69" name="Straight Connector 68"/>
          <p:cNvCxnSpPr>
            <a:endCxn id="68" idx="0"/>
          </p:cNvCxnSpPr>
          <p:nvPr/>
        </p:nvCxnSpPr>
        <p:spPr>
          <a:xfrm>
            <a:off x="9053965" y="3473727"/>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70" name="Rounded Rectangular Callout 69"/>
          <p:cNvSpPr/>
          <p:nvPr/>
        </p:nvSpPr>
        <p:spPr>
          <a:xfrm>
            <a:off x="2247003" y="1162050"/>
            <a:ext cx="1368000" cy="457200"/>
          </a:xfrm>
          <a:prstGeom prst="wedgeRoundRectCallout">
            <a:avLst>
              <a:gd name="adj1" fmla="val -30669"/>
              <a:gd name="adj2" fmla="val 10868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Key</a:t>
            </a:r>
            <a:endParaRPr lang="en-US" dirty="0">
              <a:solidFill>
                <a:schemeClr val="tx1"/>
              </a:solidFill>
            </a:endParaRPr>
          </a:p>
        </p:txBody>
      </p:sp>
      <p:sp>
        <p:nvSpPr>
          <p:cNvPr id="71" name="Rounded Rectangular Callout 70"/>
          <p:cNvSpPr/>
          <p:nvPr/>
        </p:nvSpPr>
        <p:spPr>
          <a:xfrm>
            <a:off x="7299750" y="1162050"/>
            <a:ext cx="1368000" cy="457200"/>
          </a:xfrm>
          <a:prstGeom prst="wedgeRoundRectCallout">
            <a:avLst>
              <a:gd name="adj1" fmla="val 28747"/>
              <a:gd name="adj2" fmla="val 10590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Key</a:t>
            </a:r>
            <a:endParaRPr lang="en-US" dirty="0">
              <a:solidFill>
                <a:schemeClr val="tx1"/>
              </a:solidFill>
            </a:endParaRPr>
          </a:p>
        </p:txBody>
      </p:sp>
      <p:sp>
        <p:nvSpPr>
          <p:cNvPr id="72" name="Rounded Rectangle 71"/>
          <p:cNvSpPr/>
          <p:nvPr/>
        </p:nvSpPr>
        <p:spPr>
          <a:xfrm>
            <a:off x="5704727" y="3831373"/>
            <a:ext cx="1412988"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Entities</a:t>
            </a:r>
            <a:endParaRPr lang="en-US" dirty="0">
              <a:solidFill>
                <a:schemeClr val="tx1"/>
              </a:solidFill>
            </a:endParaRPr>
          </a:p>
        </p:txBody>
      </p:sp>
      <p:cxnSp>
        <p:nvCxnSpPr>
          <p:cNvPr id="73" name="Straight Arrow Connector 72"/>
          <p:cNvCxnSpPr/>
          <p:nvPr/>
        </p:nvCxnSpPr>
        <p:spPr>
          <a:xfrm flipV="1">
            <a:off x="6925697" y="3477743"/>
            <a:ext cx="1217394" cy="62343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4664071" y="3473385"/>
            <a:ext cx="1220970" cy="5798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667669" y="1386253"/>
            <a:ext cx="146304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Attributes</a:t>
            </a:r>
            <a:endParaRPr lang="en-US" dirty="0">
              <a:solidFill>
                <a:schemeClr val="tx1"/>
              </a:solidFill>
            </a:endParaRPr>
          </a:p>
        </p:txBody>
      </p:sp>
      <p:cxnSp>
        <p:nvCxnSpPr>
          <p:cNvPr id="76" name="Straight Arrow Connector 75"/>
          <p:cNvCxnSpPr>
            <a:endCxn id="63" idx="2"/>
          </p:cNvCxnSpPr>
          <p:nvPr/>
        </p:nvCxnSpPr>
        <p:spPr>
          <a:xfrm>
            <a:off x="7009818" y="1736659"/>
            <a:ext cx="349238" cy="34505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57" idx="6"/>
          </p:cNvCxnSpPr>
          <p:nvPr/>
        </p:nvCxnSpPr>
        <p:spPr>
          <a:xfrm flipH="1">
            <a:off x="5198454" y="1737726"/>
            <a:ext cx="567475" cy="32559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476874" y="1924050"/>
            <a:ext cx="18288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Relationship</a:t>
            </a:r>
            <a:endParaRPr lang="en-US" dirty="0">
              <a:solidFill>
                <a:schemeClr val="tx1"/>
              </a:solidFill>
            </a:endParaRPr>
          </a:p>
        </p:txBody>
      </p:sp>
      <p:cxnSp>
        <p:nvCxnSpPr>
          <p:cNvPr id="79" name="Straight Arrow Connector 78"/>
          <p:cNvCxnSpPr/>
          <p:nvPr/>
        </p:nvCxnSpPr>
        <p:spPr>
          <a:xfrm>
            <a:off x="6391274" y="2292349"/>
            <a:ext cx="7915" cy="36576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ular Callout 79"/>
          <p:cNvSpPr/>
          <p:nvPr/>
        </p:nvSpPr>
        <p:spPr>
          <a:xfrm>
            <a:off x="2557274" y="4746997"/>
            <a:ext cx="7668000" cy="1188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Each and every entity must have one primary key attribute.</a:t>
            </a:r>
          </a:p>
          <a:p>
            <a:pPr algn="ctr"/>
            <a:r>
              <a:rPr lang="en-GB" sz="2400" dirty="0">
                <a:solidFill>
                  <a:schemeClr val="lt1"/>
                </a:solidFill>
              </a:rPr>
              <a:t>Relationship between 2 entities is called binary relationship.</a:t>
            </a:r>
            <a:endParaRPr lang="en-US" sz="2400" dirty="0">
              <a:solidFill>
                <a:schemeClr val="lt1"/>
              </a:solidFill>
            </a:endParaRPr>
          </a:p>
        </p:txBody>
      </p:sp>
    </p:spTree>
    <p:extLst>
      <p:ext uri="{BB962C8B-B14F-4D97-AF65-F5344CB8AC3E}">
        <p14:creationId xmlns:p14="http://schemas.microsoft.com/office/powerpoint/2010/main" val="316271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xEl>
                                              <p:pRg st="0" end="0"/>
                                            </p:txEl>
                                          </p:spTgt>
                                        </p:tgtEl>
                                        <p:attrNameLst>
                                          <p:attrName>style.visibility</p:attrName>
                                        </p:attrNameLst>
                                      </p:cBhvr>
                                      <p:to>
                                        <p:strVal val="visible"/>
                                      </p:to>
                                    </p:set>
                                    <p:animEffect transition="in" filter="fade">
                                      <p:cBhvr>
                                        <p:cTn id="13" dur="500"/>
                                        <p:tgtEl>
                                          <p:spTgt spid="4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xEl>
                                              <p:pRg st="0" end="0"/>
                                            </p:txEl>
                                          </p:spTgt>
                                        </p:tgtEl>
                                        <p:attrNameLst>
                                          <p:attrName>style.visibility</p:attrName>
                                        </p:attrNameLst>
                                      </p:cBhvr>
                                      <p:to>
                                        <p:strVal val="visible"/>
                                      </p:to>
                                    </p:set>
                                    <p:animEffect transition="in" filter="fade">
                                      <p:cBhvr>
                                        <p:cTn id="16" dur="500"/>
                                        <p:tgtEl>
                                          <p:spTgt spid="5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fade">
                                      <p:cBhvr>
                                        <p:cTn id="88" dur="500"/>
                                        <p:tgtEl>
                                          <p:spTgt spid="68"/>
                                        </p:tgtEl>
                                      </p:cBhvr>
                                    </p:animEffect>
                                  </p:childTnLst>
                                </p:cTn>
                              </p:par>
                              <p:par>
                                <p:cTn id="89" presetID="10"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5"/>
                                        </p:tgtEl>
                                        <p:attrNameLst>
                                          <p:attrName>style.visibility</p:attrName>
                                        </p:attrNameLst>
                                      </p:cBhvr>
                                      <p:to>
                                        <p:strVal val="visible"/>
                                      </p:to>
                                    </p:set>
                                    <p:animEffect transition="in" filter="fade">
                                      <p:cBhvr>
                                        <p:cTn id="99" dur="500"/>
                                        <p:tgtEl>
                                          <p:spTgt spid="75"/>
                                        </p:tgtEl>
                                      </p:cBhvr>
                                    </p:animEffect>
                                  </p:childTnLst>
                                </p:cTn>
                              </p:par>
                              <p:par>
                                <p:cTn id="100" presetID="10" presetClass="entr" presetSubtype="0" fill="hold"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500"/>
                                        <p:tgtEl>
                                          <p:spTgt spid="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par>
                                <p:cTn id="108" presetID="10" presetClass="entr" presetSubtype="0" fill="hold" nodeType="withEffect">
                                  <p:stCondLst>
                                    <p:cond delay="0"/>
                                  </p:stCondLst>
                                  <p:childTnLst>
                                    <p:set>
                                      <p:cBhvr>
                                        <p:cTn id="109" dur="1" fill="hold">
                                          <p:stCondLst>
                                            <p:cond delay="0"/>
                                          </p:stCondLst>
                                        </p:cTn>
                                        <p:tgtEl>
                                          <p:spTgt spid="51">
                                            <p:txEl>
                                              <p:pRg st="0" end="0"/>
                                            </p:txEl>
                                          </p:spTgt>
                                        </p:tgtEl>
                                        <p:attrNameLst>
                                          <p:attrName>style.visibility</p:attrName>
                                        </p:attrNameLst>
                                      </p:cBhvr>
                                      <p:to>
                                        <p:strVal val="visible"/>
                                      </p:to>
                                    </p:set>
                                    <p:animEffect transition="in" filter="fade">
                                      <p:cBhvr>
                                        <p:cTn id="110" dur="500"/>
                                        <p:tgtEl>
                                          <p:spTgt spid="5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fade">
                                      <p:cBhvr>
                                        <p:cTn id="115" dur="500"/>
                                        <p:tgtEl>
                                          <p:spTgt spid="53"/>
                                        </p:tgtEl>
                                      </p:cBhvr>
                                    </p:animEffect>
                                  </p:childTnLst>
                                </p:cTn>
                              </p:par>
                              <p:par>
                                <p:cTn id="116" presetID="10" presetClass="entr" presetSubtype="0"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fade">
                                      <p:cBhvr>
                                        <p:cTn id="134" dur="500"/>
                                        <p:tgtEl>
                                          <p:spTgt spid="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fade">
                                      <p:cBhvr>
                                        <p:cTn id="13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5" grpId="0" animBg="1"/>
      <p:bldP spid="57" grpId="0" animBg="1"/>
      <p:bldP spid="59" grpId="0" animBg="1"/>
      <p:bldP spid="60" grpId="0" animBg="1"/>
      <p:bldP spid="63" grpId="0" animBg="1"/>
      <p:bldP spid="65" grpId="0" animBg="1"/>
      <p:bldP spid="67" grpId="0" animBg="1"/>
      <p:bldP spid="68" grpId="0" animBg="1"/>
      <p:bldP spid="70" grpId="0" animBg="1"/>
      <p:bldP spid="71" grpId="0" animBg="1"/>
      <p:bldP spid="72" grpId="0"/>
      <p:bldP spid="75" grpId="0"/>
      <p:bldP spid="78" grpId="0"/>
      <p:bldP spid="80"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2608</TotalTime>
  <Words>4274</Words>
  <Application>Microsoft Office PowerPoint</Application>
  <PresentationFormat>Custom</PresentationFormat>
  <Paragraphs>1032</Paragraphs>
  <Slides>79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Arial</vt:lpstr>
      <vt:lpstr>Roboto Condensed</vt:lpstr>
      <vt:lpstr>Wingdings</vt:lpstr>
      <vt:lpstr>Wingdings 2</vt:lpstr>
      <vt:lpstr>Segoe UI Black</vt:lpstr>
      <vt:lpstr>Wingdings 3</vt:lpstr>
      <vt:lpstr>Calibri</vt:lpstr>
      <vt:lpstr>Roboto Condensed Light</vt:lpstr>
      <vt:lpstr>Office Theme</vt:lpstr>
      <vt:lpstr>Unit-2  Data Models</vt:lpstr>
      <vt:lpstr>PowerPoint Presentation</vt:lpstr>
      <vt:lpstr>Basic concept of E-R diagram </vt:lpstr>
      <vt:lpstr>Basic concepts</vt:lpstr>
      <vt:lpstr>Entity</vt:lpstr>
      <vt:lpstr>Entity Set</vt:lpstr>
      <vt:lpstr>Attributes</vt:lpstr>
      <vt:lpstr>Relationship</vt:lpstr>
      <vt:lpstr>E-R Diagram of a Library System</vt:lpstr>
      <vt:lpstr>Ternary Relationship</vt:lpstr>
      <vt:lpstr>Exercise</vt:lpstr>
      <vt:lpstr>Types of Attributes</vt:lpstr>
      <vt:lpstr>Types of Attributes</vt:lpstr>
      <vt:lpstr>Types of Attributes</vt:lpstr>
      <vt:lpstr>Types of Attributes</vt:lpstr>
      <vt:lpstr>Entity with all types of Attributes</vt:lpstr>
      <vt:lpstr>Exercise</vt:lpstr>
      <vt:lpstr>Descriptive Attribute</vt:lpstr>
      <vt:lpstr>Role</vt:lpstr>
      <vt:lpstr>Recursive Relationship Set</vt:lpstr>
      <vt:lpstr>Mapping Cardinality</vt:lpstr>
      <vt:lpstr>Mapping Cardinality (Cardinality Constraints)</vt:lpstr>
      <vt:lpstr>One-to-One relationship (1 – 1)</vt:lpstr>
      <vt:lpstr>One-to-Many relationship (1 – N)</vt:lpstr>
      <vt:lpstr>Many-to-One relationship (N – 1)</vt:lpstr>
      <vt:lpstr>Many-to-Many relationship (N – N)</vt:lpstr>
      <vt:lpstr>Mapping Cardinality (Cardinality Constraints) [Exercise]</vt:lpstr>
      <vt:lpstr>Participation Constraints</vt:lpstr>
      <vt:lpstr>Participation Constraints</vt:lpstr>
      <vt:lpstr>Weak Entity Set</vt:lpstr>
      <vt:lpstr>Weak Entity Set</vt:lpstr>
      <vt:lpstr>Weak Entity Set</vt:lpstr>
      <vt:lpstr>Superclass v/s Subclass</vt:lpstr>
      <vt:lpstr>Superclass v/s Subclass</vt:lpstr>
      <vt:lpstr>Generalization v/s Specialization</vt:lpstr>
      <vt:lpstr>Generalization v/s Specialization</vt:lpstr>
      <vt:lpstr>Generalization v/s Specialization</vt:lpstr>
      <vt:lpstr>Generalization &amp; Specialization example</vt:lpstr>
      <vt:lpstr>Exercise</vt:lpstr>
      <vt:lpstr>Constraints on  Specialization and Generalization</vt:lpstr>
      <vt:lpstr>Constraints on Specialization and Generalization</vt:lpstr>
      <vt:lpstr>Disjoint Constraint</vt:lpstr>
      <vt:lpstr>Disjoint Constraint</vt:lpstr>
      <vt:lpstr>Non-disjoint (Overlapping) Constraint</vt:lpstr>
      <vt:lpstr>Constraints on Specialization and Generalization</vt:lpstr>
      <vt:lpstr>Participation (Completeness) Constraint</vt:lpstr>
      <vt:lpstr>Total (Mandatory) Participation</vt:lpstr>
      <vt:lpstr>Partial (Optional) Participation</vt:lpstr>
      <vt:lpstr>Aggregation in E-R diagram</vt:lpstr>
      <vt:lpstr>Limitation of E-R diagram</vt:lpstr>
      <vt:lpstr>Limitation of E-R diagram</vt:lpstr>
      <vt:lpstr>E-R diagram of  Hospital Management  System</vt:lpstr>
      <vt:lpstr>E-R diagram of Hospital Management System</vt:lpstr>
      <vt:lpstr>Reduce the E-R diagram  to Database Schema</vt:lpstr>
      <vt:lpstr>Reduce the E-R diagram to database schema</vt:lpstr>
      <vt:lpstr>Reduce the E-R diagram to database schema</vt:lpstr>
      <vt:lpstr>Reduce the E-R diagram to database schema</vt:lpstr>
      <vt:lpstr>Reduce the E-R diagram to database schema</vt:lpstr>
      <vt:lpstr>Reduce the E-R diagram to database schema</vt:lpstr>
      <vt:lpstr>Summery of Symbols used in E-R diagram</vt:lpstr>
      <vt:lpstr>Summery of Symbols used in E-R diagram</vt:lpstr>
      <vt:lpstr>Data Models</vt:lpstr>
      <vt:lpstr>What is a Database Models?</vt:lpstr>
      <vt:lpstr>Type of Database Models</vt:lpstr>
      <vt:lpstr>Hierarchical Model</vt:lpstr>
      <vt:lpstr>Network Model</vt:lpstr>
      <vt:lpstr>Entity-relationship Model</vt:lpstr>
      <vt:lpstr>Relational Model</vt:lpstr>
      <vt:lpstr>Object-oriented database Model</vt:lpstr>
      <vt:lpstr>Integrity Constraints</vt:lpstr>
      <vt:lpstr>Integrity Constraints</vt:lpstr>
      <vt:lpstr>Integrity Constraints</vt:lpstr>
      <vt:lpstr>Integrity Constraints</vt:lpstr>
      <vt:lpstr> Example: </vt:lpstr>
      <vt:lpstr>PowerPoint Presentation</vt:lpstr>
      <vt:lpstr>data manipulation operations.</vt:lpstr>
      <vt:lpstr>Questions asked</vt:lpstr>
      <vt:lpstr>Questions asked  [E-R diagrams]</vt:lpstr>
      <vt:lpstr>Questions asked [E-R diagrams and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566</cp:revision>
  <dcterms:created xsi:type="dcterms:W3CDTF">2020-05-01T05:09:15Z</dcterms:created>
  <dcterms:modified xsi:type="dcterms:W3CDTF">2024-08-20T05:27:50Z</dcterms:modified>
</cp:coreProperties>
</file>