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70" r:id="rId6"/>
    <p:sldId id="349" r:id="rId7"/>
    <p:sldId id="348" r:id="rId8"/>
    <p:sldId id="261" r:id="rId9"/>
    <p:sldId id="271" r:id="rId10"/>
    <p:sldId id="272" r:id="rId11"/>
    <p:sldId id="273" r:id="rId12"/>
    <p:sldId id="352" r:id="rId13"/>
    <p:sldId id="275" r:id="rId14"/>
    <p:sldId id="276" r:id="rId15"/>
    <p:sldId id="274" r:id="rId16"/>
    <p:sldId id="278" r:id="rId17"/>
    <p:sldId id="277" r:id="rId18"/>
    <p:sldId id="360" r:id="rId19"/>
    <p:sldId id="361" r:id="rId20"/>
    <p:sldId id="260" r:id="rId21"/>
    <p:sldId id="280" r:id="rId22"/>
    <p:sldId id="282" r:id="rId23"/>
    <p:sldId id="285" r:id="rId24"/>
    <p:sldId id="286" r:id="rId25"/>
    <p:sldId id="281" r:id="rId26"/>
    <p:sldId id="287" r:id="rId27"/>
    <p:sldId id="288" r:id="rId28"/>
    <p:sldId id="353" r:id="rId29"/>
    <p:sldId id="283" r:id="rId30"/>
    <p:sldId id="354" r:id="rId31"/>
    <p:sldId id="284" r:id="rId32"/>
    <p:sldId id="355" r:id="rId33"/>
    <p:sldId id="356" r:id="rId34"/>
    <p:sldId id="290" r:id="rId35"/>
    <p:sldId id="357" r:id="rId36"/>
    <p:sldId id="358" r:id="rId37"/>
    <p:sldId id="263" r:id="rId38"/>
    <p:sldId id="289" r:id="rId39"/>
    <p:sldId id="359" r:id="rId40"/>
    <p:sldId id="291" r:id="rId41"/>
    <p:sldId id="264" r:id="rId42"/>
    <p:sldId id="293" r:id="rId43"/>
    <p:sldId id="294"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Patel" userId="18dace3d61aad112" providerId="LiveId" clId="{95D56D8B-1F28-436A-B2D0-BD9307B79856}"/>
    <pc:docChg chg="custSel modSld">
      <pc:chgData name="Vivek Patel" userId="18dace3d61aad112" providerId="LiveId" clId="{95D56D8B-1F28-436A-B2D0-BD9307B79856}" dt="2023-10-30T08:38:04.200" v="1" actId="27636"/>
      <pc:docMkLst>
        <pc:docMk/>
      </pc:docMkLst>
      <pc:sldChg chg="modSp mod">
        <pc:chgData name="Vivek Patel" userId="18dace3d61aad112" providerId="LiveId" clId="{95D56D8B-1F28-436A-B2D0-BD9307B79856}" dt="2023-10-30T08:38:04.200" v="1" actId="27636"/>
        <pc:sldMkLst>
          <pc:docMk/>
          <pc:sldMk cId="3684239906" sldId="257"/>
        </pc:sldMkLst>
        <pc:spChg chg="mod">
          <ac:chgData name="Vivek Patel" userId="18dace3d61aad112" providerId="LiveId" clId="{95D56D8B-1F28-436A-B2D0-BD9307B79856}" dt="2023-10-30T08:38:04.200" v="1" actId="27636"/>
          <ac:spMkLst>
            <pc:docMk/>
            <pc:sldMk cId="3684239906" sldId="257"/>
            <ac:spMk id="3" creationId="{BAA2B508-DC2D-4C4D-8CA8-78C00A404D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5B4B2-A086-4817-A27F-A778ABC63BE6}"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A22CA-F9A2-49E6-9F09-FF3F06FDC66F}" type="slidenum">
              <a:rPr lang="en-IN" smtClean="0"/>
              <a:t>‹#›</a:t>
            </a:fld>
            <a:endParaRPr lang="en-IN"/>
          </a:p>
        </p:txBody>
      </p:sp>
    </p:spTree>
    <p:extLst>
      <p:ext uri="{BB962C8B-B14F-4D97-AF65-F5344CB8AC3E}">
        <p14:creationId xmlns:p14="http://schemas.microsoft.com/office/powerpoint/2010/main" val="4008792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8EB46BCE-5265-4815-8890-BAFE9A0F0592}"/>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2E39913A-A954-45C7-A338-7F16716B71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굴림" panose="020B0600000101010101" pitchFamily="34" charset="-127"/>
            </a:endParaRPr>
          </a:p>
        </p:txBody>
      </p:sp>
      <p:sp>
        <p:nvSpPr>
          <p:cNvPr id="27652" name="Slide Number Placeholder 3">
            <a:extLst>
              <a:ext uri="{FF2B5EF4-FFF2-40B4-BE49-F238E27FC236}">
                <a16:creationId xmlns:a16="http://schemas.microsoft.com/office/drawing/2014/main" id="{68AE4F1B-1EA9-464C-842A-F21A75ACE2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fld id="{C3FC7AAF-0E39-48AA-B5EC-204E465C6817}" type="slidenum">
              <a:rPr lang="ko-KR" altLang="ko-KR" sz="1200"/>
              <a:pPr/>
              <a:t>13</a:t>
            </a:fld>
            <a:endParaRPr lang="ko-KR" altLang="ko-K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7389-67D7-46A7-98EB-371715712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1F8A3D-9988-4D3E-978F-E6D27C3F34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0E053A-3E8B-4142-95B6-A41023300AF6}"/>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5" name="Footer Placeholder 4">
            <a:extLst>
              <a:ext uri="{FF2B5EF4-FFF2-40B4-BE49-F238E27FC236}">
                <a16:creationId xmlns:a16="http://schemas.microsoft.com/office/drawing/2014/main" id="{101016B9-9CF6-405F-95C3-049203837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A0F74-50FE-4FE9-9318-E532DC1D306B}"/>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355961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9BDC-5CBE-4450-A8AB-DD71C7C39E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D3ECB6-6752-4695-B2F4-50F304A6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38A5B-CFD9-43D8-81EB-985630518AFA}"/>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5" name="Footer Placeholder 4">
            <a:extLst>
              <a:ext uri="{FF2B5EF4-FFF2-40B4-BE49-F238E27FC236}">
                <a16:creationId xmlns:a16="http://schemas.microsoft.com/office/drawing/2014/main" id="{4A47F3C7-2F23-4BA2-844B-B6985D283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D30A7-0A0C-498C-BB8A-F8BF5699947A}"/>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147770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A6562-08A4-4E26-AF27-BB4C11E0D3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4E723-851E-43C2-81DE-2EFEE281DC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1FA6B-9EBD-4959-AB8E-80C8BA76CEAC}"/>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5" name="Footer Placeholder 4">
            <a:extLst>
              <a:ext uri="{FF2B5EF4-FFF2-40B4-BE49-F238E27FC236}">
                <a16:creationId xmlns:a16="http://schemas.microsoft.com/office/drawing/2014/main" id="{3EA62E05-AE5E-4E9D-85E6-2FB35A73E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E1C86-D1A6-4F9C-974D-7B4D2B6BD0A0}"/>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358355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id="{2AB6519C-695B-4F86-ADD5-73DA70CAE5D2}"/>
              </a:ext>
            </a:extLst>
          </p:cNvPr>
          <p:cNvSpPr txBox="1"/>
          <p:nvPr userDrawn="1"/>
        </p:nvSpPr>
        <p:spPr>
          <a:xfrm>
            <a:off x="3038168" y="6604000"/>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4 – Microprogrammed Control</a:t>
            </a:r>
          </a:p>
        </p:txBody>
      </p:sp>
    </p:spTree>
    <p:extLst>
      <p:ext uri="{BB962C8B-B14F-4D97-AF65-F5344CB8AC3E}">
        <p14:creationId xmlns:p14="http://schemas.microsoft.com/office/powerpoint/2010/main" val="24107257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0BC6-03DD-4C23-9A6C-19D78DB24E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EBB5EB-F9E2-477E-9BAE-3B0E5E88FE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FC0B8-93CB-42DD-8758-EDF7D9554F6A}"/>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5" name="Footer Placeholder 4">
            <a:extLst>
              <a:ext uri="{FF2B5EF4-FFF2-40B4-BE49-F238E27FC236}">
                <a16:creationId xmlns:a16="http://schemas.microsoft.com/office/drawing/2014/main" id="{DF571AB1-AE8B-450A-9CA3-48765E3E4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B87ED-1A78-439E-9D96-6A6152585A40}"/>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423659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0C9C-A9B8-48D6-8F5D-F98DF31E0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EDFD12-66AE-4166-9C25-3B3CA542D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4281D-6A9E-44EC-8F91-69331AC11D16}"/>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5" name="Footer Placeholder 4">
            <a:extLst>
              <a:ext uri="{FF2B5EF4-FFF2-40B4-BE49-F238E27FC236}">
                <a16:creationId xmlns:a16="http://schemas.microsoft.com/office/drawing/2014/main" id="{628FE46C-B722-49CE-BF24-0379A9993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6DED8-ED01-4F66-A022-5A27D6AC29EE}"/>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334321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EFE3-9E09-4006-BF81-F16883A2A9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6B65D3-1533-4F53-97D5-5C26EF777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3B750A-0BCB-46EE-9DEB-B79107598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63BC3C-8EB7-407B-B6CD-0C227F9D9443}"/>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6" name="Footer Placeholder 5">
            <a:extLst>
              <a:ext uri="{FF2B5EF4-FFF2-40B4-BE49-F238E27FC236}">
                <a16:creationId xmlns:a16="http://schemas.microsoft.com/office/drawing/2014/main" id="{F045DCCD-75DD-42DA-8C03-8F65C3B7A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58C7D-5FEC-4AD4-B8F1-8A2366DEF5B4}"/>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295737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B33A-CBD9-4BF7-9B71-49D990F5F4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CA1B1-F09D-48DA-B097-7DC7C2717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60241-A717-467E-BF62-2240F34354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8483CC-AA4B-4A88-8A2F-E2F878342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6C65E-EEB5-4D18-AC75-A3F6ECE60B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91EB49-B141-4D08-897D-402A72D44FFC}"/>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8" name="Footer Placeholder 7">
            <a:extLst>
              <a:ext uri="{FF2B5EF4-FFF2-40B4-BE49-F238E27FC236}">
                <a16:creationId xmlns:a16="http://schemas.microsoft.com/office/drawing/2014/main" id="{5C8ED4E9-B4FC-4A8E-9372-1859D04FFA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182A80-88E7-40C6-B25A-956D83F0569F}"/>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57938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5FEF-5E14-4356-94CF-72EDB2338C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21199F-392A-4753-B5A4-3F0F649167B1}"/>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4" name="Footer Placeholder 3">
            <a:extLst>
              <a:ext uri="{FF2B5EF4-FFF2-40B4-BE49-F238E27FC236}">
                <a16:creationId xmlns:a16="http://schemas.microsoft.com/office/drawing/2014/main" id="{E7CC5E11-724B-4204-8324-37D024E622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8CE866-82FE-45D1-8C12-ABB44C2751A3}"/>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335579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508C67-1481-4486-854D-2B8398D6ED19}"/>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3" name="Footer Placeholder 2">
            <a:extLst>
              <a:ext uri="{FF2B5EF4-FFF2-40B4-BE49-F238E27FC236}">
                <a16:creationId xmlns:a16="http://schemas.microsoft.com/office/drawing/2014/main" id="{97A0F391-8CF2-4567-B046-2576BFCE6F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E2D353-BC28-420B-B04A-8397E31C642A}"/>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428764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18E5-93FF-4A90-A58B-4358393F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E7D0E3-0CF9-49C8-9691-2D90495CD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1C32E8-1E53-42A1-A874-4D962EA11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19A02-EA3A-49A5-892E-DCBE6737339C}"/>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6" name="Footer Placeholder 5">
            <a:extLst>
              <a:ext uri="{FF2B5EF4-FFF2-40B4-BE49-F238E27FC236}">
                <a16:creationId xmlns:a16="http://schemas.microsoft.com/office/drawing/2014/main" id="{15E1CEF8-6569-44A4-A204-69C668B6A0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54376-5DE7-4084-909B-2D946AB78679}"/>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365232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AA5C-8197-4C5E-AB33-5726CCF78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C88CF2-C606-416E-A3F5-2FD58D7F1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B0E2E6-6D5D-4ADF-BA5F-EE8A6E4FC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A400E-F16B-4DE5-B1D5-B6806312F22A}"/>
              </a:ext>
            </a:extLst>
          </p:cNvPr>
          <p:cNvSpPr>
            <a:spLocks noGrp="1"/>
          </p:cNvSpPr>
          <p:nvPr>
            <p:ph type="dt" sz="half" idx="10"/>
          </p:nvPr>
        </p:nvSpPr>
        <p:spPr/>
        <p:txBody>
          <a:bodyPr/>
          <a:lstStyle/>
          <a:p>
            <a:fld id="{19ECB3B5-15A8-4ED3-B1BC-CDB0B47FD3C2}" type="datetimeFigureOut">
              <a:rPr lang="en-IN" smtClean="0"/>
              <a:t>30-10-2023</a:t>
            </a:fld>
            <a:endParaRPr lang="en-IN"/>
          </a:p>
        </p:txBody>
      </p:sp>
      <p:sp>
        <p:nvSpPr>
          <p:cNvPr id="6" name="Footer Placeholder 5">
            <a:extLst>
              <a:ext uri="{FF2B5EF4-FFF2-40B4-BE49-F238E27FC236}">
                <a16:creationId xmlns:a16="http://schemas.microsoft.com/office/drawing/2014/main" id="{ABE86AFD-F94D-4AA2-8211-DE8B756121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A19FAE-D51F-4F56-9910-CEC805C4DDCE}"/>
              </a:ext>
            </a:extLst>
          </p:cNvPr>
          <p:cNvSpPr>
            <a:spLocks noGrp="1"/>
          </p:cNvSpPr>
          <p:nvPr>
            <p:ph type="sldNum" sz="quarter" idx="12"/>
          </p:nvPr>
        </p:nvSpPr>
        <p:spPr/>
        <p:txBody>
          <a:bodyPr/>
          <a:lstStyle/>
          <a:p>
            <a:fld id="{7F1FF773-D718-4FFF-A549-A884E68BEDDC}" type="slidenum">
              <a:rPr lang="en-IN" smtClean="0"/>
              <a:t>‹#›</a:t>
            </a:fld>
            <a:endParaRPr lang="en-IN"/>
          </a:p>
        </p:txBody>
      </p:sp>
    </p:spTree>
    <p:extLst>
      <p:ext uri="{BB962C8B-B14F-4D97-AF65-F5344CB8AC3E}">
        <p14:creationId xmlns:p14="http://schemas.microsoft.com/office/powerpoint/2010/main" val="241710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350E1-80B5-485C-8854-282855A83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44CF31-0BE6-4CAD-A2A4-D7334B582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F8F2F-3AF3-45F4-99BB-0A7CCEEEB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CB3B5-15A8-4ED3-B1BC-CDB0B47FD3C2}" type="datetimeFigureOut">
              <a:rPr lang="en-IN" smtClean="0"/>
              <a:t>30-10-2023</a:t>
            </a:fld>
            <a:endParaRPr lang="en-IN"/>
          </a:p>
        </p:txBody>
      </p:sp>
      <p:sp>
        <p:nvSpPr>
          <p:cNvPr id="5" name="Footer Placeholder 4">
            <a:extLst>
              <a:ext uri="{FF2B5EF4-FFF2-40B4-BE49-F238E27FC236}">
                <a16:creationId xmlns:a16="http://schemas.microsoft.com/office/drawing/2014/main" id="{BF89D604-9F7A-4DE0-AF6D-0288D56EDB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B7B02F-F916-47F2-96F6-8F0B57662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FF773-D718-4FFF-A549-A884E68BEDDC}" type="slidenum">
              <a:rPr lang="en-IN" smtClean="0"/>
              <a:t>‹#›</a:t>
            </a:fld>
            <a:endParaRPr lang="en-IN"/>
          </a:p>
        </p:txBody>
      </p:sp>
    </p:spTree>
    <p:extLst>
      <p:ext uri="{BB962C8B-B14F-4D97-AF65-F5344CB8AC3E}">
        <p14:creationId xmlns:p14="http://schemas.microsoft.com/office/powerpoint/2010/main" val="3731673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06A8-18A3-48BC-89AF-9574A77655FD}"/>
              </a:ext>
            </a:extLst>
          </p:cNvPr>
          <p:cNvSpPr>
            <a:spLocks noGrp="1"/>
          </p:cNvSpPr>
          <p:nvPr>
            <p:ph type="ctrTitle"/>
          </p:nvPr>
        </p:nvSpPr>
        <p:spPr/>
        <p:txBody>
          <a:bodyPr>
            <a:normAutofit/>
          </a:bodyPr>
          <a:lstStyle/>
          <a:p>
            <a:r>
              <a:rPr lang="en-IN" sz="4400" b="1" dirty="0">
                <a:latin typeface="Times New Roman" panose="02020603050405020304" pitchFamily="18" charset="0"/>
                <a:cs typeface="Times New Roman" panose="02020603050405020304" pitchFamily="18" charset="0"/>
              </a:rPr>
              <a:t>Microprogrammed control unit</a:t>
            </a:r>
          </a:p>
        </p:txBody>
      </p:sp>
      <p:sp>
        <p:nvSpPr>
          <p:cNvPr id="3" name="Subtitle 2">
            <a:extLst>
              <a:ext uri="{FF2B5EF4-FFF2-40B4-BE49-F238E27FC236}">
                <a16:creationId xmlns:a16="http://schemas.microsoft.com/office/drawing/2014/main" id="{3946AEF5-DDA2-4005-AB9B-3E1965D39F5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1090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25A9-580F-4434-971B-8DFE96CDA27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Address Sequencing</a:t>
            </a:r>
          </a:p>
        </p:txBody>
      </p:sp>
      <p:sp>
        <p:nvSpPr>
          <p:cNvPr id="3" name="Content Placeholder 2">
            <a:extLst>
              <a:ext uri="{FF2B5EF4-FFF2-40B4-BE49-F238E27FC236}">
                <a16:creationId xmlns:a16="http://schemas.microsoft.com/office/drawing/2014/main" id="{A0704D63-58F2-4AC5-8BA6-FC341683EFE0}"/>
              </a:ext>
            </a:extLst>
          </p:cNvPr>
          <p:cNvSpPr>
            <a:spLocks noGrp="1"/>
          </p:cNvSpPr>
          <p:nvPr>
            <p:ph idx="1"/>
          </p:nvPr>
        </p:nvSpPr>
        <p:spPr/>
        <p:txBody>
          <a:bodyPr>
            <a:normAutofit fontScale="92500" lnSpcReduction="20000"/>
          </a:bodyPr>
          <a:lstStyle/>
          <a:p>
            <a:pPr algn="just"/>
            <a:r>
              <a:rPr lang="en-US" altLang="ko-KR" b="1" dirty="0">
                <a:latin typeface="Times New Roman" panose="02020603050405020304" pitchFamily="18" charset="0"/>
                <a:cs typeface="Times New Roman" panose="02020603050405020304" pitchFamily="18" charset="0"/>
              </a:rPr>
              <a:t>Address Sequencing = Sequencer : Next Address Generator</a:t>
            </a:r>
          </a:p>
          <a:p>
            <a:pPr lvl="1" algn="just"/>
            <a:r>
              <a:rPr lang="en-US" altLang="ko-KR" sz="2800" dirty="0">
                <a:latin typeface="Times New Roman" panose="02020603050405020304" pitchFamily="18" charset="0"/>
                <a:cs typeface="Times New Roman" panose="02020603050405020304" pitchFamily="18" charset="0"/>
              </a:rPr>
              <a:t>Selection of address for control memory</a:t>
            </a:r>
          </a:p>
          <a:p>
            <a:pPr lvl="1" algn="just"/>
            <a:r>
              <a:rPr lang="en-US" altLang="ko-KR" sz="2800" dirty="0">
                <a:latin typeface="Times New Roman" panose="02020603050405020304" pitchFamily="18" charset="0"/>
                <a:cs typeface="Times New Roman" panose="02020603050405020304" pitchFamily="18" charset="0"/>
              </a:rPr>
              <a:t>How we can generate next instruction address</a:t>
            </a:r>
          </a:p>
          <a:p>
            <a:pPr algn="just"/>
            <a:r>
              <a:rPr lang="en-US" altLang="ko-KR" b="1" dirty="0">
                <a:latin typeface="Times New Roman" panose="02020603050405020304" pitchFamily="18" charset="0"/>
                <a:cs typeface="Times New Roman" panose="02020603050405020304" pitchFamily="18" charset="0"/>
              </a:rPr>
              <a:t>Routine </a:t>
            </a:r>
          </a:p>
          <a:p>
            <a:pPr lvl="1" algn="just"/>
            <a:r>
              <a:rPr lang="en-US" altLang="ko-KR" sz="2800" dirty="0">
                <a:latin typeface="Times New Roman" panose="02020603050405020304" pitchFamily="18" charset="0"/>
                <a:cs typeface="Times New Roman" panose="02020603050405020304" pitchFamily="18" charset="0"/>
              </a:rPr>
              <a:t>Microinstruction are stored in control memory in groups</a:t>
            </a:r>
          </a:p>
          <a:p>
            <a:pPr lvl="1" algn="just"/>
            <a:r>
              <a:rPr lang="en-US" altLang="ko-KR" sz="2800" dirty="0">
                <a:latin typeface="Times New Roman" panose="02020603050405020304" pitchFamily="18" charset="0"/>
                <a:cs typeface="Times New Roman" panose="02020603050405020304" pitchFamily="18" charset="0"/>
              </a:rPr>
              <a:t>Each computer instruction has its own routine</a:t>
            </a:r>
          </a:p>
          <a:p>
            <a:pPr lvl="1" algn="just"/>
            <a:r>
              <a:rPr lang="en-US" altLang="ko-KR" sz="2800" dirty="0">
                <a:latin typeface="Times New Roman" panose="02020603050405020304" pitchFamily="18" charset="0"/>
                <a:cs typeface="Times New Roman" panose="02020603050405020304" pitchFamily="18" charset="0"/>
              </a:rPr>
              <a:t>When you turn on computer initial address is loaded in control address register</a:t>
            </a:r>
          </a:p>
          <a:p>
            <a:pPr lvl="1" algn="just"/>
            <a:r>
              <a:rPr lang="en-US" altLang="ko-KR" sz="2800" dirty="0">
                <a:latin typeface="Times New Roman" panose="02020603050405020304" pitchFamily="18" charset="0"/>
                <a:cs typeface="Times New Roman" panose="02020603050405020304" pitchFamily="18" charset="0"/>
              </a:rPr>
              <a:t>There will be various routines followed after that such as fetch routine(to load instruction in instruction register), than routine to determine effective address of operand, after that microinstructions to execute instruction will be performed</a:t>
            </a:r>
          </a:p>
          <a:p>
            <a:endParaRPr lang="en-US" altLang="ko-KR" dirty="0"/>
          </a:p>
          <a:p>
            <a:endParaRPr lang="en-IN" dirty="0"/>
          </a:p>
        </p:txBody>
      </p:sp>
    </p:spTree>
    <p:extLst>
      <p:ext uri="{BB962C8B-B14F-4D97-AF65-F5344CB8AC3E}">
        <p14:creationId xmlns:p14="http://schemas.microsoft.com/office/powerpoint/2010/main" val="138008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0D87-9810-462E-B712-60B0F2CB3E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572BA4-6B78-4581-8CB0-3C7B42B4A273}"/>
              </a:ext>
            </a:extLst>
          </p:cNvPr>
          <p:cNvSpPr>
            <a:spLocks noGrp="1"/>
          </p:cNvSpPr>
          <p:nvPr>
            <p:ph idx="1"/>
          </p:nvPr>
        </p:nvSpPr>
        <p:spPr/>
        <p:txBody>
          <a:bodyPr/>
          <a:lstStyle/>
          <a:p>
            <a:pPr algn="just"/>
            <a:r>
              <a:rPr lang="en-US" altLang="ko-KR" sz="2400" b="1" dirty="0">
                <a:latin typeface="Times New Roman" panose="02020603050405020304" pitchFamily="18" charset="0"/>
                <a:cs typeface="Times New Roman" panose="02020603050405020304" pitchFamily="18" charset="0"/>
              </a:rPr>
              <a:t>Mapping</a:t>
            </a:r>
          </a:p>
          <a:p>
            <a:pPr lvl="1" algn="just"/>
            <a:r>
              <a:rPr lang="en-US" altLang="ko-KR" dirty="0">
                <a:latin typeface="Times New Roman" panose="02020603050405020304" pitchFamily="18" charset="0"/>
                <a:cs typeface="Times New Roman" panose="02020603050405020304" pitchFamily="18" charset="0"/>
              </a:rPr>
              <a:t>Instruction Code  </a:t>
            </a:r>
            <a:r>
              <a:rPr lang="en-US" altLang="ko-KR" dirty="0">
                <a:latin typeface="Times New Roman" panose="02020603050405020304" pitchFamily="18" charset="0"/>
                <a:cs typeface="Times New Roman" panose="02020603050405020304" pitchFamily="18" charset="0"/>
                <a:sym typeface="Wingdings" panose="05000000000000000000" pitchFamily="2" charset="2"/>
              </a:rPr>
              <a:t></a:t>
            </a:r>
            <a:r>
              <a:rPr lang="en-US" altLang="ko-KR" dirty="0">
                <a:latin typeface="Times New Roman" panose="02020603050405020304" pitchFamily="18" charset="0"/>
                <a:cs typeface="Times New Roman" panose="02020603050405020304" pitchFamily="18" charset="0"/>
              </a:rPr>
              <a:t>  Address in control memory(</a:t>
            </a:r>
            <a:r>
              <a:rPr lang="en-US" altLang="ko-KR" i="1" dirty="0">
                <a:latin typeface="Times New Roman" panose="02020603050405020304" pitchFamily="18" charset="0"/>
                <a:cs typeface="Times New Roman" panose="02020603050405020304" pitchFamily="18" charset="0"/>
              </a:rPr>
              <a:t>where routine is located</a:t>
            </a:r>
            <a:r>
              <a:rPr lang="en-US" altLang="ko-KR" dirty="0">
                <a:latin typeface="Times New Roman" panose="02020603050405020304" pitchFamily="18" charset="0"/>
                <a:cs typeface="Times New Roman" panose="02020603050405020304" pitchFamily="18" charset="0"/>
              </a:rPr>
              <a:t>)</a:t>
            </a:r>
          </a:p>
          <a:p>
            <a:pPr algn="just"/>
            <a:r>
              <a:rPr lang="en-US" altLang="ko-KR" sz="2400" b="1" dirty="0">
                <a:latin typeface="Times New Roman" panose="02020603050405020304" pitchFamily="18" charset="0"/>
                <a:cs typeface="Times New Roman" panose="02020603050405020304" pitchFamily="18" charset="0"/>
              </a:rPr>
              <a:t>Address Sequencing Capabilities : </a:t>
            </a:r>
            <a:r>
              <a:rPr lang="en-US" altLang="ko-KR" sz="2400" b="1" i="1" dirty="0">
                <a:latin typeface="Times New Roman" panose="02020603050405020304" pitchFamily="18" charset="0"/>
                <a:cs typeface="Times New Roman" panose="02020603050405020304" pitchFamily="18" charset="0"/>
              </a:rPr>
              <a:t>control memory address(four approaches of generating address for next instruction to be executed)</a:t>
            </a:r>
            <a:endParaRPr lang="en-US" altLang="ko-KR" sz="2400" b="1" dirty="0">
              <a:latin typeface="Times New Roman" panose="02020603050405020304" pitchFamily="18" charset="0"/>
              <a:cs typeface="Times New Roman" panose="02020603050405020304" pitchFamily="18" charset="0"/>
            </a:endParaRPr>
          </a:p>
          <a:p>
            <a:pPr lvl="1" algn="just"/>
            <a:r>
              <a:rPr lang="en-US" altLang="ko-KR" dirty="0">
                <a:latin typeface="Times New Roman" panose="02020603050405020304" pitchFamily="18" charset="0"/>
                <a:cs typeface="Times New Roman" panose="02020603050405020304" pitchFamily="18" charset="0"/>
              </a:rPr>
              <a:t>1) Incrementing of the control address register by 1(incase of sequential program)</a:t>
            </a:r>
          </a:p>
          <a:p>
            <a:pPr lvl="1" algn="just"/>
            <a:r>
              <a:rPr lang="en-US" altLang="ko-KR" dirty="0">
                <a:latin typeface="Times New Roman" panose="02020603050405020304" pitchFamily="18" charset="0"/>
                <a:cs typeface="Times New Roman" panose="02020603050405020304" pitchFamily="18" charset="0"/>
              </a:rPr>
              <a:t>2) Unconditional branch or conditional branch, depending on status bit conditions </a:t>
            </a:r>
          </a:p>
          <a:p>
            <a:pPr lvl="1" algn="just"/>
            <a:r>
              <a:rPr lang="en-US" altLang="ko-KR" dirty="0">
                <a:latin typeface="Times New Roman" panose="02020603050405020304" pitchFamily="18" charset="0"/>
                <a:cs typeface="Times New Roman" panose="02020603050405020304" pitchFamily="18" charset="0"/>
              </a:rPr>
              <a:t>3) Mapping process ( </a:t>
            </a:r>
            <a:r>
              <a:rPr lang="en-US" altLang="ko-KR" i="1" dirty="0">
                <a:latin typeface="Times New Roman" panose="02020603050405020304" pitchFamily="18" charset="0"/>
                <a:cs typeface="Times New Roman" panose="02020603050405020304" pitchFamily="18" charset="0"/>
              </a:rPr>
              <a:t>bits of the instruction</a:t>
            </a:r>
            <a:r>
              <a:rPr lang="en-US" altLang="ko-KR" dirty="0">
                <a:latin typeface="Times New Roman" panose="02020603050405020304" pitchFamily="18" charset="0"/>
                <a:cs typeface="Times New Roman" panose="02020603050405020304" pitchFamily="18" charset="0"/>
              </a:rPr>
              <a:t> </a:t>
            </a:r>
            <a:r>
              <a:rPr lang="en-US" altLang="ko-KR" i="1" dirty="0">
                <a:latin typeface="Times New Roman" panose="02020603050405020304" pitchFamily="18" charset="0"/>
                <a:cs typeface="Times New Roman" panose="02020603050405020304" pitchFamily="18" charset="0"/>
              </a:rPr>
              <a:t>address for control memory</a:t>
            </a:r>
            <a:r>
              <a:rPr lang="en-US" altLang="ko-KR" dirty="0">
                <a:latin typeface="Times New Roman" panose="02020603050405020304" pitchFamily="18" charset="0"/>
                <a:cs typeface="Times New Roman" panose="02020603050405020304" pitchFamily="18" charset="0"/>
              </a:rPr>
              <a:t> )</a:t>
            </a:r>
          </a:p>
          <a:p>
            <a:pPr lvl="1" algn="just"/>
            <a:r>
              <a:rPr lang="en-US" altLang="ko-KR" dirty="0">
                <a:latin typeface="Times New Roman" panose="02020603050405020304" pitchFamily="18" charset="0"/>
                <a:cs typeface="Times New Roman" panose="02020603050405020304" pitchFamily="18" charset="0"/>
              </a:rPr>
              <a:t>4) A facility for subroutine call and return</a:t>
            </a:r>
          </a:p>
          <a:p>
            <a:endParaRPr lang="en-IN" dirty="0"/>
          </a:p>
        </p:txBody>
      </p:sp>
    </p:spTree>
    <p:extLst>
      <p:ext uri="{BB962C8B-B14F-4D97-AF65-F5344CB8AC3E}">
        <p14:creationId xmlns:p14="http://schemas.microsoft.com/office/powerpoint/2010/main" val="28243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886B-0E62-48DE-991A-DE31D48F7B34}"/>
              </a:ext>
            </a:extLst>
          </p:cNvPr>
          <p:cNvSpPr>
            <a:spLocks noGrp="1"/>
          </p:cNvSpPr>
          <p:nvPr>
            <p:ph type="title"/>
          </p:nvPr>
        </p:nvSpPr>
        <p:spPr/>
        <p:txBody>
          <a:bodyPr/>
          <a:lstStyle/>
          <a:p>
            <a:r>
              <a:rPr lang="en-US"/>
              <a:t>Address Sequencing</a:t>
            </a:r>
            <a:endParaRPr lang="en-IN"/>
          </a:p>
        </p:txBody>
      </p:sp>
      <p:sp>
        <p:nvSpPr>
          <p:cNvPr id="4" name="Rectangle 3">
            <a:extLst>
              <a:ext uri="{FF2B5EF4-FFF2-40B4-BE49-F238E27FC236}">
                <a16:creationId xmlns:a16="http://schemas.microsoft.com/office/drawing/2014/main" id="{EFE509EB-B009-4C78-B94B-13DF78229782}"/>
              </a:ext>
            </a:extLst>
          </p:cNvPr>
          <p:cNvSpPr/>
          <p:nvPr/>
        </p:nvSpPr>
        <p:spPr>
          <a:xfrm>
            <a:off x="4658833" y="1030165"/>
            <a:ext cx="288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Instruction code</a:t>
            </a:r>
            <a:endParaRPr lang="en-IN"/>
          </a:p>
        </p:txBody>
      </p:sp>
      <p:sp>
        <p:nvSpPr>
          <p:cNvPr id="5" name="Rectangle 4">
            <a:extLst>
              <a:ext uri="{FF2B5EF4-FFF2-40B4-BE49-F238E27FC236}">
                <a16:creationId xmlns:a16="http://schemas.microsoft.com/office/drawing/2014/main" id="{9DE58BEF-1E7D-4C45-B3A5-C153D531DCAD}"/>
              </a:ext>
            </a:extLst>
          </p:cNvPr>
          <p:cNvSpPr/>
          <p:nvPr/>
        </p:nvSpPr>
        <p:spPr>
          <a:xfrm>
            <a:off x="5565433" y="1768273"/>
            <a:ext cx="1066800" cy="657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Mapping</a:t>
            </a:r>
          </a:p>
          <a:p>
            <a:pPr algn="ctr"/>
            <a:r>
              <a:rPr lang="en-US"/>
              <a:t>logic</a:t>
            </a:r>
            <a:endParaRPr lang="en-IN"/>
          </a:p>
        </p:txBody>
      </p:sp>
      <p:sp>
        <p:nvSpPr>
          <p:cNvPr id="6" name="Rectangle 5">
            <a:extLst>
              <a:ext uri="{FF2B5EF4-FFF2-40B4-BE49-F238E27FC236}">
                <a16:creationId xmlns:a16="http://schemas.microsoft.com/office/drawing/2014/main" id="{C9104875-0C35-4940-B26A-BCD2A1A60B1A}"/>
              </a:ext>
            </a:extLst>
          </p:cNvPr>
          <p:cNvSpPr/>
          <p:nvPr/>
        </p:nvSpPr>
        <p:spPr>
          <a:xfrm>
            <a:off x="4658833" y="2782765"/>
            <a:ext cx="288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Multiplexer</a:t>
            </a:r>
            <a:endParaRPr lang="en-IN"/>
          </a:p>
        </p:txBody>
      </p:sp>
      <p:sp>
        <p:nvSpPr>
          <p:cNvPr id="7" name="Rectangle 6">
            <a:extLst>
              <a:ext uri="{FF2B5EF4-FFF2-40B4-BE49-F238E27FC236}">
                <a16:creationId xmlns:a16="http://schemas.microsoft.com/office/drawing/2014/main" id="{697CF8E6-DE3A-4F06-8FBD-AD9A29029AA6}"/>
              </a:ext>
            </a:extLst>
          </p:cNvPr>
          <p:cNvSpPr/>
          <p:nvPr/>
        </p:nvSpPr>
        <p:spPr>
          <a:xfrm>
            <a:off x="4658833" y="4078165"/>
            <a:ext cx="288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Control address register</a:t>
            </a:r>
          </a:p>
          <a:p>
            <a:pPr algn="ctr"/>
            <a:r>
              <a:rPr lang="en-US"/>
              <a:t>(CAR)</a:t>
            </a:r>
            <a:endParaRPr lang="en-IN"/>
          </a:p>
        </p:txBody>
      </p:sp>
      <p:sp>
        <p:nvSpPr>
          <p:cNvPr id="8" name="Rectangle 7">
            <a:extLst>
              <a:ext uri="{FF2B5EF4-FFF2-40B4-BE49-F238E27FC236}">
                <a16:creationId xmlns:a16="http://schemas.microsoft.com/office/drawing/2014/main" id="{F206784D-2CF1-40D7-8540-AE77750BC0EF}"/>
              </a:ext>
            </a:extLst>
          </p:cNvPr>
          <p:cNvSpPr/>
          <p:nvPr/>
        </p:nvSpPr>
        <p:spPr>
          <a:xfrm>
            <a:off x="4658833" y="5144965"/>
            <a:ext cx="288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Control memory</a:t>
            </a:r>
            <a:endParaRPr lang="en-IN"/>
          </a:p>
        </p:txBody>
      </p:sp>
      <p:sp>
        <p:nvSpPr>
          <p:cNvPr id="9" name="Rectangle 8">
            <a:extLst>
              <a:ext uri="{FF2B5EF4-FFF2-40B4-BE49-F238E27FC236}">
                <a16:creationId xmlns:a16="http://schemas.microsoft.com/office/drawing/2014/main" id="{0D596480-5B93-4A81-AD17-F7C035263164}"/>
              </a:ext>
            </a:extLst>
          </p:cNvPr>
          <p:cNvSpPr/>
          <p:nvPr/>
        </p:nvSpPr>
        <p:spPr>
          <a:xfrm>
            <a:off x="2944033" y="2758872"/>
            <a:ext cx="1066800" cy="657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Branch</a:t>
            </a:r>
          </a:p>
          <a:p>
            <a:pPr algn="ctr"/>
            <a:r>
              <a:rPr lang="en-US"/>
              <a:t>logic</a:t>
            </a:r>
            <a:endParaRPr lang="en-IN"/>
          </a:p>
        </p:txBody>
      </p:sp>
      <p:sp>
        <p:nvSpPr>
          <p:cNvPr id="10" name="Rectangle 9">
            <a:extLst>
              <a:ext uri="{FF2B5EF4-FFF2-40B4-BE49-F238E27FC236}">
                <a16:creationId xmlns:a16="http://schemas.microsoft.com/office/drawing/2014/main" id="{CF5C2478-89AC-4228-BBFD-960F5B185A10}"/>
              </a:ext>
            </a:extLst>
          </p:cNvPr>
          <p:cNvSpPr/>
          <p:nvPr/>
        </p:nvSpPr>
        <p:spPr>
          <a:xfrm>
            <a:off x="9154633" y="3378157"/>
            <a:ext cx="1219200" cy="808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Subroutine</a:t>
            </a:r>
          </a:p>
          <a:p>
            <a:pPr algn="ctr"/>
            <a:r>
              <a:rPr lang="en-US"/>
              <a:t>register</a:t>
            </a:r>
          </a:p>
          <a:p>
            <a:pPr algn="ctr"/>
            <a:r>
              <a:rPr lang="en-US"/>
              <a:t>(SBR)</a:t>
            </a:r>
            <a:endParaRPr lang="en-IN"/>
          </a:p>
        </p:txBody>
      </p:sp>
      <p:sp>
        <p:nvSpPr>
          <p:cNvPr id="11" name="Rectangle 10">
            <a:extLst>
              <a:ext uri="{FF2B5EF4-FFF2-40B4-BE49-F238E27FC236}">
                <a16:creationId xmlns:a16="http://schemas.microsoft.com/office/drawing/2014/main" id="{120C7BD2-CF43-4B14-AE3D-B5D4520AD6DE}"/>
              </a:ext>
            </a:extLst>
          </p:cNvPr>
          <p:cNvSpPr/>
          <p:nvPr/>
        </p:nvSpPr>
        <p:spPr>
          <a:xfrm>
            <a:off x="7859233" y="4701973"/>
            <a:ext cx="14778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Incrementer</a:t>
            </a:r>
            <a:endParaRPr lang="en-IN" dirty="0"/>
          </a:p>
        </p:txBody>
      </p:sp>
      <p:cxnSp>
        <p:nvCxnSpPr>
          <p:cNvPr id="12" name="Straight Arrow Connector 11">
            <a:extLst>
              <a:ext uri="{FF2B5EF4-FFF2-40B4-BE49-F238E27FC236}">
                <a16:creationId xmlns:a16="http://schemas.microsoft.com/office/drawing/2014/main" id="{2FC8F8CF-645B-4127-9966-8A51CC07DE60}"/>
              </a:ext>
            </a:extLst>
          </p:cNvPr>
          <p:cNvCxnSpPr/>
          <p:nvPr/>
        </p:nvCxnSpPr>
        <p:spPr>
          <a:xfrm flipH="1">
            <a:off x="6098833" y="1395667"/>
            <a:ext cx="0" cy="3571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EBB549-E157-4091-BCAE-F59F046CDC02}"/>
              </a:ext>
            </a:extLst>
          </p:cNvPr>
          <p:cNvCxnSpPr/>
          <p:nvPr/>
        </p:nvCxnSpPr>
        <p:spPr>
          <a:xfrm flipH="1">
            <a:off x="6098833" y="2410159"/>
            <a:ext cx="0" cy="3571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1E5E3E-CB1E-4554-87B4-377B3AE54F92}"/>
              </a:ext>
            </a:extLst>
          </p:cNvPr>
          <p:cNvCxnSpPr/>
          <p:nvPr/>
        </p:nvCxnSpPr>
        <p:spPr>
          <a:xfrm flipH="1">
            <a:off x="6098833" y="3392365"/>
            <a:ext cx="0" cy="68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8FB941-AE80-4A9A-A982-AD097FF6497C}"/>
              </a:ext>
            </a:extLst>
          </p:cNvPr>
          <p:cNvCxnSpPr/>
          <p:nvPr/>
        </p:nvCxnSpPr>
        <p:spPr>
          <a:xfrm flipH="1">
            <a:off x="6098833" y="4687765"/>
            <a:ext cx="0" cy="432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47807A3-7FCC-4938-B126-B555811866BA}"/>
              </a:ext>
            </a:extLst>
          </p:cNvPr>
          <p:cNvCxnSpPr/>
          <p:nvPr/>
        </p:nvCxnSpPr>
        <p:spPr>
          <a:xfrm flipH="1">
            <a:off x="7097233" y="5754565"/>
            <a:ext cx="0" cy="432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A978F477-1FB7-43A3-B87C-294903095191}"/>
              </a:ext>
            </a:extLst>
          </p:cNvPr>
          <p:cNvSpPr/>
          <p:nvPr/>
        </p:nvSpPr>
        <p:spPr>
          <a:xfrm rot="5400000">
            <a:off x="4681018" y="4281768"/>
            <a:ext cx="152400" cy="1967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2C5B4278-13A9-4C78-8FCC-1612EAD354C3}"/>
              </a:ext>
            </a:extLst>
          </p:cNvPr>
          <p:cNvCxnSpPr/>
          <p:nvPr/>
        </p:nvCxnSpPr>
        <p:spPr>
          <a:xfrm>
            <a:off x="4125433" y="4365945"/>
            <a:ext cx="533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943CE5-0A30-4042-8221-595DE0B868D6}"/>
              </a:ext>
            </a:extLst>
          </p:cNvPr>
          <p:cNvCxnSpPr/>
          <p:nvPr/>
        </p:nvCxnSpPr>
        <p:spPr>
          <a:xfrm rot="16200000" flipH="1">
            <a:off x="4334833" y="2763565"/>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CF2C77-4EDF-47E0-8B92-6C0F161659FF}"/>
              </a:ext>
            </a:extLst>
          </p:cNvPr>
          <p:cNvCxnSpPr/>
          <p:nvPr/>
        </p:nvCxnSpPr>
        <p:spPr>
          <a:xfrm rot="16200000" flipH="1">
            <a:off x="2685229" y="2819166"/>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9045580-3CCD-4DCA-AA4A-C33EC2E46FBD}"/>
              </a:ext>
            </a:extLst>
          </p:cNvPr>
          <p:cNvCxnSpPr/>
          <p:nvPr/>
        </p:nvCxnSpPr>
        <p:spPr>
          <a:xfrm flipH="1">
            <a:off x="7249633" y="2401764"/>
            <a:ext cx="0" cy="3571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2FCCE8C-8E84-454D-A3A6-4CFBFC9AC7C7}"/>
              </a:ext>
            </a:extLst>
          </p:cNvPr>
          <p:cNvCxnSpPr/>
          <p:nvPr/>
        </p:nvCxnSpPr>
        <p:spPr>
          <a:xfrm flipH="1">
            <a:off x="5039833" y="2417263"/>
            <a:ext cx="0" cy="34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81876A-A7FD-45ED-97C3-CEA2DF7C9D0E}"/>
              </a:ext>
            </a:extLst>
          </p:cNvPr>
          <p:cNvCxnSpPr/>
          <p:nvPr/>
        </p:nvCxnSpPr>
        <p:spPr>
          <a:xfrm rot="16200000" flipH="1">
            <a:off x="6964521" y="4025014"/>
            <a:ext cx="0" cy="1728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1B594E-BB94-46B2-B29B-08A38EEBBD2E}"/>
              </a:ext>
            </a:extLst>
          </p:cNvPr>
          <p:cNvCxnSpPr/>
          <p:nvPr/>
        </p:nvCxnSpPr>
        <p:spPr>
          <a:xfrm rot="16200000" flipV="1">
            <a:off x="7177033" y="3546566"/>
            <a:ext cx="2278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F36366-38B5-4815-BF50-13204732437A}"/>
              </a:ext>
            </a:extLst>
          </p:cNvPr>
          <p:cNvCxnSpPr/>
          <p:nvPr/>
        </p:nvCxnSpPr>
        <p:spPr>
          <a:xfrm>
            <a:off x="7249633" y="2394661"/>
            <a:ext cx="108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3697C0-A87F-463F-9B65-68D997B5F6E6}"/>
              </a:ext>
            </a:extLst>
          </p:cNvPr>
          <p:cNvCxnSpPr/>
          <p:nvPr/>
        </p:nvCxnSpPr>
        <p:spPr>
          <a:xfrm>
            <a:off x="8314135" y="4502848"/>
            <a:ext cx="1422000" cy="0"/>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FE3544-0463-4EC8-8D1A-6AA1D1AC03B9}"/>
              </a:ext>
            </a:extLst>
          </p:cNvPr>
          <p:cNvCxnSpPr/>
          <p:nvPr/>
        </p:nvCxnSpPr>
        <p:spPr>
          <a:xfrm flipH="1" flipV="1">
            <a:off x="9748735" y="4174485"/>
            <a:ext cx="0" cy="32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545D06-0963-456F-9FDD-DAE4BD2DA521}"/>
              </a:ext>
            </a:extLst>
          </p:cNvPr>
          <p:cNvCxnSpPr/>
          <p:nvPr/>
        </p:nvCxnSpPr>
        <p:spPr>
          <a:xfrm rot="16200000" flipV="1">
            <a:off x="9048260" y="2732256"/>
            <a:ext cx="136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9595A48-D83C-4A53-A7AA-33321E8C5EB4}"/>
              </a:ext>
            </a:extLst>
          </p:cNvPr>
          <p:cNvCxnSpPr/>
          <p:nvPr/>
        </p:nvCxnSpPr>
        <p:spPr>
          <a:xfrm flipH="1">
            <a:off x="6947731" y="2062765"/>
            <a:ext cx="0" cy="720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BCD2AD1-94B7-40EA-8CCA-2C2AAB8DBF31}"/>
              </a:ext>
            </a:extLst>
          </p:cNvPr>
          <p:cNvCxnSpPr/>
          <p:nvPr/>
        </p:nvCxnSpPr>
        <p:spPr>
          <a:xfrm>
            <a:off x="6947731" y="2050471"/>
            <a:ext cx="2793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A7E4BD-307E-42EB-8603-43D354C33AC9}"/>
              </a:ext>
            </a:extLst>
          </p:cNvPr>
          <p:cNvCxnSpPr/>
          <p:nvPr/>
        </p:nvCxnSpPr>
        <p:spPr>
          <a:xfrm rot="5400000">
            <a:off x="4852582" y="5898565"/>
            <a:ext cx="28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ED584C-0A5D-4328-AB27-DB1E67FB3D8E}"/>
              </a:ext>
            </a:extLst>
          </p:cNvPr>
          <p:cNvCxnSpPr/>
          <p:nvPr/>
        </p:nvCxnSpPr>
        <p:spPr>
          <a:xfrm>
            <a:off x="3470832" y="6032557"/>
            <a:ext cx="154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84B8EAF-FB49-4541-B3E4-4472FA657B1D}"/>
              </a:ext>
            </a:extLst>
          </p:cNvPr>
          <p:cNvCxnSpPr/>
          <p:nvPr/>
        </p:nvCxnSpPr>
        <p:spPr>
          <a:xfrm flipH="1" flipV="1">
            <a:off x="3461935" y="3423489"/>
            <a:ext cx="0" cy="262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D5D54D-ECDC-48FE-8DE5-0748ABB8C587}"/>
              </a:ext>
            </a:extLst>
          </p:cNvPr>
          <p:cNvCxnSpPr/>
          <p:nvPr/>
        </p:nvCxnSpPr>
        <p:spPr>
          <a:xfrm rot="5400000">
            <a:off x="5293348" y="6000829"/>
            <a:ext cx="46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587FB0-C307-48FE-AC13-D740BEB2D7E9}"/>
              </a:ext>
            </a:extLst>
          </p:cNvPr>
          <p:cNvCxnSpPr/>
          <p:nvPr/>
        </p:nvCxnSpPr>
        <p:spPr>
          <a:xfrm>
            <a:off x="2048233" y="6234829"/>
            <a:ext cx="3492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84C29E-56E4-4C66-934C-070DC712A52E}"/>
              </a:ext>
            </a:extLst>
          </p:cNvPr>
          <p:cNvCxnSpPr/>
          <p:nvPr/>
        </p:nvCxnSpPr>
        <p:spPr>
          <a:xfrm rot="16200000" flipV="1">
            <a:off x="136450" y="4316256"/>
            <a:ext cx="3816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7E875D-6CCB-4561-B05B-BB2E58C7FB80}"/>
              </a:ext>
            </a:extLst>
          </p:cNvPr>
          <p:cNvCxnSpPr/>
          <p:nvPr/>
        </p:nvCxnSpPr>
        <p:spPr>
          <a:xfrm>
            <a:off x="2029933" y="2407267"/>
            <a:ext cx="301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C1D12F2-87DA-42D9-BD58-D73C18D6A586}"/>
              </a:ext>
            </a:extLst>
          </p:cNvPr>
          <p:cNvSpPr txBox="1"/>
          <p:nvPr/>
        </p:nvSpPr>
        <p:spPr>
          <a:xfrm>
            <a:off x="3956053" y="2801413"/>
            <a:ext cx="739130" cy="584775"/>
          </a:xfrm>
          <a:prstGeom prst="rect">
            <a:avLst/>
          </a:prstGeom>
          <a:noFill/>
        </p:spPr>
        <p:txBody>
          <a:bodyPr wrap="square" rtlCol="0">
            <a:spAutoFit/>
          </a:bodyPr>
          <a:lstStyle/>
          <a:p>
            <a:pPr algn="ctr"/>
            <a:r>
              <a:rPr lang="en-US" sz="1600"/>
              <a:t>Mux</a:t>
            </a:r>
          </a:p>
          <a:p>
            <a:pPr algn="ctr"/>
            <a:r>
              <a:rPr lang="en-US" sz="1600"/>
              <a:t>select</a:t>
            </a:r>
            <a:endParaRPr lang="en-IN" sz="1600"/>
          </a:p>
        </p:txBody>
      </p:sp>
      <p:sp>
        <p:nvSpPr>
          <p:cNvPr id="39" name="TextBox 38">
            <a:extLst>
              <a:ext uri="{FF2B5EF4-FFF2-40B4-BE49-F238E27FC236}">
                <a16:creationId xmlns:a16="http://schemas.microsoft.com/office/drawing/2014/main" id="{01609B71-A2BC-4213-9AC0-5FEB89758A32}"/>
              </a:ext>
            </a:extLst>
          </p:cNvPr>
          <p:cNvSpPr txBox="1"/>
          <p:nvPr/>
        </p:nvSpPr>
        <p:spPr>
          <a:xfrm>
            <a:off x="2111762" y="2782664"/>
            <a:ext cx="739130" cy="584775"/>
          </a:xfrm>
          <a:prstGeom prst="rect">
            <a:avLst/>
          </a:prstGeom>
          <a:noFill/>
        </p:spPr>
        <p:txBody>
          <a:bodyPr wrap="square" rtlCol="0">
            <a:spAutoFit/>
          </a:bodyPr>
          <a:lstStyle/>
          <a:p>
            <a:pPr algn="ctr"/>
            <a:r>
              <a:rPr lang="en-US" sz="1600"/>
              <a:t>Status</a:t>
            </a:r>
          </a:p>
          <a:p>
            <a:pPr algn="ctr"/>
            <a:r>
              <a:rPr lang="en-US" sz="1600"/>
              <a:t>bits</a:t>
            </a:r>
            <a:endParaRPr lang="en-IN" sz="1600"/>
          </a:p>
        </p:txBody>
      </p:sp>
      <p:sp>
        <p:nvSpPr>
          <p:cNvPr id="40" name="TextBox 39">
            <a:extLst>
              <a:ext uri="{FF2B5EF4-FFF2-40B4-BE49-F238E27FC236}">
                <a16:creationId xmlns:a16="http://schemas.microsoft.com/office/drawing/2014/main" id="{91AD33DC-F106-40BE-8637-EC7C05DD4109}"/>
              </a:ext>
            </a:extLst>
          </p:cNvPr>
          <p:cNvSpPr txBox="1"/>
          <p:nvPr/>
        </p:nvSpPr>
        <p:spPr>
          <a:xfrm>
            <a:off x="3564808" y="4196668"/>
            <a:ext cx="632848" cy="338554"/>
          </a:xfrm>
          <a:prstGeom prst="rect">
            <a:avLst/>
          </a:prstGeom>
          <a:noFill/>
        </p:spPr>
        <p:txBody>
          <a:bodyPr wrap="square" rtlCol="0">
            <a:spAutoFit/>
          </a:bodyPr>
          <a:lstStyle/>
          <a:p>
            <a:r>
              <a:rPr lang="en-US" sz="1600"/>
              <a:t>Clock</a:t>
            </a:r>
            <a:endParaRPr lang="en-IN" sz="1600"/>
          </a:p>
        </p:txBody>
      </p:sp>
      <p:sp>
        <p:nvSpPr>
          <p:cNvPr id="41" name="TextBox 40">
            <a:extLst>
              <a:ext uri="{FF2B5EF4-FFF2-40B4-BE49-F238E27FC236}">
                <a16:creationId xmlns:a16="http://schemas.microsoft.com/office/drawing/2014/main" id="{F3A508A3-8BC8-4827-B130-9468DDD7B040}"/>
              </a:ext>
            </a:extLst>
          </p:cNvPr>
          <p:cNvSpPr txBox="1"/>
          <p:nvPr/>
        </p:nvSpPr>
        <p:spPr>
          <a:xfrm>
            <a:off x="3413390" y="5768628"/>
            <a:ext cx="1662884" cy="338554"/>
          </a:xfrm>
          <a:prstGeom prst="rect">
            <a:avLst/>
          </a:prstGeom>
          <a:noFill/>
        </p:spPr>
        <p:txBody>
          <a:bodyPr wrap="square" rtlCol="0">
            <a:spAutoFit/>
          </a:bodyPr>
          <a:lstStyle/>
          <a:p>
            <a:r>
              <a:rPr lang="en-US" sz="1600"/>
              <a:t>Select a status bit</a:t>
            </a:r>
            <a:endParaRPr lang="en-IN" sz="1600"/>
          </a:p>
        </p:txBody>
      </p:sp>
      <p:sp>
        <p:nvSpPr>
          <p:cNvPr id="42" name="TextBox 41">
            <a:extLst>
              <a:ext uri="{FF2B5EF4-FFF2-40B4-BE49-F238E27FC236}">
                <a16:creationId xmlns:a16="http://schemas.microsoft.com/office/drawing/2014/main" id="{5DF0E687-74D1-4CC9-A0E4-A183FAE92B3D}"/>
              </a:ext>
            </a:extLst>
          </p:cNvPr>
          <p:cNvSpPr txBox="1"/>
          <p:nvPr/>
        </p:nvSpPr>
        <p:spPr>
          <a:xfrm>
            <a:off x="2027280" y="5946178"/>
            <a:ext cx="1662884" cy="338554"/>
          </a:xfrm>
          <a:prstGeom prst="rect">
            <a:avLst/>
          </a:prstGeom>
          <a:noFill/>
        </p:spPr>
        <p:txBody>
          <a:bodyPr wrap="square" rtlCol="0">
            <a:spAutoFit/>
          </a:bodyPr>
          <a:lstStyle/>
          <a:p>
            <a:r>
              <a:rPr lang="en-US" sz="1600"/>
              <a:t>Branch address</a:t>
            </a:r>
            <a:endParaRPr lang="en-IN" sz="1600"/>
          </a:p>
        </p:txBody>
      </p:sp>
      <p:sp>
        <p:nvSpPr>
          <p:cNvPr id="43" name="TextBox 42">
            <a:extLst>
              <a:ext uri="{FF2B5EF4-FFF2-40B4-BE49-F238E27FC236}">
                <a16:creationId xmlns:a16="http://schemas.microsoft.com/office/drawing/2014/main" id="{6E8C7424-9A46-4C0F-825F-B9D759B1971F}"/>
              </a:ext>
            </a:extLst>
          </p:cNvPr>
          <p:cNvSpPr txBox="1"/>
          <p:nvPr/>
        </p:nvSpPr>
        <p:spPr>
          <a:xfrm>
            <a:off x="6376460" y="6115455"/>
            <a:ext cx="1662884" cy="338554"/>
          </a:xfrm>
          <a:prstGeom prst="rect">
            <a:avLst/>
          </a:prstGeom>
          <a:noFill/>
        </p:spPr>
        <p:txBody>
          <a:bodyPr wrap="square" rtlCol="0">
            <a:spAutoFit/>
          </a:bodyPr>
          <a:lstStyle/>
          <a:p>
            <a:r>
              <a:rPr lang="en-US" sz="1600"/>
              <a:t>Microoperations</a:t>
            </a:r>
            <a:endParaRPr lang="en-IN" sz="1600"/>
          </a:p>
        </p:txBody>
      </p:sp>
    </p:spTree>
    <p:extLst>
      <p:ext uri="{BB962C8B-B14F-4D97-AF65-F5344CB8AC3E}">
        <p14:creationId xmlns:p14="http://schemas.microsoft.com/office/powerpoint/2010/main" val="34205126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dur="50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dur="50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dur="50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dur="5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nodeType="clickPar">
                      <p:stCondLst>
                        <p:cond delay="indefinite"/>
                      </p:stCondLst>
                      <p:childTnLst>
                        <p:par>
                          <p:cTn id="26" fill="hold">
                            <p:stCondLst>
                              <p:cond delay="0"/>
                            </p:stCondLst>
                            <p:childTnLst>
                              <p:par>
                                <p:cTn id="27" presetID="10" presetClass="entr" presetSubtype="0" dur="50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dur="50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dur="50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nodeType="clickPar">
                      <p:stCondLst>
                        <p:cond delay="indefinite"/>
                      </p:stCondLst>
                      <p:childTnLst>
                        <p:par>
                          <p:cTn id="42" fill="hold">
                            <p:stCondLst>
                              <p:cond delay="0"/>
                            </p:stCondLst>
                            <p:childTnLst>
                              <p:par>
                                <p:cTn id="43" presetID="10" presetClass="entr" presetSubtype="0" dur="50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dur="50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dur="50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dur="50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nodeType="clickPar">
                      <p:stCondLst>
                        <p:cond delay="indefinite"/>
                      </p:stCondLst>
                      <p:childTnLst>
                        <p:par>
                          <p:cTn id="56" fill="hold">
                            <p:stCondLst>
                              <p:cond delay="0"/>
                            </p:stCondLst>
                            <p:childTnLst>
                              <p:par>
                                <p:cTn id="57" presetID="10" presetClass="entr" presetSubtype="0" dur="50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dur="50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par>
                                <p:cTn id="63" presetID="10" presetClass="entr" presetSubtype="0" dur="50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dur="500"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dur="50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nodeType="clickPar">
                      <p:stCondLst>
                        <p:cond delay="indefinite"/>
                      </p:stCondLst>
                      <p:childTnLst>
                        <p:par>
                          <p:cTn id="73" fill="hold">
                            <p:stCondLst>
                              <p:cond delay="0"/>
                            </p:stCondLst>
                            <p:childTnLst>
                              <p:par>
                                <p:cTn id="74" presetID="10" presetClass="entr" presetSubtype="0" dur="500"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10" presetClass="entr" presetSubtype="0" dur="50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par>
                                <p:cTn id="80" presetID="10" presetClass="entr" presetSubtype="0" dur="500"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par>
                                <p:cTn id="83" presetID="10" presetClass="entr" presetSubtype="0" dur="50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dur="500" fill="hold"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par>
                                <p:cTn id="89" presetID="10" presetClass="entr" presetSubtype="0" dur="500"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500"/>
                                        <p:tgtEl>
                                          <p:spTgt spid="27"/>
                                        </p:tgtEl>
                                      </p:cBhvr>
                                    </p:animEffect>
                                  </p:childTnLst>
                                </p:cTn>
                              </p:par>
                            </p:childTnLst>
                          </p:cTn>
                        </p:par>
                      </p:childTnLst>
                    </p:cTn>
                  </p:par>
                  <p:par>
                    <p:cTn id="92" fill="hold" nodeType="clickPar">
                      <p:stCondLst>
                        <p:cond delay="indefinite"/>
                      </p:stCondLst>
                      <p:childTnLst>
                        <p:par>
                          <p:cTn id="93" fill="hold">
                            <p:stCondLst>
                              <p:cond delay="0"/>
                            </p:stCondLst>
                            <p:childTnLst>
                              <p:par>
                                <p:cTn id="94" presetID="10" presetClass="entr" presetSubtype="0" dur="500"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dur="500" fill="hold"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par>
                                <p:cTn id="100" presetID="10" presetClass="entr" presetSubtype="0" dur="500"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fade">
                                      <p:cBhvr>
                                        <p:cTn id="102" dur="500"/>
                                        <p:tgtEl>
                                          <p:spTgt spid="42"/>
                                        </p:tgtEl>
                                      </p:cBhvr>
                                    </p:animEffect>
                                  </p:childTnLst>
                                </p:cTn>
                              </p:par>
                              <p:par>
                                <p:cTn id="103" presetID="10" presetClass="entr" presetSubtype="0" dur="50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par>
                                <p:cTn id="106" presetID="10" presetClass="entr" presetSubtype="0" dur="500" fill="hold"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childTnLst>
                                </p:cTn>
                              </p:par>
                              <p:par>
                                <p:cTn id="109" presetID="10" presetClass="entr" presetSubtype="0" dur="50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500"/>
                                        <p:tgtEl>
                                          <p:spTgt spid="22"/>
                                        </p:tgtEl>
                                      </p:cBhvr>
                                    </p:animEffect>
                                  </p:childTnLst>
                                </p:cTn>
                              </p:par>
                            </p:childTnLst>
                          </p:cTn>
                        </p:par>
                      </p:childTnLst>
                    </p:cTn>
                  </p:par>
                  <p:par>
                    <p:cTn id="112" fill="hold" nodeType="clickPar">
                      <p:stCondLst>
                        <p:cond delay="indefinite"/>
                      </p:stCondLst>
                      <p:childTnLst>
                        <p:par>
                          <p:cTn id="113" fill="hold">
                            <p:stCondLst>
                              <p:cond delay="0"/>
                            </p:stCondLst>
                            <p:childTnLst>
                              <p:par>
                                <p:cTn id="114" presetID="10" presetClass="entr" presetSubtype="0" dur="500" fill="hold" nodeType="click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fade">
                                      <p:cBhvr>
                                        <p:cTn id="116" dur="500"/>
                                        <p:tgtEl>
                                          <p:spTgt spid="19"/>
                                        </p:tgtEl>
                                      </p:cBhvr>
                                    </p:animEffect>
                                  </p:childTnLst>
                                </p:cTn>
                              </p:par>
                              <p:par>
                                <p:cTn id="117" presetID="10" presetClass="entr" presetSubtype="0" dur="500"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childTnLst>
                          </p:cTn>
                        </p:par>
                      </p:childTnLst>
                    </p:cTn>
                  </p:par>
                  <p:par>
                    <p:cTn id="120" fill="hold" nodeType="clickPar">
                      <p:stCondLst>
                        <p:cond delay="indefinite"/>
                      </p:stCondLst>
                      <p:childTnLst>
                        <p:par>
                          <p:cTn id="121" fill="hold">
                            <p:stCondLst>
                              <p:cond delay="0"/>
                            </p:stCondLst>
                            <p:childTnLst>
                              <p:par>
                                <p:cTn id="122" presetID="10" presetClass="entr" presetSubtype="0" dur="500" fill="hold" grpId="0" nodeType="click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fade">
                                      <p:cBhvr>
                                        <p:cTn id="124" dur="500"/>
                                        <p:tgtEl>
                                          <p:spTgt spid="41"/>
                                        </p:tgtEl>
                                      </p:cBhvr>
                                    </p:animEffect>
                                  </p:childTnLst>
                                </p:cTn>
                              </p:par>
                              <p:par>
                                <p:cTn id="125" presetID="10" presetClass="entr" presetSubtype="0" dur="500" fill="hold"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fade">
                                      <p:cBhvr>
                                        <p:cTn id="127" dur="500"/>
                                        <p:tgtEl>
                                          <p:spTgt spid="32"/>
                                        </p:tgtEl>
                                      </p:cBhvr>
                                    </p:animEffect>
                                  </p:childTnLst>
                                </p:cTn>
                              </p:par>
                              <p:par>
                                <p:cTn id="128" presetID="10" presetClass="entr" presetSubtype="0" dur="50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dur="500" fill="hold" nodeType="with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fade">
                                      <p:cBhvr>
                                        <p:cTn id="133" dur="500"/>
                                        <p:tgtEl>
                                          <p:spTgt spid="33"/>
                                        </p:tgtEl>
                                      </p:cBhvr>
                                    </p:animEffect>
                                  </p:childTnLst>
                                </p:cTn>
                              </p:par>
                              <p:par>
                                <p:cTn id="134" presetID="10" presetClass="entr" presetSubtype="0" dur="500" fill="hold" grpId="0" nodeType="withEffect">
                                  <p:stCondLst>
                                    <p:cond delay="0"/>
                                  </p:stCondLst>
                                  <p:childTnLst>
                                    <p:set>
                                      <p:cBhvr>
                                        <p:cTn id="135" dur="1" fill="hold">
                                          <p:stCondLst>
                                            <p:cond delay="0"/>
                                          </p:stCondLst>
                                        </p:cTn>
                                        <p:tgtEl>
                                          <p:spTgt spid="9"/>
                                        </p:tgtEl>
                                        <p:attrNameLst>
                                          <p:attrName>style.visibility</p:attrName>
                                        </p:attrNameLst>
                                      </p:cBhvr>
                                      <p:to>
                                        <p:strVal val="visible"/>
                                      </p:to>
                                    </p:set>
                                    <p:animEffect transition="in" filter="fade">
                                      <p:cBhvr>
                                        <p:cTn id="136" dur="500"/>
                                        <p:tgtEl>
                                          <p:spTgt spid="9"/>
                                        </p:tgtEl>
                                      </p:cBhvr>
                                    </p:animEffect>
                                  </p:childTnLst>
                                </p:cTn>
                              </p:par>
                            </p:childTnLst>
                          </p:cTn>
                        </p:par>
                      </p:childTnLst>
                    </p:cTn>
                  </p:par>
                  <p:par>
                    <p:cTn id="137" fill="hold" nodeType="clickPar">
                      <p:stCondLst>
                        <p:cond delay="indefinite"/>
                      </p:stCondLst>
                      <p:childTnLst>
                        <p:par>
                          <p:cTn id="138" fill="hold">
                            <p:stCondLst>
                              <p:cond delay="0"/>
                            </p:stCondLst>
                            <p:childTnLst>
                              <p:par>
                                <p:cTn id="139" presetID="10" presetClass="entr" presetSubtype="0" dur="500" fill="hold" grpId="0" nodeType="clickEffect">
                                  <p:stCondLst>
                                    <p:cond delay="0"/>
                                  </p:stCondLst>
                                  <p:childTnLst>
                                    <p:set>
                                      <p:cBhvr>
                                        <p:cTn id="140" dur="1" fill="hold">
                                          <p:stCondLst>
                                            <p:cond delay="0"/>
                                          </p:stCondLst>
                                        </p:cTn>
                                        <p:tgtEl>
                                          <p:spTgt spid="39"/>
                                        </p:tgtEl>
                                        <p:attrNameLst>
                                          <p:attrName>style.visibility</p:attrName>
                                        </p:attrNameLst>
                                      </p:cBhvr>
                                      <p:to>
                                        <p:strVal val="visible"/>
                                      </p:to>
                                    </p:set>
                                    <p:animEffect transition="in" filter="fade">
                                      <p:cBhvr>
                                        <p:cTn id="141" dur="500"/>
                                        <p:tgtEl>
                                          <p:spTgt spid="39"/>
                                        </p:tgtEl>
                                      </p:cBhvr>
                                    </p:animEffect>
                                  </p:childTnLst>
                                </p:cTn>
                              </p:par>
                              <p:par>
                                <p:cTn id="142" presetID="10" presetClass="entr" presetSubtype="0" dur="500" fill="hold" nodeType="withEffect">
                                  <p:stCondLst>
                                    <p:cond delay="0"/>
                                  </p:stCondLst>
                                  <p:childTnLst>
                                    <p:set>
                                      <p:cBhvr>
                                        <p:cTn id="143" dur="1" fill="hold">
                                          <p:stCondLst>
                                            <p:cond delay="0"/>
                                          </p:stCondLst>
                                        </p:cTn>
                                        <p:tgtEl>
                                          <p:spTgt spid="20"/>
                                        </p:tgtEl>
                                        <p:attrNameLst>
                                          <p:attrName>style.visibility</p:attrName>
                                        </p:attrNameLst>
                                      </p:cBhvr>
                                      <p:to>
                                        <p:strVal val="visible"/>
                                      </p:to>
                                    </p:set>
                                    <p:animEffect transition="in" filter="fade">
                                      <p:cBhvr>
                                        <p:cTn id="1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animBg="1"/>
      <p:bldP spid="38" grpId="0"/>
      <p:bldP spid="39" grpId="0"/>
      <p:bldP spid="40" grpId="0"/>
      <p:bldP spid="41" grpId="0"/>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08D217FB-3F54-4B7B-B874-2647CB6B8D5B}"/>
              </a:ext>
            </a:extLst>
          </p:cNvPr>
          <p:cNvSpPr>
            <a:spLocks noGrp="1" noChangeArrowheads="1"/>
          </p:cNvSpPr>
          <p:nvPr>
            <p:ph idx="1"/>
          </p:nvPr>
        </p:nvSpPr>
        <p:spPr>
          <a:xfrm>
            <a:off x="329609" y="701749"/>
            <a:ext cx="11610754" cy="5775251"/>
          </a:xfrm>
        </p:spPr>
        <p:txBody>
          <a:bodyPr>
            <a:noAutofit/>
          </a:bodyPr>
          <a:lstStyle/>
          <a:p>
            <a:pPr lvl="1" algn="just"/>
            <a:r>
              <a:rPr lang="en-US" altLang="ko-KR" sz="1800" dirty="0">
                <a:latin typeface="Times New Roman" panose="02020603050405020304" pitchFamily="18" charset="0"/>
                <a:cs typeface="Times New Roman" panose="02020603050405020304" pitchFamily="18" charset="0"/>
              </a:rPr>
              <a:t>Selection of address for control memory : </a:t>
            </a:r>
            <a:endParaRPr lang="en-US" altLang="ko-KR" sz="1800" b="1" i="1" dirty="0">
              <a:latin typeface="Times New Roman" panose="02020603050405020304" pitchFamily="18" charset="0"/>
              <a:cs typeface="Times New Roman" panose="02020603050405020304" pitchFamily="18" charset="0"/>
            </a:endParaRPr>
          </a:p>
          <a:p>
            <a:pPr lvl="2" algn="just"/>
            <a:r>
              <a:rPr lang="en-US" altLang="ko-KR" sz="1800" b="1" dirty="0">
                <a:latin typeface="Times New Roman" panose="02020603050405020304" pitchFamily="18" charset="0"/>
                <a:cs typeface="Times New Roman" panose="02020603050405020304" pitchFamily="18" charset="0"/>
              </a:rPr>
              <a:t>Multiplexer</a:t>
            </a:r>
          </a:p>
          <a:p>
            <a:pPr lvl="3" algn="just">
              <a:buFontTx/>
              <a:buNone/>
            </a:pPr>
            <a:r>
              <a:rPr lang="en-US" altLang="ko-KR" b="1" dirty="0">
                <a:latin typeface="Times New Roman" panose="02020603050405020304" pitchFamily="18" charset="0"/>
                <a:cs typeface="Times New Roman" panose="02020603050405020304" pitchFamily="18" charset="0"/>
                <a:sym typeface="Wingdings" panose="05000000000000000000" pitchFamily="2" charset="2"/>
              </a:rPr>
              <a:t></a:t>
            </a:r>
            <a:r>
              <a:rPr lang="en-US" altLang="ko-KR" dirty="0">
                <a:latin typeface="Times New Roman" panose="02020603050405020304" pitchFamily="18" charset="0"/>
                <a:cs typeface="Times New Roman" panose="02020603050405020304" pitchFamily="18" charset="0"/>
              </a:rPr>
              <a:t> CAR Increment</a:t>
            </a:r>
          </a:p>
          <a:p>
            <a:pPr lvl="3" algn="just">
              <a:buFontTx/>
              <a:buNone/>
            </a:pPr>
            <a:r>
              <a:rPr lang="en-US" altLang="ko-KR" b="1" dirty="0">
                <a:latin typeface="Times New Roman" panose="02020603050405020304" pitchFamily="18" charset="0"/>
                <a:cs typeface="Times New Roman" panose="02020603050405020304" pitchFamily="18" charset="0"/>
                <a:sym typeface="Wingdings" panose="05000000000000000000" pitchFamily="2" charset="2"/>
              </a:rPr>
              <a:t></a:t>
            </a:r>
            <a:r>
              <a:rPr lang="en-US" altLang="ko-KR" dirty="0">
                <a:latin typeface="Times New Roman" panose="02020603050405020304" pitchFamily="18" charset="0"/>
                <a:cs typeface="Times New Roman" panose="02020603050405020304" pitchFamily="18" charset="0"/>
                <a:sym typeface="Wingdings" panose="05000000000000000000" pitchFamily="2" charset="2"/>
              </a:rPr>
              <a:t> </a:t>
            </a:r>
            <a:r>
              <a:rPr lang="en-US" altLang="ko-KR" dirty="0">
                <a:latin typeface="Times New Roman" panose="02020603050405020304" pitchFamily="18" charset="0"/>
                <a:cs typeface="Times New Roman" panose="02020603050405020304" pitchFamily="18" charset="0"/>
              </a:rPr>
              <a:t>JMP/CALL</a:t>
            </a:r>
          </a:p>
          <a:p>
            <a:pPr lvl="3" algn="just">
              <a:buFontTx/>
              <a:buNone/>
            </a:pPr>
            <a:r>
              <a:rPr lang="en-US" altLang="ko-KR" b="1" dirty="0">
                <a:latin typeface="Times New Roman" panose="02020603050405020304" pitchFamily="18" charset="0"/>
                <a:cs typeface="Times New Roman" panose="02020603050405020304" pitchFamily="18" charset="0"/>
                <a:sym typeface="Wingdings" panose="05000000000000000000" pitchFamily="2" charset="2"/>
              </a:rPr>
              <a:t></a:t>
            </a:r>
            <a:r>
              <a:rPr lang="en-US" altLang="ko-KR" dirty="0">
                <a:latin typeface="Times New Roman" panose="02020603050405020304" pitchFamily="18" charset="0"/>
                <a:cs typeface="Times New Roman" panose="02020603050405020304" pitchFamily="18" charset="0"/>
                <a:sym typeface="Wingdings" panose="05000000000000000000" pitchFamily="2" charset="2"/>
              </a:rPr>
              <a:t> </a:t>
            </a:r>
            <a:r>
              <a:rPr lang="en-US" altLang="ko-KR" dirty="0">
                <a:latin typeface="Times New Roman" panose="02020603050405020304" pitchFamily="18" charset="0"/>
                <a:cs typeface="Times New Roman" panose="02020603050405020304" pitchFamily="18" charset="0"/>
              </a:rPr>
              <a:t>Mapping</a:t>
            </a:r>
          </a:p>
          <a:p>
            <a:pPr lvl="3" algn="just">
              <a:buFontTx/>
              <a:buNone/>
            </a:pPr>
            <a:r>
              <a:rPr lang="en-US" altLang="ko-KR" b="1" dirty="0">
                <a:latin typeface="Times New Roman" panose="02020603050405020304" pitchFamily="18" charset="0"/>
                <a:cs typeface="Times New Roman" panose="02020603050405020304" pitchFamily="18" charset="0"/>
                <a:sym typeface="Wingdings" panose="05000000000000000000" pitchFamily="2" charset="2"/>
              </a:rPr>
              <a:t></a:t>
            </a:r>
            <a:r>
              <a:rPr lang="en-US" altLang="ko-KR" b="1"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Subroutine Return</a:t>
            </a:r>
          </a:p>
          <a:p>
            <a:pPr lvl="2" algn="just"/>
            <a:r>
              <a:rPr lang="en-US" altLang="ko-KR" sz="1800" b="1" dirty="0">
                <a:latin typeface="Times New Roman" panose="02020603050405020304" pitchFamily="18" charset="0"/>
                <a:cs typeface="Times New Roman" panose="02020603050405020304" pitchFamily="18" charset="0"/>
              </a:rPr>
              <a:t>CAR : Control Address Register</a:t>
            </a:r>
          </a:p>
          <a:p>
            <a:pPr lvl="3" algn="just"/>
            <a:r>
              <a:rPr lang="en-US" altLang="ko-KR" dirty="0">
                <a:latin typeface="Times New Roman" panose="02020603050405020304" pitchFamily="18" charset="0"/>
                <a:cs typeface="Times New Roman" panose="02020603050405020304" pitchFamily="18" charset="0"/>
              </a:rPr>
              <a:t>CAR receive the address from</a:t>
            </a:r>
          </a:p>
          <a:p>
            <a:pPr lvl="3" algn="just">
              <a:buFontTx/>
              <a:buNone/>
            </a:pPr>
            <a:r>
              <a:rPr lang="en-US" altLang="ko-KR" dirty="0">
                <a:latin typeface="Times New Roman" panose="02020603050405020304" pitchFamily="18" charset="0"/>
                <a:cs typeface="Times New Roman" panose="02020603050405020304" pitchFamily="18" charset="0"/>
              </a:rPr>
              <a:t>      4 different paths</a:t>
            </a:r>
          </a:p>
          <a:p>
            <a:pPr lvl="3" algn="just">
              <a:buFontTx/>
              <a:buNone/>
            </a:pPr>
            <a:r>
              <a:rPr lang="en-US" altLang="ko-KR" dirty="0">
                <a:latin typeface="Times New Roman" panose="02020603050405020304" pitchFamily="18" charset="0"/>
                <a:cs typeface="Times New Roman" panose="02020603050405020304" pitchFamily="18" charset="0"/>
              </a:rPr>
              <a:t> 1)  Incrementer</a:t>
            </a:r>
          </a:p>
          <a:p>
            <a:pPr lvl="3" algn="just">
              <a:buFontTx/>
              <a:buNone/>
            </a:pPr>
            <a:r>
              <a:rPr lang="en-US" altLang="ko-KR" dirty="0">
                <a:latin typeface="Times New Roman" panose="02020603050405020304" pitchFamily="18" charset="0"/>
                <a:cs typeface="Times New Roman" panose="02020603050405020304" pitchFamily="18" charset="0"/>
              </a:rPr>
              <a:t> 2)  Branch address from </a:t>
            </a:r>
          </a:p>
          <a:p>
            <a:pPr lvl="3" algn="just">
              <a:buFontTx/>
              <a:buNone/>
            </a:pPr>
            <a:r>
              <a:rPr lang="en-US" altLang="ko-KR" dirty="0">
                <a:latin typeface="Times New Roman" panose="02020603050405020304" pitchFamily="18" charset="0"/>
                <a:cs typeface="Times New Roman" panose="02020603050405020304" pitchFamily="18" charset="0"/>
              </a:rPr>
              <a:t>       control memory</a:t>
            </a:r>
          </a:p>
          <a:p>
            <a:pPr lvl="3" algn="just">
              <a:buFontTx/>
              <a:buNone/>
            </a:pPr>
            <a:r>
              <a:rPr lang="en-US" altLang="ko-KR" dirty="0">
                <a:latin typeface="Times New Roman" panose="02020603050405020304" pitchFamily="18" charset="0"/>
                <a:cs typeface="Times New Roman" panose="02020603050405020304" pitchFamily="18" charset="0"/>
              </a:rPr>
              <a:t> 3)  Mapping Logic</a:t>
            </a:r>
          </a:p>
          <a:p>
            <a:pPr lvl="3" algn="just">
              <a:buFontTx/>
              <a:buNone/>
            </a:pPr>
            <a:r>
              <a:rPr lang="en-US" altLang="ko-KR" dirty="0">
                <a:latin typeface="Times New Roman" panose="02020603050405020304" pitchFamily="18" charset="0"/>
                <a:cs typeface="Times New Roman" panose="02020603050405020304" pitchFamily="18" charset="0"/>
              </a:rPr>
              <a:t> 4) SBR : Subroutine Register</a:t>
            </a:r>
          </a:p>
          <a:p>
            <a:pPr lvl="2" algn="just"/>
            <a:r>
              <a:rPr lang="en-US" altLang="ko-KR" sz="1800" b="1" dirty="0">
                <a:latin typeface="Times New Roman" panose="02020603050405020304" pitchFamily="18" charset="0"/>
                <a:cs typeface="Times New Roman" panose="02020603050405020304" pitchFamily="18" charset="0"/>
              </a:rPr>
              <a:t>SBR : Subroutine Register</a:t>
            </a:r>
          </a:p>
          <a:p>
            <a:pPr lvl="3" algn="just"/>
            <a:r>
              <a:rPr lang="en-US" altLang="ko-KR" dirty="0">
                <a:latin typeface="Times New Roman" panose="02020603050405020304" pitchFamily="18" charset="0"/>
                <a:cs typeface="Times New Roman" panose="02020603050405020304" pitchFamily="18" charset="0"/>
              </a:rPr>
              <a:t>Return Address can not be stored</a:t>
            </a:r>
          </a:p>
          <a:p>
            <a:pPr lvl="3" algn="just">
              <a:buFontTx/>
              <a:buNone/>
            </a:pPr>
            <a:r>
              <a:rPr lang="en-US" altLang="ko-KR" dirty="0">
                <a:latin typeface="Times New Roman" panose="02020603050405020304" pitchFamily="18" charset="0"/>
                <a:cs typeface="Times New Roman" panose="02020603050405020304" pitchFamily="18" charset="0"/>
              </a:rPr>
              <a:t>       in ROM</a:t>
            </a:r>
          </a:p>
          <a:p>
            <a:pPr lvl="3" algn="just"/>
            <a:r>
              <a:rPr lang="en-US" altLang="ko-KR" dirty="0">
                <a:latin typeface="Times New Roman" panose="02020603050405020304" pitchFamily="18" charset="0"/>
                <a:cs typeface="Times New Roman" panose="02020603050405020304" pitchFamily="18" charset="0"/>
              </a:rPr>
              <a:t>Return Address for a subroutine is</a:t>
            </a:r>
          </a:p>
          <a:p>
            <a:pPr lvl="3" algn="just">
              <a:buFontTx/>
              <a:buNone/>
            </a:pPr>
            <a:r>
              <a:rPr lang="en-US" altLang="ko-KR" dirty="0">
                <a:latin typeface="Times New Roman" panose="02020603050405020304" pitchFamily="18" charset="0"/>
                <a:cs typeface="Times New Roman" panose="02020603050405020304" pitchFamily="18" charset="0"/>
              </a:rPr>
              <a:t>       stored in SBR</a:t>
            </a:r>
          </a:p>
        </p:txBody>
      </p:sp>
      <p:graphicFrame>
        <p:nvGraphicFramePr>
          <p:cNvPr id="2050" name="Object 4">
            <a:extLst>
              <a:ext uri="{FF2B5EF4-FFF2-40B4-BE49-F238E27FC236}">
                <a16:creationId xmlns:a16="http://schemas.microsoft.com/office/drawing/2014/main" id="{81C75BB9-B973-4F80-A922-3AE1F0AE14F6}"/>
              </a:ext>
            </a:extLst>
          </p:cNvPr>
          <p:cNvGraphicFramePr>
            <a:graphicFrameLocks noChangeAspect="1"/>
          </p:cNvGraphicFramePr>
          <p:nvPr>
            <p:extLst>
              <p:ext uri="{D42A27DB-BD31-4B8C-83A1-F6EECF244321}">
                <p14:modId xmlns:p14="http://schemas.microsoft.com/office/powerpoint/2010/main" val="3059923755"/>
              </p:ext>
            </p:extLst>
          </p:nvPr>
        </p:nvGraphicFramePr>
        <p:xfrm>
          <a:off x="5987903" y="224660"/>
          <a:ext cx="5452730" cy="6061841"/>
        </p:xfrm>
        <a:graphic>
          <a:graphicData uri="http://schemas.openxmlformats.org/presentationml/2006/ole">
            <mc:AlternateContent xmlns:mc="http://schemas.openxmlformats.org/markup-compatibility/2006">
              <mc:Choice xmlns:v="urn:schemas-microsoft-com:vml" Requires="v">
                <p:oleObj name="VISIO" r:id="rId3" imgW="8013240" imgH="8289720" progId="Visio.Drawing.5">
                  <p:embed/>
                </p:oleObj>
              </mc:Choice>
              <mc:Fallback>
                <p:oleObj name="VISIO" r:id="rId3" imgW="8013240" imgH="8289720" progId="Visio.Drawing.5">
                  <p:embed/>
                  <p:pic>
                    <p:nvPicPr>
                      <p:cNvPr id="2050" name="Object 4">
                        <a:extLst>
                          <a:ext uri="{FF2B5EF4-FFF2-40B4-BE49-F238E27FC236}">
                            <a16:creationId xmlns:a16="http://schemas.microsoft.com/office/drawing/2014/main" id="{81C75BB9-B973-4F80-A922-3AE1F0AE1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903" y="224660"/>
                        <a:ext cx="5452730" cy="6061841"/>
                      </a:xfrm>
                      <a:prstGeom prst="rect">
                        <a:avLst/>
                      </a:prstGeom>
                      <a:solidFill>
                        <a:srgbClr val="FFFF99"/>
                      </a:solidFill>
                      <a:ln>
                        <a:noFill/>
                      </a:ln>
                      <a:effectLst/>
                    </p:spPr>
                  </p:pic>
                </p:oleObj>
              </mc:Fallback>
            </mc:AlternateContent>
          </a:graphicData>
        </a:graphic>
      </p:graphicFrame>
      <p:sp>
        <p:nvSpPr>
          <p:cNvPr id="2052" name="Text Box 5">
            <a:extLst>
              <a:ext uri="{FF2B5EF4-FFF2-40B4-BE49-F238E27FC236}">
                <a16:creationId xmlns:a16="http://schemas.microsoft.com/office/drawing/2014/main" id="{86B0ED06-C404-466F-9F52-E01E1CA72C5B}"/>
              </a:ext>
            </a:extLst>
          </p:cNvPr>
          <p:cNvSpPr txBox="1">
            <a:spLocks noChangeArrowheads="1"/>
          </p:cNvSpPr>
          <p:nvPr/>
        </p:nvSpPr>
        <p:spPr bwMode="auto">
          <a:xfrm>
            <a:off x="8320273" y="1749057"/>
            <a:ext cx="157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r>
              <a:rPr kumimoji="1" lang="ko-KR" altLang="en-US" sz="1800" b="1" dirty="0">
                <a:solidFill>
                  <a:schemeClr val="accent1"/>
                </a:solidFill>
                <a:sym typeface="Wingdings" panose="05000000000000000000" pitchFamily="2" charset="2"/>
              </a:rPr>
              <a:t>      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BC2A-5E66-4FBC-AEFC-9DE3209BAE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8DC77-68B4-45F0-8988-1BF0CF2F94D5}"/>
              </a:ext>
            </a:extLst>
          </p:cNvPr>
          <p:cNvSpPr>
            <a:spLocks noGrp="1"/>
          </p:cNvSpPr>
          <p:nvPr>
            <p:ph idx="1"/>
          </p:nvPr>
        </p:nvSpPr>
        <p:spPr/>
        <p:txBody>
          <a:bodyPr>
            <a:normAutofit fontScale="92500"/>
          </a:bodyPr>
          <a:lstStyle/>
          <a:p>
            <a:pPr algn="just"/>
            <a:r>
              <a:rPr lang="en-IN" dirty="0">
                <a:latin typeface="Times New Roman" panose="02020603050405020304" pitchFamily="18" charset="0"/>
                <a:cs typeface="Times New Roman" panose="02020603050405020304" pitchFamily="18" charset="0"/>
              </a:rPr>
              <a:t>we have to fetch the instruction from control memory , address for instruction we get from CAR</a:t>
            </a:r>
          </a:p>
          <a:p>
            <a:pPr algn="just"/>
            <a:r>
              <a:rPr lang="en-IN" dirty="0">
                <a:latin typeface="Times New Roman" panose="02020603050405020304" pitchFamily="18" charset="0"/>
                <a:cs typeface="Times New Roman" panose="02020603050405020304" pitchFamily="18" charset="0"/>
              </a:rPr>
              <a:t>There are four ways to store the address in CAR so we use 4*1 multiplexer</a:t>
            </a:r>
          </a:p>
          <a:p>
            <a:pPr algn="just"/>
            <a:r>
              <a:rPr lang="en-IN" dirty="0">
                <a:latin typeface="Times New Roman" panose="02020603050405020304" pitchFamily="18" charset="0"/>
                <a:cs typeface="Times New Roman" panose="02020603050405020304" pitchFamily="18" charset="0"/>
              </a:rPr>
              <a:t>First is from instruction code, where using mapping logic we will receive address bits and store it in CAR</a:t>
            </a:r>
          </a:p>
          <a:p>
            <a:pPr algn="just"/>
            <a:r>
              <a:rPr lang="en-IN" dirty="0">
                <a:latin typeface="Times New Roman" panose="02020603050405020304" pitchFamily="18" charset="0"/>
                <a:cs typeface="Times New Roman" panose="02020603050405020304" pitchFamily="18" charset="0"/>
              </a:rPr>
              <a:t>Second is incrementer , when instructions are in sequence CAR will simply be incremented</a:t>
            </a:r>
          </a:p>
          <a:p>
            <a:pPr algn="just"/>
            <a:r>
              <a:rPr lang="en-IN" dirty="0">
                <a:latin typeface="Times New Roman" panose="02020603050405020304" pitchFamily="18" charset="0"/>
                <a:cs typeface="Times New Roman" panose="02020603050405020304" pitchFamily="18" charset="0"/>
              </a:rPr>
              <a:t>Third is when we have subroutine in that case we have to save the return address</a:t>
            </a:r>
          </a:p>
          <a:p>
            <a:pPr algn="just"/>
            <a:r>
              <a:rPr lang="en-IN" dirty="0">
                <a:latin typeface="Times New Roman" panose="02020603050405020304" pitchFamily="18" charset="0"/>
                <a:cs typeface="Times New Roman" panose="02020603050405020304" pitchFamily="18" charset="0"/>
              </a:rPr>
              <a:t>Forth is branching so we have to load branching address in CAR</a:t>
            </a:r>
          </a:p>
          <a:p>
            <a:pPr algn="just"/>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571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B1ED-661B-46D3-8C00-C79F6D3543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44B6D7-0E44-47F5-AA7B-5F76A7223266}"/>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Now which of four will be selected depends on MUX select</a:t>
            </a:r>
          </a:p>
          <a:p>
            <a:pPr algn="just"/>
            <a:r>
              <a:rPr lang="en-IN" dirty="0">
                <a:latin typeface="Times New Roman" panose="02020603050405020304" pitchFamily="18" charset="0"/>
                <a:cs typeface="Times New Roman" panose="02020603050405020304" pitchFamily="18" charset="0"/>
              </a:rPr>
              <a:t>Control memory send status bit to select line, if regular instruction than we just need to increment the address so input 1 will be selected </a:t>
            </a:r>
          </a:p>
          <a:p>
            <a:pPr algn="just"/>
            <a:r>
              <a:rPr lang="en-IN" dirty="0">
                <a:latin typeface="Times New Roman" panose="02020603050405020304" pitchFamily="18" charset="0"/>
                <a:cs typeface="Times New Roman" panose="02020603050405020304" pitchFamily="18" charset="0"/>
              </a:rPr>
              <a:t>If subroutine than input 4 is selected so on </a:t>
            </a:r>
          </a:p>
          <a:p>
            <a:endParaRPr lang="en-IN" dirty="0"/>
          </a:p>
        </p:txBody>
      </p:sp>
    </p:spTree>
    <p:extLst>
      <p:ext uri="{BB962C8B-B14F-4D97-AF65-F5344CB8AC3E}">
        <p14:creationId xmlns:p14="http://schemas.microsoft.com/office/powerpoint/2010/main" val="409567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4592-3F64-4850-9C39-55B8D665BA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74570D-EFF6-4E1B-8672-615295839032}"/>
              </a:ext>
            </a:extLst>
          </p:cNvPr>
          <p:cNvSpPr>
            <a:spLocks noGrp="1"/>
          </p:cNvSpPr>
          <p:nvPr>
            <p:ph idx="1"/>
          </p:nvPr>
        </p:nvSpPr>
        <p:spPr/>
        <p:txBody>
          <a:bodyPr/>
          <a:lstStyle/>
          <a:p>
            <a:pPr marL="457200" lvl="1" indent="0" algn="just">
              <a:lnSpc>
                <a:spcPct val="90000"/>
              </a:lnSpc>
              <a:buNone/>
            </a:pPr>
            <a:r>
              <a:rPr lang="en-US" altLang="ko-KR" b="1" dirty="0">
                <a:latin typeface="Times New Roman" panose="02020603050405020304" pitchFamily="18" charset="0"/>
                <a:cs typeface="Times New Roman" panose="02020603050405020304" pitchFamily="18" charset="0"/>
              </a:rPr>
              <a:t>1. Subroutine</a:t>
            </a:r>
          </a:p>
          <a:p>
            <a:pPr lvl="2" algn="just">
              <a:lnSpc>
                <a:spcPct val="90000"/>
              </a:lnSpc>
            </a:pPr>
            <a:r>
              <a:rPr lang="en-US" altLang="ko-KR" sz="2400" dirty="0">
                <a:latin typeface="Times New Roman" panose="02020603050405020304" pitchFamily="18" charset="0"/>
                <a:cs typeface="Times New Roman" panose="02020603050405020304" pitchFamily="18" charset="0"/>
              </a:rPr>
              <a:t>Subroutines are programs that are used by other routines</a:t>
            </a:r>
          </a:p>
          <a:p>
            <a:pPr lvl="3" algn="just">
              <a:lnSpc>
                <a:spcPct val="90000"/>
              </a:lnSpc>
            </a:pPr>
            <a:r>
              <a:rPr lang="en-US" altLang="ko-KR" sz="2400" dirty="0">
                <a:latin typeface="Times New Roman" panose="02020603050405020304" pitchFamily="18" charset="0"/>
                <a:cs typeface="Times New Roman" panose="02020603050405020304" pitchFamily="18" charset="0"/>
              </a:rPr>
              <a:t>Subroutine can be called from any point within the main body of the microprogram</a:t>
            </a:r>
          </a:p>
          <a:p>
            <a:pPr lvl="2" algn="just">
              <a:lnSpc>
                <a:spcPct val="90000"/>
              </a:lnSpc>
            </a:pPr>
            <a:r>
              <a:rPr lang="en-US" altLang="ko-KR" sz="2400" dirty="0">
                <a:latin typeface="Times New Roman" panose="02020603050405020304" pitchFamily="18" charset="0"/>
                <a:cs typeface="Times New Roman" panose="02020603050405020304" pitchFamily="18" charset="0"/>
              </a:rPr>
              <a:t>Microinstructions can be saved by subroutines that use common section of microcode</a:t>
            </a:r>
          </a:p>
          <a:p>
            <a:pPr lvl="2" algn="just">
              <a:lnSpc>
                <a:spcPct val="90000"/>
              </a:lnSpc>
            </a:pPr>
            <a:r>
              <a:rPr lang="en-US" altLang="ko-KR" sz="2400" dirty="0">
                <a:latin typeface="Times New Roman" panose="02020603050405020304" pitchFamily="18" charset="0"/>
                <a:cs typeface="Times New Roman" panose="02020603050405020304" pitchFamily="18" charset="0"/>
              </a:rPr>
              <a:t>Subroutine must have a provision for </a:t>
            </a:r>
          </a:p>
          <a:p>
            <a:pPr lvl="3" algn="just">
              <a:lnSpc>
                <a:spcPct val="90000"/>
              </a:lnSpc>
            </a:pPr>
            <a:r>
              <a:rPr lang="en-US" altLang="ko-KR" sz="2400" dirty="0">
                <a:latin typeface="Times New Roman" panose="02020603050405020304" pitchFamily="18" charset="0"/>
                <a:cs typeface="Times New Roman" panose="02020603050405020304" pitchFamily="18" charset="0"/>
              </a:rPr>
              <a:t>storing the return address during a subroutine call </a:t>
            </a:r>
          </a:p>
          <a:p>
            <a:pPr lvl="3" algn="just">
              <a:lnSpc>
                <a:spcPct val="90000"/>
              </a:lnSpc>
            </a:pPr>
            <a:r>
              <a:rPr lang="en-US" altLang="ko-KR" sz="2400" dirty="0">
                <a:latin typeface="Times New Roman" panose="02020603050405020304" pitchFamily="18" charset="0"/>
                <a:cs typeface="Times New Roman" panose="02020603050405020304" pitchFamily="18" charset="0"/>
              </a:rPr>
              <a:t>restoring the address during a subroutine return</a:t>
            </a:r>
          </a:p>
          <a:p>
            <a:pPr lvl="4" algn="just">
              <a:lnSpc>
                <a:spcPct val="90000"/>
              </a:lnSpc>
            </a:pPr>
            <a:r>
              <a:rPr lang="en-US" altLang="ko-KR" sz="2400" b="1" dirty="0">
                <a:latin typeface="Times New Roman" panose="02020603050405020304" pitchFamily="18" charset="0"/>
                <a:cs typeface="Times New Roman" panose="02020603050405020304" pitchFamily="18" charset="0"/>
              </a:rPr>
              <a:t>Last-In First Out(LIFO) Register Stack </a:t>
            </a:r>
          </a:p>
          <a:p>
            <a:endParaRPr lang="en-IN" dirty="0"/>
          </a:p>
        </p:txBody>
      </p:sp>
    </p:spTree>
    <p:extLst>
      <p:ext uri="{BB962C8B-B14F-4D97-AF65-F5344CB8AC3E}">
        <p14:creationId xmlns:p14="http://schemas.microsoft.com/office/powerpoint/2010/main" val="410876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2088-75AC-46F0-8621-87FE60025B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9B57EA-BD3C-44A6-9DEE-CBF1C894D5AC}"/>
              </a:ext>
            </a:extLst>
          </p:cNvPr>
          <p:cNvSpPr>
            <a:spLocks noGrp="1"/>
          </p:cNvSpPr>
          <p:nvPr>
            <p:ph idx="1"/>
          </p:nvPr>
        </p:nvSpPr>
        <p:spPr/>
        <p:txBody>
          <a:bodyPr>
            <a:normAutofit fontScale="92500"/>
          </a:bodyPr>
          <a:lstStyle/>
          <a:p>
            <a:pPr marL="457200" lvl="1" indent="0" algn="just">
              <a:lnSpc>
                <a:spcPct val="90000"/>
              </a:lnSpc>
              <a:buNone/>
            </a:pPr>
            <a:r>
              <a:rPr lang="en-US" altLang="ko-KR" b="1" dirty="0">
                <a:latin typeface="Times New Roman" panose="02020603050405020304" pitchFamily="18" charset="0"/>
                <a:cs typeface="Times New Roman" panose="02020603050405020304" pitchFamily="18" charset="0"/>
              </a:rPr>
              <a:t>2. Conditional/unconditional Branching</a:t>
            </a:r>
          </a:p>
          <a:p>
            <a:pPr lvl="2" algn="just">
              <a:lnSpc>
                <a:spcPct val="90000"/>
              </a:lnSpc>
            </a:pPr>
            <a:r>
              <a:rPr lang="en-US" altLang="ko-KR" sz="2400" b="1" dirty="0">
                <a:latin typeface="Times New Roman" panose="02020603050405020304" pitchFamily="18" charset="0"/>
                <a:cs typeface="Times New Roman" panose="02020603050405020304" pitchFamily="18" charset="0"/>
              </a:rPr>
              <a:t>Status Bits</a:t>
            </a:r>
          </a:p>
          <a:p>
            <a:pPr lvl="3" algn="just">
              <a:lnSpc>
                <a:spcPct val="90000"/>
              </a:lnSpc>
            </a:pPr>
            <a:r>
              <a:rPr lang="en-US" altLang="ko-KR" sz="2400" dirty="0">
                <a:latin typeface="Times New Roman" panose="02020603050405020304" pitchFamily="18" charset="0"/>
                <a:cs typeface="Times New Roman" panose="02020603050405020304" pitchFamily="18" charset="0"/>
              </a:rPr>
              <a:t>Control the conditional branch decisions generated in the </a:t>
            </a:r>
            <a:r>
              <a:rPr lang="en-US" altLang="ko-KR" sz="2400" b="1" i="1" dirty="0">
                <a:latin typeface="Times New Roman" panose="02020603050405020304" pitchFamily="18" charset="0"/>
                <a:cs typeface="Times New Roman" panose="02020603050405020304" pitchFamily="18" charset="0"/>
              </a:rPr>
              <a:t>Branch Logic </a:t>
            </a:r>
          </a:p>
          <a:p>
            <a:pPr lvl="3" algn="just">
              <a:lnSpc>
                <a:spcPct val="90000"/>
              </a:lnSpc>
            </a:pPr>
            <a:r>
              <a:rPr lang="en-US" altLang="ko-KR" sz="2400" b="1" i="1" dirty="0">
                <a:latin typeface="Times New Roman" panose="02020603050405020304" pitchFamily="18" charset="0"/>
                <a:cs typeface="Times New Roman" panose="02020603050405020304" pitchFamily="18" charset="0"/>
              </a:rPr>
              <a:t>Status bit will be checked before branching to the given address</a:t>
            </a:r>
          </a:p>
          <a:p>
            <a:pPr lvl="3" algn="just">
              <a:lnSpc>
                <a:spcPct val="90000"/>
              </a:lnSpc>
            </a:pPr>
            <a:r>
              <a:rPr lang="en-US" altLang="ko-KR" sz="2400" dirty="0">
                <a:latin typeface="Times New Roman" panose="02020603050405020304" pitchFamily="18" charset="0"/>
                <a:cs typeface="Times New Roman" panose="02020603050405020304" pitchFamily="18" charset="0"/>
              </a:rPr>
              <a:t>There are several status bits such as zero, signed bit, overflow</a:t>
            </a:r>
          </a:p>
          <a:p>
            <a:pPr lvl="3" algn="just">
              <a:lnSpc>
                <a:spcPct val="90000"/>
              </a:lnSpc>
            </a:pPr>
            <a:r>
              <a:rPr lang="en-US" altLang="ko-KR" sz="2400" dirty="0">
                <a:latin typeface="Times New Roman" panose="02020603050405020304" pitchFamily="18" charset="0"/>
                <a:cs typeface="Times New Roman" panose="02020603050405020304" pitchFamily="18" charset="0"/>
              </a:rPr>
              <a:t>For zero flag we will check we need if all status bits are 0 or not if condition is satisfied than we will load address 1010(next address to jump on) to CAR</a:t>
            </a:r>
          </a:p>
          <a:p>
            <a:pPr lvl="2" algn="just">
              <a:lnSpc>
                <a:spcPct val="90000"/>
              </a:lnSpc>
            </a:pPr>
            <a:r>
              <a:rPr lang="en-US" altLang="ko-KR" sz="2400" b="1" dirty="0">
                <a:latin typeface="Times New Roman" panose="02020603050405020304" pitchFamily="18" charset="0"/>
                <a:cs typeface="Times New Roman" panose="02020603050405020304" pitchFamily="18" charset="0"/>
              </a:rPr>
              <a:t>Branch Logic</a:t>
            </a:r>
          </a:p>
          <a:p>
            <a:pPr lvl="3" algn="just">
              <a:lnSpc>
                <a:spcPct val="90000"/>
              </a:lnSpc>
            </a:pPr>
            <a:r>
              <a:rPr lang="en-US" altLang="ko-KR" sz="2400" dirty="0">
                <a:latin typeface="Times New Roman" panose="02020603050405020304" pitchFamily="18" charset="0"/>
                <a:cs typeface="Times New Roman" panose="02020603050405020304" pitchFamily="18" charset="0"/>
              </a:rPr>
              <a:t>Test the specified condition and Branch to the indicated address if the condition is met ; otherwise, the control address register is just incremented.</a:t>
            </a:r>
          </a:p>
          <a:p>
            <a:pPr lvl="2" algn="just">
              <a:lnSpc>
                <a:spcPct val="90000"/>
              </a:lnSpc>
            </a:pPr>
            <a:r>
              <a:rPr lang="en-US" altLang="ko-KR" sz="2400" dirty="0">
                <a:latin typeface="Times New Roman" panose="02020603050405020304" pitchFamily="18" charset="0"/>
                <a:cs typeface="Times New Roman" panose="02020603050405020304" pitchFamily="18" charset="0"/>
              </a:rPr>
              <a:t>Status Bit Test and</a:t>
            </a:r>
            <a:r>
              <a:rPr lang="ko-KR" altLang="en-US"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Branch Logic</a:t>
            </a:r>
            <a:r>
              <a:rPr lang="ko-KR" altLang="en-US" sz="2400" dirty="0">
                <a:latin typeface="Times New Roman" panose="02020603050405020304" pitchFamily="18" charset="0"/>
                <a:cs typeface="Times New Roman" panose="02020603050405020304" pitchFamily="18" charset="0"/>
              </a:rPr>
              <a:t>: </a:t>
            </a:r>
            <a:endParaRPr lang="en-US" altLang="ko-KR" sz="2400" dirty="0">
              <a:latin typeface="Times New Roman" panose="02020603050405020304" pitchFamily="18" charset="0"/>
              <a:cs typeface="Times New Roman" panose="02020603050405020304" pitchFamily="18" charset="0"/>
            </a:endParaRPr>
          </a:p>
          <a:p>
            <a:pPr lvl="3" algn="just">
              <a:lnSpc>
                <a:spcPct val="90000"/>
              </a:lnSpc>
            </a:pPr>
            <a:r>
              <a:rPr lang="en-US" altLang="ko-KR" sz="2400" dirty="0">
                <a:latin typeface="Times New Roman" panose="02020603050405020304" pitchFamily="18" charset="0"/>
                <a:cs typeface="Times New Roman" panose="02020603050405020304" pitchFamily="18" charset="0"/>
              </a:rPr>
              <a:t>4 X 1 Mux </a:t>
            </a:r>
            <a:r>
              <a:rPr lang="ko-KR" altLang="en-US" sz="2400" dirty="0">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Input Logic</a:t>
            </a:r>
            <a:endParaRPr lang="ko-KR" alt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689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E6C-E611-5875-1DA0-2C210E9EDE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CE6EA0-F553-A4E6-FE73-D5E55C5877C8}"/>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Status bits in a microprogram control unit are special binary indicators or flags that provide information about the state or condition of the processor during the execution of microinstructions. </a:t>
            </a:r>
          </a:p>
          <a:p>
            <a:pPr algn="just"/>
            <a:r>
              <a:rPr lang="en-US" b="0" i="0" dirty="0">
                <a:effectLst/>
                <a:latin typeface="Times New Roman" panose="02020603050405020304" pitchFamily="18" charset="0"/>
                <a:cs typeface="Times New Roman" panose="02020603050405020304" pitchFamily="18" charset="0"/>
              </a:rPr>
              <a:t>These status bits help in making decisions and controlling the flow of microprogram execution. </a:t>
            </a:r>
          </a:p>
          <a:p>
            <a:pPr algn="just"/>
            <a:r>
              <a:rPr lang="en-US" b="0" i="0" dirty="0">
                <a:effectLst/>
                <a:latin typeface="Times New Roman" panose="02020603050405020304" pitchFamily="18" charset="0"/>
                <a:cs typeface="Times New Roman" panose="02020603050405020304" pitchFamily="18" charset="0"/>
              </a:rPr>
              <a:t>The specific status bits can vary depending on the architecture and design of the microprogrammed control unit. Here are some common status bits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921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DCA2-38C1-1CE8-9F75-E8773C8ECA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ABEEFC-6FB5-DAFE-5953-8F86D0D83B43}"/>
              </a:ext>
            </a:extLst>
          </p:cNvPr>
          <p:cNvSpPr>
            <a:spLocks noGrp="1"/>
          </p:cNvSpPr>
          <p:nvPr>
            <p:ph idx="1"/>
          </p:nvPr>
        </p:nvSpPr>
        <p:spPr/>
        <p:txBody>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Zero Flag (Z):</a:t>
            </a:r>
            <a:r>
              <a:rPr lang="en-US" b="0" i="0" dirty="0">
                <a:effectLst/>
                <a:latin typeface="Times New Roman" panose="02020603050405020304" pitchFamily="18" charset="0"/>
                <a:cs typeface="Times New Roman" panose="02020603050405020304" pitchFamily="18" charset="0"/>
              </a:rPr>
              <a:t> This flag is set if the result of an operation is zero. It helps in making decisions based on whether a value is zero or non-zero.</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Sign Flag (S):</a:t>
            </a:r>
            <a:r>
              <a:rPr lang="en-US" b="0" i="0" dirty="0">
                <a:effectLst/>
                <a:latin typeface="Times New Roman" panose="02020603050405020304" pitchFamily="18" charset="0"/>
                <a:cs typeface="Times New Roman" panose="02020603050405020304" pitchFamily="18" charset="0"/>
              </a:rPr>
              <a:t> Indicates the sign of the result. For example, it may be set if the result of an operation is negative.</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Carry Flag (C):</a:t>
            </a:r>
            <a:r>
              <a:rPr lang="en-US" b="0" i="0" dirty="0">
                <a:effectLst/>
                <a:latin typeface="Times New Roman" panose="02020603050405020304" pitchFamily="18" charset="0"/>
                <a:cs typeface="Times New Roman" panose="02020603050405020304" pitchFamily="18" charset="0"/>
              </a:rPr>
              <a:t> Used in arithmetic operations to indicate whether there was a carry-out from the most significant bit. It's essential for multi-byte addition or subtraction.</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Overflow Flag (V or O):</a:t>
            </a:r>
            <a:r>
              <a:rPr lang="en-US" b="0" i="0" dirty="0">
                <a:effectLst/>
                <a:latin typeface="Times New Roman" panose="02020603050405020304" pitchFamily="18" charset="0"/>
                <a:cs typeface="Times New Roman" panose="02020603050405020304" pitchFamily="18" charset="0"/>
              </a:rPr>
              <a:t> Indicates whether an arithmetic overflow has occurred. It's helpful for detecting errors in signed arithmetic</a:t>
            </a:r>
          </a:p>
          <a:p>
            <a:endParaRPr lang="en-IN" dirty="0"/>
          </a:p>
        </p:txBody>
      </p:sp>
    </p:spTree>
    <p:extLst>
      <p:ext uri="{BB962C8B-B14F-4D97-AF65-F5344CB8AC3E}">
        <p14:creationId xmlns:p14="http://schemas.microsoft.com/office/powerpoint/2010/main" val="321297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0DCA-91DF-4BA5-873B-D6589BF7BB9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Control Unit</a:t>
            </a:r>
          </a:p>
        </p:txBody>
      </p:sp>
      <p:sp>
        <p:nvSpPr>
          <p:cNvPr id="3" name="Content Placeholder 2">
            <a:extLst>
              <a:ext uri="{FF2B5EF4-FFF2-40B4-BE49-F238E27FC236}">
                <a16:creationId xmlns:a16="http://schemas.microsoft.com/office/drawing/2014/main" id="{BAA2B508-DC2D-4C4D-8CA8-78C00A404D2E}"/>
              </a:ext>
            </a:extLst>
          </p:cNvPr>
          <p:cNvSpPr>
            <a:spLocks noGrp="1"/>
          </p:cNvSpPr>
          <p:nvPr>
            <p:ph idx="1"/>
          </p:nvPr>
        </p:nvSpPr>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Control unit initiates sequence of microoperation, to control the flow of program execution</a:t>
            </a:r>
          </a:p>
          <a:p>
            <a:pPr algn="just"/>
            <a:r>
              <a:rPr lang="en-US" altLang="ko-KR" sz="2400" dirty="0">
                <a:latin typeface="Times New Roman" panose="02020603050405020304" pitchFamily="18" charset="0"/>
                <a:cs typeface="Times New Roman" panose="02020603050405020304" pitchFamily="18" charset="0"/>
              </a:rPr>
              <a:t>Two major types of Control Unit</a:t>
            </a:r>
          </a:p>
          <a:p>
            <a:pPr lvl="3" algn="just"/>
            <a:r>
              <a:rPr lang="en-US" altLang="ko-KR" sz="2400" b="1" dirty="0">
                <a:latin typeface="Times New Roman" panose="02020603050405020304" pitchFamily="18" charset="0"/>
                <a:cs typeface="Times New Roman" panose="02020603050405020304" pitchFamily="18" charset="0"/>
              </a:rPr>
              <a:t>Hardwired Control : </a:t>
            </a:r>
            <a:endParaRPr lang="en-US" altLang="ko-KR" sz="2400" b="1" i="1" dirty="0">
              <a:solidFill>
                <a:schemeClr val="accent1"/>
              </a:solidFill>
              <a:latin typeface="Times New Roman" panose="02020603050405020304" pitchFamily="18" charset="0"/>
              <a:cs typeface="Times New Roman" panose="02020603050405020304" pitchFamily="18" charset="0"/>
            </a:endParaRPr>
          </a:p>
          <a:p>
            <a:pPr lvl="4" algn="just"/>
            <a:r>
              <a:rPr lang="en-US" altLang="ko-KR" sz="2400" dirty="0">
                <a:latin typeface="Times New Roman" panose="02020603050405020304" pitchFamily="18" charset="0"/>
                <a:cs typeface="Times New Roman" panose="02020603050405020304" pitchFamily="18" charset="0"/>
              </a:rPr>
              <a:t>The control logic is implemented with gates, F/Fs, decoders, and other digital circuits</a:t>
            </a:r>
          </a:p>
          <a:p>
            <a:pPr lvl="4" algn="just"/>
            <a:r>
              <a:rPr lang="en-US" altLang="ko-KR" sz="2400" b="1" dirty="0">
                <a:solidFill>
                  <a:srgbClr val="A50021"/>
                </a:solidFill>
                <a:latin typeface="Times New Roman" panose="02020603050405020304" pitchFamily="18" charset="0"/>
                <a:cs typeface="Times New Roman" panose="02020603050405020304" pitchFamily="18" charset="0"/>
              </a:rPr>
              <a:t> </a:t>
            </a:r>
            <a:r>
              <a:rPr lang="en-US" altLang="ko-KR" sz="2400" dirty="0">
                <a:latin typeface="Times New Roman" panose="02020603050405020304" pitchFamily="18" charset="0"/>
                <a:cs typeface="Times New Roman" panose="02020603050405020304" pitchFamily="18" charset="0"/>
              </a:rPr>
              <a:t>Fast operation,</a:t>
            </a:r>
            <a:r>
              <a:rPr lang="en-US" altLang="ko-KR" sz="2400" b="1" dirty="0">
                <a:solidFill>
                  <a:srgbClr val="800080"/>
                </a:solidFill>
                <a:latin typeface="Times New Roman" panose="02020603050405020304" pitchFamily="18" charset="0"/>
                <a:cs typeface="Times New Roman" panose="02020603050405020304" pitchFamily="18" charset="0"/>
              </a:rPr>
              <a:t> </a:t>
            </a:r>
            <a:r>
              <a:rPr lang="en-US" altLang="ko-KR" sz="2400" b="1" dirty="0">
                <a:solidFill>
                  <a:srgbClr val="FF9900"/>
                </a:solidFill>
                <a:latin typeface="Times New Roman" panose="02020603050405020304" pitchFamily="18" charset="0"/>
                <a:cs typeface="Times New Roman" panose="02020603050405020304" pitchFamily="18" charset="0"/>
              </a:rPr>
              <a:t>-</a:t>
            </a:r>
            <a:r>
              <a:rPr lang="en-US" altLang="ko-KR" sz="2400" dirty="0">
                <a:latin typeface="Times New Roman" panose="02020603050405020304" pitchFamily="18" charset="0"/>
                <a:cs typeface="Times New Roman" panose="02020603050405020304" pitchFamily="18" charset="0"/>
              </a:rPr>
              <a:t> Wiring change(if the design has to be modified)</a:t>
            </a:r>
          </a:p>
          <a:p>
            <a:pPr lvl="3" algn="just"/>
            <a:r>
              <a:rPr lang="en-US" altLang="ko-KR" sz="2400" b="1" dirty="0">
                <a:latin typeface="Times New Roman" panose="02020603050405020304" pitchFamily="18" charset="0"/>
                <a:cs typeface="Times New Roman" panose="02020603050405020304" pitchFamily="18" charset="0"/>
              </a:rPr>
              <a:t>Microprogrammed Control : </a:t>
            </a:r>
          </a:p>
          <a:p>
            <a:pPr lvl="4" algn="just"/>
            <a:r>
              <a:rPr lang="en-US" altLang="ko-KR" sz="2400" dirty="0">
                <a:latin typeface="Times New Roman" panose="02020603050405020304" pitchFamily="18" charset="0"/>
                <a:cs typeface="Times New Roman" panose="02020603050405020304" pitchFamily="18" charset="0"/>
              </a:rPr>
              <a:t>The control information is stored in a control memory, and the control memory is programmed to initiate the required sequence of microoperations</a:t>
            </a:r>
          </a:p>
          <a:p>
            <a:pPr lvl="4" algn="just"/>
            <a:r>
              <a:rPr lang="en-US" altLang="ko-KR" sz="2400" dirty="0">
                <a:latin typeface="Times New Roman" panose="02020603050405020304" pitchFamily="18" charset="0"/>
                <a:cs typeface="Times New Roman" panose="02020603050405020304" pitchFamily="18" charset="0"/>
              </a:rPr>
              <a:t>Any required change can be done by updating the microprogram in control memory,               </a:t>
            </a:r>
            <a:r>
              <a:rPr lang="en-US" altLang="ko-KR" sz="2400" b="1" dirty="0">
                <a:solidFill>
                  <a:srgbClr val="FF9900"/>
                </a:solidFill>
                <a:latin typeface="Times New Roman" panose="02020603050405020304" pitchFamily="18" charset="0"/>
                <a:cs typeface="Times New Roman" panose="02020603050405020304" pitchFamily="18" charset="0"/>
              </a:rPr>
              <a:t>-</a:t>
            </a:r>
            <a:r>
              <a:rPr lang="en-US" altLang="ko-KR" sz="2400" dirty="0">
                <a:latin typeface="Times New Roman" panose="02020603050405020304" pitchFamily="18" charset="0"/>
                <a:cs typeface="Times New Roman" panose="02020603050405020304" pitchFamily="18" charset="0"/>
              </a:rPr>
              <a:t> Slow operation</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4239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38" name="Group 24">
            <a:extLst>
              <a:ext uri="{FF2B5EF4-FFF2-40B4-BE49-F238E27FC236}">
                <a16:creationId xmlns:a16="http://schemas.microsoft.com/office/drawing/2014/main" id="{7FEB4F58-598E-4381-AA8C-C2599CFC6FC9}"/>
              </a:ext>
            </a:extLst>
          </p:cNvPr>
          <p:cNvGrpSpPr>
            <a:grpSpLocks/>
          </p:cNvGrpSpPr>
          <p:nvPr/>
        </p:nvGrpSpPr>
        <p:grpSpPr bwMode="auto">
          <a:xfrm>
            <a:off x="5638800" y="4191000"/>
            <a:ext cx="1371600" cy="304800"/>
            <a:chOff x="3168" y="432"/>
            <a:chExt cx="864" cy="192"/>
          </a:xfrm>
        </p:grpSpPr>
        <p:sp>
          <p:nvSpPr>
            <p:cNvPr id="14350" name="Rectangle 15">
              <a:extLst>
                <a:ext uri="{FF2B5EF4-FFF2-40B4-BE49-F238E27FC236}">
                  <a16:creationId xmlns:a16="http://schemas.microsoft.com/office/drawing/2014/main" id="{35BCB6F7-179D-4394-B092-4FA4211CA1C5}"/>
                </a:ext>
              </a:extLst>
            </p:cNvPr>
            <p:cNvSpPr>
              <a:spLocks noChangeArrowheads="1"/>
            </p:cNvSpPr>
            <p:nvPr/>
          </p:nvSpPr>
          <p:spPr bwMode="auto">
            <a:xfrm>
              <a:off x="3168" y="432"/>
              <a:ext cx="864" cy="192"/>
            </a:xfrm>
            <a:prstGeom prst="rect">
              <a:avLst/>
            </a:prstGeom>
            <a:solidFill>
              <a:srgbClr val="FFFF99"/>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en-US" altLang="en-US"/>
            </a:p>
          </p:txBody>
        </p:sp>
        <p:sp>
          <p:nvSpPr>
            <p:cNvPr id="14351" name="Line 18">
              <a:extLst>
                <a:ext uri="{FF2B5EF4-FFF2-40B4-BE49-F238E27FC236}">
                  <a16:creationId xmlns:a16="http://schemas.microsoft.com/office/drawing/2014/main" id="{505CB8D0-EF5C-4718-83EE-FBDF01EAD6B5}"/>
                </a:ext>
              </a:extLst>
            </p:cNvPr>
            <p:cNvSpPr>
              <a:spLocks noChangeShapeType="1"/>
            </p:cNvSpPr>
            <p:nvPr/>
          </p:nvSpPr>
          <p:spPr bwMode="auto">
            <a:xfrm>
              <a:off x="3744" y="43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52" name="Line 19">
              <a:extLst>
                <a:ext uri="{FF2B5EF4-FFF2-40B4-BE49-F238E27FC236}">
                  <a16:creationId xmlns:a16="http://schemas.microsoft.com/office/drawing/2014/main" id="{5E8BEB13-BF71-4D67-8AD4-B1A544E3F738}"/>
                </a:ext>
              </a:extLst>
            </p:cNvPr>
            <p:cNvSpPr>
              <a:spLocks noChangeShapeType="1"/>
            </p:cNvSpPr>
            <p:nvPr/>
          </p:nvSpPr>
          <p:spPr bwMode="auto">
            <a:xfrm>
              <a:off x="3312" y="43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4339" name="Rectangle 3">
            <a:extLst>
              <a:ext uri="{FF2B5EF4-FFF2-40B4-BE49-F238E27FC236}">
                <a16:creationId xmlns:a16="http://schemas.microsoft.com/office/drawing/2014/main" id="{1866DFFE-FF96-4BF2-BD6D-BA8F434C7283}"/>
              </a:ext>
            </a:extLst>
          </p:cNvPr>
          <p:cNvSpPr>
            <a:spLocks noGrp="1" noChangeArrowheads="1"/>
          </p:cNvSpPr>
          <p:nvPr>
            <p:ph idx="1"/>
          </p:nvPr>
        </p:nvSpPr>
        <p:spPr>
          <a:xfrm>
            <a:off x="1676400" y="914400"/>
            <a:ext cx="8686800" cy="5486400"/>
          </a:xfrm>
        </p:spPr>
        <p:txBody>
          <a:bodyPr>
            <a:normAutofit/>
          </a:bodyPr>
          <a:lstStyle/>
          <a:p>
            <a:pPr marL="457200" lvl="1" indent="0" algn="just">
              <a:lnSpc>
                <a:spcPct val="90000"/>
              </a:lnSpc>
              <a:buNone/>
            </a:pPr>
            <a:r>
              <a:rPr lang="en-US" altLang="ko-KR" b="1" dirty="0">
                <a:latin typeface="Times New Roman" panose="02020603050405020304" pitchFamily="18" charset="0"/>
                <a:cs typeface="Times New Roman" panose="02020603050405020304" pitchFamily="18" charset="0"/>
              </a:rPr>
              <a:t>3. Mapping of Instruction : </a:t>
            </a:r>
          </a:p>
          <a:p>
            <a:pPr lvl="2" algn="just">
              <a:lnSpc>
                <a:spcPct val="90000"/>
              </a:lnSpc>
            </a:pPr>
            <a:r>
              <a:rPr lang="en-US" altLang="ko-KR" dirty="0">
                <a:latin typeface="Times New Roman" panose="02020603050405020304" pitchFamily="18" charset="0"/>
                <a:cs typeface="Times New Roman" panose="02020603050405020304" pitchFamily="18" charset="0"/>
              </a:rPr>
              <a:t>4 bit Opcode = specify up to 16 distinct instruction </a:t>
            </a:r>
          </a:p>
          <a:p>
            <a:pPr lvl="2" algn="just">
              <a:lnSpc>
                <a:spcPct val="90000"/>
              </a:lnSpc>
            </a:pPr>
            <a:r>
              <a:rPr lang="en-US" altLang="ko-KR" b="1" dirty="0">
                <a:latin typeface="Times New Roman" panose="02020603050405020304" pitchFamily="18" charset="0"/>
                <a:cs typeface="Times New Roman" panose="02020603050405020304" pitchFamily="18" charset="0"/>
              </a:rPr>
              <a:t>Mapping Process : </a:t>
            </a:r>
            <a:r>
              <a:rPr lang="en-US" altLang="ko-KR" dirty="0">
                <a:latin typeface="Times New Roman" panose="02020603050405020304" pitchFamily="18" charset="0"/>
                <a:cs typeface="Times New Roman" panose="02020603050405020304" pitchFamily="18" charset="0"/>
              </a:rPr>
              <a:t>Converts </a:t>
            </a:r>
            <a:r>
              <a:rPr lang="en-US" altLang="ko-KR" i="1" dirty="0">
                <a:latin typeface="Times New Roman" panose="02020603050405020304" pitchFamily="18" charset="0"/>
                <a:cs typeface="Times New Roman" panose="02020603050405020304" pitchFamily="18" charset="0"/>
              </a:rPr>
              <a:t>the 4-bit Opcode</a:t>
            </a:r>
            <a:r>
              <a:rPr lang="en-US" altLang="ko-KR" dirty="0">
                <a:latin typeface="Times New Roman" panose="02020603050405020304" pitchFamily="18" charset="0"/>
                <a:cs typeface="Times New Roman" panose="02020603050405020304" pitchFamily="18" charset="0"/>
              </a:rPr>
              <a:t> to </a:t>
            </a:r>
            <a:r>
              <a:rPr lang="en-US" altLang="ko-KR" i="1" dirty="0">
                <a:latin typeface="Times New Roman" panose="02020603050405020304" pitchFamily="18" charset="0"/>
                <a:cs typeface="Times New Roman" panose="02020603050405020304" pitchFamily="18" charset="0"/>
              </a:rPr>
              <a:t>a 7-bit control memory address</a:t>
            </a:r>
            <a:r>
              <a:rPr lang="en-US" altLang="ko-KR" dirty="0">
                <a:latin typeface="Times New Roman" panose="02020603050405020304" pitchFamily="18" charset="0"/>
                <a:cs typeface="Times New Roman" panose="02020603050405020304" pitchFamily="18" charset="0"/>
              </a:rPr>
              <a:t> </a:t>
            </a:r>
          </a:p>
          <a:p>
            <a:pPr lvl="3" algn="just">
              <a:lnSpc>
                <a:spcPct val="90000"/>
              </a:lnSpc>
            </a:pPr>
            <a:r>
              <a:rPr lang="en-US" altLang="ko-KR" sz="2000" dirty="0">
                <a:latin typeface="Times New Roman" panose="02020603050405020304" pitchFamily="18" charset="0"/>
                <a:cs typeface="Times New Roman" panose="02020603050405020304" pitchFamily="18" charset="0"/>
              </a:rPr>
              <a:t>1) Place a “0” in the most significant bit of the address</a:t>
            </a:r>
          </a:p>
          <a:p>
            <a:pPr lvl="3" algn="just">
              <a:lnSpc>
                <a:spcPct val="90000"/>
              </a:lnSpc>
            </a:pPr>
            <a:r>
              <a:rPr lang="en-US" altLang="ko-KR" sz="2000" dirty="0">
                <a:latin typeface="Times New Roman" panose="02020603050405020304" pitchFamily="18" charset="0"/>
                <a:cs typeface="Times New Roman" panose="02020603050405020304" pitchFamily="18" charset="0"/>
              </a:rPr>
              <a:t>2) Transfer 4-bit Operation code bits</a:t>
            </a:r>
          </a:p>
          <a:p>
            <a:pPr lvl="3" algn="just">
              <a:lnSpc>
                <a:spcPct val="90000"/>
              </a:lnSpc>
            </a:pPr>
            <a:r>
              <a:rPr lang="en-US" altLang="ko-KR" sz="2000" dirty="0">
                <a:latin typeface="Times New Roman" panose="02020603050405020304" pitchFamily="18" charset="0"/>
                <a:cs typeface="Times New Roman" panose="02020603050405020304" pitchFamily="18" charset="0"/>
              </a:rPr>
              <a:t>3) Clear the two least significant bits of the CAR </a:t>
            </a:r>
          </a:p>
          <a:p>
            <a:pPr marL="1371600" lvl="3" indent="0" algn="just">
              <a:lnSpc>
                <a:spcPct val="90000"/>
              </a:lnSpc>
              <a:buNone/>
            </a:pPr>
            <a:endParaRPr lang="en-US" altLang="ko-KR" sz="2000" dirty="0">
              <a:latin typeface="Times New Roman" panose="02020603050405020304" pitchFamily="18" charset="0"/>
              <a:cs typeface="Times New Roman" panose="02020603050405020304" pitchFamily="18" charset="0"/>
            </a:endParaRPr>
          </a:p>
          <a:p>
            <a:pPr lvl="3" algn="just">
              <a:lnSpc>
                <a:spcPct val="90000"/>
              </a:lnSpc>
            </a:pPr>
            <a:endParaRPr lang="en-US" altLang="ko-KR" sz="2000" dirty="0">
              <a:latin typeface="Times New Roman" panose="02020603050405020304" pitchFamily="18" charset="0"/>
              <a:cs typeface="Times New Roman" panose="02020603050405020304" pitchFamily="18" charset="0"/>
            </a:endParaRPr>
          </a:p>
          <a:p>
            <a:pPr lvl="3" algn="just">
              <a:lnSpc>
                <a:spcPct val="90000"/>
              </a:lnSpc>
            </a:pPr>
            <a:endParaRPr lang="en-US" altLang="ko-KR" sz="2000" dirty="0">
              <a:latin typeface="Times New Roman" panose="02020603050405020304" pitchFamily="18" charset="0"/>
              <a:cs typeface="Times New Roman" panose="02020603050405020304" pitchFamily="18" charset="0"/>
            </a:endParaRPr>
          </a:p>
          <a:p>
            <a:pPr lvl="3" algn="just">
              <a:lnSpc>
                <a:spcPct val="90000"/>
              </a:lnSpc>
            </a:pPr>
            <a:endParaRPr lang="en-US" altLang="ko-KR" sz="2000" dirty="0">
              <a:latin typeface="Times New Roman" panose="02020603050405020304" pitchFamily="18" charset="0"/>
              <a:cs typeface="Times New Roman" panose="02020603050405020304" pitchFamily="18" charset="0"/>
            </a:endParaRPr>
          </a:p>
          <a:p>
            <a:pPr marL="1371600" lvl="3" indent="0" algn="just">
              <a:lnSpc>
                <a:spcPct val="90000"/>
              </a:lnSpc>
              <a:buNone/>
            </a:pPr>
            <a:endParaRPr lang="ko-KR" altLang="en-US" sz="2000" dirty="0">
              <a:latin typeface="Times New Roman" panose="02020603050405020304" pitchFamily="18" charset="0"/>
              <a:cs typeface="Times New Roman" panose="02020603050405020304" pitchFamily="18" charset="0"/>
            </a:endParaRPr>
          </a:p>
          <a:p>
            <a:pPr lvl="2" algn="just">
              <a:lnSpc>
                <a:spcPct val="90000"/>
              </a:lnSpc>
            </a:pPr>
            <a:r>
              <a:rPr lang="en-US" altLang="ko-KR" dirty="0">
                <a:latin typeface="Times New Roman" panose="02020603050405020304" pitchFamily="18" charset="0"/>
                <a:cs typeface="Times New Roman" panose="02020603050405020304" pitchFamily="18" charset="0"/>
              </a:rPr>
              <a:t>Mapping Function : Implemented by </a:t>
            </a:r>
            <a:r>
              <a:rPr lang="en-US" altLang="ko-KR" i="1" dirty="0">
                <a:latin typeface="Times New Roman" panose="02020603050405020304" pitchFamily="18" charset="0"/>
                <a:cs typeface="Times New Roman" panose="02020603050405020304" pitchFamily="18" charset="0"/>
              </a:rPr>
              <a:t>Mapping ROM</a:t>
            </a:r>
            <a:r>
              <a:rPr lang="en-US" altLang="ko-KR" dirty="0">
                <a:latin typeface="Times New Roman" panose="02020603050405020304" pitchFamily="18" charset="0"/>
                <a:cs typeface="Times New Roman" panose="02020603050405020304" pitchFamily="18" charset="0"/>
              </a:rPr>
              <a:t> or </a:t>
            </a:r>
            <a:r>
              <a:rPr lang="en-US" altLang="ko-KR" i="1" dirty="0">
                <a:latin typeface="Times New Roman" panose="02020603050405020304" pitchFamily="18" charset="0"/>
                <a:cs typeface="Times New Roman" panose="02020603050405020304" pitchFamily="18" charset="0"/>
              </a:rPr>
              <a:t>PLD</a:t>
            </a:r>
            <a:endParaRPr lang="en-US" altLang="ko-KR" dirty="0">
              <a:latin typeface="Times New Roman" panose="02020603050405020304" pitchFamily="18" charset="0"/>
              <a:cs typeface="Times New Roman" panose="02020603050405020304" pitchFamily="18" charset="0"/>
            </a:endParaRPr>
          </a:p>
          <a:p>
            <a:pPr lvl="2" algn="just">
              <a:lnSpc>
                <a:spcPct val="90000"/>
              </a:lnSpc>
            </a:pPr>
            <a:r>
              <a:rPr lang="en-US" altLang="ko-KR" dirty="0">
                <a:latin typeface="Times New Roman" panose="02020603050405020304" pitchFamily="18" charset="0"/>
                <a:cs typeface="Times New Roman" panose="02020603050405020304" pitchFamily="18" charset="0"/>
              </a:rPr>
              <a:t>Control Memory Size : 128 words (</a:t>
            </a:r>
            <a:r>
              <a:rPr lang="en-US" altLang="ko-KR" i="1" dirty="0">
                <a:latin typeface="Times New Roman" panose="02020603050405020304" pitchFamily="18" charset="0"/>
                <a:cs typeface="Times New Roman" panose="02020603050405020304" pitchFamily="18" charset="0"/>
              </a:rPr>
              <a:t>= 2</a:t>
            </a:r>
            <a:r>
              <a:rPr lang="en-US" altLang="ko-KR" i="1" baseline="30000" dirty="0">
                <a:latin typeface="Times New Roman" panose="02020603050405020304" pitchFamily="18" charset="0"/>
                <a:cs typeface="Times New Roman" panose="02020603050405020304" pitchFamily="18" charset="0"/>
              </a:rPr>
              <a:t>7</a:t>
            </a:r>
            <a:r>
              <a:rPr lang="en-US" altLang="ko-KR" dirty="0">
                <a:latin typeface="Times New Roman" panose="02020603050405020304" pitchFamily="18" charset="0"/>
                <a:cs typeface="Times New Roman" panose="02020603050405020304" pitchFamily="18" charset="0"/>
              </a:rPr>
              <a:t>)</a:t>
            </a:r>
          </a:p>
        </p:txBody>
      </p:sp>
      <p:grpSp>
        <p:nvGrpSpPr>
          <p:cNvPr id="14340" name="Group 22">
            <a:extLst>
              <a:ext uri="{FF2B5EF4-FFF2-40B4-BE49-F238E27FC236}">
                <a16:creationId xmlns:a16="http://schemas.microsoft.com/office/drawing/2014/main" id="{AC3704FF-3E88-4177-B85E-82CB9302BF58}"/>
              </a:ext>
            </a:extLst>
          </p:cNvPr>
          <p:cNvGrpSpPr>
            <a:grpSpLocks/>
          </p:cNvGrpSpPr>
          <p:nvPr/>
        </p:nvGrpSpPr>
        <p:grpSpPr bwMode="auto">
          <a:xfrm>
            <a:off x="5078412" y="3048000"/>
            <a:ext cx="3276600" cy="533400"/>
            <a:chOff x="3120" y="0"/>
            <a:chExt cx="2064" cy="336"/>
          </a:xfrm>
        </p:grpSpPr>
        <p:sp>
          <p:nvSpPr>
            <p:cNvPr id="14346" name="Rectangle 5">
              <a:extLst>
                <a:ext uri="{FF2B5EF4-FFF2-40B4-BE49-F238E27FC236}">
                  <a16:creationId xmlns:a16="http://schemas.microsoft.com/office/drawing/2014/main" id="{DBF3B988-14C6-4ECB-9DD6-386176684B29}"/>
                </a:ext>
              </a:extLst>
            </p:cNvPr>
            <p:cNvSpPr>
              <a:spLocks noChangeArrowheads="1"/>
            </p:cNvSpPr>
            <p:nvPr/>
          </p:nvSpPr>
          <p:spPr bwMode="auto">
            <a:xfrm>
              <a:off x="3312" y="144"/>
              <a:ext cx="1488" cy="192"/>
            </a:xfrm>
            <a:prstGeom prst="rect">
              <a:avLst/>
            </a:prstGeom>
            <a:solidFill>
              <a:srgbClr val="FFFF99"/>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en-US" altLang="en-US"/>
            </a:p>
          </p:txBody>
        </p:sp>
        <p:sp>
          <p:nvSpPr>
            <p:cNvPr id="14347" name="Text Box 6">
              <a:extLst>
                <a:ext uri="{FF2B5EF4-FFF2-40B4-BE49-F238E27FC236}">
                  <a16:creationId xmlns:a16="http://schemas.microsoft.com/office/drawing/2014/main" id="{1F4D7771-481E-48EF-A156-CA7BE112DD87}"/>
                </a:ext>
              </a:extLst>
            </p:cNvPr>
            <p:cNvSpPr txBox="1">
              <a:spLocks noChangeArrowheads="1"/>
            </p:cNvSpPr>
            <p:nvPr/>
          </p:nvSpPr>
          <p:spPr bwMode="auto">
            <a:xfrm>
              <a:off x="3168" y="163"/>
              <a:ext cx="20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spcBef>
                  <a:spcPct val="50000"/>
                </a:spcBef>
              </a:pPr>
              <a:r>
                <a:rPr kumimoji="1" lang="ko-KR" altLang="ko-KR" sz="1200" dirty="0"/>
                <a:t>      1  0  1  1                 </a:t>
              </a:r>
              <a:r>
                <a:rPr kumimoji="1" lang="en-US" altLang="ko-KR" sz="1200" dirty="0"/>
                <a:t>Address</a:t>
              </a:r>
            </a:p>
          </p:txBody>
        </p:sp>
        <p:sp>
          <p:nvSpPr>
            <p:cNvPr id="14348" name="Text Box 7">
              <a:extLst>
                <a:ext uri="{FF2B5EF4-FFF2-40B4-BE49-F238E27FC236}">
                  <a16:creationId xmlns:a16="http://schemas.microsoft.com/office/drawing/2014/main" id="{2366DB2C-EEF0-42BE-BE95-BC2A1D33F92B}"/>
                </a:ext>
              </a:extLst>
            </p:cNvPr>
            <p:cNvSpPr txBox="1">
              <a:spLocks noChangeArrowheads="1"/>
            </p:cNvSpPr>
            <p:nvPr/>
          </p:nvSpPr>
          <p:spPr bwMode="auto">
            <a:xfrm>
              <a:off x="3120" y="0"/>
              <a:ext cx="20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spcBef>
                  <a:spcPct val="50000"/>
                </a:spcBef>
              </a:pPr>
              <a:r>
                <a:rPr kumimoji="1" lang="ko-KR" altLang="ko-KR" sz="1000" b="1" dirty="0">
                  <a:solidFill>
                    <a:srgbClr val="A50021"/>
                  </a:solidFill>
                </a:rPr>
                <a:t>          Opcode</a:t>
              </a:r>
            </a:p>
          </p:txBody>
        </p:sp>
        <p:sp>
          <p:nvSpPr>
            <p:cNvPr id="14349" name="Line 8">
              <a:extLst>
                <a:ext uri="{FF2B5EF4-FFF2-40B4-BE49-F238E27FC236}">
                  <a16:creationId xmlns:a16="http://schemas.microsoft.com/office/drawing/2014/main" id="{84230A0F-9D4F-4611-8D08-85FB1EFCABE9}"/>
                </a:ext>
              </a:extLst>
            </p:cNvPr>
            <p:cNvSpPr>
              <a:spLocks noChangeShapeType="1"/>
            </p:cNvSpPr>
            <p:nvPr/>
          </p:nvSpPr>
          <p:spPr bwMode="auto">
            <a:xfrm>
              <a:off x="3744" y="144"/>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4341" name="Text Box 11">
            <a:extLst>
              <a:ext uri="{FF2B5EF4-FFF2-40B4-BE49-F238E27FC236}">
                <a16:creationId xmlns:a16="http://schemas.microsoft.com/office/drawing/2014/main" id="{15631F99-CBAC-4D57-9948-3BCD76C03AEA}"/>
              </a:ext>
            </a:extLst>
          </p:cNvPr>
          <p:cNvSpPr txBox="1">
            <a:spLocks noChangeArrowheads="1"/>
          </p:cNvSpPr>
          <p:nvPr/>
        </p:nvSpPr>
        <p:spPr bwMode="auto">
          <a:xfrm>
            <a:off x="2911474" y="3306763"/>
            <a:ext cx="1709738"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r>
              <a:rPr kumimoji="1" lang="en-US" altLang="ko-KR" sz="1400" dirty="0"/>
              <a:t>Computer Instruction</a:t>
            </a:r>
          </a:p>
        </p:txBody>
      </p:sp>
      <p:sp>
        <p:nvSpPr>
          <p:cNvPr id="14342" name="Text Box 12">
            <a:extLst>
              <a:ext uri="{FF2B5EF4-FFF2-40B4-BE49-F238E27FC236}">
                <a16:creationId xmlns:a16="http://schemas.microsoft.com/office/drawing/2014/main" id="{26DA9F2D-4D6C-4BCC-BB83-54F51AC24D6D}"/>
              </a:ext>
            </a:extLst>
          </p:cNvPr>
          <p:cNvSpPr txBox="1">
            <a:spLocks noChangeArrowheads="1"/>
          </p:cNvSpPr>
          <p:nvPr/>
        </p:nvSpPr>
        <p:spPr bwMode="auto">
          <a:xfrm>
            <a:off x="2895600" y="4191000"/>
            <a:ext cx="2008188"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r>
              <a:rPr kumimoji="1" lang="en-US" altLang="ko-KR" sz="1400"/>
              <a:t>Microinstruction Address</a:t>
            </a:r>
          </a:p>
        </p:txBody>
      </p:sp>
      <p:sp>
        <p:nvSpPr>
          <p:cNvPr id="14343" name="Text Box 13">
            <a:extLst>
              <a:ext uri="{FF2B5EF4-FFF2-40B4-BE49-F238E27FC236}">
                <a16:creationId xmlns:a16="http://schemas.microsoft.com/office/drawing/2014/main" id="{B981B089-F555-4E4B-BECF-568D770EE0C7}"/>
              </a:ext>
            </a:extLst>
          </p:cNvPr>
          <p:cNvSpPr txBox="1">
            <a:spLocks noChangeArrowheads="1"/>
          </p:cNvSpPr>
          <p:nvPr/>
        </p:nvSpPr>
        <p:spPr bwMode="auto">
          <a:xfrm>
            <a:off x="3290889" y="3733800"/>
            <a:ext cx="1195387"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r>
              <a:rPr kumimoji="1" lang="en-US" altLang="ko-KR" sz="1400" b="1">
                <a:solidFill>
                  <a:schemeClr val="accent1"/>
                </a:solidFill>
              </a:rPr>
              <a:t>Mapping bits</a:t>
            </a:r>
            <a:endParaRPr kumimoji="1" lang="en-US" altLang="ko-KR" sz="1400"/>
          </a:p>
        </p:txBody>
      </p:sp>
      <p:sp>
        <p:nvSpPr>
          <p:cNvPr id="14344" name="Text Box 16">
            <a:extLst>
              <a:ext uri="{FF2B5EF4-FFF2-40B4-BE49-F238E27FC236}">
                <a16:creationId xmlns:a16="http://schemas.microsoft.com/office/drawing/2014/main" id="{332FBD06-52A4-4F4D-B762-DA02DED858B8}"/>
              </a:ext>
            </a:extLst>
          </p:cNvPr>
          <p:cNvSpPr txBox="1">
            <a:spLocks noChangeArrowheads="1"/>
          </p:cNvSpPr>
          <p:nvPr/>
        </p:nvSpPr>
        <p:spPr bwMode="auto">
          <a:xfrm>
            <a:off x="5688012" y="4258360"/>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spcBef>
                <a:spcPct val="50000"/>
              </a:spcBef>
            </a:pPr>
            <a:r>
              <a:rPr kumimoji="1" lang="ko-KR" altLang="ko-KR" sz="1200" dirty="0"/>
              <a:t>0   1  0  1  1     0   0</a:t>
            </a:r>
          </a:p>
        </p:txBody>
      </p:sp>
      <p:sp>
        <p:nvSpPr>
          <p:cNvPr id="14345" name="Text Box 25">
            <a:extLst>
              <a:ext uri="{FF2B5EF4-FFF2-40B4-BE49-F238E27FC236}">
                <a16:creationId xmlns:a16="http://schemas.microsoft.com/office/drawing/2014/main" id="{C85C0541-3E48-44EC-8808-73B87106A1E0}"/>
              </a:ext>
            </a:extLst>
          </p:cNvPr>
          <p:cNvSpPr txBox="1">
            <a:spLocks noChangeArrowheads="1"/>
          </p:cNvSpPr>
          <p:nvPr/>
        </p:nvSpPr>
        <p:spPr bwMode="auto">
          <a:xfrm>
            <a:off x="5154612" y="366282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spcBef>
                <a:spcPct val="50000"/>
              </a:spcBef>
            </a:pPr>
            <a:r>
              <a:rPr kumimoji="1" lang="ko-KR" altLang="ko-KR" sz="1200" b="1" dirty="0">
                <a:solidFill>
                  <a:schemeClr val="accent1"/>
                </a:solidFill>
              </a:rPr>
              <a:t>0   </a:t>
            </a:r>
            <a:r>
              <a:rPr kumimoji="1" lang="en-US" altLang="ko-KR" sz="1200" b="1" dirty="0">
                <a:solidFill>
                  <a:schemeClr val="accent1"/>
                </a:solidFill>
              </a:rPr>
              <a:t>x  </a:t>
            </a:r>
            <a:r>
              <a:rPr kumimoji="1" lang="en-US" altLang="ko-KR" sz="1200" b="1" dirty="0" err="1">
                <a:solidFill>
                  <a:schemeClr val="accent1"/>
                </a:solidFill>
              </a:rPr>
              <a:t>x</a:t>
            </a:r>
            <a:r>
              <a:rPr kumimoji="1" lang="en-US" altLang="ko-KR" sz="1200" b="1" dirty="0">
                <a:solidFill>
                  <a:schemeClr val="accent1"/>
                </a:solidFill>
              </a:rPr>
              <a:t>  </a:t>
            </a:r>
            <a:r>
              <a:rPr kumimoji="1" lang="en-US" altLang="ko-KR" sz="1200" b="1" dirty="0" err="1">
                <a:solidFill>
                  <a:schemeClr val="accent1"/>
                </a:solidFill>
              </a:rPr>
              <a:t>x</a:t>
            </a:r>
            <a:r>
              <a:rPr kumimoji="1" lang="en-US" altLang="ko-KR" sz="1200" b="1" dirty="0">
                <a:solidFill>
                  <a:schemeClr val="accent1"/>
                </a:solidFill>
              </a:rPr>
              <a:t>  </a:t>
            </a:r>
            <a:r>
              <a:rPr kumimoji="1" lang="en-US" altLang="ko-KR" sz="1200" b="1" dirty="0" err="1">
                <a:solidFill>
                  <a:schemeClr val="accent1"/>
                </a:solidFill>
              </a:rPr>
              <a:t>x</a:t>
            </a:r>
            <a:r>
              <a:rPr kumimoji="1" lang="en-US" altLang="ko-KR" sz="1200" b="1" dirty="0">
                <a:solidFill>
                  <a:schemeClr val="accent1"/>
                </a:solidFill>
              </a:rPr>
              <a:t>     0   0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5BA79C2-36C1-47B3-95AC-3CC67A47F9D5}"/>
              </a:ext>
            </a:extLst>
          </p:cNvPr>
          <p:cNvSpPr>
            <a:spLocks noGrp="1"/>
          </p:cNvSpPr>
          <p:nvPr>
            <p:ph type="title"/>
          </p:nvPr>
        </p:nvSpPr>
        <p:spPr>
          <a:xfrm>
            <a:off x="1492103" y="681037"/>
            <a:ext cx="8458200" cy="400050"/>
          </a:xfrm>
        </p:spPr>
        <p:txBody>
          <a:bodyPr>
            <a:normAutofit fontScale="90000"/>
          </a:bodyPr>
          <a:lstStyle/>
          <a:p>
            <a:r>
              <a:rPr lang="en-US" altLang="ko-KR" b="1" dirty="0">
                <a:latin typeface="Times New Roman" panose="02020603050405020304" pitchFamily="18" charset="0"/>
                <a:cs typeface="Times New Roman" panose="02020603050405020304" pitchFamily="18" charset="0"/>
              </a:rPr>
              <a:t>Microprogram Example</a:t>
            </a:r>
            <a:br>
              <a:rPr lang="en-US" altLang="ko-KR" dirty="0"/>
            </a:br>
            <a:endParaRPr lang="en-US" altLang="en-US" dirty="0"/>
          </a:p>
        </p:txBody>
      </p:sp>
      <p:sp>
        <p:nvSpPr>
          <p:cNvPr id="16387" name="Content Placeholder 2">
            <a:extLst>
              <a:ext uri="{FF2B5EF4-FFF2-40B4-BE49-F238E27FC236}">
                <a16:creationId xmlns:a16="http://schemas.microsoft.com/office/drawing/2014/main" id="{5753E42C-DD8F-48AD-949A-BC47C724B53E}"/>
              </a:ext>
            </a:extLst>
          </p:cNvPr>
          <p:cNvSpPr>
            <a:spLocks noGrp="1"/>
          </p:cNvSpPr>
          <p:nvPr>
            <p:ph idx="1"/>
          </p:nvPr>
        </p:nvSpPr>
        <p:spPr>
          <a:xfrm>
            <a:off x="838200" y="1081087"/>
            <a:ext cx="10515600" cy="5095876"/>
          </a:xfrm>
        </p:spPr>
        <p:txBody>
          <a:bodyPr/>
          <a:lstStyle/>
          <a:p>
            <a:pPr lvl="1" algn="just">
              <a:lnSpc>
                <a:spcPct val="90000"/>
              </a:lnSpc>
            </a:pPr>
            <a:r>
              <a:rPr lang="en-US" altLang="ko-KR" sz="2000" dirty="0">
                <a:latin typeface="Times New Roman" panose="02020603050405020304" pitchFamily="18" charset="0"/>
                <a:cs typeface="Times New Roman" panose="02020603050405020304" pitchFamily="18" charset="0"/>
              </a:rPr>
              <a:t>Once we will configure computer and its microprogrammed control unit than we have to generate microcode for control memory, process is called </a:t>
            </a:r>
            <a:r>
              <a:rPr lang="en-US" altLang="ko-KR" sz="2000" b="1" dirty="0">
                <a:latin typeface="Times New Roman" panose="02020603050405020304" pitchFamily="18" charset="0"/>
                <a:cs typeface="Times New Roman" panose="02020603050405020304" pitchFamily="18" charset="0"/>
              </a:rPr>
              <a:t>microprogramming </a:t>
            </a:r>
          </a:p>
          <a:p>
            <a:pPr lvl="1" algn="just">
              <a:lnSpc>
                <a:spcPct val="90000"/>
              </a:lnSpc>
            </a:pPr>
            <a:r>
              <a:rPr lang="en-US" altLang="ko-KR" sz="2000" dirty="0">
                <a:latin typeface="Times New Roman" panose="02020603050405020304" pitchFamily="18" charset="0"/>
                <a:cs typeface="Times New Roman" panose="02020603050405020304" pitchFamily="18" charset="0"/>
              </a:rPr>
              <a:t>Computer Configuration : </a:t>
            </a:r>
          </a:p>
          <a:p>
            <a:pPr lvl="2" algn="just">
              <a:lnSpc>
                <a:spcPct val="90000"/>
              </a:lnSpc>
            </a:pPr>
            <a:r>
              <a:rPr lang="en-US" altLang="ko-KR" b="1" dirty="0">
                <a:latin typeface="Times New Roman" panose="02020603050405020304" pitchFamily="18" charset="0"/>
                <a:cs typeface="Times New Roman" panose="02020603050405020304" pitchFamily="18" charset="0"/>
              </a:rPr>
              <a:t>2 Memory : Main memory(</a:t>
            </a:r>
            <a:r>
              <a:rPr lang="en-US" altLang="ko-KR" b="1" i="1" dirty="0">
                <a:latin typeface="Times New Roman" panose="02020603050405020304" pitchFamily="18" charset="0"/>
                <a:cs typeface="Times New Roman" panose="02020603050405020304" pitchFamily="18" charset="0"/>
              </a:rPr>
              <a:t>instruction</a:t>
            </a:r>
            <a:r>
              <a:rPr lang="en-US" altLang="ko-KR" b="1" dirty="0">
                <a:latin typeface="Times New Roman" panose="02020603050405020304" pitchFamily="18" charset="0"/>
                <a:cs typeface="Times New Roman" panose="02020603050405020304" pitchFamily="18" charset="0"/>
              </a:rPr>
              <a:t>/</a:t>
            </a:r>
            <a:r>
              <a:rPr lang="en-US" altLang="ko-KR" b="1" i="1" dirty="0">
                <a:latin typeface="Times New Roman" panose="02020603050405020304" pitchFamily="18" charset="0"/>
                <a:cs typeface="Times New Roman" panose="02020603050405020304" pitchFamily="18" charset="0"/>
              </a:rPr>
              <a:t>data</a:t>
            </a:r>
            <a:r>
              <a:rPr lang="ko-KR" altLang="en-US" b="1" dirty="0">
                <a:latin typeface="Times New Roman" panose="02020603050405020304" pitchFamily="18" charset="0"/>
                <a:cs typeface="Times New Roman" panose="02020603050405020304" pitchFamily="18" charset="0"/>
              </a:rPr>
              <a:t>), </a:t>
            </a:r>
            <a:r>
              <a:rPr lang="en-US" altLang="ko-KR" b="1" dirty="0">
                <a:latin typeface="Times New Roman" panose="02020603050405020304" pitchFamily="18" charset="0"/>
                <a:cs typeface="Times New Roman" panose="02020603050405020304" pitchFamily="18" charset="0"/>
              </a:rPr>
              <a:t>Control memory(</a:t>
            </a:r>
            <a:r>
              <a:rPr lang="en-US" altLang="ko-KR" b="1" i="1" dirty="0">
                <a:latin typeface="Times New Roman" panose="02020603050405020304" pitchFamily="18" charset="0"/>
                <a:cs typeface="Times New Roman" panose="02020603050405020304" pitchFamily="18" charset="0"/>
              </a:rPr>
              <a:t>microprogram</a:t>
            </a:r>
            <a:r>
              <a:rPr lang="en-US" altLang="ko-KR" b="1" dirty="0">
                <a:latin typeface="Times New Roman" panose="02020603050405020304" pitchFamily="18" charset="0"/>
                <a:cs typeface="Times New Roman" panose="02020603050405020304" pitchFamily="18" charset="0"/>
              </a:rPr>
              <a:t>)</a:t>
            </a:r>
          </a:p>
          <a:p>
            <a:pPr lvl="3" algn="just">
              <a:lnSpc>
                <a:spcPct val="90000"/>
              </a:lnSpc>
            </a:pPr>
            <a:r>
              <a:rPr lang="en-US" altLang="ko-KR" sz="2000" dirty="0">
                <a:latin typeface="Times New Roman" panose="02020603050405020304" pitchFamily="18" charset="0"/>
                <a:cs typeface="Times New Roman" panose="02020603050405020304" pitchFamily="18" charset="0"/>
              </a:rPr>
              <a:t>Data written to memory come from DR, and Data read from memory can go only to DR</a:t>
            </a:r>
          </a:p>
          <a:p>
            <a:pPr lvl="2" algn="just">
              <a:lnSpc>
                <a:spcPct val="90000"/>
              </a:lnSpc>
            </a:pPr>
            <a:r>
              <a:rPr lang="en-US" altLang="ko-KR" b="1" dirty="0">
                <a:latin typeface="Times New Roman" panose="02020603050405020304" pitchFamily="18" charset="0"/>
                <a:cs typeface="Times New Roman" panose="02020603050405020304" pitchFamily="18" charset="0"/>
              </a:rPr>
              <a:t>4 CPU Register and ALU (associated with main memory) : DR, AR, PC, AC, ALU</a:t>
            </a:r>
          </a:p>
          <a:p>
            <a:pPr lvl="3" algn="just">
              <a:lnSpc>
                <a:spcPct val="90000"/>
              </a:lnSpc>
            </a:pPr>
            <a:r>
              <a:rPr lang="en-US" altLang="ko-KR" sz="2000" dirty="0">
                <a:latin typeface="Times New Roman" panose="02020603050405020304" pitchFamily="18" charset="0"/>
                <a:cs typeface="Times New Roman" panose="02020603050405020304" pitchFamily="18" charset="0"/>
              </a:rPr>
              <a:t>DR can receive information from AC, PC, or Memory (</a:t>
            </a:r>
            <a:r>
              <a:rPr lang="en-US" altLang="ko-KR" sz="2000" i="1" dirty="0">
                <a:latin typeface="Times New Roman" panose="02020603050405020304" pitchFamily="18" charset="0"/>
                <a:cs typeface="Times New Roman" panose="02020603050405020304" pitchFamily="18" charset="0"/>
              </a:rPr>
              <a:t>selected by MUX</a:t>
            </a:r>
            <a:r>
              <a:rPr lang="en-US" altLang="ko-KR" sz="2000" dirty="0">
                <a:latin typeface="Times New Roman" panose="02020603050405020304" pitchFamily="18" charset="0"/>
                <a:cs typeface="Times New Roman" panose="02020603050405020304" pitchFamily="18" charset="0"/>
              </a:rPr>
              <a:t>)</a:t>
            </a:r>
          </a:p>
          <a:p>
            <a:pPr lvl="3" algn="just">
              <a:lnSpc>
                <a:spcPct val="90000"/>
              </a:lnSpc>
            </a:pPr>
            <a:r>
              <a:rPr lang="en-US" altLang="ko-KR" sz="2000" dirty="0">
                <a:latin typeface="Times New Roman" panose="02020603050405020304" pitchFamily="18" charset="0"/>
                <a:cs typeface="Times New Roman" panose="02020603050405020304" pitchFamily="18" charset="0"/>
              </a:rPr>
              <a:t>AR can receive information from PC or DR (</a:t>
            </a:r>
            <a:r>
              <a:rPr lang="en-US" altLang="ko-KR" sz="2000" i="1" dirty="0">
                <a:latin typeface="Times New Roman" panose="02020603050405020304" pitchFamily="18" charset="0"/>
                <a:cs typeface="Times New Roman" panose="02020603050405020304" pitchFamily="18" charset="0"/>
              </a:rPr>
              <a:t>selected by MUX</a:t>
            </a:r>
            <a:r>
              <a:rPr lang="en-US" altLang="ko-KR" sz="2000" dirty="0">
                <a:latin typeface="Times New Roman" panose="02020603050405020304" pitchFamily="18" charset="0"/>
                <a:cs typeface="Times New Roman" panose="02020603050405020304" pitchFamily="18" charset="0"/>
              </a:rPr>
              <a:t>)</a:t>
            </a:r>
          </a:p>
          <a:p>
            <a:pPr lvl="3" algn="just">
              <a:lnSpc>
                <a:spcPct val="90000"/>
              </a:lnSpc>
            </a:pPr>
            <a:r>
              <a:rPr lang="en-US" altLang="ko-KR" sz="2000" dirty="0">
                <a:latin typeface="Times New Roman" panose="02020603050405020304" pitchFamily="18" charset="0"/>
                <a:cs typeface="Times New Roman" panose="02020603050405020304" pitchFamily="18" charset="0"/>
              </a:rPr>
              <a:t>PC can receive information only from AR</a:t>
            </a:r>
          </a:p>
          <a:p>
            <a:pPr lvl="3" algn="just">
              <a:lnSpc>
                <a:spcPct val="90000"/>
              </a:lnSpc>
            </a:pPr>
            <a:r>
              <a:rPr lang="en-US" altLang="ko-KR" sz="2000" dirty="0">
                <a:latin typeface="Times New Roman" panose="02020603050405020304" pitchFamily="18" charset="0"/>
                <a:cs typeface="Times New Roman" panose="02020603050405020304" pitchFamily="18" charset="0"/>
              </a:rPr>
              <a:t>ALU performs microoperation with data from AC and DR</a:t>
            </a:r>
            <a:endParaRPr lang="ko-KR" altLang="en-US" sz="2000" dirty="0">
              <a:latin typeface="Times New Roman" panose="02020603050405020304" pitchFamily="18" charset="0"/>
              <a:cs typeface="Times New Roman" panose="02020603050405020304" pitchFamily="18" charset="0"/>
            </a:endParaRPr>
          </a:p>
          <a:p>
            <a:pPr lvl="2" algn="just">
              <a:lnSpc>
                <a:spcPct val="90000"/>
              </a:lnSpc>
            </a:pPr>
            <a:r>
              <a:rPr lang="ko-KR" altLang="ko-KR" b="1" dirty="0">
                <a:latin typeface="Times New Roman" panose="02020603050405020304" pitchFamily="18" charset="0"/>
                <a:cs typeface="Times New Roman" panose="02020603050405020304" pitchFamily="18" charset="0"/>
              </a:rPr>
              <a:t>2 </a:t>
            </a:r>
            <a:r>
              <a:rPr lang="en-US" altLang="ko-KR" b="1" dirty="0">
                <a:latin typeface="Times New Roman" panose="02020603050405020304" pitchFamily="18" charset="0"/>
                <a:cs typeface="Times New Roman" panose="02020603050405020304" pitchFamily="18" charset="0"/>
              </a:rPr>
              <a:t>Control Unit Register (associated with control memory) : SBR, CAR </a:t>
            </a:r>
          </a:p>
          <a:p>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B6E74814-6B81-4937-B903-546530D642EA}"/>
              </a:ext>
            </a:extLst>
          </p:cNvPr>
          <p:cNvGraphicFramePr>
            <a:graphicFrameLocks noChangeAspect="1"/>
          </p:cNvGraphicFramePr>
          <p:nvPr>
            <p:extLst>
              <p:ext uri="{D42A27DB-BD31-4B8C-83A1-F6EECF244321}">
                <p14:modId xmlns:p14="http://schemas.microsoft.com/office/powerpoint/2010/main" val="470749315"/>
              </p:ext>
            </p:extLst>
          </p:nvPr>
        </p:nvGraphicFramePr>
        <p:xfrm>
          <a:off x="2764465" y="595609"/>
          <a:ext cx="6193465" cy="5752028"/>
        </p:xfrm>
        <a:graphic>
          <a:graphicData uri="http://schemas.openxmlformats.org/presentationml/2006/ole">
            <mc:AlternateContent xmlns:mc="http://schemas.openxmlformats.org/markup-compatibility/2006">
              <mc:Choice xmlns:v="urn:schemas-microsoft-com:vml" Requires="v">
                <p:oleObj name="VISIO" r:id="rId2" imgW="7907400" imgH="10446480" progId="Visio.Drawing.5">
                  <p:embed/>
                </p:oleObj>
              </mc:Choice>
              <mc:Fallback>
                <p:oleObj name="VISIO" r:id="rId2" imgW="7907400" imgH="10446480" progId="Visio.Drawing.5">
                  <p:embed/>
                  <p:pic>
                    <p:nvPicPr>
                      <p:cNvPr id="4" name="Object 4">
                        <a:extLst>
                          <a:ext uri="{FF2B5EF4-FFF2-40B4-BE49-F238E27FC236}">
                            <a16:creationId xmlns:a16="http://schemas.microsoft.com/office/drawing/2014/main" id="{B6E74814-6B81-4937-B903-546530D64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465" y="595609"/>
                        <a:ext cx="6193465" cy="5752028"/>
                      </a:xfrm>
                      <a:prstGeom prst="rect">
                        <a:avLst/>
                      </a:prstGeom>
                      <a:solidFill>
                        <a:srgbClr val="FFCC99"/>
                      </a:solidFill>
                      <a:ln>
                        <a:noFill/>
                      </a:ln>
                      <a:effectLst/>
                    </p:spPr>
                  </p:pic>
                </p:oleObj>
              </mc:Fallback>
            </mc:AlternateContent>
          </a:graphicData>
        </a:graphic>
      </p:graphicFrame>
    </p:spTree>
    <p:extLst>
      <p:ext uri="{BB962C8B-B14F-4D97-AF65-F5344CB8AC3E}">
        <p14:creationId xmlns:p14="http://schemas.microsoft.com/office/powerpoint/2010/main" val="192027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5297-4AA3-49F1-A993-DF0E17B460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4737D0-7304-4CFF-82CF-6E424D553AF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Main memory can hold total 2048 word, 2048 = 2</a:t>
            </a:r>
            <a:r>
              <a:rPr lang="en-IN" baseline="30000" dirty="0">
                <a:latin typeface="Times New Roman" panose="02020603050405020304" pitchFamily="18" charset="0"/>
                <a:cs typeface="Times New Roman" panose="02020603050405020304" pitchFamily="18" charset="0"/>
              </a:rPr>
              <a:t>11, </a:t>
            </a:r>
            <a:r>
              <a:rPr lang="en-IN" dirty="0">
                <a:latin typeface="Times New Roman" panose="02020603050405020304" pitchFamily="18" charset="0"/>
                <a:cs typeface="Times New Roman" panose="02020603050405020304" pitchFamily="18" charset="0"/>
              </a:rPr>
              <a:t>So we will need 11 bit for address here . We have size of address register and program counter is 11</a:t>
            </a:r>
          </a:p>
          <a:p>
            <a:r>
              <a:rPr lang="en-IN" dirty="0">
                <a:latin typeface="Times New Roman" panose="02020603050405020304" pitchFamily="18" charset="0"/>
                <a:cs typeface="Times New Roman" panose="02020603050405020304" pitchFamily="18" charset="0"/>
              </a:rPr>
              <a:t>Each word is of 16 bit so data register size is 16 bit</a:t>
            </a:r>
          </a:p>
          <a:p>
            <a:r>
              <a:rPr lang="en-IN" dirty="0">
                <a:latin typeface="Times New Roman" panose="02020603050405020304" pitchFamily="18" charset="0"/>
                <a:cs typeface="Times New Roman" panose="02020603050405020304" pitchFamily="18" charset="0"/>
              </a:rPr>
              <a:t>Control memory can hold 128 words, 128 = 2</a:t>
            </a:r>
            <a:r>
              <a:rPr lang="en-IN" baseline="30000" dirty="0">
                <a:latin typeface="Times New Roman" panose="02020603050405020304" pitchFamily="18" charset="0"/>
                <a:cs typeface="Times New Roman" panose="02020603050405020304" pitchFamily="18" charset="0"/>
              </a:rPr>
              <a:t>7</a:t>
            </a:r>
            <a:r>
              <a:rPr lang="en-IN" dirty="0">
                <a:latin typeface="Times New Roman" panose="02020603050405020304" pitchFamily="18" charset="0"/>
                <a:cs typeface="Times New Roman" panose="02020603050405020304" pitchFamily="18" charset="0"/>
              </a:rPr>
              <a:t>, so we need 7 bit address here. So we have size of CAR and SBR as 7</a:t>
            </a:r>
          </a:p>
          <a:p>
            <a:r>
              <a:rPr lang="en-IN" dirty="0">
                <a:latin typeface="Times New Roman" panose="02020603050405020304" pitchFamily="18" charset="0"/>
                <a:cs typeface="Times New Roman" panose="02020603050405020304" pitchFamily="18" charset="0"/>
              </a:rPr>
              <a:t>Each word here is of 20 bits</a:t>
            </a:r>
          </a:p>
          <a:p>
            <a:r>
              <a:rPr lang="en-IN" dirty="0">
                <a:latin typeface="Times New Roman" panose="02020603050405020304" pitchFamily="18" charset="0"/>
                <a:cs typeface="Times New Roman" panose="02020603050405020304" pitchFamily="18" charset="0"/>
              </a:rPr>
              <a:t>To transfer information between registers we can use common bus or we can use MUX, here we have used MUX</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baseline="30000" dirty="0"/>
          </a:p>
        </p:txBody>
      </p:sp>
    </p:spTree>
    <p:extLst>
      <p:ext uri="{BB962C8B-B14F-4D97-AF65-F5344CB8AC3E}">
        <p14:creationId xmlns:p14="http://schemas.microsoft.com/office/powerpoint/2010/main" val="223645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EF7E-100F-47DB-81DB-2399B0386A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90742B-83FE-488B-8B82-20DA77439E69}"/>
              </a:ext>
            </a:extLst>
          </p:cNvPr>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Data register receives information in three ways 1. from address register, 2. from accumulator, 3. from memory</a:t>
            </a:r>
          </a:p>
          <a:p>
            <a:pPr algn="just"/>
            <a:r>
              <a:rPr lang="en-IN" dirty="0">
                <a:latin typeface="Times New Roman" panose="02020603050405020304" pitchFamily="18" charset="0"/>
                <a:cs typeface="Times New Roman" panose="02020603050405020304" pitchFamily="18" charset="0"/>
              </a:rPr>
              <a:t>Address register receives information in two ways 1. from data register 2. from program counter</a:t>
            </a:r>
          </a:p>
          <a:p>
            <a:pPr algn="just"/>
            <a:r>
              <a:rPr lang="en-IN" dirty="0">
                <a:latin typeface="Times New Roman" panose="02020603050405020304" pitchFamily="18" charset="0"/>
                <a:cs typeface="Times New Roman" panose="02020603050405020304" pitchFamily="18" charset="0"/>
              </a:rPr>
              <a:t>Program counter receives information from address register</a:t>
            </a:r>
          </a:p>
          <a:p>
            <a:pPr algn="just"/>
            <a:r>
              <a:rPr lang="en-IN" dirty="0">
                <a:latin typeface="Times New Roman" panose="02020603050405020304" pitchFamily="18" charset="0"/>
                <a:cs typeface="Times New Roman" panose="02020603050405020304" pitchFamily="18" charset="0"/>
              </a:rPr>
              <a:t>Address register specify the address with help of that we can access the information from memory</a:t>
            </a:r>
          </a:p>
          <a:p>
            <a:pPr algn="just"/>
            <a:r>
              <a:rPr lang="en-IN" dirty="0">
                <a:latin typeface="Times New Roman" panose="02020603050405020304" pitchFamily="18" charset="0"/>
                <a:cs typeface="Times New Roman" panose="02020603050405020304" pitchFamily="18" charset="0"/>
              </a:rPr>
              <a:t>ALU performs arithmetic and logic operation on the content of AC and DR, result will be stored in AC</a:t>
            </a:r>
          </a:p>
          <a:p>
            <a:pPr algn="just"/>
            <a:r>
              <a:rPr lang="en-IN" dirty="0">
                <a:latin typeface="Times New Roman" panose="02020603050405020304" pitchFamily="18" charset="0"/>
                <a:cs typeface="Times New Roman" panose="02020603050405020304" pitchFamily="18" charset="0"/>
              </a:rPr>
              <a:t>CAR receives input from AR</a:t>
            </a:r>
          </a:p>
          <a:p>
            <a:endParaRPr lang="en-IN" dirty="0"/>
          </a:p>
        </p:txBody>
      </p:sp>
    </p:spTree>
    <p:extLst>
      <p:ext uri="{BB962C8B-B14F-4D97-AF65-F5344CB8AC3E}">
        <p14:creationId xmlns:p14="http://schemas.microsoft.com/office/powerpoint/2010/main" val="395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9E54767-E17F-4C10-8C31-F5176908A4D5}"/>
              </a:ext>
            </a:extLst>
          </p:cNvPr>
          <p:cNvSpPr>
            <a:spLocks noGrp="1"/>
          </p:cNvSpPr>
          <p:nvPr>
            <p:ph type="title" idx="4294967295"/>
          </p:nvPr>
        </p:nvSpPr>
        <p:spPr>
          <a:xfrm>
            <a:off x="838200" y="195004"/>
            <a:ext cx="10515600" cy="1325563"/>
          </a:xfrm>
        </p:spPr>
        <p:txBody>
          <a:bodyPr/>
          <a:lstStyle/>
          <a:p>
            <a:r>
              <a:rPr lang="en-US" altLang="en-US" b="1" dirty="0">
                <a:latin typeface="Times New Roman" panose="02020603050405020304" pitchFamily="18" charset="0"/>
                <a:cs typeface="Times New Roman" panose="02020603050405020304" pitchFamily="18" charset="0"/>
              </a:rPr>
              <a:t>Instruction format &amp; computer instruction</a:t>
            </a:r>
          </a:p>
        </p:txBody>
      </p:sp>
      <p:pic>
        <p:nvPicPr>
          <p:cNvPr id="17411" name="Content Placeholder 3" descr="IMG_20170831_101435.jpg">
            <a:extLst>
              <a:ext uri="{FF2B5EF4-FFF2-40B4-BE49-F238E27FC236}">
                <a16:creationId xmlns:a16="http://schemas.microsoft.com/office/drawing/2014/main" id="{B5535DC0-B88F-4123-8D3E-F71C9EC3057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562446" y="1277606"/>
            <a:ext cx="6708775" cy="54864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24D1-8BAE-4E9C-8EFC-21B487A2FF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Machine instruction format</a:t>
            </a:r>
          </a:p>
        </p:txBody>
      </p:sp>
      <p:sp>
        <p:nvSpPr>
          <p:cNvPr id="3" name="Content Placeholder 2">
            <a:extLst>
              <a:ext uri="{FF2B5EF4-FFF2-40B4-BE49-F238E27FC236}">
                <a16:creationId xmlns:a16="http://schemas.microsoft.com/office/drawing/2014/main" id="{F94D7FC9-D395-47A3-8179-B82F44FE20FB}"/>
              </a:ext>
            </a:extLst>
          </p:cNvPr>
          <p:cNvSpPr>
            <a:spLocks noGrp="1"/>
          </p:cNvSpPr>
          <p:nvPr>
            <p:ph idx="1"/>
          </p:nvPr>
        </p:nvSpPr>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Size of instruction:- 16 bits</a:t>
            </a:r>
          </a:p>
          <a:p>
            <a:pPr algn="just"/>
            <a:r>
              <a:rPr lang="en-IN" dirty="0">
                <a:latin typeface="Times New Roman" panose="02020603050405020304" pitchFamily="18" charset="0"/>
                <a:cs typeface="Times New Roman" panose="02020603050405020304" pitchFamily="18" charset="0"/>
              </a:rPr>
              <a:t>11 bit (0-10):- address</a:t>
            </a:r>
          </a:p>
          <a:p>
            <a:pPr algn="just"/>
            <a:r>
              <a:rPr lang="en-IN" dirty="0">
                <a:latin typeface="Times New Roman" panose="02020603050405020304" pitchFamily="18" charset="0"/>
                <a:cs typeface="Times New Roman" panose="02020603050405020304" pitchFamily="18" charset="0"/>
              </a:rPr>
              <a:t>4 bit (11-14):-opcode</a:t>
            </a:r>
          </a:p>
          <a:p>
            <a:pPr algn="just"/>
            <a:r>
              <a:rPr lang="en-IN" dirty="0">
                <a:latin typeface="Times New Roman" panose="02020603050405020304" pitchFamily="18" charset="0"/>
                <a:cs typeface="Times New Roman" panose="02020603050405020304" pitchFamily="18" charset="0"/>
              </a:rPr>
              <a:t>1 bit (15):- addressing mode</a:t>
            </a:r>
          </a:p>
          <a:p>
            <a:pPr algn="just"/>
            <a:r>
              <a:rPr lang="en-IN" dirty="0">
                <a:latin typeface="Times New Roman" panose="02020603050405020304" pitchFamily="18" charset="0"/>
                <a:cs typeface="Times New Roman" panose="02020603050405020304" pitchFamily="18" charset="0"/>
              </a:rPr>
              <a:t>As 4 bit opcode we can define total 16 microoperations here we have taken 4 operations for simplicity</a:t>
            </a:r>
          </a:p>
          <a:p>
            <a:pPr algn="just"/>
            <a:r>
              <a:rPr lang="en-IN" dirty="0">
                <a:latin typeface="Times New Roman" panose="02020603050405020304" pitchFamily="18" charset="0"/>
                <a:cs typeface="Times New Roman" panose="02020603050405020304" pitchFamily="18" charset="0"/>
              </a:rPr>
              <a:t>ADD(0), BRANCH(1),STORE(2),EXCHANGE(3)</a:t>
            </a:r>
          </a:p>
          <a:p>
            <a:pPr algn="just"/>
            <a:r>
              <a:rPr lang="en-IN" dirty="0">
                <a:latin typeface="Times New Roman" panose="02020603050405020304" pitchFamily="18" charset="0"/>
                <a:cs typeface="Times New Roman" panose="02020603050405020304" pitchFamily="18" charset="0"/>
              </a:rPr>
              <a:t>ADD:- add the content of accumulator with operand store in memory , it can be extracted by EA (effective address)</a:t>
            </a:r>
          </a:p>
          <a:p>
            <a:pPr algn="just"/>
            <a:r>
              <a:rPr lang="en-IN" dirty="0">
                <a:latin typeface="Times New Roman" panose="02020603050405020304" pitchFamily="18" charset="0"/>
                <a:cs typeface="Times New Roman" panose="02020603050405020304" pitchFamily="18" charset="0"/>
              </a:rPr>
              <a:t>BRANCH:- if content of AC is negative (most significant bit 1) than EA is transferred to PC</a:t>
            </a:r>
          </a:p>
          <a:p>
            <a:endParaRPr lang="en-IN" dirty="0"/>
          </a:p>
        </p:txBody>
      </p:sp>
    </p:spTree>
    <p:extLst>
      <p:ext uri="{BB962C8B-B14F-4D97-AF65-F5344CB8AC3E}">
        <p14:creationId xmlns:p14="http://schemas.microsoft.com/office/powerpoint/2010/main" val="3475695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B4B6-F5D7-4302-BAEC-2C3A2302E5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B89CC1-587A-4B49-9DC6-AFB1006E238D}"/>
              </a:ext>
            </a:extLst>
          </p:cNvPr>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STORE:- store content of AC in memory at location given by EA</a:t>
            </a:r>
          </a:p>
          <a:p>
            <a:pPr algn="just"/>
            <a:r>
              <a:rPr lang="en-IN" dirty="0">
                <a:latin typeface="Times New Roman" panose="02020603050405020304" pitchFamily="18" charset="0"/>
                <a:cs typeface="Times New Roman" panose="02020603050405020304" pitchFamily="18" charset="0"/>
              </a:rPr>
              <a:t>EXCHANGE:-  exchange the content of memory and AC</a:t>
            </a:r>
          </a:p>
          <a:p>
            <a:pPr algn="just"/>
            <a:r>
              <a:rPr lang="en-IN" b="0" i="0" u="none" strike="noStrike" baseline="0" dirty="0">
                <a:latin typeface="Times New Roman" panose="02020603050405020304" pitchFamily="18" charset="0"/>
                <a:cs typeface="Times New Roman" panose="02020603050405020304" pitchFamily="18" charset="0"/>
              </a:rPr>
              <a:t>each computer instruction must be microprogrammed. (multiple steps followed to perfor</a:t>
            </a:r>
            <a:r>
              <a:rPr lang="en-IN" dirty="0">
                <a:latin typeface="Times New Roman" panose="02020603050405020304" pitchFamily="18" charset="0"/>
                <a:cs typeface="Times New Roman" panose="02020603050405020304" pitchFamily="18" charset="0"/>
              </a:rPr>
              <a:t>m single instruction such as ADD R1,R2.</a:t>
            </a:r>
          </a:p>
          <a:p>
            <a:pPr algn="just"/>
            <a:r>
              <a:rPr lang="en-IN" dirty="0">
                <a:latin typeface="Times New Roman" panose="02020603050405020304" pitchFamily="18" charset="0"/>
                <a:cs typeface="Times New Roman" panose="02020603050405020304" pitchFamily="18" charset="0"/>
              </a:rPr>
              <a:t>Each machine instruction is needs to be represented by microinstruction, which is represented by control word.</a:t>
            </a:r>
            <a:endParaRPr lang="en-IN" b="0" i="0" u="none" strike="noStrike" baseline="0"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In order not to complicate the microprogramming example, only four instructions are considered here. </a:t>
            </a:r>
          </a:p>
          <a:p>
            <a:pPr algn="just"/>
            <a:r>
              <a:rPr lang="en-IN" b="0" i="0" u="none" strike="noStrike" baseline="0" dirty="0">
                <a:latin typeface="Times New Roman" panose="02020603050405020304" pitchFamily="18" charset="0"/>
                <a:cs typeface="Times New Roman" panose="02020603050405020304" pitchFamily="18" charset="0"/>
              </a:rPr>
              <a:t>It should be realized that 12 other instructions can be included and each instruction must be microprogrammed by the procedure outlined.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783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1753-A744-9794-FF8C-96FA16BABC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B347E3-7271-D99D-9E2B-3ABFB24C2798}"/>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Microinstruction Format:-</a:t>
            </a:r>
          </a:p>
          <a:p>
            <a:r>
              <a:rPr lang="en-IN" dirty="0">
                <a:latin typeface="Times New Roman" panose="02020603050405020304" pitchFamily="18" charset="0"/>
                <a:cs typeface="Times New Roman" panose="02020603050405020304" pitchFamily="18" charset="0"/>
              </a:rPr>
              <a:t>Size of instruction:- 20 bits (4 main function part)</a:t>
            </a:r>
          </a:p>
          <a:p>
            <a:r>
              <a:rPr lang="en-IN" dirty="0">
                <a:latin typeface="Times New Roman" panose="02020603050405020304" pitchFamily="18" charset="0"/>
                <a:cs typeface="Times New Roman" panose="02020603050405020304" pitchFamily="18" charset="0"/>
              </a:rPr>
              <a:t>AD(7 bits ):- address field</a:t>
            </a:r>
          </a:p>
          <a:p>
            <a:r>
              <a:rPr lang="en-IN" dirty="0">
                <a:latin typeface="Times New Roman" panose="02020603050405020304" pitchFamily="18" charset="0"/>
                <a:cs typeface="Times New Roman" panose="02020603050405020304" pitchFamily="18" charset="0"/>
              </a:rPr>
              <a:t>F1,F2,F3(3 bits each):- microoperation field</a:t>
            </a:r>
          </a:p>
          <a:p>
            <a:r>
              <a:rPr lang="en-IN" dirty="0">
                <a:latin typeface="Times New Roman" panose="02020603050405020304" pitchFamily="18" charset="0"/>
                <a:cs typeface="Times New Roman" panose="02020603050405020304" pitchFamily="18" charset="0"/>
              </a:rPr>
              <a:t>CD(2 bit):- condition for branching</a:t>
            </a:r>
          </a:p>
          <a:p>
            <a:r>
              <a:rPr lang="en-IN" dirty="0">
                <a:latin typeface="Times New Roman" panose="02020603050405020304" pitchFamily="18" charset="0"/>
                <a:cs typeface="Times New Roman" panose="02020603050405020304" pitchFamily="18" charset="0"/>
              </a:rPr>
              <a:t>BR(2 bit):- branch field</a:t>
            </a:r>
          </a:p>
          <a:p>
            <a:r>
              <a:rPr lang="en-IN" dirty="0">
                <a:latin typeface="Times New Roman" panose="02020603050405020304" pitchFamily="18" charset="0"/>
                <a:cs typeface="Times New Roman" panose="02020603050405020304" pitchFamily="18" charset="0"/>
              </a:rPr>
              <a:t>Each microoperation field is of 3 bits so can have 8-operations each</a:t>
            </a:r>
          </a:p>
          <a:p>
            <a:endParaRPr lang="en-IN" dirty="0"/>
          </a:p>
        </p:txBody>
      </p:sp>
    </p:spTree>
    <p:extLst>
      <p:ext uri="{BB962C8B-B14F-4D97-AF65-F5344CB8AC3E}">
        <p14:creationId xmlns:p14="http://schemas.microsoft.com/office/powerpoint/2010/main" val="3006871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63BAF61-AC08-4E52-B088-DF851668206D}"/>
              </a:ext>
            </a:extLst>
          </p:cNvPr>
          <p:cNvSpPr>
            <a:spLocks noGrp="1"/>
          </p:cNvSpPr>
          <p:nvPr>
            <p:ph type="title" idx="4294967295"/>
          </p:nvPr>
        </p:nvSpPr>
        <p:spPr>
          <a:xfrm>
            <a:off x="0" y="146050"/>
            <a:ext cx="10515600" cy="1325563"/>
          </a:xfrm>
        </p:spPr>
        <p:txBody>
          <a:bodyPr/>
          <a:lstStyle/>
          <a:p>
            <a:r>
              <a:rPr lang="en-US" altLang="en-US" b="1" dirty="0">
                <a:latin typeface="Times New Roman" panose="02020603050405020304" pitchFamily="18" charset="0"/>
                <a:cs typeface="Times New Roman" panose="02020603050405020304" pitchFamily="18" charset="0"/>
              </a:rPr>
              <a:t>   Microinstruction code format</a:t>
            </a:r>
          </a:p>
        </p:txBody>
      </p:sp>
      <p:pic>
        <p:nvPicPr>
          <p:cNvPr id="18435" name="Content Placeholder 3" descr="IMG_20170831_101440.jpg">
            <a:extLst>
              <a:ext uri="{FF2B5EF4-FFF2-40B4-BE49-F238E27FC236}">
                <a16:creationId xmlns:a16="http://schemas.microsoft.com/office/drawing/2014/main" id="{F48597B6-A947-4C78-8E82-86DD22C6784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97172" y="1844527"/>
            <a:ext cx="8686800" cy="43116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01A9-A55F-4373-948F-5B27BB7DC5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A3679-0B09-4414-8826-90E4D90472A6}"/>
              </a:ext>
            </a:extLst>
          </p:cNvPr>
          <p:cNvSpPr>
            <a:spLocks noGrp="1"/>
          </p:cNvSpPr>
          <p:nvPr>
            <p:ph idx="1"/>
          </p:nvPr>
        </p:nvSpPr>
        <p:spPr/>
        <p:txBody>
          <a:bodyPr>
            <a:normAutofit lnSpcReduction="10000"/>
          </a:bodyPr>
          <a:lstStyle/>
          <a:p>
            <a:pPr lvl="1"/>
            <a:r>
              <a:rPr lang="en-US" altLang="ko-KR" b="1" dirty="0">
                <a:latin typeface="Times New Roman" panose="02020603050405020304" pitchFamily="18" charset="0"/>
                <a:cs typeface="Times New Roman" panose="02020603050405020304" pitchFamily="18" charset="0"/>
              </a:rPr>
              <a:t>Control Word</a:t>
            </a:r>
          </a:p>
          <a:p>
            <a:pPr lvl="2"/>
            <a:r>
              <a:rPr lang="en-IN" sz="2400" b="0" i="0" u="none" strike="noStrike" baseline="0" dirty="0">
                <a:latin typeface="Times New Roman" panose="02020603050405020304" pitchFamily="18" charset="0"/>
                <a:cs typeface="Times New Roman" panose="02020603050405020304" pitchFamily="18" charset="0"/>
              </a:rPr>
              <a:t>The control unit initiates a series of sequential steps of </a:t>
            </a:r>
            <a:r>
              <a:rPr lang="en-IN" sz="2400" dirty="0">
                <a:latin typeface="Times New Roman" panose="02020603050405020304" pitchFamily="18" charset="0"/>
                <a:cs typeface="Times New Roman" panose="02020603050405020304" pitchFamily="18" charset="0"/>
              </a:rPr>
              <a:t>m</a:t>
            </a:r>
            <a:r>
              <a:rPr lang="en-IN" sz="2400" b="0" i="0" u="none" strike="noStrike" baseline="0" dirty="0">
                <a:latin typeface="Times New Roman" panose="02020603050405020304" pitchFamily="18" charset="0"/>
                <a:cs typeface="Times New Roman" panose="02020603050405020304" pitchFamily="18" charset="0"/>
              </a:rPr>
              <a:t>icrooperations. During any given time, certain microoperations are to be initiated, while others remain idle.</a:t>
            </a:r>
            <a:endParaRPr lang="en-US" altLang="ko-KR" sz="2400" b="1" dirty="0">
              <a:latin typeface="Times New Roman" panose="02020603050405020304" pitchFamily="18" charset="0"/>
              <a:cs typeface="Times New Roman" panose="02020603050405020304" pitchFamily="18" charset="0"/>
            </a:endParaRPr>
          </a:p>
          <a:p>
            <a:pPr lvl="2"/>
            <a:r>
              <a:rPr lang="en-US" altLang="ko-KR" sz="2400" dirty="0">
                <a:latin typeface="Times New Roman" panose="02020603050405020304" pitchFamily="18" charset="0"/>
                <a:cs typeface="Times New Roman" panose="02020603050405020304" pitchFamily="18" charset="0"/>
              </a:rPr>
              <a:t>The control variables at any given time can be represented by a string of 1’s and 0’s.</a:t>
            </a:r>
          </a:p>
          <a:p>
            <a:pPr lvl="2"/>
            <a:r>
              <a:rPr lang="en-US" altLang="ko-KR" sz="2400" dirty="0">
                <a:latin typeface="Times New Roman" panose="02020603050405020304" pitchFamily="18" charset="0"/>
                <a:cs typeface="Times New Roman" panose="02020603050405020304" pitchFamily="18" charset="0"/>
              </a:rPr>
              <a:t>Active state of control variable is 1 or 0 depends on application</a:t>
            </a:r>
          </a:p>
          <a:p>
            <a:pPr lvl="1"/>
            <a:r>
              <a:rPr lang="en-US" altLang="ko-KR" b="1" dirty="0">
                <a:latin typeface="Times New Roman" panose="02020603050405020304" pitchFamily="18" charset="0"/>
                <a:cs typeface="Times New Roman" panose="02020603050405020304" pitchFamily="18" charset="0"/>
              </a:rPr>
              <a:t>Microprogrammed Control Unit</a:t>
            </a:r>
          </a:p>
          <a:p>
            <a:pPr lvl="1">
              <a:lnSpc>
                <a:spcPct val="90000"/>
              </a:lnSpc>
            </a:pPr>
            <a:r>
              <a:rPr lang="en-US" altLang="ko-KR" dirty="0">
                <a:latin typeface="Times New Roman" panose="02020603050405020304" pitchFamily="18" charset="0"/>
                <a:cs typeface="Times New Roman" panose="02020603050405020304" pitchFamily="18" charset="0"/>
              </a:rPr>
              <a:t>A control unit whose binary control variables are stored in memory (</a:t>
            </a:r>
            <a:r>
              <a:rPr lang="en-US" altLang="ko-KR" i="1" dirty="0">
                <a:latin typeface="Times New Roman" panose="02020603050405020304" pitchFamily="18" charset="0"/>
                <a:cs typeface="Times New Roman" panose="02020603050405020304" pitchFamily="18" charset="0"/>
              </a:rPr>
              <a:t>control memory</a:t>
            </a:r>
            <a:r>
              <a:rPr lang="en-US" altLang="ko-KR" dirty="0">
                <a:latin typeface="Times New Roman" panose="02020603050405020304" pitchFamily="18" charset="0"/>
                <a:cs typeface="Times New Roman" panose="02020603050405020304" pitchFamily="18" charset="0"/>
              </a:rPr>
              <a:t>)</a:t>
            </a:r>
          </a:p>
          <a:p>
            <a:pPr lvl="1">
              <a:lnSpc>
                <a:spcPct val="90000"/>
              </a:lnSpc>
            </a:pPr>
            <a:r>
              <a:rPr lang="en-US" altLang="ko-KR" b="1" dirty="0">
                <a:latin typeface="Times New Roman" panose="02020603050405020304" pitchFamily="18" charset="0"/>
                <a:cs typeface="Times New Roman" panose="02020603050405020304" pitchFamily="18" charset="0"/>
              </a:rPr>
              <a:t>Microinstruction : </a:t>
            </a:r>
            <a:r>
              <a:rPr lang="en-US" altLang="ko-KR" b="1" i="1" dirty="0">
                <a:latin typeface="Times New Roman" panose="02020603050405020304" pitchFamily="18" charset="0"/>
                <a:cs typeface="Times New Roman" panose="02020603050405020304" pitchFamily="18" charset="0"/>
              </a:rPr>
              <a:t>Control Word in Control Memory</a:t>
            </a:r>
          </a:p>
          <a:p>
            <a:pPr lvl="2">
              <a:lnSpc>
                <a:spcPct val="90000"/>
              </a:lnSpc>
            </a:pPr>
            <a:r>
              <a:rPr lang="en-US" altLang="ko-KR" sz="2400" dirty="0">
                <a:latin typeface="Times New Roman" panose="02020603050405020304" pitchFamily="18" charset="0"/>
                <a:cs typeface="Times New Roman" panose="02020603050405020304" pitchFamily="18" charset="0"/>
              </a:rPr>
              <a:t>The microinstruction specifies one or more microoperations </a:t>
            </a:r>
          </a:p>
          <a:p>
            <a:endParaRPr lang="en-IN" dirty="0"/>
          </a:p>
        </p:txBody>
      </p:sp>
    </p:spTree>
    <p:extLst>
      <p:ext uri="{BB962C8B-B14F-4D97-AF65-F5344CB8AC3E}">
        <p14:creationId xmlns:p14="http://schemas.microsoft.com/office/powerpoint/2010/main" val="3530654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A750-472F-2014-0AEF-571B738CB06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Microoperation field(F1,F2,F3)</a:t>
            </a:r>
          </a:p>
        </p:txBody>
      </p:sp>
      <p:sp>
        <p:nvSpPr>
          <p:cNvPr id="3" name="Content Placeholder 2">
            <a:extLst>
              <a:ext uri="{FF2B5EF4-FFF2-40B4-BE49-F238E27FC236}">
                <a16:creationId xmlns:a16="http://schemas.microsoft.com/office/drawing/2014/main" id="{F6A72FF1-9723-A4A3-B186-54AD7D98EAB0}"/>
              </a:ext>
            </a:extLst>
          </p:cNvPr>
          <p:cNvSpPr>
            <a:spLocks noGrp="1"/>
          </p:cNvSpPr>
          <p:nvPr>
            <p:ph idx="1"/>
          </p:nvPr>
        </p:nvSpPr>
        <p:spPr/>
        <p:txBody>
          <a:bodyPr/>
          <a:lstStyle/>
          <a:p>
            <a:pPr algn="just"/>
            <a:r>
              <a:rPr lang="en-IN" sz="1800" b="0" i="0" u="none" strike="noStrike" baseline="0" dirty="0">
                <a:latin typeface="Times New Roman" panose="02020603050405020304" pitchFamily="18" charset="0"/>
                <a:cs typeface="Times New Roman" panose="02020603050405020304" pitchFamily="18" charset="0"/>
              </a:rPr>
              <a:t>The microoperations are subdivided into three fields of three bits each.</a:t>
            </a:r>
          </a:p>
          <a:p>
            <a:pPr algn="just"/>
            <a:r>
              <a:rPr lang="en-IN" sz="1800" b="0" i="0" u="none" strike="noStrike" baseline="0" dirty="0">
                <a:latin typeface="Times New Roman" panose="02020603050405020304" pitchFamily="18" charset="0"/>
                <a:cs typeface="Times New Roman" panose="02020603050405020304" pitchFamily="18" charset="0"/>
              </a:rPr>
              <a:t>The three bits in each field are encoded to specify seven distinct microoperations as listed in Table  . </a:t>
            </a:r>
          </a:p>
          <a:p>
            <a:pPr algn="just"/>
            <a:r>
              <a:rPr lang="en-IN" sz="1800" b="0" i="0" u="none" strike="noStrike" baseline="0" dirty="0">
                <a:latin typeface="Times New Roman" panose="02020603050405020304" pitchFamily="18" charset="0"/>
                <a:cs typeface="Times New Roman" panose="02020603050405020304" pitchFamily="18" charset="0"/>
              </a:rPr>
              <a:t>This gives a total of 21 microoperations. </a:t>
            </a:r>
          </a:p>
          <a:p>
            <a:pPr algn="just"/>
            <a:r>
              <a:rPr lang="en-IN" sz="1800" b="0" i="0" u="none" strike="noStrike" baseline="0" dirty="0">
                <a:latin typeface="Times New Roman" panose="02020603050405020304" pitchFamily="18" charset="0"/>
                <a:cs typeface="Times New Roman" panose="02020603050405020304" pitchFamily="18" charset="0"/>
              </a:rPr>
              <a:t>No more than three microoperations can be chosen for a microinstruction, one from each field. </a:t>
            </a:r>
          </a:p>
          <a:p>
            <a:pPr algn="just"/>
            <a:r>
              <a:rPr lang="en-IN" sz="1800" b="0" i="0" u="none" strike="noStrike" baseline="0" dirty="0">
                <a:latin typeface="Times New Roman" panose="02020603050405020304" pitchFamily="18" charset="0"/>
                <a:cs typeface="Times New Roman" panose="02020603050405020304" pitchFamily="18" charset="0"/>
              </a:rPr>
              <a:t>If fewer than three microoperations are used, one or more of the fields will use the binary code 000 for no operation. </a:t>
            </a:r>
          </a:p>
          <a:p>
            <a:pPr algn="just"/>
            <a:r>
              <a:rPr lang="en-IN" sz="1800" b="0" i="0" u="none" strike="noStrike" baseline="0" dirty="0">
                <a:latin typeface="Times New Roman" panose="02020603050405020304" pitchFamily="18" charset="0"/>
                <a:cs typeface="Times New Roman" panose="02020603050405020304" pitchFamily="18" charset="0"/>
              </a:rPr>
              <a:t>As an illustration, a microinstruction can specify two simultaneous microoperations from F2 and F3 and none from Fl.</a:t>
            </a:r>
          </a:p>
          <a:p>
            <a:pPr algn="l"/>
            <a:endParaRPr lang="en-IN" dirty="0"/>
          </a:p>
        </p:txBody>
      </p:sp>
      <p:pic>
        <p:nvPicPr>
          <p:cNvPr id="5" name="Picture 4">
            <a:extLst>
              <a:ext uri="{FF2B5EF4-FFF2-40B4-BE49-F238E27FC236}">
                <a16:creationId xmlns:a16="http://schemas.microsoft.com/office/drawing/2014/main" id="{699559FC-8B03-7903-49F5-BE1BF3BEF8F6}"/>
              </a:ext>
            </a:extLst>
          </p:cNvPr>
          <p:cNvPicPr>
            <a:picLocks noChangeAspect="1"/>
          </p:cNvPicPr>
          <p:nvPr/>
        </p:nvPicPr>
        <p:blipFill>
          <a:blip r:embed="rId2"/>
          <a:stretch>
            <a:fillRect/>
          </a:stretch>
        </p:blipFill>
        <p:spPr>
          <a:xfrm>
            <a:off x="3347549" y="5002920"/>
            <a:ext cx="5998470" cy="1174043"/>
          </a:xfrm>
          <a:prstGeom prst="rect">
            <a:avLst/>
          </a:prstGeom>
        </p:spPr>
      </p:pic>
    </p:spTree>
    <p:extLst>
      <p:ext uri="{BB962C8B-B14F-4D97-AF65-F5344CB8AC3E}">
        <p14:creationId xmlns:p14="http://schemas.microsoft.com/office/powerpoint/2010/main" val="2991608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3CFB047-7E88-4D23-A608-A4C0B63ACC5B}"/>
              </a:ext>
            </a:extLst>
          </p:cNvPr>
          <p:cNvSpPr>
            <a:spLocks noGrp="1"/>
          </p:cNvSpPr>
          <p:nvPr>
            <p:ph type="title"/>
          </p:nvPr>
        </p:nvSpPr>
        <p:spPr/>
        <p:txBody>
          <a:bodyPr>
            <a:normAutofit/>
          </a:bodyPr>
          <a:lstStyle/>
          <a:p>
            <a:r>
              <a:rPr lang="en-US" altLang="en-US" sz="4000" b="1" dirty="0">
                <a:latin typeface="Times New Roman" panose="02020603050405020304" pitchFamily="18" charset="0"/>
                <a:cs typeface="Times New Roman" panose="02020603050405020304" pitchFamily="18" charset="0"/>
              </a:rPr>
              <a:t>    Symbol &amp; code for microinstruction fields</a:t>
            </a:r>
          </a:p>
        </p:txBody>
      </p:sp>
      <p:sp>
        <p:nvSpPr>
          <p:cNvPr id="3" name="Content Placeholder 2">
            <a:extLst>
              <a:ext uri="{FF2B5EF4-FFF2-40B4-BE49-F238E27FC236}">
                <a16:creationId xmlns:a16="http://schemas.microsoft.com/office/drawing/2014/main" id="{93E1FD0B-0A38-041B-454C-F8A5623C7035}"/>
              </a:ext>
            </a:extLst>
          </p:cNvPr>
          <p:cNvSpPr>
            <a:spLocks noGrp="1"/>
          </p:cNvSpPr>
          <p:nvPr>
            <p:ph idx="1"/>
          </p:nvPr>
        </p:nvSpPr>
        <p:spPr/>
        <p:txBody>
          <a:bodyPr/>
          <a:lstStyle/>
          <a:p>
            <a:endParaRPr lang="en-IN"/>
          </a:p>
        </p:txBody>
      </p:sp>
      <p:pic>
        <p:nvPicPr>
          <p:cNvPr id="1026" name="Picture 2" descr="Microinstructions Format - Coding Ninjas CodeStudio">
            <a:extLst>
              <a:ext uri="{FF2B5EF4-FFF2-40B4-BE49-F238E27FC236}">
                <a16:creationId xmlns:a16="http://schemas.microsoft.com/office/drawing/2014/main" id="{C76508C7-EE14-2616-E28A-BE77560C5F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3" b="5256"/>
          <a:stretch/>
        </p:blipFill>
        <p:spPr bwMode="auto">
          <a:xfrm>
            <a:off x="838200" y="1584252"/>
            <a:ext cx="11059633"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8A8C-0ABC-D65D-D68D-1F4814643A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C711B3-D951-B30F-3B77-CD6E90C68222}"/>
              </a:ext>
            </a:extLst>
          </p:cNvPr>
          <p:cNvSpPr>
            <a:spLocks noGrp="1"/>
          </p:cNvSpPr>
          <p:nvPr>
            <p:ph idx="1"/>
          </p:nvPr>
        </p:nvSpPr>
        <p:spPr/>
        <p:txBody>
          <a:bodyPr>
            <a:normAutofit/>
          </a:bodyPr>
          <a:lstStyle/>
          <a:p>
            <a:pPr algn="just"/>
            <a:r>
              <a:rPr lang="en-IN" sz="2400" b="0" i="0" u="none" strike="noStrike" baseline="0" dirty="0">
                <a:latin typeface="Times New Roman" panose="02020603050405020304" pitchFamily="18" charset="0"/>
                <a:cs typeface="Times New Roman" panose="02020603050405020304" pitchFamily="18" charset="0"/>
              </a:rPr>
              <a:t>The nine bits of the microoperation fields will then be 000 100 101. </a:t>
            </a:r>
          </a:p>
          <a:p>
            <a:pPr algn="just"/>
            <a:r>
              <a:rPr lang="en-IN" sz="2400" b="0" i="0" u="none" strike="noStrike" baseline="0" dirty="0">
                <a:latin typeface="Times New Roman" panose="02020603050405020304" pitchFamily="18" charset="0"/>
                <a:cs typeface="Times New Roman" panose="02020603050405020304" pitchFamily="18" charset="0"/>
              </a:rPr>
              <a:t>It is important to realize that two or more conflicting microoperations cannot be specified simultaneously. </a:t>
            </a:r>
          </a:p>
          <a:p>
            <a:pPr algn="just"/>
            <a:r>
              <a:rPr lang="en-IN" sz="2400" b="0" i="0" u="none" strike="noStrike" baseline="0" dirty="0">
                <a:latin typeface="Times New Roman" panose="02020603050405020304" pitchFamily="18" charset="0"/>
                <a:cs typeface="Times New Roman" panose="02020603050405020304" pitchFamily="18" charset="0"/>
              </a:rPr>
              <a:t>For example, a microoperation field 010 001 000 has no meaning because it specifies the operations to clear AC to 0 and subtract DR from AC at the same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538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274C-95F3-D7BE-A283-DC5F23966BB2}"/>
              </a:ext>
            </a:extLst>
          </p:cNvPr>
          <p:cNvSpPr>
            <a:spLocks noGrp="1"/>
          </p:cNvSpPr>
          <p:nvPr>
            <p:ph type="title"/>
          </p:nvPr>
        </p:nvSpPr>
        <p:spPr/>
        <p:txBody>
          <a:bodyPr>
            <a:normAutofit/>
          </a:bodyPr>
          <a:lstStyle/>
          <a:p>
            <a:r>
              <a:rPr lang="en-IN" sz="4000" b="1" i="0" u="none" strike="noStrike" baseline="0" dirty="0">
                <a:latin typeface="Times New Roman" panose="02020603050405020304" pitchFamily="18" charset="0"/>
                <a:cs typeface="Times New Roman" panose="02020603050405020304" pitchFamily="18" charset="0"/>
              </a:rPr>
              <a:t>condition field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505D2D-2F73-6769-42C3-AB3880AFD406}"/>
              </a:ext>
            </a:extLst>
          </p:cNvPr>
          <p:cNvSpPr>
            <a:spLocks noGrp="1"/>
          </p:cNvSpPr>
          <p:nvPr>
            <p:ph idx="1"/>
          </p:nvPr>
        </p:nvSpPr>
        <p:spPr/>
        <p:txBody>
          <a:bodyPr>
            <a:normAutofit/>
          </a:bodyPr>
          <a:lstStyle/>
          <a:p>
            <a:pPr algn="just"/>
            <a:r>
              <a:rPr lang="en-IN" sz="2400" b="0" i="0" u="none" strike="noStrike" baseline="0" dirty="0">
                <a:latin typeface="Times New Roman" panose="02020603050405020304" pitchFamily="18" charset="0"/>
                <a:cs typeface="Times New Roman" panose="02020603050405020304" pitchFamily="18" charset="0"/>
              </a:rPr>
              <a:t>The CD (condition) field consists of two bits which are encoded to specify four status bit conditions as listed in Table . </a:t>
            </a:r>
          </a:p>
          <a:p>
            <a:pPr algn="just"/>
            <a:r>
              <a:rPr lang="en-IN" sz="2400" dirty="0">
                <a:latin typeface="Times New Roman" panose="02020603050405020304" pitchFamily="18" charset="0"/>
                <a:cs typeface="Times New Roman" panose="02020603050405020304" pitchFamily="18" charset="0"/>
              </a:rPr>
              <a:t>This field selects status bit for condition.</a:t>
            </a:r>
            <a:endParaRPr lang="en-IN" sz="2400" b="0" i="0" u="none" strike="noStrike" baseline="0" dirty="0">
              <a:latin typeface="Times New Roman" panose="02020603050405020304" pitchFamily="18" charset="0"/>
              <a:cs typeface="Times New Roman" panose="02020603050405020304" pitchFamily="18" charset="0"/>
            </a:endParaRPr>
          </a:p>
          <a:p>
            <a:pPr algn="just"/>
            <a:endParaRPr lang="en-IN" sz="24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743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CD87-60B3-4548-AE89-06958D94C6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91FBF9-60C9-4BE5-8DD8-C74F972AFDE1}"/>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Size of condition field is 2 bits so we can have 4 combinations</a:t>
            </a:r>
          </a:p>
          <a:p>
            <a:pPr algn="just"/>
            <a:r>
              <a:rPr lang="en-IN" b="1" dirty="0">
                <a:latin typeface="Times New Roman" panose="02020603050405020304" pitchFamily="18" charset="0"/>
                <a:cs typeface="Times New Roman" panose="02020603050405020304" pitchFamily="18" charset="0"/>
              </a:rPr>
              <a:t>For 00 </a:t>
            </a:r>
            <a:r>
              <a:rPr lang="en-IN" dirty="0">
                <a:latin typeface="Times New Roman" panose="02020603050405020304" pitchFamily="18" charset="0"/>
                <a:cs typeface="Times New Roman" panose="02020603050405020304" pitchFamily="18" charset="0"/>
              </a:rPr>
              <a:t>no condition will be checked, condition will always be true</a:t>
            </a:r>
          </a:p>
          <a:p>
            <a:pPr algn="just"/>
            <a:r>
              <a:rPr lang="en-IN" b="1" dirty="0">
                <a:latin typeface="Times New Roman" panose="02020603050405020304" pitchFamily="18" charset="0"/>
                <a:cs typeface="Times New Roman" panose="02020603050405020304" pitchFamily="18" charset="0"/>
              </a:rPr>
              <a:t>For 01 </a:t>
            </a:r>
            <a:r>
              <a:rPr lang="en-IN" dirty="0">
                <a:latin typeface="Times New Roman" panose="02020603050405020304" pitchFamily="18" charset="0"/>
                <a:cs typeface="Times New Roman" panose="02020603050405020304" pitchFamily="18" charset="0"/>
              </a:rPr>
              <a:t>its addressing mode where we will check most significant bit of DR, if it is 1 condition is TRUE </a:t>
            </a:r>
          </a:p>
          <a:p>
            <a:pPr algn="just"/>
            <a:r>
              <a:rPr lang="en-IN" b="1" dirty="0">
                <a:latin typeface="Times New Roman" panose="02020603050405020304" pitchFamily="18" charset="0"/>
                <a:cs typeface="Times New Roman" panose="02020603050405020304" pitchFamily="18" charset="0"/>
              </a:rPr>
              <a:t>For 10 </a:t>
            </a:r>
            <a:r>
              <a:rPr lang="en-IN" dirty="0">
                <a:latin typeface="Times New Roman" panose="02020603050405020304" pitchFamily="18" charset="0"/>
                <a:cs typeface="Times New Roman" panose="02020603050405020304" pitchFamily="18" charset="0"/>
              </a:rPr>
              <a:t>its signed bit so we will check most significant bit of AC, if it is 1 condition is TRUE</a:t>
            </a:r>
          </a:p>
          <a:p>
            <a:pPr algn="just"/>
            <a:r>
              <a:rPr lang="en-IN" b="1" dirty="0">
                <a:latin typeface="Times New Roman" panose="02020603050405020304" pitchFamily="18" charset="0"/>
                <a:cs typeface="Times New Roman" panose="02020603050405020304" pitchFamily="18" charset="0"/>
              </a:rPr>
              <a:t>For 11 </a:t>
            </a:r>
            <a:r>
              <a:rPr lang="en-IN" dirty="0">
                <a:latin typeface="Times New Roman" panose="02020603050405020304" pitchFamily="18" charset="0"/>
                <a:cs typeface="Times New Roman" panose="02020603050405020304" pitchFamily="18" charset="0"/>
              </a:rPr>
              <a:t>its zero flag if all bits of AC are zero that means condition is TRUE</a:t>
            </a:r>
          </a:p>
        </p:txBody>
      </p:sp>
    </p:spTree>
    <p:extLst>
      <p:ext uri="{BB962C8B-B14F-4D97-AF65-F5344CB8AC3E}">
        <p14:creationId xmlns:p14="http://schemas.microsoft.com/office/powerpoint/2010/main" val="1838487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9030-4266-E858-4E87-7F3A090E91C0}"/>
              </a:ext>
            </a:extLst>
          </p:cNvPr>
          <p:cNvSpPr>
            <a:spLocks noGrp="1"/>
          </p:cNvSpPr>
          <p:nvPr>
            <p:ph type="title"/>
          </p:nvPr>
        </p:nvSpPr>
        <p:spPr/>
        <p:txBody>
          <a:bodyPr/>
          <a:lstStyle/>
          <a:p>
            <a:endParaRPr lang="en-IN"/>
          </a:p>
        </p:txBody>
      </p:sp>
      <p:pic>
        <p:nvPicPr>
          <p:cNvPr id="4" name="Picture 2" descr="basic computer programming and micro programmed control">
            <a:extLst>
              <a:ext uri="{FF2B5EF4-FFF2-40B4-BE49-F238E27FC236}">
                <a16:creationId xmlns:a16="http://schemas.microsoft.com/office/drawing/2014/main" id="{5B50C86D-F6CF-7F03-BD8A-EB8876A516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27906"/>
            <a:ext cx="10416363" cy="5170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539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7D04-CB38-49C9-EB53-D12A983C8E4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B</a:t>
            </a:r>
            <a:r>
              <a:rPr lang="en-IN" sz="3600" b="0" i="0" u="none" strike="noStrike" baseline="0" dirty="0">
                <a:latin typeface="Times New Roman" panose="02020603050405020304" pitchFamily="18" charset="0"/>
                <a:cs typeface="Times New Roman" panose="02020603050405020304" pitchFamily="18" charset="0"/>
              </a:rPr>
              <a:t>ranch field</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47DDD8-3736-C8F6-25C5-7B1AA1FAF3ED}"/>
              </a:ext>
            </a:extLst>
          </p:cNvPr>
          <p:cNvSpPr>
            <a:spLocks noGrp="1"/>
          </p:cNvSpPr>
          <p:nvPr>
            <p:ph idx="1"/>
          </p:nvPr>
        </p:nvSpPr>
        <p:spPr/>
        <p:txBody>
          <a:bodyPr>
            <a:normAutofit/>
          </a:bodyPr>
          <a:lstStyle/>
          <a:p>
            <a:pPr algn="just"/>
            <a:r>
              <a:rPr lang="en-IN" sz="2400" b="0" i="0" u="none" strike="noStrike" baseline="0" dirty="0">
                <a:latin typeface="Times New Roman" panose="02020603050405020304" pitchFamily="18" charset="0"/>
                <a:cs typeface="Times New Roman" panose="02020603050405020304" pitchFamily="18" charset="0"/>
              </a:rPr>
              <a:t>The BR (branch) field consists of two bits. It is used, in conjunction with the address field AD, to choose the address of the next microinstruction.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103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5" name="Rectangle 3">
            <a:extLst>
              <a:ext uri="{FF2B5EF4-FFF2-40B4-BE49-F238E27FC236}">
                <a16:creationId xmlns:a16="http://schemas.microsoft.com/office/drawing/2014/main" id="{6B087F03-BDD0-4F19-9738-63A80C48BF7A}"/>
              </a:ext>
            </a:extLst>
          </p:cNvPr>
          <p:cNvSpPr>
            <a:spLocks noGrp="1" noChangeArrowheads="1"/>
          </p:cNvSpPr>
          <p:nvPr>
            <p:ph idx="1"/>
          </p:nvPr>
        </p:nvSpPr>
        <p:spPr>
          <a:xfrm>
            <a:off x="838199" y="1648047"/>
            <a:ext cx="10613065" cy="4528916"/>
          </a:xfrm>
        </p:spPr>
        <p:txBody>
          <a:bodyPr>
            <a:noAutofit/>
          </a:bodyPr>
          <a:lstStyle/>
          <a:p>
            <a:pPr lvl="2" algn="just">
              <a:lnSpc>
                <a:spcPct val="90000"/>
              </a:lnSpc>
            </a:pPr>
            <a:r>
              <a:rPr lang="en-US" altLang="ko-KR" sz="1800" b="1" dirty="0">
                <a:latin typeface="Times New Roman" panose="02020603050405020304" pitchFamily="18" charset="0"/>
                <a:cs typeface="Times New Roman" panose="02020603050405020304" pitchFamily="18" charset="0"/>
              </a:rPr>
              <a:t>2 bit Branch Fields : BR</a:t>
            </a:r>
          </a:p>
          <a:p>
            <a:pPr lvl="3" algn="just">
              <a:lnSpc>
                <a:spcPct val="90000"/>
              </a:lnSpc>
            </a:pPr>
            <a:r>
              <a:rPr lang="en-US" altLang="ko-KR" dirty="0">
                <a:latin typeface="Times New Roman" panose="02020603050405020304" pitchFamily="18" charset="0"/>
                <a:cs typeface="Times New Roman" panose="02020603050405020304" pitchFamily="18" charset="0"/>
              </a:rPr>
              <a:t>00 : </a:t>
            </a:r>
            <a:r>
              <a:rPr lang="en-US" altLang="ko-KR" b="1" dirty="0">
                <a:latin typeface="Times New Roman" panose="02020603050405020304" pitchFamily="18" charset="0"/>
                <a:cs typeface="Times New Roman" panose="02020603050405020304" pitchFamily="18" charset="0"/>
              </a:rPr>
              <a:t>JMP</a:t>
            </a:r>
            <a:r>
              <a:rPr lang="en-US" altLang="ko-KR" dirty="0">
                <a:latin typeface="Times New Roman" panose="02020603050405020304" pitchFamily="18" charset="0"/>
                <a:cs typeface="Times New Roman" panose="02020603050405020304" pitchFamily="18" charset="0"/>
              </a:rPr>
              <a:t> </a:t>
            </a:r>
          </a:p>
          <a:p>
            <a:pPr lvl="4" algn="just">
              <a:lnSpc>
                <a:spcPct val="90000"/>
              </a:lnSpc>
            </a:pPr>
            <a:r>
              <a:rPr lang="en-US" altLang="ko-KR" dirty="0">
                <a:latin typeface="Times New Roman" panose="02020603050405020304" pitchFamily="18" charset="0"/>
                <a:cs typeface="Times New Roman" panose="02020603050405020304" pitchFamily="18" charset="0"/>
              </a:rPr>
              <a:t>Condition = 0 : </a:t>
            </a:r>
          </a:p>
          <a:p>
            <a:pPr lvl="4" algn="just">
              <a:lnSpc>
                <a:spcPct val="90000"/>
              </a:lnSpc>
            </a:pPr>
            <a:r>
              <a:rPr lang="en-US" altLang="ko-KR" dirty="0">
                <a:latin typeface="Times New Roman" panose="02020603050405020304" pitchFamily="18" charset="0"/>
                <a:cs typeface="Times New Roman" panose="02020603050405020304" pitchFamily="18" charset="0"/>
              </a:rPr>
              <a:t>Condition = 1 : </a:t>
            </a:r>
          </a:p>
          <a:p>
            <a:pPr marL="1828800" lvl="4" indent="0" algn="just">
              <a:lnSpc>
                <a:spcPct val="90000"/>
              </a:lnSpc>
              <a:buNone/>
            </a:pPr>
            <a:r>
              <a:rPr lang="en-US" altLang="ko-KR" b="1" dirty="0">
                <a:latin typeface="Times New Roman" panose="02020603050405020304" pitchFamily="18" charset="0"/>
                <a:cs typeface="Times New Roman" panose="02020603050405020304" pitchFamily="18" charset="0"/>
              </a:rPr>
              <a:t>     (based on U,I,Z,S)</a:t>
            </a:r>
          </a:p>
          <a:p>
            <a:pPr lvl="3" algn="just">
              <a:lnSpc>
                <a:spcPct val="90000"/>
              </a:lnSpc>
            </a:pPr>
            <a:r>
              <a:rPr lang="en-US" altLang="ko-KR" dirty="0">
                <a:latin typeface="Times New Roman" panose="02020603050405020304" pitchFamily="18" charset="0"/>
                <a:cs typeface="Times New Roman" panose="02020603050405020304" pitchFamily="18" charset="0"/>
              </a:rPr>
              <a:t>01 : </a:t>
            </a:r>
            <a:r>
              <a:rPr lang="en-US" altLang="ko-KR" b="1" dirty="0">
                <a:latin typeface="Times New Roman" panose="02020603050405020304" pitchFamily="18" charset="0"/>
                <a:cs typeface="Times New Roman" panose="02020603050405020304" pitchFamily="18" charset="0"/>
              </a:rPr>
              <a:t>CALL</a:t>
            </a:r>
            <a:r>
              <a:rPr lang="en-US" altLang="ko-KR" dirty="0">
                <a:latin typeface="Times New Roman" panose="02020603050405020304" pitchFamily="18" charset="0"/>
                <a:cs typeface="Times New Roman" panose="02020603050405020304" pitchFamily="18" charset="0"/>
              </a:rPr>
              <a:t> </a:t>
            </a:r>
          </a:p>
          <a:p>
            <a:pPr lvl="4" algn="just">
              <a:lnSpc>
                <a:spcPct val="90000"/>
              </a:lnSpc>
            </a:pPr>
            <a:r>
              <a:rPr lang="en-US" altLang="ko-KR" dirty="0">
                <a:latin typeface="Times New Roman" panose="02020603050405020304" pitchFamily="18" charset="0"/>
                <a:cs typeface="Times New Roman" panose="02020603050405020304" pitchFamily="18" charset="0"/>
              </a:rPr>
              <a:t>Condition = 1 : </a:t>
            </a:r>
          </a:p>
          <a:p>
            <a:pPr lvl="4" algn="just">
              <a:lnSpc>
                <a:spcPct val="90000"/>
              </a:lnSpc>
            </a:pPr>
            <a:r>
              <a:rPr lang="en-US" altLang="ko-KR" dirty="0">
                <a:latin typeface="Times New Roman" panose="02020603050405020304" pitchFamily="18" charset="0"/>
                <a:cs typeface="Times New Roman" panose="02020603050405020304" pitchFamily="18" charset="0"/>
              </a:rPr>
              <a:t>Condition = 0 : </a:t>
            </a:r>
          </a:p>
          <a:p>
            <a:pPr lvl="3" algn="just">
              <a:lnSpc>
                <a:spcPct val="90000"/>
              </a:lnSpc>
            </a:pPr>
            <a:r>
              <a:rPr lang="en-US" altLang="ko-KR" dirty="0">
                <a:latin typeface="Times New Roman" panose="02020603050405020304" pitchFamily="18" charset="0"/>
                <a:cs typeface="Times New Roman" panose="02020603050405020304" pitchFamily="18" charset="0"/>
              </a:rPr>
              <a:t>10 : </a:t>
            </a:r>
            <a:r>
              <a:rPr lang="en-US" altLang="ko-KR" b="1" dirty="0">
                <a:latin typeface="Times New Roman" panose="02020603050405020304" pitchFamily="18" charset="0"/>
                <a:cs typeface="Times New Roman" panose="02020603050405020304" pitchFamily="18" charset="0"/>
              </a:rPr>
              <a:t>RET</a:t>
            </a:r>
            <a:endParaRPr lang="en-US" altLang="ko-KR" dirty="0">
              <a:latin typeface="Times New Roman" panose="02020603050405020304" pitchFamily="18" charset="0"/>
              <a:cs typeface="Times New Roman" panose="02020603050405020304" pitchFamily="18" charset="0"/>
            </a:endParaRPr>
          </a:p>
          <a:p>
            <a:pPr lvl="3" algn="just">
              <a:lnSpc>
                <a:spcPct val="90000"/>
              </a:lnSpc>
            </a:pPr>
            <a:r>
              <a:rPr lang="en-US" altLang="ko-KR" dirty="0">
                <a:latin typeface="Times New Roman" panose="02020603050405020304" pitchFamily="18" charset="0"/>
                <a:cs typeface="Times New Roman" panose="02020603050405020304" pitchFamily="18" charset="0"/>
              </a:rPr>
              <a:t>11 : </a:t>
            </a:r>
            <a:r>
              <a:rPr lang="en-US" altLang="ko-KR" b="1" dirty="0">
                <a:latin typeface="Times New Roman" panose="02020603050405020304" pitchFamily="18" charset="0"/>
                <a:cs typeface="Times New Roman" panose="02020603050405020304" pitchFamily="18" charset="0"/>
              </a:rPr>
              <a:t>MAP</a:t>
            </a:r>
            <a:endParaRPr lang="en-US" altLang="ko-KR" dirty="0">
              <a:latin typeface="Times New Roman" panose="02020603050405020304" pitchFamily="18" charset="0"/>
              <a:cs typeface="Times New Roman" panose="02020603050405020304" pitchFamily="18" charset="0"/>
            </a:endParaRPr>
          </a:p>
          <a:p>
            <a:pPr lvl="2" algn="just">
              <a:lnSpc>
                <a:spcPct val="90000"/>
              </a:lnSpc>
            </a:pPr>
            <a:endParaRPr lang="en-US" altLang="ko-KR" sz="1400" dirty="0">
              <a:latin typeface="Times New Roman" panose="02020603050405020304" pitchFamily="18" charset="0"/>
              <a:cs typeface="Times New Roman" panose="02020603050405020304" pitchFamily="18" charset="0"/>
            </a:endParaRPr>
          </a:p>
        </p:txBody>
      </p:sp>
      <p:graphicFrame>
        <p:nvGraphicFramePr>
          <p:cNvPr id="4098" name="Object 4">
            <a:extLst>
              <a:ext uri="{FF2B5EF4-FFF2-40B4-BE49-F238E27FC236}">
                <a16:creationId xmlns:a16="http://schemas.microsoft.com/office/drawing/2014/main" id="{76A419F4-BAAF-474C-BDD0-E861E5981543}"/>
              </a:ext>
            </a:extLst>
          </p:cNvPr>
          <p:cNvGraphicFramePr>
            <a:graphicFrameLocks noChangeAspect="1"/>
          </p:cNvGraphicFramePr>
          <p:nvPr>
            <p:extLst>
              <p:ext uri="{D42A27DB-BD31-4B8C-83A1-F6EECF244321}">
                <p14:modId xmlns:p14="http://schemas.microsoft.com/office/powerpoint/2010/main" val="2559195738"/>
              </p:ext>
            </p:extLst>
          </p:nvPr>
        </p:nvGraphicFramePr>
        <p:xfrm>
          <a:off x="5116031" y="2274200"/>
          <a:ext cx="1028700" cy="176212"/>
        </p:xfrm>
        <a:graphic>
          <a:graphicData uri="http://schemas.openxmlformats.org/presentationml/2006/ole">
            <mc:AlternateContent xmlns:mc="http://schemas.openxmlformats.org/markup-compatibility/2006">
              <mc:Choice xmlns:v="urn:schemas-microsoft-com:vml" Requires="v">
                <p:oleObj name="수식" r:id="rId2" imgW="1028520" imgH="177480" progId="Equation.3">
                  <p:embed/>
                </p:oleObj>
              </mc:Choice>
              <mc:Fallback>
                <p:oleObj name="수식" r:id="rId2" imgW="1028520" imgH="177480" progId="Equation.3">
                  <p:embed/>
                  <p:pic>
                    <p:nvPicPr>
                      <p:cNvPr id="4098" name="Object 4">
                        <a:extLst>
                          <a:ext uri="{FF2B5EF4-FFF2-40B4-BE49-F238E27FC236}">
                            <a16:creationId xmlns:a16="http://schemas.microsoft.com/office/drawing/2014/main" id="{76A419F4-BAAF-474C-BDD0-E861E5981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031" y="2274200"/>
                        <a:ext cx="1028700" cy="1762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a:extLst>
              <a:ext uri="{FF2B5EF4-FFF2-40B4-BE49-F238E27FC236}">
                <a16:creationId xmlns:a16="http://schemas.microsoft.com/office/drawing/2014/main" id="{EABB4BAA-018B-49F0-903E-45171AACF9D3}"/>
              </a:ext>
            </a:extLst>
          </p:cNvPr>
          <p:cNvGraphicFramePr>
            <a:graphicFrameLocks noChangeAspect="1"/>
          </p:cNvGraphicFramePr>
          <p:nvPr>
            <p:extLst>
              <p:ext uri="{D42A27DB-BD31-4B8C-83A1-F6EECF244321}">
                <p14:modId xmlns:p14="http://schemas.microsoft.com/office/powerpoint/2010/main" val="4090687285"/>
              </p:ext>
            </p:extLst>
          </p:nvPr>
        </p:nvGraphicFramePr>
        <p:xfrm>
          <a:off x="5231588" y="3275372"/>
          <a:ext cx="1028700" cy="176212"/>
        </p:xfrm>
        <a:graphic>
          <a:graphicData uri="http://schemas.openxmlformats.org/presentationml/2006/ole">
            <mc:AlternateContent xmlns:mc="http://schemas.openxmlformats.org/markup-compatibility/2006">
              <mc:Choice xmlns:v="urn:schemas-microsoft-com:vml" Requires="v">
                <p:oleObj name="수식" r:id="rId4" imgW="1028520" imgH="177480" progId="Equation.3">
                  <p:embed/>
                </p:oleObj>
              </mc:Choice>
              <mc:Fallback>
                <p:oleObj name="수식" r:id="rId4" imgW="1028520" imgH="177480" progId="Equation.3">
                  <p:embed/>
                  <p:pic>
                    <p:nvPicPr>
                      <p:cNvPr id="4099" name="Object 5">
                        <a:extLst>
                          <a:ext uri="{FF2B5EF4-FFF2-40B4-BE49-F238E27FC236}">
                            <a16:creationId xmlns:a16="http://schemas.microsoft.com/office/drawing/2014/main" id="{EABB4BAA-018B-49F0-903E-45171AACF9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588" y="3275372"/>
                        <a:ext cx="1028700" cy="1762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6">
            <a:extLst>
              <a:ext uri="{FF2B5EF4-FFF2-40B4-BE49-F238E27FC236}">
                <a16:creationId xmlns:a16="http://schemas.microsoft.com/office/drawing/2014/main" id="{36C8E2D9-9F97-4269-875E-2ACA521EEDB5}"/>
              </a:ext>
            </a:extLst>
          </p:cNvPr>
          <p:cNvGraphicFramePr>
            <a:graphicFrameLocks noChangeAspect="1"/>
          </p:cNvGraphicFramePr>
          <p:nvPr>
            <p:extLst>
              <p:ext uri="{D42A27DB-BD31-4B8C-83A1-F6EECF244321}">
                <p14:modId xmlns:p14="http://schemas.microsoft.com/office/powerpoint/2010/main" val="2290451520"/>
              </p:ext>
            </p:extLst>
          </p:nvPr>
        </p:nvGraphicFramePr>
        <p:xfrm>
          <a:off x="5290271" y="2680188"/>
          <a:ext cx="773112" cy="176212"/>
        </p:xfrm>
        <a:graphic>
          <a:graphicData uri="http://schemas.openxmlformats.org/presentationml/2006/ole">
            <mc:AlternateContent xmlns:mc="http://schemas.openxmlformats.org/markup-compatibility/2006">
              <mc:Choice xmlns:v="urn:schemas-microsoft-com:vml" Requires="v">
                <p:oleObj name="수식" r:id="rId6" imgW="774360" imgH="177480" progId="Equation.3">
                  <p:embed/>
                </p:oleObj>
              </mc:Choice>
              <mc:Fallback>
                <p:oleObj name="수식" r:id="rId6" imgW="774360" imgH="177480" progId="Equation.3">
                  <p:embed/>
                  <p:pic>
                    <p:nvPicPr>
                      <p:cNvPr id="4100" name="Object 6">
                        <a:extLst>
                          <a:ext uri="{FF2B5EF4-FFF2-40B4-BE49-F238E27FC236}">
                            <a16:creationId xmlns:a16="http://schemas.microsoft.com/office/drawing/2014/main" id="{36C8E2D9-9F97-4269-875E-2ACA521EED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0271" y="2680188"/>
                        <a:ext cx="773112" cy="1762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7">
            <a:extLst>
              <a:ext uri="{FF2B5EF4-FFF2-40B4-BE49-F238E27FC236}">
                <a16:creationId xmlns:a16="http://schemas.microsoft.com/office/drawing/2014/main" id="{42F9D5E5-19AF-4DFE-82E9-6CAFC9D0D597}"/>
              </a:ext>
            </a:extLst>
          </p:cNvPr>
          <p:cNvGraphicFramePr>
            <a:graphicFrameLocks noChangeAspect="1"/>
          </p:cNvGraphicFramePr>
          <p:nvPr>
            <p:extLst>
              <p:ext uri="{D42A27DB-BD31-4B8C-83A1-F6EECF244321}">
                <p14:modId xmlns:p14="http://schemas.microsoft.com/office/powerpoint/2010/main" val="3557809423"/>
              </p:ext>
            </p:extLst>
          </p:nvPr>
        </p:nvGraphicFramePr>
        <p:xfrm>
          <a:off x="5200650" y="3474179"/>
          <a:ext cx="1790700" cy="188912"/>
        </p:xfrm>
        <a:graphic>
          <a:graphicData uri="http://schemas.openxmlformats.org/presentationml/2006/ole">
            <mc:AlternateContent xmlns:mc="http://schemas.openxmlformats.org/markup-compatibility/2006">
              <mc:Choice xmlns:v="urn:schemas-microsoft-com:vml" Requires="v">
                <p:oleObj name="수식" r:id="rId8" imgW="1790640" imgH="190440" progId="Equation.3">
                  <p:embed/>
                </p:oleObj>
              </mc:Choice>
              <mc:Fallback>
                <p:oleObj name="수식" r:id="rId8" imgW="1790640" imgH="190440" progId="Equation.3">
                  <p:embed/>
                  <p:pic>
                    <p:nvPicPr>
                      <p:cNvPr id="4101" name="Object 7">
                        <a:extLst>
                          <a:ext uri="{FF2B5EF4-FFF2-40B4-BE49-F238E27FC236}">
                            <a16:creationId xmlns:a16="http://schemas.microsoft.com/office/drawing/2014/main" id="{42F9D5E5-19AF-4DFE-82E9-6CAFC9D0D5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0650" y="3474179"/>
                        <a:ext cx="1790700" cy="188912"/>
                      </a:xfrm>
                      <a:prstGeom prst="rect">
                        <a:avLst/>
                      </a:prstGeom>
                      <a:solidFill>
                        <a:srgbClr val="FFFF99"/>
                      </a:solidFill>
                      <a:ln>
                        <a:noFill/>
                      </a:ln>
                      <a:effectLst/>
                    </p:spPr>
                  </p:pic>
                </p:oleObj>
              </mc:Fallback>
            </mc:AlternateContent>
          </a:graphicData>
        </a:graphic>
      </p:graphicFrame>
      <p:graphicFrame>
        <p:nvGraphicFramePr>
          <p:cNvPr id="4103" name="Object 9">
            <a:extLst>
              <a:ext uri="{FF2B5EF4-FFF2-40B4-BE49-F238E27FC236}">
                <a16:creationId xmlns:a16="http://schemas.microsoft.com/office/drawing/2014/main" id="{BCC71550-AA29-4DC6-BB2B-7F33759F203B}"/>
              </a:ext>
            </a:extLst>
          </p:cNvPr>
          <p:cNvGraphicFramePr>
            <a:graphicFrameLocks noChangeAspect="1"/>
          </p:cNvGraphicFramePr>
          <p:nvPr>
            <p:extLst>
              <p:ext uri="{D42A27DB-BD31-4B8C-83A1-F6EECF244321}">
                <p14:modId xmlns:p14="http://schemas.microsoft.com/office/powerpoint/2010/main" val="88846123"/>
              </p:ext>
            </p:extLst>
          </p:nvPr>
        </p:nvGraphicFramePr>
        <p:xfrm>
          <a:off x="5257118" y="4536162"/>
          <a:ext cx="2768600" cy="200025"/>
        </p:xfrm>
        <a:graphic>
          <a:graphicData uri="http://schemas.openxmlformats.org/presentationml/2006/ole">
            <mc:AlternateContent xmlns:mc="http://schemas.openxmlformats.org/markup-compatibility/2006">
              <mc:Choice xmlns:v="urn:schemas-microsoft-com:vml" Requires="v">
                <p:oleObj name="수식" r:id="rId10" imgW="2768400" imgH="203040" progId="Equation.3">
                  <p:embed/>
                </p:oleObj>
              </mc:Choice>
              <mc:Fallback>
                <p:oleObj name="수식" r:id="rId10" imgW="2768400" imgH="203040" progId="Equation.3">
                  <p:embed/>
                  <p:pic>
                    <p:nvPicPr>
                      <p:cNvPr id="4103" name="Object 9">
                        <a:extLst>
                          <a:ext uri="{FF2B5EF4-FFF2-40B4-BE49-F238E27FC236}">
                            <a16:creationId xmlns:a16="http://schemas.microsoft.com/office/drawing/2014/main" id="{BCC71550-AA29-4DC6-BB2B-7F33759F20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118" y="4536162"/>
                        <a:ext cx="2768600" cy="2000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Text Box 10">
            <a:extLst>
              <a:ext uri="{FF2B5EF4-FFF2-40B4-BE49-F238E27FC236}">
                <a16:creationId xmlns:a16="http://schemas.microsoft.com/office/drawing/2014/main" id="{8DB60E63-C952-4817-A03A-B3E32A793A39}"/>
              </a:ext>
            </a:extLst>
          </p:cNvPr>
          <p:cNvSpPr txBox="1">
            <a:spLocks noChangeArrowheads="1"/>
          </p:cNvSpPr>
          <p:nvPr/>
        </p:nvSpPr>
        <p:spPr bwMode="auto">
          <a:xfrm>
            <a:off x="4779336" y="2195278"/>
            <a:ext cx="327320" cy="261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lnSpc>
                <a:spcPct val="90000"/>
              </a:lnSpc>
            </a:pPr>
            <a:r>
              <a:rPr kumimoji="1" lang="ko-KR" altLang="en-US" sz="1400" b="1" dirty="0">
                <a:solidFill>
                  <a:srgbClr val="CC00CC"/>
                </a:solidFill>
              </a:rPr>
              <a:t>1</a:t>
            </a:r>
          </a:p>
          <a:p>
            <a:pPr eaLnBrk="1" latinLnBrk="1" hangingPunct="1">
              <a:lnSpc>
                <a:spcPct val="110000"/>
              </a:lnSpc>
            </a:pPr>
            <a:endParaRPr kumimoji="1" lang="en-IN" altLang="ko-KR" sz="1400" b="1" dirty="0">
              <a:solidFill>
                <a:srgbClr val="CC00CC"/>
              </a:solidFill>
            </a:endParaRPr>
          </a:p>
          <a:p>
            <a:pPr eaLnBrk="1" latinLnBrk="1" hangingPunct="1">
              <a:lnSpc>
                <a:spcPct val="110000"/>
              </a:lnSpc>
            </a:pPr>
            <a:r>
              <a:rPr kumimoji="1" lang="ko-KR" altLang="en-US" sz="1400" b="1" dirty="0">
                <a:solidFill>
                  <a:srgbClr val="CC00CC"/>
                </a:solidFill>
              </a:rPr>
              <a:t>2</a:t>
            </a:r>
          </a:p>
          <a:p>
            <a:pPr eaLnBrk="1" latinLnBrk="1" hangingPunct="1">
              <a:lnSpc>
                <a:spcPct val="40000"/>
              </a:lnSpc>
            </a:pPr>
            <a:endParaRPr kumimoji="1" lang="ko-KR" altLang="en-US" sz="1400" b="1" dirty="0">
              <a:solidFill>
                <a:srgbClr val="CC00CC"/>
              </a:solidFill>
            </a:endParaRPr>
          </a:p>
          <a:p>
            <a:pPr eaLnBrk="1" latinLnBrk="1" hangingPunct="1">
              <a:lnSpc>
                <a:spcPct val="80000"/>
              </a:lnSpc>
            </a:pPr>
            <a:endParaRPr kumimoji="1" lang="ko-KR" altLang="en-US" sz="1400" b="1" dirty="0">
              <a:solidFill>
                <a:srgbClr val="CC00CC"/>
              </a:solidFill>
            </a:endParaRPr>
          </a:p>
          <a:p>
            <a:pPr eaLnBrk="1" latinLnBrk="1" hangingPunct="1">
              <a:lnSpc>
                <a:spcPct val="60000"/>
              </a:lnSpc>
            </a:pPr>
            <a:endParaRPr kumimoji="1" lang="en-IN" altLang="ko-KR" sz="1400" b="1" dirty="0">
              <a:solidFill>
                <a:srgbClr val="CC00CC"/>
              </a:solidFill>
            </a:endParaRPr>
          </a:p>
          <a:p>
            <a:pPr eaLnBrk="1" latinLnBrk="1" hangingPunct="1">
              <a:lnSpc>
                <a:spcPct val="60000"/>
              </a:lnSpc>
            </a:pPr>
            <a:endParaRPr kumimoji="1" lang="en-IN" altLang="ko-KR" sz="1400" b="1" dirty="0">
              <a:solidFill>
                <a:srgbClr val="CC00CC"/>
              </a:solidFill>
            </a:endParaRPr>
          </a:p>
          <a:p>
            <a:pPr eaLnBrk="1" latinLnBrk="1" hangingPunct="1">
              <a:lnSpc>
                <a:spcPct val="60000"/>
              </a:lnSpc>
            </a:pPr>
            <a:endParaRPr kumimoji="1" lang="en-IN" altLang="ko-KR" sz="1400" b="1" dirty="0">
              <a:solidFill>
                <a:srgbClr val="CC00CC"/>
              </a:solidFill>
            </a:endParaRPr>
          </a:p>
          <a:p>
            <a:pPr eaLnBrk="1" latinLnBrk="1" hangingPunct="1">
              <a:lnSpc>
                <a:spcPct val="60000"/>
              </a:lnSpc>
            </a:pPr>
            <a:r>
              <a:rPr kumimoji="1" lang="ko-KR" altLang="en-US" sz="1400" b="1" dirty="0">
                <a:solidFill>
                  <a:srgbClr val="CC00CC"/>
                </a:solidFill>
              </a:rPr>
              <a:t>1</a:t>
            </a:r>
            <a:endParaRPr kumimoji="1" lang="en-IN" altLang="ko-KR" sz="1400" b="1" dirty="0">
              <a:solidFill>
                <a:srgbClr val="CC00CC"/>
              </a:solidFill>
            </a:endParaRPr>
          </a:p>
          <a:p>
            <a:pPr eaLnBrk="1" latinLnBrk="1" hangingPunct="1">
              <a:lnSpc>
                <a:spcPct val="110000"/>
              </a:lnSpc>
            </a:pPr>
            <a:r>
              <a:rPr kumimoji="1" lang="ko-KR" altLang="en-US" sz="1400" b="1" dirty="0">
                <a:solidFill>
                  <a:srgbClr val="CC00CC"/>
                </a:solidFill>
              </a:rPr>
              <a:t>2</a:t>
            </a:r>
          </a:p>
          <a:p>
            <a:pPr eaLnBrk="1" latinLnBrk="1" hangingPunct="1">
              <a:lnSpc>
                <a:spcPct val="90000"/>
              </a:lnSpc>
            </a:pPr>
            <a:endParaRPr kumimoji="1" lang="en-IN" altLang="ko-KR" sz="1400" b="1" dirty="0">
              <a:solidFill>
                <a:srgbClr val="CC00CC"/>
              </a:solidFill>
            </a:endParaRPr>
          </a:p>
          <a:p>
            <a:pPr eaLnBrk="1" latinLnBrk="1" hangingPunct="1">
              <a:lnSpc>
                <a:spcPct val="90000"/>
              </a:lnSpc>
            </a:pPr>
            <a:r>
              <a:rPr kumimoji="1" lang="ko-KR" altLang="en-US" sz="1400" b="1" dirty="0">
                <a:solidFill>
                  <a:srgbClr val="CC00CC"/>
                </a:solidFill>
              </a:rPr>
              <a:t>3</a:t>
            </a:r>
          </a:p>
          <a:p>
            <a:pPr eaLnBrk="1" latinLnBrk="1" hangingPunct="1">
              <a:lnSpc>
                <a:spcPct val="110000"/>
              </a:lnSpc>
            </a:pPr>
            <a:endParaRPr kumimoji="1" lang="en-IN" altLang="ko-KR" sz="1400" b="1" dirty="0">
              <a:solidFill>
                <a:srgbClr val="CC00CC"/>
              </a:solidFill>
            </a:endParaRPr>
          </a:p>
          <a:p>
            <a:pPr eaLnBrk="1" latinLnBrk="1" hangingPunct="1">
              <a:lnSpc>
                <a:spcPct val="110000"/>
              </a:lnSpc>
            </a:pPr>
            <a:r>
              <a:rPr kumimoji="1" lang="ko-KR" altLang="en-US" sz="1400" b="1" dirty="0">
                <a:solidFill>
                  <a:srgbClr val="CC00CC"/>
                </a:solidFill>
              </a:rPr>
              <a:t>4</a:t>
            </a:r>
          </a:p>
        </p:txBody>
      </p:sp>
      <p:sp>
        <p:nvSpPr>
          <p:cNvPr id="4109" name="AutoShape 16">
            <a:extLst>
              <a:ext uri="{FF2B5EF4-FFF2-40B4-BE49-F238E27FC236}">
                <a16:creationId xmlns:a16="http://schemas.microsoft.com/office/drawing/2014/main" id="{1F0B1FC7-A464-4602-B188-50560076EE1D}"/>
              </a:ext>
            </a:extLst>
          </p:cNvPr>
          <p:cNvSpPr>
            <a:spLocks noChangeArrowheads="1"/>
          </p:cNvSpPr>
          <p:nvPr/>
        </p:nvSpPr>
        <p:spPr bwMode="auto">
          <a:xfrm>
            <a:off x="7086600" y="2971800"/>
            <a:ext cx="2057400" cy="457200"/>
          </a:xfrm>
          <a:prstGeom prst="cloudCallout">
            <a:avLst>
              <a:gd name="adj1" fmla="val -53472"/>
              <a:gd name="adj2" fmla="val 72222"/>
            </a:avLst>
          </a:prstGeom>
          <a:solidFill>
            <a:srgbClr val="00FF00"/>
          </a:solidFill>
          <a:ln w="12700">
            <a:solidFill>
              <a:schemeClr val="accent1"/>
            </a:solidFill>
            <a:round/>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latinLnBrk="1" hangingPunct="1">
              <a:lnSpc>
                <a:spcPct val="80000"/>
              </a:lnSpc>
            </a:pPr>
            <a:r>
              <a:rPr kumimoji="1" lang="en-US" altLang="ko-KR" sz="1400">
                <a:solidFill>
                  <a:srgbClr val="A50021"/>
                </a:solidFill>
              </a:rPr>
              <a:t>Save Return Address</a:t>
            </a:r>
          </a:p>
        </p:txBody>
      </p:sp>
      <p:sp>
        <p:nvSpPr>
          <p:cNvPr id="4110" name="AutoShape 17">
            <a:extLst>
              <a:ext uri="{FF2B5EF4-FFF2-40B4-BE49-F238E27FC236}">
                <a16:creationId xmlns:a16="http://schemas.microsoft.com/office/drawing/2014/main" id="{3B73D6E9-1FB9-4A8D-981A-E82B2B5F5DDA}"/>
              </a:ext>
            </a:extLst>
          </p:cNvPr>
          <p:cNvSpPr>
            <a:spLocks noChangeArrowheads="1"/>
          </p:cNvSpPr>
          <p:nvPr/>
        </p:nvSpPr>
        <p:spPr bwMode="auto">
          <a:xfrm>
            <a:off x="7315200" y="3581400"/>
            <a:ext cx="2362200" cy="457200"/>
          </a:xfrm>
          <a:prstGeom prst="cloudCallout">
            <a:avLst>
              <a:gd name="adj1" fmla="val -97847"/>
              <a:gd name="adj2" fmla="val 32292"/>
            </a:avLst>
          </a:prstGeom>
          <a:solidFill>
            <a:srgbClr val="00FF00"/>
          </a:solidFill>
          <a:ln w="12700">
            <a:solidFill>
              <a:schemeClr val="accent1"/>
            </a:solidFill>
            <a:round/>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latinLnBrk="1" hangingPunct="1"/>
            <a:r>
              <a:rPr kumimoji="1" lang="en-US" altLang="ko-KR" sz="1400">
                <a:solidFill>
                  <a:srgbClr val="A50021"/>
                </a:solidFill>
              </a:rPr>
              <a:t>Restore Return Address</a:t>
            </a:r>
          </a:p>
        </p:txBody>
      </p:sp>
      <p:graphicFrame>
        <p:nvGraphicFramePr>
          <p:cNvPr id="16" name="Object 8">
            <a:extLst>
              <a:ext uri="{FF2B5EF4-FFF2-40B4-BE49-F238E27FC236}">
                <a16:creationId xmlns:a16="http://schemas.microsoft.com/office/drawing/2014/main" id="{6692514D-8B44-43BA-8410-4EBDD2A6F54C}"/>
              </a:ext>
            </a:extLst>
          </p:cNvPr>
          <p:cNvGraphicFramePr>
            <a:graphicFrameLocks noChangeAspect="1"/>
          </p:cNvGraphicFramePr>
          <p:nvPr>
            <p:extLst>
              <p:ext uri="{D42A27DB-BD31-4B8C-83A1-F6EECF244321}">
                <p14:modId xmlns:p14="http://schemas.microsoft.com/office/powerpoint/2010/main" val="4120995128"/>
              </p:ext>
            </p:extLst>
          </p:nvPr>
        </p:nvGraphicFramePr>
        <p:xfrm>
          <a:off x="5299556" y="4198786"/>
          <a:ext cx="825500" cy="176213"/>
        </p:xfrm>
        <a:graphic>
          <a:graphicData uri="http://schemas.openxmlformats.org/presentationml/2006/ole">
            <mc:AlternateContent xmlns:mc="http://schemas.openxmlformats.org/markup-compatibility/2006">
              <mc:Choice xmlns:v="urn:schemas-microsoft-com:vml" Requires="v">
                <p:oleObj name="수식" r:id="rId12" imgW="825480" imgH="177480" progId="Equation.3">
                  <p:embed/>
                </p:oleObj>
              </mc:Choice>
              <mc:Fallback>
                <p:oleObj name="수식" r:id="rId12" imgW="825480" imgH="177480" progId="Equation.3">
                  <p:embed/>
                  <p:pic>
                    <p:nvPicPr>
                      <p:cNvPr id="16" name="Object 8">
                        <a:extLst>
                          <a:ext uri="{FF2B5EF4-FFF2-40B4-BE49-F238E27FC236}">
                            <a16:creationId xmlns:a16="http://schemas.microsoft.com/office/drawing/2014/main" id="{6692514D-8B44-43BA-8410-4EBDD2A6F5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9556" y="4198786"/>
                        <a:ext cx="825500" cy="1762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5">
            <a:extLst>
              <a:ext uri="{FF2B5EF4-FFF2-40B4-BE49-F238E27FC236}">
                <a16:creationId xmlns:a16="http://schemas.microsoft.com/office/drawing/2014/main" id="{B057A784-B6EF-4C34-9B6E-A336F1EF2D41}"/>
              </a:ext>
            </a:extLst>
          </p:cNvPr>
          <p:cNvGraphicFramePr>
            <a:graphicFrameLocks noChangeAspect="1"/>
          </p:cNvGraphicFramePr>
          <p:nvPr>
            <p:extLst>
              <p:ext uri="{D42A27DB-BD31-4B8C-83A1-F6EECF244321}">
                <p14:modId xmlns:p14="http://schemas.microsoft.com/office/powerpoint/2010/main" val="316685090"/>
              </p:ext>
            </p:extLst>
          </p:nvPr>
        </p:nvGraphicFramePr>
        <p:xfrm>
          <a:off x="5162477" y="3788471"/>
          <a:ext cx="1028700" cy="176212"/>
        </p:xfrm>
        <a:graphic>
          <a:graphicData uri="http://schemas.openxmlformats.org/presentationml/2006/ole">
            <mc:AlternateContent xmlns:mc="http://schemas.openxmlformats.org/markup-compatibility/2006">
              <mc:Choice xmlns:v="urn:schemas-microsoft-com:vml" Requires="v">
                <p:oleObj name="수식" r:id="rId4" imgW="1028520" imgH="177480" progId="Equation.3">
                  <p:embed/>
                </p:oleObj>
              </mc:Choice>
              <mc:Fallback>
                <p:oleObj name="수식" r:id="rId4" imgW="1028520" imgH="177480" progId="Equation.3">
                  <p:embed/>
                  <p:pic>
                    <p:nvPicPr>
                      <p:cNvPr id="17" name="Object 5">
                        <a:extLst>
                          <a:ext uri="{FF2B5EF4-FFF2-40B4-BE49-F238E27FC236}">
                            <a16:creationId xmlns:a16="http://schemas.microsoft.com/office/drawing/2014/main" id="{B057A784-B6EF-4C34-9B6E-A336F1EF2D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477" y="3788471"/>
                        <a:ext cx="1028700" cy="176212"/>
                      </a:xfrm>
                      <a:prstGeom prst="rect">
                        <a:avLst/>
                      </a:prstGeom>
                      <a:solidFill>
                        <a:srgbClr val="FFFF99"/>
                      </a:solidFill>
                      <a:ln>
                        <a:noFill/>
                      </a:ln>
                      <a:effec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E605-87AA-439D-95F6-BCE7206D95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298F6-9003-4D3E-BE0D-3A69A3109071}"/>
              </a:ext>
            </a:extLst>
          </p:cNvPr>
          <p:cNvSpPr>
            <a:spLocks noGrp="1"/>
          </p:cNvSpPr>
          <p:nvPr>
            <p:ph idx="1"/>
          </p:nvPr>
        </p:nvSpPr>
        <p:spPr/>
        <p:txBody>
          <a:bodyPr/>
          <a:lstStyle/>
          <a:p>
            <a:pPr lvl="2" algn="just">
              <a:lnSpc>
                <a:spcPct val="90000"/>
              </a:lnSpc>
            </a:pPr>
            <a:r>
              <a:rPr lang="en-US" altLang="ko-KR" sz="1800" dirty="0">
                <a:latin typeface="Times New Roman" panose="02020603050405020304" pitchFamily="18" charset="0"/>
                <a:cs typeface="Times New Roman" panose="02020603050405020304" pitchFamily="18" charset="0"/>
              </a:rPr>
              <a:t>7 bit Address Fields : AD</a:t>
            </a:r>
          </a:p>
          <a:p>
            <a:pPr lvl="3" algn="just">
              <a:lnSpc>
                <a:spcPct val="90000"/>
              </a:lnSpc>
            </a:pPr>
            <a:r>
              <a:rPr lang="en-US" altLang="ko-KR" dirty="0">
                <a:latin typeface="Times New Roman" panose="02020603050405020304" pitchFamily="18" charset="0"/>
                <a:cs typeface="Times New Roman" panose="02020603050405020304" pitchFamily="18" charset="0"/>
              </a:rPr>
              <a:t>128 word : 128 X 20 bit </a:t>
            </a:r>
          </a:p>
          <a:p>
            <a:pPr marL="914400" lvl="2" indent="0" algn="just">
              <a:lnSpc>
                <a:spcPct val="90000"/>
              </a:lnSpc>
              <a:buNone/>
            </a:pPr>
            <a:endParaRPr lang="en-IN" dirty="0"/>
          </a:p>
        </p:txBody>
      </p:sp>
    </p:spTree>
    <p:extLst>
      <p:ext uri="{BB962C8B-B14F-4D97-AF65-F5344CB8AC3E}">
        <p14:creationId xmlns:p14="http://schemas.microsoft.com/office/powerpoint/2010/main" val="2506402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8C89-4FA3-4A33-6202-D1A8581F2E4C}"/>
              </a:ext>
            </a:extLst>
          </p:cNvPr>
          <p:cNvSpPr>
            <a:spLocks noGrp="1"/>
          </p:cNvSpPr>
          <p:nvPr>
            <p:ph type="title"/>
          </p:nvPr>
        </p:nvSpPr>
        <p:spPr/>
        <p:txBody>
          <a:bodyPr>
            <a:normAutofit/>
          </a:bodyPr>
          <a:lstStyle/>
          <a:p>
            <a:r>
              <a:rPr lang="en-IN" sz="3200" b="1" i="0" u="none" strike="noStrike" baseline="0" dirty="0">
                <a:latin typeface="Times New Roman" panose="02020603050405020304" pitchFamily="18" charset="0"/>
                <a:cs typeface="Times New Roman" panose="02020603050405020304" pitchFamily="18" charset="0"/>
              </a:rPr>
              <a:t>Symbolic Microinstructions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FBEE5D-A3FB-398D-7A63-8646FBAACBB6}"/>
              </a:ext>
            </a:extLst>
          </p:cNvPr>
          <p:cNvSpPr>
            <a:spLocks noGrp="1"/>
          </p:cNvSpPr>
          <p:nvPr>
            <p:ph idx="1"/>
          </p:nvPr>
        </p:nvSpPr>
        <p:spPr/>
        <p:txBody>
          <a:bodyPr/>
          <a:lstStyle/>
          <a:p>
            <a:pPr lvl="1" algn="just">
              <a:lnSpc>
                <a:spcPct val="90000"/>
              </a:lnSpc>
            </a:pPr>
            <a:r>
              <a:rPr lang="en-US" altLang="ko-KR" sz="1800" b="1" dirty="0">
                <a:latin typeface="Times New Roman" panose="02020603050405020304" pitchFamily="18" charset="0"/>
                <a:cs typeface="Times New Roman" panose="02020603050405020304" pitchFamily="18" charset="0"/>
              </a:rPr>
              <a:t>Symbolic Microinstruction </a:t>
            </a:r>
          </a:p>
          <a:p>
            <a:pPr lvl="2" algn="just">
              <a:lnSpc>
                <a:spcPct val="90000"/>
              </a:lnSpc>
              <a:buFont typeface="Monotype Sorts" pitchFamily="2" charset="2"/>
              <a:buNone/>
            </a:pPr>
            <a:r>
              <a:rPr kumimoji="1" lang="ko-KR" altLang="en-US" sz="1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ko-KR" sz="1800" dirty="0">
                <a:latin typeface="Times New Roman" panose="02020603050405020304" pitchFamily="18" charset="0"/>
                <a:cs typeface="Times New Roman" panose="02020603050405020304" pitchFamily="18" charset="0"/>
              </a:rPr>
              <a:t> </a:t>
            </a:r>
            <a:r>
              <a:rPr lang="en-US" altLang="ko-KR" sz="1800" b="1" dirty="0">
                <a:latin typeface="Times New Roman" panose="02020603050405020304" pitchFamily="18" charset="0"/>
                <a:cs typeface="Times New Roman" panose="02020603050405020304" pitchFamily="18" charset="0"/>
              </a:rPr>
              <a:t>Label Field </a:t>
            </a:r>
            <a:r>
              <a:rPr lang="en-US" altLang="ko-KR" sz="1800" dirty="0">
                <a:latin typeface="Times New Roman" panose="02020603050405020304" pitchFamily="18" charset="0"/>
                <a:cs typeface="Times New Roman" panose="02020603050405020304" pitchFamily="18" charset="0"/>
              </a:rPr>
              <a:t>: Terminated with a colon ( </a:t>
            </a:r>
            <a:r>
              <a:rPr lang="en-US" altLang="ko-KR" sz="1800" b="1" dirty="0">
                <a:latin typeface="Times New Roman" panose="02020603050405020304" pitchFamily="18" charset="0"/>
                <a:cs typeface="Times New Roman" panose="02020603050405020304" pitchFamily="18" charset="0"/>
              </a:rPr>
              <a:t>: </a:t>
            </a:r>
            <a:r>
              <a:rPr lang="en-US" altLang="ko-KR" sz="1800" dirty="0">
                <a:latin typeface="Times New Roman" panose="02020603050405020304" pitchFamily="18" charset="0"/>
                <a:cs typeface="Times New Roman" panose="02020603050405020304" pitchFamily="18" charset="0"/>
              </a:rPr>
              <a:t>), may or may not be empty</a:t>
            </a:r>
          </a:p>
          <a:p>
            <a:pPr lvl="2" algn="just">
              <a:lnSpc>
                <a:spcPct val="90000"/>
              </a:lnSpc>
              <a:buFont typeface="Monotype Sorts" pitchFamily="2" charset="2"/>
              <a:buNone/>
            </a:pPr>
            <a:r>
              <a:rPr kumimoji="1" lang="ko-KR" alt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ko-KR" sz="1800" b="1" dirty="0">
                <a:latin typeface="Times New Roman" panose="02020603050405020304" pitchFamily="18" charset="0"/>
                <a:cs typeface="Times New Roman" panose="02020603050405020304" pitchFamily="18" charset="0"/>
              </a:rPr>
              <a:t>Microoperation Field </a:t>
            </a:r>
            <a:r>
              <a:rPr lang="en-US" altLang="ko-KR" sz="1800" dirty="0">
                <a:latin typeface="Times New Roman" panose="02020603050405020304" pitchFamily="18" charset="0"/>
                <a:cs typeface="Times New Roman" panose="02020603050405020304" pitchFamily="18" charset="0"/>
              </a:rPr>
              <a:t>: one, two, or three </a:t>
            </a:r>
          </a:p>
          <a:p>
            <a:pPr lvl="2" algn="just">
              <a:lnSpc>
                <a:spcPct val="90000"/>
              </a:lnSpc>
              <a:buFont typeface="Monotype Sorts" pitchFamily="2" charset="2"/>
              <a:buNone/>
            </a:pPr>
            <a:r>
              <a:rPr lang="en-US" altLang="ko-KR" sz="1800" dirty="0">
                <a:latin typeface="Times New Roman" panose="02020603050405020304" pitchFamily="18" charset="0"/>
                <a:cs typeface="Times New Roman" panose="02020603050405020304" pitchFamily="18" charset="0"/>
              </a:rPr>
              <a:t>       symbols, separated by commas</a:t>
            </a:r>
            <a:r>
              <a:rPr kumimoji="1" lang="ko-KR" altLang="en-US" sz="1800" b="1" dirty="0">
                <a:latin typeface="Times New Roman" panose="02020603050405020304" pitchFamily="18" charset="0"/>
                <a:cs typeface="Times New Roman" panose="02020603050405020304" pitchFamily="18" charset="0"/>
                <a:sym typeface="Wingdings" panose="05000000000000000000" pitchFamily="2" charset="2"/>
              </a:rPr>
              <a:t> </a:t>
            </a:r>
          </a:p>
          <a:p>
            <a:pPr lvl="2" algn="just">
              <a:lnSpc>
                <a:spcPct val="90000"/>
              </a:lnSpc>
              <a:buFont typeface="Monotype Sorts" pitchFamily="2" charset="2"/>
              <a:buNone/>
            </a:pPr>
            <a:r>
              <a:rPr kumimoji="1" lang="ko-KR" alt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ko-KR" sz="1800" b="1" dirty="0">
                <a:latin typeface="Times New Roman" panose="02020603050405020304" pitchFamily="18" charset="0"/>
                <a:cs typeface="Times New Roman" panose="02020603050405020304" pitchFamily="18" charset="0"/>
              </a:rPr>
              <a:t>CD Field </a:t>
            </a:r>
            <a:r>
              <a:rPr lang="en-US" altLang="ko-KR" sz="1800" dirty="0">
                <a:latin typeface="Times New Roman" panose="02020603050405020304" pitchFamily="18" charset="0"/>
                <a:cs typeface="Times New Roman" panose="02020603050405020304" pitchFamily="18" charset="0"/>
              </a:rPr>
              <a:t>: U, I, S, or Z</a:t>
            </a:r>
          </a:p>
          <a:p>
            <a:pPr lvl="2" algn="just">
              <a:lnSpc>
                <a:spcPct val="90000"/>
              </a:lnSpc>
              <a:buFont typeface="Wingdings" panose="05000000000000000000" pitchFamily="2" charset="2"/>
              <a:buChar char=""/>
            </a:pPr>
            <a:r>
              <a:rPr lang="en-US" altLang="ko-KR" b="1" dirty="0">
                <a:latin typeface="Times New Roman" panose="02020603050405020304" pitchFamily="18" charset="0"/>
                <a:cs typeface="Times New Roman" panose="02020603050405020304" pitchFamily="18" charset="0"/>
              </a:rPr>
              <a:t>BR Field </a:t>
            </a:r>
            <a:r>
              <a:rPr lang="en-US" altLang="ko-KR" dirty="0">
                <a:latin typeface="Times New Roman" panose="02020603050405020304" pitchFamily="18" charset="0"/>
                <a:cs typeface="Times New Roman" panose="02020603050405020304" pitchFamily="18" charset="0"/>
              </a:rPr>
              <a:t>: JMP, CALL, RET, or MAP</a:t>
            </a:r>
          </a:p>
          <a:p>
            <a:pPr marL="914400" lvl="2" indent="0" algn="just">
              <a:lnSpc>
                <a:spcPct val="90000"/>
              </a:lnSpc>
              <a:buNone/>
            </a:pPr>
            <a:endParaRPr lang="en-US" altLang="ko-KR" dirty="0">
              <a:latin typeface="Times New Roman" panose="02020603050405020304" pitchFamily="18" charset="0"/>
              <a:cs typeface="Times New Roman" panose="02020603050405020304" pitchFamily="18" charset="0"/>
            </a:endParaRPr>
          </a:p>
          <a:p>
            <a:pPr marL="914400" lvl="2" indent="0" algn="just">
              <a:lnSpc>
                <a:spcPct val="90000"/>
              </a:lnSpc>
              <a:buNone/>
            </a:pPr>
            <a:endParaRPr lang="en-US" sz="1400" dirty="0">
              <a:latin typeface="Times New Roman" panose="02020603050405020304" pitchFamily="18" charset="0"/>
              <a:cs typeface="Times New Roman" panose="02020603050405020304" pitchFamily="18" charset="0"/>
            </a:endParaRPr>
          </a:p>
          <a:p>
            <a:endParaRPr lang="en-IN" dirty="0"/>
          </a:p>
        </p:txBody>
      </p:sp>
      <p:graphicFrame>
        <p:nvGraphicFramePr>
          <p:cNvPr id="4" name="Object 19">
            <a:extLst>
              <a:ext uri="{FF2B5EF4-FFF2-40B4-BE49-F238E27FC236}">
                <a16:creationId xmlns:a16="http://schemas.microsoft.com/office/drawing/2014/main" id="{6D6F4AF1-7E61-5ABC-4644-D0B16CC58DE8}"/>
              </a:ext>
            </a:extLst>
          </p:cNvPr>
          <p:cNvGraphicFramePr>
            <a:graphicFrameLocks noChangeAspect="1"/>
          </p:cNvGraphicFramePr>
          <p:nvPr>
            <p:extLst>
              <p:ext uri="{D42A27DB-BD31-4B8C-83A1-F6EECF244321}">
                <p14:modId xmlns:p14="http://schemas.microsoft.com/office/powerpoint/2010/main" val="3363250011"/>
              </p:ext>
            </p:extLst>
          </p:nvPr>
        </p:nvGraphicFramePr>
        <p:xfrm>
          <a:off x="4752515" y="5016721"/>
          <a:ext cx="6346103" cy="1476154"/>
        </p:xfrm>
        <a:graphic>
          <a:graphicData uri="http://schemas.openxmlformats.org/presentationml/2006/ole">
            <mc:AlternateContent xmlns:mc="http://schemas.openxmlformats.org/markup-compatibility/2006">
              <mc:Choice xmlns:v="urn:schemas-microsoft-com:vml" Requires="v">
                <p:oleObj name="워크시트" r:id="rId2" imgW="3985610" imgH="922257" progId="Excel.Sheet.8">
                  <p:embed/>
                </p:oleObj>
              </mc:Choice>
              <mc:Fallback>
                <p:oleObj name="워크시트" r:id="rId2" imgW="3985610" imgH="922257" progId="Excel.Sheet.8">
                  <p:embed/>
                  <p:pic>
                    <p:nvPicPr>
                      <p:cNvPr id="4" name="Object 19">
                        <a:extLst>
                          <a:ext uri="{FF2B5EF4-FFF2-40B4-BE49-F238E27FC236}">
                            <a16:creationId xmlns:a16="http://schemas.microsoft.com/office/drawing/2014/main" id="{6D6F4AF1-7E61-5ABC-4644-D0B16CC58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515" y="5016721"/>
                        <a:ext cx="6346103" cy="1476154"/>
                      </a:xfrm>
                      <a:prstGeom prst="rect">
                        <a:avLst/>
                      </a:prstGeom>
                      <a:noFill/>
                      <a:ln>
                        <a:noFill/>
                      </a:ln>
                      <a:effectLst/>
                    </p:spPr>
                  </p:pic>
                </p:oleObj>
              </mc:Fallback>
            </mc:AlternateContent>
          </a:graphicData>
        </a:graphic>
      </p:graphicFrame>
      <p:sp>
        <p:nvSpPr>
          <p:cNvPr id="5" name="Rectangle 20">
            <a:extLst>
              <a:ext uri="{FF2B5EF4-FFF2-40B4-BE49-F238E27FC236}">
                <a16:creationId xmlns:a16="http://schemas.microsoft.com/office/drawing/2014/main" id="{B3889186-C0B5-93F4-19A8-D56E5B4DD87D}"/>
              </a:ext>
            </a:extLst>
          </p:cNvPr>
          <p:cNvSpPr>
            <a:spLocks noChangeArrowheads="1"/>
          </p:cNvSpPr>
          <p:nvPr/>
        </p:nvSpPr>
        <p:spPr bwMode="auto">
          <a:xfrm>
            <a:off x="4752515" y="4370390"/>
            <a:ext cx="61438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lvl="2">
              <a:lnSpc>
                <a:spcPct val="90000"/>
              </a:lnSpc>
            </a:pPr>
            <a:endParaRPr kumimoji="1" lang="en-IN" altLang="ko-KR" sz="2000" b="1" dirty="0">
              <a:solidFill>
                <a:schemeClr val="accent1"/>
              </a:solidFill>
              <a:sym typeface="Wingdings" panose="05000000000000000000" pitchFamily="2" charset="2"/>
            </a:endParaRPr>
          </a:p>
          <a:p>
            <a:pPr lvl="2">
              <a:lnSpc>
                <a:spcPct val="90000"/>
              </a:lnSpc>
            </a:pPr>
            <a:r>
              <a:rPr kumimoji="1" lang="ko-KR" altLang="en-US" sz="2000" b="1" dirty="0">
                <a:solidFill>
                  <a:schemeClr val="accent1"/>
                </a:solidFill>
                <a:sym typeface="Wingdings" panose="05000000000000000000" pitchFamily="2" charset="2"/>
              </a:rPr>
              <a:t></a:t>
            </a:r>
            <a:r>
              <a:rPr lang="ko-KR" altLang="ko-KR" sz="2000" dirty="0"/>
              <a:t>             </a:t>
            </a:r>
            <a:r>
              <a:rPr kumimoji="1" lang="ko-KR" altLang="en-US" sz="2000" b="1" dirty="0">
                <a:solidFill>
                  <a:schemeClr val="accent1"/>
                </a:solidFill>
                <a:sym typeface="Wingdings" panose="05000000000000000000" pitchFamily="2" charset="2"/>
              </a:rPr>
              <a:t>                                         </a:t>
            </a:r>
            <a:r>
              <a:rPr lang="ko-KR" altLang="ko-KR" sz="2000" dirty="0"/>
              <a:t>  </a:t>
            </a:r>
            <a:r>
              <a:rPr lang="ko-KR" altLang="ko-KR" sz="2000" b="1" dirty="0">
                <a:solidFill>
                  <a:schemeClr val="accent1"/>
                </a:solidFill>
                <a:sym typeface="Wingdings" panose="05000000000000000000" pitchFamily="2" charset="2"/>
              </a:rPr>
              <a:t></a:t>
            </a:r>
            <a:endParaRPr lang="ko-KR" altLang="en-US" sz="2000" dirty="0"/>
          </a:p>
        </p:txBody>
      </p:sp>
    </p:spTree>
    <p:extLst>
      <p:ext uri="{BB962C8B-B14F-4D97-AF65-F5344CB8AC3E}">
        <p14:creationId xmlns:p14="http://schemas.microsoft.com/office/powerpoint/2010/main" val="366205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2A9B-1032-4385-878F-AFD23EB9F2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81C500-E587-4EDC-A7C8-8699542E54D8}"/>
              </a:ext>
            </a:extLst>
          </p:cNvPr>
          <p:cNvSpPr>
            <a:spLocks noGrp="1"/>
          </p:cNvSpPr>
          <p:nvPr>
            <p:ph idx="1"/>
          </p:nvPr>
        </p:nvSpPr>
        <p:spPr/>
        <p:txBody>
          <a:bodyPr/>
          <a:lstStyle/>
          <a:p>
            <a:pPr lvl="1">
              <a:lnSpc>
                <a:spcPct val="90000"/>
              </a:lnSpc>
            </a:pPr>
            <a:r>
              <a:rPr lang="en-US" altLang="ko-KR" b="1" dirty="0">
                <a:latin typeface="Times New Roman" panose="02020603050405020304" pitchFamily="18" charset="0"/>
                <a:cs typeface="Times New Roman" panose="02020603050405020304" pitchFamily="18" charset="0"/>
              </a:rPr>
              <a:t>Microprogram</a:t>
            </a:r>
          </a:p>
          <a:p>
            <a:pPr lvl="2">
              <a:lnSpc>
                <a:spcPct val="90000"/>
              </a:lnSpc>
            </a:pPr>
            <a:r>
              <a:rPr lang="en-US" altLang="ko-KR" sz="2400" dirty="0">
                <a:latin typeface="Times New Roman" panose="02020603050405020304" pitchFamily="18" charset="0"/>
                <a:cs typeface="Times New Roman" panose="02020603050405020304" pitchFamily="18" charset="0"/>
              </a:rPr>
              <a:t>A sequence of microinstruction</a:t>
            </a:r>
          </a:p>
          <a:p>
            <a:pPr lvl="3">
              <a:lnSpc>
                <a:spcPct val="90000"/>
              </a:lnSpc>
            </a:pPr>
            <a:r>
              <a:rPr lang="en-US" altLang="ko-KR" sz="2400" b="1" dirty="0">
                <a:latin typeface="Times New Roman" panose="02020603050405020304" pitchFamily="18" charset="0"/>
                <a:cs typeface="Times New Roman" panose="02020603050405020304" pitchFamily="18" charset="0"/>
              </a:rPr>
              <a:t>Static microprogramming : </a:t>
            </a:r>
            <a:r>
              <a:rPr lang="en-US" altLang="ko-KR" sz="2400" b="1" i="1" dirty="0">
                <a:latin typeface="Times New Roman" panose="02020603050405020304" pitchFamily="18" charset="0"/>
                <a:cs typeface="Times New Roman" panose="02020603050405020304" pitchFamily="18" charset="0"/>
              </a:rPr>
              <a:t>Control Memory =</a:t>
            </a:r>
            <a:r>
              <a:rPr lang="en-US" altLang="ko-KR" sz="2400" b="1" dirty="0">
                <a:latin typeface="Times New Roman" panose="02020603050405020304" pitchFamily="18" charset="0"/>
                <a:cs typeface="Times New Roman" panose="02020603050405020304" pitchFamily="18" charset="0"/>
              </a:rPr>
              <a:t> ROM</a:t>
            </a:r>
          </a:p>
          <a:p>
            <a:pPr lvl="4">
              <a:lnSpc>
                <a:spcPct val="90000"/>
              </a:lnSpc>
            </a:pPr>
            <a:r>
              <a:rPr lang="en-US" altLang="ko-KR" sz="2400" dirty="0">
                <a:latin typeface="Times New Roman" panose="02020603050405020304" pitchFamily="18" charset="0"/>
                <a:cs typeface="Times New Roman" panose="02020603050405020304" pitchFamily="18" charset="0"/>
              </a:rPr>
              <a:t>Control words in ROM are made permanent during the hardware production.</a:t>
            </a:r>
          </a:p>
          <a:p>
            <a:pPr lvl="4">
              <a:lnSpc>
                <a:spcPct val="90000"/>
              </a:lnSpc>
            </a:pPr>
            <a:r>
              <a:rPr lang="en-US" altLang="ko-KR" sz="2400" dirty="0">
                <a:latin typeface="Times New Roman" panose="02020603050405020304" pitchFamily="18" charset="0"/>
                <a:cs typeface="Times New Roman" panose="02020603050405020304" pitchFamily="18" charset="0"/>
              </a:rPr>
              <a:t>Control units reads the microprogram from ROM</a:t>
            </a:r>
          </a:p>
          <a:p>
            <a:pPr lvl="4">
              <a:lnSpc>
                <a:spcPct val="90000"/>
              </a:lnSpc>
            </a:pPr>
            <a:r>
              <a:rPr lang="en-US" altLang="ko-KR" sz="2400" dirty="0">
                <a:latin typeface="Times New Roman" panose="02020603050405020304" pitchFamily="18" charset="0"/>
                <a:cs typeface="Times New Roman" panose="02020603050405020304" pitchFamily="18" charset="0"/>
              </a:rPr>
              <a:t>We can not alter microprogram</a:t>
            </a:r>
          </a:p>
          <a:p>
            <a:pPr lvl="3">
              <a:lnSpc>
                <a:spcPct val="90000"/>
              </a:lnSpc>
            </a:pPr>
            <a:r>
              <a:rPr lang="en-US" altLang="ko-KR" sz="2400" b="1" dirty="0">
                <a:latin typeface="Times New Roman" panose="02020603050405020304" pitchFamily="18" charset="0"/>
                <a:cs typeface="Times New Roman" panose="02020603050405020304" pitchFamily="18" charset="0"/>
              </a:rPr>
              <a:t>Dynamic microprogramming : </a:t>
            </a:r>
            <a:r>
              <a:rPr lang="en-US" altLang="ko-KR" sz="2400" b="1" i="1" dirty="0">
                <a:latin typeface="Times New Roman" panose="02020603050405020304" pitchFamily="18" charset="0"/>
                <a:cs typeface="Times New Roman" panose="02020603050405020304" pitchFamily="18" charset="0"/>
              </a:rPr>
              <a:t>Control Memory =</a:t>
            </a:r>
            <a:r>
              <a:rPr lang="en-US" altLang="ko-KR" sz="2400" b="1" dirty="0">
                <a:latin typeface="Times New Roman" panose="02020603050405020304" pitchFamily="18" charset="0"/>
                <a:cs typeface="Times New Roman" panose="02020603050405020304" pitchFamily="18" charset="0"/>
              </a:rPr>
              <a:t> RAM</a:t>
            </a:r>
          </a:p>
          <a:p>
            <a:pPr lvl="4">
              <a:lnSpc>
                <a:spcPct val="90000"/>
              </a:lnSpc>
            </a:pPr>
            <a:r>
              <a:rPr lang="en-US" altLang="ko-KR" sz="2400" dirty="0">
                <a:latin typeface="Times New Roman" panose="02020603050405020304" pitchFamily="18" charset="0"/>
                <a:cs typeface="Times New Roman" panose="02020603050405020304" pitchFamily="18" charset="0"/>
              </a:rPr>
              <a:t>RAM can be used for writing (</a:t>
            </a:r>
            <a:r>
              <a:rPr lang="en-US" altLang="ko-KR" sz="2400" i="1" dirty="0">
                <a:latin typeface="Times New Roman" panose="02020603050405020304" pitchFamily="18" charset="0"/>
                <a:cs typeface="Times New Roman" panose="02020603050405020304" pitchFamily="18" charset="0"/>
              </a:rPr>
              <a:t>to change a writable control memory</a:t>
            </a:r>
            <a:r>
              <a:rPr lang="en-US" altLang="ko-KR" sz="2400" dirty="0">
                <a:latin typeface="Times New Roman" panose="02020603050405020304" pitchFamily="18" charset="0"/>
                <a:cs typeface="Times New Roman" panose="02020603050405020304" pitchFamily="18" charset="0"/>
              </a:rPr>
              <a:t>) </a:t>
            </a:r>
          </a:p>
          <a:p>
            <a:pPr lvl="4">
              <a:lnSpc>
                <a:spcPct val="90000"/>
              </a:lnSpc>
            </a:pPr>
            <a:r>
              <a:rPr lang="en-US" altLang="ko-KR" sz="2400" dirty="0">
                <a:latin typeface="Times New Roman" panose="02020603050405020304" pitchFamily="18" charset="0"/>
                <a:cs typeface="Times New Roman" panose="02020603050405020304" pitchFamily="18" charset="0"/>
              </a:rPr>
              <a:t>Microprogram is loaded initially from an auxiliary memory such as a magnetic disk	</a:t>
            </a:r>
          </a:p>
          <a:p>
            <a:pPr marL="457200" lvl="1" indent="0">
              <a:buNone/>
            </a:pPr>
            <a:endParaRPr lang="en-IN" altLang="ko-K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737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AAC4-CEDE-4E51-9CDF-23BEAACD04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AA7D6F-A7CE-423A-88B5-CCCF6B336DA4}"/>
              </a:ext>
            </a:extLst>
          </p:cNvPr>
          <p:cNvSpPr>
            <a:spLocks noGrp="1"/>
          </p:cNvSpPr>
          <p:nvPr>
            <p:ph idx="1"/>
          </p:nvPr>
        </p:nvSpPr>
        <p:spPr/>
        <p:txBody>
          <a:bodyPr/>
          <a:lstStyle/>
          <a:p>
            <a:pPr lvl="2" algn="just">
              <a:lnSpc>
                <a:spcPct val="90000"/>
              </a:lnSpc>
              <a:buFont typeface="Monotype Sorts" pitchFamily="2" charset="2"/>
              <a:buNone/>
            </a:pPr>
            <a:r>
              <a:rPr lang="ko-KR" altLang="ko-KR" sz="2400" b="1" dirty="0">
                <a:latin typeface="Times New Roman" panose="02020603050405020304" pitchFamily="18" charset="0"/>
                <a:cs typeface="Times New Roman" panose="02020603050405020304" pitchFamily="18" charset="0"/>
                <a:sym typeface="Wingdings" panose="05000000000000000000" pitchFamily="2" charset="2"/>
              </a:rPr>
              <a:t></a:t>
            </a:r>
            <a:r>
              <a:rPr lang="ko-KR" altLang="ko-KR" sz="2400" b="1" dirty="0">
                <a:latin typeface="Times New Roman" panose="02020603050405020304" pitchFamily="18" charset="0"/>
                <a:cs typeface="Times New Roman" panose="02020603050405020304" pitchFamily="18" charset="0"/>
              </a:rPr>
              <a:t> </a:t>
            </a:r>
            <a:r>
              <a:rPr lang="en-US" altLang="ko-KR" sz="2400" b="1" dirty="0">
                <a:latin typeface="Times New Roman" panose="02020603050405020304" pitchFamily="18" charset="0"/>
                <a:cs typeface="Times New Roman" panose="02020603050405020304" pitchFamily="18" charset="0"/>
              </a:rPr>
              <a:t>AD Field (address of next instruction to be executed)</a:t>
            </a:r>
          </a:p>
          <a:p>
            <a:pPr lvl="2" algn="just">
              <a:lnSpc>
                <a:spcPct val="90000"/>
              </a:lnSpc>
              <a:buFont typeface="Monotype Sorts" pitchFamily="2" charset="2"/>
              <a:buNone/>
            </a:pPr>
            <a:r>
              <a:rPr lang="en-US" altLang="ko-KR" sz="2400" dirty="0">
                <a:latin typeface="Times New Roman" panose="02020603050405020304" pitchFamily="18" charset="0"/>
                <a:cs typeface="Times New Roman" panose="02020603050405020304" pitchFamily="18" charset="0"/>
              </a:rPr>
              <a:t>	a. Symbolic Address : Label ( = Address )</a:t>
            </a:r>
          </a:p>
          <a:p>
            <a:pPr lvl="2" algn="just">
              <a:lnSpc>
                <a:spcPct val="90000"/>
              </a:lnSpc>
              <a:buFont typeface="Monotype Sorts" pitchFamily="2" charset="2"/>
              <a:buNone/>
            </a:pPr>
            <a:r>
              <a:rPr lang="en-US" altLang="ko-KR" sz="2400" dirty="0">
                <a:latin typeface="Times New Roman" panose="02020603050405020304" pitchFamily="18" charset="0"/>
                <a:cs typeface="Times New Roman" panose="02020603050405020304" pitchFamily="18" charset="0"/>
              </a:rPr>
              <a:t>    b. Symbol “NEXT” : next address</a:t>
            </a:r>
          </a:p>
          <a:p>
            <a:pPr lvl="2" algn="just">
              <a:lnSpc>
                <a:spcPct val="90000"/>
              </a:lnSpc>
              <a:buFont typeface="Monotype Sorts" pitchFamily="2" charset="2"/>
              <a:buNone/>
            </a:pPr>
            <a:r>
              <a:rPr lang="en-US" altLang="ko-KR" sz="2400" dirty="0">
                <a:latin typeface="Times New Roman" panose="02020603050405020304" pitchFamily="18" charset="0"/>
                <a:cs typeface="Times New Roman" panose="02020603050405020304" pitchFamily="18" charset="0"/>
              </a:rPr>
              <a:t>    c. Symbol “RET” or “MAP” : AD field = 0000000   </a:t>
            </a:r>
          </a:p>
          <a:p>
            <a:pPr lvl="2" algn="just">
              <a:lnSpc>
                <a:spcPct val="90000"/>
              </a:lnSpc>
            </a:pPr>
            <a:r>
              <a:rPr lang="en-US" altLang="ko-KR" sz="2400" b="1" dirty="0">
                <a:latin typeface="Times New Roman" panose="02020603050405020304" pitchFamily="18" charset="0"/>
                <a:cs typeface="Times New Roman" panose="02020603050405020304" pitchFamily="18" charset="0"/>
              </a:rPr>
              <a:t>ORG : Pseudo instruction</a:t>
            </a:r>
            <a:r>
              <a:rPr lang="en-US" altLang="ko-KR" sz="2400" dirty="0">
                <a:latin typeface="Times New Roman" panose="02020603050405020304" pitchFamily="18" charset="0"/>
                <a:cs typeface="Times New Roman" panose="02020603050405020304" pitchFamily="18" charset="0"/>
              </a:rPr>
              <a:t>(</a:t>
            </a:r>
            <a:r>
              <a:rPr lang="en-US" altLang="ko-KR" sz="2400" i="1" dirty="0">
                <a:latin typeface="Times New Roman" panose="02020603050405020304" pitchFamily="18" charset="0"/>
                <a:cs typeface="Times New Roman" panose="02020603050405020304" pitchFamily="18" charset="0"/>
              </a:rPr>
              <a:t>define the origin, or first address of routine)</a:t>
            </a:r>
          </a:p>
          <a:p>
            <a:endParaRPr lang="en-IN" dirty="0"/>
          </a:p>
        </p:txBody>
      </p:sp>
    </p:spTree>
    <p:extLst>
      <p:ext uri="{BB962C8B-B14F-4D97-AF65-F5344CB8AC3E}">
        <p14:creationId xmlns:p14="http://schemas.microsoft.com/office/powerpoint/2010/main" val="822634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7E5F-B423-47A2-A689-FC40D44FA94A}"/>
              </a:ext>
            </a:extLst>
          </p:cNvPr>
          <p:cNvSpPr>
            <a:spLocks noGrp="1"/>
          </p:cNvSpPr>
          <p:nvPr>
            <p:ph type="title"/>
          </p:nvPr>
        </p:nvSpPr>
        <p:spPr/>
        <p:txBody>
          <a:bodyPr/>
          <a:lstStyle/>
          <a:p>
            <a:r>
              <a:rPr lang="en-US" altLang="ko-KR" sz="4400" b="1" dirty="0">
                <a:latin typeface="Times New Roman" panose="02020603050405020304" pitchFamily="18" charset="0"/>
                <a:cs typeface="Times New Roman" panose="02020603050405020304" pitchFamily="18" charset="0"/>
              </a:rPr>
              <a:t>Fetch (Sub)Routine</a:t>
            </a:r>
            <a:br>
              <a:rPr lang="en-US" altLang="ko-KR" sz="4400" dirty="0"/>
            </a:br>
            <a:endParaRPr lang="en-IN" dirty="0"/>
          </a:p>
        </p:txBody>
      </p:sp>
      <p:sp>
        <p:nvSpPr>
          <p:cNvPr id="5124" name="Rectangle 3">
            <a:extLst>
              <a:ext uri="{FF2B5EF4-FFF2-40B4-BE49-F238E27FC236}">
                <a16:creationId xmlns:a16="http://schemas.microsoft.com/office/drawing/2014/main" id="{7ADB1CCE-1A31-47B0-B504-87592442FCEE}"/>
              </a:ext>
            </a:extLst>
          </p:cNvPr>
          <p:cNvSpPr>
            <a:spLocks noGrp="1" noChangeArrowheads="1"/>
          </p:cNvSpPr>
          <p:nvPr>
            <p:ph idx="1"/>
          </p:nvPr>
        </p:nvSpPr>
        <p:spPr/>
        <p:txBody>
          <a:bodyPr>
            <a:normAutofit/>
          </a:bodyPr>
          <a:lstStyle/>
          <a:p>
            <a:pPr lvl="2">
              <a:lnSpc>
                <a:spcPct val="90000"/>
              </a:lnSpc>
            </a:pPr>
            <a:r>
              <a:rPr lang="en-US" altLang="ko-KR" b="1" dirty="0">
                <a:latin typeface="Times New Roman" panose="02020603050405020304" pitchFamily="18" charset="0"/>
                <a:cs typeface="Times New Roman" panose="02020603050405020304" pitchFamily="18" charset="0"/>
              </a:rPr>
              <a:t>Memory Map(</a:t>
            </a:r>
            <a:r>
              <a:rPr lang="en-US" altLang="ko-KR" b="1" i="1" dirty="0">
                <a:latin typeface="Times New Roman" panose="02020603050405020304" pitchFamily="18" charset="0"/>
                <a:cs typeface="Times New Roman" panose="02020603050405020304" pitchFamily="18" charset="0"/>
              </a:rPr>
              <a:t>128 words</a:t>
            </a:r>
            <a:r>
              <a:rPr lang="en-US" altLang="ko-KR" b="1" dirty="0">
                <a:latin typeface="Times New Roman" panose="02020603050405020304" pitchFamily="18" charset="0"/>
                <a:cs typeface="Times New Roman" panose="02020603050405020304" pitchFamily="18" charset="0"/>
              </a:rPr>
              <a:t>) : </a:t>
            </a:r>
          </a:p>
          <a:p>
            <a:pPr lvl="3">
              <a:lnSpc>
                <a:spcPct val="90000"/>
              </a:lnSpc>
            </a:pPr>
            <a:r>
              <a:rPr lang="en-US" altLang="ko-KR" dirty="0">
                <a:latin typeface="Times New Roman" panose="02020603050405020304" pitchFamily="18" charset="0"/>
                <a:cs typeface="Times New Roman" panose="02020603050405020304" pitchFamily="18" charset="0"/>
              </a:rPr>
              <a:t>Address 0 to 63 : Routines for the 16 instruction</a:t>
            </a:r>
          </a:p>
          <a:p>
            <a:pPr lvl="3">
              <a:lnSpc>
                <a:spcPct val="90000"/>
              </a:lnSpc>
            </a:pPr>
            <a:r>
              <a:rPr lang="en-US" altLang="ko-KR" dirty="0">
                <a:latin typeface="Times New Roman" panose="02020603050405020304" pitchFamily="18" charset="0"/>
                <a:cs typeface="Times New Roman" panose="02020603050405020304" pitchFamily="18" charset="0"/>
              </a:rPr>
              <a:t>Address 64 to 127 : Any other purpose( </a:t>
            </a:r>
            <a:r>
              <a:rPr lang="en-US" altLang="ko-KR" i="1" dirty="0">
                <a:latin typeface="Times New Roman" panose="02020603050405020304" pitchFamily="18" charset="0"/>
                <a:cs typeface="Times New Roman" panose="02020603050405020304" pitchFamily="18" charset="0"/>
              </a:rPr>
              <a:t>Subroutines : FETCH, INDRCT</a:t>
            </a:r>
            <a:r>
              <a:rPr lang="en-US" altLang="ko-KR" dirty="0">
                <a:latin typeface="Times New Roman" panose="02020603050405020304" pitchFamily="18" charset="0"/>
                <a:cs typeface="Times New Roman" panose="02020603050405020304" pitchFamily="18" charset="0"/>
              </a:rPr>
              <a:t>)</a:t>
            </a:r>
          </a:p>
          <a:p>
            <a:pPr lvl="2">
              <a:lnSpc>
                <a:spcPct val="90000"/>
              </a:lnSpc>
            </a:pPr>
            <a:r>
              <a:rPr lang="en-US" altLang="ko-KR" dirty="0">
                <a:latin typeface="Times New Roman" panose="02020603050405020304" pitchFamily="18" charset="0"/>
                <a:cs typeface="Times New Roman" panose="02020603050405020304" pitchFamily="18" charset="0"/>
              </a:rPr>
              <a:t>Microinstruction for FETCH Subroutine</a:t>
            </a:r>
          </a:p>
          <a:p>
            <a:pPr lvl="3">
              <a:lnSpc>
                <a:spcPct val="90000"/>
              </a:lnSpc>
            </a:pPr>
            <a:r>
              <a:rPr lang="en-US" altLang="ko-KR" dirty="0">
                <a:latin typeface="Times New Roman" panose="02020603050405020304" pitchFamily="18" charset="0"/>
                <a:cs typeface="Times New Roman" panose="02020603050405020304" pitchFamily="18" charset="0"/>
              </a:rPr>
              <a:t> </a:t>
            </a:r>
          </a:p>
          <a:p>
            <a:pPr lvl="3">
              <a:lnSpc>
                <a:spcPct val="90000"/>
              </a:lnSpc>
            </a:pPr>
            <a:r>
              <a:rPr lang="en-US" altLang="ko-KR" dirty="0"/>
              <a:t> </a:t>
            </a:r>
          </a:p>
          <a:p>
            <a:pPr lvl="3">
              <a:lnSpc>
                <a:spcPct val="90000"/>
              </a:lnSpc>
            </a:pPr>
            <a:r>
              <a:rPr lang="en-US" altLang="ko-KR" dirty="0"/>
              <a:t> </a:t>
            </a:r>
          </a:p>
          <a:p>
            <a:pPr lvl="3">
              <a:lnSpc>
                <a:spcPct val="90000"/>
              </a:lnSpc>
            </a:pPr>
            <a:endParaRPr lang="en-US" altLang="ko-KR" dirty="0"/>
          </a:p>
          <a:p>
            <a:pPr lvl="3">
              <a:lnSpc>
                <a:spcPct val="90000"/>
              </a:lnSpc>
            </a:pPr>
            <a:endParaRPr lang="en-US" altLang="ko-KR" dirty="0"/>
          </a:p>
          <a:p>
            <a:pPr lvl="3">
              <a:lnSpc>
                <a:spcPct val="90000"/>
              </a:lnSpc>
            </a:pPr>
            <a:endParaRPr lang="en-US" altLang="ko-KR" dirty="0">
              <a:latin typeface="Times New Roman" panose="02020603050405020304" pitchFamily="18" charset="0"/>
              <a:cs typeface="Times New Roman" panose="02020603050405020304" pitchFamily="18" charset="0"/>
            </a:endParaRPr>
          </a:p>
          <a:p>
            <a:pPr lvl="2">
              <a:lnSpc>
                <a:spcPct val="90000"/>
              </a:lnSpc>
            </a:pPr>
            <a:r>
              <a:rPr lang="en-US" altLang="ko-KR" dirty="0">
                <a:latin typeface="Times New Roman" panose="02020603050405020304" pitchFamily="18" charset="0"/>
                <a:cs typeface="Times New Roman" panose="02020603050405020304" pitchFamily="18" charset="0"/>
              </a:rPr>
              <a:t>Fetch Subroutine : address 64</a:t>
            </a:r>
          </a:p>
          <a:p>
            <a:pPr lvl="3">
              <a:lnSpc>
                <a:spcPct val="90000"/>
              </a:lnSpc>
            </a:pPr>
            <a:r>
              <a:rPr lang="en-US" altLang="ko-KR" dirty="0"/>
              <a:t>   </a:t>
            </a:r>
          </a:p>
          <a:p>
            <a:pPr lvl="3">
              <a:lnSpc>
                <a:spcPct val="90000"/>
              </a:lnSpc>
            </a:pPr>
            <a:endParaRPr lang="ko-KR" altLang="ko-KR" i="1" dirty="0"/>
          </a:p>
        </p:txBody>
      </p:sp>
      <p:graphicFrame>
        <p:nvGraphicFramePr>
          <p:cNvPr id="5122" name="Object 5">
            <a:extLst>
              <a:ext uri="{FF2B5EF4-FFF2-40B4-BE49-F238E27FC236}">
                <a16:creationId xmlns:a16="http://schemas.microsoft.com/office/drawing/2014/main" id="{CEA0B724-816A-4911-AB11-0B1A3887185E}"/>
              </a:ext>
            </a:extLst>
          </p:cNvPr>
          <p:cNvGraphicFramePr>
            <a:graphicFrameLocks noChangeAspect="1"/>
          </p:cNvGraphicFramePr>
          <p:nvPr>
            <p:extLst>
              <p:ext uri="{D42A27DB-BD31-4B8C-83A1-F6EECF244321}">
                <p14:modId xmlns:p14="http://schemas.microsoft.com/office/powerpoint/2010/main" val="1319552871"/>
              </p:ext>
            </p:extLst>
          </p:nvPr>
        </p:nvGraphicFramePr>
        <p:xfrm>
          <a:off x="2574751" y="3134647"/>
          <a:ext cx="4892849" cy="820736"/>
        </p:xfrm>
        <a:graphic>
          <a:graphicData uri="http://schemas.openxmlformats.org/presentationml/2006/ole">
            <mc:AlternateContent xmlns:mc="http://schemas.openxmlformats.org/markup-compatibility/2006">
              <mc:Choice xmlns:v="urn:schemas-microsoft-com:vml" Requires="v">
                <p:oleObj name="수식" r:id="rId2" imgW="3936960" imgH="660240" progId="Equation.3">
                  <p:embed/>
                </p:oleObj>
              </mc:Choice>
              <mc:Fallback>
                <p:oleObj name="수식" r:id="rId2" imgW="3936960" imgH="660240" progId="Equation.3">
                  <p:embed/>
                  <p:pic>
                    <p:nvPicPr>
                      <p:cNvPr id="5122" name="Object 5">
                        <a:extLst>
                          <a:ext uri="{FF2B5EF4-FFF2-40B4-BE49-F238E27FC236}">
                            <a16:creationId xmlns:a16="http://schemas.microsoft.com/office/drawing/2014/main" id="{CEA0B724-816A-4911-AB11-0B1A38871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751" y="3134647"/>
                        <a:ext cx="4892849" cy="820736"/>
                      </a:xfrm>
                      <a:prstGeom prst="rect">
                        <a:avLst/>
                      </a:prstGeom>
                      <a:solidFill>
                        <a:srgbClr val="FF99CC">
                          <a:alpha val="50000"/>
                        </a:srgbClr>
                      </a:solidFill>
                      <a:ln>
                        <a:noFill/>
                      </a:ln>
                      <a:effectLst/>
                    </p:spPr>
                  </p:pic>
                </p:oleObj>
              </mc:Fallback>
            </mc:AlternateContent>
          </a:graphicData>
        </a:graphic>
      </p:graphicFrame>
      <p:sp>
        <p:nvSpPr>
          <p:cNvPr id="5125" name="AutoShape 6">
            <a:extLst>
              <a:ext uri="{FF2B5EF4-FFF2-40B4-BE49-F238E27FC236}">
                <a16:creationId xmlns:a16="http://schemas.microsoft.com/office/drawing/2014/main" id="{1D17FE86-3886-46E6-8F49-700BE89718BF}"/>
              </a:ext>
            </a:extLst>
          </p:cNvPr>
          <p:cNvSpPr>
            <a:spLocks noChangeArrowheads="1"/>
          </p:cNvSpPr>
          <p:nvPr/>
        </p:nvSpPr>
        <p:spPr bwMode="auto">
          <a:xfrm flipH="1">
            <a:off x="7467600" y="3107941"/>
            <a:ext cx="1600200" cy="381000"/>
          </a:xfrm>
          <a:prstGeom prst="rightArrowCallout">
            <a:avLst>
              <a:gd name="adj1" fmla="val 7870"/>
              <a:gd name="adj2" fmla="val 16435"/>
              <a:gd name="adj3" fmla="val 51703"/>
              <a:gd name="adj4" fmla="val 83153"/>
            </a:avLst>
          </a:prstGeom>
          <a:solidFill>
            <a:srgbClr val="CCFFCC"/>
          </a:solidFill>
          <a:ln w="12700">
            <a:solidFill>
              <a:schemeClr val="accent1"/>
            </a:solidFill>
            <a:miter lim="800000"/>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latinLnBrk="1" hangingPunct="1"/>
            <a:r>
              <a:rPr lang="en-US" altLang="ko-KR" sz="1400" b="1" i="1">
                <a:solidFill>
                  <a:srgbClr val="663300"/>
                </a:solidFill>
              </a:rPr>
              <a:t>Opcode Fetch</a:t>
            </a:r>
            <a:endParaRPr lang="ko-KR" altLang="en-US"/>
          </a:p>
        </p:txBody>
      </p:sp>
      <p:sp>
        <p:nvSpPr>
          <p:cNvPr id="5126" name="AutoShape 7">
            <a:extLst>
              <a:ext uri="{FF2B5EF4-FFF2-40B4-BE49-F238E27FC236}">
                <a16:creationId xmlns:a16="http://schemas.microsoft.com/office/drawing/2014/main" id="{10D498C4-F7CE-49C7-916B-24DC91358CE3}"/>
              </a:ext>
            </a:extLst>
          </p:cNvPr>
          <p:cNvSpPr>
            <a:spLocks/>
          </p:cNvSpPr>
          <p:nvPr/>
        </p:nvSpPr>
        <p:spPr bwMode="auto">
          <a:xfrm>
            <a:off x="7315200" y="3172756"/>
            <a:ext cx="152400" cy="381000"/>
          </a:xfrm>
          <a:prstGeom prst="rightBrace">
            <a:avLst>
              <a:gd name="adj1" fmla="val 20833"/>
              <a:gd name="adj2" fmla="val 50000"/>
            </a:avLst>
          </a:prstGeom>
          <a:noFill/>
          <a:ln w="254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en-US" altLang="en-US"/>
          </a:p>
        </p:txBody>
      </p:sp>
      <p:sp>
        <p:nvSpPr>
          <p:cNvPr id="5127" name="Freeform 8">
            <a:extLst>
              <a:ext uri="{FF2B5EF4-FFF2-40B4-BE49-F238E27FC236}">
                <a16:creationId xmlns:a16="http://schemas.microsoft.com/office/drawing/2014/main" id="{D6FEDC66-A289-4520-A0EF-085ACCD5A8FD}"/>
              </a:ext>
            </a:extLst>
          </p:cNvPr>
          <p:cNvSpPr>
            <a:spLocks/>
          </p:cNvSpPr>
          <p:nvPr/>
        </p:nvSpPr>
        <p:spPr bwMode="auto">
          <a:xfrm>
            <a:off x="2971800" y="3677905"/>
            <a:ext cx="1144588" cy="288925"/>
          </a:xfrm>
          <a:custGeom>
            <a:avLst/>
            <a:gdLst>
              <a:gd name="T0" fmla="*/ 320 w 721"/>
              <a:gd name="T1" fmla="*/ 176 h 182"/>
              <a:gd name="T2" fmla="*/ 175 w 721"/>
              <a:gd name="T3" fmla="*/ 170 h 182"/>
              <a:gd name="T4" fmla="*/ 28 w 721"/>
              <a:gd name="T5" fmla="*/ 150 h 182"/>
              <a:gd name="T6" fmla="*/ 9 w 721"/>
              <a:gd name="T7" fmla="*/ 96 h 182"/>
              <a:gd name="T8" fmla="*/ 168 w 721"/>
              <a:gd name="T9" fmla="*/ 12 h 182"/>
              <a:gd name="T10" fmla="*/ 514 w 721"/>
              <a:gd name="T11" fmla="*/ 12 h 182"/>
              <a:gd name="T12" fmla="*/ 686 w 721"/>
              <a:gd name="T13" fmla="*/ 50 h 182"/>
              <a:gd name="T14" fmla="*/ 720 w 721"/>
              <a:gd name="T15" fmla="*/ 93 h 182"/>
              <a:gd name="T16" fmla="*/ 700 w 721"/>
              <a:gd name="T17" fmla="*/ 147 h 182"/>
              <a:gd name="T18" fmla="*/ 662 w 721"/>
              <a:gd name="T19" fmla="*/ 163 h 182"/>
              <a:gd name="T20" fmla="*/ 505 w 721"/>
              <a:gd name="T21" fmla="*/ 176 h 182"/>
              <a:gd name="T22" fmla="*/ 451 w 721"/>
              <a:gd name="T23" fmla="*/ 176 h 182"/>
              <a:gd name="T24" fmla="*/ 320 w 721"/>
              <a:gd name="T25" fmla="*/ 176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1"/>
              <a:gd name="T40" fmla="*/ 0 h 182"/>
              <a:gd name="T41" fmla="*/ 721 w 721"/>
              <a:gd name="T42" fmla="*/ 182 h 1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1" h="182">
                <a:moveTo>
                  <a:pt x="320" y="176"/>
                </a:moveTo>
                <a:cubicBezTo>
                  <a:pt x="278" y="182"/>
                  <a:pt x="223" y="165"/>
                  <a:pt x="175" y="170"/>
                </a:cubicBezTo>
                <a:cubicBezTo>
                  <a:pt x="128" y="163"/>
                  <a:pt x="74" y="165"/>
                  <a:pt x="28" y="150"/>
                </a:cubicBezTo>
                <a:cubicBezTo>
                  <a:pt x="9" y="131"/>
                  <a:pt x="11" y="110"/>
                  <a:pt x="9" y="96"/>
                </a:cubicBezTo>
                <a:cubicBezTo>
                  <a:pt x="0" y="15"/>
                  <a:pt x="113" y="17"/>
                  <a:pt x="168" y="12"/>
                </a:cubicBezTo>
                <a:cubicBezTo>
                  <a:pt x="279" y="15"/>
                  <a:pt x="406" y="0"/>
                  <a:pt x="514" y="12"/>
                </a:cubicBezTo>
                <a:cubicBezTo>
                  <a:pt x="581" y="27"/>
                  <a:pt x="622" y="25"/>
                  <a:pt x="686" y="50"/>
                </a:cubicBezTo>
                <a:cubicBezTo>
                  <a:pt x="693" y="56"/>
                  <a:pt x="719" y="83"/>
                  <a:pt x="720" y="93"/>
                </a:cubicBezTo>
                <a:cubicBezTo>
                  <a:pt x="721" y="107"/>
                  <a:pt x="710" y="135"/>
                  <a:pt x="700" y="147"/>
                </a:cubicBezTo>
                <a:cubicBezTo>
                  <a:pt x="690" y="159"/>
                  <a:pt x="694" y="158"/>
                  <a:pt x="662" y="163"/>
                </a:cubicBezTo>
                <a:cubicBezTo>
                  <a:pt x="630" y="168"/>
                  <a:pt x="540" y="174"/>
                  <a:pt x="505" y="176"/>
                </a:cubicBezTo>
                <a:cubicBezTo>
                  <a:pt x="460" y="179"/>
                  <a:pt x="482" y="176"/>
                  <a:pt x="451" y="176"/>
                </a:cubicBezTo>
                <a:cubicBezTo>
                  <a:pt x="420" y="176"/>
                  <a:pt x="347" y="176"/>
                  <a:pt x="320" y="176"/>
                </a:cubicBezTo>
                <a:close/>
              </a:path>
            </a:pathLst>
          </a:custGeom>
          <a:noFill/>
          <a:ln w="2222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en-US" altLang="en-US"/>
          </a:p>
        </p:txBody>
      </p:sp>
      <p:sp>
        <p:nvSpPr>
          <p:cNvPr id="5128" name="Freeform 9">
            <a:extLst>
              <a:ext uri="{FF2B5EF4-FFF2-40B4-BE49-F238E27FC236}">
                <a16:creationId xmlns:a16="http://schemas.microsoft.com/office/drawing/2014/main" id="{878E12EF-83FB-4B42-B462-5C6148E384D3}"/>
              </a:ext>
            </a:extLst>
          </p:cNvPr>
          <p:cNvSpPr>
            <a:spLocks/>
          </p:cNvSpPr>
          <p:nvPr/>
        </p:nvSpPr>
        <p:spPr bwMode="auto">
          <a:xfrm>
            <a:off x="4143374" y="3695717"/>
            <a:ext cx="2838450" cy="320675"/>
          </a:xfrm>
          <a:custGeom>
            <a:avLst/>
            <a:gdLst>
              <a:gd name="T0" fmla="*/ 828 w 1788"/>
              <a:gd name="T1" fmla="*/ 176 h 202"/>
              <a:gd name="T2" fmla="*/ 453 w 1788"/>
              <a:gd name="T3" fmla="*/ 179 h 202"/>
              <a:gd name="T4" fmla="*/ 95 w 1788"/>
              <a:gd name="T5" fmla="*/ 173 h 202"/>
              <a:gd name="T6" fmla="*/ 69 w 1788"/>
              <a:gd name="T7" fmla="*/ 157 h 202"/>
              <a:gd name="T8" fmla="*/ 60 w 1788"/>
              <a:gd name="T9" fmla="*/ 160 h 202"/>
              <a:gd name="T10" fmla="*/ 34 w 1788"/>
              <a:gd name="T11" fmla="*/ 128 h 202"/>
              <a:gd name="T12" fmla="*/ 50 w 1788"/>
              <a:gd name="T13" fmla="*/ 45 h 202"/>
              <a:gd name="T14" fmla="*/ 53 w 1788"/>
              <a:gd name="T15" fmla="*/ 48 h 202"/>
              <a:gd name="T16" fmla="*/ 50 w 1788"/>
              <a:gd name="T17" fmla="*/ 48 h 202"/>
              <a:gd name="T18" fmla="*/ 47 w 1788"/>
              <a:gd name="T19" fmla="*/ 54 h 202"/>
              <a:gd name="T20" fmla="*/ 63 w 1788"/>
              <a:gd name="T21" fmla="*/ 48 h 202"/>
              <a:gd name="T22" fmla="*/ 427 w 1788"/>
              <a:gd name="T23" fmla="*/ 12 h 202"/>
              <a:gd name="T24" fmla="*/ 1301 w 1788"/>
              <a:gd name="T25" fmla="*/ 12 h 202"/>
              <a:gd name="T26" fmla="*/ 1731 w 1788"/>
              <a:gd name="T27" fmla="*/ 36 h 202"/>
              <a:gd name="T28" fmla="*/ 1778 w 1788"/>
              <a:gd name="T29" fmla="*/ 83 h 202"/>
              <a:gd name="T30" fmla="*/ 1772 w 1788"/>
              <a:gd name="T31" fmla="*/ 138 h 202"/>
              <a:gd name="T32" fmla="*/ 1769 w 1788"/>
              <a:gd name="T33" fmla="*/ 138 h 202"/>
              <a:gd name="T34" fmla="*/ 1669 w 1788"/>
              <a:gd name="T35" fmla="*/ 192 h 202"/>
              <a:gd name="T36" fmla="*/ 1669 w 1788"/>
              <a:gd name="T37" fmla="*/ 195 h 202"/>
              <a:gd name="T38" fmla="*/ 1266 w 1788"/>
              <a:gd name="T39" fmla="*/ 186 h 202"/>
              <a:gd name="T40" fmla="*/ 828 w 1788"/>
              <a:gd name="T41" fmla="*/ 176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88"/>
              <a:gd name="T64" fmla="*/ 0 h 202"/>
              <a:gd name="T65" fmla="*/ 1788 w 1788"/>
              <a:gd name="T66" fmla="*/ 202 h 2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88" h="202">
                <a:moveTo>
                  <a:pt x="828" y="176"/>
                </a:moveTo>
                <a:cubicBezTo>
                  <a:pt x="721" y="197"/>
                  <a:pt x="575" y="174"/>
                  <a:pt x="453" y="179"/>
                </a:cubicBezTo>
                <a:cubicBezTo>
                  <a:pt x="333" y="172"/>
                  <a:pt x="211" y="188"/>
                  <a:pt x="95" y="173"/>
                </a:cubicBezTo>
                <a:cubicBezTo>
                  <a:pt x="31" y="172"/>
                  <a:pt x="77" y="162"/>
                  <a:pt x="69" y="157"/>
                </a:cubicBezTo>
                <a:cubicBezTo>
                  <a:pt x="63" y="155"/>
                  <a:pt x="66" y="165"/>
                  <a:pt x="60" y="160"/>
                </a:cubicBezTo>
                <a:cubicBezTo>
                  <a:pt x="54" y="155"/>
                  <a:pt x="36" y="147"/>
                  <a:pt x="34" y="128"/>
                </a:cubicBezTo>
                <a:cubicBezTo>
                  <a:pt x="32" y="109"/>
                  <a:pt x="47" y="58"/>
                  <a:pt x="50" y="45"/>
                </a:cubicBezTo>
                <a:cubicBezTo>
                  <a:pt x="53" y="32"/>
                  <a:pt x="53" y="48"/>
                  <a:pt x="53" y="48"/>
                </a:cubicBezTo>
                <a:cubicBezTo>
                  <a:pt x="53" y="48"/>
                  <a:pt x="51" y="47"/>
                  <a:pt x="50" y="48"/>
                </a:cubicBezTo>
                <a:cubicBezTo>
                  <a:pt x="49" y="49"/>
                  <a:pt x="45" y="54"/>
                  <a:pt x="47" y="54"/>
                </a:cubicBezTo>
                <a:cubicBezTo>
                  <a:pt x="49" y="54"/>
                  <a:pt x="0" y="55"/>
                  <a:pt x="63" y="48"/>
                </a:cubicBezTo>
                <a:cubicBezTo>
                  <a:pt x="127" y="16"/>
                  <a:pt x="286" y="17"/>
                  <a:pt x="427" y="12"/>
                </a:cubicBezTo>
                <a:cubicBezTo>
                  <a:pt x="706" y="15"/>
                  <a:pt x="1028" y="0"/>
                  <a:pt x="1301" y="12"/>
                </a:cubicBezTo>
                <a:cubicBezTo>
                  <a:pt x="1471" y="27"/>
                  <a:pt x="1567" y="11"/>
                  <a:pt x="1731" y="36"/>
                </a:cubicBezTo>
                <a:cubicBezTo>
                  <a:pt x="1747" y="42"/>
                  <a:pt x="1776" y="73"/>
                  <a:pt x="1778" y="83"/>
                </a:cubicBezTo>
                <a:cubicBezTo>
                  <a:pt x="1788" y="101"/>
                  <a:pt x="1778" y="123"/>
                  <a:pt x="1772" y="138"/>
                </a:cubicBezTo>
                <a:cubicBezTo>
                  <a:pt x="1771" y="147"/>
                  <a:pt x="1786" y="129"/>
                  <a:pt x="1769" y="138"/>
                </a:cubicBezTo>
                <a:cubicBezTo>
                  <a:pt x="1752" y="147"/>
                  <a:pt x="1686" y="182"/>
                  <a:pt x="1669" y="192"/>
                </a:cubicBezTo>
                <a:cubicBezTo>
                  <a:pt x="1652" y="202"/>
                  <a:pt x="1736" y="196"/>
                  <a:pt x="1669" y="195"/>
                </a:cubicBezTo>
                <a:cubicBezTo>
                  <a:pt x="1602" y="194"/>
                  <a:pt x="1406" y="189"/>
                  <a:pt x="1266" y="186"/>
                </a:cubicBezTo>
                <a:cubicBezTo>
                  <a:pt x="1105" y="178"/>
                  <a:pt x="992" y="183"/>
                  <a:pt x="828" y="176"/>
                </a:cubicBezTo>
                <a:close/>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en-US" altLang="en-US"/>
          </a:p>
        </p:txBody>
      </p:sp>
      <p:sp>
        <p:nvSpPr>
          <p:cNvPr id="5129" name="AutoShape 10">
            <a:extLst>
              <a:ext uri="{FF2B5EF4-FFF2-40B4-BE49-F238E27FC236}">
                <a16:creationId xmlns:a16="http://schemas.microsoft.com/office/drawing/2014/main" id="{C236ABE7-FDDD-4401-A829-4C420C09452C}"/>
              </a:ext>
            </a:extLst>
          </p:cNvPr>
          <p:cNvSpPr>
            <a:spLocks noChangeArrowheads="1"/>
          </p:cNvSpPr>
          <p:nvPr/>
        </p:nvSpPr>
        <p:spPr bwMode="auto">
          <a:xfrm flipH="1">
            <a:off x="7494586" y="3568167"/>
            <a:ext cx="1600200" cy="381000"/>
          </a:xfrm>
          <a:prstGeom prst="rightArrowCallout">
            <a:avLst>
              <a:gd name="adj1" fmla="val 7870"/>
              <a:gd name="adj2" fmla="val 16435"/>
              <a:gd name="adj3" fmla="val 51703"/>
              <a:gd name="adj4" fmla="val 83153"/>
            </a:avLst>
          </a:prstGeom>
          <a:solidFill>
            <a:srgbClr val="CCFFCC"/>
          </a:solidFill>
          <a:ln w="12700">
            <a:solidFill>
              <a:schemeClr val="accent1"/>
            </a:solidFill>
            <a:miter lim="800000"/>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latinLnBrk="1" hangingPunct="1"/>
            <a:r>
              <a:rPr lang="en-US" altLang="ko-KR" sz="1400" b="1" i="1" dirty="0">
                <a:solidFill>
                  <a:srgbClr val="663300"/>
                </a:solidFill>
              </a:rPr>
              <a:t>Opcode Decode</a:t>
            </a:r>
            <a:endParaRPr lang="ko-KR" altLang="en-US" dirty="0"/>
          </a:p>
        </p:txBody>
      </p:sp>
      <p:grpSp>
        <p:nvGrpSpPr>
          <p:cNvPr id="5130" name="Group 11">
            <a:extLst>
              <a:ext uri="{FF2B5EF4-FFF2-40B4-BE49-F238E27FC236}">
                <a16:creationId xmlns:a16="http://schemas.microsoft.com/office/drawing/2014/main" id="{F6C4CB6A-E335-4843-994F-3107445CE42E}"/>
              </a:ext>
            </a:extLst>
          </p:cNvPr>
          <p:cNvGrpSpPr>
            <a:grpSpLocks/>
          </p:cNvGrpSpPr>
          <p:nvPr/>
        </p:nvGrpSpPr>
        <p:grpSpPr bwMode="auto">
          <a:xfrm>
            <a:off x="8077200" y="5142119"/>
            <a:ext cx="3276600" cy="533400"/>
            <a:chOff x="768" y="1392"/>
            <a:chExt cx="2064" cy="336"/>
          </a:xfrm>
        </p:grpSpPr>
        <p:sp>
          <p:nvSpPr>
            <p:cNvPr id="5134" name="Rectangle 12">
              <a:extLst>
                <a:ext uri="{FF2B5EF4-FFF2-40B4-BE49-F238E27FC236}">
                  <a16:creationId xmlns:a16="http://schemas.microsoft.com/office/drawing/2014/main" id="{89E99FBC-5828-46A1-B713-7DB57F5391B4}"/>
                </a:ext>
              </a:extLst>
            </p:cNvPr>
            <p:cNvSpPr>
              <a:spLocks noChangeArrowheads="1"/>
            </p:cNvSpPr>
            <p:nvPr/>
          </p:nvSpPr>
          <p:spPr bwMode="auto">
            <a:xfrm>
              <a:off x="816" y="1536"/>
              <a:ext cx="1632" cy="192"/>
            </a:xfrm>
            <a:prstGeom prst="rect">
              <a:avLst/>
            </a:prstGeom>
            <a:solidFill>
              <a:srgbClr val="FFFF99"/>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en-US" altLang="en-US"/>
            </a:p>
          </p:txBody>
        </p:sp>
        <p:sp>
          <p:nvSpPr>
            <p:cNvPr id="5135" name="Text Box 13">
              <a:extLst>
                <a:ext uri="{FF2B5EF4-FFF2-40B4-BE49-F238E27FC236}">
                  <a16:creationId xmlns:a16="http://schemas.microsoft.com/office/drawing/2014/main" id="{B85A7D1F-63D2-48B5-AEE1-7BA2D15AD2C3}"/>
                </a:ext>
              </a:extLst>
            </p:cNvPr>
            <p:cNvSpPr txBox="1">
              <a:spLocks noChangeArrowheads="1"/>
            </p:cNvSpPr>
            <p:nvPr/>
          </p:nvSpPr>
          <p:spPr bwMode="auto">
            <a:xfrm>
              <a:off x="816" y="1555"/>
              <a:ext cx="20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spcBef>
                  <a:spcPct val="50000"/>
                </a:spcBef>
              </a:pPr>
              <a:r>
                <a:rPr kumimoji="1" lang="en-US" altLang="ko-KR" sz="1200"/>
                <a:t>I    Opcode                 Address</a:t>
              </a:r>
            </a:p>
          </p:txBody>
        </p:sp>
        <p:sp>
          <p:nvSpPr>
            <p:cNvPr id="5136" name="Text Box 14">
              <a:extLst>
                <a:ext uri="{FF2B5EF4-FFF2-40B4-BE49-F238E27FC236}">
                  <a16:creationId xmlns:a16="http://schemas.microsoft.com/office/drawing/2014/main" id="{003F5232-71CB-4FE3-8F27-7D8B5E3D7EA2}"/>
                </a:ext>
              </a:extLst>
            </p:cNvPr>
            <p:cNvSpPr txBox="1">
              <a:spLocks noChangeArrowheads="1"/>
            </p:cNvSpPr>
            <p:nvPr/>
          </p:nvSpPr>
          <p:spPr bwMode="auto">
            <a:xfrm>
              <a:off x="768" y="1392"/>
              <a:ext cx="20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spcBef>
                  <a:spcPct val="50000"/>
                </a:spcBef>
              </a:pPr>
              <a:r>
                <a:rPr kumimoji="1" lang="ko-KR" altLang="ko-KR" sz="1000" b="1" dirty="0">
                  <a:solidFill>
                    <a:srgbClr val="A50021"/>
                  </a:solidFill>
                </a:rPr>
                <a:t> 15  </a:t>
              </a:r>
              <a:r>
                <a:rPr kumimoji="1" lang="ko-KR" altLang="ko-KR" sz="1000" b="1" dirty="0">
                  <a:solidFill>
                    <a:srgbClr val="003300"/>
                  </a:solidFill>
                </a:rPr>
                <a:t>14             11</a:t>
              </a:r>
              <a:r>
                <a:rPr kumimoji="1" lang="ko-KR" altLang="ko-KR" sz="1000" b="1" dirty="0">
                  <a:solidFill>
                    <a:srgbClr val="A50021"/>
                  </a:solidFill>
                </a:rPr>
                <a:t> 10            ….            …             0</a:t>
              </a:r>
            </a:p>
          </p:txBody>
        </p:sp>
        <p:sp>
          <p:nvSpPr>
            <p:cNvPr id="5137" name="Line 15">
              <a:extLst>
                <a:ext uri="{FF2B5EF4-FFF2-40B4-BE49-F238E27FC236}">
                  <a16:creationId xmlns:a16="http://schemas.microsoft.com/office/drawing/2014/main" id="{BDFBF9C8-5729-4FC8-8D40-3FF75D85B68B}"/>
                </a:ext>
              </a:extLst>
            </p:cNvPr>
            <p:cNvSpPr>
              <a:spLocks noChangeShapeType="1"/>
            </p:cNvSpPr>
            <p:nvPr/>
          </p:nvSpPr>
          <p:spPr bwMode="auto">
            <a:xfrm>
              <a:off x="1392" y="153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38" name="Line 16">
              <a:extLst>
                <a:ext uri="{FF2B5EF4-FFF2-40B4-BE49-F238E27FC236}">
                  <a16:creationId xmlns:a16="http://schemas.microsoft.com/office/drawing/2014/main" id="{CB25269E-099B-44AB-8971-BF2CC41D7AF1}"/>
                </a:ext>
              </a:extLst>
            </p:cNvPr>
            <p:cNvSpPr>
              <a:spLocks noChangeShapeType="1"/>
            </p:cNvSpPr>
            <p:nvPr/>
          </p:nvSpPr>
          <p:spPr bwMode="auto">
            <a:xfrm>
              <a:off x="960" y="153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5131" name="AutoShape 17">
            <a:extLst>
              <a:ext uri="{FF2B5EF4-FFF2-40B4-BE49-F238E27FC236}">
                <a16:creationId xmlns:a16="http://schemas.microsoft.com/office/drawing/2014/main" id="{0E409EAC-2F5C-42FD-848A-6F286027B91B}"/>
              </a:ext>
            </a:extLst>
          </p:cNvPr>
          <p:cNvSpPr>
            <a:spLocks noChangeArrowheads="1"/>
          </p:cNvSpPr>
          <p:nvPr/>
        </p:nvSpPr>
        <p:spPr bwMode="auto">
          <a:xfrm>
            <a:off x="5448299" y="4187219"/>
            <a:ext cx="1295401" cy="473075"/>
          </a:xfrm>
          <a:prstGeom prst="cloudCallout">
            <a:avLst>
              <a:gd name="adj1" fmla="val -18611"/>
              <a:gd name="adj2" fmla="val -89167"/>
            </a:avLst>
          </a:prstGeom>
          <a:solidFill>
            <a:srgbClr val="FFFF00"/>
          </a:solidFill>
          <a:ln w="12700">
            <a:solidFill>
              <a:schemeClr val="accent1"/>
            </a:solidFill>
            <a:round/>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latinLnBrk="1" hangingPunct="1"/>
            <a:r>
              <a:rPr kumimoji="1" lang="en-US" altLang="ko-KR" sz="1400">
                <a:solidFill>
                  <a:srgbClr val="A50021"/>
                </a:solidFill>
              </a:rPr>
              <a:t>Mapping</a:t>
            </a:r>
          </a:p>
        </p:txBody>
      </p:sp>
      <p:sp>
        <p:nvSpPr>
          <p:cNvPr id="5132" name="AutoShape 18">
            <a:extLst>
              <a:ext uri="{FF2B5EF4-FFF2-40B4-BE49-F238E27FC236}">
                <a16:creationId xmlns:a16="http://schemas.microsoft.com/office/drawing/2014/main" id="{644A1B4A-BA36-4734-B0DF-453C0426A7EF}"/>
              </a:ext>
            </a:extLst>
          </p:cNvPr>
          <p:cNvSpPr>
            <a:spLocks noChangeArrowheads="1"/>
          </p:cNvSpPr>
          <p:nvPr/>
        </p:nvSpPr>
        <p:spPr bwMode="auto">
          <a:xfrm>
            <a:off x="2758212" y="4169931"/>
            <a:ext cx="2262963" cy="401378"/>
          </a:xfrm>
          <a:prstGeom prst="cloudCallout">
            <a:avLst>
              <a:gd name="adj1" fmla="val -13454"/>
              <a:gd name="adj2" fmla="val -99167"/>
            </a:avLst>
          </a:prstGeom>
          <a:solidFill>
            <a:srgbClr val="FFFF00"/>
          </a:solidFill>
          <a:ln w="12700">
            <a:solidFill>
              <a:schemeClr val="accent1"/>
            </a:solidFill>
            <a:round/>
            <a:headEnd/>
            <a:tailEnd/>
          </a:ln>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latinLnBrk="1" hangingPunct="1"/>
            <a:r>
              <a:rPr kumimoji="1" lang="en-US" altLang="ko-KR" sz="1400" dirty="0">
                <a:solidFill>
                  <a:srgbClr val="A50021"/>
                </a:solidFill>
              </a:rPr>
              <a:t>Operand Address</a:t>
            </a:r>
          </a:p>
        </p:txBody>
      </p:sp>
      <p:sp>
        <p:nvSpPr>
          <p:cNvPr id="5133" name="AutoShape 19">
            <a:extLst>
              <a:ext uri="{FF2B5EF4-FFF2-40B4-BE49-F238E27FC236}">
                <a16:creationId xmlns:a16="http://schemas.microsoft.com/office/drawing/2014/main" id="{7CE1FB98-2057-47A2-BA03-FC00AEF5DE5E}"/>
              </a:ext>
            </a:extLst>
          </p:cNvPr>
          <p:cNvSpPr>
            <a:spLocks noChangeArrowheads="1"/>
          </p:cNvSpPr>
          <p:nvPr/>
        </p:nvSpPr>
        <p:spPr bwMode="auto">
          <a:xfrm>
            <a:off x="7802562" y="4260110"/>
            <a:ext cx="1417638" cy="622399"/>
          </a:xfrm>
          <a:prstGeom prst="roundRect">
            <a:avLst>
              <a:gd name="adj" fmla="val 45222"/>
            </a:avLst>
          </a:prstGeom>
          <a:solidFill>
            <a:srgbClr val="00FF00">
              <a:alpha val="50195"/>
            </a:srgbClr>
          </a:solidFill>
          <a:ln>
            <a:noFill/>
          </a:ln>
          <a:extLst>
            <a:ext uri="{91240B29-F687-4F45-9708-019B960494DF}">
              <a14:hiddenLine xmlns:a14="http://schemas.microsoft.com/office/drawing/2010/main" w="12700">
                <a:solidFill>
                  <a:srgbClr val="000000"/>
                </a:solidFill>
                <a:round/>
                <a:headEnd/>
                <a:tailEnd/>
              </a14:hiddenLine>
            </a:ext>
          </a:extLst>
        </p:spPr>
        <p:txBody>
          <a:bodyPr>
            <a:spAutoFit/>
          </a:bodyP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latinLnBrk="1" hangingPunct="1">
              <a:spcBef>
                <a:spcPct val="50000"/>
              </a:spcBef>
            </a:pPr>
            <a:r>
              <a:rPr kumimoji="1" lang="en-US" altLang="ko-KR" sz="1200"/>
              <a:t>Instruction Format</a:t>
            </a:r>
          </a:p>
        </p:txBody>
      </p:sp>
      <p:graphicFrame>
        <p:nvGraphicFramePr>
          <p:cNvPr id="5123" name="Object 20">
            <a:extLst>
              <a:ext uri="{FF2B5EF4-FFF2-40B4-BE49-F238E27FC236}">
                <a16:creationId xmlns:a16="http://schemas.microsoft.com/office/drawing/2014/main" id="{E8325C67-904E-4D68-B587-99556AED6063}"/>
              </a:ext>
            </a:extLst>
          </p:cNvPr>
          <p:cNvGraphicFramePr>
            <a:graphicFrameLocks noChangeAspect="1"/>
          </p:cNvGraphicFramePr>
          <p:nvPr>
            <p:extLst>
              <p:ext uri="{D42A27DB-BD31-4B8C-83A1-F6EECF244321}">
                <p14:modId xmlns:p14="http://schemas.microsoft.com/office/powerpoint/2010/main" val="2163727491"/>
              </p:ext>
            </p:extLst>
          </p:nvPr>
        </p:nvGraphicFramePr>
        <p:xfrm>
          <a:off x="2887575" y="5400882"/>
          <a:ext cx="4267200" cy="992188"/>
        </p:xfrm>
        <a:graphic>
          <a:graphicData uri="http://schemas.openxmlformats.org/presentationml/2006/ole">
            <mc:AlternateContent xmlns:mc="http://schemas.openxmlformats.org/markup-compatibility/2006">
              <mc:Choice xmlns:v="urn:schemas-microsoft-com:vml" Requires="v">
                <p:oleObj name="워크시트" r:id="rId4" imgW="3985610" imgH="922257" progId="Excel.Sheet.8">
                  <p:embed/>
                </p:oleObj>
              </mc:Choice>
              <mc:Fallback>
                <p:oleObj name="워크시트" r:id="rId4" imgW="3985610" imgH="922257" progId="Excel.Sheet.8">
                  <p:embed/>
                  <p:pic>
                    <p:nvPicPr>
                      <p:cNvPr id="5123" name="Object 20">
                        <a:extLst>
                          <a:ext uri="{FF2B5EF4-FFF2-40B4-BE49-F238E27FC236}">
                            <a16:creationId xmlns:a16="http://schemas.microsoft.com/office/drawing/2014/main" id="{E8325C67-904E-4D68-B587-99556AED60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575" y="5400882"/>
                        <a:ext cx="426720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PPT - MICROPROGRAMMED CONTROL PowerPoint Presentation, free download -  ID:5380330">
            <a:extLst>
              <a:ext uri="{FF2B5EF4-FFF2-40B4-BE49-F238E27FC236}">
                <a16:creationId xmlns:a16="http://schemas.microsoft.com/office/drawing/2014/main" id="{7AD7EF2F-1E16-40F0-843D-16A367CFB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62" b="7047"/>
          <a:stretch/>
        </p:blipFill>
        <p:spPr bwMode="auto">
          <a:xfrm>
            <a:off x="1663995" y="286526"/>
            <a:ext cx="8864009" cy="589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115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ontent Placeholder 3" descr="IMG_20170831_100126.jpg">
            <a:extLst>
              <a:ext uri="{FF2B5EF4-FFF2-40B4-BE49-F238E27FC236}">
                <a16:creationId xmlns:a16="http://schemas.microsoft.com/office/drawing/2014/main" id="{77B1D474-178C-4E31-AD39-1FC9EEA852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98358" y="427074"/>
            <a:ext cx="4959350" cy="5486400"/>
          </a:xfrm>
          <a:prstGeom prst="rect">
            <a:avLst/>
          </a:prstGeom>
        </p:spPr>
      </p:pic>
    </p:spTree>
    <p:extLst>
      <p:ext uri="{BB962C8B-B14F-4D97-AF65-F5344CB8AC3E}">
        <p14:creationId xmlns:p14="http://schemas.microsoft.com/office/powerpoint/2010/main" val="1098597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ontent Placeholder 3" descr="IMG_20170831_103754.jpg">
            <a:extLst>
              <a:ext uri="{FF2B5EF4-FFF2-40B4-BE49-F238E27FC236}">
                <a16:creationId xmlns:a16="http://schemas.microsoft.com/office/drawing/2014/main" id="{3A165712-EECD-4970-88EE-1B0BCF7FDC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329195" y="685800"/>
            <a:ext cx="7215188" cy="5486400"/>
          </a:xfrm>
          <a:prstGeom prst="rect">
            <a:avLst/>
          </a:prstGeom>
        </p:spPr>
      </p:pic>
    </p:spTree>
    <p:extLst>
      <p:ext uri="{BB962C8B-B14F-4D97-AF65-F5344CB8AC3E}">
        <p14:creationId xmlns:p14="http://schemas.microsoft.com/office/powerpoint/2010/main" val="87957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5" name="Content Placeholder 3" descr="IMG_20170831_094215.jpg">
            <a:extLst>
              <a:ext uri="{FF2B5EF4-FFF2-40B4-BE49-F238E27FC236}">
                <a16:creationId xmlns:a16="http://schemas.microsoft.com/office/drawing/2014/main" id="{5726FB23-293A-4446-98D4-8DF5C04352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154113"/>
            <a:ext cx="8858250" cy="3498850"/>
          </a:xfrm>
        </p:spPr>
      </p:pic>
    </p:spTree>
    <p:extLst>
      <p:ext uri="{BB962C8B-B14F-4D97-AF65-F5344CB8AC3E}">
        <p14:creationId xmlns:p14="http://schemas.microsoft.com/office/powerpoint/2010/main" val="20683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6A4C-470B-4F4F-B191-C5044B8757E1}"/>
              </a:ext>
            </a:extLst>
          </p:cNvPr>
          <p:cNvSpPr>
            <a:spLocks noGrp="1"/>
          </p:cNvSpPr>
          <p:nvPr>
            <p:ph type="title"/>
          </p:nvPr>
        </p:nvSpPr>
        <p:spPr>
          <a:solidFill>
            <a:schemeClr val="bg1">
              <a:alpha val="50000"/>
            </a:schemeClr>
          </a:solidFill>
        </p:spPr>
        <p:txBody>
          <a:bodyPr/>
          <a:lstStyle/>
          <a:p>
            <a:r>
              <a:rPr lang="en-US" dirty="0"/>
              <a:t>Control Memory</a:t>
            </a:r>
            <a:endParaRPr lang="en-IN" dirty="0"/>
          </a:p>
        </p:txBody>
      </p:sp>
      <p:sp>
        <p:nvSpPr>
          <p:cNvPr id="3" name="Content Placeholder 2">
            <a:extLst>
              <a:ext uri="{FF2B5EF4-FFF2-40B4-BE49-F238E27FC236}">
                <a16:creationId xmlns:a16="http://schemas.microsoft.com/office/drawing/2014/main" id="{69B07DD8-F261-41C1-B7F9-88FC61164157}"/>
              </a:ext>
            </a:extLst>
          </p:cNvPr>
          <p:cNvSpPr>
            <a:spLocks noGrp="1"/>
          </p:cNvSpPr>
          <p:nvPr>
            <p:ph idx="1"/>
          </p:nvPr>
        </p:nvSpPr>
        <p:spPr>
          <a:xfrm>
            <a:off x="131180" y="863444"/>
            <a:ext cx="11929641" cy="3198193"/>
          </a:xfrm>
        </p:spPr>
        <p:txBody>
          <a:bodyPr/>
          <a:lstStyle/>
          <a:p>
            <a:pPr algn="just"/>
            <a:r>
              <a:rPr lang="en-US" dirty="0"/>
              <a:t>A computer that employs a microprogrammed control unit will have two separate memories: a main memory and a control memory.</a:t>
            </a:r>
          </a:p>
          <a:p>
            <a:pPr algn="just"/>
            <a:r>
              <a:rPr lang="en-US" dirty="0"/>
              <a:t>The control memory holds a fixed microprogram that can not be altered by the occasional user.</a:t>
            </a:r>
          </a:p>
          <a:p>
            <a:pPr algn="just"/>
            <a:r>
              <a:rPr lang="en-US" dirty="0"/>
              <a:t>The microprogram consists of microinstructions that specify various internal control signals for execution of register microoperation.</a:t>
            </a:r>
          </a:p>
          <a:p>
            <a:pPr algn="just"/>
            <a:r>
              <a:rPr lang="en-US" dirty="0"/>
              <a:t>Microinstructions generates the microoperations to fetch instruction from main memory; to evaluate the effective address, to execute the operation specified by the instruction, and to return control to the fetch of next instruction.</a:t>
            </a:r>
          </a:p>
          <a:p>
            <a:endParaRPr lang="en-IN" dirty="0"/>
          </a:p>
        </p:txBody>
      </p:sp>
    </p:spTree>
    <p:extLst>
      <p:ext uri="{BB962C8B-B14F-4D97-AF65-F5344CB8AC3E}">
        <p14:creationId xmlns:p14="http://schemas.microsoft.com/office/powerpoint/2010/main" val="297937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421F-6C08-4247-AF1A-E3603EE5CB0E}"/>
              </a:ext>
            </a:extLst>
          </p:cNvPr>
          <p:cNvSpPr>
            <a:spLocks noGrp="1"/>
          </p:cNvSpPr>
          <p:nvPr>
            <p:ph type="title"/>
          </p:nvPr>
        </p:nvSpPr>
        <p:spPr/>
        <p:txBody>
          <a:bodyPr>
            <a:normAutofit/>
          </a:bodyPr>
          <a:lstStyle/>
          <a:p>
            <a:r>
              <a:rPr lang="en-US"/>
              <a:t>Microprogrammed Control Organization</a:t>
            </a:r>
          </a:p>
        </p:txBody>
      </p:sp>
      <p:sp>
        <p:nvSpPr>
          <p:cNvPr id="6" name="Rectangle 5">
            <a:extLst>
              <a:ext uri="{FF2B5EF4-FFF2-40B4-BE49-F238E27FC236}">
                <a16:creationId xmlns:a16="http://schemas.microsoft.com/office/drawing/2014/main" id="{016CACF1-8449-4ABA-9BA8-DA2CF1DACE63}"/>
              </a:ext>
            </a:extLst>
          </p:cNvPr>
          <p:cNvSpPr/>
          <p:nvPr/>
        </p:nvSpPr>
        <p:spPr>
          <a:xfrm>
            <a:off x="2584357" y="2137145"/>
            <a:ext cx="1371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Next-address generator (Sequencer)</a:t>
            </a:r>
          </a:p>
        </p:txBody>
      </p:sp>
      <p:sp>
        <p:nvSpPr>
          <p:cNvPr id="7" name="Rectangle 6">
            <a:extLst>
              <a:ext uri="{FF2B5EF4-FFF2-40B4-BE49-F238E27FC236}">
                <a16:creationId xmlns:a16="http://schemas.microsoft.com/office/drawing/2014/main" id="{BEF48FEC-F103-414A-97AD-944C68210E81}"/>
              </a:ext>
            </a:extLst>
          </p:cNvPr>
          <p:cNvSpPr/>
          <p:nvPr/>
        </p:nvSpPr>
        <p:spPr>
          <a:xfrm>
            <a:off x="4565556" y="2141020"/>
            <a:ext cx="1494295" cy="1575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 address register(contains address of micro instructions)</a:t>
            </a:r>
          </a:p>
        </p:txBody>
      </p:sp>
      <p:sp>
        <p:nvSpPr>
          <p:cNvPr id="8" name="Rectangle 7">
            <a:extLst>
              <a:ext uri="{FF2B5EF4-FFF2-40B4-BE49-F238E27FC236}">
                <a16:creationId xmlns:a16="http://schemas.microsoft.com/office/drawing/2014/main" id="{E9509A96-1FB8-4488-87E6-2721A50D2169}"/>
              </a:ext>
            </a:extLst>
          </p:cNvPr>
          <p:cNvSpPr/>
          <p:nvPr/>
        </p:nvSpPr>
        <p:spPr>
          <a:xfrm>
            <a:off x="6546756" y="2009553"/>
            <a:ext cx="1485899" cy="1575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 memory</a:t>
            </a:r>
          </a:p>
          <a:p>
            <a:pPr algn="ctr"/>
            <a:r>
              <a:rPr lang="en-IN" dirty="0"/>
              <a:t>(ROM) (stores microprogram)</a:t>
            </a:r>
          </a:p>
        </p:txBody>
      </p:sp>
      <p:sp>
        <p:nvSpPr>
          <p:cNvPr id="9" name="Rectangle 8">
            <a:extLst>
              <a:ext uri="{FF2B5EF4-FFF2-40B4-BE49-F238E27FC236}">
                <a16:creationId xmlns:a16="http://schemas.microsoft.com/office/drawing/2014/main" id="{6E0CD48E-0CB6-4E1F-92B4-FB7217B7CC75}"/>
              </a:ext>
            </a:extLst>
          </p:cNvPr>
          <p:cNvSpPr/>
          <p:nvPr/>
        </p:nvSpPr>
        <p:spPr>
          <a:xfrm>
            <a:off x="8527956" y="2113897"/>
            <a:ext cx="1502033" cy="1620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 </a:t>
            </a:r>
          </a:p>
          <a:p>
            <a:pPr algn="ctr"/>
            <a:r>
              <a:rPr lang="en-IN" dirty="0"/>
              <a:t>data </a:t>
            </a:r>
          </a:p>
          <a:p>
            <a:pPr algn="ctr"/>
            <a:r>
              <a:rPr lang="en-IN" dirty="0"/>
              <a:t>Register(contains instruction to be executed)</a:t>
            </a:r>
          </a:p>
        </p:txBody>
      </p:sp>
      <p:cxnSp>
        <p:nvCxnSpPr>
          <p:cNvPr id="10" name="Straight Arrow Connector 9">
            <a:extLst>
              <a:ext uri="{FF2B5EF4-FFF2-40B4-BE49-F238E27FC236}">
                <a16:creationId xmlns:a16="http://schemas.microsoft.com/office/drawing/2014/main" id="{3E39BAA5-8EB6-46D1-8FD8-A3B4C14978AE}"/>
              </a:ext>
            </a:extLst>
          </p:cNvPr>
          <p:cNvCxnSpPr/>
          <p:nvPr/>
        </p:nvCxnSpPr>
        <p:spPr>
          <a:xfrm>
            <a:off x="3940459" y="2861045"/>
            <a:ext cx="609600" cy="3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E44024B-3B26-4393-9795-7D223537F1AC}"/>
              </a:ext>
            </a:extLst>
          </p:cNvPr>
          <p:cNvCxnSpPr/>
          <p:nvPr/>
        </p:nvCxnSpPr>
        <p:spPr>
          <a:xfrm>
            <a:off x="5921659" y="2859107"/>
            <a:ext cx="609600" cy="3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FAC310-A37F-48AB-822A-0A6A3BF6C421}"/>
              </a:ext>
            </a:extLst>
          </p:cNvPr>
          <p:cNvCxnSpPr/>
          <p:nvPr/>
        </p:nvCxnSpPr>
        <p:spPr>
          <a:xfrm>
            <a:off x="7918357" y="2855232"/>
            <a:ext cx="609600" cy="3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2D4D90-AF1F-429A-8734-CB00846847C4}"/>
              </a:ext>
            </a:extLst>
          </p:cNvPr>
          <p:cNvCxnSpPr/>
          <p:nvPr/>
        </p:nvCxnSpPr>
        <p:spPr>
          <a:xfrm>
            <a:off x="9899557" y="2441945"/>
            <a:ext cx="609600" cy="3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E8B056-FE9E-4EE3-8271-9A83930385E0}"/>
              </a:ext>
            </a:extLst>
          </p:cNvPr>
          <p:cNvCxnSpPr/>
          <p:nvPr/>
        </p:nvCxnSpPr>
        <p:spPr>
          <a:xfrm>
            <a:off x="1967008" y="2440007"/>
            <a:ext cx="609600" cy="3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AD519E3-F4C6-4BA4-B782-AF9D28563872}"/>
              </a:ext>
            </a:extLst>
          </p:cNvPr>
          <p:cNvCxnSpPr/>
          <p:nvPr/>
        </p:nvCxnSpPr>
        <p:spPr>
          <a:xfrm flipH="1">
            <a:off x="2089057" y="3127745"/>
            <a:ext cx="4953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C339FC-E52E-4623-A13F-4725BA232886}"/>
              </a:ext>
            </a:extLst>
          </p:cNvPr>
          <p:cNvCxnSpPr/>
          <p:nvPr/>
        </p:nvCxnSpPr>
        <p:spPr>
          <a:xfrm flipH="1">
            <a:off x="9899557" y="3123871"/>
            <a:ext cx="4953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E390FB-08EF-40D3-BAC2-063799D74D8B}"/>
              </a:ext>
            </a:extLst>
          </p:cNvPr>
          <p:cNvCxnSpPr/>
          <p:nvPr/>
        </p:nvCxnSpPr>
        <p:spPr>
          <a:xfrm rot="16200000" flipH="1">
            <a:off x="9836857" y="3681871"/>
            <a:ext cx="1116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96EF62-E5D8-4D4E-B597-8AE5786C757B}"/>
              </a:ext>
            </a:extLst>
          </p:cNvPr>
          <p:cNvCxnSpPr/>
          <p:nvPr/>
        </p:nvCxnSpPr>
        <p:spPr>
          <a:xfrm rot="16200000" flipH="1">
            <a:off x="1531703" y="3685745"/>
            <a:ext cx="1116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8C400D-6AE5-457D-A590-5F4DE599C3BC}"/>
              </a:ext>
            </a:extLst>
          </p:cNvPr>
          <p:cNvCxnSpPr/>
          <p:nvPr/>
        </p:nvCxnSpPr>
        <p:spPr>
          <a:xfrm flipH="1">
            <a:off x="2089057" y="4239931"/>
            <a:ext cx="8316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52CB57C-92E6-4D2A-9792-0E1F3894BE51}"/>
              </a:ext>
            </a:extLst>
          </p:cNvPr>
          <p:cNvSpPr txBox="1"/>
          <p:nvPr/>
        </p:nvSpPr>
        <p:spPr>
          <a:xfrm>
            <a:off x="4959480" y="3883455"/>
            <a:ext cx="2590792" cy="369332"/>
          </a:xfrm>
          <a:prstGeom prst="rect">
            <a:avLst/>
          </a:prstGeom>
          <a:noFill/>
        </p:spPr>
        <p:txBody>
          <a:bodyPr wrap="square" rtlCol="0">
            <a:spAutoFit/>
          </a:bodyPr>
          <a:lstStyle/>
          <a:p>
            <a:r>
              <a:rPr lang="en-IN"/>
              <a:t>Next-address information</a:t>
            </a:r>
          </a:p>
        </p:txBody>
      </p:sp>
      <p:sp>
        <p:nvSpPr>
          <p:cNvPr id="22" name="TextBox 21">
            <a:extLst>
              <a:ext uri="{FF2B5EF4-FFF2-40B4-BE49-F238E27FC236}">
                <a16:creationId xmlns:a16="http://schemas.microsoft.com/office/drawing/2014/main" id="{80C82D37-8C25-4E0E-8D73-4C3A505A69E5}"/>
              </a:ext>
            </a:extLst>
          </p:cNvPr>
          <p:cNvSpPr txBox="1"/>
          <p:nvPr/>
        </p:nvSpPr>
        <p:spPr>
          <a:xfrm>
            <a:off x="9937011" y="1815258"/>
            <a:ext cx="952500" cy="646331"/>
          </a:xfrm>
          <a:prstGeom prst="rect">
            <a:avLst/>
          </a:prstGeom>
          <a:noFill/>
        </p:spPr>
        <p:txBody>
          <a:bodyPr wrap="square" rtlCol="0">
            <a:spAutoFit/>
          </a:bodyPr>
          <a:lstStyle/>
          <a:p>
            <a:pPr algn="ctr"/>
            <a:r>
              <a:rPr lang="en-IN"/>
              <a:t>Control</a:t>
            </a:r>
          </a:p>
          <a:p>
            <a:pPr algn="ctr"/>
            <a:r>
              <a:rPr lang="en-IN"/>
              <a:t>word</a:t>
            </a:r>
          </a:p>
        </p:txBody>
      </p:sp>
      <p:sp>
        <p:nvSpPr>
          <p:cNvPr id="23" name="TextBox 22">
            <a:extLst>
              <a:ext uri="{FF2B5EF4-FFF2-40B4-BE49-F238E27FC236}">
                <a16:creationId xmlns:a16="http://schemas.microsoft.com/office/drawing/2014/main" id="{0FB5B535-64A8-4F2F-9537-787868BD756E}"/>
              </a:ext>
            </a:extLst>
          </p:cNvPr>
          <p:cNvSpPr txBox="1"/>
          <p:nvPr/>
        </p:nvSpPr>
        <p:spPr>
          <a:xfrm>
            <a:off x="1624108" y="1813979"/>
            <a:ext cx="952500" cy="646331"/>
          </a:xfrm>
          <a:prstGeom prst="rect">
            <a:avLst/>
          </a:prstGeom>
          <a:noFill/>
        </p:spPr>
        <p:txBody>
          <a:bodyPr wrap="square" rtlCol="0">
            <a:spAutoFit/>
          </a:bodyPr>
          <a:lstStyle/>
          <a:p>
            <a:pPr algn="ctr"/>
            <a:r>
              <a:rPr lang="en-IN"/>
              <a:t>External</a:t>
            </a:r>
          </a:p>
          <a:p>
            <a:pPr algn="ctr"/>
            <a:r>
              <a:rPr lang="en-IN"/>
              <a:t>input</a:t>
            </a:r>
          </a:p>
        </p:txBody>
      </p:sp>
    </p:spTree>
    <p:extLst>
      <p:ext uri="{BB962C8B-B14F-4D97-AF65-F5344CB8AC3E}">
        <p14:creationId xmlns:p14="http://schemas.microsoft.com/office/powerpoint/2010/main" val="4081880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dur="50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10" presetClass="entr" presetSubtype="0" dur="50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dur="50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nodeType="clickPar">
                      <p:stCondLst>
                        <p:cond delay="indefinite"/>
                      </p:stCondLst>
                      <p:childTnLst>
                        <p:par>
                          <p:cTn id="25" fill="hold">
                            <p:stCondLst>
                              <p:cond delay="0"/>
                            </p:stCondLst>
                            <p:childTnLst>
                              <p:par>
                                <p:cTn id="26" presetID="10" presetClass="entr" presetSubtype="0" dur="50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dur="50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nodeType="clickPar">
                      <p:stCondLst>
                        <p:cond delay="indefinite"/>
                      </p:stCondLst>
                      <p:childTnLst>
                        <p:par>
                          <p:cTn id="33" fill="hold">
                            <p:stCondLst>
                              <p:cond delay="0"/>
                            </p:stCondLst>
                            <p:childTnLst>
                              <p:par>
                                <p:cTn id="34" presetID="10" presetClass="entr" presetSubtype="0" dur="50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dur="50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dur="50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dur="50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dur="50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dur="50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dur="50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dur="50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nodeType="clickPar">
                      <p:stCondLst>
                        <p:cond delay="indefinite"/>
                      </p:stCondLst>
                      <p:childTnLst>
                        <p:par>
                          <p:cTn id="59" fill="hold">
                            <p:stCondLst>
                              <p:cond delay="0"/>
                            </p:stCondLst>
                            <p:childTnLst>
                              <p:par>
                                <p:cTn id="60" presetID="10" presetClass="entr" presetSubtype="0" dur="50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dur="50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1270-C8A9-4BD4-B8F2-D442148F5D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C67C92-62A2-4028-A0EE-4DEE5D0EFA29}"/>
              </a:ext>
            </a:extLst>
          </p:cNvPr>
          <p:cNvSpPr>
            <a:spLocks noGrp="1"/>
          </p:cNvSpPr>
          <p:nvPr>
            <p:ph idx="1"/>
          </p:nvPr>
        </p:nvSpPr>
        <p:spPr/>
        <p:txBody>
          <a:bodyPr/>
          <a:lstStyle/>
          <a:p>
            <a:pPr lvl="1">
              <a:lnSpc>
                <a:spcPct val="90000"/>
              </a:lnSpc>
            </a:pPr>
            <a:r>
              <a:rPr lang="en-US" altLang="ko-KR" sz="2000" b="1" dirty="0">
                <a:latin typeface="Times New Roman" panose="02020603050405020304" pitchFamily="18" charset="0"/>
                <a:cs typeface="Times New Roman" panose="02020603050405020304" pitchFamily="18" charset="0"/>
              </a:rPr>
              <a:t>Microprogrammed control Organization : </a:t>
            </a:r>
            <a:endParaRPr lang="en-US" altLang="ko-KR" sz="2000" b="1" i="1" dirty="0">
              <a:latin typeface="Times New Roman" panose="02020603050405020304" pitchFamily="18" charset="0"/>
              <a:cs typeface="Times New Roman" panose="02020603050405020304" pitchFamily="18" charset="0"/>
            </a:endParaRPr>
          </a:p>
          <a:p>
            <a:pPr lvl="2">
              <a:lnSpc>
                <a:spcPct val="90000"/>
              </a:lnSpc>
            </a:pPr>
            <a:r>
              <a:rPr lang="en-US" altLang="ko-KR" dirty="0">
                <a:latin typeface="Times New Roman" panose="02020603050405020304" pitchFamily="18" charset="0"/>
                <a:cs typeface="Times New Roman" panose="02020603050405020304" pitchFamily="18" charset="0"/>
              </a:rPr>
              <a:t>1) </a:t>
            </a:r>
            <a:r>
              <a:rPr lang="en-US" altLang="ko-KR" b="1" dirty="0">
                <a:latin typeface="Times New Roman" panose="02020603050405020304" pitchFamily="18" charset="0"/>
                <a:cs typeface="Times New Roman" panose="02020603050405020304" pitchFamily="18" charset="0"/>
              </a:rPr>
              <a:t>Control Memory</a:t>
            </a:r>
          </a:p>
          <a:p>
            <a:pPr lvl="3">
              <a:lnSpc>
                <a:spcPct val="90000"/>
              </a:lnSpc>
            </a:pPr>
            <a:r>
              <a:rPr lang="en-US" altLang="ko-KR" sz="2000" dirty="0">
                <a:latin typeface="Times New Roman" panose="02020603050405020304" pitchFamily="18" charset="0"/>
                <a:cs typeface="Times New Roman" panose="02020603050405020304" pitchFamily="18" charset="0"/>
              </a:rPr>
              <a:t>A memory is part of a control unit : contains </a:t>
            </a:r>
            <a:r>
              <a:rPr lang="en-US" altLang="ko-KR" sz="2000" i="1" dirty="0">
                <a:latin typeface="Times New Roman" panose="02020603050405020304" pitchFamily="18" charset="0"/>
                <a:cs typeface="Times New Roman" panose="02020603050405020304" pitchFamily="18" charset="0"/>
              </a:rPr>
              <a:t>Microprogram</a:t>
            </a:r>
            <a:endParaRPr lang="ko-KR" altLang="en-US" sz="2000" dirty="0">
              <a:latin typeface="Times New Roman" panose="02020603050405020304" pitchFamily="18" charset="0"/>
              <a:cs typeface="Times New Roman" panose="02020603050405020304" pitchFamily="18" charset="0"/>
            </a:endParaRPr>
          </a:p>
          <a:p>
            <a:pPr lvl="3">
              <a:lnSpc>
                <a:spcPct val="90000"/>
              </a:lnSpc>
            </a:pPr>
            <a:r>
              <a:rPr lang="en-US" altLang="ko-KR" sz="2000" dirty="0">
                <a:latin typeface="Times New Roman" panose="02020603050405020304" pitchFamily="18" charset="0"/>
                <a:cs typeface="Times New Roman" panose="02020603050405020304" pitchFamily="18" charset="0"/>
              </a:rPr>
              <a:t>Computer Memory (</a:t>
            </a:r>
            <a:r>
              <a:rPr lang="en-US" altLang="ko-KR" sz="2000" i="1" dirty="0">
                <a:latin typeface="Times New Roman" panose="02020603050405020304" pitchFamily="18" charset="0"/>
                <a:cs typeface="Times New Roman" panose="02020603050405020304" pitchFamily="18" charset="0"/>
              </a:rPr>
              <a:t>employs a microprogrammed control unit</a:t>
            </a:r>
            <a:r>
              <a:rPr lang="en-US" altLang="ko-KR" sz="2000" dirty="0">
                <a:latin typeface="Times New Roman" panose="02020603050405020304" pitchFamily="18" charset="0"/>
                <a:cs typeface="Times New Roman" panose="02020603050405020304" pitchFamily="18" charset="0"/>
              </a:rPr>
              <a:t>)</a:t>
            </a:r>
          </a:p>
          <a:p>
            <a:pPr lvl="4">
              <a:lnSpc>
                <a:spcPct val="90000"/>
              </a:lnSpc>
            </a:pPr>
            <a:r>
              <a:rPr lang="en-US" altLang="ko-KR" sz="2000" dirty="0">
                <a:latin typeface="Times New Roman" panose="02020603050405020304" pitchFamily="18" charset="0"/>
                <a:cs typeface="Times New Roman" panose="02020603050405020304" pitchFamily="18" charset="0"/>
              </a:rPr>
              <a:t>Main Memory : for storing user program (</a:t>
            </a:r>
            <a:r>
              <a:rPr lang="en-US" altLang="ko-KR" sz="2000" i="1" dirty="0">
                <a:latin typeface="Times New Roman" panose="02020603050405020304" pitchFamily="18" charset="0"/>
                <a:cs typeface="Times New Roman" panose="02020603050405020304" pitchFamily="18" charset="0"/>
              </a:rPr>
              <a:t>Machine instruction/data</a:t>
            </a:r>
            <a:r>
              <a:rPr lang="en-US" altLang="ko-KR" sz="2000" dirty="0">
                <a:latin typeface="Times New Roman" panose="02020603050405020304" pitchFamily="18" charset="0"/>
                <a:cs typeface="Times New Roman" panose="02020603050405020304" pitchFamily="18" charset="0"/>
              </a:rPr>
              <a:t>)</a:t>
            </a:r>
          </a:p>
          <a:p>
            <a:pPr lvl="4">
              <a:lnSpc>
                <a:spcPct val="90000"/>
              </a:lnSpc>
            </a:pPr>
            <a:r>
              <a:rPr lang="en-US" altLang="ko-KR" sz="2000" dirty="0">
                <a:latin typeface="Times New Roman" panose="02020603050405020304" pitchFamily="18" charset="0"/>
                <a:cs typeface="Times New Roman" panose="02020603050405020304" pitchFamily="18" charset="0"/>
              </a:rPr>
              <a:t>Control Memory : for storing microprogram (</a:t>
            </a:r>
            <a:r>
              <a:rPr lang="en-US" altLang="ko-KR" sz="2000" i="1" dirty="0">
                <a:latin typeface="Times New Roman" panose="02020603050405020304" pitchFamily="18" charset="0"/>
                <a:cs typeface="Times New Roman" panose="02020603050405020304" pitchFamily="18" charset="0"/>
              </a:rPr>
              <a:t>Microinstruction</a:t>
            </a:r>
            <a:r>
              <a:rPr lang="en-US" altLang="ko-KR" sz="2000" dirty="0">
                <a:latin typeface="Times New Roman" panose="02020603050405020304" pitchFamily="18" charset="0"/>
                <a:cs typeface="Times New Roman" panose="02020603050405020304" pitchFamily="18" charset="0"/>
              </a:rPr>
              <a:t>)</a:t>
            </a:r>
          </a:p>
          <a:p>
            <a:pPr lvl="2">
              <a:lnSpc>
                <a:spcPct val="90000"/>
              </a:lnSpc>
            </a:pPr>
            <a:r>
              <a:rPr lang="en-US" altLang="ko-KR" dirty="0">
                <a:latin typeface="Times New Roman" panose="02020603050405020304" pitchFamily="18" charset="0"/>
                <a:cs typeface="Times New Roman" panose="02020603050405020304" pitchFamily="18" charset="0"/>
              </a:rPr>
              <a:t>2) </a:t>
            </a:r>
            <a:r>
              <a:rPr lang="en-US" altLang="ko-KR" b="1" dirty="0">
                <a:latin typeface="Times New Roman" panose="02020603050405020304" pitchFamily="18" charset="0"/>
                <a:cs typeface="Times New Roman" panose="02020603050405020304" pitchFamily="18" charset="0"/>
              </a:rPr>
              <a:t>Control Address Register</a:t>
            </a:r>
          </a:p>
          <a:p>
            <a:pPr lvl="3">
              <a:lnSpc>
                <a:spcPct val="90000"/>
              </a:lnSpc>
            </a:pPr>
            <a:r>
              <a:rPr lang="en-US" altLang="ko-KR" sz="2000" dirty="0">
                <a:latin typeface="Times New Roman" panose="02020603050405020304" pitchFamily="18" charset="0"/>
                <a:cs typeface="Times New Roman" panose="02020603050405020304" pitchFamily="18" charset="0"/>
              </a:rPr>
              <a:t>Specify the address of the microinstruction</a:t>
            </a:r>
          </a:p>
          <a:p>
            <a:pPr lvl="2">
              <a:lnSpc>
                <a:spcPct val="90000"/>
              </a:lnSpc>
            </a:pPr>
            <a:r>
              <a:rPr lang="en-US" altLang="ko-KR" dirty="0">
                <a:latin typeface="Times New Roman" panose="02020603050405020304" pitchFamily="18" charset="0"/>
                <a:cs typeface="Times New Roman" panose="02020603050405020304" pitchFamily="18" charset="0"/>
              </a:rPr>
              <a:t>3</a:t>
            </a:r>
            <a:r>
              <a:rPr lang="en-US" altLang="ko-KR" b="1" dirty="0">
                <a:latin typeface="Times New Roman" panose="02020603050405020304" pitchFamily="18" charset="0"/>
                <a:cs typeface="Times New Roman" panose="02020603050405020304" pitchFamily="18" charset="0"/>
              </a:rPr>
              <a:t>) Sequencer (= </a:t>
            </a:r>
            <a:r>
              <a:rPr lang="en-US" altLang="ko-KR" b="1" i="1" dirty="0">
                <a:latin typeface="Times New Roman" panose="02020603050405020304" pitchFamily="18" charset="0"/>
                <a:cs typeface="Times New Roman" panose="02020603050405020304" pitchFamily="18" charset="0"/>
              </a:rPr>
              <a:t>Next Address Generator</a:t>
            </a:r>
            <a:r>
              <a:rPr lang="en-US" altLang="ko-KR" b="1" dirty="0">
                <a:latin typeface="Times New Roman" panose="02020603050405020304" pitchFamily="18" charset="0"/>
                <a:cs typeface="Times New Roman" panose="02020603050405020304" pitchFamily="18" charset="0"/>
              </a:rPr>
              <a:t>)</a:t>
            </a:r>
          </a:p>
          <a:p>
            <a:pPr lvl="3">
              <a:lnSpc>
                <a:spcPct val="90000"/>
              </a:lnSpc>
            </a:pPr>
            <a:r>
              <a:rPr lang="en-US" altLang="ko-KR" sz="2000" dirty="0">
                <a:latin typeface="Times New Roman" panose="02020603050405020304" pitchFamily="18" charset="0"/>
                <a:cs typeface="Times New Roman" panose="02020603050405020304" pitchFamily="18" charset="0"/>
              </a:rPr>
              <a:t>Determine the address sequence that is read from control memory</a:t>
            </a:r>
          </a:p>
          <a:p>
            <a:pPr lvl="3">
              <a:lnSpc>
                <a:spcPct val="90000"/>
              </a:lnSpc>
            </a:pPr>
            <a:r>
              <a:rPr lang="en-US" altLang="ko-KR" sz="2000" dirty="0">
                <a:latin typeface="Times New Roman" panose="02020603050405020304" pitchFamily="18" charset="0"/>
                <a:cs typeface="Times New Roman" panose="02020603050405020304" pitchFamily="18" charset="0"/>
              </a:rPr>
              <a:t>Next address of the next microinstruction can be specified several way depending on the sequencer input  </a:t>
            </a:r>
            <a:endParaRPr lang="en-US" altLang="ko-KR" sz="2000"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844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800C4EB2-642C-4992-A41C-E260224C2299}"/>
              </a:ext>
            </a:extLst>
          </p:cNvPr>
          <p:cNvSpPr>
            <a:spLocks noGrp="1" noChangeArrowheads="1"/>
          </p:cNvSpPr>
          <p:nvPr>
            <p:ph idx="1"/>
          </p:nvPr>
        </p:nvSpPr>
        <p:spPr>
          <a:xfrm>
            <a:off x="1676400" y="914400"/>
            <a:ext cx="8686800" cy="5486400"/>
          </a:xfrm>
        </p:spPr>
        <p:txBody>
          <a:bodyPr>
            <a:normAutofit/>
          </a:bodyPr>
          <a:lstStyle/>
          <a:p>
            <a:pPr lvl="2" algn="just"/>
            <a:r>
              <a:rPr lang="ko-KR" altLang="ko-KR" dirty="0">
                <a:latin typeface="Times New Roman" panose="02020603050405020304" pitchFamily="18" charset="0"/>
                <a:cs typeface="Times New Roman" panose="02020603050405020304" pitchFamily="18" charset="0"/>
              </a:rPr>
              <a:t>4</a:t>
            </a:r>
            <a:r>
              <a:rPr lang="ko-KR" altLang="ko-KR" sz="2800" dirty="0">
                <a:latin typeface="Times New Roman" panose="02020603050405020304" pitchFamily="18" charset="0"/>
                <a:cs typeface="Times New Roman" panose="02020603050405020304" pitchFamily="18" charset="0"/>
              </a:rPr>
              <a:t>) </a:t>
            </a:r>
            <a:r>
              <a:rPr lang="en-US" altLang="ko-KR" sz="2800" b="1" dirty="0">
                <a:latin typeface="Times New Roman" panose="02020603050405020304" pitchFamily="18" charset="0"/>
                <a:cs typeface="Times New Roman" panose="02020603050405020304" pitchFamily="18" charset="0"/>
              </a:rPr>
              <a:t>Control Data Register (= </a:t>
            </a:r>
            <a:r>
              <a:rPr lang="en-US" altLang="ko-KR" sz="2800" b="1" i="1" dirty="0">
                <a:latin typeface="Times New Roman" panose="02020603050405020304" pitchFamily="18" charset="0"/>
                <a:cs typeface="Times New Roman" panose="02020603050405020304" pitchFamily="18" charset="0"/>
              </a:rPr>
              <a:t>Pipeline Register </a:t>
            </a:r>
            <a:r>
              <a:rPr lang="en-US" altLang="ko-KR" sz="2800" b="1" dirty="0">
                <a:latin typeface="Times New Roman" panose="02020603050405020304" pitchFamily="18" charset="0"/>
                <a:cs typeface="Times New Roman" panose="02020603050405020304" pitchFamily="18" charset="0"/>
              </a:rPr>
              <a:t>)</a:t>
            </a:r>
          </a:p>
          <a:p>
            <a:pPr lvl="3" algn="just"/>
            <a:r>
              <a:rPr lang="en-US" altLang="ko-KR" sz="2800" dirty="0">
                <a:latin typeface="Times New Roman" panose="02020603050405020304" pitchFamily="18" charset="0"/>
                <a:cs typeface="Times New Roman" panose="02020603050405020304" pitchFamily="18" charset="0"/>
              </a:rPr>
              <a:t>Hold the microinstruction read from control memory</a:t>
            </a:r>
          </a:p>
          <a:p>
            <a:pPr lvl="3" algn="just"/>
            <a:r>
              <a:rPr lang="en-US" altLang="ko-KR" sz="2800" dirty="0">
                <a:latin typeface="Times New Roman" panose="02020603050405020304" pitchFamily="18" charset="0"/>
                <a:cs typeface="Times New Roman" panose="02020603050405020304" pitchFamily="18" charset="0"/>
              </a:rPr>
              <a:t>Allows the execution of the microoperations specified by the control word </a:t>
            </a:r>
            <a:r>
              <a:rPr lang="en-US" altLang="ko-KR" sz="2800" b="1" i="1" dirty="0">
                <a:latin typeface="Times New Roman" panose="02020603050405020304" pitchFamily="18" charset="0"/>
                <a:cs typeface="Times New Roman" panose="02020603050405020304" pitchFamily="18" charset="0"/>
              </a:rPr>
              <a:t>simultaneously</a:t>
            </a:r>
            <a:r>
              <a:rPr lang="en-US" altLang="ko-KR" sz="2800" dirty="0">
                <a:latin typeface="Times New Roman" panose="02020603050405020304" pitchFamily="18" charset="0"/>
                <a:cs typeface="Times New Roman" panose="02020603050405020304" pitchFamily="18" charset="0"/>
              </a:rPr>
              <a:t> with the generation of the next microinstruction</a:t>
            </a:r>
          </a:p>
          <a:p>
            <a:pPr lvl="3" algn="just"/>
            <a:r>
              <a:rPr lang="en-US" altLang="ko-KR" sz="2800" dirty="0">
                <a:latin typeface="Times New Roman" panose="02020603050405020304" pitchFamily="18" charset="0"/>
                <a:cs typeface="Times New Roman" panose="02020603050405020304" pitchFamily="18" charset="0"/>
              </a:rPr>
              <a:t>Two phase clock is required one for address register and one for data register</a:t>
            </a:r>
          </a:p>
          <a:p>
            <a:pPr lvl="1" algn="just"/>
            <a:r>
              <a:rPr lang="en-US" altLang="ko-KR" sz="2800" dirty="0">
                <a:latin typeface="Times New Roman" panose="02020603050405020304" pitchFamily="18" charset="0"/>
                <a:cs typeface="Times New Roman" panose="02020603050405020304" pitchFamily="18" charset="0"/>
              </a:rPr>
              <a:t>RISC Architecture Concept</a:t>
            </a:r>
          </a:p>
          <a:p>
            <a:pPr lvl="2" algn="just"/>
            <a:r>
              <a:rPr lang="en-US" altLang="ko-KR" sz="2800" dirty="0">
                <a:latin typeface="Times New Roman" panose="02020603050405020304" pitchFamily="18" charset="0"/>
                <a:cs typeface="Times New Roman" panose="02020603050405020304" pitchFamily="18" charset="0"/>
              </a:rPr>
              <a:t>RISC(Reduced Instruction Set Computer) system use hardwired control rather than microprogrammed control </a:t>
            </a:r>
          </a:p>
        </p:txBody>
      </p:sp>
      <p:sp>
        <p:nvSpPr>
          <p:cNvPr id="1028" name="Freeform 4">
            <a:extLst>
              <a:ext uri="{FF2B5EF4-FFF2-40B4-BE49-F238E27FC236}">
                <a16:creationId xmlns:a16="http://schemas.microsoft.com/office/drawing/2014/main" id="{938411BC-D0CA-445B-8AC0-3EBC5C2685DA}"/>
              </a:ext>
            </a:extLst>
          </p:cNvPr>
          <p:cNvSpPr>
            <a:spLocks/>
          </p:cNvSpPr>
          <p:nvPr/>
        </p:nvSpPr>
        <p:spPr bwMode="auto">
          <a:xfrm>
            <a:off x="7239000" y="1066800"/>
            <a:ext cx="2514600" cy="787400"/>
          </a:xfrm>
          <a:custGeom>
            <a:avLst/>
            <a:gdLst>
              <a:gd name="T0" fmla="*/ 768 w 1504"/>
              <a:gd name="T1" fmla="*/ 480 h 496"/>
              <a:gd name="T2" fmla="*/ 1008 w 1504"/>
              <a:gd name="T3" fmla="*/ 480 h 496"/>
              <a:gd name="T4" fmla="*/ 1296 w 1504"/>
              <a:gd name="T5" fmla="*/ 480 h 496"/>
              <a:gd name="T6" fmla="*/ 1488 w 1504"/>
              <a:gd name="T7" fmla="*/ 384 h 496"/>
              <a:gd name="T8" fmla="*/ 1392 w 1504"/>
              <a:gd name="T9" fmla="*/ 192 h 496"/>
              <a:gd name="T10" fmla="*/ 1104 w 1504"/>
              <a:gd name="T11" fmla="*/ 144 h 496"/>
              <a:gd name="T12" fmla="*/ 720 w 1504"/>
              <a:gd name="T13" fmla="*/ 96 h 496"/>
              <a:gd name="T14" fmla="*/ 384 w 1504"/>
              <a:gd name="T15" fmla="*/ 48 h 496"/>
              <a:gd name="T16" fmla="*/ 0 w 1504"/>
              <a:gd name="T17" fmla="*/ 0 h 4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04"/>
              <a:gd name="T28" fmla="*/ 0 h 496"/>
              <a:gd name="T29" fmla="*/ 1504 w 1504"/>
              <a:gd name="T30" fmla="*/ 496 h 4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04" h="496">
                <a:moveTo>
                  <a:pt x="768" y="480"/>
                </a:moveTo>
                <a:cubicBezTo>
                  <a:pt x="844" y="480"/>
                  <a:pt x="920" y="480"/>
                  <a:pt x="1008" y="480"/>
                </a:cubicBezTo>
                <a:cubicBezTo>
                  <a:pt x="1096" y="480"/>
                  <a:pt x="1216" y="496"/>
                  <a:pt x="1296" y="480"/>
                </a:cubicBezTo>
                <a:cubicBezTo>
                  <a:pt x="1376" y="464"/>
                  <a:pt x="1472" y="432"/>
                  <a:pt x="1488" y="384"/>
                </a:cubicBezTo>
                <a:cubicBezTo>
                  <a:pt x="1504" y="336"/>
                  <a:pt x="1456" y="232"/>
                  <a:pt x="1392" y="192"/>
                </a:cubicBezTo>
                <a:cubicBezTo>
                  <a:pt x="1328" y="152"/>
                  <a:pt x="1216" y="160"/>
                  <a:pt x="1104" y="144"/>
                </a:cubicBezTo>
                <a:cubicBezTo>
                  <a:pt x="992" y="128"/>
                  <a:pt x="840" y="112"/>
                  <a:pt x="720" y="96"/>
                </a:cubicBezTo>
                <a:cubicBezTo>
                  <a:pt x="600" y="80"/>
                  <a:pt x="504" y="64"/>
                  <a:pt x="384" y="48"/>
                </a:cubicBezTo>
                <a:cubicBezTo>
                  <a:pt x="264" y="32"/>
                  <a:pt x="132" y="16"/>
                  <a:pt x="0" y="0"/>
                </a:cubicBezTo>
              </a:path>
            </a:pathLst>
          </a:custGeom>
          <a:noFill/>
          <a:ln w="25400">
            <a:solidFill>
              <a:srgbClr val="FF6600"/>
            </a:solidFill>
            <a:round/>
            <a:headEnd type="diamond"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en-US" altLang="en-US"/>
          </a:p>
        </p:txBody>
      </p:sp>
      <p:sp>
        <p:nvSpPr>
          <p:cNvPr id="1031" name="Freeform 11">
            <a:extLst>
              <a:ext uri="{FF2B5EF4-FFF2-40B4-BE49-F238E27FC236}">
                <a16:creationId xmlns:a16="http://schemas.microsoft.com/office/drawing/2014/main" id="{0C26618C-6AD0-47F9-9DC8-AD8002BEC2D3}"/>
              </a:ext>
            </a:extLst>
          </p:cNvPr>
          <p:cNvSpPr>
            <a:spLocks/>
          </p:cNvSpPr>
          <p:nvPr/>
        </p:nvSpPr>
        <p:spPr bwMode="auto">
          <a:xfrm>
            <a:off x="5307014" y="949325"/>
            <a:ext cx="1685925" cy="304800"/>
          </a:xfrm>
          <a:custGeom>
            <a:avLst/>
            <a:gdLst>
              <a:gd name="T0" fmla="*/ 999 w 1062"/>
              <a:gd name="T1" fmla="*/ 173 h 192"/>
              <a:gd name="T2" fmla="*/ 59 w 1062"/>
              <a:gd name="T3" fmla="*/ 154 h 192"/>
              <a:gd name="T4" fmla="*/ 30 w 1062"/>
              <a:gd name="T5" fmla="*/ 116 h 192"/>
              <a:gd name="T6" fmla="*/ 59 w 1062"/>
              <a:gd name="T7" fmla="*/ 29 h 192"/>
              <a:gd name="T8" fmla="*/ 139 w 1062"/>
              <a:gd name="T9" fmla="*/ 12 h 192"/>
              <a:gd name="T10" fmla="*/ 894 w 1062"/>
              <a:gd name="T11" fmla="*/ 10 h 192"/>
              <a:gd name="T12" fmla="*/ 1028 w 1062"/>
              <a:gd name="T13" fmla="*/ 39 h 192"/>
              <a:gd name="T14" fmla="*/ 1057 w 1062"/>
              <a:gd name="T15" fmla="*/ 125 h 192"/>
              <a:gd name="T16" fmla="*/ 999 w 1062"/>
              <a:gd name="T17" fmla="*/ 173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2"/>
              <a:gd name="T28" fmla="*/ 0 h 192"/>
              <a:gd name="T29" fmla="*/ 1062 w 1062"/>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2" h="192">
                <a:moveTo>
                  <a:pt x="999" y="173"/>
                </a:moveTo>
                <a:cubicBezTo>
                  <a:pt x="698" y="165"/>
                  <a:pt x="404" y="192"/>
                  <a:pt x="59" y="154"/>
                </a:cubicBezTo>
                <a:cubicBezTo>
                  <a:pt x="41" y="153"/>
                  <a:pt x="36" y="133"/>
                  <a:pt x="30" y="116"/>
                </a:cubicBezTo>
                <a:cubicBezTo>
                  <a:pt x="41" y="93"/>
                  <a:pt x="41" y="46"/>
                  <a:pt x="59" y="29"/>
                </a:cubicBezTo>
                <a:cubicBezTo>
                  <a:pt x="77" y="12"/>
                  <a:pt x="0" y="15"/>
                  <a:pt x="139" y="12"/>
                </a:cubicBezTo>
                <a:cubicBezTo>
                  <a:pt x="300" y="0"/>
                  <a:pt x="752" y="6"/>
                  <a:pt x="894" y="10"/>
                </a:cubicBezTo>
                <a:cubicBezTo>
                  <a:pt x="1042" y="14"/>
                  <a:pt x="1001" y="20"/>
                  <a:pt x="1028" y="39"/>
                </a:cubicBezTo>
                <a:cubicBezTo>
                  <a:pt x="1050" y="56"/>
                  <a:pt x="1062" y="103"/>
                  <a:pt x="1057" y="125"/>
                </a:cubicBezTo>
                <a:cubicBezTo>
                  <a:pt x="1052" y="147"/>
                  <a:pt x="1011" y="163"/>
                  <a:pt x="999" y="173"/>
                </a:cubicBezTo>
                <a:close/>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굴림" panose="020B0600000101010101" pitchFamily="34" charset="-127"/>
              </a:defRPr>
            </a:lvl1pPr>
            <a:lvl2pPr marL="742950" indent="-285750">
              <a:defRPr sz="2400">
                <a:solidFill>
                  <a:schemeClr val="tx1"/>
                </a:solidFill>
                <a:latin typeface="Times New Roman" panose="02020603050405020304" pitchFamily="18" charset="0"/>
                <a:ea typeface="굴림" panose="020B0600000101010101" pitchFamily="34" charset="-127"/>
              </a:defRPr>
            </a:lvl2pPr>
            <a:lvl3pPr marL="1143000" indent="-228600">
              <a:defRPr sz="2400">
                <a:solidFill>
                  <a:schemeClr val="tx1"/>
                </a:solidFill>
                <a:latin typeface="Times New Roman" panose="02020603050405020304" pitchFamily="18" charset="0"/>
                <a:ea typeface="굴림" panose="020B0600000101010101" pitchFamily="34" charset="-127"/>
              </a:defRPr>
            </a:lvl3pPr>
            <a:lvl4pPr marL="1600200" indent="-228600">
              <a:defRPr sz="2400">
                <a:solidFill>
                  <a:schemeClr val="tx1"/>
                </a:solidFill>
                <a:latin typeface="Times New Roman" panose="02020603050405020304" pitchFamily="18" charset="0"/>
                <a:ea typeface="굴림" panose="020B0600000101010101" pitchFamily="34" charset="-127"/>
              </a:defRPr>
            </a:lvl4pPr>
            <a:lvl5pPr marL="2057400" indent="-22860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TotalTime>
  <Words>2693</Words>
  <Application>Microsoft Office PowerPoint</Application>
  <PresentationFormat>Widescreen</PresentationFormat>
  <Paragraphs>309</Paragraphs>
  <Slides>44</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56" baseType="lpstr">
      <vt:lpstr>Arial</vt:lpstr>
      <vt:lpstr>Calibri</vt:lpstr>
      <vt:lpstr>Calibri Light</vt:lpstr>
      <vt:lpstr>Monotype Sorts</vt:lpstr>
      <vt:lpstr>Roboto Condensed Light</vt:lpstr>
      <vt:lpstr>Times New Roman</vt:lpstr>
      <vt:lpstr>Wingdings</vt:lpstr>
      <vt:lpstr>Wingdings 3</vt:lpstr>
      <vt:lpstr>Office Theme</vt:lpstr>
      <vt:lpstr>VISIO</vt:lpstr>
      <vt:lpstr>수식</vt:lpstr>
      <vt:lpstr>워크시트</vt:lpstr>
      <vt:lpstr>Microprogrammed control unit</vt:lpstr>
      <vt:lpstr>Control Unit</vt:lpstr>
      <vt:lpstr>PowerPoint Presentation</vt:lpstr>
      <vt:lpstr>PowerPoint Presentation</vt:lpstr>
      <vt:lpstr>PowerPoint Presentation</vt:lpstr>
      <vt:lpstr>Control Memory</vt:lpstr>
      <vt:lpstr>Microprogrammed Control Organization</vt:lpstr>
      <vt:lpstr>PowerPoint Presentation</vt:lpstr>
      <vt:lpstr>PowerPoint Presentation</vt:lpstr>
      <vt:lpstr>Address Sequencing</vt:lpstr>
      <vt:lpstr>PowerPoint Presentation</vt:lpstr>
      <vt:lpstr>Address Sequencing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Microprogram Example </vt:lpstr>
      <vt:lpstr>PowerPoint Presentation</vt:lpstr>
      <vt:lpstr>PowerPoint Presentation</vt:lpstr>
      <vt:lpstr>PowerPoint Presentation</vt:lpstr>
      <vt:lpstr>Instruction format &amp; computer instruction</vt:lpstr>
      <vt:lpstr>Machine instruction format</vt:lpstr>
      <vt:lpstr>PowerPoint Presentation</vt:lpstr>
      <vt:lpstr>PowerPoint Presentation</vt:lpstr>
      <vt:lpstr>   Microinstruction code format</vt:lpstr>
      <vt:lpstr>Microoperation field(F1,F2,F3)</vt:lpstr>
      <vt:lpstr>    Symbol &amp; code for microinstruction fields</vt:lpstr>
      <vt:lpstr>PowerPoint Presentation</vt:lpstr>
      <vt:lpstr>condition field</vt:lpstr>
      <vt:lpstr>PowerPoint Presentation</vt:lpstr>
      <vt:lpstr>PowerPoint Presentation</vt:lpstr>
      <vt:lpstr>Branch field</vt:lpstr>
      <vt:lpstr>PowerPoint Presentation</vt:lpstr>
      <vt:lpstr>PowerPoint Presentation</vt:lpstr>
      <vt:lpstr>Symbolic Microinstructions</vt:lpstr>
      <vt:lpstr>PowerPoint Presentation</vt:lpstr>
      <vt:lpstr>Fetch (Sub)Routine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Microprogrammed control unit</dc:title>
  <dc:creator>Dharmendrasinh Matieda</dc:creator>
  <cp:lastModifiedBy>Vivek Patel</cp:lastModifiedBy>
  <cp:revision>35</cp:revision>
  <dcterms:created xsi:type="dcterms:W3CDTF">2021-12-03T03:59:19Z</dcterms:created>
  <dcterms:modified xsi:type="dcterms:W3CDTF">2023-10-30T08:38:08Z</dcterms:modified>
</cp:coreProperties>
</file>