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Lst>
  <p:sldSz cy="5143500" cx="9144000"/>
  <p:notesSz cx="6858000" cy="9144000"/>
  <p:embeddedFontLst>
    <p:embeddedFont>
      <p:font typeface="Nunito"/>
      <p:regular r:id="rId131"/>
      <p:bold r:id="rId132"/>
      <p:italic r:id="rId133"/>
      <p:boldItalic r:id="rId134"/>
    </p:embeddedFont>
    <p:embeddedFont>
      <p:font typeface="Maven Pro"/>
      <p:regular r:id="rId135"/>
      <p:bold r:id="rId1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Nunito-bold.fntdata"/><Relationship Id="rId131" Type="http://schemas.openxmlformats.org/officeDocument/2006/relationships/font" Target="fonts/Nunito-regular.fntdata"/><Relationship Id="rId130" Type="http://schemas.openxmlformats.org/officeDocument/2006/relationships/slide" Target="slides/slide125.xml"/><Relationship Id="rId136" Type="http://schemas.openxmlformats.org/officeDocument/2006/relationships/font" Target="fonts/MavenPro-bold.fntdata"/><Relationship Id="rId135" Type="http://schemas.openxmlformats.org/officeDocument/2006/relationships/font" Target="fonts/MavenPro-regular.fntdata"/><Relationship Id="rId134" Type="http://schemas.openxmlformats.org/officeDocument/2006/relationships/font" Target="fonts/Nunito-boldItalic.fntdata"/><Relationship Id="rId133" Type="http://schemas.openxmlformats.org/officeDocument/2006/relationships/font" Target="fonts/Nunito-italic.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862730abfa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862730abf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862730abf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2862730abf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865daaf029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2865daaf029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2865daaf029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2865daaf029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2865daaf029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2865daaf029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865daaf029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865daaf029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865daaf02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865daaf029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865daaf029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865daaf029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865daaf029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2865daaf029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865daaf029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865daaf029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865daaf029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865daaf029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862730abf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862730abf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865daaf029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865daaf029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865daaf029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865daaf029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865daaf029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2865daaf029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865daaf029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865daaf029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865daaf02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865daaf02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865daaf02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865daaf02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2865daaf029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2865daaf029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865daaf029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865daaf029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2865daaf02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2865daaf02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865daaf029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865daaf029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862730abf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862730abf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865daaf029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2865daaf029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2865daaf029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2865daaf029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2865daaf029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2865daaf029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865daaf029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865daaf029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865daaf02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2865daaf02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865daaf029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865daaf029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862730abf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862730abf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862730abf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862730abf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862730abf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862730abf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62730abf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62730abf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62730abf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862730abf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862730abfa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862730abf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862730abf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862730abf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62730abf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62730abf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862730abfa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862730abf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862730abf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862730abf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862730abf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862730abf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862730abf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862730abf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862730abfa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862730abfa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862730abfa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862730abf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862730abfa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862730abfa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862730abf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862730abf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862730abf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862730abf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862730abfa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862730abfa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62730abf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62730abf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862730abf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862730abf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865daaf0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865daaf0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865daaf0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865daaf0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865daaf0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865daaf0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862730abfa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862730abf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862730abf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862730abf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862730abfa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862730abfa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862730abfa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862730abfa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4df73db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4df73db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4df73db1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4df73db1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62730abf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62730abf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4df73db17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4df73db17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4df73db17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4df73db17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4df73db17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4df73db17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865daaf02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865daaf02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865daaf0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865daaf0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865daaf02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865daaf02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865daaf02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865daaf02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865daaf0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865daaf0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865daaf02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865daaf0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865daaf02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865daaf02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62730abf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62730abf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865daaf02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865daaf02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865daaf02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865daaf02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865daaf02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865daaf02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865daaf02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865daaf02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865daaf02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865daaf02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865daaf02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865daaf02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865daaf02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865daaf02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865daaf02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865daaf02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865daaf02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865daaf02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865daaf02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865daaf02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862730abf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862730abf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865daaf02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865daaf02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865daaf02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865daaf02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865daaf02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865daaf02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865daaf02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865daaf02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865daaf02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865daaf02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865daaf02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865daaf02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865daaf02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865daaf02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865daaf02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865daaf02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865daaf02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865daaf02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865daaf02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865daaf02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862730abf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862730abf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865daaf02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865daaf02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865daaf02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865daaf02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865daaf02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865daaf02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865daaf02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865daaf02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865daaf02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865daaf02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865daaf02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2865daaf02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865daaf02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865daaf02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865daaf02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865daaf02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865daaf02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865daaf02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865daaf02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865daaf02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62730abf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62730abf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865daaf02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865daaf02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865daaf02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865daaf02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865daaf02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865daaf02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865daaf02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865daaf02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865daaf029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865daaf029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865daaf02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865daaf02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865daaf02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2865daaf02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865daaf029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865daaf029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865daaf02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865daaf02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865daaf029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865daaf029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862730abf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862730abf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865daaf02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865daaf029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865daaf029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865daaf029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865daaf029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865daaf02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865daaf02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865daaf02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865daaf029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865daaf029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865daaf02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865daaf02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865daaf02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865daaf02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865daaf02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865daaf02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862730abfa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862730abfa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862730abf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862730abf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8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7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9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8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7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9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8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9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7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8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8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8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8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9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8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99.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8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9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9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97.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9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98.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7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5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5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8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7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7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7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7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6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75.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7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3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Abstract class and Interface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 Madonna Lamin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2"/>
          <p:cNvPicPr preferRelativeResize="0"/>
          <p:nvPr/>
        </p:nvPicPr>
        <p:blipFill>
          <a:blip r:embed="rId3">
            <a:alphaModFix/>
          </a:blip>
          <a:stretch>
            <a:fillRect/>
          </a:stretch>
        </p:blipFill>
        <p:spPr>
          <a:xfrm>
            <a:off x="134250" y="1845230"/>
            <a:ext cx="9009750" cy="1205717"/>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12"/>
          <p:cNvSpPr txBox="1"/>
          <p:nvPr>
            <p:ph type="title"/>
          </p:nvPr>
        </p:nvSpPr>
        <p:spPr>
          <a:xfrm>
            <a:off x="0" y="0"/>
            <a:ext cx="9071400" cy="43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object reference and interface reference</a:t>
            </a:r>
            <a:endParaRPr/>
          </a:p>
        </p:txBody>
      </p:sp>
      <p:sp>
        <p:nvSpPr>
          <p:cNvPr id="947" name="Google Shape;947;p11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8" name="Google Shape;948;p112"/>
          <p:cNvPicPr preferRelativeResize="0"/>
          <p:nvPr/>
        </p:nvPicPr>
        <p:blipFill>
          <a:blip r:embed="rId3">
            <a:alphaModFix/>
          </a:blip>
          <a:stretch>
            <a:fillRect/>
          </a:stretch>
        </p:blipFill>
        <p:spPr>
          <a:xfrm>
            <a:off x="1587125" y="582525"/>
            <a:ext cx="6607726" cy="44917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1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 of instanceof operator</a:t>
            </a:r>
            <a:endParaRPr/>
          </a:p>
        </p:txBody>
      </p:sp>
      <p:sp>
        <p:nvSpPr>
          <p:cNvPr id="954" name="Google Shape;954;p11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The </a:t>
            </a:r>
            <a:r>
              <a:rPr b="1" lang="en" sz="1600"/>
              <a:t>instanceof </a:t>
            </a:r>
            <a:r>
              <a:rPr lang="en" sz="1600"/>
              <a:t>operator in Java is used to test whether an object is an instance of a particular class or interface. It returns a boolean value—true if the object is an instance of the specified type, and false otherwise. This operator is commonly employed in scenarios involving polymorphism and object type checking.</a:t>
            </a:r>
            <a:endParaRPr sz="1600"/>
          </a:p>
          <a:p>
            <a:pPr indent="0" lvl="0" marL="0" rtl="0" algn="just">
              <a:spcBef>
                <a:spcPts val="1200"/>
              </a:spcBef>
              <a:spcAft>
                <a:spcPts val="0"/>
              </a:spcAft>
              <a:buNone/>
            </a:pPr>
            <a:r>
              <a:t/>
            </a:r>
            <a:endParaRPr sz="1600"/>
          </a:p>
          <a:p>
            <a:pPr indent="0" lvl="0" marL="0" rtl="0" algn="just">
              <a:spcBef>
                <a:spcPts val="1200"/>
              </a:spcBef>
              <a:spcAft>
                <a:spcPts val="1200"/>
              </a:spcAft>
              <a:buNone/>
            </a:pPr>
            <a:r>
              <a:t/>
            </a:r>
            <a:endParaRPr sz="16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 of instanceof operator</a:t>
            </a:r>
            <a:endParaRPr/>
          </a:p>
        </p:txBody>
      </p:sp>
      <p:sp>
        <p:nvSpPr>
          <p:cNvPr id="960" name="Google Shape;960;p1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1" name="Google Shape;961;p114"/>
          <p:cNvPicPr preferRelativeResize="0"/>
          <p:nvPr/>
        </p:nvPicPr>
        <p:blipFill>
          <a:blip r:embed="rId3">
            <a:alphaModFix/>
          </a:blip>
          <a:stretch>
            <a:fillRect/>
          </a:stretch>
        </p:blipFill>
        <p:spPr>
          <a:xfrm>
            <a:off x="519200" y="1784475"/>
            <a:ext cx="8210550" cy="29527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of instanceof operator</a:t>
            </a:r>
            <a:endParaRPr/>
          </a:p>
        </p:txBody>
      </p:sp>
      <p:sp>
        <p:nvSpPr>
          <p:cNvPr id="967" name="Google Shape;967;p1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8" name="Google Shape;968;p115"/>
          <p:cNvPicPr preferRelativeResize="0"/>
          <p:nvPr/>
        </p:nvPicPr>
        <p:blipFill>
          <a:blip r:embed="rId3">
            <a:alphaModFix/>
          </a:blip>
          <a:stretch>
            <a:fillRect/>
          </a:stretch>
        </p:blipFill>
        <p:spPr>
          <a:xfrm>
            <a:off x="1303802" y="1254198"/>
            <a:ext cx="6941326" cy="34666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74" name="Google Shape;974;p1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5" name="Google Shape;975;p116"/>
          <p:cNvPicPr preferRelativeResize="0"/>
          <p:nvPr/>
        </p:nvPicPr>
        <p:blipFill>
          <a:blip r:embed="rId3">
            <a:alphaModFix/>
          </a:blip>
          <a:stretch>
            <a:fillRect/>
          </a:stretch>
        </p:blipFill>
        <p:spPr>
          <a:xfrm>
            <a:off x="1019744" y="0"/>
            <a:ext cx="7104511" cy="51435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81" name="Google Shape;981;p1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2" name="Google Shape;982;p117"/>
          <p:cNvPicPr preferRelativeResize="0"/>
          <p:nvPr/>
        </p:nvPicPr>
        <p:blipFill>
          <a:blip r:embed="rId3">
            <a:alphaModFix/>
          </a:blip>
          <a:stretch>
            <a:fillRect/>
          </a:stretch>
        </p:blipFill>
        <p:spPr>
          <a:xfrm>
            <a:off x="1177126" y="0"/>
            <a:ext cx="6789748" cy="5143501"/>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88" name="Google Shape;988;p1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9" name="Google Shape;989;p118"/>
          <p:cNvPicPr preferRelativeResize="0"/>
          <p:nvPr/>
        </p:nvPicPr>
        <p:blipFill>
          <a:blip r:embed="rId3">
            <a:alphaModFix/>
          </a:blip>
          <a:stretch>
            <a:fillRect/>
          </a:stretch>
        </p:blipFill>
        <p:spPr>
          <a:xfrm>
            <a:off x="666750" y="28575"/>
            <a:ext cx="7810500" cy="50863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95" name="Google Shape;995;p1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96" name="Google Shape;996;p119"/>
          <p:cNvPicPr preferRelativeResize="0"/>
          <p:nvPr/>
        </p:nvPicPr>
        <p:blipFill>
          <a:blip r:embed="rId3">
            <a:alphaModFix/>
          </a:blip>
          <a:stretch>
            <a:fillRect/>
          </a:stretch>
        </p:blipFill>
        <p:spPr>
          <a:xfrm>
            <a:off x="519113" y="2105025"/>
            <a:ext cx="8105775" cy="9334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Practices and Considerations</a:t>
            </a:r>
            <a:endParaRPr/>
          </a:p>
        </p:txBody>
      </p:sp>
      <p:sp>
        <p:nvSpPr>
          <p:cNvPr id="1002" name="Google Shape;1002;p1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3" name="Google Shape;1003;p120"/>
          <p:cNvPicPr preferRelativeResize="0"/>
          <p:nvPr/>
        </p:nvPicPr>
        <p:blipFill>
          <a:blip r:embed="rId3">
            <a:alphaModFix/>
          </a:blip>
          <a:stretch>
            <a:fillRect/>
          </a:stretch>
        </p:blipFill>
        <p:spPr>
          <a:xfrm>
            <a:off x="423863" y="1423988"/>
            <a:ext cx="8296275" cy="2295525"/>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009" name="Google Shape;1009;p1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0" name="Google Shape;1010;p121"/>
          <p:cNvPicPr preferRelativeResize="0"/>
          <p:nvPr/>
        </p:nvPicPr>
        <p:blipFill>
          <a:blip r:embed="rId3">
            <a:alphaModFix/>
          </a:blip>
          <a:stretch>
            <a:fillRect/>
          </a:stretch>
        </p:blipFill>
        <p:spPr>
          <a:xfrm>
            <a:off x="438150" y="1552575"/>
            <a:ext cx="8267700" cy="203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3"/>
          <p:cNvPicPr preferRelativeResize="0"/>
          <p:nvPr/>
        </p:nvPicPr>
        <p:blipFill>
          <a:blip r:embed="rId3">
            <a:alphaModFix/>
          </a:blip>
          <a:stretch>
            <a:fillRect/>
          </a:stretch>
        </p:blipFill>
        <p:spPr>
          <a:xfrm>
            <a:off x="848377" y="66627"/>
            <a:ext cx="7447241" cy="5143501"/>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 of Interface Inheritance</a:t>
            </a:r>
            <a:endParaRPr/>
          </a:p>
        </p:txBody>
      </p:sp>
      <p:sp>
        <p:nvSpPr>
          <p:cNvPr id="1016" name="Google Shape;1016;p1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In Java, interface inheritance refers to the ability of one interface to inherit the methods and constants of another interface. This concept allows you to create a hierarchy of interfaces, promoting code reuse and providing a clear structure for organizing related functionality. </a:t>
            </a:r>
            <a:endParaRPr sz="1500"/>
          </a:p>
          <a:p>
            <a:pPr indent="0" lvl="0" marL="0" rtl="0" algn="just">
              <a:spcBef>
                <a:spcPts val="1200"/>
              </a:spcBef>
              <a:spcAft>
                <a:spcPts val="0"/>
              </a:spcAft>
              <a:buNone/>
            </a:pPr>
            <a:r>
              <a:t/>
            </a:r>
            <a:endParaRPr sz="1500"/>
          </a:p>
          <a:p>
            <a:pPr indent="0" lvl="0" marL="0" rtl="0" algn="just">
              <a:spcBef>
                <a:spcPts val="1200"/>
              </a:spcBef>
              <a:spcAft>
                <a:spcPts val="1200"/>
              </a:spcAft>
              <a:buNone/>
            </a:pPr>
            <a:r>
              <a:t/>
            </a:r>
            <a:endParaRPr sz="15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22" name="Google Shape;1022;p1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3" name="Google Shape;1023;p123"/>
          <p:cNvPicPr preferRelativeResize="0"/>
          <p:nvPr/>
        </p:nvPicPr>
        <p:blipFill>
          <a:blip r:embed="rId3">
            <a:alphaModFix/>
          </a:blip>
          <a:stretch>
            <a:fillRect/>
          </a:stretch>
        </p:blipFill>
        <p:spPr>
          <a:xfrm>
            <a:off x="390525" y="1517888"/>
            <a:ext cx="8362950" cy="269557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29" name="Google Shape;1029;p1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0" name="Google Shape;1030;p124"/>
          <p:cNvPicPr preferRelativeResize="0"/>
          <p:nvPr/>
        </p:nvPicPr>
        <p:blipFill>
          <a:blip r:embed="rId3">
            <a:alphaModFix/>
          </a:blip>
          <a:stretch>
            <a:fillRect/>
          </a:stretch>
        </p:blipFill>
        <p:spPr>
          <a:xfrm>
            <a:off x="461963" y="1432650"/>
            <a:ext cx="8220075" cy="3390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36" name="Google Shape;1036;p1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7" name="Google Shape;1037;p125"/>
          <p:cNvPicPr preferRelativeResize="0"/>
          <p:nvPr/>
        </p:nvPicPr>
        <p:blipFill>
          <a:blip r:embed="rId3">
            <a:alphaModFix/>
          </a:blip>
          <a:stretch>
            <a:fillRect/>
          </a:stretch>
        </p:blipFill>
        <p:spPr>
          <a:xfrm>
            <a:off x="357100" y="1384425"/>
            <a:ext cx="8324850" cy="375285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43" name="Google Shape;1043;p1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4" name="Google Shape;1044;p126"/>
          <p:cNvPicPr preferRelativeResize="0"/>
          <p:nvPr/>
        </p:nvPicPr>
        <p:blipFill>
          <a:blip r:embed="rId3">
            <a:alphaModFix/>
          </a:blip>
          <a:stretch>
            <a:fillRect/>
          </a:stretch>
        </p:blipFill>
        <p:spPr>
          <a:xfrm>
            <a:off x="1035844" y="0"/>
            <a:ext cx="7072313" cy="51435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27"/>
          <p:cNvSpPr txBox="1"/>
          <p:nvPr>
            <p:ph type="title"/>
          </p:nvPr>
        </p:nvSpPr>
        <p:spPr>
          <a:xfrm>
            <a:off x="0" y="42225"/>
            <a:ext cx="2836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5. Implementation Classes</a:t>
            </a:r>
            <a:endParaRPr sz="2020"/>
          </a:p>
        </p:txBody>
      </p:sp>
      <p:sp>
        <p:nvSpPr>
          <p:cNvPr id="1050" name="Google Shape;1050;p1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1" name="Google Shape;1051;p127"/>
          <p:cNvPicPr preferRelativeResize="0"/>
          <p:nvPr/>
        </p:nvPicPr>
        <p:blipFill>
          <a:blip r:embed="rId3">
            <a:alphaModFix/>
          </a:blip>
          <a:stretch>
            <a:fillRect/>
          </a:stretch>
        </p:blipFill>
        <p:spPr>
          <a:xfrm>
            <a:off x="2756500" y="42225"/>
            <a:ext cx="6192250" cy="51435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57" name="Google Shape;1057;p1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8" name="Google Shape;1058;p128"/>
          <p:cNvPicPr preferRelativeResize="0"/>
          <p:nvPr/>
        </p:nvPicPr>
        <p:blipFill>
          <a:blip r:embed="rId3">
            <a:alphaModFix/>
          </a:blip>
          <a:stretch>
            <a:fillRect/>
          </a:stretch>
        </p:blipFill>
        <p:spPr>
          <a:xfrm>
            <a:off x="357188" y="390525"/>
            <a:ext cx="8429625" cy="43624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 of Dynamic Method Dispatch</a:t>
            </a:r>
            <a:endParaRPr/>
          </a:p>
        </p:txBody>
      </p:sp>
      <p:sp>
        <p:nvSpPr>
          <p:cNvPr id="1064" name="Google Shape;1064;p1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500"/>
              <a:t>Dynamic method dispatch is a powerful feature in Java that enables polymorphic behavior at runtime. It plays a crucial role in achieving run-time polymorphism, allowing a program to determine the actual implementation of a method associated with an object dynamically. </a:t>
            </a:r>
            <a:endParaRPr sz="1500"/>
          </a:p>
          <a:p>
            <a:pPr indent="0" lvl="0" marL="0" rtl="0" algn="just">
              <a:spcBef>
                <a:spcPts val="1200"/>
              </a:spcBef>
              <a:spcAft>
                <a:spcPts val="0"/>
              </a:spcAft>
              <a:buNone/>
            </a:pPr>
            <a:r>
              <a:t/>
            </a:r>
            <a:endParaRPr sz="1500"/>
          </a:p>
          <a:p>
            <a:pPr indent="0" lvl="0" marL="0" rtl="0" algn="just">
              <a:spcBef>
                <a:spcPts val="1200"/>
              </a:spcBef>
              <a:spcAft>
                <a:spcPts val="1200"/>
              </a:spcAft>
              <a:buNone/>
            </a:pPr>
            <a:r>
              <a:t/>
            </a:r>
            <a:endParaRPr sz="15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70" name="Google Shape;1070;p1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1" name="Google Shape;1071;p130"/>
          <p:cNvPicPr preferRelativeResize="0"/>
          <p:nvPr/>
        </p:nvPicPr>
        <p:blipFill>
          <a:blip r:embed="rId3">
            <a:alphaModFix/>
          </a:blip>
          <a:stretch>
            <a:fillRect/>
          </a:stretch>
        </p:blipFill>
        <p:spPr>
          <a:xfrm>
            <a:off x="674877" y="0"/>
            <a:ext cx="7794247" cy="5143501"/>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77" name="Google Shape;1077;p1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8" name="Google Shape;1078;p131"/>
          <p:cNvPicPr preferRelativeResize="0"/>
          <p:nvPr/>
        </p:nvPicPr>
        <p:blipFill>
          <a:blip r:embed="rId3">
            <a:alphaModFix/>
          </a:blip>
          <a:stretch>
            <a:fillRect/>
          </a:stretch>
        </p:blipFill>
        <p:spPr>
          <a:xfrm>
            <a:off x="1390007" y="94475"/>
            <a:ext cx="7182737"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1" name="Google Shape;351;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24"/>
          <p:cNvPicPr preferRelativeResize="0"/>
          <p:nvPr/>
        </p:nvPicPr>
        <p:blipFill>
          <a:blip r:embed="rId3">
            <a:alphaModFix/>
          </a:blip>
          <a:stretch>
            <a:fillRect/>
          </a:stretch>
        </p:blipFill>
        <p:spPr>
          <a:xfrm>
            <a:off x="604163" y="2"/>
            <a:ext cx="7935685" cy="514350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1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84" name="Google Shape;1084;p1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5" name="Google Shape;1085;p132"/>
          <p:cNvPicPr preferRelativeResize="0"/>
          <p:nvPr/>
        </p:nvPicPr>
        <p:blipFill>
          <a:blip r:embed="rId3">
            <a:alphaModFix/>
          </a:blip>
          <a:stretch>
            <a:fillRect/>
          </a:stretch>
        </p:blipFill>
        <p:spPr>
          <a:xfrm>
            <a:off x="652463" y="538163"/>
            <a:ext cx="7839075" cy="4067175"/>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91" name="Google Shape;1091;p1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2" name="Google Shape;1092;p133"/>
          <p:cNvPicPr preferRelativeResize="0"/>
          <p:nvPr/>
        </p:nvPicPr>
        <p:blipFill>
          <a:blip r:embed="rId3">
            <a:alphaModFix/>
          </a:blip>
          <a:stretch>
            <a:fillRect/>
          </a:stretch>
        </p:blipFill>
        <p:spPr>
          <a:xfrm>
            <a:off x="991570" y="0"/>
            <a:ext cx="7160861" cy="514350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34"/>
          <p:cNvSpPr txBox="1"/>
          <p:nvPr>
            <p:ph type="title"/>
          </p:nvPr>
        </p:nvSpPr>
        <p:spPr>
          <a:xfrm>
            <a:off x="0" y="0"/>
            <a:ext cx="2762700" cy="45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 Class versus Interface</a:t>
            </a:r>
            <a:endParaRPr/>
          </a:p>
        </p:txBody>
      </p:sp>
      <p:sp>
        <p:nvSpPr>
          <p:cNvPr id="1098" name="Google Shape;1098;p1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9" name="Google Shape;1099;p134"/>
          <p:cNvPicPr preferRelativeResize="0"/>
          <p:nvPr/>
        </p:nvPicPr>
        <p:blipFill>
          <a:blip r:embed="rId3">
            <a:alphaModFix/>
          </a:blip>
          <a:stretch>
            <a:fillRect/>
          </a:stretch>
        </p:blipFill>
        <p:spPr>
          <a:xfrm>
            <a:off x="2652675" y="0"/>
            <a:ext cx="6491325" cy="4702201"/>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05" name="Google Shape;1105;p1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6" name="Google Shape;1106;p135"/>
          <p:cNvPicPr preferRelativeResize="0"/>
          <p:nvPr/>
        </p:nvPicPr>
        <p:blipFill>
          <a:blip r:embed="rId3">
            <a:alphaModFix/>
          </a:blip>
          <a:stretch>
            <a:fillRect/>
          </a:stretch>
        </p:blipFill>
        <p:spPr>
          <a:xfrm>
            <a:off x="888504" y="0"/>
            <a:ext cx="7366992" cy="514350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12" name="Google Shape;1112;p1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3" name="Google Shape;1113;p136"/>
          <p:cNvPicPr preferRelativeResize="0"/>
          <p:nvPr/>
        </p:nvPicPr>
        <p:blipFill>
          <a:blip r:embed="rId3">
            <a:alphaModFix/>
          </a:blip>
          <a:stretch>
            <a:fillRect/>
          </a:stretch>
        </p:blipFill>
        <p:spPr>
          <a:xfrm>
            <a:off x="1303800" y="598574"/>
            <a:ext cx="7540896" cy="139147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19" name="Google Shape;1119;p1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1900"/>
          </a:p>
          <a:p>
            <a:pPr indent="0" lvl="0" marL="0" rtl="0" algn="ctr">
              <a:spcBef>
                <a:spcPts val="1200"/>
              </a:spcBef>
              <a:spcAft>
                <a:spcPts val="1200"/>
              </a:spcAft>
              <a:buNone/>
            </a:pPr>
            <a:r>
              <a:rPr b="1" lang="en" sz="1900"/>
              <a:t>END OF UNIT 3…. PHEW!!!!!</a:t>
            </a:r>
            <a:endParaRPr b="1"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8" name="Google Shape;358;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9" name="Google Shape;359;p25"/>
          <p:cNvPicPr preferRelativeResize="0"/>
          <p:nvPr/>
        </p:nvPicPr>
        <p:blipFill>
          <a:blip r:embed="rId3">
            <a:alphaModFix/>
          </a:blip>
          <a:stretch>
            <a:fillRect/>
          </a:stretch>
        </p:blipFill>
        <p:spPr>
          <a:xfrm>
            <a:off x="404853" y="20315"/>
            <a:ext cx="8334300" cy="5102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0" y="0"/>
            <a:ext cx="9074400" cy="8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types of inheritance Java supports and why or why not?</a:t>
            </a:r>
            <a:endParaRPr/>
          </a:p>
        </p:txBody>
      </p:sp>
      <p:sp>
        <p:nvSpPr>
          <p:cNvPr id="365" name="Google Shape;365;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6" name="Google Shape;366;p26"/>
          <p:cNvPicPr preferRelativeResize="0"/>
          <p:nvPr/>
        </p:nvPicPr>
        <p:blipFill>
          <a:blip r:embed="rId3">
            <a:alphaModFix/>
          </a:blip>
          <a:stretch>
            <a:fillRect/>
          </a:stretch>
        </p:blipFill>
        <p:spPr>
          <a:xfrm>
            <a:off x="832825" y="752475"/>
            <a:ext cx="7811100" cy="432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2" name="Google Shape;372;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3" name="Google Shape;373;p27"/>
          <p:cNvPicPr preferRelativeResize="0"/>
          <p:nvPr/>
        </p:nvPicPr>
        <p:blipFill>
          <a:blip r:embed="rId3">
            <a:alphaModFix/>
          </a:blip>
          <a:stretch>
            <a:fillRect/>
          </a:stretch>
        </p:blipFill>
        <p:spPr>
          <a:xfrm>
            <a:off x="530125" y="39975"/>
            <a:ext cx="7909000" cy="5063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9" name="Google Shape;379;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0" name="Google Shape;380;p28"/>
          <p:cNvPicPr preferRelativeResize="0"/>
          <p:nvPr/>
        </p:nvPicPr>
        <p:blipFill>
          <a:blip r:embed="rId3">
            <a:alphaModFix/>
          </a:blip>
          <a:stretch>
            <a:fillRect/>
          </a:stretch>
        </p:blipFill>
        <p:spPr>
          <a:xfrm>
            <a:off x="1171575" y="190500"/>
            <a:ext cx="6800850" cy="476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6" name="Google Shape;386;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29"/>
          <p:cNvPicPr preferRelativeResize="0"/>
          <p:nvPr/>
        </p:nvPicPr>
        <p:blipFill>
          <a:blip r:embed="rId3">
            <a:alphaModFix/>
          </a:blip>
          <a:stretch>
            <a:fillRect/>
          </a:stretch>
        </p:blipFill>
        <p:spPr>
          <a:xfrm>
            <a:off x="1262063" y="509588"/>
            <a:ext cx="6619875" cy="412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93" name="Google Shape;393;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4" name="Google Shape;394;p30"/>
          <p:cNvPicPr preferRelativeResize="0"/>
          <p:nvPr/>
        </p:nvPicPr>
        <p:blipFill>
          <a:blip r:embed="rId3">
            <a:alphaModFix/>
          </a:blip>
          <a:stretch>
            <a:fillRect/>
          </a:stretch>
        </p:blipFill>
        <p:spPr>
          <a:xfrm>
            <a:off x="741325" y="2"/>
            <a:ext cx="8030497"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Behavior of constructors in inheritance</a:t>
            </a:r>
            <a:endParaRPr/>
          </a:p>
        </p:txBody>
      </p:sp>
      <p:sp>
        <p:nvSpPr>
          <p:cNvPr id="400" name="Google Shape;400;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In Java, constructors play a crucial role in the process of inheritance. When a class inherits from another class, its constructors are involved in a specific way to ensure proper initialization of both the subclass and superclass. </a:t>
            </a:r>
            <a:endParaRPr sz="1900"/>
          </a:p>
          <a:p>
            <a:pPr indent="0" lvl="0" marL="0" rtl="0" algn="just">
              <a:spcBef>
                <a:spcPts val="1200"/>
              </a:spcBef>
              <a:spcAft>
                <a:spcPts val="0"/>
              </a:spcAft>
              <a:buNone/>
            </a:pPr>
            <a:r>
              <a:t/>
            </a:r>
            <a:endParaRPr sz="1900"/>
          </a:p>
          <a:p>
            <a:pPr indent="0" lvl="0" marL="0" rtl="0" algn="just">
              <a:spcBef>
                <a:spcPts val="1200"/>
              </a:spcBef>
              <a:spcAft>
                <a:spcPts val="120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What is inheritance and the types of inheritance.</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Why to use inheritance?</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Behavior of constructors in inheritance</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Concept of multilevel inheritance</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Concept of Method Overriding</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How to handle constructors in multilevel inheritance - using super() and this()</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Significance of the </a:t>
            </a:r>
            <a:r>
              <a:rPr b="1" lang="en" sz="1700">
                <a:solidFill>
                  <a:srgbClr val="000000"/>
                </a:solidFill>
                <a:latin typeface="Arial"/>
                <a:ea typeface="Arial"/>
                <a:cs typeface="Arial"/>
                <a:sym typeface="Arial"/>
              </a:rPr>
              <a:t>final keyword</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6" name="Google Shape;406;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7" name="Google Shape;407;p32"/>
          <p:cNvPicPr preferRelativeResize="0"/>
          <p:nvPr/>
        </p:nvPicPr>
        <p:blipFill>
          <a:blip r:embed="rId3">
            <a:alphaModFix/>
          </a:blip>
          <a:stretch>
            <a:fillRect/>
          </a:stretch>
        </p:blipFill>
        <p:spPr>
          <a:xfrm>
            <a:off x="1214425" y="69802"/>
            <a:ext cx="7929576" cy="50276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3" name="Google Shape;413;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4" name="Google Shape;414;p33"/>
          <p:cNvPicPr preferRelativeResize="0"/>
          <p:nvPr/>
        </p:nvPicPr>
        <p:blipFill>
          <a:blip r:embed="rId3">
            <a:alphaModFix/>
          </a:blip>
          <a:stretch>
            <a:fillRect/>
          </a:stretch>
        </p:blipFill>
        <p:spPr>
          <a:xfrm>
            <a:off x="197805" y="1832700"/>
            <a:ext cx="8946201" cy="1738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0" name="Google Shape;420;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1" name="Google Shape;421;p34"/>
          <p:cNvPicPr preferRelativeResize="0"/>
          <p:nvPr/>
        </p:nvPicPr>
        <p:blipFill>
          <a:blip r:embed="rId3">
            <a:alphaModFix/>
          </a:blip>
          <a:stretch>
            <a:fillRect/>
          </a:stretch>
        </p:blipFill>
        <p:spPr>
          <a:xfrm>
            <a:off x="1303802" y="785125"/>
            <a:ext cx="7563837" cy="1973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7" name="Google Shape;427;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8" name="Google Shape;428;p35"/>
          <p:cNvPicPr preferRelativeResize="0"/>
          <p:nvPr/>
        </p:nvPicPr>
        <p:blipFill>
          <a:blip r:embed="rId3">
            <a:alphaModFix/>
          </a:blip>
          <a:stretch>
            <a:fillRect/>
          </a:stretch>
        </p:blipFill>
        <p:spPr>
          <a:xfrm>
            <a:off x="1185100" y="269050"/>
            <a:ext cx="7958900" cy="44269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34" name="Google Shape;434;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5" name="Google Shape;435;p36"/>
          <p:cNvPicPr preferRelativeResize="0"/>
          <p:nvPr/>
        </p:nvPicPr>
        <p:blipFill>
          <a:blip r:embed="rId3">
            <a:alphaModFix/>
          </a:blip>
          <a:stretch>
            <a:fillRect/>
          </a:stretch>
        </p:blipFill>
        <p:spPr>
          <a:xfrm>
            <a:off x="1077553" y="1784428"/>
            <a:ext cx="7746799" cy="1840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41" name="Google Shape;441;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2" name="Google Shape;442;p37"/>
          <p:cNvPicPr preferRelativeResize="0"/>
          <p:nvPr/>
        </p:nvPicPr>
        <p:blipFill>
          <a:blip r:embed="rId3">
            <a:alphaModFix/>
          </a:blip>
          <a:stretch>
            <a:fillRect/>
          </a:stretch>
        </p:blipFill>
        <p:spPr>
          <a:xfrm>
            <a:off x="173229" y="1786104"/>
            <a:ext cx="8831549" cy="1558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48" name="Google Shape;448;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9" name="Google Shape;449;p38"/>
          <p:cNvPicPr preferRelativeResize="0"/>
          <p:nvPr/>
        </p:nvPicPr>
        <p:blipFill>
          <a:blip r:embed="rId3">
            <a:alphaModFix/>
          </a:blip>
          <a:stretch>
            <a:fillRect/>
          </a:stretch>
        </p:blipFill>
        <p:spPr>
          <a:xfrm>
            <a:off x="1303803" y="39978"/>
            <a:ext cx="7805800" cy="5063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55" name="Google Shape;455;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6" name="Google Shape;456;p39"/>
          <p:cNvPicPr preferRelativeResize="0"/>
          <p:nvPr/>
        </p:nvPicPr>
        <p:blipFill>
          <a:blip r:embed="rId3">
            <a:alphaModFix/>
          </a:blip>
          <a:stretch>
            <a:fillRect/>
          </a:stretch>
        </p:blipFill>
        <p:spPr>
          <a:xfrm>
            <a:off x="108555" y="1728775"/>
            <a:ext cx="8830626" cy="2308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62" name="Google Shape;462;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3" name="Google Shape;463;p40"/>
          <p:cNvPicPr preferRelativeResize="0"/>
          <p:nvPr/>
        </p:nvPicPr>
        <p:blipFill>
          <a:blip r:embed="rId3">
            <a:alphaModFix/>
          </a:blip>
          <a:stretch>
            <a:fillRect/>
          </a:stretch>
        </p:blipFill>
        <p:spPr>
          <a:xfrm>
            <a:off x="1139300" y="0"/>
            <a:ext cx="7993277"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69" name="Google Shape;469;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0" name="Google Shape;470;p41"/>
          <p:cNvPicPr preferRelativeResize="0"/>
          <p:nvPr/>
        </p:nvPicPr>
        <p:blipFill>
          <a:blip r:embed="rId3">
            <a:alphaModFix/>
          </a:blip>
          <a:stretch>
            <a:fillRect/>
          </a:stretch>
        </p:blipFill>
        <p:spPr>
          <a:xfrm>
            <a:off x="174200" y="1677479"/>
            <a:ext cx="8778975" cy="202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Concept of abstract class in Jav</a:t>
            </a:r>
            <a:r>
              <a:rPr lang="en" sz="1500">
                <a:solidFill>
                  <a:srgbClr val="000000"/>
                </a:solidFill>
                <a:latin typeface="Arial"/>
                <a:ea typeface="Arial"/>
                <a:cs typeface="Arial"/>
                <a:sym typeface="Arial"/>
              </a:rPr>
              <a:t>a</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What is an interface in Java?</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Why and when to use interfaces in Java?</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Creating and implementing interfaces in Java</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Concept of interface reference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Significance of </a:t>
            </a:r>
            <a:r>
              <a:rPr b="1" lang="en" sz="1500">
                <a:solidFill>
                  <a:srgbClr val="000000"/>
                </a:solidFill>
                <a:latin typeface="Arial"/>
                <a:ea typeface="Arial"/>
                <a:cs typeface="Arial"/>
                <a:sym typeface="Arial"/>
              </a:rPr>
              <a:t>instanceof operator</a:t>
            </a:r>
            <a:endParaRPr b="1"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Concept of Interface inheritance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What is the concept of dynamic method dispatch</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Differentiate between abstract class and interface</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76" name="Google Shape;476;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7" name="Google Shape;477;p42"/>
          <p:cNvPicPr preferRelativeResize="0"/>
          <p:nvPr/>
        </p:nvPicPr>
        <p:blipFill>
          <a:blip r:embed="rId3">
            <a:alphaModFix/>
          </a:blip>
          <a:stretch>
            <a:fillRect/>
          </a:stretch>
        </p:blipFill>
        <p:spPr>
          <a:xfrm>
            <a:off x="1223850" y="666250"/>
            <a:ext cx="7920150" cy="373745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multilevel inheritance in Java?</a:t>
            </a:r>
            <a:endParaRPr/>
          </a:p>
        </p:txBody>
      </p:sp>
      <p:sp>
        <p:nvSpPr>
          <p:cNvPr id="483" name="Google Shape;483;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In Java, multilevel inheritance refers to a situation where a class extends another class, and then a third class extends the second class. This creates a chain of inheritance, forming a multilevel hierarchy. In this hierarchy, each class inherits the properties and behaviors of its immediate parent class, and the chain can extend to more than two levels.</a:t>
            </a:r>
            <a:endParaRPr sz="1600"/>
          </a:p>
          <a:p>
            <a:pPr indent="0" lvl="0" marL="0" rtl="0" algn="just">
              <a:spcBef>
                <a:spcPts val="1200"/>
              </a:spcBef>
              <a:spcAft>
                <a:spcPts val="0"/>
              </a:spcAft>
              <a:buNone/>
            </a:pPr>
            <a:r>
              <a:t/>
            </a:r>
            <a:endParaRPr sz="1600"/>
          </a:p>
          <a:p>
            <a:pPr indent="0" lvl="0" marL="0" rtl="0" algn="just">
              <a:spcBef>
                <a:spcPts val="1200"/>
              </a:spcBef>
              <a:spcAft>
                <a:spcPts val="1200"/>
              </a:spcAft>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89" name="Google Shape;489;p4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0" name="Google Shape;490;p44"/>
          <p:cNvPicPr preferRelativeResize="0"/>
          <p:nvPr/>
        </p:nvPicPr>
        <p:blipFill>
          <a:blip r:embed="rId3">
            <a:alphaModFix/>
          </a:blip>
          <a:stretch>
            <a:fillRect/>
          </a:stretch>
        </p:blipFill>
        <p:spPr>
          <a:xfrm>
            <a:off x="1178949" y="0"/>
            <a:ext cx="6786101"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96" name="Google Shape;496;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7" name="Google Shape;497;p45"/>
          <p:cNvPicPr preferRelativeResize="0"/>
          <p:nvPr/>
        </p:nvPicPr>
        <p:blipFill>
          <a:blip r:embed="rId3">
            <a:alphaModFix/>
          </a:blip>
          <a:stretch>
            <a:fillRect/>
          </a:stretch>
        </p:blipFill>
        <p:spPr>
          <a:xfrm>
            <a:off x="676275" y="271463"/>
            <a:ext cx="7791450" cy="4600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6"/>
          <p:cNvSpPr txBox="1"/>
          <p:nvPr>
            <p:ph type="title"/>
          </p:nvPr>
        </p:nvSpPr>
        <p:spPr>
          <a:xfrm>
            <a:off x="0" y="0"/>
            <a:ext cx="9034500" cy="49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Character using multilevel inheritance</a:t>
            </a:r>
            <a:endParaRPr/>
          </a:p>
        </p:txBody>
      </p:sp>
      <p:sp>
        <p:nvSpPr>
          <p:cNvPr id="503" name="Google Shape;503;p4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a:p>
            <a:pPr indent="0" lvl="0" marL="0" rtl="0" algn="l">
              <a:spcBef>
                <a:spcPts val="1200"/>
              </a:spcBef>
              <a:spcAft>
                <a:spcPts val="1200"/>
              </a:spcAft>
              <a:buNone/>
            </a:pPr>
            <a:r>
              <a:t/>
            </a:r>
            <a:endParaRPr/>
          </a:p>
        </p:txBody>
      </p:sp>
      <p:pic>
        <p:nvPicPr>
          <p:cNvPr id="504" name="Google Shape;504;p46"/>
          <p:cNvPicPr preferRelativeResize="0"/>
          <p:nvPr/>
        </p:nvPicPr>
        <p:blipFill>
          <a:blip r:embed="rId3">
            <a:alphaModFix/>
          </a:blip>
          <a:stretch>
            <a:fillRect/>
          </a:stretch>
        </p:blipFill>
        <p:spPr>
          <a:xfrm>
            <a:off x="533975" y="492903"/>
            <a:ext cx="8088000" cy="4650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10" name="Google Shape;510;p4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1" name="Google Shape;511;p47"/>
          <p:cNvPicPr preferRelativeResize="0"/>
          <p:nvPr/>
        </p:nvPicPr>
        <p:blipFill>
          <a:blip r:embed="rId3">
            <a:alphaModFix/>
          </a:blip>
          <a:stretch>
            <a:fillRect/>
          </a:stretch>
        </p:blipFill>
        <p:spPr>
          <a:xfrm>
            <a:off x="1303802" y="0"/>
            <a:ext cx="7163372" cy="51434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17" name="Google Shape;517;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8" name="Google Shape;518;p48"/>
          <p:cNvPicPr preferRelativeResize="0"/>
          <p:nvPr/>
        </p:nvPicPr>
        <p:blipFill>
          <a:blip r:embed="rId3">
            <a:alphaModFix/>
          </a:blip>
          <a:stretch>
            <a:fillRect/>
          </a:stretch>
        </p:blipFill>
        <p:spPr>
          <a:xfrm>
            <a:off x="405575" y="1819150"/>
            <a:ext cx="8589885" cy="752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24" name="Google Shape;524;p4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25" name="Google Shape;525;p49"/>
          <p:cNvPicPr preferRelativeResize="0"/>
          <p:nvPr/>
        </p:nvPicPr>
        <p:blipFill>
          <a:blip r:embed="rId3">
            <a:alphaModFix/>
          </a:blip>
          <a:stretch>
            <a:fillRect/>
          </a:stretch>
        </p:blipFill>
        <p:spPr>
          <a:xfrm>
            <a:off x="1303800" y="2"/>
            <a:ext cx="7224274" cy="50592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31" name="Google Shape;531;p5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2" name="Google Shape;532;p50"/>
          <p:cNvPicPr preferRelativeResize="0"/>
          <p:nvPr/>
        </p:nvPicPr>
        <p:blipFill>
          <a:blip r:embed="rId3">
            <a:alphaModFix/>
          </a:blip>
          <a:stretch>
            <a:fillRect/>
          </a:stretch>
        </p:blipFill>
        <p:spPr>
          <a:xfrm>
            <a:off x="179050" y="1792500"/>
            <a:ext cx="8506844" cy="779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38" name="Google Shape;538;p5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9" name="Google Shape;539;p51"/>
          <p:cNvPicPr preferRelativeResize="0"/>
          <p:nvPr/>
        </p:nvPicPr>
        <p:blipFill>
          <a:blip r:embed="rId3">
            <a:alphaModFix/>
          </a:blip>
          <a:stretch>
            <a:fillRect/>
          </a:stretch>
        </p:blipFill>
        <p:spPr>
          <a:xfrm>
            <a:off x="1303800" y="0"/>
            <a:ext cx="7346675" cy="506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 of inheritance in Java</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Inheritance is a fundamental concept in object-oriented programming (OOP) that allows one class to inherit the properties and behaviors of another class. This promotes code reusability and establishes a relationship between classes. In Java, inheritance is implemented using the extends keyword.</a:t>
            </a:r>
            <a:endParaRPr sz="2000"/>
          </a:p>
          <a:p>
            <a:pPr indent="0" lvl="0" marL="0" rtl="0" algn="just">
              <a:spcBef>
                <a:spcPts val="1200"/>
              </a:spcBef>
              <a:spcAft>
                <a:spcPts val="0"/>
              </a:spcAft>
              <a:buNone/>
            </a:pPr>
            <a:r>
              <a:t/>
            </a:r>
            <a:endParaRPr sz="2000"/>
          </a:p>
          <a:p>
            <a:pPr indent="0" lvl="0" marL="0" rtl="0" algn="just">
              <a:spcBef>
                <a:spcPts val="1200"/>
              </a:spcBef>
              <a:spcAft>
                <a:spcPts val="1200"/>
              </a:spcAft>
              <a:buNone/>
            </a:pPr>
            <a:r>
              <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45" name="Google Shape;545;p5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6" name="Google Shape;546;p52"/>
          <p:cNvPicPr preferRelativeResize="0"/>
          <p:nvPr/>
        </p:nvPicPr>
        <p:blipFill>
          <a:blip r:embed="rId3">
            <a:alphaModFix/>
          </a:blip>
          <a:stretch>
            <a:fillRect/>
          </a:stretch>
        </p:blipFill>
        <p:spPr>
          <a:xfrm>
            <a:off x="0" y="1597875"/>
            <a:ext cx="9144000" cy="117806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52" name="Google Shape;552;p5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53" name="Google Shape;553;p53"/>
          <p:cNvPicPr preferRelativeResize="0"/>
          <p:nvPr/>
        </p:nvPicPr>
        <p:blipFill>
          <a:blip r:embed="rId3">
            <a:alphaModFix/>
          </a:blip>
          <a:stretch>
            <a:fillRect/>
          </a:stretch>
        </p:blipFill>
        <p:spPr>
          <a:xfrm>
            <a:off x="1233703" y="0"/>
            <a:ext cx="7936741" cy="5143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59" name="Google Shape;559;p5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0" name="Google Shape;560;p54"/>
          <p:cNvPicPr preferRelativeResize="0"/>
          <p:nvPr/>
        </p:nvPicPr>
        <p:blipFill>
          <a:blip r:embed="rId3">
            <a:alphaModFix/>
          </a:blip>
          <a:stretch>
            <a:fillRect/>
          </a:stretch>
        </p:blipFill>
        <p:spPr>
          <a:xfrm>
            <a:off x="1303800" y="598575"/>
            <a:ext cx="7705499" cy="2266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 of Method Overriding</a:t>
            </a:r>
            <a:endParaRPr/>
          </a:p>
        </p:txBody>
      </p:sp>
      <p:sp>
        <p:nvSpPr>
          <p:cNvPr id="566" name="Google Shape;566;p5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t>Method overriding is a fundamental concept in object-oriented programming that allows a subclass to provide a specific implementation for a method that is already defined in its superclass. </a:t>
            </a:r>
            <a:endParaRPr sz="1800"/>
          </a:p>
          <a:p>
            <a:pPr indent="0" lvl="0" marL="0" rtl="0" algn="just">
              <a:spcBef>
                <a:spcPts val="1200"/>
              </a:spcBef>
              <a:spcAft>
                <a:spcPts val="0"/>
              </a:spcAft>
              <a:buNone/>
            </a:pPr>
            <a:r>
              <a:t/>
            </a:r>
            <a:endParaRPr sz="1800"/>
          </a:p>
          <a:p>
            <a:pPr indent="0" lvl="0" marL="0" rtl="0" algn="just">
              <a:spcBef>
                <a:spcPts val="1200"/>
              </a:spcBef>
              <a:spcAft>
                <a:spcPts val="1200"/>
              </a:spcAft>
              <a:buNone/>
            </a:pPr>
            <a:r>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72" name="Google Shape;572;p5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73" name="Google Shape;573;p56"/>
          <p:cNvPicPr preferRelativeResize="0"/>
          <p:nvPr/>
        </p:nvPicPr>
        <p:blipFill>
          <a:blip r:embed="rId3">
            <a:alphaModFix/>
          </a:blip>
          <a:stretch>
            <a:fillRect/>
          </a:stretch>
        </p:blipFill>
        <p:spPr>
          <a:xfrm>
            <a:off x="608738" y="1597875"/>
            <a:ext cx="8010525" cy="1981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79" name="Google Shape;579;p5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80" name="Google Shape;580;p57"/>
          <p:cNvPicPr preferRelativeResize="0"/>
          <p:nvPr/>
        </p:nvPicPr>
        <p:blipFill>
          <a:blip r:embed="rId3">
            <a:alphaModFix/>
          </a:blip>
          <a:stretch>
            <a:fillRect/>
          </a:stretch>
        </p:blipFill>
        <p:spPr>
          <a:xfrm>
            <a:off x="590550" y="471488"/>
            <a:ext cx="7962900" cy="4200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86" name="Google Shape;586;p5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87" name="Google Shape;587;p58"/>
          <p:cNvPicPr preferRelativeResize="0"/>
          <p:nvPr/>
        </p:nvPicPr>
        <p:blipFill>
          <a:blip r:embed="rId3">
            <a:alphaModFix/>
          </a:blip>
          <a:stretch>
            <a:fillRect/>
          </a:stretch>
        </p:blipFill>
        <p:spPr>
          <a:xfrm>
            <a:off x="538163" y="504825"/>
            <a:ext cx="8067675" cy="4133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93" name="Google Shape;593;p5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94" name="Google Shape;594;p59"/>
          <p:cNvPicPr preferRelativeResize="0"/>
          <p:nvPr/>
        </p:nvPicPr>
        <p:blipFill>
          <a:blip r:embed="rId3">
            <a:alphaModFix/>
          </a:blip>
          <a:stretch>
            <a:fillRect/>
          </a:stretch>
        </p:blipFill>
        <p:spPr>
          <a:xfrm>
            <a:off x="509588" y="895350"/>
            <a:ext cx="8124825" cy="3352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00" name="Google Shape;600;p6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01" name="Google Shape;601;p60"/>
          <p:cNvPicPr preferRelativeResize="0"/>
          <p:nvPr/>
        </p:nvPicPr>
        <p:blipFill>
          <a:blip r:embed="rId3">
            <a:alphaModFix/>
          </a:blip>
          <a:stretch>
            <a:fillRect/>
          </a:stretch>
        </p:blipFill>
        <p:spPr>
          <a:xfrm>
            <a:off x="528638" y="180975"/>
            <a:ext cx="8086725" cy="4781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07" name="Google Shape;607;p6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08" name="Google Shape;608;p61"/>
          <p:cNvPicPr preferRelativeResize="0"/>
          <p:nvPr/>
        </p:nvPicPr>
        <p:blipFill>
          <a:blip r:embed="rId3">
            <a:alphaModFix/>
          </a:blip>
          <a:stretch>
            <a:fillRect/>
          </a:stretch>
        </p:blipFill>
        <p:spPr>
          <a:xfrm>
            <a:off x="585788" y="1409700"/>
            <a:ext cx="7972425" cy="232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17"/>
          <p:cNvPicPr preferRelativeResize="0"/>
          <p:nvPr/>
        </p:nvPicPr>
        <p:blipFill>
          <a:blip r:embed="rId3">
            <a:alphaModFix/>
          </a:blip>
          <a:stretch>
            <a:fillRect/>
          </a:stretch>
        </p:blipFill>
        <p:spPr>
          <a:xfrm>
            <a:off x="-12" y="-12"/>
            <a:ext cx="6238875" cy="885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14" name="Google Shape;614;p6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5" name="Google Shape;615;p62"/>
          <p:cNvPicPr preferRelativeResize="0"/>
          <p:nvPr/>
        </p:nvPicPr>
        <p:blipFill>
          <a:blip r:embed="rId3">
            <a:alphaModFix/>
          </a:blip>
          <a:stretch>
            <a:fillRect/>
          </a:stretch>
        </p:blipFill>
        <p:spPr>
          <a:xfrm>
            <a:off x="1361186" y="0"/>
            <a:ext cx="6421629" cy="514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handle constructors in multilevel inheritance - super() and this()</a:t>
            </a:r>
            <a:endParaRPr/>
          </a:p>
        </p:txBody>
      </p:sp>
      <p:sp>
        <p:nvSpPr>
          <p:cNvPr id="621" name="Google Shape;621;p6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In Java, constructors play a crucial role in the initialization of objects. When dealing with multilevel inheritance, understanding how to handle constructors becomes essential. In this tutorial, we'll explore how to effectively use super() and this() to manage constructors in a multilevel inheritance scenario.</a:t>
            </a:r>
            <a:endParaRPr sz="1600"/>
          </a:p>
          <a:p>
            <a:pPr indent="0" lvl="0" marL="0" rtl="0" algn="just">
              <a:spcBef>
                <a:spcPts val="1200"/>
              </a:spcBef>
              <a:spcAft>
                <a:spcPts val="0"/>
              </a:spcAft>
              <a:buNone/>
            </a:pPr>
            <a:r>
              <a:t/>
            </a:r>
            <a:endParaRPr sz="1600"/>
          </a:p>
          <a:p>
            <a:pPr indent="0" lvl="0" marL="0" rtl="0" algn="just">
              <a:spcBef>
                <a:spcPts val="1200"/>
              </a:spcBef>
              <a:spcAft>
                <a:spcPts val="1200"/>
              </a:spcAft>
              <a:buNone/>
            </a:pPr>
            <a:r>
              <a:t/>
            </a:r>
            <a:endParaRPr sz="1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4"/>
          <p:cNvSpPr txBox="1"/>
          <p:nvPr>
            <p:ph idx="1" type="body"/>
          </p:nvPr>
        </p:nvSpPr>
        <p:spPr>
          <a:xfrm>
            <a:off x="1303800" y="224625"/>
            <a:ext cx="7030500" cy="24249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770"/>
              <a:buNone/>
            </a:pPr>
            <a:r>
              <a:rPr lang="en" sz="1310"/>
              <a:t>In Java, a </a:t>
            </a:r>
            <a:r>
              <a:rPr b="1" lang="en" sz="1310"/>
              <a:t>constructor </a:t>
            </a:r>
            <a:r>
              <a:rPr lang="en" sz="1310"/>
              <a:t>is a special method used for initializing objects. It has the same name as the class and is called automatically when an object is created. Constructors can be explicitly defined in a class to customize the initialization process.</a:t>
            </a:r>
            <a:endParaRPr sz="1310"/>
          </a:p>
          <a:p>
            <a:pPr indent="0" lvl="0" marL="0" rtl="0" algn="just">
              <a:lnSpc>
                <a:spcPct val="105000"/>
              </a:lnSpc>
              <a:spcBef>
                <a:spcPts val="0"/>
              </a:spcBef>
              <a:spcAft>
                <a:spcPts val="0"/>
              </a:spcAft>
              <a:buSzPts val="770"/>
              <a:buNone/>
            </a:pPr>
            <a:r>
              <a:rPr b="1" lang="en" sz="1310"/>
              <a:t>Multilevel inheritance</a:t>
            </a:r>
            <a:r>
              <a:rPr lang="en" sz="1310"/>
              <a:t> involves a chain of inheritance where a class extends another class, and then another class extends the second class, forming a hierarchy. In such scenarios, constructors need to be handled in a way that ensures proper initialization throughout the hierarchy.</a:t>
            </a:r>
            <a:endParaRPr sz="1310"/>
          </a:p>
          <a:p>
            <a:pPr indent="0" lvl="0" marL="0" rtl="0" algn="just">
              <a:lnSpc>
                <a:spcPct val="105000"/>
              </a:lnSpc>
              <a:spcBef>
                <a:spcPts val="0"/>
              </a:spcBef>
              <a:spcAft>
                <a:spcPts val="0"/>
              </a:spcAft>
              <a:buSzPts val="770"/>
              <a:buNone/>
            </a:pPr>
            <a:r>
              <a:rPr b="1" lang="en" sz="1310"/>
              <a:t>Using super() in Constructors:</a:t>
            </a:r>
            <a:endParaRPr b="1" sz="1310"/>
          </a:p>
          <a:p>
            <a:pPr indent="0" lvl="0" marL="0" rtl="0" algn="just">
              <a:lnSpc>
                <a:spcPct val="105000"/>
              </a:lnSpc>
              <a:spcBef>
                <a:spcPts val="0"/>
              </a:spcBef>
              <a:spcAft>
                <a:spcPts val="0"/>
              </a:spcAft>
              <a:buSzPts val="770"/>
              <a:buNone/>
            </a:pPr>
            <a:r>
              <a:rPr lang="en" sz="1310"/>
              <a:t>The super() keyword is used to invoke the constructor of the immediate parent class. It is particularly useful when a subclass wants to call the constructor of its superclass before executing its own constructor code. This is crucial in maintaining a proper initialization sequence.</a:t>
            </a:r>
            <a:endParaRPr sz="1310"/>
          </a:p>
          <a:p>
            <a:pPr indent="0" lvl="0" marL="0" rtl="0" algn="just">
              <a:lnSpc>
                <a:spcPct val="105000"/>
              </a:lnSpc>
              <a:spcBef>
                <a:spcPts val="0"/>
              </a:spcBef>
              <a:spcAft>
                <a:spcPts val="0"/>
              </a:spcAft>
              <a:buSzPts val="770"/>
              <a:buNone/>
            </a:pPr>
            <a:r>
              <a:t/>
            </a:r>
            <a:endParaRPr sz="1310"/>
          </a:p>
          <a:p>
            <a:pPr indent="0" lvl="0" marL="0" rtl="0" algn="just">
              <a:lnSpc>
                <a:spcPct val="105000"/>
              </a:lnSpc>
              <a:spcBef>
                <a:spcPts val="0"/>
              </a:spcBef>
              <a:spcAft>
                <a:spcPts val="0"/>
              </a:spcAft>
              <a:buSzPts val="770"/>
              <a:buNone/>
            </a:pPr>
            <a:r>
              <a:t/>
            </a:r>
            <a:endParaRPr sz="1310"/>
          </a:p>
          <a:p>
            <a:pPr indent="0" lvl="0" marL="0" rtl="0" algn="just">
              <a:lnSpc>
                <a:spcPct val="105000"/>
              </a:lnSpc>
              <a:spcBef>
                <a:spcPts val="0"/>
              </a:spcBef>
              <a:spcAft>
                <a:spcPts val="0"/>
              </a:spcAft>
              <a:buSzPts val="770"/>
              <a:buNone/>
            </a:pPr>
            <a:r>
              <a:t/>
            </a:r>
            <a:endParaRPr sz="1310"/>
          </a:p>
          <a:p>
            <a:pPr indent="0" lvl="0" marL="0" rtl="0" algn="just">
              <a:lnSpc>
                <a:spcPct val="105000"/>
              </a:lnSpc>
              <a:spcBef>
                <a:spcPts val="0"/>
              </a:spcBef>
              <a:spcAft>
                <a:spcPts val="0"/>
              </a:spcAft>
              <a:buSzPts val="770"/>
              <a:buNone/>
            </a:pPr>
            <a:r>
              <a:t/>
            </a:r>
            <a:endParaRPr sz="1310"/>
          </a:p>
          <a:p>
            <a:pPr indent="0" lvl="0" marL="0" rtl="0" algn="just">
              <a:lnSpc>
                <a:spcPct val="105000"/>
              </a:lnSpc>
              <a:spcBef>
                <a:spcPts val="0"/>
              </a:spcBef>
              <a:spcAft>
                <a:spcPts val="0"/>
              </a:spcAft>
              <a:buSzPts val="770"/>
              <a:buNone/>
            </a:pPr>
            <a:r>
              <a:t/>
            </a:r>
            <a:endParaRPr sz="1310"/>
          </a:p>
          <a:p>
            <a:pPr indent="0" lvl="0" marL="0" rtl="0" algn="just">
              <a:lnSpc>
                <a:spcPct val="105000"/>
              </a:lnSpc>
              <a:spcBef>
                <a:spcPts val="0"/>
              </a:spcBef>
              <a:spcAft>
                <a:spcPts val="0"/>
              </a:spcAft>
              <a:buSzPts val="770"/>
              <a:buNone/>
            </a:pPr>
            <a:r>
              <a:t/>
            </a:r>
            <a:endParaRPr sz="1310"/>
          </a:p>
        </p:txBody>
      </p:sp>
      <p:pic>
        <p:nvPicPr>
          <p:cNvPr id="627" name="Google Shape;627;p64"/>
          <p:cNvPicPr preferRelativeResize="0"/>
          <p:nvPr/>
        </p:nvPicPr>
        <p:blipFill>
          <a:blip r:embed="rId3">
            <a:alphaModFix/>
          </a:blip>
          <a:stretch>
            <a:fillRect/>
          </a:stretch>
        </p:blipFill>
        <p:spPr>
          <a:xfrm>
            <a:off x="2167800" y="2812425"/>
            <a:ext cx="4460444" cy="21891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5"/>
          <p:cNvSpPr txBox="1"/>
          <p:nvPr>
            <p:ph idx="1" type="body"/>
          </p:nvPr>
        </p:nvSpPr>
        <p:spPr>
          <a:xfrm>
            <a:off x="1303800" y="224625"/>
            <a:ext cx="7030500" cy="24249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770"/>
              <a:buNone/>
            </a:pPr>
            <a:r>
              <a:rPr b="1" lang="en" sz="1310"/>
              <a:t>Using this() in Constructor:</a:t>
            </a:r>
            <a:endParaRPr b="1" sz="1310"/>
          </a:p>
          <a:p>
            <a:pPr indent="0" lvl="0" marL="0" rtl="0" algn="just">
              <a:lnSpc>
                <a:spcPct val="105000"/>
              </a:lnSpc>
              <a:spcBef>
                <a:spcPts val="0"/>
              </a:spcBef>
              <a:spcAft>
                <a:spcPts val="0"/>
              </a:spcAft>
              <a:buNone/>
            </a:pPr>
            <a:r>
              <a:rPr lang="en" sz="1310"/>
              <a:t>The this() keyword is used to invoke another constructor within the same class. This is useful when a class has multiple constructors, and one constructor wants to call another to reuse initialization code.</a:t>
            </a:r>
            <a:endParaRPr sz="1310"/>
          </a:p>
          <a:p>
            <a:pPr indent="0" lvl="0" marL="0" rtl="0" algn="just">
              <a:lnSpc>
                <a:spcPct val="105000"/>
              </a:lnSpc>
              <a:spcBef>
                <a:spcPts val="0"/>
              </a:spcBef>
              <a:spcAft>
                <a:spcPts val="0"/>
              </a:spcAft>
              <a:buNone/>
            </a:pPr>
            <a:r>
              <a:t/>
            </a:r>
            <a:endParaRPr sz="1310"/>
          </a:p>
          <a:p>
            <a:pPr indent="0" lvl="0" marL="0" rtl="0" algn="just">
              <a:lnSpc>
                <a:spcPct val="105000"/>
              </a:lnSpc>
              <a:spcBef>
                <a:spcPts val="0"/>
              </a:spcBef>
              <a:spcAft>
                <a:spcPts val="0"/>
              </a:spcAft>
              <a:buSzPts val="770"/>
              <a:buNone/>
            </a:pPr>
            <a:r>
              <a:t/>
            </a:r>
            <a:endParaRPr sz="1310"/>
          </a:p>
        </p:txBody>
      </p:sp>
      <p:pic>
        <p:nvPicPr>
          <p:cNvPr id="633" name="Google Shape;633;p65"/>
          <p:cNvPicPr preferRelativeResize="0"/>
          <p:nvPr/>
        </p:nvPicPr>
        <p:blipFill>
          <a:blip r:embed="rId3">
            <a:alphaModFix/>
          </a:blip>
          <a:stretch>
            <a:fillRect/>
          </a:stretch>
        </p:blipFill>
        <p:spPr>
          <a:xfrm>
            <a:off x="1852925" y="1477178"/>
            <a:ext cx="5298725" cy="277827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6"/>
          <p:cNvSpPr txBox="1"/>
          <p:nvPr>
            <p:ph idx="1" type="body"/>
          </p:nvPr>
        </p:nvSpPr>
        <p:spPr>
          <a:xfrm>
            <a:off x="1303800" y="224625"/>
            <a:ext cx="7030500" cy="12912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770"/>
              <a:buNone/>
            </a:pPr>
            <a:r>
              <a:rPr b="1" lang="en" sz="1310"/>
              <a:t>Combining super() and this() in multilevel inheritance:</a:t>
            </a:r>
            <a:endParaRPr b="1" sz="1310"/>
          </a:p>
          <a:p>
            <a:pPr indent="0" lvl="0" marL="0" rtl="0" algn="just">
              <a:lnSpc>
                <a:spcPct val="105000"/>
              </a:lnSpc>
              <a:spcBef>
                <a:spcPts val="0"/>
              </a:spcBef>
              <a:spcAft>
                <a:spcPts val="0"/>
              </a:spcAft>
              <a:buNone/>
            </a:pPr>
            <a:r>
              <a:rPr lang="en" sz="1310"/>
              <a:t>In multilevel inheritance, a subclass may need to call both its immediate parent's constructor (super()) and its own constructors (this()). This ensures that the initialization process is propagated through the entire hierarchy.</a:t>
            </a:r>
            <a:endParaRPr sz="1310"/>
          </a:p>
          <a:p>
            <a:pPr indent="0" lvl="0" marL="0" rtl="0" algn="just">
              <a:lnSpc>
                <a:spcPct val="105000"/>
              </a:lnSpc>
              <a:spcBef>
                <a:spcPts val="0"/>
              </a:spcBef>
              <a:spcAft>
                <a:spcPts val="0"/>
              </a:spcAft>
              <a:buNone/>
            </a:pPr>
            <a:r>
              <a:t/>
            </a:r>
            <a:endParaRPr b="1" sz="1310"/>
          </a:p>
          <a:p>
            <a:pPr indent="0" lvl="0" marL="0" rtl="0" algn="just">
              <a:lnSpc>
                <a:spcPct val="105000"/>
              </a:lnSpc>
              <a:spcBef>
                <a:spcPts val="0"/>
              </a:spcBef>
              <a:spcAft>
                <a:spcPts val="0"/>
              </a:spcAft>
              <a:buSzPts val="770"/>
              <a:buNone/>
            </a:pPr>
            <a:r>
              <a:t/>
            </a:r>
            <a:endParaRPr b="1" sz="1310"/>
          </a:p>
        </p:txBody>
      </p:sp>
      <p:pic>
        <p:nvPicPr>
          <p:cNvPr id="639" name="Google Shape;639;p66"/>
          <p:cNvPicPr preferRelativeResize="0"/>
          <p:nvPr/>
        </p:nvPicPr>
        <p:blipFill>
          <a:blip r:embed="rId3">
            <a:alphaModFix/>
          </a:blip>
          <a:stretch>
            <a:fillRect/>
          </a:stretch>
        </p:blipFill>
        <p:spPr>
          <a:xfrm>
            <a:off x="2104800" y="1195875"/>
            <a:ext cx="5024700" cy="37470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7"/>
          <p:cNvSpPr txBox="1"/>
          <p:nvPr>
            <p:ph idx="1" type="body"/>
          </p:nvPr>
        </p:nvSpPr>
        <p:spPr>
          <a:xfrm>
            <a:off x="1303800" y="161650"/>
            <a:ext cx="7030500" cy="43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Best Practices and Considerations:</a:t>
            </a:r>
            <a:endParaRPr b="1"/>
          </a:p>
        </p:txBody>
      </p:sp>
      <p:pic>
        <p:nvPicPr>
          <p:cNvPr id="645" name="Google Shape;645;p67"/>
          <p:cNvPicPr preferRelativeResize="0"/>
          <p:nvPr/>
        </p:nvPicPr>
        <p:blipFill>
          <a:blip r:embed="rId3">
            <a:alphaModFix/>
          </a:blip>
          <a:stretch>
            <a:fillRect/>
          </a:stretch>
        </p:blipFill>
        <p:spPr>
          <a:xfrm>
            <a:off x="184625" y="1340613"/>
            <a:ext cx="8648700" cy="29241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51" name="Google Shape;651;p6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52" name="Google Shape;652;p68"/>
          <p:cNvPicPr preferRelativeResize="0"/>
          <p:nvPr/>
        </p:nvPicPr>
        <p:blipFill>
          <a:blip r:embed="rId3">
            <a:alphaModFix/>
          </a:blip>
          <a:stretch>
            <a:fillRect/>
          </a:stretch>
        </p:blipFill>
        <p:spPr>
          <a:xfrm>
            <a:off x="1035305" y="0"/>
            <a:ext cx="7073389" cy="5143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58" name="Google Shape;658;p6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59" name="Google Shape;659;p69"/>
          <p:cNvPicPr preferRelativeResize="0"/>
          <p:nvPr/>
        </p:nvPicPr>
        <p:blipFill>
          <a:blip r:embed="rId3">
            <a:alphaModFix/>
          </a:blip>
          <a:stretch>
            <a:fillRect/>
          </a:stretch>
        </p:blipFill>
        <p:spPr>
          <a:xfrm>
            <a:off x="685800" y="347663"/>
            <a:ext cx="7772400" cy="44481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665" name="Google Shape;665;p7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en" sz="1602"/>
              <a:t>Handling constructors in multilevel inheritance is a crucial aspect of Java programming. By understanding the use of super() and this() keywords, developers can ensure proper initialization throughout class hierarchies. Consistent and thoughtful use of these techniques leads to maintainable and well-structured object-oriented code.</a:t>
            </a:r>
            <a:endParaRPr sz="1602"/>
          </a:p>
          <a:p>
            <a:pPr indent="0" lvl="0" marL="0" rtl="0" algn="just">
              <a:lnSpc>
                <a:spcPct val="95000"/>
              </a:lnSpc>
              <a:spcBef>
                <a:spcPts val="1200"/>
              </a:spcBef>
              <a:spcAft>
                <a:spcPts val="0"/>
              </a:spcAft>
              <a:buSzPts val="1018"/>
              <a:buNone/>
            </a:pPr>
            <a:r>
              <a:t/>
            </a:r>
            <a:endParaRPr sz="1602"/>
          </a:p>
          <a:p>
            <a:pPr indent="0" lvl="0" marL="0" rtl="0" algn="just">
              <a:lnSpc>
                <a:spcPct val="95000"/>
              </a:lnSpc>
              <a:spcBef>
                <a:spcPts val="1200"/>
              </a:spcBef>
              <a:spcAft>
                <a:spcPts val="0"/>
              </a:spcAft>
              <a:buSzPts val="1018"/>
              <a:buNone/>
            </a:pPr>
            <a:r>
              <a:t/>
            </a:r>
            <a:endParaRPr sz="1602"/>
          </a:p>
          <a:p>
            <a:pPr indent="0" lvl="0" marL="0" rtl="0" algn="just">
              <a:lnSpc>
                <a:spcPct val="95000"/>
              </a:lnSpc>
              <a:spcBef>
                <a:spcPts val="1200"/>
              </a:spcBef>
              <a:spcAft>
                <a:spcPts val="0"/>
              </a:spcAft>
              <a:buSzPts val="1018"/>
              <a:buNone/>
            </a:pPr>
            <a:r>
              <a:t/>
            </a:r>
            <a:endParaRPr sz="1602"/>
          </a:p>
          <a:p>
            <a:pPr indent="0" lvl="0" marL="0" rtl="0" algn="just">
              <a:lnSpc>
                <a:spcPct val="95000"/>
              </a:lnSpc>
              <a:spcBef>
                <a:spcPts val="1200"/>
              </a:spcBef>
              <a:spcAft>
                <a:spcPts val="0"/>
              </a:spcAft>
              <a:buSzPts val="1018"/>
              <a:buNone/>
            </a:pPr>
            <a:r>
              <a:t/>
            </a:r>
            <a:endParaRPr sz="1602"/>
          </a:p>
          <a:p>
            <a:pPr indent="0" lvl="0" marL="0" rtl="0" algn="just">
              <a:lnSpc>
                <a:spcPct val="95000"/>
              </a:lnSpc>
              <a:spcBef>
                <a:spcPts val="1200"/>
              </a:spcBef>
              <a:spcAft>
                <a:spcPts val="1200"/>
              </a:spcAft>
              <a:buSzPts val="1018"/>
              <a:buNone/>
            </a:pPr>
            <a:r>
              <a:t/>
            </a:r>
            <a:endParaRPr sz="1602"/>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Significance of the final keyword</a:t>
            </a:r>
            <a:endParaRPr/>
          </a:p>
        </p:txBody>
      </p:sp>
      <p:sp>
        <p:nvSpPr>
          <p:cNvPr id="671" name="Google Shape;671;p7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The final keyword in Java is a modifier that can be applied to classes, methods, and variables. It signifies various constraints and has different implications depending on where it is used. </a:t>
            </a:r>
            <a:endParaRPr sz="1600"/>
          </a:p>
          <a:p>
            <a:pPr indent="0" lvl="0" marL="0" rtl="0" algn="just">
              <a:spcBef>
                <a:spcPts val="1200"/>
              </a:spcBef>
              <a:spcAft>
                <a:spcPts val="0"/>
              </a:spcAft>
              <a:buNone/>
            </a:pPr>
            <a:r>
              <a:t/>
            </a:r>
            <a:endParaRPr sz="1600"/>
          </a:p>
          <a:p>
            <a:pPr indent="0" lvl="0" marL="0" rtl="0" algn="just">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546325" y="0"/>
            <a:ext cx="7464215" cy="51435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2"/>
          <p:cNvSpPr txBox="1"/>
          <p:nvPr>
            <p:ph type="title"/>
          </p:nvPr>
        </p:nvSpPr>
        <p:spPr>
          <a:xfrm>
            <a:off x="0" y="0"/>
            <a:ext cx="7030500" cy="50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classes</a:t>
            </a:r>
            <a:endParaRPr/>
          </a:p>
        </p:txBody>
      </p:sp>
      <p:sp>
        <p:nvSpPr>
          <p:cNvPr id="677" name="Google Shape;677;p7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8" name="Google Shape;678;p72"/>
          <p:cNvPicPr preferRelativeResize="0"/>
          <p:nvPr/>
        </p:nvPicPr>
        <p:blipFill>
          <a:blip r:embed="rId3">
            <a:alphaModFix/>
          </a:blip>
          <a:stretch>
            <a:fillRect/>
          </a:stretch>
        </p:blipFill>
        <p:spPr>
          <a:xfrm>
            <a:off x="579450" y="508200"/>
            <a:ext cx="7646374" cy="44715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3"/>
          <p:cNvSpPr txBox="1"/>
          <p:nvPr>
            <p:ph type="title"/>
          </p:nvPr>
        </p:nvSpPr>
        <p:spPr>
          <a:xfrm>
            <a:off x="-5030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Methods</a:t>
            </a:r>
            <a:endParaRPr/>
          </a:p>
        </p:txBody>
      </p:sp>
      <p:sp>
        <p:nvSpPr>
          <p:cNvPr id="684" name="Google Shape;684;p7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5" name="Google Shape;685;p73"/>
          <p:cNvPicPr preferRelativeResize="0"/>
          <p:nvPr/>
        </p:nvPicPr>
        <p:blipFill>
          <a:blip r:embed="rId3">
            <a:alphaModFix/>
          </a:blip>
          <a:stretch>
            <a:fillRect/>
          </a:stretch>
        </p:blipFill>
        <p:spPr>
          <a:xfrm>
            <a:off x="1356200" y="415625"/>
            <a:ext cx="6578229" cy="472787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4"/>
          <p:cNvSpPr txBox="1"/>
          <p:nvPr>
            <p:ph type="title"/>
          </p:nvPr>
        </p:nvSpPr>
        <p:spPr>
          <a:xfrm>
            <a:off x="0" y="0"/>
            <a:ext cx="7030500" cy="56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variables</a:t>
            </a:r>
            <a:endParaRPr/>
          </a:p>
        </p:txBody>
      </p:sp>
      <p:sp>
        <p:nvSpPr>
          <p:cNvPr id="691" name="Google Shape;691;p7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2" name="Google Shape;692;p74"/>
          <p:cNvPicPr preferRelativeResize="0"/>
          <p:nvPr/>
        </p:nvPicPr>
        <p:blipFill>
          <a:blip r:embed="rId3">
            <a:alphaModFix/>
          </a:blip>
          <a:stretch>
            <a:fillRect/>
          </a:stretch>
        </p:blipFill>
        <p:spPr>
          <a:xfrm>
            <a:off x="1209275" y="482400"/>
            <a:ext cx="7634250" cy="43189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5"/>
          <p:cNvSpPr txBox="1"/>
          <p:nvPr>
            <p:ph type="title"/>
          </p:nvPr>
        </p:nvSpPr>
        <p:spPr>
          <a:xfrm>
            <a:off x="0" y="0"/>
            <a:ext cx="7030500" cy="49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final</a:t>
            </a:r>
            <a:endParaRPr/>
          </a:p>
        </p:txBody>
      </p:sp>
      <p:sp>
        <p:nvSpPr>
          <p:cNvPr id="698" name="Google Shape;698;p7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9" name="Google Shape;699;p75"/>
          <p:cNvPicPr preferRelativeResize="0"/>
          <p:nvPr/>
        </p:nvPicPr>
        <p:blipFill>
          <a:blip r:embed="rId3">
            <a:alphaModFix/>
          </a:blip>
          <a:stretch>
            <a:fillRect/>
          </a:stretch>
        </p:blipFill>
        <p:spPr>
          <a:xfrm>
            <a:off x="1172848" y="616625"/>
            <a:ext cx="7971151" cy="409381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76"/>
          <p:cNvSpPr txBox="1"/>
          <p:nvPr>
            <p:ph type="title"/>
          </p:nvPr>
        </p:nvSpPr>
        <p:spPr>
          <a:xfrm>
            <a:off x="0" y="0"/>
            <a:ext cx="7030500" cy="56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use cases</a:t>
            </a:r>
            <a:endParaRPr/>
          </a:p>
        </p:txBody>
      </p:sp>
      <p:sp>
        <p:nvSpPr>
          <p:cNvPr id="705" name="Google Shape;705;p7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6" name="Google Shape;706;p76"/>
          <p:cNvPicPr preferRelativeResize="0"/>
          <p:nvPr/>
        </p:nvPicPr>
        <p:blipFill>
          <a:blip r:embed="rId3">
            <a:alphaModFix/>
          </a:blip>
          <a:stretch>
            <a:fillRect/>
          </a:stretch>
        </p:blipFill>
        <p:spPr>
          <a:xfrm>
            <a:off x="1143975" y="423825"/>
            <a:ext cx="6970983" cy="47196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12" name="Google Shape;712;p7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3" name="Google Shape;713;p77"/>
          <p:cNvPicPr preferRelativeResize="0"/>
          <p:nvPr/>
        </p:nvPicPr>
        <p:blipFill>
          <a:blip r:embed="rId3">
            <a:alphaModFix/>
          </a:blip>
          <a:stretch>
            <a:fillRect/>
          </a:stretch>
        </p:blipFill>
        <p:spPr>
          <a:xfrm>
            <a:off x="698538" y="776275"/>
            <a:ext cx="8124825" cy="35909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19" name="Google Shape;719;p7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en" sz="1702"/>
              <a:t>The final keyword in Java is a powerful tool for enforcing constraints and immutability in classes, methods, and variables. By using final, developers can communicate their intent, improve code safety, and optimize performance. Understanding the significance of final and its common use cases contributes to writing robust and maintainable Java code.</a:t>
            </a:r>
            <a:endParaRPr sz="1702"/>
          </a:p>
          <a:p>
            <a:pPr indent="0" lvl="0" marL="0" rtl="0" algn="just">
              <a:lnSpc>
                <a:spcPct val="95000"/>
              </a:lnSpc>
              <a:spcBef>
                <a:spcPts val="1200"/>
              </a:spcBef>
              <a:spcAft>
                <a:spcPts val="0"/>
              </a:spcAft>
              <a:buSzPts val="1018"/>
              <a:buNone/>
            </a:pPr>
            <a:r>
              <a:t/>
            </a:r>
            <a:endParaRPr sz="1702"/>
          </a:p>
          <a:p>
            <a:pPr indent="0" lvl="0" marL="0" rtl="0" algn="just">
              <a:lnSpc>
                <a:spcPct val="95000"/>
              </a:lnSpc>
              <a:spcBef>
                <a:spcPts val="1200"/>
              </a:spcBef>
              <a:spcAft>
                <a:spcPts val="0"/>
              </a:spcAft>
              <a:buSzPts val="1018"/>
              <a:buNone/>
            </a:pPr>
            <a:r>
              <a:t/>
            </a:r>
            <a:endParaRPr sz="1702"/>
          </a:p>
          <a:p>
            <a:pPr indent="0" lvl="0" marL="0" rtl="0" algn="just">
              <a:lnSpc>
                <a:spcPct val="95000"/>
              </a:lnSpc>
              <a:spcBef>
                <a:spcPts val="1200"/>
              </a:spcBef>
              <a:spcAft>
                <a:spcPts val="0"/>
              </a:spcAft>
              <a:buSzPts val="1018"/>
              <a:buNone/>
            </a:pPr>
            <a:r>
              <a:t/>
            </a:r>
            <a:endParaRPr sz="1702"/>
          </a:p>
          <a:p>
            <a:pPr indent="0" lvl="0" marL="0" rtl="0" algn="just">
              <a:lnSpc>
                <a:spcPct val="95000"/>
              </a:lnSpc>
              <a:spcBef>
                <a:spcPts val="1200"/>
              </a:spcBef>
              <a:spcAft>
                <a:spcPts val="0"/>
              </a:spcAft>
              <a:buSzPts val="1018"/>
              <a:buNone/>
            </a:pPr>
            <a:r>
              <a:t/>
            </a:r>
            <a:endParaRPr sz="1702"/>
          </a:p>
          <a:p>
            <a:pPr indent="0" lvl="0" marL="0" rtl="0" algn="just">
              <a:lnSpc>
                <a:spcPct val="95000"/>
              </a:lnSpc>
              <a:spcBef>
                <a:spcPts val="1200"/>
              </a:spcBef>
              <a:spcAft>
                <a:spcPts val="1200"/>
              </a:spcAft>
              <a:buSzPts val="1018"/>
              <a:buNone/>
            </a:pPr>
            <a:r>
              <a:t/>
            </a:r>
            <a:endParaRPr sz="1702"/>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7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25" name="Google Shape;725;p7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1800"/>
          </a:p>
          <a:p>
            <a:pPr indent="0" lvl="0" marL="0" rtl="0" algn="ctr">
              <a:spcBef>
                <a:spcPts val="1200"/>
              </a:spcBef>
              <a:spcAft>
                <a:spcPts val="0"/>
              </a:spcAft>
              <a:buNone/>
            </a:pPr>
            <a:r>
              <a:t/>
            </a:r>
            <a:endParaRPr b="1" sz="1800"/>
          </a:p>
          <a:p>
            <a:pPr indent="0" lvl="0" marL="0" rtl="0" algn="ctr">
              <a:spcBef>
                <a:spcPts val="1200"/>
              </a:spcBef>
              <a:spcAft>
                <a:spcPts val="1200"/>
              </a:spcAft>
              <a:buNone/>
            </a:pPr>
            <a:r>
              <a:rPr b="1" lang="en" sz="1800"/>
              <a:t>Abstract Classes and Interfaces</a:t>
            </a:r>
            <a:endParaRPr b="1"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 of abstract class in Java</a:t>
            </a:r>
            <a:endParaRPr/>
          </a:p>
        </p:txBody>
      </p:sp>
      <p:sp>
        <p:nvSpPr>
          <p:cNvPr id="731" name="Google Shape;731;p8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An abstract class in Java is a class that cannot be instantiated on its own and is typically used as a base class for other classes. It may contain abstract methods, concrete methods, or both. Abstract classes allow for the declaration of common methods and fields that subclasses must implement.</a:t>
            </a:r>
            <a:endParaRPr sz="1600"/>
          </a:p>
          <a:p>
            <a:pPr indent="0" lvl="0" marL="0" rtl="0" algn="just">
              <a:spcBef>
                <a:spcPts val="1200"/>
              </a:spcBef>
              <a:spcAft>
                <a:spcPts val="0"/>
              </a:spcAft>
              <a:buNone/>
            </a:pPr>
            <a:r>
              <a:t/>
            </a:r>
            <a:endParaRPr sz="1600"/>
          </a:p>
          <a:p>
            <a:pPr indent="0" lvl="0" marL="0" rtl="0" algn="just">
              <a:spcBef>
                <a:spcPts val="1200"/>
              </a:spcBef>
              <a:spcAft>
                <a:spcPts val="1200"/>
              </a:spcAft>
              <a:buNone/>
            </a:pPr>
            <a:r>
              <a:t/>
            </a:r>
            <a:endParaRPr sz="16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37" name="Google Shape;737;p8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8" name="Google Shape;738;p81"/>
          <p:cNvPicPr preferRelativeResize="0"/>
          <p:nvPr/>
        </p:nvPicPr>
        <p:blipFill>
          <a:blip r:embed="rId3">
            <a:alphaModFix/>
          </a:blip>
          <a:stretch>
            <a:fillRect/>
          </a:stretch>
        </p:blipFill>
        <p:spPr>
          <a:xfrm>
            <a:off x="685800" y="1552575"/>
            <a:ext cx="7772400" cy="203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19"/>
          <p:cNvPicPr preferRelativeResize="0"/>
          <p:nvPr/>
        </p:nvPicPr>
        <p:blipFill>
          <a:blip r:embed="rId3">
            <a:alphaModFix/>
          </a:blip>
          <a:stretch>
            <a:fillRect/>
          </a:stretch>
        </p:blipFill>
        <p:spPr>
          <a:xfrm>
            <a:off x="329833" y="1990050"/>
            <a:ext cx="8601325" cy="14878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2"/>
          <p:cNvSpPr txBox="1"/>
          <p:nvPr>
            <p:ph type="title"/>
          </p:nvPr>
        </p:nvSpPr>
        <p:spPr>
          <a:xfrm>
            <a:off x="0" y="0"/>
            <a:ext cx="89244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 of abstract classes</a:t>
            </a:r>
            <a:endParaRPr/>
          </a:p>
        </p:txBody>
      </p:sp>
      <p:sp>
        <p:nvSpPr>
          <p:cNvPr id="744" name="Google Shape;744;p8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5" name="Google Shape;745;p82"/>
          <p:cNvPicPr preferRelativeResize="0"/>
          <p:nvPr/>
        </p:nvPicPr>
        <p:blipFill>
          <a:blip r:embed="rId3">
            <a:alphaModFix/>
          </a:blip>
          <a:stretch>
            <a:fillRect/>
          </a:stretch>
        </p:blipFill>
        <p:spPr>
          <a:xfrm>
            <a:off x="1170750" y="623400"/>
            <a:ext cx="7030500" cy="4373571"/>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 methods</a:t>
            </a:r>
            <a:endParaRPr/>
          </a:p>
        </p:txBody>
      </p:sp>
      <p:sp>
        <p:nvSpPr>
          <p:cNvPr id="751" name="Google Shape;751;p8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2" name="Google Shape;752;p83"/>
          <p:cNvPicPr preferRelativeResize="0"/>
          <p:nvPr/>
        </p:nvPicPr>
        <p:blipFill>
          <a:blip r:embed="rId3">
            <a:alphaModFix/>
          </a:blip>
          <a:stretch>
            <a:fillRect/>
          </a:stretch>
        </p:blipFill>
        <p:spPr>
          <a:xfrm>
            <a:off x="1254075" y="1159925"/>
            <a:ext cx="6635849" cy="38836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84"/>
          <p:cNvSpPr txBox="1"/>
          <p:nvPr>
            <p:ph type="title"/>
          </p:nvPr>
        </p:nvSpPr>
        <p:spPr>
          <a:xfrm>
            <a:off x="0" y="0"/>
            <a:ext cx="9144000" cy="58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subclasses</a:t>
            </a:r>
            <a:endParaRPr/>
          </a:p>
        </p:txBody>
      </p:sp>
      <p:sp>
        <p:nvSpPr>
          <p:cNvPr id="758" name="Google Shape;758;p8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9" name="Google Shape;759;p84"/>
          <p:cNvPicPr preferRelativeResize="0"/>
          <p:nvPr/>
        </p:nvPicPr>
        <p:blipFill>
          <a:blip r:embed="rId3">
            <a:alphaModFix/>
          </a:blip>
          <a:stretch>
            <a:fillRect/>
          </a:stretch>
        </p:blipFill>
        <p:spPr>
          <a:xfrm>
            <a:off x="1230250" y="633899"/>
            <a:ext cx="7617899" cy="34974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 class versus interface</a:t>
            </a:r>
            <a:endParaRPr/>
          </a:p>
        </p:txBody>
      </p:sp>
      <p:sp>
        <p:nvSpPr>
          <p:cNvPr id="765" name="Google Shape;765;p8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6" name="Google Shape;766;p85"/>
          <p:cNvPicPr preferRelativeResize="0"/>
          <p:nvPr/>
        </p:nvPicPr>
        <p:blipFill>
          <a:blip r:embed="rId3">
            <a:alphaModFix/>
          </a:blip>
          <a:stretch>
            <a:fillRect/>
          </a:stretch>
        </p:blipFill>
        <p:spPr>
          <a:xfrm>
            <a:off x="595300" y="1990038"/>
            <a:ext cx="7953375" cy="22002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to use abstract class?</a:t>
            </a:r>
            <a:endParaRPr/>
          </a:p>
        </p:txBody>
      </p:sp>
      <p:sp>
        <p:nvSpPr>
          <p:cNvPr id="772" name="Google Shape;772;p8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3" name="Google Shape;773;p86"/>
          <p:cNvPicPr preferRelativeResize="0"/>
          <p:nvPr/>
        </p:nvPicPr>
        <p:blipFill>
          <a:blip r:embed="rId3">
            <a:alphaModFix/>
          </a:blip>
          <a:stretch>
            <a:fillRect/>
          </a:stretch>
        </p:blipFill>
        <p:spPr>
          <a:xfrm>
            <a:off x="423863" y="1533525"/>
            <a:ext cx="8296275" cy="20764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79" name="Google Shape;779;p8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0" name="Google Shape;780;p87"/>
          <p:cNvPicPr preferRelativeResize="0"/>
          <p:nvPr/>
        </p:nvPicPr>
        <p:blipFill>
          <a:blip r:embed="rId3">
            <a:alphaModFix/>
          </a:blip>
          <a:stretch>
            <a:fillRect/>
          </a:stretch>
        </p:blipFill>
        <p:spPr>
          <a:xfrm>
            <a:off x="1527963" y="0"/>
            <a:ext cx="6088073" cy="514349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8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Practices</a:t>
            </a:r>
            <a:endParaRPr/>
          </a:p>
        </p:txBody>
      </p:sp>
      <p:sp>
        <p:nvSpPr>
          <p:cNvPr id="786" name="Google Shape;786;p8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 sz="1600"/>
              <a:t>Use abstract classes when you want to share code among several related classes.</a:t>
            </a:r>
            <a:endParaRPr sz="1600"/>
          </a:p>
          <a:p>
            <a:pPr indent="-330200" lvl="0" marL="457200" rtl="0" algn="just">
              <a:spcBef>
                <a:spcPts val="0"/>
              </a:spcBef>
              <a:spcAft>
                <a:spcPts val="0"/>
              </a:spcAft>
              <a:buSzPts val="1600"/>
              <a:buChar char="●"/>
            </a:pPr>
            <a:r>
              <a:rPr lang="en" sz="1600"/>
              <a:t>Ensure that all abstract methods are implemented in subclasses.</a:t>
            </a:r>
            <a:endParaRPr sz="1600"/>
          </a:p>
          <a:p>
            <a:pPr indent="-330200" lvl="0" marL="457200" rtl="0" algn="just">
              <a:spcBef>
                <a:spcPts val="0"/>
              </a:spcBef>
              <a:spcAft>
                <a:spcPts val="0"/>
              </a:spcAft>
              <a:buSzPts val="1600"/>
              <a:buChar char="●"/>
            </a:pPr>
            <a:r>
              <a:rPr lang="en" sz="1600"/>
              <a:t>Consider providing a default implementation for some methods to avoid duplication in subclasses.</a:t>
            </a:r>
            <a:endParaRPr sz="1600"/>
          </a:p>
          <a:p>
            <a:pPr indent="0" lvl="0" marL="457200" rtl="0" algn="just">
              <a:spcBef>
                <a:spcPts val="1200"/>
              </a:spcBef>
              <a:spcAft>
                <a:spcPts val="0"/>
              </a:spcAft>
              <a:buNone/>
            </a:pPr>
            <a:r>
              <a:t/>
            </a:r>
            <a:endParaRPr sz="1600"/>
          </a:p>
          <a:p>
            <a:pPr indent="0" lvl="0" marL="457200" rtl="0" algn="just">
              <a:spcBef>
                <a:spcPts val="1200"/>
              </a:spcBef>
              <a:spcAft>
                <a:spcPts val="1200"/>
              </a:spcAft>
              <a:buNone/>
            </a:pPr>
            <a:r>
              <a:t/>
            </a:r>
            <a:endParaRPr sz="16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8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792" name="Google Shape;792;p8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1018"/>
              <a:buNone/>
            </a:pPr>
            <a:r>
              <a:rPr lang="en" sz="1602"/>
              <a:t>Abstract classes in Java are a powerful tool for achieving abstraction and code reusability. By understanding their syntax, purpose, and best practices, developers can create well-structured class hierarchies that promote maintainability and extensibility in their Java applications.</a:t>
            </a:r>
            <a:endParaRPr sz="1602"/>
          </a:p>
          <a:p>
            <a:pPr indent="0" lvl="0" marL="0" rtl="0" algn="just">
              <a:lnSpc>
                <a:spcPct val="105000"/>
              </a:lnSpc>
              <a:spcBef>
                <a:spcPts val="1200"/>
              </a:spcBef>
              <a:spcAft>
                <a:spcPts val="0"/>
              </a:spcAft>
              <a:buSzPts val="1018"/>
              <a:buNone/>
            </a:pPr>
            <a:r>
              <a:t/>
            </a:r>
            <a:endParaRPr sz="1602"/>
          </a:p>
          <a:p>
            <a:pPr indent="0" lvl="0" marL="0" rtl="0" algn="just">
              <a:lnSpc>
                <a:spcPct val="105000"/>
              </a:lnSpc>
              <a:spcBef>
                <a:spcPts val="1200"/>
              </a:spcBef>
              <a:spcAft>
                <a:spcPts val="0"/>
              </a:spcAft>
              <a:buSzPts val="1018"/>
              <a:buNone/>
            </a:pPr>
            <a:r>
              <a:t/>
            </a:r>
            <a:endParaRPr sz="1602"/>
          </a:p>
          <a:p>
            <a:pPr indent="0" lvl="0" marL="0" rtl="0" algn="just">
              <a:lnSpc>
                <a:spcPct val="105000"/>
              </a:lnSpc>
              <a:spcBef>
                <a:spcPts val="1200"/>
              </a:spcBef>
              <a:spcAft>
                <a:spcPts val="0"/>
              </a:spcAft>
              <a:buSzPts val="1018"/>
              <a:buNone/>
            </a:pPr>
            <a:r>
              <a:t/>
            </a:r>
            <a:endParaRPr sz="1602"/>
          </a:p>
          <a:p>
            <a:pPr indent="0" lvl="0" marL="0" rtl="0" algn="just">
              <a:lnSpc>
                <a:spcPct val="105000"/>
              </a:lnSpc>
              <a:spcBef>
                <a:spcPts val="1200"/>
              </a:spcBef>
              <a:spcAft>
                <a:spcPts val="0"/>
              </a:spcAft>
              <a:buSzPts val="1018"/>
              <a:buNone/>
            </a:pPr>
            <a:r>
              <a:t/>
            </a:r>
            <a:endParaRPr sz="1602"/>
          </a:p>
          <a:p>
            <a:pPr indent="0" lvl="0" marL="0" rtl="0" algn="just">
              <a:lnSpc>
                <a:spcPct val="105000"/>
              </a:lnSpc>
              <a:spcBef>
                <a:spcPts val="1200"/>
              </a:spcBef>
              <a:spcAft>
                <a:spcPts val="1200"/>
              </a:spcAft>
              <a:buSzPts val="1018"/>
              <a:buNone/>
            </a:pPr>
            <a:r>
              <a:t/>
            </a:r>
            <a:endParaRPr sz="1602"/>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9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an interface in Java?</a:t>
            </a:r>
            <a:endParaRPr/>
          </a:p>
        </p:txBody>
      </p:sp>
      <p:sp>
        <p:nvSpPr>
          <p:cNvPr id="798" name="Google Shape;798;p9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t>In Java, interfaces provide a way to achieve abstraction, allowing you to define a contract that classes must adhere to. They play a crucial role in achieving multiple inheritance and creating a common structure for unrelated classes. </a:t>
            </a:r>
            <a:endParaRPr sz="1700"/>
          </a:p>
          <a:p>
            <a:pPr indent="0" lvl="0" marL="0" rtl="0" algn="just">
              <a:spcBef>
                <a:spcPts val="1200"/>
              </a:spcBef>
              <a:spcAft>
                <a:spcPts val="0"/>
              </a:spcAft>
              <a:buNone/>
            </a:pPr>
            <a:r>
              <a:t/>
            </a:r>
            <a:endParaRPr sz="1700"/>
          </a:p>
          <a:p>
            <a:pPr indent="0" lvl="0" marL="0" rtl="0" algn="just">
              <a:spcBef>
                <a:spcPts val="1200"/>
              </a:spcBef>
              <a:spcAft>
                <a:spcPts val="1200"/>
              </a:spcAft>
              <a:buNone/>
            </a:pPr>
            <a:r>
              <a:t/>
            </a:r>
            <a:endParaRPr sz="17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9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interface</a:t>
            </a:r>
            <a:endParaRPr/>
          </a:p>
        </p:txBody>
      </p:sp>
      <p:sp>
        <p:nvSpPr>
          <p:cNvPr id="804" name="Google Shape;804;p9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5" name="Google Shape;805;p91"/>
          <p:cNvPicPr preferRelativeResize="0"/>
          <p:nvPr/>
        </p:nvPicPr>
        <p:blipFill>
          <a:blip r:embed="rId3">
            <a:alphaModFix/>
          </a:blip>
          <a:stretch>
            <a:fillRect/>
          </a:stretch>
        </p:blipFill>
        <p:spPr>
          <a:xfrm>
            <a:off x="789975" y="1693125"/>
            <a:ext cx="8058150" cy="335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20"/>
          <p:cNvPicPr preferRelativeResize="0"/>
          <p:nvPr/>
        </p:nvPicPr>
        <p:blipFill>
          <a:blip r:embed="rId3">
            <a:alphaModFix/>
          </a:blip>
          <a:stretch>
            <a:fillRect/>
          </a:stretch>
        </p:blipFill>
        <p:spPr>
          <a:xfrm>
            <a:off x="1016139" y="-27123"/>
            <a:ext cx="7404874" cy="51977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92"/>
          <p:cNvSpPr txBox="1"/>
          <p:nvPr>
            <p:ph type="title"/>
          </p:nvPr>
        </p:nvSpPr>
        <p:spPr>
          <a:xfrm>
            <a:off x="-50325" y="0"/>
            <a:ext cx="7030500" cy="51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 of interfaces</a:t>
            </a:r>
            <a:endParaRPr/>
          </a:p>
        </p:txBody>
      </p:sp>
      <p:sp>
        <p:nvSpPr>
          <p:cNvPr id="811" name="Google Shape;811;p9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2" name="Google Shape;812;p92"/>
          <p:cNvPicPr preferRelativeResize="0"/>
          <p:nvPr/>
        </p:nvPicPr>
        <p:blipFill>
          <a:blip r:embed="rId3">
            <a:alphaModFix/>
          </a:blip>
          <a:stretch>
            <a:fillRect/>
          </a:stretch>
        </p:blipFill>
        <p:spPr>
          <a:xfrm>
            <a:off x="1303800" y="451625"/>
            <a:ext cx="6308740" cy="469187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9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18" name="Google Shape;818;p9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Interfaces can declare constant fields, abstract methods, default methods (from Java 8 onwards), and static methods (from Java 8 onwards).</a:t>
            </a:r>
            <a:endParaRPr sz="1600"/>
          </a:p>
          <a:p>
            <a:pPr indent="0" lvl="0" marL="0" rtl="0" algn="just">
              <a:spcBef>
                <a:spcPts val="1200"/>
              </a:spcBef>
              <a:spcAft>
                <a:spcPts val="0"/>
              </a:spcAft>
              <a:buNone/>
            </a:pPr>
            <a:r>
              <a:t/>
            </a:r>
            <a:endParaRPr sz="1600"/>
          </a:p>
          <a:p>
            <a:pPr indent="0" lvl="0" marL="0" rtl="0" algn="just">
              <a:spcBef>
                <a:spcPts val="1200"/>
              </a:spcBef>
              <a:spcAft>
                <a:spcPts val="1200"/>
              </a:spcAft>
              <a:buNone/>
            </a:pPr>
            <a:r>
              <a:t/>
            </a:r>
            <a:endParaRPr sz="16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9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Declaring methods in interfaces</a:t>
            </a:r>
            <a:endParaRPr/>
          </a:p>
        </p:txBody>
      </p:sp>
      <p:sp>
        <p:nvSpPr>
          <p:cNvPr id="824" name="Google Shape;824;p9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5" name="Google Shape;825;p94"/>
          <p:cNvPicPr preferRelativeResize="0"/>
          <p:nvPr/>
        </p:nvPicPr>
        <p:blipFill>
          <a:blip r:embed="rId3">
            <a:alphaModFix/>
          </a:blip>
          <a:stretch>
            <a:fillRect/>
          </a:stretch>
        </p:blipFill>
        <p:spPr>
          <a:xfrm>
            <a:off x="823538" y="1597863"/>
            <a:ext cx="8105775" cy="31337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9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Implementing Interfaces</a:t>
            </a:r>
            <a:endParaRPr/>
          </a:p>
        </p:txBody>
      </p:sp>
      <p:sp>
        <p:nvSpPr>
          <p:cNvPr id="831" name="Google Shape;831;p9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2" name="Google Shape;832;p95"/>
          <p:cNvPicPr preferRelativeResize="0"/>
          <p:nvPr/>
        </p:nvPicPr>
        <p:blipFill>
          <a:blip r:embed="rId3">
            <a:alphaModFix/>
          </a:blip>
          <a:stretch>
            <a:fillRect/>
          </a:stretch>
        </p:blipFill>
        <p:spPr>
          <a:xfrm>
            <a:off x="561975" y="1473650"/>
            <a:ext cx="8020050" cy="33718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Extending interfaces</a:t>
            </a:r>
            <a:endParaRPr/>
          </a:p>
        </p:txBody>
      </p:sp>
      <p:sp>
        <p:nvSpPr>
          <p:cNvPr id="838" name="Google Shape;838;p9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9" name="Google Shape;839;p96"/>
          <p:cNvPicPr preferRelativeResize="0"/>
          <p:nvPr/>
        </p:nvPicPr>
        <p:blipFill>
          <a:blip r:embed="rId3">
            <a:alphaModFix/>
          </a:blip>
          <a:stretch>
            <a:fillRect/>
          </a:stretch>
        </p:blipFill>
        <p:spPr>
          <a:xfrm>
            <a:off x="1303800" y="1274175"/>
            <a:ext cx="7248276" cy="35061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9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Default methods</a:t>
            </a:r>
            <a:endParaRPr/>
          </a:p>
        </p:txBody>
      </p:sp>
      <p:sp>
        <p:nvSpPr>
          <p:cNvPr id="845" name="Google Shape;845;p9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6" name="Google Shape;846;p97"/>
          <p:cNvPicPr preferRelativeResize="0"/>
          <p:nvPr/>
        </p:nvPicPr>
        <p:blipFill>
          <a:blip r:embed="rId3">
            <a:alphaModFix/>
          </a:blip>
          <a:stretch>
            <a:fillRect/>
          </a:stretch>
        </p:blipFill>
        <p:spPr>
          <a:xfrm>
            <a:off x="1387675" y="1277100"/>
            <a:ext cx="7436024" cy="35242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9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Static methods</a:t>
            </a:r>
            <a:endParaRPr/>
          </a:p>
        </p:txBody>
      </p:sp>
      <p:sp>
        <p:nvSpPr>
          <p:cNvPr id="852" name="Google Shape;852;p9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3" name="Google Shape;853;p98"/>
          <p:cNvPicPr preferRelativeResize="0"/>
          <p:nvPr/>
        </p:nvPicPr>
        <p:blipFill>
          <a:blip r:embed="rId3">
            <a:alphaModFix/>
          </a:blip>
          <a:stretch>
            <a:fillRect/>
          </a:stretch>
        </p:blipFill>
        <p:spPr>
          <a:xfrm>
            <a:off x="490525" y="1617775"/>
            <a:ext cx="8162925" cy="32861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9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Functional Interfaces</a:t>
            </a:r>
            <a:endParaRPr/>
          </a:p>
        </p:txBody>
      </p:sp>
      <p:sp>
        <p:nvSpPr>
          <p:cNvPr id="859" name="Google Shape;859;p9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0" name="Google Shape;860;p99"/>
          <p:cNvPicPr preferRelativeResize="0"/>
          <p:nvPr/>
        </p:nvPicPr>
        <p:blipFill>
          <a:blip r:embed="rId3">
            <a:alphaModFix/>
          </a:blip>
          <a:stretch>
            <a:fillRect/>
          </a:stretch>
        </p:blipFill>
        <p:spPr>
          <a:xfrm>
            <a:off x="581113" y="1713025"/>
            <a:ext cx="8086725" cy="30956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10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Marker Interfaces</a:t>
            </a:r>
            <a:endParaRPr/>
          </a:p>
        </p:txBody>
      </p:sp>
      <p:sp>
        <p:nvSpPr>
          <p:cNvPr id="866" name="Google Shape;866;p10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7" name="Google Shape;867;p100"/>
          <p:cNvPicPr preferRelativeResize="0"/>
          <p:nvPr/>
        </p:nvPicPr>
        <p:blipFill>
          <a:blip r:embed="rId3">
            <a:alphaModFix/>
          </a:blip>
          <a:stretch>
            <a:fillRect/>
          </a:stretch>
        </p:blipFill>
        <p:spPr>
          <a:xfrm>
            <a:off x="718275" y="1645563"/>
            <a:ext cx="8096250" cy="288607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0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to use interfaces?</a:t>
            </a:r>
            <a:endParaRPr/>
          </a:p>
        </p:txBody>
      </p:sp>
      <p:sp>
        <p:nvSpPr>
          <p:cNvPr id="873" name="Google Shape;873;p10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4" name="Google Shape;874;p101"/>
          <p:cNvPicPr preferRelativeResize="0"/>
          <p:nvPr/>
        </p:nvPicPr>
        <p:blipFill>
          <a:blip r:embed="rId3">
            <a:alphaModFix/>
          </a:blip>
          <a:stretch>
            <a:fillRect/>
          </a:stretch>
        </p:blipFill>
        <p:spPr>
          <a:xfrm>
            <a:off x="290513" y="1400175"/>
            <a:ext cx="8562975" cy="234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0" name="Google Shape;330;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1" name="Google Shape;331;p21"/>
          <p:cNvPicPr preferRelativeResize="0"/>
          <p:nvPr/>
        </p:nvPicPr>
        <p:blipFill>
          <a:blip r:embed="rId3">
            <a:alphaModFix/>
          </a:blip>
          <a:stretch>
            <a:fillRect/>
          </a:stretch>
        </p:blipFill>
        <p:spPr>
          <a:xfrm>
            <a:off x="80030" y="1985950"/>
            <a:ext cx="9063975" cy="166647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0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80" name="Google Shape;880;p10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1" name="Google Shape;881;p102"/>
          <p:cNvPicPr preferRelativeResize="0"/>
          <p:nvPr/>
        </p:nvPicPr>
        <p:blipFill>
          <a:blip r:embed="rId3">
            <a:alphaModFix/>
          </a:blip>
          <a:stretch>
            <a:fillRect/>
          </a:stretch>
        </p:blipFill>
        <p:spPr>
          <a:xfrm>
            <a:off x="1051687" y="0"/>
            <a:ext cx="7040625" cy="51435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Practices</a:t>
            </a:r>
            <a:endParaRPr/>
          </a:p>
        </p:txBody>
      </p:sp>
      <p:sp>
        <p:nvSpPr>
          <p:cNvPr id="887" name="Google Shape;887;p10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Prefer interfaces over abstract classes when defining contracts.</a:t>
            </a:r>
            <a:endParaRPr sz="1700"/>
          </a:p>
          <a:p>
            <a:pPr indent="-336550" lvl="0" marL="457200" rtl="0" algn="l">
              <a:spcBef>
                <a:spcPts val="0"/>
              </a:spcBef>
              <a:spcAft>
                <a:spcPts val="0"/>
              </a:spcAft>
              <a:buSzPts val="1700"/>
              <a:buChar char="●"/>
            </a:pPr>
            <a:r>
              <a:rPr lang="en" sz="1700"/>
              <a:t>Use default methods for backward compatibility when adding new methods to interfaces.</a:t>
            </a:r>
            <a:endParaRPr sz="1700"/>
          </a:p>
          <a:p>
            <a:pPr indent="-336550" lvl="0" marL="457200" rtl="0" algn="l">
              <a:spcBef>
                <a:spcPts val="0"/>
              </a:spcBef>
              <a:spcAft>
                <a:spcPts val="0"/>
              </a:spcAft>
              <a:buSzPts val="1700"/>
              <a:buChar char="●"/>
            </a:pPr>
            <a:r>
              <a:rPr lang="en" sz="1700"/>
              <a:t>Use marker interfaces judiciously, as they provide no method contract.</a:t>
            </a:r>
            <a:endParaRPr sz="1700"/>
          </a:p>
          <a:p>
            <a:pPr indent="0" lvl="0" marL="457200" rtl="0" algn="l">
              <a:spcBef>
                <a:spcPts val="0"/>
              </a:spcBef>
              <a:spcAft>
                <a:spcPts val="0"/>
              </a:spcAft>
              <a:buNone/>
            </a:pPr>
            <a:r>
              <a:t/>
            </a:r>
            <a:endParaRPr sz="1700"/>
          </a:p>
          <a:p>
            <a:pPr indent="0" lvl="0" marL="457200" rtl="0" algn="l">
              <a:spcBef>
                <a:spcPts val="0"/>
              </a:spcBef>
              <a:spcAft>
                <a:spcPts val="0"/>
              </a:spcAft>
              <a:buNone/>
            </a:pPr>
            <a:r>
              <a:t/>
            </a:r>
            <a:endParaRPr sz="17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0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893" name="Google Shape;893;p10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en" sz="1702"/>
              <a:t>Interfaces in Java are a powerful tool for achieving abstraction, multiple inheritance, and code reusability. By understanding their syntax, features, and best practices, developers can create flexible and extensible code structures. Interfaces play a central role in designing modular and maintainable Java applications.</a:t>
            </a:r>
            <a:endParaRPr sz="1702"/>
          </a:p>
          <a:p>
            <a:pPr indent="0" lvl="0" marL="0" rtl="0" algn="just">
              <a:lnSpc>
                <a:spcPct val="95000"/>
              </a:lnSpc>
              <a:spcBef>
                <a:spcPts val="1200"/>
              </a:spcBef>
              <a:spcAft>
                <a:spcPts val="0"/>
              </a:spcAft>
              <a:buSzPts val="1018"/>
              <a:buNone/>
            </a:pPr>
            <a:r>
              <a:t/>
            </a:r>
            <a:endParaRPr sz="1702"/>
          </a:p>
          <a:p>
            <a:pPr indent="0" lvl="0" marL="0" rtl="0" algn="just">
              <a:lnSpc>
                <a:spcPct val="95000"/>
              </a:lnSpc>
              <a:spcBef>
                <a:spcPts val="1200"/>
              </a:spcBef>
              <a:spcAft>
                <a:spcPts val="0"/>
              </a:spcAft>
              <a:buSzPts val="1018"/>
              <a:buNone/>
            </a:pPr>
            <a:r>
              <a:t/>
            </a:r>
            <a:endParaRPr sz="1702"/>
          </a:p>
          <a:p>
            <a:pPr indent="0" lvl="0" marL="0" rtl="0" algn="just">
              <a:lnSpc>
                <a:spcPct val="95000"/>
              </a:lnSpc>
              <a:spcBef>
                <a:spcPts val="1200"/>
              </a:spcBef>
              <a:spcAft>
                <a:spcPts val="0"/>
              </a:spcAft>
              <a:buSzPts val="1018"/>
              <a:buNone/>
            </a:pPr>
            <a:r>
              <a:t/>
            </a:r>
            <a:endParaRPr sz="1702"/>
          </a:p>
          <a:p>
            <a:pPr indent="0" lvl="0" marL="0" rtl="0" algn="just">
              <a:lnSpc>
                <a:spcPct val="95000"/>
              </a:lnSpc>
              <a:spcBef>
                <a:spcPts val="1200"/>
              </a:spcBef>
              <a:spcAft>
                <a:spcPts val="0"/>
              </a:spcAft>
              <a:buSzPts val="1018"/>
              <a:buNone/>
            </a:pPr>
            <a:r>
              <a:t/>
            </a:r>
            <a:endParaRPr sz="1702"/>
          </a:p>
          <a:p>
            <a:pPr indent="0" lvl="0" marL="0" rtl="0" algn="just">
              <a:lnSpc>
                <a:spcPct val="95000"/>
              </a:lnSpc>
              <a:spcBef>
                <a:spcPts val="1200"/>
              </a:spcBef>
              <a:spcAft>
                <a:spcPts val="1200"/>
              </a:spcAft>
              <a:buSzPts val="1018"/>
              <a:buNone/>
            </a:pPr>
            <a:r>
              <a:t/>
            </a:r>
            <a:endParaRPr sz="1702"/>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0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 of interface reference</a:t>
            </a:r>
            <a:endParaRPr/>
          </a:p>
        </p:txBody>
      </p:sp>
      <p:sp>
        <p:nvSpPr>
          <p:cNvPr id="899" name="Google Shape;899;p10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In Java, you can use interface references to create more flexible and polymorphic code. An interface reference allows you to refer to objects of different classes that implement the same interface. This concept is known as polymorphism, and it's a key aspect of object-oriented programming. </a:t>
            </a:r>
            <a:endParaRPr sz="1600"/>
          </a:p>
          <a:p>
            <a:pPr indent="0" lvl="0" marL="0" rtl="0" algn="just">
              <a:spcBef>
                <a:spcPts val="1200"/>
              </a:spcBef>
              <a:spcAft>
                <a:spcPts val="0"/>
              </a:spcAft>
              <a:buNone/>
            </a:pPr>
            <a:r>
              <a:t/>
            </a:r>
            <a:endParaRPr sz="1600"/>
          </a:p>
          <a:p>
            <a:pPr indent="0" lvl="0" marL="0" rtl="0" algn="just">
              <a:spcBef>
                <a:spcPts val="1200"/>
              </a:spcBef>
              <a:spcAft>
                <a:spcPts val="1200"/>
              </a:spcAft>
              <a:buNone/>
            </a:pPr>
            <a:r>
              <a:t/>
            </a:r>
            <a:endParaRPr sz="16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0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05" name="Google Shape;905;p10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6" name="Google Shape;906;p106"/>
          <p:cNvPicPr preferRelativeResize="0"/>
          <p:nvPr/>
        </p:nvPicPr>
        <p:blipFill>
          <a:blip r:embed="rId3">
            <a:alphaModFix/>
          </a:blip>
          <a:stretch>
            <a:fillRect/>
          </a:stretch>
        </p:blipFill>
        <p:spPr>
          <a:xfrm>
            <a:off x="161925" y="1377351"/>
            <a:ext cx="8709100" cy="29201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12" name="Google Shape;912;p10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3" name="Google Shape;913;p107"/>
          <p:cNvPicPr preferRelativeResize="0"/>
          <p:nvPr/>
        </p:nvPicPr>
        <p:blipFill>
          <a:blip r:embed="rId3">
            <a:alphaModFix/>
          </a:blip>
          <a:stretch>
            <a:fillRect/>
          </a:stretch>
        </p:blipFill>
        <p:spPr>
          <a:xfrm>
            <a:off x="1052550" y="0"/>
            <a:ext cx="7038900" cy="51435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0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19" name="Google Shape;919;p10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0" name="Google Shape;920;p108"/>
          <p:cNvPicPr preferRelativeResize="0"/>
          <p:nvPr/>
        </p:nvPicPr>
        <p:blipFill>
          <a:blip r:embed="rId3">
            <a:alphaModFix/>
          </a:blip>
          <a:stretch>
            <a:fillRect/>
          </a:stretch>
        </p:blipFill>
        <p:spPr>
          <a:xfrm>
            <a:off x="585788" y="80963"/>
            <a:ext cx="7972425" cy="498157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0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26" name="Google Shape;926;p10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7" name="Google Shape;927;p109"/>
          <p:cNvPicPr preferRelativeResize="0"/>
          <p:nvPr/>
        </p:nvPicPr>
        <p:blipFill>
          <a:blip r:embed="rId3">
            <a:alphaModFix/>
          </a:blip>
          <a:stretch>
            <a:fillRect/>
          </a:stretch>
        </p:blipFill>
        <p:spPr>
          <a:xfrm>
            <a:off x="413810" y="0"/>
            <a:ext cx="8316379" cy="51435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1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33" name="Google Shape;933;p11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4" name="Google Shape;934;p110"/>
          <p:cNvPicPr preferRelativeResize="0"/>
          <p:nvPr/>
        </p:nvPicPr>
        <p:blipFill>
          <a:blip r:embed="rId3">
            <a:alphaModFix/>
          </a:blip>
          <a:stretch>
            <a:fillRect/>
          </a:stretch>
        </p:blipFill>
        <p:spPr>
          <a:xfrm>
            <a:off x="179050" y="1792500"/>
            <a:ext cx="8506844" cy="7792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1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40" name="Google Shape;940;p11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1" name="Google Shape;941;p111"/>
          <p:cNvPicPr preferRelativeResize="0"/>
          <p:nvPr/>
        </p:nvPicPr>
        <p:blipFill>
          <a:blip r:embed="rId3">
            <a:alphaModFix/>
          </a:blip>
          <a:stretch>
            <a:fillRect/>
          </a:stretch>
        </p:blipFill>
        <p:spPr>
          <a:xfrm>
            <a:off x="1303800" y="0"/>
            <a:ext cx="7346675" cy="506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