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1"/>
  </p:notesMasterIdLst>
  <p:sldIdLst>
    <p:sldId id="256" r:id="rId2"/>
    <p:sldId id="273" r:id="rId3"/>
    <p:sldId id="274" r:id="rId4"/>
    <p:sldId id="275" r:id="rId5"/>
    <p:sldId id="276" r:id="rId6"/>
    <p:sldId id="282" r:id="rId7"/>
    <p:sldId id="283" r:id="rId8"/>
    <p:sldId id="286" r:id="rId9"/>
    <p:sldId id="284" r:id="rId10"/>
    <p:sldId id="28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2" r:id="rId25"/>
    <p:sldId id="303" r:id="rId26"/>
    <p:sldId id="304" r:id="rId27"/>
    <p:sldId id="305" r:id="rId28"/>
    <p:sldId id="306" r:id="rId29"/>
    <p:sldId id="277" r:id="rId30"/>
    <p:sldId id="278" r:id="rId31"/>
    <p:sldId id="280" r:id="rId32"/>
    <p:sldId id="279" r:id="rId33"/>
    <p:sldId id="257" r:id="rId34"/>
    <p:sldId id="258" r:id="rId35"/>
    <p:sldId id="260" r:id="rId36"/>
    <p:sldId id="281" r:id="rId37"/>
    <p:sldId id="259" r:id="rId38"/>
    <p:sldId id="307" r:id="rId39"/>
    <p:sldId id="261" r:id="rId40"/>
    <p:sldId id="308" r:id="rId41"/>
    <p:sldId id="262" r:id="rId42"/>
    <p:sldId id="309" r:id="rId43"/>
    <p:sldId id="263" r:id="rId44"/>
    <p:sldId id="310" r:id="rId45"/>
    <p:sldId id="311" r:id="rId46"/>
    <p:sldId id="264" r:id="rId47"/>
    <p:sldId id="312" r:id="rId48"/>
    <p:sldId id="266" r:id="rId49"/>
    <p:sldId id="313" r:id="rId50"/>
    <p:sldId id="267" r:id="rId51"/>
    <p:sldId id="314" r:id="rId52"/>
    <p:sldId id="315" r:id="rId53"/>
    <p:sldId id="316" r:id="rId54"/>
    <p:sldId id="265" r:id="rId55"/>
    <p:sldId id="318" r:id="rId56"/>
    <p:sldId id="317" r:id="rId57"/>
    <p:sldId id="268" r:id="rId58"/>
    <p:sldId id="319" r:id="rId59"/>
    <p:sldId id="269" r:id="rId60"/>
    <p:sldId id="270" r:id="rId61"/>
    <p:sldId id="320" r:id="rId62"/>
    <p:sldId id="271" r:id="rId63"/>
    <p:sldId id="321" r:id="rId64"/>
    <p:sldId id="322" r:id="rId65"/>
    <p:sldId id="300" r:id="rId66"/>
    <p:sldId id="301" r:id="rId67"/>
    <p:sldId id="333" r:id="rId68"/>
    <p:sldId id="323" r:id="rId69"/>
    <p:sldId id="332" r:id="rId70"/>
    <p:sldId id="325" r:id="rId71"/>
    <p:sldId id="326" r:id="rId72"/>
    <p:sldId id="343" r:id="rId73"/>
    <p:sldId id="327" r:id="rId74"/>
    <p:sldId id="324" r:id="rId75"/>
    <p:sldId id="328" r:id="rId76"/>
    <p:sldId id="329" r:id="rId77"/>
    <p:sldId id="365" r:id="rId78"/>
    <p:sldId id="334" r:id="rId79"/>
    <p:sldId id="331" r:id="rId80"/>
    <p:sldId id="342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67" r:id="rId89"/>
    <p:sldId id="366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985" autoAdjust="0"/>
    <p:restoredTop sz="86323" autoAdjust="0"/>
  </p:normalViewPr>
  <p:slideViewPr>
    <p:cSldViewPr>
      <p:cViewPr varScale="1">
        <p:scale>
          <a:sx n="73" d="100"/>
          <a:sy n="73" d="100"/>
        </p:scale>
        <p:origin x="16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6" y="42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92DB4-6290-4005-9060-7AFEDE66232E}" type="datetimeFigureOut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C9AFE-3648-4953-9B0C-F4CA7EF9E8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C9AFE-3648-4953-9B0C-F4CA7EF9E85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C9AFE-3648-4953-9B0C-F4CA7EF9E85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C9AFE-3648-4953-9B0C-F4CA7EF9E85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C9AFE-3648-4953-9B0C-F4CA7EF9E854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http://html5-demos.appspot.com/static/video/track/index.html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C9AFE-3648-4953-9B0C-F4CA7EF9E854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C9AFE-3648-4953-9B0C-F4CA7EF9E854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C9AFE-3648-4953-9B0C-F4CA7EF9E854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E08F-3E34-409C-ADC8-3A1094D7BED9}" type="datetime1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DD2-6C79-4E39-9329-51B59723F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1F54-1EBE-4D08-8F9C-BB0D05DC943A}" type="datetime1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DD2-6C79-4E39-9329-51B59723F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8E02-EB8D-4925-9F34-D0ADE2E850F2}" type="datetime1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DD2-6C79-4E39-9329-51B59723F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D6421-EE3E-47E6-93A9-7C7E2C2C2D08}" type="datetime1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DD2-6C79-4E39-9329-51B59723F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1C22-B68F-473A-97AD-764C0B7A7D52}" type="datetime1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DD2-6C79-4E39-9329-51B59723F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F7C1-1F8D-4553-AE93-1067A2A86822}" type="datetime1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DD2-6C79-4E39-9329-51B59723F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E335-A4F1-4AF5-8F75-0A0B0AD150B9}" type="datetime1">
              <a:rPr lang="en-US" smtClean="0"/>
              <a:pPr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DD2-6C79-4E39-9329-51B59723F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F8A13-A61F-4D9F-9667-309A6484C2BE}" type="datetime1">
              <a:rPr lang="en-US" smtClean="0"/>
              <a:pPr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DD2-6C79-4E39-9329-51B59723F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FD52-FAC1-49D6-AE17-4603EE6BAC5C}" type="datetime1">
              <a:rPr lang="en-US" smtClean="0"/>
              <a:pPr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DD2-6C79-4E39-9329-51B59723F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D8E4-8C14-45EE-925B-703923C8E2CD}" type="datetime1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DD2-6C79-4E39-9329-51B59723F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9D6F-288B-405A-9A45-230634178AD6}" type="datetime1">
              <a:rPr lang="en-US" smtClean="0"/>
              <a:pPr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87DD2-6C79-4E39-9329-51B59723F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14344-483A-487B-90EB-23F6BE3E3F34}" type="datetime1">
              <a:rPr lang="en-US" smtClean="0"/>
              <a:pPr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By: Ms. Khushbu Patel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87DD2-6C79-4E39-9329-51B59723F5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att_audio_controls.asp" TargetMode="External"/><Relationship Id="rId7" Type="http://schemas.openxmlformats.org/officeDocument/2006/relationships/hyperlink" Target="http://www.w3schools.com/tags/att_audio_src.asp" TargetMode="External"/><Relationship Id="rId2" Type="http://schemas.openxmlformats.org/officeDocument/2006/relationships/hyperlink" Target="http://www.w3schools.com/tags/att_audio_autoplay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att_audio_preload.asp" TargetMode="External"/><Relationship Id="rId5" Type="http://schemas.openxmlformats.org/officeDocument/2006/relationships/hyperlink" Target="http://www.w3schools.com/tags/att_audio_muted.asp" TargetMode="External"/><Relationship Id="rId4" Type="http://schemas.openxmlformats.org/officeDocument/2006/relationships/hyperlink" Target="http://www.w3schools.com/tags/att_audio_loop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://reference.sitepoint.com/html/embed/name" TargetMode="External"/><Relationship Id="rId3" Type="http://schemas.openxmlformats.org/officeDocument/2006/relationships/hyperlink" Target="http://reference.sitepoint.com/html/embed/alt" TargetMode="External"/><Relationship Id="rId7" Type="http://schemas.openxmlformats.org/officeDocument/2006/relationships/hyperlink" Target="http://reference.sitepoint.com/html/embed/hspace" TargetMode="External"/><Relationship Id="rId2" Type="http://schemas.openxmlformats.org/officeDocument/2006/relationships/hyperlink" Target="http://reference.sitepoint.com/html/embed/alig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ference.sitepoint.com/html/embed/hidden" TargetMode="External"/><Relationship Id="rId5" Type="http://schemas.openxmlformats.org/officeDocument/2006/relationships/hyperlink" Target="http://reference.sitepoint.com/html/embed/height" TargetMode="External"/><Relationship Id="rId10" Type="http://schemas.openxmlformats.org/officeDocument/2006/relationships/hyperlink" Target="http://reference.sitepoint.com/html/embed/vspace" TargetMode="External"/><Relationship Id="rId4" Type="http://schemas.openxmlformats.org/officeDocument/2006/relationships/hyperlink" Target="http://reference.sitepoint.com/html/embed/border" TargetMode="External"/><Relationship Id="rId9" Type="http://schemas.openxmlformats.org/officeDocument/2006/relationships/hyperlink" Target="http://reference.sitepoint.com/html/embed/type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html5-demos.appspot.com/static/video/track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HTML/WebVTT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att_track_kind.asp" TargetMode="External"/><Relationship Id="rId2" Type="http://schemas.openxmlformats.org/officeDocument/2006/relationships/hyperlink" Target="http://www.w3schools.com/tags/att_track_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att_track_srclang.asp" TargetMode="External"/><Relationship Id="rId5" Type="http://schemas.openxmlformats.org/officeDocument/2006/relationships/hyperlink" Target="http://www.w3schools.com/tags/att_track_src.asp" TargetMode="External"/><Relationship Id="rId4" Type="http://schemas.openxmlformats.org/officeDocument/2006/relationships/hyperlink" Target="http://www.w3schools.com/tags/att_track_label.asp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att_keygen_disabled.asp" TargetMode="External"/><Relationship Id="rId2" Type="http://schemas.openxmlformats.org/officeDocument/2006/relationships/hyperlink" Target="http://www.w3schools.com/tags/att_keygen_autofocu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att_keygen_name.asp" TargetMode="External"/><Relationship Id="rId5" Type="http://schemas.openxmlformats.org/officeDocument/2006/relationships/hyperlink" Target="http://www.w3schools.com/tags/att_keygen_keytype.asp" TargetMode="External"/><Relationship Id="rId4" Type="http://schemas.openxmlformats.org/officeDocument/2006/relationships/hyperlink" Target="http://www.w3schools.com/tags/att_keygen_form.asp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2758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Advanced Elements of Hypertext Markup Language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817418" y="812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Ms. </a:t>
            </a:r>
            <a:r>
              <a:rPr lang="en-US" dirty="0" err="1" smtClean="0"/>
              <a:t>Khushbu</a:t>
            </a:r>
            <a:r>
              <a:rPr lang="en-US" dirty="0" smtClean="0"/>
              <a:t> Patel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forms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provides</a:t>
            </a:r>
          </a:p>
          <a:p>
            <a:pPr lvl="2"/>
            <a:r>
              <a:rPr lang="en-US" dirty="0" smtClean="0"/>
              <a:t>Newly added attributes of FORM element</a:t>
            </a:r>
          </a:p>
          <a:p>
            <a:pPr lvl="3"/>
            <a:r>
              <a:rPr lang="en-US" dirty="0"/>
              <a:t>autocomplete</a:t>
            </a:r>
          </a:p>
          <a:p>
            <a:pPr lvl="3"/>
            <a:r>
              <a:rPr lang="en-US" dirty="0" err="1"/>
              <a:t>novalidate</a:t>
            </a:r>
            <a:endParaRPr lang="en-US" dirty="0"/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Newly added attributes of INPUT element</a:t>
            </a:r>
          </a:p>
          <a:p>
            <a:pPr lvl="2"/>
            <a:r>
              <a:rPr lang="en-US" dirty="0" smtClean="0"/>
              <a:t>Newly added values for type attribute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Newly added attributes of INPUT element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5638800" cy="53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Values of type attribute of &lt;INPUT&gt;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914400"/>
          <a:ext cx="8077200" cy="563879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71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Value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53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button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Defines a clickable button (mostly used with a JavaScript to activate a script)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71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checkbox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Defines a checkbox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1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color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Defines a color picker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71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date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Defines a date control (year, month and day (no time))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53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datetime</a:t>
                      </a:r>
                      <a:endParaRPr lang="en-US" sz="1800" dirty="0">
                        <a:effectLst/>
                      </a:endParaRP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The input type </a:t>
                      </a:r>
                      <a:r>
                        <a:rPr lang="en-US" sz="1800" dirty="0" err="1">
                          <a:effectLst/>
                        </a:rPr>
                        <a:t>datetime</a:t>
                      </a:r>
                      <a:r>
                        <a:rPr lang="en-US" sz="1800" dirty="0">
                          <a:effectLst/>
                        </a:rPr>
                        <a:t> has been removed from the HTML standard. Use </a:t>
                      </a:r>
                      <a:r>
                        <a:rPr lang="en-US" sz="1800" dirty="0" err="1">
                          <a:effectLst/>
                        </a:rPr>
                        <a:t>datetime</a:t>
                      </a:r>
                      <a:r>
                        <a:rPr lang="en-US" sz="1800" dirty="0">
                          <a:effectLst/>
                        </a:rPr>
                        <a:t>-local instead.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53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datetime-local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Defines a date and time control (year, month, day, hour, minute, second, and fraction of a second (no time zone)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71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email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Defines a field for an e-mail address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71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file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Defines a file-select field and a "Browse..." button (for file uploads)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71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hidden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Defines a hidden input field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71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image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Defines an image as the submit button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71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month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Defines a month and year control (no time zone)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771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number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Defines a field for entering a number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04797"/>
          <a:ext cx="7848600" cy="6324600"/>
        </p:xfrm>
        <a:graphic>
          <a:graphicData uri="http://schemas.openxmlformats.org/drawingml/2006/table">
            <a:tbl>
              <a:tblPr/>
              <a:tblGrid>
                <a:gridCol w="1453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352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password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Defines a password field (characters are masked)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radio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Defines a radio button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78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range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Defines a control for entering a number whose exact value is not important (like a slider control)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78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reset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Defines a reset button (resets all form values to default values)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search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Defines a text field for entering a search string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submit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Defines a submit button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tel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Defines a field for entering a telephone number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178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text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Default. Defines a single-line text field (default width is 20 characters)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178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time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Defines a control for entering a time (no time zone)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url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Defines a field for entering a URL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352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week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Defines a week and year control (no time zone)</a:t>
                      </a:r>
                    </a:p>
                  </a:txBody>
                  <a:tcPr marL="30416" marR="30416" marT="30416" marB="3041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elements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752600"/>
            <a:ext cx="829981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and 3D drawing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introduces new element called &lt;CANVAS&gt; to provide drawing surface.</a:t>
            </a:r>
          </a:p>
          <a:p>
            <a:endParaRPr lang="en-US" dirty="0" smtClean="0"/>
          </a:p>
          <a:p>
            <a:r>
              <a:rPr lang="en-US" dirty="0" smtClean="0"/>
              <a:t>Use Scalable Vector Graphics(SVG) to create 2D drawings.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Offline web applications and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allows you to create a web application to which users can interact even if the application is offline.</a:t>
            </a:r>
          </a:p>
          <a:p>
            <a:endParaRPr lang="en-US" dirty="0"/>
          </a:p>
          <a:p>
            <a:r>
              <a:rPr lang="en-US" dirty="0" smtClean="0"/>
              <a:t>It provide </a:t>
            </a:r>
            <a:r>
              <a:rPr lang="en-US" b="1" dirty="0" smtClean="0"/>
              <a:t>caching</a:t>
            </a:r>
            <a:r>
              <a:rPr lang="en-US" dirty="0" smtClean="0"/>
              <a:t> feature that enables you to use a cache manifest file containing a list of files required to work offline.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CSS selectors</a:t>
            </a:r>
          </a:p>
          <a:p>
            <a:r>
              <a:rPr lang="en-US" dirty="0" smtClean="0"/>
              <a:t>New fonts</a:t>
            </a:r>
          </a:p>
          <a:p>
            <a:r>
              <a:rPr lang="en-US" dirty="0" smtClean="0"/>
              <a:t>Text wrapping</a:t>
            </a:r>
          </a:p>
          <a:p>
            <a:r>
              <a:rPr lang="en-US" dirty="0" smtClean="0"/>
              <a:t>Columns</a:t>
            </a:r>
          </a:p>
          <a:p>
            <a:pPr lvl="2"/>
            <a:r>
              <a:rPr lang="en-US" dirty="0" smtClean="0"/>
              <a:t>Allow to display text in multiple column</a:t>
            </a:r>
          </a:p>
          <a:p>
            <a:r>
              <a:rPr lang="en-US" dirty="0" smtClean="0"/>
              <a:t>Opacity</a:t>
            </a:r>
          </a:p>
          <a:p>
            <a:pPr lvl="2"/>
            <a:r>
              <a:rPr lang="en-US" dirty="0" smtClean="0"/>
              <a:t>Transparency and opacity of image</a:t>
            </a:r>
          </a:p>
          <a:p>
            <a:r>
              <a:rPr lang="en-US" dirty="0" smtClean="0"/>
              <a:t>Hue/saturation/luminance color model</a:t>
            </a:r>
          </a:p>
          <a:p>
            <a:r>
              <a:rPr lang="en-US" dirty="0" smtClean="0"/>
              <a:t>Rounded corners</a:t>
            </a:r>
          </a:p>
          <a:p>
            <a:pPr lvl="2"/>
            <a:r>
              <a:rPr lang="en-US" dirty="0" smtClean="0"/>
              <a:t>Border corners</a:t>
            </a:r>
          </a:p>
          <a:p>
            <a:r>
              <a:rPr lang="en-US" dirty="0" smtClean="0"/>
              <a:t>Color gradients</a:t>
            </a:r>
          </a:p>
          <a:p>
            <a:r>
              <a:rPr lang="en-US" dirty="0" smtClean="0"/>
              <a:t>Shadows</a:t>
            </a:r>
          </a:p>
          <a:p>
            <a:r>
              <a:rPr lang="en-US" dirty="0" smtClean="0"/>
              <a:t>Background enhancements</a:t>
            </a:r>
          </a:p>
          <a:p>
            <a:pPr lvl="2"/>
            <a:r>
              <a:rPr lang="en-US" dirty="0" smtClean="0"/>
              <a:t>One or more images </a:t>
            </a:r>
          </a:p>
          <a:p>
            <a:r>
              <a:rPr lang="en-US" dirty="0" smtClean="0"/>
              <a:t>Transitions, Transformations, Animation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Selectors are methods that help in searching and selecting HTML elements in web page to perform various tasks.</a:t>
            </a:r>
          </a:p>
          <a:p>
            <a:endParaRPr lang="en-US" dirty="0"/>
          </a:p>
          <a:p>
            <a:r>
              <a:rPr lang="en-US" dirty="0" smtClean="0"/>
              <a:t>HTML5 introduced new selectors(methods):</a:t>
            </a:r>
          </a:p>
          <a:p>
            <a:pPr lvl="1"/>
            <a:r>
              <a:rPr lang="en-US" dirty="0" err="1" smtClean="0"/>
              <a:t>getElementByClassName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querySelector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err="1" smtClean="0"/>
              <a:t>querySelectorAll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storage</a:t>
            </a:r>
          </a:p>
          <a:p>
            <a:r>
              <a:rPr lang="en-US" dirty="0" smtClean="0"/>
              <a:t>Local storage</a:t>
            </a:r>
          </a:p>
          <a:p>
            <a:pPr lvl="1"/>
            <a:r>
              <a:rPr lang="en-US" dirty="0" smtClean="0"/>
              <a:t>Long time storing</a:t>
            </a:r>
          </a:p>
          <a:p>
            <a:r>
              <a:rPr lang="en-US" dirty="0" smtClean="0"/>
              <a:t>Database storage</a:t>
            </a:r>
          </a:p>
          <a:p>
            <a:pPr lvl="1"/>
            <a:r>
              <a:rPr lang="en-US" dirty="0" smtClean="0"/>
              <a:t>Using SQL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Advanced features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New elements</a:t>
            </a:r>
          </a:p>
          <a:p>
            <a:r>
              <a:rPr lang="en-US" dirty="0" smtClean="0"/>
              <a:t>New attributes</a:t>
            </a:r>
          </a:p>
          <a:p>
            <a:r>
              <a:rPr lang="en-US" dirty="0" smtClean="0"/>
              <a:t>Link relations</a:t>
            </a:r>
          </a:p>
          <a:p>
            <a:r>
              <a:rPr lang="en-US" dirty="0" err="1" smtClean="0"/>
              <a:t>Microdata</a:t>
            </a:r>
            <a:endParaRPr lang="en-US" dirty="0" smtClean="0"/>
          </a:p>
          <a:p>
            <a:r>
              <a:rPr lang="en-US" dirty="0" smtClean="0"/>
              <a:t>ARIA accessibility</a:t>
            </a:r>
          </a:p>
          <a:p>
            <a:r>
              <a:rPr lang="en-US" dirty="0" smtClean="0"/>
              <a:t>Web forms</a:t>
            </a:r>
          </a:p>
          <a:p>
            <a:r>
              <a:rPr lang="en-US" dirty="0" smtClean="0"/>
              <a:t>Multimedia</a:t>
            </a:r>
          </a:p>
          <a:p>
            <a:r>
              <a:rPr lang="en-US" dirty="0" smtClean="0"/>
              <a:t>2D and 3D drawing support</a:t>
            </a:r>
          </a:p>
          <a:p>
            <a:r>
              <a:rPr lang="en-US" dirty="0" smtClean="0"/>
              <a:t>Offline web applications</a:t>
            </a:r>
          </a:p>
          <a:p>
            <a:r>
              <a:rPr lang="en-US" dirty="0" smtClean="0"/>
              <a:t>CSS enhancements</a:t>
            </a:r>
          </a:p>
          <a:p>
            <a:r>
              <a:rPr lang="en-US" dirty="0" smtClean="0"/>
              <a:t>New selectors</a:t>
            </a:r>
          </a:p>
          <a:p>
            <a:r>
              <a:rPr lang="en-US" dirty="0" smtClean="0"/>
              <a:t>Client side storage</a:t>
            </a:r>
          </a:p>
          <a:p>
            <a:r>
              <a:rPr lang="en-US" dirty="0" smtClean="0"/>
              <a:t>Web sockets and web workers</a:t>
            </a:r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Drag and Drop API</a:t>
            </a:r>
          </a:p>
          <a:p>
            <a:r>
              <a:rPr lang="en-US" dirty="0" err="1" smtClean="0"/>
              <a:t>Geolocation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odernizer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 notifications directly.</a:t>
            </a:r>
          </a:p>
          <a:p>
            <a:r>
              <a:rPr lang="en-US" dirty="0" smtClean="0"/>
              <a:t>Notifications are alerts raised by a website to display messages on a user’s desktop regarding any task.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Drag and Drop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allows to drag and drop an element on a web page.</a:t>
            </a:r>
          </a:p>
          <a:p>
            <a:endParaRPr lang="en-US" dirty="0"/>
          </a:p>
          <a:p>
            <a:r>
              <a:rPr lang="en-US" b="1" dirty="0" err="1"/>
              <a:t>d</a:t>
            </a:r>
            <a:r>
              <a:rPr lang="en-US" b="1" dirty="0" err="1" smtClean="0"/>
              <a:t>raggable</a:t>
            </a:r>
            <a:r>
              <a:rPr lang="en-US" dirty="0" smtClean="0"/>
              <a:t> attribute is used.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technology that can find out your geographical position anywhere in the world.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Modernizr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open source JavaScript library that detects whether the features of HTML5 and CSS3 are supported by a browser or not.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HTML5 document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&lt;!DOCTYPE  html&gt;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	&lt;head&gt;</a:t>
            </a:r>
            <a:br>
              <a:rPr lang="en-US" dirty="0"/>
            </a:br>
            <a:r>
              <a:rPr lang="en-US" dirty="0"/>
              <a:t>		&lt;title&gt;Title of the document&lt;/title&gt;</a:t>
            </a:r>
            <a:br>
              <a:rPr lang="en-US" dirty="0"/>
            </a:br>
            <a:r>
              <a:rPr lang="en-US" dirty="0"/>
              <a:t>	&lt;/head&gt;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&lt;body&gt;</a:t>
            </a:r>
            <a:br>
              <a:rPr lang="en-US" dirty="0"/>
            </a:br>
            <a:r>
              <a:rPr lang="en-US" dirty="0"/>
              <a:t>		The content of the document......</a:t>
            </a:r>
            <a:br>
              <a:rPr lang="en-US" dirty="0"/>
            </a:br>
            <a:r>
              <a:rPr lang="en-US" dirty="0"/>
              <a:t>	&lt;/body&gt;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structure consists of following sections:</a:t>
            </a:r>
          </a:p>
          <a:p>
            <a:pPr lvl="1"/>
            <a:r>
              <a:rPr lang="en-US" dirty="0" smtClean="0"/>
              <a:t>Elements and attributes</a:t>
            </a:r>
          </a:p>
          <a:p>
            <a:pPr lvl="1"/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The &lt;DOCTYPE&gt; element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Provides instructions to the browsers.</a:t>
            </a:r>
          </a:p>
          <a:p>
            <a:endParaRPr lang="en-US" dirty="0" smtClean="0"/>
          </a:p>
          <a:p>
            <a:r>
              <a:rPr lang="en-US" dirty="0" smtClean="0"/>
              <a:t>A browser interprets an HTML document on basis of elements that are added in the document.</a:t>
            </a:r>
          </a:p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&lt;</a:t>
            </a:r>
            <a:r>
              <a:rPr lang="en-US" sz="2000" b="1" dirty="0" smtClean="0">
                <a:solidFill>
                  <a:schemeClr val="tx2"/>
                </a:solidFill>
              </a:rPr>
              <a:t>element-name</a:t>
            </a:r>
            <a:r>
              <a:rPr lang="en-US" sz="2000" dirty="0" smtClean="0">
                <a:solidFill>
                  <a:schemeClr val="tx2"/>
                </a:solidFill>
              </a:rPr>
              <a:t> attribute-name=“value”&gt; content&lt;/element-name&gt;</a:t>
            </a:r>
          </a:p>
          <a:p>
            <a:r>
              <a:rPr lang="en-US" sz="3600" dirty="0" smtClean="0"/>
              <a:t>Example: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&lt;</a:t>
            </a:r>
            <a:r>
              <a:rPr lang="en-US" sz="2000" b="1" dirty="0">
                <a:solidFill>
                  <a:schemeClr val="tx2"/>
                </a:solidFill>
              </a:rPr>
              <a:t>body</a:t>
            </a:r>
            <a:r>
              <a:rPr lang="en-US" sz="2000" dirty="0">
                <a:solidFill>
                  <a:schemeClr val="tx2"/>
                </a:solidFill>
              </a:rPr>
              <a:t>  </a:t>
            </a:r>
            <a:r>
              <a:rPr lang="en-US" sz="2000" dirty="0" err="1">
                <a:solidFill>
                  <a:schemeClr val="tx2"/>
                </a:solidFill>
              </a:rPr>
              <a:t>bgcolor</a:t>
            </a:r>
            <a:r>
              <a:rPr lang="en-US" sz="2000" dirty="0">
                <a:solidFill>
                  <a:schemeClr val="tx2"/>
                </a:solidFill>
              </a:rPr>
              <a:t>=“pink”&gt; Body section &lt;/body&gt;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provide additional information of HTML elements.</a:t>
            </a:r>
          </a:p>
          <a:p>
            <a:endParaRPr lang="en-US" dirty="0"/>
          </a:p>
          <a:p>
            <a:r>
              <a:rPr lang="en-US" dirty="0" smtClean="0"/>
              <a:t>Are name-pair values separated by ‘=‘ sign.</a:t>
            </a:r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&lt;element-name </a:t>
            </a:r>
            <a:r>
              <a:rPr lang="en-US" sz="2000" b="1" dirty="0">
                <a:solidFill>
                  <a:schemeClr val="tx2"/>
                </a:solidFill>
              </a:rPr>
              <a:t>attribute-name=“value”</a:t>
            </a:r>
            <a:r>
              <a:rPr lang="en-US" sz="2000" dirty="0">
                <a:solidFill>
                  <a:schemeClr val="tx2"/>
                </a:solidFill>
              </a:rPr>
              <a:t>&gt; content&lt;/element-name&gt;</a:t>
            </a:r>
          </a:p>
          <a:p>
            <a:r>
              <a:rPr lang="en-US" sz="3600" dirty="0"/>
              <a:t>Example: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&lt;body  </a:t>
            </a:r>
            <a:r>
              <a:rPr lang="en-US" sz="2000" b="1" dirty="0" err="1">
                <a:solidFill>
                  <a:schemeClr val="tx2"/>
                </a:solidFill>
              </a:rPr>
              <a:t>bgcolor</a:t>
            </a:r>
            <a:r>
              <a:rPr lang="en-US" sz="2000" b="1" dirty="0">
                <a:solidFill>
                  <a:schemeClr val="tx2"/>
                </a:solidFill>
              </a:rPr>
              <a:t>=“pink”</a:t>
            </a:r>
            <a:r>
              <a:rPr lang="en-US" sz="2000" dirty="0">
                <a:solidFill>
                  <a:schemeClr val="tx2"/>
                </a:solidFill>
              </a:rPr>
              <a:t>&gt; Body section &lt;/body&gt;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elements are represented by</a:t>
            </a:r>
          </a:p>
          <a:p>
            <a:pPr lvl="1"/>
            <a:r>
              <a:rPr lang="en-US" dirty="0" smtClean="0"/>
              <a:t>Opening tag  and</a:t>
            </a:r>
          </a:p>
          <a:p>
            <a:pPr marL="1371600" lvl="3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 </a:t>
            </a:r>
            <a:r>
              <a:rPr lang="en-US" dirty="0" smtClean="0"/>
              <a:t>&lt;body&gt;</a:t>
            </a:r>
          </a:p>
          <a:p>
            <a:pPr lvl="1"/>
            <a:r>
              <a:rPr lang="en-US" dirty="0" smtClean="0"/>
              <a:t>Closing tag</a:t>
            </a:r>
          </a:p>
          <a:p>
            <a:pPr marL="1371600" lvl="3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. &lt;/body&gt;</a:t>
            </a:r>
          </a:p>
          <a:p>
            <a:r>
              <a:rPr lang="en-US" dirty="0" smtClean="0"/>
              <a:t>Categories of Elements:</a:t>
            </a:r>
          </a:p>
          <a:p>
            <a:pPr marL="1371600" lvl="2" indent="-457200">
              <a:buAutoNum type="arabicPeriod"/>
            </a:pPr>
            <a:r>
              <a:rPr lang="en-US" dirty="0" smtClean="0"/>
              <a:t>Container elements</a:t>
            </a:r>
          </a:p>
          <a:p>
            <a:pPr marL="1371600" lvl="2" indent="-457200">
              <a:buAutoNum type="arabicPeriod"/>
            </a:pPr>
            <a:r>
              <a:rPr lang="en-US" dirty="0" smtClean="0"/>
              <a:t>Empty elements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&lt;DOCTYPE&gt;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an </a:t>
            </a:r>
            <a:r>
              <a:rPr lang="en-US" b="1" dirty="0"/>
              <a:t>instruction</a:t>
            </a:r>
            <a:r>
              <a:rPr lang="en-US" dirty="0"/>
              <a:t> to the web browser </a:t>
            </a:r>
            <a:r>
              <a:rPr lang="en-US" dirty="0" smtClean="0"/>
              <a:t>to specify which version </a:t>
            </a:r>
            <a:r>
              <a:rPr lang="en-US" dirty="0"/>
              <a:t>of </a:t>
            </a:r>
            <a:r>
              <a:rPr lang="en-US" dirty="0" smtClean="0"/>
              <a:t>markup language is used in the HTML document.</a:t>
            </a:r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b="1" dirty="0" smtClean="0"/>
              <a:t>Document Type Definition </a:t>
            </a:r>
            <a:r>
              <a:rPr lang="en-US" dirty="0" smtClean="0"/>
              <a:t>declaration.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&lt;</a:t>
            </a:r>
            <a:r>
              <a:rPr lang="en-US" dirty="0" smtClean="0"/>
              <a:t>DOCTYPE</a:t>
            </a:r>
            <a:r>
              <a:rPr lang="en-US" dirty="0"/>
              <a:t>&gt; </a:t>
            </a:r>
            <a:r>
              <a:rPr lang="en-US" dirty="0" smtClean="0"/>
              <a:t>element is the very first element in HTML document, before the &lt;html&gt; tag and does not have closing element.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elements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0588"/>
            <a:ext cx="7639050" cy="573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Syntax: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&lt;!DOCTYPE html&gt;</a:t>
            </a:r>
          </a:p>
          <a:p>
            <a:pPr marL="457200" lvl="1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/>
              <a:t>‘!’ character indicates that &lt;DOCTYPE&gt; element is an SGML declaration and not an &lt;HTML&gt; tag.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 display an HTML page correctly, a web browser must know the character set (character encoding) to use.</a:t>
            </a:r>
          </a:p>
          <a:p>
            <a:endParaRPr lang="en-US" b="1" dirty="0" smtClean="0"/>
          </a:p>
          <a:p>
            <a:r>
              <a:rPr lang="en-US" b="1" dirty="0" smtClean="0"/>
              <a:t>ASCII</a:t>
            </a:r>
            <a:r>
              <a:rPr lang="en-US" dirty="0" smtClean="0"/>
              <a:t> </a:t>
            </a:r>
            <a:r>
              <a:rPr lang="en-US" dirty="0"/>
              <a:t>supported numbers (0-9), English letters (A-Z), and some special characters like ! $ + - ( ) @ &lt; &gt;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ANSI</a:t>
            </a:r>
            <a:r>
              <a:rPr lang="en-US" dirty="0"/>
              <a:t> (Windows-1252) was the original Windows character set. It supported 256 different character codes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ISO-8859-1</a:t>
            </a:r>
            <a:r>
              <a:rPr lang="en-US" dirty="0"/>
              <a:t> was the default character set for HTML 4. It also supported 256 different character codes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Because ANSI and ISO was limited, the default character encoding was changed to UTF-8 in HTML5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UTF-8 </a:t>
            </a:r>
            <a:r>
              <a:rPr lang="en-US" dirty="0"/>
              <a:t>(Unicode) covers almost all of the characters and symbols in the world.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harset</a:t>
            </a:r>
            <a:r>
              <a:rPr lang="en-US" dirty="0" smtClean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harset</a:t>
            </a:r>
            <a:r>
              <a:rPr lang="en-US" dirty="0" smtClean="0"/>
              <a:t> attribute is used.</a:t>
            </a:r>
          </a:p>
          <a:p>
            <a:endParaRPr lang="en-US" dirty="0" smtClean="0"/>
          </a:p>
          <a:p>
            <a:r>
              <a:rPr lang="en-US" dirty="0" smtClean="0"/>
              <a:t>HTML5 support UTF-8 character set.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specified in the &lt;meta&gt; </a:t>
            </a:r>
            <a:r>
              <a:rPr lang="en-US" dirty="0" smtClean="0"/>
              <a:t>tag.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/>
              <a:t>meta </a:t>
            </a:r>
            <a:r>
              <a:rPr lang="en-US" dirty="0">
                <a:solidFill>
                  <a:srgbClr val="FF0000"/>
                </a:solidFill>
              </a:rPr>
              <a:t>charset="UTF-8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Semantic Elements?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dirty="0"/>
              <a:t>A semantic element clearly describes its meaning to both the browser and the developer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 </a:t>
            </a:r>
            <a:r>
              <a:rPr lang="en-US" b="1" dirty="0"/>
              <a:t>semantic</a:t>
            </a:r>
            <a:r>
              <a:rPr lang="en-US" dirty="0"/>
              <a:t> elements: &lt;form&gt;, &lt;table&gt;, and &lt;</a:t>
            </a:r>
            <a:r>
              <a:rPr lang="en-US" dirty="0" err="1"/>
              <a:t>img</a:t>
            </a:r>
            <a:r>
              <a:rPr lang="en-US" dirty="0"/>
              <a:t>&gt; - Clearly defines its content.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US" dirty="0" smtClean="0"/>
              <a:t>emantic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HTML5 offers new semantic elements to define different parts of a web page:  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&lt;article&gt;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&lt;</a:t>
            </a:r>
            <a:r>
              <a:rPr lang="en-US" dirty="0"/>
              <a:t>aside&gt;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&lt;details&gt;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&lt;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&lt;figure&gt;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&lt;footer&gt;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&lt;header&gt;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&lt;mark&gt;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&lt;section&gt;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&lt;summary&gt;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&lt;time&gt;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981200"/>
            <a:ext cx="371158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&lt;article&gt; </a:t>
            </a:r>
            <a:r>
              <a:rPr lang="en-US" dirty="0" smtClean="0"/>
              <a:t>element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Shows </a:t>
            </a:r>
            <a:r>
              <a:rPr lang="en-US" dirty="0"/>
              <a:t>an independent, self-contained </a:t>
            </a:r>
            <a:r>
              <a:rPr lang="en-US" dirty="0" smtClean="0"/>
              <a:t>content of a blog or magazine. </a:t>
            </a:r>
          </a:p>
          <a:p>
            <a:endParaRPr lang="en-US" dirty="0"/>
          </a:p>
          <a:p>
            <a:pPr lvl="0"/>
            <a:r>
              <a:rPr lang="en-US" dirty="0"/>
              <a:t>It represents a section that contains the information like new articles, a blog post or user’s comments section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r>
              <a:rPr lang="en-US" dirty="0" smtClean="0"/>
              <a:t>Examples </a:t>
            </a:r>
            <a:r>
              <a:rPr lang="en-US" dirty="0"/>
              <a:t>of where an &lt;article&gt; element can be used:</a:t>
            </a:r>
          </a:p>
          <a:p>
            <a:pPr lvl="1"/>
            <a:r>
              <a:rPr lang="en-US" dirty="0"/>
              <a:t>Forum post</a:t>
            </a:r>
          </a:p>
          <a:p>
            <a:pPr lvl="1"/>
            <a:r>
              <a:rPr lang="en-US" dirty="0"/>
              <a:t>Blog post</a:t>
            </a:r>
          </a:p>
          <a:p>
            <a:pPr lvl="1"/>
            <a:r>
              <a:rPr lang="en-US" dirty="0"/>
              <a:t>Newspaper article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Prepared By: Ms. </a:t>
            </a:r>
            <a:r>
              <a:rPr lang="en-US" dirty="0" err="1" smtClean="0"/>
              <a:t>Khushbu</a:t>
            </a:r>
            <a:r>
              <a:rPr lang="en-US" dirty="0" smtClean="0"/>
              <a:t> Patel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4724400" cy="6096000"/>
          </a:xfrm>
          <a:noFill/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head&gt;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&lt;title&gt;Example of </a:t>
            </a:r>
            <a:r>
              <a:rPr lang="en-US" dirty="0" smtClean="0"/>
              <a:t>ARTICLE element</a:t>
            </a:r>
            <a:r>
              <a:rPr lang="en-US" dirty="0"/>
              <a:t>&lt;/title&gt;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&lt;/</a:t>
            </a:r>
            <a:r>
              <a:rPr lang="en-US" dirty="0"/>
              <a:t>head&gt;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body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h1&gt;My First Article&lt;/h1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b="1" dirty="0"/>
              <a:t>article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London </a:t>
            </a:r>
            <a:r>
              <a:rPr lang="en-US" dirty="0"/>
              <a:t>is the capital city of England. It is the most populous city in the United Kingdom, with a metropolitan area of over 13 million inhabitants.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b="1" dirty="0"/>
              <a:t>article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371600"/>
            <a:ext cx="37338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&lt;section&gt; </a:t>
            </a:r>
            <a:r>
              <a:rPr lang="en-US" dirty="0" smtClean="0"/>
              <a:t>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/>
          </a:bodyPr>
          <a:lstStyle/>
          <a:p>
            <a:r>
              <a:rPr lang="en-US" dirty="0"/>
              <a:t>The &lt;section&gt; element defines a section in a </a:t>
            </a:r>
            <a:r>
              <a:rPr lang="en-US" dirty="0" smtClean="0"/>
              <a:t>document.</a:t>
            </a:r>
          </a:p>
          <a:p>
            <a:endParaRPr lang="en-US" dirty="0" smtClean="0"/>
          </a:p>
          <a:p>
            <a:r>
              <a:rPr lang="en-US" dirty="0" smtClean="0"/>
              <a:t>Shows a section of a chapter or a part of a book.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&lt;section&gt;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&lt;</a:t>
            </a:r>
            <a:r>
              <a:rPr lang="en-US" dirty="0"/>
              <a:t>article&gt;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	&lt;</a:t>
            </a:r>
            <a:r>
              <a:rPr lang="en-US" dirty="0"/>
              <a:t>h1&gt;WWF&lt;/h1&gt;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	&lt;</a:t>
            </a:r>
            <a:r>
              <a:rPr lang="en-US" dirty="0"/>
              <a:t>p&gt;The World Wide Fund for Nature (WWF) is an international organization working </a:t>
            </a:r>
            <a:r>
              <a:rPr lang="en-US" dirty="0" smtClean="0"/>
              <a:t>on </a:t>
            </a:r>
            <a:r>
              <a:rPr lang="en-US" dirty="0"/>
              <a:t>issues regarding the conservation, research and restoration of the environment, </a:t>
            </a:r>
            <a:r>
              <a:rPr lang="en-US" dirty="0" smtClean="0"/>
              <a:t>formerly </a:t>
            </a:r>
            <a:r>
              <a:rPr lang="en-US" dirty="0"/>
              <a:t>named the World Wildlife Fund. WWF was founded in 1961.&lt;/p&gt;</a:t>
            </a:r>
          </a:p>
          <a:p>
            <a:pPr marL="0" indent="0">
              <a:buNone/>
            </a:pPr>
            <a:r>
              <a:rPr lang="en-US" dirty="0"/>
              <a:t>	&lt;/article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section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&lt;header&gt;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&lt;header&gt; element specifies a header for a document or section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&lt;header&gt; element should be used as a container for introductory content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You can have several &lt;header&gt; elements in one document.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81574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dirty="0"/>
              <a:t>&lt;article&gt;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smtClean="0"/>
              <a:t>	&lt;</a:t>
            </a:r>
            <a:r>
              <a:rPr lang="en-US" dirty="0"/>
              <a:t>header&gt;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smtClean="0"/>
              <a:t>		 </a:t>
            </a:r>
            <a:r>
              <a:rPr lang="en-US" dirty="0"/>
              <a:t>&lt;h1&gt;What Does WWF Do?&lt;/h1&gt;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smtClean="0"/>
              <a:t>		&lt;</a:t>
            </a:r>
            <a:r>
              <a:rPr lang="en-US" dirty="0"/>
              <a:t>p&gt;WWF's mission:&lt;/p&gt;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smtClean="0"/>
              <a:t>	&lt;/</a:t>
            </a:r>
            <a:r>
              <a:rPr lang="en-US" dirty="0"/>
              <a:t>header&gt;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/>
              <a:t>&lt;p&gt;WWF's mission is to stop the degradation of our planet's natural environment, and build a future in which humans live in harmony with nature.&lt;/p&gt;</a:t>
            </a:r>
          </a:p>
          <a:p>
            <a:pPr marL="457200" lvl="1" indent="0">
              <a:buNone/>
            </a:pPr>
            <a:r>
              <a:rPr lang="en-US" dirty="0"/>
              <a:t>&lt;/article&gt;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&lt;footer&gt;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&lt;footer&gt; element specifies a footer for a document or </a:t>
            </a:r>
            <a:r>
              <a:rPr lang="en-US" dirty="0" smtClean="0"/>
              <a:t>section or page.</a:t>
            </a:r>
          </a:p>
          <a:p>
            <a:endParaRPr lang="en-US" dirty="0"/>
          </a:p>
          <a:p>
            <a:r>
              <a:rPr lang="en-US" dirty="0"/>
              <a:t>A &lt;footer&gt; element should contain information about its containing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 footer typically contains the author of the document, copyright information, links to terms of use, contact information, etc.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&lt;footer&gt;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&lt;</a:t>
            </a:r>
            <a:r>
              <a:rPr lang="en-US" dirty="0"/>
              <a:t>p&gt;Posted by: </a:t>
            </a:r>
            <a:r>
              <a:rPr lang="en-US" dirty="0" err="1"/>
              <a:t>Hege</a:t>
            </a:r>
            <a:r>
              <a:rPr lang="en-US" dirty="0"/>
              <a:t> </a:t>
            </a:r>
            <a:r>
              <a:rPr lang="en-US" dirty="0" err="1"/>
              <a:t>Refsnes</a:t>
            </a:r>
            <a:r>
              <a:rPr lang="en-US" dirty="0"/>
              <a:t>&lt;/p&gt;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&lt;</a:t>
            </a:r>
            <a:r>
              <a:rPr lang="en-US" dirty="0"/>
              <a:t>p&gt;Contact information: &lt;a </a:t>
            </a:r>
            <a:r>
              <a:rPr lang="en-US" dirty="0" smtClean="0"/>
              <a:t>		</a:t>
            </a:r>
            <a:r>
              <a:rPr lang="en-US" dirty="0" err="1" smtClean="0"/>
              <a:t>href</a:t>
            </a:r>
            <a:r>
              <a:rPr lang="en-US" dirty="0"/>
              <a:t>="mailto:someone@example.com"&gt;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someone@example.com</a:t>
            </a:r>
            <a:r>
              <a:rPr lang="en-US" dirty="0"/>
              <a:t>&lt;/a&gt;.&lt;/p&gt;</a:t>
            </a:r>
          </a:p>
          <a:p>
            <a:pPr marL="0" indent="0">
              <a:buNone/>
            </a:pPr>
            <a:r>
              <a:rPr lang="en-US" dirty="0"/>
              <a:t>&lt;/footer&gt;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nav</a:t>
            </a:r>
            <a:r>
              <a:rPr lang="en-US" dirty="0" smtClean="0"/>
              <a:t>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/>
              <a:t>The &lt;</a:t>
            </a:r>
            <a:r>
              <a:rPr lang="en-US" dirty="0" err="1"/>
              <a:t>nav</a:t>
            </a:r>
            <a:r>
              <a:rPr lang="en-US" dirty="0"/>
              <a:t>&gt; element defines a set of navigation links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&lt;</a:t>
            </a:r>
            <a:r>
              <a:rPr lang="en-US" dirty="0" err="1"/>
              <a:t>nav</a:t>
            </a:r>
            <a:r>
              <a:rPr lang="en-US" dirty="0"/>
              <a:t>&gt; element is intended for large blocks of navigation links. 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/>
              <a:t>&lt;li&gt;&lt;a </a:t>
            </a:r>
            <a:r>
              <a:rPr lang="en-US" dirty="0" err="1"/>
              <a:t>href</a:t>
            </a:r>
            <a:r>
              <a:rPr lang="en-US" dirty="0"/>
              <a:t>="html5_semantic_elements.asp"&gt;HTML5 </a:t>
            </a:r>
            <a:r>
              <a:rPr lang="en-US" dirty="0" smtClean="0"/>
              <a:t>		Semantic</a:t>
            </a:r>
            <a:r>
              <a:rPr lang="en-US" dirty="0"/>
              <a:t>&lt;/a&gt;&lt;/li&gt;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/>
              <a:t>&lt;li&gt;&lt;a </a:t>
            </a:r>
            <a:r>
              <a:rPr lang="en-US" dirty="0" err="1"/>
              <a:t>href</a:t>
            </a:r>
            <a:r>
              <a:rPr lang="en-US" dirty="0"/>
              <a:t>="html5_geolocation.asp"&gt;HTML5 </a:t>
            </a:r>
            <a:r>
              <a:rPr lang="en-US" dirty="0" smtClean="0"/>
              <a:t>			</a:t>
            </a:r>
            <a:r>
              <a:rPr lang="en-US" dirty="0" err="1" smtClean="0"/>
              <a:t>Geolocation</a:t>
            </a:r>
            <a:r>
              <a:rPr lang="en-US" dirty="0"/>
              <a:t>&lt;/a&gt;&lt;/li&gt;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/>
              <a:t>&lt;li&gt;&lt;a </a:t>
            </a:r>
            <a:r>
              <a:rPr lang="en-US" dirty="0" err="1"/>
              <a:t>href</a:t>
            </a:r>
            <a:r>
              <a:rPr lang="en-US" dirty="0"/>
              <a:t>="html5_canvas.asp"&gt;HTML5 </a:t>
            </a:r>
            <a:r>
              <a:rPr lang="en-US" dirty="0" smtClean="0"/>
              <a:t>			Graphics</a:t>
            </a:r>
            <a:r>
              <a:rPr lang="en-US" dirty="0"/>
              <a:t>&lt;/a&gt;&lt;/li&gt;</a:t>
            </a:r>
          </a:p>
          <a:p>
            <a:pPr marL="0" indent="0">
              <a:buNone/>
            </a:pPr>
            <a:r>
              <a:rPr lang="en-US" dirty="0" smtClean="0"/>
              <a:t>	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 your self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&lt;aside&gt;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&lt;aside&gt; element defines some content aside from the content it is placed in (like a sidebar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The aside content should be related to the surrounding content.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7086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&lt;p&gt;My family and I visited The Epcot center this summer.&lt;/p&gt;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&lt;aside&gt;</a:t>
            </a:r>
          </a:p>
          <a:p>
            <a:pPr marL="0" indent="0">
              <a:buNone/>
            </a:pPr>
            <a:r>
              <a:rPr lang="en-US" dirty="0"/>
              <a:t>  &lt;h4&gt;Epcot Center&lt;/h4&gt;</a:t>
            </a:r>
          </a:p>
          <a:p>
            <a:pPr marL="0" indent="0">
              <a:buNone/>
            </a:pPr>
            <a:r>
              <a:rPr lang="en-US" dirty="0"/>
              <a:t>  &lt;p&gt;The Epcot Center is a theme park in Disney World, Florida.&lt;/p&gt;</a:t>
            </a:r>
          </a:p>
          <a:p>
            <a:pPr marL="0" indent="0">
              <a:buNone/>
            </a:pPr>
            <a:r>
              <a:rPr lang="en-US" dirty="0"/>
              <a:t>&lt;/aside&gt;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10000"/>
            <a:ext cx="46672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&lt;mark&gt;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&lt;mark&gt; tag defines marked text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Use the &lt;mark&gt; tag if you want to highlight parts of your text.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934200" cy="3352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&lt;p&gt;Do not forget to buy </a:t>
            </a:r>
            <a:r>
              <a:rPr lang="en-US" b="1" dirty="0"/>
              <a:t>&lt;mark</a:t>
            </a:r>
            <a:r>
              <a:rPr lang="en-US" b="1" dirty="0" smtClean="0"/>
              <a:t>&gt; </a:t>
            </a:r>
            <a:r>
              <a:rPr lang="en-US" dirty="0" smtClean="0"/>
              <a:t>milk </a:t>
            </a:r>
            <a:r>
              <a:rPr lang="en-US" b="1" dirty="0" smtClean="0"/>
              <a:t>&lt;/</a:t>
            </a:r>
            <a:r>
              <a:rPr lang="en-US" b="1" dirty="0"/>
              <a:t>mark&gt;</a:t>
            </a:r>
            <a:r>
              <a:rPr lang="en-US" dirty="0"/>
              <a:t> today.&lt;/p&gt;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10000"/>
            <a:ext cx="42227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attributes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accesskey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 a keyboard shortcut to access an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contenteditable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whether or not a user is allowed to edit content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contextmenu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 the context menu for an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data-</a:t>
                      </a:r>
                      <a:r>
                        <a:rPr lang="en-US" dirty="0" err="1" smtClean="0"/>
                        <a:t>yourvalue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 user-define</a:t>
                      </a:r>
                      <a:r>
                        <a:rPr lang="en-US" baseline="0" dirty="0" smtClean="0"/>
                        <a:t>d attributes that must be start with the data-text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draggable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whether or not a user is able to drag</a:t>
                      </a:r>
                      <a:r>
                        <a:rPr lang="en-US" baseline="0" dirty="0" smtClean="0"/>
                        <a:t> an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dropzone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the drop target for a dragged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Hides a non-relevant</a:t>
                      </a:r>
                      <a:r>
                        <a:rPr lang="en-US" baseline="0" dirty="0" smtClean="0"/>
                        <a:t>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spellcheck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whether</a:t>
                      </a:r>
                      <a:r>
                        <a:rPr lang="en-US" baseline="0" dirty="0" smtClean="0"/>
                        <a:t> or not the spelling or grammar checking feature is enabled for an element.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&lt;details&gt;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&lt;details&gt; tag specifies additional </a:t>
            </a:r>
            <a:r>
              <a:rPr lang="en-US" dirty="0" smtClean="0"/>
              <a:t>details that </a:t>
            </a:r>
            <a:r>
              <a:rPr lang="en-US" dirty="0"/>
              <a:t>the user can view or hide on demand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&lt;details&gt; tag can be used to create an interactive widget that the user can open and close.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It is used </a:t>
            </a:r>
            <a:r>
              <a:rPr lang="en-US" b="1" dirty="0" smtClean="0"/>
              <a:t>to expand or collapse </a:t>
            </a:r>
            <a:r>
              <a:rPr lang="en-US" dirty="0" smtClean="0"/>
              <a:t>according to the requirement.</a:t>
            </a:r>
          </a:p>
          <a:p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sort of content can be put inside the &lt;details&gt; tag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Example of show and hide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&lt;details&gt;</a:t>
            </a:r>
          </a:p>
          <a:p>
            <a:pPr marL="0" indent="0">
              <a:buNone/>
            </a:pPr>
            <a:r>
              <a:rPr lang="en-US" dirty="0"/>
              <a:t>		&lt;summary&gt; Show&lt;/summary&gt;</a:t>
            </a:r>
          </a:p>
          <a:p>
            <a:pPr marL="0" indent="0">
              <a:buNone/>
            </a:pPr>
            <a:r>
              <a:rPr lang="en-US" dirty="0"/>
              <a:t>		&lt;p&gt;I am inside of </a:t>
            </a:r>
            <a:r>
              <a:rPr lang="en-US" dirty="0" smtClean="0"/>
              <a:t>detail </a:t>
            </a:r>
            <a:r>
              <a:rPr lang="en-US" dirty="0"/>
              <a:t>element.&lt;/p&gt;</a:t>
            </a:r>
          </a:p>
          <a:p>
            <a:pPr marL="0" indent="0">
              <a:buNone/>
            </a:pPr>
            <a:r>
              <a:rPr lang="en-US" dirty="0"/>
              <a:t>	&lt;/details&gt;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114800"/>
            <a:ext cx="4439304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&lt;summary&gt;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r>
              <a:rPr lang="en-US" dirty="0" smtClean="0"/>
              <a:t>Shows the summary of a &lt;DETAILS&gt; element.</a:t>
            </a:r>
          </a:p>
          <a:p>
            <a:endParaRPr lang="en-US" dirty="0"/>
          </a:p>
          <a:p>
            <a:r>
              <a:rPr lang="en-US" dirty="0" smtClean="0"/>
              <a:t>It can be used any where in document.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&lt;time&gt;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160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to specify the date and time in a web page.</a:t>
            </a:r>
          </a:p>
          <a:p>
            <a:r>
              <a:rPr lang="en-US" dirty="0" smtClean="0"/>
              <a:t> Example: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514600"/>
            <a:ext cx="8458200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&lt;!</a:t>
            </a:r>
            <a:r>
              <a:rPr lang="en-US" dirty="0" err="1"/>
              <a:t>doctype</a:t>
            </a:r>
            <a:r>
              <a:rPr lang="en-US" dirty="0"/>
              <a:t> html&gt;</a:t>
            </a:r>
          </a:p>
          <a:p>
            <a:pPr>
              <a:lnSpc>
                <a:spcPct val="120000"/>
              </a:lnSpc>
            </a:pPr>
            <a:r>
              <a:rPr lang="en-US" dirty="0"/>
              <a:t>	&lt;body&gt;</a:t>
            </a:r>
          </a:p>
          <a:p>
            <a:pPr>
              <a:lnSpc>
                <a:spcPct val="120000"/>
              </a:lnSpc>
            </a:pPr>
            <a:r>
              <a:rPr lang="en-US" dirty="0"/>
              <a:t>		&lt;h1&gt;Example of TIME element&lt;/h1&gt;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>
              <a:lnSpc>
                <a:spcPct val="120000"/>
              </a:lnSpc>
            </a:pPr>
            <a:r>
              <a:rPr lang="en-US" dirty="0"/>
              <a:t>	&lt;p&gt; The Board of Directors meeting is scheduled at </a:t>
            </a:r>
            <a:r>
              <a:rPr lang="en-US" b="1" dirty="0"/>
              <a:t>&lt;time&gt; </a:t>
            </a:r>
            <a:r>
              <a:rPr lang="en-US" dirty="0"/>
              <a:t>10:30am </a:t>
            </a:r>
            <a:r>
              <a:rPr lang="en-US" b="1" dirty="0"/>
              <a:t>&lt;/time&gt; </a:t>
            </a:r>
          </a:p>
          <a:p>
            <a:pPr>
              <a:lnSpc>
                <a:spcPct val="120000"/>
              </a:lnSpc>
            </a:pPr>
            <a:r>
              <a:rPr lang="en-US" dirty="0"/>
              <a:t>today.</a:t>
            </a:r>
          </a:p>
          <a:p>
            <a:pPr>
              <a:lnSpc>
                <a:spcPct val="120000"/>
              </a:lnSpc>
            </a:pPr>
            <a:r>
              <a:rPr lang="en-US" dirty="0"/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7" y="4043341"/>
            <a:ext cx="5434013" cy="2547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&lt;figure&gt; and &lt;</a:t>
            </a:r>
            <a:r>
              <a:rPr lang="en-US" dirty="0" err="1"/>
              <a:t>figcaption</a:t>
            </a:r>
            <a:r>
              <a:rPr lang="en-US" dirty="0"/>
              <a:t>&gt;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books and newspapers, it is common to have captions with images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purpose of a caption is to add a visual explanation to an image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With HTML5, images and captions can be grouped together in </a:t>
            </a:r>
            <a:r>
              <a:rPr lang="en-US" b="1" dirty="0"/>
              <a:t>&lt;figure&gt;</a:t>
            </a:r>
            <a:r>
              <a:rPr lang="en-US" dirty="0"/>
              <a:t> </a:t>
            </a:r>
            <a:r>
              <a:rPr lang="en-US" dirty="0" smtClean="0"/>
              <a:t>elements</a:t>
            </a:r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</a:t>
            </a:r>
            <a:r>
              <a:rPr lang="en-US" dirty="0"/>
              <a:t> element defines the image, the </a:t>
            </a:r>
            <a:r>
              <a:rPr lang="en-US" b="1" dirty="0"/>
              <a:t>&lt;</a:t>
            </a:r>
            <a:r>
              <a:rPr lang="en-US" b="1" dirty="0" err="1"/>
              <a:t>figcaption</a:t>
            </a:r>
            <a:r>
              <a:rPr lang="en-US" b="1" dirty="0"/>
              <a:t>&gt;</a:t>
            </a:r>
            <a:r>
              <a:rPr lang="en-US" dirty="0"/>
              <a:t> element defines the caption.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220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&lt;figure&gt;</a:t>
            </a:r>
          </a:p>
          <a:p>
            <a:pPr marL="0" indent="0">
              <a:buNone/>
            </a:pPr>
            <a:r>
              <a:rPr lang="en-US" sz="2400" dirty="0"/>
              <a:t>  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="audi.jpg" alt="Audi car" width="304" height="228"&gt;</a:t>
            </a:r>
          </a:p>
          <a:p>
            <a:pPr marL="0" indent="0">
              <a:buNone/>
            </a:pPr>
            <a:r>
              <a:rPr lang="en-US" sz="2400" dirty="0"/>
              <a:t>  &lt;</a:t>
            </a:r>
            <a:r>
              <a:rPr lang="en-US" sz="2400" dirty="0" err="1"/>
              <a:t>figcaption</a:t>
            </a:r>
            <a:r>
              <a:rPr lang="en-US" sz="2400" dirty="0"/>
              <a:t>&gt;Fig.1 - Audi&lt;/</a:t>
            </a:r>
            <a:r>
              <a:rPr lang="en-US" sz="2400" dirty="0" err="1"/>
              <a:t>figcaption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&lt;/figure&gt;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647" y="3840480"/>
            <a:ext cx="32289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&lt;audio&gt;</a:t>
            </a:r>
          </a:p>
          <a:p>
            <a:r>
              <a:rPr lang="en-US" dirty="0" smtClean="0"/>
              <a:t>&lt;video&gt;</a:t>
            </a:r>
          </a:p>
          <a:p>
            <a:r>
              <a:rPr lang="en-US" dirty="0" smtClean="0"/>
              <a:t>&lt;embed&gt;</a:t>
            </a:r>
          </a:p>
          <a:p>
            <a:r>
              <a:rPr lang="en-US" dirty="0" smtClean="0"/>
              <a:t>&lt;source&gt;</a:t>
            </a:r>
          </a:p>
          <a:p>
            <a:r>
              <a:rPr lang="en-US" dirty="0" smtClean="0"/>
              <a:t>&lt;track&gt;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&lt;audio&gt;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&lt;audio&gt; </a:t>
            </a:r>
            <a:r>
              <a:rPr lang="en-US" dirty="0" smtClean="0"/>
              <a:t>element </a:t>
            </a:r>
            <a:r>
              <a:rPr lang="en-US" dirty="0"/>
              <a:t>defines sound, such as music or other audio streams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Currently, there are 3 supported file formats for the &lt;audio&gt; element: </a:t>
            </a:r>
            <a:endParaRPr lang="en-US" dirty="0" smtClean="0"/>
          </a:p>
          <a:p>
            <a:pPr lvl="1"/>
            <a:r>
              <a:rPr lang="en-US" dirty="0" smtClean="0"/>
              <a:t>.mp3</a:t>
            </a:r>
          </a:p>
          <a:p>
            <a:pPr lvl="1"/>
            <a:r>
              <a:rPr lang="en-US" dirty="0" smtClean="0"/>
              <a:t>.wav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/>
              <a:t>o</a:t>
            </a:r>
            <a:r>
              <a:rPr lang="en-US" dirty="0" err="1" smtClean="0"/>
              <a:t>gg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6227"/>
            <a:ext cx="8229600" cy="1905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Example:</a:t>
            </a:r>
          </a:p>
          <a:p>
            <a:pPr marL="0" indent="0">
              <a:buNone/>
            </a:pPr>
            <a:r>
              <a:rPr lang="en-US" sz="2400" dirty="0" smtClean="0"/>
              <a:t>	&lt;</a:t>
            </a:r>
            <a:r>
              <a:rPr lang="en-US" sz="2400" b="1" dirty="0"/>
              <a:t>audio</a:t>
            </a:r>
            <a:r>
              <a:rPr lang="en-US" sz="2400" dirty="0"/>
              <a:t> controls&gt;</a:t>
            </a:r>
          </a:p>
          <a:p>
            <a:pPr marL="0" indent="0">
              <a:buNone/>
            </a:pPr>
            <a:r>
              <a:rPr lang="en-US" sz="2400" dirty="0"/>
              <a:t>  	</a:t>
            </a:r>
            <a:r>
              <a:rPr lang="en-US" sz="2400" dirty="0" smtClean="0"/>
              <a:t>	&lt;</a:t>
            </a:r>
            <a:r>
              <a:rPr lang="en-US" sz="2400" b="1" dirty="0" smtClean="0"/>
              <a:t>source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/>
              <a:t>="</a:t>
            </a:r>
            <a:r>
              <a:rPr lang="en-US" sz="2400" dirty="0" err="1"/>
              <a:t>audiofile</a:t>
            </a:r>
            <a:r>
              <a:rPr lang="en-US" sz="2400" dirty="0"/>
              <a:t>/ShriRam.mp3" 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  	  &lt;/audio&gt;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029200"/>
            <a:ext cx="548951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3659833"/>
            <a:ext cx="7239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&lt;audio </a:t>
            </a:r>
            <a:r>
              <a:rPr lang="en-US" sz="2400" b="1" dirty="0" err="1"/>
              <a:t>src</a:t>
            </a:r>
            <a:r>
              <a:rPr lang="en-US" sz="2400" dirty="0"/>
              <a:t>="</a:t>
            </a:r>
            <a:r>
              <a:rPr lang="en-US" sz="2400" dirty="0" err="1"/>
              <a:t>audiofile</a:t>
            </a:r>
            <a:r>
              <a:rPr lang="en-US" sz="2400" dirty="0"/>
              <a:t>/ShriRam.mp3" controls</a:t>
            </a:r>
            <a:r>
              <a:rPr lang="en-US" sz="2400" dirty="0" smtClean="0"/>
              <a:t>&gt; </a:t>
            </a:r>
          </a:p>
          <a:p>
            <a:r>
              <a:rPr lang="en-US" sz="2400" dirty="0" smtClean="0"/>
              <a:t>&lt;/</a:t>
            </a:r>
            <a:r>
              <a:rPr lang="en-US" sz="2400" dirty="0"/>
              <a:t>audio&gt;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9400" y="2441227"/>
            <a:ext cx="83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OR</a:t>
            </a:r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98274"/>
          <a:ext cx="8229600" cy="4329814"/>
        </p:xfrm>
        <a:graphic>
          <a:graphicData uri="http://schemas.openxmlformats.org/drawingml/2006/table">
            <a:tbl>
              <a:tblPr/>
              <a:tblGrid>
                <a:gridCol w="1827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8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18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Attribute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Value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093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 dirty="0" err="1">
                          <a:solidFill>
                            <a:srgbClr val="333333"/>
                          </a:solidFill>
                          <a:effectLst/>
                          <a:hlinkClick r:id="rId2"/>
                        </a:rPr>
                        <a:t>autoplay</a:t>
                      </a:r>
                      <a:endParaRPr lang="en-US" sz="1800" dirty="0">
                        <a:effectLst/>
                      </a:endParaRP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autoplay</a:t>
                      </a:r>
                      <a:endParaRPr lang="en-US" sz="1800" dirty="0">
                        <a:effectLst/>
                      </a:endParaRP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Specifies that the audio will start playing as soon as it is </a:t>
                      </a:r>
                      <a:r>
                        <a:rPr lang="en-US" sz="1800" dirty="0" smtClean="0">
                          <a:effectLst/>
                        </a:rPr>
                        <a:t>ready.  Used</a:t>
                      </a:r>
                      <a:r>
                        <a:rPr lang="en-US" sz="1800" baseline="0" dirty="0" smtClean="0">
                          <a:effectLst/>
                        </a:rPr>
                        <a:t> to play audio as </a:t>
                      </a:r>
                      <a:r>
                        <a:rPr lang="en-US" sz="1800" b="1" baseline="0" dirty="0" smtClean="0">
                          <a:effectLst/>
                        </a:rPr>
                        <a:t>background sound</a:t>
                      </a:r>
                      <a:r>
                        <a:rPr lang="en-US" sz="1800" baseline="0" dirty="0" smtClean="0">
                          <a:effectLst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093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 dirty="0">
                          <a:solidFill>
                            <a:srgbClr val="333333"/>
                          </a:solidFill>
                          <a:effectLst/>
                          <a:hlinkClick r:id="rId3"/>
                        </a:rPr>
                        <a:t>controls</a:t>
                      </a:r>
                      <a:endParaRPr lang="en-US" sz="1800" dirty="0">
                        <a:effectLst/>
                      </a:endParaRP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controls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Specifies that audio controls should be displayed (such as a play/pause button </a:t>
                      </a:r>
                      <a:r>
                        <a:rPr lang="en-US" sz="1800" dirty="0" err="1">
                          <a:effectLst/>
                        </a:rPr>
                        <a:t>etc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093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 dirty="0">
                          <a:solidFill>
                            <a:srgbClr val="333333"/>
                          </a:solidFill>
                          <a:effectLst/>
                          <a:hlinkClick r:id="rId4"/>
                        </a:rPr>
                        <a:t>loop</a:t>
                      </a:r>
                      <a:endParaRPr lang="en-US" sz="1800" dirty="0">
                        <a:effectLst/>
                      </a:endParaRP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loop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Specifies that the audio will start over again, every time it is finished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187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solidFill>
                            <a:srgbClr val="333333"/>
                          </a:solidFill>
                          <a:effectLst/>
                          <a:hlinkClick r:id="rId5"/>
                        </a:rPr>
                        <a:t>muted</a:t>
                      </a:r>
                      <a:endParaRPr lang="en-US" sz="1800">
                        <a:effectLst/>
                      </a:endParaRP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muted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Specifies that the audio output should be muted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8999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solidFill>
                            <a:srgbClr val="333333"/>
                          </a:solidFill>
                          <a:effectLst/>
                          <a:hlinkClick r:id="rId6"/>
                        </a:rPr>
                        <a:t>preload</a:t>
                      </a:r>
                      <a:endParaRPr lang="en-US" sz="1800">
                        <a:effectLst/>
                      </a:endParaRP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auto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metadata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none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Specifies if and how the author thinks the audio should be loaded when the page loads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187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 dirty="0" err="1">
                          <a:solidFill>
                            <a:srgbClr val="333333"/>
                          </a:solidFill>
                          <a:effectLst/>
                          <a:hlinkClick r:id="rId7"/>
                        </a:rPr>
                        <a:t>src</a:t>
                      </a:r>
                      <a:endParaRPr lang="en-US" sz="1800" dirty="0">
                        <a:effectLst/>
                      </a:endParaRP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i="1">
                          <a:effectLst/>
                        </a:rPr>
                        <a:t>URL</a:t>
                      </a:r>
                      <a:endParaRPr lang="en-US" sz="1800">
                        <a:effectLst/>
                      </a:endParaRP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Specifies the URL of the audio file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8486" y="304800"/>
            <a:ext cx="7658714" cy="886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79331" rIns="91440" bIns="88872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Attributes used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&lt;AUDIO&gt; &amp; &lt;VIDEO&gt; elements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Link between two files.</a:t>
            </a:r>
          </a:p>
          <a:p>
            <a:r>
              <a:rPr lang="en-US" dirty="0" smtClean="0"/>
              <a:t>Two types of link relations:</a:t>
            </a:r>
          </a:p>
          <a:p>
            <a:pPr lvl="1"/>
            <a:r>
              <a:rPr lang="en-US" dirty="0" smtClean="0"/>
              <a:t>Link with external resources</a:t>
            </a:r>
          </a:p>
          <a:p>
            <a:pPr lvl="3"/>
            <a:r>
              <a:rPr lang="en-US" dirty="0" smtClean="0"/>
              <a:t>Created using &lt;LINK&gt; element in &lt;HEAD&gt; element</a:t>
            </a:r>
          </a:p>
          <a:p>
            <a:pPr lvl="1"/>
            <a:r>
              <a:rPr lang="en-US" dirty="0" smtClean="0"/>
              <a:t>Link with different documents</a:t>
            </a:r>
          </a:p>
          <a:p>
            <a:pPr lvl="3"/>
            <a:r>
              <a:rPr lang="en-US" dirty="0" smtClean="0"/>
              <a:t>Also called hyperlinks, are created using &lt;A&gt; element.</a:t>
            </a:r>
          </a:p>
          <a:p>
            <a:pPr lvl="3"/>
            <a:endParaRPr lang="en-US" dirty="0"/>
          </a:p>
          <a:p>
            <a:r>
              <a:rPr lang="en-US" dirty="0" smtClean="0"/>
              <a:t>Link relations are implemented by using </a:t>
            </a:r>
            <a:r>
              <a:rPr lang="en-US" b="1" dirty="0" err="1" smtClean="0"/>
              <a:t>rel</a:t>
            </a:r>
            <a:r>
              <a:rPr lang="en-US" b="1" dirty="0" smtClean="0"/>
              <a:t> </a:t>
            </a:r>
            <a:r>
              <a:rPr lang="en-US" dirty="0" smtClean="0"/>
              <a:t>attribute with &lt;LINK&gt; element.</a:t>
            </a:r>
          </a:p>
          <a:p>
            <a:r>
              <a:rPr lang="en-US" dirty="0" smtClean="0"/>
              <a:t>HTML5 provide new attributes 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el</a:t>
            </a:r>
            <a:r>
              <a:rPr lang="en-US" dirty="0" smtClean="0"/>
              <a:t>-help</a:t>
            </a:r>
          </a:p>
          <a:p>
            <a:pPr lvl="1"/>
            <a:r>
              <a:rPr lang="en-US" dirty="0" err="1" smtClean="0"/>
              <a:t>rel-licence</a:t>
            </a:r>
            <a:r>
              <a:rPr lang="en-US" dirty="0" smtClean="0"/>
              <a:t> ,  which link HTML document with a help document and a document having copyright information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&lt;video&gt;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&lt;video&gt; element specifies a standard way to embed a video in a web page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/>
              <a:t>controls</a:t>
            </a:r>
            <a:r>
              <a:rPr lang="en-US" dirty="0"/>
              <a:t> attribute adds video controls, like play, pause, and volume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Text between the &lt;video&gt; and &lt;/video&gt; tags will only display in browsers that do not support the &lt;video&gt; element.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</a:t>
            </a:r>
            <a:r>
              <a:rPr lang="en-US" sz="2000" b="1" dirty="0"/>
              <a:t>video</a:t>
            </a:r>
            <a:r>
              <a:rPr lang="en-US" sz="2000" dirty="0"/>
              <a:t> width="300" height="220" controls</a:t>
            </a:r>
            <a:r>
              <a:rPr lang="en-US" sz="2000" dirty="0" smtClean="0"/>
              <a:t>&gt;   </a:t>
            </a:r>
            <a:r>
              <a:rPr lang="en-US" sz="2000" dirty="0"/>
              <a:t>			&lt;</a:t>
            </a:r>
            <a:r>
              <a:rPr lang="en-US" sz="2000" b="1" dirty="0"/>
              <a:t>source</a:t>
            </a:r>
            <a:r>
              <a:rPr lang="en-US" sz="2000" dirty="0"/>
              <a:t> </a:t>
            </a:r>
            <a:r>
              <a:rPr lang="en-US" sz="2000" b="1" dirty="0" err="1"/>
              <a:t>src</a:t>
            </a:r>
            <a:r>
              <a:rPr lang="en-US" sz="2000" dirty="0"/>
              <a:t>="videos/movie1.ogg" type="video/</a:t>
            </a:r>
            <a:r>
              <a:rPr lang="en-US" sz="2000" dirty="0" err="1"/>
              <a:t>ogg</a:t>
            </a:r>
            <a:r>
              <a:rPr lang="en-US" sz="2000" dirty="0"/>
              <a:t>"&gt;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Your </a:t>
            </a:r>
            <a:r>
              <a:rPr lang="en-US" sz="2000" dirty="0"/>
              <a:t>browser does not support the video tag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/>
              <a:t>video&gt;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3276600"/>
            <a:ext cx="4538683" cy="343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&lt;source&gt;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&lt;source&gt; tag is used to specify multiple media resources for media elements, such as &lt;video&gt; and &lt;audio&gt;.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</a:t>
            </a:r>
            <a:r>
              <a:rPr lang="en-US" dirty="0"/>
              <a:t> </a:t>
            </a:r>
            <a:r>
              <a:rPr lang="en-US" b="1" dirty="0"/>
              <a:t>&lt;source&gt;</a:t>
            </a:r>
            <a:r>
              <a:rPr lang="en-US" dirty="0"/>
              <a:t> elements can link to different video files. The browser will use the first recognized format.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&lt;embed&gt;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50291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embedded flash </a:t>
            </a:r>
            <a:r>
              <a:rPr lang="en-US" dirty="0" smtClean="0"/>
              <a:t>animation.</a:t>
            </a:r>
          </a:p>
          <a:p>
            <a:endParaRPr lang="en-US" dirty="0" smtClean="0"/>
          </a:p>
          <a:p>
            <a:r>
              <a:rPr lang="en-US" dirty="0"/>
              <a:t>It can also be used for embedding media types that are supported, such as images in .jpg, .gif, or .</a:t>
            </a:r>
            <a:r>
              <a:rPr lang="en-US" dirty="0" err="1"/>
              <a:t>png</a:t>
            </a:r>
            <a:r>
              <a:rPr lang="en-US" dirty="0"/>
              <a:t> </a:t>
            </a:r>
            <a:r>
              <a:rPr lang="en-US" dirty="0" smtClean="0"/>
              <a:t>format. Also embed </a:t>
            </a:r>
            <a:r>
              <a:rPr lang="en-US" b="1" dirty="0" smtClean="0"/>
              <a:t>audio</a:t>
            </a:r>
            <a:r>
              <a:rPr lang="en-US" dirty="0" smtClean="0"/>
              <a:t> and </a:t>
            </a:r>
            <a:r>
              <a:rPr lang="en-US" b="1" dirty="0" smtClean="0"/>
              <a:t>video</a:t>
            </a:r>
          </a:p>
          <a:p>
            <a:endParaRPr lang="en-US" dirty="0"/>
          </a:p>
          <a:p>
            <a:r>
              <a:rPr lang="en-US" dirty="0"/>
              <a:t>This element is used for media files (primarily movie files, such as </a:t>
            </a:r>
            <a:r>
              <a:rPr lang="en-US" dirty="0" smtClean="0"/>
              <a:t>Flash).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sz="2800" dirty="0" smtClean="0"/>
              <a:t>&lt;</a:t>
            </a:r>
            <a:r>
              <a:rPr lang="en-US" sz="2800" b="1" dirty="0"/>
              <a:t>embed</a:t>
            </a:r>
            <a:r>
              <a:rPr lang="en-US" sz="2800" dirty="0"/>
              <a:t> </a:t>
            </a:r>
            <a:r>
              <a:rPr lang="en-US" sz="2800" dirty="0" err="1"/>
              <a:t>src</a:t>
            </a:r>
            <a:r>
              <a:rPr lang="en-US" sz="2800" dirty="0"/>
              <a:t>="helloworld.swf</a:t>
            </a:r>
            <a:r>
              <a:rPr lang="en-US" sz="2800" dirty="0" smtClean="0"/>
              <a:t>"&gt;Embed&lt;/embed&gt;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/>
              <a:t>&lt;</a:t>
            </a:r>
            <a:r>
              <a:rPr lang="en-US" sz="2800" b="1" dirty="0"/>
              <a:t>embed</a:t>
            </a:r>
            <a:r>
              <a:rPr lang="en-US" sz="2800" dirty="0"/>
              <a:t> </a:t>
            </a:r>
            <a:r>
              <a:rPr lang="en-US" sz="2800" dirty="0" err="1"/>
              <a:t>src</a:t>
            </a:r>
            <a:r>
              <a:rPr lang="en-US" sz="2800" dirty="0" smtClean="0"/>
              <a:t>=“music.mp3“ height=“300” width=“300”&gt;Embed</a:t>
            </a:r>
            <a:r>
              <a:rPr lang="en-US" sz="2800" dirty="0"/>
              <a:t>&lt;/embed&gt;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Attributes used with &lt;embed&gt;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 err="1">
                <a:hlinkClick r:id="rId2"/>
              </a:rPr>
              <a:t>s</a:t>
            </a:r>
            <a:r>
              <a:rPr lang="en-US" sz="3800" b="1" dirty="0" err="1" smtClean="0">
                <a:hlinkClick r:id="rId2"/>
              </a:rPr>
              <a:t>rc</a:t>
            </a:r>
            <a:r>
              <a:rPr lang="en-US" sz="3800" b="1" dirty="0" smtClean="0">
                <a:hlinkClick r:id="rId2"/>
              </a:rPr>
              <a:t>:  </a:t>
            </a:r>
            <a:r>
              <a:rPr lang="en-US" sz="3800" u="sng" dirty="0" smtClean="0">
                <a:hlinkClick r:id="rId2"/>
              </a:rPr>
              <a:t>  </a:t>
            </a:r>
            <a:r>
              <a:rPr lang="en-US" sz="3800" dirty="0">
                <a:hlinkClick r:id="rId2"/>
              </a:rPr>
              <a:t> </a:t>
            </a:r>
            <a:r>
              <a:rPr lang="en-US" sz="3800" dirty="0" err="1">
                <a:hlinkClick r:id="rId2"/>
              </a:rPr>
              <a:t>Speciy</a:t>
            </a:r>
            <a:r>
              <a:rPr lang="en-US" sz="3800" dirty="0">
                <a:hlinkClick r:id="rId2"/>
              </a:rPr>
              <a:t> the source of multimedia file. </a:t>
            </a:r>
            <a:endParaRPr lang="en-US" sz="3800" dirty="0"/>
          </a:p>
          <a:p>
            <a:r>
              <a:rPr lang="en-US" sz="3800" b="1" dirty="0" smtClean="0">
                <a:hlinkClick r:id="rId2"/>
              </a:rPr>
              <a:t>align</a:t>
            </a:r>
            <a:r>
              <a:rPr lang="en-US" sz="3800" b="1" dirty="0" smtClean="0"/>
              <a:t> : </a:t>
            </a:r>
            <a:r>
              <a:rPr lang="en-US" sz="3800" dirty="0" smtClean="0"/>
              <a:t>alignment/position </a:t>
            </a:r>
            <a:r>
              <a:rPr lang="en-US" sz="3800" dirty="0"/>
              <a:t>of the embed content relative to surrounding content</a:t>
            </a:r>
          </a:p>
          <a:p>
            <a:r>
              <a:rPr lang="en-US" sz="3800" b="1" dirty="0">
                <a:hlinkClick r:id="rId3"/>
              </a:rPr>
              <a:t>a</a:t>
            </a:r>
            <a:r>
              <a:rPr lang="en-US" sz="3800" b="1" dirty="0" smtClean="0">
                <a:hlinkClick r:id="rId3"/>
              </a:rPr>
              <a:t>lt</a:t>
            </a:r>
            <a:r>
              <a:rPr lang="en-US" sz="3800" b="1" dirty="0" smtClean="0"/>
              <a:t> : </a:t>
            </a:r>
            <a:r>
              <a:rPr lang="en-US" sz="3800" dirty="0" smtClean="0"/>
              <a:t>alternative </a:t>
            </a:r>
            <a:r>
              <a:rPr lang="en-US" sz="3800" dirty="0"/>
              <a:t>text for embed content</a:t>
            </a:r>
          </a:p>
          <a:p>
            <a:r>
              <a:rPr lang="en-US" sz="3800" b="1" dirty="0">
                <a:hlinkClick r:id="rId4"/>
              </a:rPr>
              <a:t>b</a:t>
            </a:r>
            <a:r>
              <a:rPr lang="en-US" sz="3800" b="1" dirty="0" smtClean="0">
                <a:hlinkClick r:id="rId4"/>
              </a:rPr>
              <a:t>order</a:t>
            </a:r>
            <a:r>
              <a:rPr lang="en-US" sz="3800" b="1" dirty="0" smtClean="0"/>
              <a:t> : </a:t>
            </a:r>
            <a:r>
              <a:rPr lang="en-US" sz="3800" dirty="0" smtClean="0"/>
              <a:t>sets </a:t>
            </a:r>
            <a:r>
              <a:rPr lang="en-US" sz="3800" dirty="0"/>
              <a:t>border thickness around the embed content</a:t>
            </a:r>
          </a:p>
          <a:p>
            <a:r>
              <a:rPr lang="en-US" sz="3800" b="1" dirty="0">
                <a:hlinkClick r:id="rId5"/>
              </a:rPr>
              <a:t>h</a:t>
            </a:r>
            <a:r>
              <a:rPr lang="en-US" sz="3800" b="1" dirty="0" smtClean="0">
                <a:hlinkClick r:id="rId5"/>
              </a:rPr>
              <a:t>eight</a:t>
            </a:r>
            <a:r>
              <a:rPr lang="en-US" sz="3800" b="1" dirty="0" smtClean="0"/>
              <a:t>:  </a:t>
            </a:r>
            <a:r>
              <a:rPr lang="en-US" sz="3800" dirty="0" smtClean="0"/>
              <a:t>sets </a:t>
            </a:r>
            <a:r>
              <a:rPr lang="en-US" sz="3800" dirty="0"/>
              <a:t>the embed content’s height</a:t>
            </a:r>
          </a:p>
          <a:p>
            <a:r>
              <a:rPr lang="en-US" sz="3800" b="1" dirty="0">
                <a:hlinkClick r:id="rId6"/>
              </a:rPr>
              <a:t>h</a:t>
            </a:r>
            <a:r>
              <a:rPr lang="en-US" sz="3800" b="1" dirty="0" smtClean="0">
                <a:hlinkClick r:id="rId6"/>
              </a:rPr>
              <a:t>idden</a:t>
            </a:r>
            <a:r>
              <a:rPr lang="en-US" sz="3800" b="1" dirty="0" smtClean="0"/>
              <a:t>: </a:t>
            </a:r>
            <a:r>
              <a:rPr lang="en-US" sz="3800" dirty="0"/>
              <a:t>s</a:t>
            </a:r>
            <a:r>
              <a:rPr lang="en-US" sz="3800" dirty="0" smtClean="0"/>
              <a:t>ets </a:t>
            </a:r>
            <a:r>
              <a:rPr lang="en-US" sz="3800" dirty="0"/>
              <a:t>the embed content to be invisible</a:t>
            </a:r>
          </a:p>
          <a:p>
            <a:r>
              <a:rPr lang="en-US" sz="3800" b="1" dirty="0" err="1">
                <a:hlinkClick r:id="rId7"/>
              </a:rPr>
              <a:t>h</a:t>
            </a:r>
            <a:r>
              <a:rPr lang="en-US" sz="3800" b="1" dirty="0" err="1" smtClean="0">
                <a:hlinkClick r:id="rId7"/>
              </a:rPr>
              <a:t>space</a:t>
            </a:r>
            <a:r>
              <a:rPr lang="en-US" sz="3800" b="1" dirty="0" smtClean="0"/>
              <a:t>: </a:t>
            </a:r>
            <a:r>
              <a:rPr lang="en-US" sz="3800" dirty="0" smtClean="0"/>
              <a:t>sets </a:t>
            </a:r>
            <a:r>
              <a:rPr lang="en-US" sz="3800" dirty="0"/>
              <a:t>amount of space horizontally (either side) for the embedded content</a:t>
            </a:r>
          </a:p>
          <a:p>
            <a:r>
              <a:rPr lang="en-US" sz="3800" b="1" dirty="0">
                <a:hlinkClick r:id="rId8"/>
              </a:rPr>
              <a:t>n</a:t>
            </a:r>
            <a:r>
              <a:rPr lang="en-US" sz="3800" b="1" dirty="0" smtClean="0">
                <a:hlinkClick r:id="rId8"/>
              </a:rPr>
              <a:t>ame</a:t>
            </a:r>
            <a:r>
              <a:rPr lang="en-US" sz="3800" b="1" dirty="0" smtClean="0"/>
              <a:t> : </a:t>
            </a:r>
            <a:r>
              <a:rPr lang="en-US" sz="3800" dirty="0" smtClean="0"/>
              <a:t>name </a:t>
            </a:r>
            <a:r>
              <a:rPr lang="en-US" sz="3800" dirty="0"/>
              <a:t>for referencing the embed </a:t>
            </a:r>
            <a:r>
              <a:rPr lang="en-US" sz="3800" dirty="0" smtClean="0"/>
              <a:t>element</a:t>
            </a:r>
            <a:endParaRPr lang="en-US" sz="3800" dirty="0"/>
          </a:p>
          <a:p>
            <a:r>
              <a:rPr lang="en-US" sz="3800" b="1" dirty="0" smtClean="0">
                <a:hlinkClick r:id="rId9"/>
              </a:rPr>
              <a:t>type</a:t>
            </a:r>
            <a:r>
              <a:rPr lang="en-US" sz="3800" b="1" dirty="0" smtClean="0"/>
              <a:t> : </a:t>
            </a:r>
            <a:r>
              <a:rPr lang="en-US" sz="3800" dirty="0" smtClean="0"/>
              <a:t>defines </a:t>
            </a:r>
            <a:r>
              <a:rPr lang="en-US" sz="3800" dirty="0"/>
              <a:t>the </a:t>
            </a:r>
            <a:r>
              <a:rPr lang="en-US" sz="3800" dirty="0" smtClean="0"/>
              <a:t>type </a:t>
            </a:r>
            <a:r>
              <a:rPr lang="en-US" sz="3800" dirty="0"/>
              <a:t>for the embed content</a:t>
            </a:r>
          </a:p>
          <a:p>
            <a:r>
              <a:rPr lang="en-US" sz="3800" b="1" dirty="0" err="1">
                <a:hlinkClick r:id="rId10"/>
              </a:rPr>
              <a:t>v</a:t>
            </a:r>
            <a:r>
              <a:rPr lang="en-US" sz="3800" b="1" dirty="0" err="1" smtClean="0">
                <a:hlinkClick r:id="rId10"/>
              </a:rPr>
              <a:t>space</a:t>
            </a:r>
            <a:r>
              <a:rPr lang="en-US" sz="3800" b="1" dirty="0" smtClean="0"/>
              <a:t> : </a:t>
            </a:r>
            <a:r>
              <a:rPr lang="en-US" sz="3800" dirty="0" smtClean="0"/>
              <a:t>sets </a:t>
            </a:r>
            <a:r>
              <a:rPr lang="en-US" sz="3800" dirty="0"/>
              <a:t>amount of space vertically (top and bottom) for the object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&lt;track&gt;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&lt;track&gt; tag specifies text tracks for media elements (&lt;audio&gt; and &lt;video</a:t>
            </a:r>
            <a:r>
              <a:rPr lang="en-US" dirty="0" smtClean="0"/>
              <a:t>&gt;).</a:t>
            </a:r>
          </a:p>
          <a:p>
            <a:endParaRPr lang="en-US" dirty="0"/>
          </a:p>
          <a:p>
            <a:r>
              <a:rPr lang="en-US" dirty="0"/>
              <a:t>This element is used to specify subtitles, caption files or other files containing text, that should be visible when the media is playing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/>
              <a:t>A video with </a:t>
            </a:r>
            <a:r>
              <a:rPr lang="en-US" dirty="0" smtClean="0"/>
              <a:t>subtitle </a:t>
            </a:r>
            <a:r>
              <a:rPr lang="en-US" dirty="0"/>
              <a:t>tracks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video width="320" height="240" controls&gt;</a:t>
            </a:r>
            <a:br>
              <a:rPr lang="en-US" sz="2000" dirty="0"/>
            </a:br>
            <a:r>
              <a:rPr lang="en-US" sz="2000" dirty="0"/>
              <a:t>  &lt;source </a:t>
            </a:r>
            <a:r>
              <a:rPr lang="en-US" sz="2000" dirty="0" err="1"/>
              <a:t>src</a:t>
            </a:r>
            <a:r>
              <a:rPr lang="en-US" sz="2000" dirty="0"/>
              <a:t>="forrest_gump.mp4" type="video/mp4"&gt;</a:t>
            </a:r>
            <a:br>
              <a:rPr lang="en-US" sz="2000" dirty="0"/>
            </a:br>
            <a:r>
              <a:rPr lang="en-US" sz="2000" dirty="0"/>
              <a:t> </a:t>
            </a:r>
            <a:r>
              <a:rPr lang="en-US" sz="2000" dirty="0" smtClean="0"/>
              <a:t>  </a:t>
            </a:r>
            <a:r>
              <a:rPr lang="en-US" sz="2000" dirty="0"/>
              <a:t>  &lt;track </a:t>
            </a:r>
            <a:r>
              <a:rPr lang="en-US" sz="2000" dirty="0" err="1"/>
              <a:t>src</a:t>
            </a:r>
            <a:r>
              <a:rPr lang="en-US" sz="2000" dirty="0"/>
              <a:t>="</a:t>
            </a:r>
            <a:r>
              <a:rPr lang="en-US" sz="2000" dirty="0" err="1"/>
              <a:t>subtitles_en.vtt</a:t>
            </a:r>
            <a:r>
              <a:rPr lang="en-US" sz="2000" dirty="0"/>
              <a:t>" kind="subtitles" </a:t>
            </a:r>
            <a:r>
              <a:rPr lang="en-US" sz="2000" dirty="0" err="1"/>
              <a:t>srclang</a:t>
            </a:r>
            <a:r>
              <a:rPr lang="en-US" sz="2000" dirty="0"/>
              <a:t>="en" </a:t>
            </a:r>
            <a:r>
              <a:rPr lang="en-US" sz="2000" dirty="0" smtClean="0"/>
              <a:t> label</a:t>
            </a:r>
            <a:r>
              <a:rPr lang="en-US" sz="2000" dirty="0"/>
              <a:t>="English"&gt;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dirty="0" smtClean="0"/>
              <a:t>&lt;/</a:t>
            </a:r>
            <a:r>
              <a:rPr lang="en-US" sz="2000" dirty="0"/>
              <a:t>video&gt;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html5-demos.appspot.com/static/video/track/index.html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vtt</a:t>
            </a:r>
            <a:r>
              <a:rPr lang="en-US" dirty="0" smtClean="0"/>
              <a:t> file </a:t>
            </a:r>
            <a:r>
              <a:rPr lang="en-US" dirty="0"/>
              <a:t>simply specifies which text to display at which parts of the video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Web Video Text Tracks</a:t>
            </a:r>
            <a:r>
              <a:rPr lang="en-US" dirty="0"/>
              <a:t> (</a:t>
            </a:r>
            <a:r>
              <a:rPr lang="en-US" dirty="0" err="1"/>
              <a:t>WebVTT</a:t>
            </a:r>
            <a:r>
              <a:rPr lang="en-US" dirty="0"/>
              <a:t>) format. (.</a:t>
            </a:r>
            <a:r>
              <a:rPr lang="en-US" dirty="0" err="1"/>
              <a:t>vtt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Attributes used with &lt;track&gt; element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523999"/>
          <a:ext cx="8229599" cy="456710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15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Attribute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Value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92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solidFill>
                            <a:srgbClr val="333333"/>
                          </a:solidFill>
                          <a:effectLst/>
                          <a:hlinkClick r:id="rId2"/>
                        </a:rPr>
                        <a:t>default</a:t>
                      </a:r>
                      <a:endParaRPr lang="en-US" sz="1800">
                        <a:effectLst/>
                      </a:endParaRP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default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Specifies that the track is to be enabled if the user's preferences do not indicate that another track would be more appropriate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7831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solidFill>
                            <a:srgbClr val="333333"/>
                          </a:solidFill>
                          <a:effectLst/>
                          <a:hlinkClick r:id="rId3"/>
                        </a:rPr>
                        <a:t>kind</a:t>
                      </a:r>
                      <a:endParaRPr lang="en-US" sz="1800">
                        <a:effectLst/>
                      </a:endParaRP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effectLst/>
                        </a:rPr>
                        <a:t>captions</a:t>
                      </a:r>
                      <a:br>
                        <a:rPr lang="fr-FR" sz="1800">
                          <a:effectLst/>
                        </a:rPr>
                      </a:br>
                      <a:r>
                        <a:rPr lang="fr-FR" sz="1800">
                          <a:effectLst/>
                        </a:rPr>
                        <a:t>chapters</a:t>
                      </a:r>
                      <a:br>
                        <a:rPr lang="fr-FR" sz="1800">
                          <a:effectLst/>
                        </a:rPr>
                      </a:br>
                      <a:r>
                        <a:rPr lang="fr-FR" sz="1800">
                          <a:effectLst/>
                        </a:rPr>
                        <a:t>descriptions</a:t>
                      </a:r>
                      <a:br>
                        <a:rPr lang="fr-FR" sz="1800">
                          <a:effectLst/>
                        </a:rPr>
                      </a:br>
                      <a:r>
                        <a:rPr lang="fr-FR" sz="1800">
                          <a:effectLst/>
                        </a:rPr>
                        <a:t>metadata</a:t>
                      </a:r>
                      <a:br>
                        <a:rPr lang="fr-FR" sz="1800">
                          <a:effectLst/>
                        </a:rPr>
                      </a:br>
                      <a:r>
                        <a:rPr lang="fr-FR" sz="1800">
                          <a:effectLst/>
                        </a:rPr>
                        <a:t>subtitles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Specifies the kind of text track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54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solidFill>
                            <a:srgbClr val="333333"/>
                          </a:solidFill>
                          <a:effectLst/>
                          <a:hlinkClick r:id="rId4"/>
                        </a:rPr>
                        <a:t>label</a:t>
                      </a:r>
                      <a:endParaRPr lang="en-US" sz="1800">
                        <a:effectLst/>
                      </a:endParaRP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i="1">
                          <a:effectLst/>
                        </a:rPr>
                        <a:t>text</a:t>
                      </a:r>
                      <a:endParaRPr lang="en-US" sz="1800">
                        <a:effectLst/>
                      </a:endParaRP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Specifies the title of the text track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154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 dirty="0" err="1">
                          <a:solidFill>
                            <a:srgbClr val="333333"/>
                          </a:solidFill>
                          <a:effectLst/>
                          <a:hlinkClick r:id="rId5"/>
                        </a:rPr>
                        <a:t>src</a:t>
                      </a:r>
                      <a:endParaRPr lang="en-US" sz="1800" dirty="0">
                        <a:effectLst/>
                      </a:endParaRP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i="1">
                          <a:effectLst/>
                        </a:rPr>
                        <a:t>URL</a:t>
                      </a:r>
                      <a:endParaRPr lang="en-US" sz="1800">
                        <a:effectLst/>
                      </a:endParaRP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Required. Specifies the URL of the track file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323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solidFill>
                            <a:srgbClr val="333333"/>
                          </a:solidFill>
                          <a:effectLst/>
                          <a:hlinkClick r:id="rId6"/>
                        </a:rPr>
                        <a:t>srclang</a:t>
                      </a:r>
                      <a:endParaRPr lang="en-US" sz="1800">
                        <a:effectLst/>
                      </a:endParaRP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i="1">
                          <a:effectLst/>
                        </a:rPr>
                        <a:t>language_code</a:t>
                      </a:r>
                      <a:endParaRPr lang="en-US" sz="1800">
                        <a:effectLst/>
                      </a:endParaRP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Specifies the language of the track text data (required if kind="subtitles")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4419600"/>
        </p:xfrm>
        <a:graphic>
          <a:graphicData uri="http://schemas.openxmlformats.org/drawingml/2006/table">
            <a:tbl>
              <a:tblPr/>
              <a:tblGrid>
                <a:gridCol w="180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2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10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Value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09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captions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The track defines translation of dialogue and sound effects (suitable for deaf users). </a:t>
                      </a:r>
                      <a:endParaRPr lang="en-US" sz="1800" dirty="0">
                        <a:effectLst/>
                      </a:endParaRP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09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chapters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The track defines chapter titles (suitable for navigating the media resource)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09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descriptions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The track defines a textual description of the video content (suitable for blind users</a:t>
                      </a:r>
                      <a:r>
                        <a:rPr lang="en-US" sz="1800" dirty="0" smtClean="0">
                          <a:effectLst/>
                        </a:rPr>
                        <a:t>). </a:t>
                      </a:r>
                      <a:endParaRPr lang="en-US" sz="1800" dirty="0">
                        <a:effectLst/>
                      </a:endParaRP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10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metadata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The track defines content used by scripts. Not visible for the user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10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subtitles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The track defines subtitles, used to display subtitles in a video</a:t>
                      </a:r>
                    </a:p>
                  </a:txBody>
                  <a:tcPr marL="74141" marR="74141" marT="74141" marB="7414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07698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Values of </a:t>
            </a:r>
            <a:r>
              <a:rPr lang="en-US" sz="2800" b="1" dirty="0" smtClean="0"/>
              <a:t>kind</a:t>
            </a:r>
            <a:r>
              <a:rPr lang="en-US" sz="2800" dirty="0" smtClean="0"/>
              <a:t> attribute</a:t>
            </a:r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Microdata</a:t>
            </a:r>
            <a:r>
              <a:rPr lang="en-US" dirty="0" smtClean="0"/>
              <a:t> is the data of an HTML document that can be read by a computer to process the document on the basis of its essential details.</a:t>
            </a:r>
          </a:p>
          <a:p>
            <a:endParaRPr lang="en-US" dirty="0"/>
          </a:p>
          <a:p>
            <a:r>
              <a:rPr lang="en-US" dirty="0" smtClean="0"/>
              <a:t>It contains groups of name-value pairs, which are also called items.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&lt;CANVAS&gt;</a:t>
            </a:r>
          </a:p>
          <a:p>
            <a:r>
              <a:rPr lang="en-US" dirty="0" smtClean="0"/>
              <a:t>&lt;SVG&gt;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&lt;CANVAS&gt; element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&lt;CANVAS&gt; </a:t>
            </a:r>
            <a:r>
              <a:rPr lang="en-US" dirty="0"/>
              <a:t>element is used to </a:t>
            </a:r>
            <a:r>
              <a:rPr lang="en-US" b="1" dirty="0"/>
              <a:t>draw graphics </a:t>
            </a:r>
            <a:r>
              <a:rPr lang="en-US" dirty="0"/>
              <a:t>on a web page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Always specify an </a:t>
            </a:r>
            <a:r>
              <a:rPr lang="en-US" b="1" dirty="0"/>
              <a:t>id</a:t>
            </a:r>
            <a:r>
              <a:rPr lang="en-US" dirty="0"/>
              <a:t> attribute (to be referred to in a script), and a width and height attribute to define the size of the canvas.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Attributes:</a:t>
            </a:r>
          </a:p>
          <a:p>
            <a:pPr marL="514350" indent="-514350">
              <a:buAutoNum type="arabicPeriod"/>
            </a:pPr>
            <a:r>
              <a:rPr lang="en-US" dirty="0"/>
              <a:t>h</a:t>
            </a:r>
            <a:r>
              <a:rPr lang="en-US" dirty="0" smtClean="0"/>
              <a:t>eight</a:t>
            </a:r>
          </a:p>
          <a:p>
            <a:pPr marL="514350" indent="-514350">
              <a:buAutoNum type="arabicPeriod"/>
            </a:pPr>
            <a:r>
              <a:rPr lang="en-US" dirty="0"/>
              <a:t>w</a:t>
            </a:r>
            <a:r>
              <a:rPr lang="en-US" dirty="0" smtClean="0"/>
              <a:t>idth</a:t>
            </a:r>
          </a:p>
          <a:p>
            <a:pPr marL="514350" indent="-514350">
              <a:buAutoNum type="arabicPeriod"/>
            </a:pPr>
            <a:r>
              <a:rPr lang="en-US" dirty="0"/>
              <a:t>i</a:t>
            </a:r>
            <a:r>
              <a:rPr lang="en-US" dirty="0" smtClean="0"/>
              <a:t>d :  used to specify unique name  and used with JavaScript code to display graphics on web page.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1"/>
            <a:ext cx="8305800" cy="3581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b="1" dirty="0"/>
              <a:t>canvas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="</a:t>
            </a:r>
            <a:r>
              <a:rPr lang="en-US" dirty="0" err="1"/>
              <a:t>myCanvas</a:t>
            </a:r>
            <a:r>
              <a:rPr lang="en-US" dirty="0"/>
              <a:t>" width="200" height="100" style="border:1px solid #000000;"&gt;</a:t>
            </a:r>
          </a:p>
          <a:p>
            <a:pPr marL="0" indent="0">
              <a:buNone/>
            </a:pPr>
            <a:r>
              <a:rPr lang="en-US" dirty="0"/>
              <a:t>Your browser does not support the HTML5 canvas tag.</a:t>
            </a:r>
          </a:p>
          <a:p>
            <a:pPr marL="0" indent="0">
              <a:buNone/>
            </a:pPr>
            <a:r>
              <a:rPr lang="en-US" b="1" dirty="0"/>
              <a:t>&lt;/canvas&gt;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77740"/>
            <a:ext cx="23622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6706" y="6176010"/>
            <a:ext cx="261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only the canvas are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817" y="15240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Draw circle on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153400" cy="5791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&lt;canvas </a:t>
            </a:r>
            <a:r>
              <a:rPr lang="en-US" b="1" dirty="0"/>
              <a:t>id</a:t>
            </a:r>
            <a:r>
              <a:rPr lang="en-US" dirty="0"/>
              <a:t>="</a:t>
            </a:r>
            <a:r>
              <a:rPr lang="en-US" dirty="0" err="1"/>
              <a:t>myCanvas</a:t>
            </a:r>
            <a:r>
              <a:rPr lang="en-US" dirty="0"/>
              <a:t>" width="200" height="100" style="border:1px solid #d3d3d3;"&gt;</a:t>
            </a:r>
          </a:p>
          <a:p>
            <a:pPr marL="0" indent="0">
              <a:buNone/>
            </a:pPr>
            <a:r>
              <a:rPr lang="en-US" dirty="0"/>
              <a:t>Your browser does not support the HTML5 canvas tag.&lt;/canvas&gt;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script&gt;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myCanvas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c.getContext</a:t>
            </a:r>
            <a:r>
              <a:rPr lang="en-US" dirty="0"/>
              <a:t>("2d");</a:t>
            </a:r>
          </a:p>
          <a:p>
            <a:pPr marL="0" indent="0">
              <a:buNone/>
            </a:pPr>
            <a:r>
              <a:rPr lang="en-US" dirty="0" err="1"/>
              <a:t>ctx.beginPath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ctx.arc(95,50,40,0,2*</a:t>
            </a:r>
            <a:r>
              <a:rPr lang="en-US" dirty="0" err="1"/>
              <a:t>Math.PI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ctx.stroke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&lt;/script&gt;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67200"/>
            <a:ext cx="386213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&lt;SVG&gt;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SVG stands for Scalable Vector </a:t>
            </a:r>
            <a:r>
              <a:rPr lang="en-US" dirty="0" smtClean="0"/>
              <a:t>Graphics</a:t>
            </a:r>
          </a:p>
          <a:p>
            <a:endParaRPr lang="en-US" dirty="0"/>
          </a:p>
          <a:p>
            <a:r>
              <a:rPr lang="en-US" dirty="0"/>
              <a:t>SVG is used to define graphics for the </a:t>
            </a:r>
            <a:r>
              <a:rPr lang="en-US" dirty="0" smtClean="0"/>
              <a:t>Web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HTML &lt;</a:t>
            </a:r>
            <a:r>
              <a:rPr lang="en-US" dirty="0" err="1"/>
              <a:t>svg</a:t>
            </a:r>
            <a:r>
              <a:rPr lang="en-US" dirty="0"/>
              <a:t>&gt; element (introduced in HTML5) is a container for SVG graphics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SVG has several methods for drawing paths, boxes, circles, text, and graphic images.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45100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width="100" height="100"&gt;</a:t>
            </a:r>
          </a:p>
          <a:p>
            <a:pPr marL="0" indent="0">
              <a:buNone/>
            </a:pPr>
            <a:r>
              <a:rPr lang="en-US" dirty="0"/>
              <a:t>  &lt;circle cx="50" cy="50" r="40"</a:t>
            </a:r>
          </a:p>
          <a:p>
            <a:pPr marL="0" indent="0">
              <a:buNone/>
            </a:pPr>
            <a:r>
              <a:rPr lang="en-US" dirty="0"/>
              <a:t>  stroke="green" stroke-width="4" fill="yellow" /&gt;</a:t>
            </a:r>
          </a:p>
          <a:p>
            <a:pPr marL="0" indent="0">
              <a:buNone/>
            </a:pPr>
            <a:r>
              <a:rPr lang="en-US" dirty="0"/>
              <a:t>Sorry, your browser does not support inline SVG.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648200"/>
            <a:ext cx="1550698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&lt;canvas&gt; vs &lt;svg&gt;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535" y="2139950"/>
            <a:ext cx="8865870" cy="285115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Form </a:t>
            </a:r>
            <a:r>
              <a:rPr lang="en-IN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&lt;</a:t>
            </a:r>
            <a:r>
              <a:rPr lang="en-IN" dirty="0" err="1"/>
              <a:t>datalist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</a:t>
            </a:r>
            <a:r>
              <a:rPr lang="en-IN" dirty="0" err="1"/>
              <a:t>keygen</a:t>
            </a:r>
            <a:r>
              <a:rPr lang="en-IN" dirty="0"/>
              <a:t>&gt; </a:t>
            </a:r>
          </a:p>
          <a:p>
            <a:r>
              <a:rPr lang="en-IN" dirty="0" smtClean="0"/>
              <a:t> </a:t>
            </a:r>
            <a:r>
              <a:rPr lang="en-IN" dirty="0"/>
              <a:t>&lt;output&gt;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datalist</a:t>
            </a:r>
            <a:r>
              <a:rPr lang="en-US" dirty="0" smtClean="0"/>
              <a:t>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&lt;</a:t>
            </a:r>
            <a:r>
              <a:rPr lang="en-US" dirty="0" err="1"/>
              <a:t>datalist</a:t>
            </a:r>
            <a:r>
              <a:rPr lang="en-US" dirty="0"/>
              <a:t>&gt; tag specifies a list of pre-defined options </a:t>
            </a:r>
            <a:r>
              <a:rPr lang="en-US" dirty="0" smtClean="0"/>
              <a:t>that user may want to select as input.</a:t>
            </a:r>
          </a:p>
          <a:p>
            <a:endParaRPr lang="en-US" dirty="0"/>
          </a:p>
          <a:p>
            <a:r>
              <a:rPr lang="en-US" dirty="0"/>
              <a:t>The &lt;</a:t>
            </a:r>
            <a:r>
              <a:rPr lang="en-US" dirty="0" err="1"/>
              <a:t>datalist</a:t>
            </a:r>
            <a:r>
              <a:rPr lang="en-US" dirty="0"/>
              <a:t>&gt; tag is used to provide an "autocomplete" feature on &lt;input&gt; </a:t>
            </a:r>
            <a:r>
              <a:rPr lang="en-US" dirty="0" smtClean="0"/>
              <a:t>elements.</a:t>
            </a:r>
          </a:p>
          <a:p>
            <a:endParaRPr lang="en-US" dirty="0"/>
          </a:p>
          <a:p>
            <a:r>
              <a:rPr lang="en-US" dirty="0" smtClean="0"/>
              <a:t>Users </a:t>
            </a:r>
            <a:r>
              <a:rPr lang="en-US" dirty="0"/>
              <a:t>will see a drop-down list of pre-defined options as they input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Use the &lt;input&gt; element's list attribute to bind it together with a &lt;</a:t>
            </a:r>
            <a:r>
              <a:rPr lang="en-US" dirty="0" err="1"/>
              <a:t>datalist</a:t>
            </a:r>
            <a:r>
              <a:rPr lang="en-US" dirty="0"/>
              <a:t>&gt; element.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 an id that specifies</a:t>
                      </a:r>
                      <a:r>
                        <a:rPr lang="en-US" baseline="0" dirty="0" smtClean="0"/>
                        <a:t>  a vocabulary for a specific type of item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a property of an item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Itemref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Provides a reference of a specific type of 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 a boolean</a:t>
                      </a:r>
                      <a:r>
                        <a:rPr lang="en-US" baseline="0" dirty="0" smtClean="0"/>
                        <a:t> attribute that shows the position and presence of </a:t>
                      </a:r>
                      <a:r>
                        <a:rPr lang="en-US" baseline="0" dirty="0" err="1" smtClean="0"/>
                        <a:t>microdata</a:t>
                      </a:r>
                      <a:r>
                        <a:rPr lang="en-US" baseline="0" dirty="0" smtClean="0"/>
                        <a:t> on an HTML document, which is read by a computer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Represents a valid URL</a:t>
                      </a:r>
                      <a:r>
                        <a:rPr lang="en-US" baseline="0" dirty="0" smtClean="0"/>
                        <a:t> to define a specific type of 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datalist</a:t>
            </a:r>
            <a:r>
              <a:rPr lang="en-US" dirty="0" smtClean="0"/>
              <a:t>&gt; element used with &lt;input&gt; element, in which the </a:t>
            </a:r>
            <a:r>
              <a:rPr lang="en-US" b="1" dirty="0" smtClean="0"/>
              <a:t>list</a:t>
            </a:r>
            <a:r>
              <a:rPr lang="en-US" dirty="0" smtClean="0"/>
              <a:t> attribute is specified.</a:t>
            </a:r>
          </a:p>
          <a:p>
            <a:endParaRPr lang="en-US" dirty="0"/>
          </a:p>
          <a:p>
            <a:r>
              <a:rPr lang="en-US" dirty="0" smtClean="0"/>
              <a:t>Value of </a:t>
            </a:r>
            <a:r>
              <a:rPr lang="en-US" b="1" dirty="0" smtClean="0"/>
              <a:t>list</a:t>
            </a:r>
            <a:r>
              <a:rPr lang="en-US" dirty="0" smtClean="0"/>
              <a:t> attribute is similar to the </a:t>
            </a:r>
            <a:r>
              <a:rPr lang="en-US" b="1" dirty="0" smtClean="0"/>
              <a:t>id</a:t>
            </a:r>
            <a:r>
              <a:rPr lang="en-US" dirty="0" smtClean="0"/>
              <a:t> attribute of &lt;</a:t>
            </a:r>
            <a:r>
              <a:rPr lang="en-US" dirty="0" err="1" smtClean="0"/>
              <a:t>datalist</a:t>
            </a:r>
            <a:r>
              <a:rPr lang="en-US" dirty="0" smtClean="0"/>
              <a:t>&gt; element </a:t>
            </a:r>
            <a:r>
              <a:rPr lang="en-US" b="1" dirty="0" smtClean="0"/>
              <a:t>to link </a:t>
            </a:r>
            <a:r>
              <a:rPr lang="en-US" dirty="0" smtClean="0"/>
              <a:t>the &lt;input&gt; element with &lt;</a:t>
            </a:r>
            <a:r>
              <a:rPr lang="en-US" dirty="0" err="1" smtClean="0"/>
              <a:t>datalist</a:t>
            </a:r>
            <a:r>
              <a:rPr lang="en-US" dirty="0" smtClean="0"/>
              <a:t>&gt; element.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&lt;form action</a:t>
            </a:r>
            <a:r>
              <a:rPr lang="en-US" dirty="0" smtClean="0"/>
              <a:t>="" </a:t>
            </a:r>
            <a:r>
              <a:rPr lang="en-US" dirty="0"/>
              <a:t>method="get"&gt;</a:t>
            </a:r>
          </a:p>
          <a:p>
            <a:pPr marL="0" indent="0">
              <a:buNone/>
            </a:pPr>
            <a:r>
              <a:rPr lang="en-US" dirty="0"/>
              <a:t>  &lt;input </a:t>
            </a:r>
            <a:r>
              <a:rPr lang="en-US" b="1" dirty="0"/>
              <a:t>list</a:t>
            </a:r>
            <a:r>
              <a:rPr lang="en-US" dirty="0"/>
              <a:t>="browsers" name="</a:t>
            </a:r>
            <a:r>
              <a:rPr lang="en-US" b="1" dirty="0"/>
              <a:t>browser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datalist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="</a:t>
            </a:r>
            <a:r>
              <a:rPr lang="en-US" b="1" dirty="0"/>
              <a:t>browsers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&lt;option value="Internet Explorer"&gt;</a:t>
            </a:r>
          </a:p>
          <a:p>
            <a:pPr marL="0" indent="0">
              <a:buNone/>
            </a:pPr>
            <a:r>
              <a:rPr lang="en-US" dirty="0"/>
              <a:t>    &lt;option value="Firefox"&gt;</a:t>
            </a:r>
          </a:p>
          <a:p>
            <a:pPr marL="0" indent="0">
              <a:buNone/>
            </a:pPr>
            <a:r>
              <a:rPr lang="en-US" dirty="0"/>
              <a:t>    &lt;option value="Chrome"&gt;</a:t>
            </a:r>
          </a:p>
          <a:p>
            <a:pPr marL="0" indent="0">
              <a:buNone/>
            </a:pPr>
            <a:r>
              <a:rPr lang="en-US" dirty="0"/>
              <a:t>    &lt;option value="Opera"&gt;</a:t>
            </a:r>
          </a:p>
          <a:p>
            <a:pPr marL="0" indent="0">
              <a:buNone/>
            </a:pPr>
            <a:r>
              <a:rPr lang="en-US" dirty="0"/>
              <a:t>    &lt;option value="Safari"&gt;</a:t>
            </a:r>
          </a:p>
          <a:p>
            <a:pPr marL="0" indent="0">
              <a:buNone/>
            </a:pPr>
            <a:r>
              <a:rPr lang="en-US" dirty="0"/>
              <a:t>  &lt;/</a:t>
            </a:r>
            <a:r>
              <a:rPr lang="en-US" dirty="0" err="1"/>
              <a:t>datalist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&lt;input type="submit"&gt;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80" y="3810000"/>
            <a:ext cx="422694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keygen</a:t>
            </a:r>
            <a:r>
              <a:rPr lang="en-US" dirty="0" smtClean="0"/>
              <a:t>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&lt;</a:t>
            </a:r>
            <a:r>
              <a:rPr lang="en-US" dirty="0" err="1"/>
              <a:t>keygen</a:t>
            </a:r>
            <a:r>
              <a:rPr lang="en-US" dirty="0"/>
              <a:t>&gt; tag specifies a key-pair generator </a:t>
            </a:r>
            <a:r>
              <a:rPr lang="en-US" dirty="0" smtClean="0"/>
              <a:t>field </a:t>
            </a:r>
            <a:r>
              <a:rPr lang="en-US" dirty="0"/>
              <a:t>used for forms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Used to generate key pair.</a:t>
            </a:r>
          </a:p>
          <a:p>
            <a:endParaRPr lang="en-US" dirty="0" smtClean="0"/>
          </a:p>
          <a:p>
            <a:r>
              <a:rPr lang="en-US" dirty="0" smtClean="0"/>
              <a:t>When form is submitted, a key pair (public key and private key) is generated to secure the content of the form.</a:t>
            </a:r>
          </a:p>
          <a:p>
            <a:endParaRPr lang="en-US" dirty="0"/>
          </a:p>
          <a:p>
            <a:r>
              <a:rPr lang="en-US" dirty="0" smtClean="0"/>
              <a:t>Private </a:t>
            </a:r>
            <a:r>
              <a:rPr lang="en-US" dirty="0"/>
              <a:t>key is stored locally, and the public key is sent to the server.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24383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&lt;form action</a:t>
            </a:r>
            <a:r>
              <a:rPr lang="en-US" dirty="0" smtClean="0"/>
              <a:t>="" </a:t>
            </a:r>
            <a:r>
              <a:rPr lang="en-US" dirty="0"/>
              <a:t>method="get"&gt;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Username</a:t>
            </a:r>
            <a:r>
              <a:rPr lang="en-US" dirty="0"/>
              <a:t>: &lt;input type="text" name="</a:t>
            </a:r>
            <a:r>
              <a:rPr lang="en-US" dirty="0" err="1"/>
              <a:t>usr_name</a:t>
            </a:r>
            <a:r>
              <a:rPr lang="en-US" dirty="0" smtClean="0"/>
              <a:t>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   Encryption</a:t>
            </a:r>
            <a:r>
              <a:rPr lang="en-US" dirty="0"/>
              <a:t>: &lt;</a:t>
            </a:r>
            <a:r>
              <a:rPr lang="en-US" dirty="0" err="1"/>
              <a:t>keygen</a:t>
            </a:r>
            <a:r>
              <a:rPr lang="en-US" dirty="0"/>
              <a:t> name="security"&gt;</a:t>
            </a:r>
          </a:p>
          <a:p>
            <a:pPr marL="0" indent="0">
              <a:buNone/>
            </a:pPr>
            <a:r>
              <a:rPr lang="en-US" dirty="0"/>
              <a:t>  &lt;input type="submit"&gt;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24869"/>
            <a:ext cx="7683062" cy="137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&lt;</a:t>
            </a:r>
            <a:r>
              <a:rPr lang="en-US" dirty="0" err="1" smtClean="0"/>
              <a:t>keygen</a:t>
            </a:r>
            <a:r>
              <a:rPr lang="en-US" dirty="0" smtClean="0"/>
              <a:t>&gt; element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199" y="1591898"/>
          <a:ext cx="8305800" cy="5188912"/>
        </p:xfrm>
        <a:graphic>
          <a:graphicData uri="http://schemas.openxmlformats.org/drawingml/2006/table">
            <a:tbl>
              <a:tblPr/>
              <a:tblGrid>
                <a:gridCol w="165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76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Attribute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Value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79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solidFill>
                            <a:srgbClr val="333333"/>
                          </a:solidFill>
                          <a:effectLst/>
                          <a:hlinkClick r:id="rId2"/>
                        </a:rPr>
                        <a:t>autofocus</a:t>
                      </a:r>
                      <a:endParaRPr lang="en-US" sz="180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autofocus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Specifies that a &lt;</a:t>
                      </a:r>
                      <a:r>
                        <a:rPr lang="en-US" sz="1800" dirty="0" err="1">
                          <a:effectLst/>
                        </a:rPr>
                        <a:t>keygen</a:t>
                      </a:r>
                      <a:r>
                        <a:rPr lang="en-US" sz="1800" dirty="0">
                          <a:effectLst/>
                        </a:rPr>
                        <a:t>&gt; element should automatically get focus when the page </a:t>
                      </a:r>
                      <a:r>
                        <a:rPr lang="en-US" sz="1800" dirty="0" smtClean="0">
                          <a:effectLst/>
                        </a:rPr>
                        <a:t>loads.</a:t>
                      </a:r>
                      <a:endParaRPr lang="en-US" sz="1800" dirty="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79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challenge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challenge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effectLst/>
                        </a:rPr>
                        <a:t>Specifies a string that is used for the verification at the time of submission of</a:t>
                      </a:r>
                      <a:r>
                        <a:rPr lang="en-US" sz="1800" baseline="0" dirty="0" smtClean="0">
                          <a:effectLst/>
                        </a:rPr>
                        <a:t> a form.</a:t>
                      </a:r>
                      <a:endParaRPr lang="en-US" sz="1800" dirty="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782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solidFill>
                            <a:srgbClr val="333333"/>
                          </a:solidFill>
                          <a:effectLst/>
                          <a:hlinkClick r:id="rId3"/>
                        </a:rPr>
                        <a:t>disabled</a:t>
                      </a:r>
                      <a:endParaRPr lang="en-US" sz="180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disabled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Specifies that a &lt;</a:t>
                      </a:r>
                      <a:r>
                        <a:rPr lang="en-US" sz="1800" dirty="0" err="1">
                          <a:effectLst/>
                        </a:rPr>
                        <a:t>keygen</a:t>
                      </a:r>
                      <a:r>
                        <a:rPr lang="en-US" sz="1800" dirty="0">
                          <a:effectLst/>
                        </a:rPr>
                        <a:t>&gt; element should be </a:t>
                      </a:r>
                      <a:r>
                        <a:rPr lang="en-US" sz="1800" dirty="0" smtClean="0">
                          <a:effectLst/>
                        </a:rPr>
                        <a:t>disabled. Input control to</a:t>
                      </a:r>
                      <a:r>
                        <a:rPr lang="en-US" sz="1800" baseline="0" dirty="0" smtClean="0">
                          <a:effectLst/>
                        </a:rPr>
                        <a:t> be disabled.</a:t>
                      </a:r>
                      <a:endParaRPr lang="en-US" sz="1800" dirty="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782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 dirty="0">
                          <a:solidFill>
                            <a:srgbClr val="333333"/>
                          </a:solidFill>
                          <a:effectLst/>
                          <a:hlinkClick r:id="rId4"/>
                        </a:rPr>
                        <a:t>form</a:t>
                      </a:r>
                      <a:endParaRPr lang="en-US" sz="1800" dirty="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i="1">
                          <a:effectLst/>
                        </a:rPr>
                        <a:t>form_id</a:t>
                      </a:r>
                      <a:endParaRPr lang="en-US" sz="180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Specifies one or more forms the &lt;</a:t>
                      </a:r>
                      <a:r>
                        <a:rPr lang="en-US" sz="1800" dirty="0" err="1">
                          <a:effectLst/>
                        </a:rPr>
                        <a:t>keygen</a:t>
                      </a:r>
                      <a:r>
                        <a:rPr lang="en-US" sz="1800" dirty="0">
                          <a:effectLst/>
                        </a:rPr>
                        <a:t>&gt; element belongs to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6796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solidFill>
                            <a:srgbClr val="333333"/>
                          </a:solidFill>
                          <a:effectLst/>
                          <a:hlinkClick r:id="rId5"/>
                        </a:rPr>
                        <a:t>keytype</a:t>
                      </a:r>
                      <a:endParaRPr lang="en-US" sz="180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rsa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dsa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ec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Specifies the security algorithm of the key</a:t>
                      </a: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782">
                <a:tc>
                  <a:txBody>
                    <a:bodyPr/>
                    <a:lstStyle/>
                    <a:p>
                      <a:pPr fontAlgn="t"/>
                      <a:r>
                        <a:rPr lang="en-US" sz="1800" u="sng">
                          <a:solidFill>
                            <a:srgbClr val="333333"/>
                          </a:solidFill>
                          <a:effectLst/>
                          <a:hlinkClick r:id="rId6"/>
                        </a:rPr>
                        <a:t>name</a:t>
                      </a:r>
                      <a:endParaRPr lang="en-US" sz="180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i="1">
                          <a:effectLst/>
                        </a:rPr>
                        <a:t>name</a:t>
                      </a:r>
                      <a:endParaRPr lang="en-US" sz="180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Defines a name for the &lt;</a:t>
                      </a:r>
                      <a:r>
                        <a:rPr lang="en-US" sz="1800" dirty="0" err="1">
                          <a:effectLst/>
                        </a:rPr>
                        <a:t>keygen</a:t>
                      </a:r>
                      <a:r>
                        <a:rPr lang="en-US" sz="1800" dirty="0">
                          <a:effectLst/>
                        </a:rPr>
                        <a:t>&gt; </a:t>
                      </a:r>
                      <a:r>
                        <a:rPr lang="en-US" sz="1800" dirty="0" smtClean="0">
                          <a:effectLst/>
                        </a:rPr>
                        <a:t>element (input control&gt;</a:t>
                      </a:r>
                      <a:endParaRPr lang="en-US" sz="1800" dirty="0">
                        <a:effectLst/>
                      </a:endParaRPr>
                    </a:p>
                  </a:txBody>
                  <a:tcPr marL="63212" marR="63212" marT="63212" marB="632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&lt;output&gt;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smtClean="0"/>
              <a:t>&lt;</a:t>
            </a:r>
            <a:r>
              <a:rPr lang="en-US" b="1" dirty="0"/>
              <a:t>output&gt; element</a:t>
            </a:r>
            <a:r>
              <a:rPr lang="en-US" dirty="0"/>
              <a:t> represents the result of a calculation </a:t>
            </a:r>
            <a:r>
              <a:rPr lang="en-US" dirty="0" smtClean="0"/>
              <a:t>which can be written using JavaScript.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12175" cy="3419475"/>
          </a:xfrm>
        </p:spPr>
        <p:txBody>
          <a:bodyPr>
            <a:normAutofit fontScale="87500" lnSpcReduction="10000"/>
          </a:bodyPr>
          <a:lstStyle/>
          <a:p>
            <a:pPr marL="0" indent="0">
              <a:buNone/>
            </a:pPr>
            <a:r>
              <a:rPr lang="en-US" dirty="0"/>
              <a:t>&lt;form </a:t>
            </a:r>
            <a:r>
              <a:rPr lang="en-US" dirty="0" err="1" smtClean="0"/>
              <a:t>oninput</a:t>
            </a:r>
            <a:r>
              <a:rPr lang="en-US" dirty="0"/>
              <a:t>="</a:t>
            </a:r>
            <a:r>
              <a:rPr lang="en-US" dirty="0" err="1" smtClean="0">
                <a:solidFill>
                  <a:srgbClr val="7030A0"/>
                </a:solidFill>
              </a:rPr>
              <a:t>result</a:t>
            </a:r>
            <a:r>
              <a:rPr lang="en-US" dirty="0" err="1" smtClean="0">
                <a:solidFill>
                  <a:srgbClr val="FF0000"/>
                </a:solidFill>
              </a:rPr>
              <a:t>.value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parseInt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a</a:t>
            </a:r>
            <a:r>
              <a:rPr lang="en-US" dirty="0" err="1" smtClean="0">
                <a:solidFill>
                  <a:srgbClr val="FF0000"/>
                </a:solidFill>
              </a:rPr>
              <a:t>.value</a:t>
            </a:r>
            <a:r>
              <a:rPr lang="en-US" dirty="0" smtClean="0">
                <a:solidFill>
                  <a:srgbClr val="FF0000"/>
                </a:solidFill>
              </a:rPr>
              <a:t>) + </a:t>
            </a:r>
            <a:r>
              <a:rPr lang="en-US" dirty="0" err="1" smtClean="0">
                <a:solidFill>
                  <a:srgbClr val="FF0000"/>
                </a:solidFill>
              </a:rPr>
              <a:t>parseInt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chemeClr val="accent1"/>
                </a:solidFill>
              </a:rPr>
              <a:t>b</a:t>
            </a:r>
            <a:r>
              <a:rPr lang="en-US" dirty="0" err="1" smtClean="0">
                <a:solidFill>
                  <a:srgbClr val="FF0000"/>
                </a:solidFill>
              </a:rPr>
              <a:t>.value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“ id=“form1”&gt;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&lt;input type="number" name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" </a:t>
            </a:r>
            <a:r>
              <a:rPr lang="en-US" dirty="0"/>
              <a:t>value="50" /&gt; </a:t>
            </a:r>
            <a:r>
              <a:rPr lang="en-US" dirty="0" smtClean="0"/>
              <a:t>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&lt;input type="number" name</a:t>
            </a:r>
            <a:r>
              <a:rPr lang="en-US" dirty="0" smtClean="0"/>
              <a:t>=“</a:t>
            </a:r>
            <a:r>
              <a:rPr lang="en-US" dirty="0" smtClean="0">
                <a:solidFill>
                  <a:schemeClr val="accent1"/>
                </a:solidFill>
              </a:rPr>
              <a:t>b</a:t>
            </a:r>
            <a:r>
              <a:rPr lang="en-US" dirty="0" smtClean="0"/>
              <a:t>" </a:t>
            </a:r>
            <a:r>
              <a:rPr lang="en-US" dirty="0"/>
              <a:t>value="10" /&gt; =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 &lt;output </a:t>
            </a:r>
            <a:r>
              <a:rPr lang="en-US" b="1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srgbClr val="FF0000"/>
                </a:solidFill>
              </a:rPr>
              <a:t>="</a:t>
            </a:r>
            <a:r>
              <a:rPr lang="en-US" dirty="0" smtClean="0">
                <a:solidFill>
                  <a:srgbClr val="7030A0"/>
                </a:solidFill>
              </a:rPr>
              <a:t>result</a:t>
            </a:r>
            <a:r>
              <a:rPr lang="en-US" dirty="0" smtClean="0">
                <a:solidFill>
                  <a:srgbClr val="FF0000"/>
                </a:solidFill>
              </a:rPr>
              <a:t>“ </a:t>
            </a:r>
            <a:r>
              <a:rPr lang="en-US" b="1" dirty="0" smtClean="0">
                <a:solidFill>
                  <a:srgbClr val="FF0000"/>
                </a:solidFill>
              </a:rPr>
              <a:t>for</a:t>
            </a:r>
            <a:r>
              <a:rPr lang="en-US" dirty="0" smtClean="0">
                <a:solidFill>
                  <a:srgbClr val="FF0000"/>
                </a:solidFill>
              </a:rPr>
              <a:t>=“</a:t>
            </a:r>
            <a:r>
              <a:rPr lang="en-US" dirty="0" smtClean="0">
                <a:solidFill>
                  <a:schemeClr val="accent1"/>
                </a:solidFill>
              </a:rPr>
              <a:t>a b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  <a:r>
              <a:rPr lang="en-US" b="1" dirty="0" smtClean="0">
                <a:solidFill>
                  <a:srgbClr val="FF0000"/>
                </a:solidFill>
              </a:rPr>
              <a:t>form</a:t>
            </a:r>
            <a:r>
              <a:rPr lang="en-US" dirty="0" smtClean="0">
                <a:solidFill>
                  <a:srgbClr val="FF0000"/>
                </a:solidFill>
              </a:rPr>
              <a:t>=“form1”&gt;&lt;/</a:t>
            </a:r>
            <a:r>
              <a:rPr lang="en-US" dirty="0">
                <a:solidFill>
                  <a:srgbClr val="FF0000"/>
                </a:solidFill>
              </a:rPr>
              <a:t>output&gt;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10099"/>
            <a:ext cx="5867399" cy="68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781800" y="5105400"/>
            <a:ext cx="152399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81800" y="56065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Associates the</a:t>
                      </a:r>
                      <a:r>
                        <a:rPr lang="en-US" baseline="0" dirty="0" smtClean="0"/>
                        <a:t> output with a specific control. The </a:t>
                      </a:r>
                      <a:r>
                        <a:rPr lang="en-US" b="1" baseline="0" dirty="0" smtClean="0"/>
                        <a:t>value</a:t>
                      </a:r>
                      <a:r>
                        <a:rPr lang="en-US" baseline="0" dirty="0" smtClean="0"/>
                        <a:t> of this attribute must match the </a:t>
                      </a:r>
                      <a:r>
                        <a:rPr lang="en-US" b="1" baseline="0" dirty="0" smtClean="0"/>
                        <a:t>id</a:t>
                      </a:r>
                      <a:r>
                        <a:rPr lang="en-US" baseline="0" dirty="0" smtClean="0"/>
                        <a:t> attribute of its associated control.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Refers to the id of a form.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Specifies the name of the OUTPUT element.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394335"/>
          </a:xfrm>
        </p:spPr>
        <p:txBody>
          <a:bodyPr>
            <a:normAutofit fontScale="90000"/>
          </a:bodyPr>
          <a:lstStyle/>
          <a:p>
            <a:r>
              <a:rPr lang="en-US"/>
              <a:t>Character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94385"/>
            <a:ext cx="8576945" cy="398145"/>
          </a:xfrm>
        </p:spPr>
        <p:txBody>
          <a:bodyPr>
            <a:normAutofit fontScale="60000"/>
          </a:bodyPr>
          <a:lstStyle/>
          <a:p>
            <a:r>
              <a:rPr lang="en-US"/>
              <a:t>Some characters are reserved in HTML.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0095" y="1382395"/>
            <a:ext cx="7431405" cy="5290185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1. Explain below Look Elements with example of each.</a:t>
            </a:r>
          </a:p>
          <a:p>
            <a:pPr marL="0" indent="0">
              <a:buNone/>
            </a:pPr>
            <a:r>
              <a:rPr lang="en-US"/>
              <a:t>&lt;big&gt;, &lt;small&gt;, &lt;ins&gt;, &lt;del&gt;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2. Explain Internet and Intranet in detail.</a:t>
            </a:r>
          </a:p>
          <a:p>
            <a:pPr marL="0" indent="0">
              <a:buNone/>
            </a:pPr>
            <a:r>
              <a:rPr lang="en-US"/>
              <a:t>3. Difference between Relative Path and Absolute Path.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ARIA 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ARIA – Accessible Rich Internet Applications</a:t>
            </a:r>
          </a:p>
          <a:p>
            <a:endParaRPr lang="en-US" dirty="0" smtClean="0"/>
          </a:p>
          <a:p>
            <a:r>
              <a:rPr lang="en-US" dirty="0" smtClean="0"/>
              <a:t>Define a way to make web content and web applications accessible to people with disabilities.</a:t>
            </a:r>
          </a:p>
          <a:p>
            <a:endParaRPr lang="en-US" dirty="0" smtClean="0"/>
          </a:p>
          <a:p>
            <a:r>
              <a:rPr lang="en-US" dirty="0" smtClean="0"/>
              <a:t>HTML5 provides an integration between HTML elements and ARIA roles by using </a:t>
            </a:r>
            <a:r>
              <a:rPr lang="en-US" b="1" dirty="0" smtClean="0"/>
              <a:t>aria-* </a:t>
            </a:r>
            <a:r>
              <a:rPr lang="en-US" dirty="0" smtClean="0"/>
              <a:t>attributes.</a:t>
            </a:r>
          </a:p>
          <a:p>
            <a:endParaRPr lang="en-US" dirty="0" smtClean="0"/>
          </a:p>
          <a:p>
            <a:r>
              <a:rPr lang="en-US" b="1" dirty="0" smtClean="0"/>
              <a:t>aria-*</a:t>
            </a:r>
            <a:r>
              <a:rPr lang="en-US" dirty="0" smtClean="0"/>
              <a:t> attribute instruct screen readers to read content of website for people by providing audio or video instructions.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By: Ms. Khushbu Patel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4284</Words>
  <Application>Microsoft Office PowerPoint</Application>
  <PresentationFormat>On-screen Show (4:3)</PresentationFormat>
  <Paragraphs>778</Paragraphs>
  <Slides>89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3" baseType="lpstr">
      <vt:lpstr>Arial</vt:lpstr>
      <vt:lpstr>Calibri</vt:lpstr>
      <vt:lpstr>Courier New</vt:lpstr>
      <vt:lpstr>Office Theme</vt:lpstr>
      <vt:lpstr>Advanced Elements of Hypertext Markup Language </vt:lpstr>
      <vt:lpstr>Overview of Advanced features</vt:lpstr>
      <vt:lpstr>New elements</vt:lpstr>
      <vt:lpstr>PowerPoint Presentation</vt:lpstr>
      <vt:lpstr>New attributes</vt:lpstr>
      <vt:lpstr>Link relations</vt:lpstr>
      <vt:lpstr>Microdata</vt:lpstr>
      <vt:lpstr>PowerPoint Presentation</vt:lpstr>
      <vt:lpstr>ARIA accessibility</vt:lpstr>
      <vt:lpstr>Web forms 2.0</vt:lpstr>
      <vt:lpstr>Newly added attributes of INPUT element</vt:lpstr>
      <vt:lpstr>Values of type attribute of &lt;INPUT&gt;</vt:lpstr>
      <vt:lpstr>PowerPoint Presentation</vt:lpstr>
      <vt:lpstr>Multimedia elements</vt:lpstr>
      <vt:lpstr>2D and 3D drawing support</vt:lpstr>
      <vt:lpstr>Offline web applications and caching</vt:lpstr>
      <vt:lpstr>CSS enhancements</vt:lpstr>
      <vt:lpstr>New selectors</vt:lpstr>
      <vt:lpstr>Client side storage</vt:lpstr>
      <vt:lpstr>Notification</vt:lpstr>
      <vt:lpstr>Drag and Drop API</vt:lpstr>
      <vt:lpstr>Geolocation</vt:lpstr>
      <vt:lpstr>Modernizr</vt:lpstr>
      <vt:lpstr>HTML5 document structure</vt:lpstr>
      <vt:lpstr>PowerPoint Presentation</vt:lpstr>
      <vt:lpstr>Elements</vt:lpstr>
      <vt:lpstr>Attributes</vt:lpstr>
      <vt:lpstr>Tags</vt:lpstr>
      <vt:lpstr>&lt;DOCTYPE&gt; element</vt:lpstr>
      <vt:lpstr>PowerPoint Presentation</vt:lpstr>
      <vt:lpstr>Character sets</vt:lpstr>
      <vt:lpstr>charset attribute</vt:lpstr>
      <vt:lpstr>What are Semantic Elements? </vt:lpstr>
      <vt:lpstr>Semantic elements</vt:lpstr>
      <vt:lpstr>&lt;article&gt; element </vt:lpstr>
      <vt:lpstr>PowerPoint Presentation</vt:lpstr>
      <vt:lpstr>&lt;section&gt; Element </vt:lpstr>
      <vt:lpstr>PowerPoint Presentation</vt:lpstr>
      <vt:lpstr>&lt;header&gt; Element </vt:lpstr>
      <vt:lpstr>PowerPoint Presentation</vt:lpstr>
      <vt:lpstr>&lt;footer&gt; Element </vt:lpstr>
      <vt:lpstr>PowerPoint Presentation</vt:lpstr>
      <vt:lpstr>&lt;nav&gt; element</vt:lpstr>
      <vt:lpstr>PowerPoint Presentation</vt:lpstr>
      <vt:lpstr>Do your self</vt:lpstr>
      <vt:lpstr>&lt;aside&gt; element</vt:lpstr>
      <vt:lpstr>PowerPoint Presentation</vt:lpstr>
      <vt:lpstr>&lt;mark&gt; element</vt:lpstr>
      <vt:lpstr>PowerPoint Presentation</vt:lpstr>
      <vt:lpstr>&lt;details&gt; element</vt:lpstr>
      <vt:lpstr>PowerPoint Presentation</vt:lpstr>
      <vt:lpstr>&lt;summary&gt; element</vt:lpstr>
      <vt:lpstr>&lt;time&gt; element</vt:lpstr>
      <vt:lpstr>&lt;figure&gt; and &lt;figcaption&gt; Elements </vt:lpstr>
      <vt:lpstr>PowerPoint Presentation</vt:lpstr>
      <vt:lpstr>Multimedia elements</vt:lpstr>
      <vt:lpstr>&lt;audio&gt; element</vt:lpstr>
      <vt:lpstr>PowerPoint Presentation</vt:lpstr>
      <vt:lpstr>PowerPoint Presentation</vt:lpstr>
      <vt:lpstr>&lt;video&gt; element</vt:lpstr>
      <vt:lpstr>PowerPoint Presentation</vt:lpstr>
      <vt:lpstr>&lt;source&gt; element</vt:lpstr>
      <vt:lpstr>&lt;embed&gt; element</vt:lpstr>
      <vt:lpstr>Attributes used with &lt;embed&gt; element</vt:lpstr>
      <vt:lpstr>&lt;track&gt; element</vt:lpstr>
      <vt:lpstr>PowerPoint Presentation</vt:lpstr>
      <vt:lpstr>PowerPoint Presentation</vt:lpstr>
      <vt:lpstr>Attributes used with &lt;track&gt; element</vt:lpstr>
      <vt:lpstr>PowerPoint Presentation</vt:lpstr>
      <vt:lpstr>Graphics elements</vt:lpstr>
      <vt:lpstr>&lt;CANVAS&gt; element </vt:lpstr>
      <vt:lpstr>PowerPoint Presentation</vt:lpstr>
      <vt:lpstr>PowerPoint Presentation</vt:lpstr>
      <vt:lpstr>Draw circle on canvas</vt:lpstr>
      <vt:lpstr>&lt;SVG&gt; element</vt:lpstr>
      <vt:lpstr>SVG circle</vt:lpstr>
      <vt:lpstr>&lt;canvas&gt; vs &lt;svg&gt;</vt:lpstr>
      <vt:lpstr>Form Elements</vt:lpstr>
      <vt:lpstr>&lt;datalist&gt; element</vt:lpstr>
      <vt:lpstr>PowerPoint Presentation</vt:lpstr>
      <vt:lpstr>PowerPoint Presentation</vt:lpstr>
      <vt:lpstr>&lt;keygen&gt; element</vt:lpstr>
      <vt:lpstr>PowerPoint Presentation</vt:lpstr>
      <vt:lpstr>Attributes of &lt;keygen&gt; element</vt:lpstr>
      <vt:lpstr>&lt;output&gt; element</vt:lpstr>
      <vt:lpstr>PowerPoint Presentation</vt:lpstr>
      <vt:lpstr>PowerPoint Presentation</vt:lpstr>
      <vt:lpstr>Character Entities</vt:lpstr>
      <vt:lpstr>Home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khushi</dc:creator>
  <cp:lastModifiedBy>Bhargav Parmar</cp:lastModifiedBy>
  <cp:revision>388</cp:revision>
  <dcterms:created xsi:type="dcterms:W3CDTF">2015-06-28T09:31:00Z</dcterms:created>
  <dcterms:modified xsi:type="dcterms:W3CDTF">2022-09-15T15:22:11Z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