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8" r:id="rId2"/>
    <p:sldId id="259" r:id="rId3"/>
    <p:sldId id="256" r:id="rId4"/>
    <p:sldId id="257" r:id="rId5"/>
    <p:sldId id="260" r:id="rId6"/>
    <p:sldId id="262" r:id="rId7"/>
    <p:sldId id="263" r:id="rId8"/>
    <p:sldId id="264" r:id="rId9"/>
    <p:sldId id="266" r:id="rId10"/>
    <p:sldId id="267" r:id="rId11"/>
    <p:sldId id="265" r:id="rId12"/>
    <p:sldId id="268" r:id="rId13"/>
    <p:sldId id="269" r:id="rId14"/>
    <p:sldId id="270" r:id="rId15"/>
    <p:sldId id="271" r:id="rId16"/>
    <p:sldId id="272" r:id="rId17"/>
    <p:sldId id="273" r:id="rId18"/>
    <p:sldId id="277" r:id="rId19"/>
    <p:sldId id="274" r:id="rId20"/>
    <p:sldId id="275" r:id="rId21"/>
    <p:sldId id="278" r:id="rId22"/>
    <p:sldId id="276" r:id="rId23"/>
    <p:sldId id="279" r:id="rId24"/>
    <p:sldId id="280" r:id="rId25"/>
    <p:sldId id="281" r:id="rId26"/>
    <p:sldId id="282" r:id="rId27"/>
    <p:sldId id="283" r:id="rId28"/>
    <p:sldId id="284" r:id="rId29"/>
    <p:sldId id="286" r:id="rId30"/>
    <p:sldId id="287" r:id="rId31"/>
    <p:sldId id="285"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lkarni" initials="GK" lastIdx="1" clrIdx="0">
    <p:extLst>
      <p:ext uri="{19B8F6BF-5375-455C-9EA6-DF929625EA0E}">
        <p15:presenceInfo xmlns:p15="http://schemas.microsoft.com/office/powerpoint/2012/main" userId="b8020d0391997b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30T08:48:09.024" idx="1">
    <p:pos x="1985" y="3518"/>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B2903-8A24-4D58-BF98-9154469ED134}" type="datetimeFigureOut">
              <a:rPr lang="en-IN" smtClean="0"/>
              <a:t>30-11-2022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56917-CAA2-4877-8684-546B7281B13F}" type="slidenum">
              <a:rPr lang="en-IN" smtClean="0"/>
              <a:t>‹#›</a:t>
            </a:fld>
            <a:endParaRPr lang="en-IN"/>
          </a:p>
        </p:txBody>
      </p:sp>
    </p:spTree>
    <p:extLst>
      <p:ext uri="{BB962C8B-B14F-4D97-AF65-F5344CB8AC3E}">
        <p14:creationId xmlns:p14="http://schemas.microsoft.com/office/powerpoint/2010/main" val="237453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F56917-CAA2-4877-8684-546B7281B13F}" type="slidenum">
              <a:rPr lang="en-IN" smtClean="0"/>
              <a:t>10</a:t>
            </a:fld>
            <a:endParaRPr lang="en-IN"/>
          </a:p>
        </p:txBody>
      </p:sp>
    </p:spTree>
    <p:extLst>
      <p:ext uri="{BB962C8B-B14F-4D97-AF65-F5344CB8AC3E}">
        <p14:creationId xmlns:p14="http://schemas.microsoft.com/office/powerpoint/2010/main" val="48810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6E71-6FAB-DCF2-6970-68F97A464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CAC72E-C048-B62A-2169-F141375CC5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357AFE-E8D9-C44D-06F5-9345449111FD}"/>
              </a:ext>
            </a:extLst>
          </p:cNvPr>
          <p:cNvSpPr>
            <a:spLocks noGrp="1"/>
          </p:cNvSpPr>
          <p:nvPr>
            <p:ph type="dt" sz="half" idx="10"/>
          </p:nvPr>
        </p:nvSpPr>
        <p:spPr/>
        <p:txBody>
          <a:bodyPr/>
          <a:lstStyle/>
          <a:p>
            <a:fld id="{F015DFA4-7D65-4AD4-812B-DBC4F4C59475}" type="datetimeFigureOut">
              <a:rPr lang="en-IN" smtClean="0"/>
              <a:t>30-11-2022</a:t>
            </a:fld>
            <a:endParaRPr lang="en-IN"/>
          </a:p>
        </p:txBody>
      </p:sp>
      <p:sp>
        <p:nvSpPr>
          <p:cNvPr id="5" name="Footer Placeholder 4">
            <a:extLst>
              <a:ext uri="{FF2B5EF4-FFF2-40B4-BE49-F238E27FC236}">
                <a16:creationId xmlns:a16="http://schemas.microsoft.com/office/drawing/2014/main" id="{D0DC9485-A08C-FDD0-C3C2-9E890C1142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8F6A6F-50A1-3832-5A0C-C422AD6E7F64}"/>
              </a:ext>
            </a:extLst>
          </p:cNvPr>
          <p:cNvSpPr>
            <a:spLocks noGrp="1"/>
          </p:cNvSpPr>
          <p:nvPr>
            <p:ph type="sldNum" sz="quarter" idx="12"/>
          </p:nvPr>
        </p:nvSpPr>
        <p:spPr/>
        <p:txBody>
          <a:bodyPr/>
          <a:lstStyle/>
          <a:p>
            <a:fld id="{69F3C4DD-4FFA-40F3-81A9-A00AAC45567E}" type="slidenum">
              <a:rPr lang="en-IN" smtClean="0"/>
              <a:t>‹#›</a:t>
            </a:fld>
            <a:endParaRPr lang="en-IN"/>
          </a:p>
        </p:txBody>
      </p:sp>
    </p:spTree>
    <p:extLst>
      <p:ext uri="{BB962C8B-B14F-4D97-AF65-F5344CB8AC3E}">
        <p14:creationId xmlns:p14="http://schemas.microsoft.com/office/powerpoint/2010/main" val="13173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BA38-447F-D9D0-C903-B860B89B6E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35EF37-3A7C-9F3F-4BD0-3510040A69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F13EA0-9E26-466B-FFE3-098ADC99D534}"/>
              </a:ext>
            </a:extLst>
          </p:cNvPr>
          <p:cNvSpPr>
            <a:spLocks noGrp="1"/>
          </p:cNvSpPr>
          <p:nvPr>
            <p:ph type="dt" sz="half" idx="10"/>
          </p:nvPr>
        </p:nvSpPr>
        <p:spPr/>
        <p:txBody>
          <a:bodyPr/>
          <a:lstStyle/>
          <a:p>
            <a:fld id="{F015DFA4-7D65-4AD4-812B-DBC4F4C59475}" type="datetimeFigureOut">
              <a:rPr lang="en-IN" smtClean="0"/>
              <a:t>30-11-2022</a:t>
            </a:fld>
            <a:endParaRPr lang="en-IN"/>
          </a:p>
        </p:txBody>
      </p:sp>
      <p:sp>
        <p:nvSpPr>
          <p:cNvPr id="5" name="Footer Placeholder 4">
            <a:extLst>
              <a:ext uri="{FF2B5EF4-FFF2-40B4-BE49-F238E27FC236}">
                <a16:creationId xmlns:a16="http://schemas.microsoft.com/office/drawing/2014/main" id="{E3990CA9-A86A-F901-2104-F43F0CBAA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E2C679-0B48-58B2-88A4-2C319D65C660}"/>
              </a:ext>
            </a:extLst>
          </p:cNvPr>
          <p:cNvSpPr>
            <a:spLocks noGrp="1"/>
          </p:cNvSpPr>
          <p:nvPr>
            <p:ph type="sldNum" sz="quarter" idx="12"/>
          </p:nvPr>
        </p:nvSpPr>
        <p:spPr/>
        <p:txBody>
          <a:bodyPr/>
          <a:lstStyle/>
          <a:p>
            <a:fld id="{69F3C4DD-4FFA-40F3-81A9-A00AAC45567E}" type="slidenum">
              <a:rPr lang="en-IN" smtClean="0"/>
              <a:t>‹#›</a:t>
            </a:fld>
            <a:endParaRPr lang="en-IN"/>
          </a:p>
        </p:txBody>
      </p:sp>
    </p:spTree>
    <p:extLst>
      <p:ext uri="{BB962C8B-B14F-4D97-AF65-F5344CB8AC3E}">
        <p14:creationId xmlns:p14="http://schemas.microsoft.com/office/powerpoint/2010/main" val="408718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43A396-40ED-68DD-9054-EE37D2E67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C68347-2213-8410-D169-8C25FC236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A9997B-509A-9699-776D-ED5115CFCA0E}"/>
              </a:ext>
            </a:extLst>
          </p:cNvPr>
          <p:cNvSpPr>
            <a:spLocks noGrp="1"/>
          </p:cNvSpPr>
          <p:nvPr>
            <p:ph type="dt" sz="half" idx="10"/>
          </p:nvPr>
        </p:nvSpPr>
        <p:spPr/>
        <p:txBody>
          <a:bodyPr/>
          <a:lstStyle/>
          <a:p>
            <a:fld id="{F015DFA4-7D65-4AD4-812B-DBC4F4C59475}" type="datetimeFigureOut">
              <a:rPr lang="en-IN" smtClean="0"/>
              <a:t>30-11-2022</a:t>
            </a:fld>
            <a:endParaRPr lang="en-IN"/>
          </a:p>
        </p:txBody>
      </p:sp>
      <p:sp>
        <p:nvSpPr>
          <p:cNvPr id="5" name="Footer Placeholder 4">
            <a:extLst>
              <a:ext uri="{FF2B5EF4-FFF2-40B4-BE49-F238E27FC236}">
                <a16:creationId xmlns:a16="http://schemas.microsoft.com/office/drawing/2014/main" id="{264DBE64-E4FF-FBD8-C275-5DD69FD0A0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F9088F-430C-6269-3EE2-D9A3853472E7}"/>
              </a:ext>
            </a:extLst>
          </p:cNvPr>
          <p:cNvSpPr>
            <a:spLocks noGrp="1"/>
          </p:cNvSpPr>
          <p:nvPr>
            <p:ph type="sldNum" sz="quarter" idx="12"/>
          </p:nvPr>
        </p:nvSpPr>
        <p:spPr/>
        <p:txBody>
          <a:bodyPr/>
          <a:lstStyle/>
          <a:p>
            <a:fld id="{69F3C4DD-4FFA-40F3-81A9-A00AAC45567E}" type="slidenum">
              <a:rPr lang="en-IN" smtClean="0"/>
              <a:t>‹#›</a:t>
            </a:fld>
            <a:endParaRPr lang="en-IN"/>
          </a:p>
        </p:txBody>
      </p:sp>
    </p:spTree>
    <p:extLst>
      <p:ext uri="{BB962C8B-B14F-4D97-AF65-F5344CB8AC3E}">
        <p14:creationId xmlns:p14="http://schemas.microsoft.com/office/powerpoint/2010/main" val="324437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5666-BF85-061E-F4EF-0B15F40B0A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A722A0-DA98-A964-310B-22F5B0BEFC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E229A2-9589-A8F0-9A8C-9B439338FBCD}"/>
              </a:ext>
            </a:extLst>
          </p:cNvPr>
          <p:cNvSpPr>
            <a:spLocks noGrp="1"/>
          </p:cNvSpPr>
          <p:nvPr>
            <p:ph type="dt" sz="half" idx="10"/>
          </p:nvPr>
        </p:nvSpPr>
        <p:spPr/>
        <p:txBody>
          <a:bodyPr/>
          <a:lstStyle/>
          <a:p>
            <a:fld id="{F015DFA4-7D65-4AD4-812B-DBC4F4C59475}" type="datetimeFigureOut">
              <a:rPr lang="en-IN" smtClean="0"/>
              <a:t>30-11-2022</a:t>
            </a:fld>
            <a:endParaRPr lang="en-IN"/>
          </a:p>
        </p:txBody>
      </p:sp>
      <p:sp>
        <p:nvSpPr>
          <p:cNvPr id="5" name="Footer Placeholder 4">
            <a:extLst>
              <a:ext uri="{FF2B5EF4-FFF2-40B4-BE49-F238E27FC236}">
                <a16:creationId xmlns:a16="http://schemas.microsoft.com/office/drawing/2014/main" id="{65DA0F15-022D-7393-C2E0-56A74B93D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BB2BF6-B559-9172-64E6-4446467DB52D}"/>
              </a:ext>
            </a:extLst>
          </p:cNvPr>
          <p:cNvSpPr>
            <a:spLocks noGrp="1"/>
          </p:cNvSpPr>
          <p:nvPr>
            <p:ph type="sldNum" sz="quarter" idx="12"/>
          </p:nvPr>
        </p:nvSpPr>
        <p:spPr/>
        <p:txBody>
          <a:bodyPr/>
          <a:lstStyle/>
          <a:p>
            <a:fld id="{69F3C4DD-4FFA-40F3-81A9-A00AAC45567E}" type="slidenum">
              <a:rPr lang="en-IN" smtClean="0"/>
              <a:t>‹#›</a:t>
            </a:fld>
            <a:endParaRPr lang="en-IN"/>
          </a:p>
        </p:txBody>
      </p:sp>
    </p:spTree>
    <p:extLst>
      <p:ext uri="{BB962C8B-B14F-4D97-AF65-F5344CB8AC3E}">
        <p14:creationId xmlns:p14="http://schemas.microsoft.com/office/powerpoint/2010/main" val="9038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E263-EC56-E901-C36F-0AFE273B86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DD7A00-5215-72F5-FAC1-A9AB249376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69B6BA-0F27-7BA4-A3A5-15594FC3C814}"/>
              </a:ext>
            </a:extLst>
          </p:cNvPr>
          <p:cNvSpPr>
            <a:spLocks noGrp="1"/>
          </p:cNvSpPr>
          <p:nvPr>
            <p:ph type="dt" sz="half" idx="10"/>
          </p:nvPr>
        </p:nvSpPr>
        <p:spPr/>
        <p:txBody>
          <a:bodyPr/>
          <a:lstStyle/>
          <a:p>
            <a:fld id="{F015DFA4-7D65-4AD4-812B-DBC4F4C59475}" type="datetimeFigureOut">
              <a:rPr lang="en-IN" smtClean="0"/>
              <a:t>30-11-2022</a:t>
            </a:fld>
            <a:endParaRPr lang="en-IN"/>
          </a:p>
        </p:txBody>
      </p:sp>
      <p:sp>
        <p:nvSpPr>
          <p:cNvPr id="5" name="Footer Placeholder 4">
            <a:extLst>
              <a:ext uri="{FF2B5EF4-FFF2-40B4-BE49-F238E27FC236}">
                <a16:creationId xmlns:a16="http://schemas.microsoft.com/office/drawing/2014/main" id="{10FB674C-2465-ADF7-82F7-B1FE088654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F5475F-E0F5-61C4-944A-DD53B94103F4}"/>
              </a:ext>
            </a:extLst>
          </p:cNvPr>
          <p:cNvSpPr>
            <a:spLocks noGrp="1"/>
          </p:cNvSpPr>
          <p:nvPr>
            <p:ph type="sldNum" sz="quarter" idx="12"/>
          </p:nvPr>
        </p:nvSpPr>
        <p:spPr/>
        <p:txBody>
          <a:bodyPr/>
          <a:lstStyle/>
          <a:p>
            <a:fld id="{69F3C4DD-4FFA-40F3-81A9-A00AAC45567E}" type="slidenum">
              <a:rPr lang="en-IN" smtClean="0"/>
              <a:t>‹#›</a:t>
            </a:fld>
            <a:endParaRPr lang="en-IN"/>
          </a:p>
        </p:txBody>
      </p:sp>
    </p:spTree>
    <p:extLst>
      <p:ext uri="{BB962C8B-B14F-4D97-AF65-F5344CB8AC3E}">
        <p14:creationId xmlns:p14="http://schemas.microsoft.com/office/powerpoint/2010/main" val="171367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9D9E-C883-CA08-B4E0-33EAF97C3E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D6427A-AF88-46FD-664B-AB4FB33F6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B6701B-0895-C40C-CB64-DBCB6E85C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4E2841-D0EF-98F2-959E-9F1C244AEFBC}"/>
              </a:ext>
            </a:extLst>
          </p:cNvPr>
          <p:cNvSpPr>
            <a:spLocks noGrp="1"/>
          </p:cNvSpPr>
          <p:nvPr>
            <p:ph type="dt" sz="half" idx="10"/>
          </p:nvPr>
        </p:nvSpPr>
        <p:spPr/>
        <p:txBody>
          <a:bodyPr/>
          <a:lstStyle/>
          <a:p>
            <a:fld id="{F015DFA4-7D65-4AD4-812B-DBC4F4C59475}" type="datetimeFigureOut">
              <a:rPr lang="en-IN" smtClean="0"/>
              <a:t>30-11-2022</a:t>
            </a:fld>
            <a:endParaRPr lang="en-IN"/>
          </a:p>
        </p:txBody>
      </p:sp>
      <p:sp>
        <p:nvSpPr>
          <p:cNvPr id="6" name="Footer Placeholder 5">
            <a:extLst>
              <a:ext uri="{FF2B5EF4-FFF2-40B4-BE49-F238E27FC236}">
                <a16:creationId xmlns:a16="http://schemas.microsoft.com/office/drawing/2014/main" id="{E850DF49-7F1E-55F7-4358-CC9DFFC04B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39299A-8679-BEB6-AD79-FF931EA186B1}"/>
              </a:ext>
            </a:extLst>
          </p:cNvPr>
          <p:cNvSpPr>
            <a:spLocks noGrp="1"/>
          </p:cNvSpPr>
          <p:nvPr>
            <p:ph type="sldNum" sz="quarter" idx="12"/>
          </p:nvPr>
        </p:nvSpPr>
        <p:spPr/>
        <p:txBody>
          <a:bodyPr/>
          <a:lstStyle/>
          <a:p>
            <a:fld id="{69F3C4DD-4FFA-40F3-81A9-A00AAC45567E}" type="slidenum">
              <a:rPr lang="en-IN" smtClean="0"/>
              <a:t>‹#›</a:t>
            </a:fld>
            <a:endParaRPr lang="en-IN"/>
          </a:p>
        </p:txBody>
      </p:sp>
    </p:spTree>
    <p:extLst>
      <p:ext uri="{BB962C8B-B14F-4D97-AF65-F5344CB8AC3E}">
        <p14:creationId xmlns:p14="http://schemas.microsoft.com/office/powerpoint/2010/main" val="322887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B627-0155-285B-3465-9F8CDDF8DA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92F609-FF06-C690-C903-9601BEE592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3BC4F-4537-FAC3-DE17-49483F3FED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C13BF1-329D-A33F-F9D8-AACF1D70E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22B64-3B49-09CE-CCFF-6F3EDD0B8F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2D55C1-4C2D-F67E-FAE8-193C5208B848}"/>
              </a:ext>
            </a:extLst>
          </p:cNvPr>
          <p:cNvSpPr>
            <a:spLocks noGrp="1"/>
          </p:cNvSpPr>
          <p:nvPr>
            <p:ph type="dt" sz="half" idx="10"/>
          </p:nvPr>
        </p:nvSpPr>
        <p:spPr/>
        <p:txBody>
          <a:bodyPr/>
          <a:lstStyle/>
          <a:p>
            <a:fld id="{F015DFA4-7D65-4AD4-812B-DBC4F4C59475}" type="datetimeFigureOut">
              <a:rPr lang="en-IN" smtClean="0"/>
              <a:t>30-11-2022</a:t>
            </a:fld>
            <a:endParaRPr lang="en-IN"/>
          </a:p>
        </p:txBody>
      </p:sp>
      <p:sp>
        <p:nvSpPr>
          <p:cNvPr id="8" name="Footer Placeholder 7">
            <a:extLst>
              <a:ext uri="{FF2B5EF4-FFF2-40B4-BE49-F238E27FC236}">
                <a16:creationId xmlns:a16="http://schemas.microsoft.com/office/drawing/2014/main" id="{2AF30A25-E55A-8C31-BB87-C75A2CAB8F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8B9CE5-85A4-1D6B-FD76-9156EA5309F1}"/>
              </a:ext>
            </a:extLst>
          </p:cNvPr>
          <p:cNvSpPr>
            <a:spLocks noGrp="1"/>
          </p:cNvSpPr>
          <p:nvPr>
            <p:ph type="sldNum" sz="quarter" idx="12"/>
          </p:nvPr>
        </p:nvSpPr>
        <p:spPr/>
        <p:txBody>
          <a:bodyPr/>
          <a:lstStyle/>
          <a:p>
            <a:fld id="{69F3C4DD-4FFA-40F3-81A9-A00AAC45567E}" type="slidenum">
              <a:rPr lang="en-IN" smtClean="0"/>
              <a:t>‹#›</a:t>
            </a:fld>
            <a:endParaRPr lang="en-IN"/>
          </a:p>
        </p:txBody>
      </p:sp>
    </p:spTree>
    <p:extLst>
      <p:ext uri="{BB962C8B-B14F-4D97-AF65-F5344CB8AC3E}">
        <p14:creationId xmlns:p14="http://schemas.microsoft.com/office/powerpoint/2010/main" val="306695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AE10-E6C8-16F2-FC90-2A3D8AB686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CFD616-26B4-D18F-1135-695E712F2E26}"/>
              </a:ext>
            </a:extLst>
          </p:cNvPr>
          <p:cNvSpPr>
            <a:spLocks noGrp="1"/>
          </p:cNvSpPr>
          <p:nvPr>
            <p:ph type="dt" sz="half" idx="10"/>
          </p:nvPr>
        </p:nvSpPr>
        <p:spPr/>
        <p:txBody>
          <a:bodyPr/>
          <a:lstStyle/>
          <a:p>
            <a:fld id="{F015DFA4-7D65-4AD4-812B-DBC4F4C59475}" type="datetimeFigureOut">
              <a:rPr lang="en-IN" smtClean="0"/>
              <a:t>30-11-2022</a:t>
            </a:fld>
            <a:endParaRPr lang="en-IN"/>
          </a:p>
        </p:txBody>
      </p:sp>
      <p:sp>
        <p:nvSpPr>
          <p:cNvPr id="4" name="Footer Placeholder 3">
            <a:extLst>
              <a:ext uri="{FF2B5EF4-FFF2-40B4-BE49-F238E27FC236}">
                <a16:creationId xmlns:a16="http://schemas.microsoft.com/office/drawing/2014/main" id="{9ABC4BFF-DA89-472F-0BFA-AF92CC556E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8AAE36-AB07-0A52-F1C0-62E81CE8F267}"/>
              </a:ext>
            </a:extLst>
          </p:cNvPr>
          <p:cNvSpPr>
            <a:spLocks noGrp="1"/>
          </p:cNvSpPr>
          <p:nvPr>
            <p:ph type="sldNum" sz="quarter" idx="12"/>
          </p:nvPr>
        </p:nvSpPr>
        <p:spPr/>
        <p:txBody>
          <a:bodyPr/>
          <a:lstStyle/>
          <a:p>
            <a:fld id="{69F3C4DD-4FFA-40F3-81A9-A00AAC45567E}" type="slidenum">
              <a:rPr lang="en-IN" smtClean="0"/>
              <a:t>‹#›</a:t>
            </a:fld>
            <a:endParaRPr lang="en-IN"/>
          </a:p>
        </p:txBody>
      </p:sp>
    </p:spTree>
    <p:extLst>
      <p:ext uri="{BB962C8B-B14F-4D97-AF65-F5344CB8AC3E}">
        <p14:creationId xmlns:p14="http://schemas.microsoft.com/office/powerpoint/2010/main" val="9117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A811A-5079-6C92-3A82-14CF2A9A0CE9}"/>
              </a:ext>
            </a:extLst>
          </p:cNvPr>
          <p:cNvSpPr>
            <a:spLocks noGrp="1"/>
          </p:cNvSpPr>
          <p:nvPr>
            <p:ph type="dt" sz="half" idx="10"/>
          </p:nvPr>
        </p:nvSpPr>
        <p:spPr/>
        <p:txBody>
          <a:bodyPr/>
          <a:lstStyle/>
          <a:p>
            <a:fld id="{F015DFA4-7D65-4AD4-812B-DBC4F4C59475}" type="datetimeFigureOut">
              <a:rPr lang="en-IN" smtClean="0"/>
              <a:t>30-11-2022</a:t>
            </a:fld>
            <a:endParaRPr lang="en-IN"/>
          </a:p>
        </p:txBody>
      </p:sp>
      <p:sp>
        <p:nvSpPr>
          <p:cNvPr id="3" name="Footer Placeholder 2">
            <a:extLst>
              <a:ext uri="{FF2B5EF4-FFF2-40B4-BE49-F238E27FC236}">
                <a16:creationId xmlns:a16="http://schemas.microsoft.com/office/drawing/2014/main" id="{F75763E3-630B-3CA0-B73F-E50C460F10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AC6869-6390-2B1F-EF0C-ECA270F0FFFC}"/>
              </a:ext>
            </a:extLst>
          </p:cNvPr>
          <p:cNvSpPr>
            <a:spLocks noGrp="1"/>
          </p:cNvSpPr>
          <p:nvPr>
            <p:ph type="sldNum" sz="quarter" idx="12"/>
          </p:nvPr>
        </p:nvSpPr>
        <p:spPr/>
        <p:txBody>
          <a:bodyPr/>
          <a:lstStyle/>
          <a:p>
            <a:fld id="{69F3C4DD-4FFA-40F3-81A9-A00AAC45567E}" type="slidenum">
              <a:rPr lang="en-IN" smtClean="0"/>
              <a:t>‹#›</a:t>
            </a:fld>
            <a:endParaRPr lang="en-IN"/>
          </a:p>
        </p:txBody>
      </p:sp>
    </p:spTree>
    <p:extLst>
      <p:ext uri="{BB962C8B-B14F-4D97-AF65-F5344CB8AC3E}">
        <p14:creationId xmlns:p14="http://schemas.microsoft.com/office/powerpoint/2010/main" val="2218167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AD47-B7CB-82B8-AD2C-5090E4399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14E4D4-1A98-E4E2-0EC8-ABEF44742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31CDA1-7D50-9EB4-13C2-AC3635409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A76DB-723F-5848-D41B-64401BA09347}"/>
              </a:ext>
            </a:extLst>
          </p:cNvPr>
          <p:cNvSpPr>
            <a:spLocks noGrp="1"/>
          </p:cNvSpPr>
          <p:nvPr>
            <p:ph type="dt" sz="half" idx="10"/>
          </p:nvPr>
        </p:nvSpPr>
        <p:spPr/>
        <p:txBody>
          <a:bodyPr/>
          <a:lstStyle/>
          <a:p>
            <a:fld id="{F015DFA4-7D65-4AD4-812B-DBC4F4C59475}" type="datetimeFigureOut">
              <a:rPr lang="en-IN" smtClean="0"/>
              <a:t>30-11-2022</a:t>
            </a:fld>
            <a:endParaRPr lang="en-IN"/>
          </a:p>
        </p:txBody>
      </p:sp>
      <p:sp>
        <p:nvSpPr>
          <p:cNvPr id="6" name="Footer Placeholder 5">
            <a:extLst>
              <a:ext uri="{FF2B5EF4-FFF2-40B4-BE49-F238E27FC236}">
                <a16:creationId xmlns:a16="http://schemas.microsoft.com/office/drawing/2014/main" id="{2887E9D8-E748-2D3F-D3E3-DB301F0224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F6CC13-6E61-C127-6F4E-732A4C908A64}"/>
              </a:ext>
            </a:extLst>
          </p:cNvPr>
          <p:cNvSpPr>
            <a:spLocks noGrp="1"/>
          </p:cNvSpPr>
          <p:nvPr>
            <p:ph type="sldNum" sz="quarter" idx="12"/>
          </p:nvPr>
        </p:nvSpPr>
        <p:spPr/>
        <p:txBody>
          <a:bodyPr/>
          <a:lstStyle/>
          <a:p>
            <a:fld id="{69F3C4DD-4FFA-40F3-81A9-A00AAC45567E}" type="slidenum">
              <a:rPr lang="en-IN" smtClean="0"/>
              <a:t>‹#›</a:t>
            </a:fld>
            <a:endParaRPr lang="en-IN"/>
          </a:p>
        </p:txBody>
      </p:sp>
    </p:spTree>
    <p:extLst>
      <p:ext uri="{BB962C8B-B14F-4D97-AF65-F5344CB8AC3E}">
        <p14:creationId xmlns:p14="http://schemas.microsoft.com/office/powerpoint/2010/main" val="385034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C8E9-6324-D626-DE93-3E205DFBC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E93E50-EF6B-EA0B-4E2B-D31FB18ACA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A0F42D-4309-1166-0A45-252EBF129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F7B99-8412-3718-505D-877DF6C65717}"/>
              </a:ext>
            </a:extLst>
          </p:cNvPr>
          <p:cNvSpPr>
            <a:spLocks noGrp="1"/>
          </p:cNvSpPr>
          <p:nvPr>
            <p:ph type="dt" sz="half" idx="10"/>
          </p:nvPr>
        </p:nvSpPr>
        <p:spPr/>
        <p:txBody>
          <a:bodyPr/>
          <a:lstStyle/>
          <a:p>
            <a:fld id="{F015DFA4-7D65-4AD4-812B-DBC4F4C59475}" type="datetimeFigureOut">
              <a:rPr lang="en-IN" smtClean="0"/>
              <a:t>30-11-2022</a:t>
            </a:fld>
            <a:endParaRPr lang="en-IN"/>
          </a:p>
        </p:txBody>
      </p:sp>
      <p:sp>
        <p:nvSpPr>
          <p:cNvPr id="6" name="Footer Placeholder 5">
            <a:extLst>
              <a:ext uri="{FF2B5EF4-FFF2-40B4-BE49-F238E27FC236}">
                <a16:creationId xmlns:a16="http://schemas.microsoft.com/office/drawing/2014/main" id="{57C95936-E949-037F-90B4-6745CB3383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FCE52C-3647-F156-3F79-0D2603550A52}"/>
              </a:ext>
            </a:extLst>
          </p:cNvPr>
          <p:cNvSpPr>
            <a:spLocks noGrp="1"/>
          </p:cNvSpPr>
          <p:nvPr>
            <p:ph type="sldNum" sz="quarter" idx="12"/>
          </p:nvPr>
        </p:nvSpPr>
        <p:spPr/>
        <p:txBody>
          <a:bodyPr/>
          <a:lstStyle/>
          <a:p>
            <a:fld id="{69F3C4DD-4FFA-40F3-81A9-A00AAC45567E}" type="slidenum">
              <a:rPr lang="en-IN" smtClean="0"/>
              <a:t>‹#›</a:t>
            </a:fld>
            <a:endParaRPr lang="en-IN"/>
          </a:p>
        </p:txBody>
      </p:sp>
    </p:spTree>
    <p:extLst>
      <p:ext uri="{BB962C8B-B14F-4D97-AF65-F5344CB8AC3E}">
        <p14:creationId xmlns:p14="http://schemas.microsoft.com/office/powerpoint/2010/main" val="2610603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29B6E9-D72C-855F-B44F-9F9C45602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6D1F7A-CC2E-8AB9-77C5-7EAD542CE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7CF919-D329-0106-FAAB-865A0FC32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5DFA4-7D65-4AD4-812B-DBC4F4C59475}" type="datetimeFigureOut">
              <a:rPr lang="en-IN" smtClean="0"/>
              <a:t>30-11-2022</a:t>
            </a:fld>
            <a:endParaRPr lang="en-IN"/>
          </a:p>
        </p:txBody>
      </p:sp>
      <p:sp>
        <p:nvSpPr>
          <p:cNvPr id="5" name="Footer Placeholder 4">
            <a:extLst>
              <a:ext uri="{FF2B5EF4-FFF2-40B4-BE49-F238E27FC236}">
                <a16:creationId xmlns:a16="http://schemas.microsoft.com/office/drawing/2014/main" id="{91B10AA8-F1CF-89E8-6F31-6B65A45E65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EDF231-4ACE-63B2-A357-EA30B6AD20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3C4DD-4FFA-40F3-81A9-A00AAC45567E}" type="slidenum">
              <a:rPr lang="en-IN" smtClean="0"/>
              <a:t>‹#›</a:t>
            </a:fld>
            <a:endParaRPr lang="en-IN"/>
          </a:p>
        </p:txBody>
      </p:sp>
    </p:spTree>
    <p:extLst>
      <p:ext uri="{BB962C8B-B14F-4D97-AF65-F5344CB8AC3E}">
        <p14:creationId xmlns:p14="http://schemas.microsoft.com/office/powerpoint/2010/main" val="2154627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7.xml"/><Relationship Id="rId4" Type="http://schemas.openxmlformats.org/officeDocument/2006/relationships/image" Target="../media/image36.emf"/></Relationships>
</file>

<file path=ppt/slides/_rels/slide3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 Id="rId4" Type="http://schemas.openxmlformats.org/officeDocument/2006/relationships/image" Target="../media/image39.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A25216-96B7-631B-2F8E-26FC247ECA5F}"/>
              </a:ext>
            </a:extLst>
          </p:cNvPr>
          <p:cNvSpPr>
            <a:spLocks noGrp="1"/>
          </p:cNvSpPr>
          <p:nvPr>
            <p:ph type="title"/>
          </p:nvPr>
        </p:nvSpPr>
        <p:spPr/>
        <p:txBody>
          <a:bodyPr>
            <a:normAutofit/>
          </a:bodyPr>
          <a:lstStyle/>
          <a:p>
            <a:pPr algn="ctr"/>
            <a:r>
              <a:rPr lang="en-IN" sz="5400" dirty="0"/>
              <a:t>Graphs</a:t>
            </a:r>
          </a:p>
        </p:txBody>
      </p:sp>
      <p:sp>
        <p:nvSpPr>
          <p:cNvPr id="6" name="TextBox 5">
            <a:extLst>
              <a:ext uri="{FF2B5EF4-FFF2-40B4-BE49-F238E27FC236}">
                <a16:creationId xmlns:a16="http://schemas.microsoft.com/office/drawing/2014/main" id="{AC598B37-DB0C-6C4B-5567-CECDBF1A94D4}"/>
              </a:ext>
            </a:extLst>
          </p:cNvPr>
          <p:cNvSpPr txBox="1"/>
          <p:nvPr/>
        </p:nvSpPr>
        <p:spPr>
          <a:xfrm>
            <a:off x="562708" y="1578824"/>
            <a:ext cx="11240086" cy="3911135"/>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rPr>
              <a:t>G</a:t>
            </a:r>
            <a:r>
              <a:rPr lang="en-US" sz="2400" b="0" i="0" u="none" strike="noStrike" baseline="0" dirty="0">
                <a:latin typeface="Times New Roman" panose="02020603050405020304" pitchFamily="18" charset="0"/>
              </a:rPr>
              <a:t>raphs are used to represent the competition of different species in an ecological niche,  graphs are also used to represent who influences whom in an organization, and graphs are used to represent the outcomes of round tournaments. </a:t>
            </a:r>
          </a:p>
          <a:p>
            <a:pPr algn="just">
              <a:lnSpc>
                <a:spcPct val="150000"/>
              </a:lnSpc>
            </a:pPr>
            <a:r>
              <a:rPr lang="en-US" sz="2400" b="0" i="0" u="none" strike="noStrike" baseline="0" dirty="0">
                <a:latin typeface="Times New Roman" panose="02020603050405020304" pitchFamily="18" charset="0"/>
              </a:rPr>
              <a:t>We will learn how graphs can be used to model acquaintanceships between people, the collaboration between researchers, telephone calls between telephone numbers, and links between websites</a:t>
            </a:r>
            <a:r>
              <a:rPr lang="en-US" sz="2400" dirty="0">
                <a:latin typeface="Times New Roman" panose="02020603050405020304" pitchFamily="18" charset="0"/>
              </a:rPr>
              <a:t> and</a:t>
            </a:r>
            <a:r>
              <a:rPr lang="en-US" sz="2400" b="0" i="0" u="none" strike="noStrike" baseline="0" dirty="0">
                <a:latin typeface="Times New Roman" panose="02020603050405020304" pitchFamily="18" charset="0"/>
              </a:rPr>
              <a:t> how graphs can be used to model roadmaps and the assignment of jobs to employees of an organization.</a:t>
            </a:r>
            <a:endParaRPr lang="en-IN" sz="2400" dirty="0"/>
          </a:p>
        </p:txBody>
      </p:sp>
    </p:spTree>
    <p:extLst>
      <p:ext uri="{BB962C8B-B14F-4D97-AF65-F5344CB8AC3E}">
        <p14:creationId xmlns:p14="http://schemas.microsoft.com/office/powerpoint/2010/main" val="388955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djacency">
            <a:extLst>
              <a:ext uri="{FF2B5EF4-FFF2-40B4-BE49-F238E27FC236}">
                <a16:creationId xmlns:a16="http://schemas.microsoft.com/office/drawing/2014/main" id="{69723EB5-9123-5A88-6290-097B1C683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101" y="512445"/>
            <a:ext cx="5642610" cy="25543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52EA12E-00F7-2A5E-639D-14FC51E75E6D}"/>
              </a:ext>
            </a:extLst>
          </p:cNvPr>
          <p:cNvSpPr txBox="1"/>
          <p:nvPr/>
        </p:nvSpPr>
        <p:spPr>
          <a:xfrm>
            <a:off x="675249" y="3727938"/>
            <a:ext cx="9903656" cy="3693319"/>
          </a:xfrm>
          <a:prstGeom prst="rect">
            <a:avLst/>
          </a:prstGeom>
          <a:noFill/>
        </p:spPr>
        <p:txBody>
          <a:bodyPr wrap="square" rtlCol="0">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In the above graph −</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 and ‘b’ are the adjacent vertices, as there is a common edge ‘ab’ between them.</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 and ‘d’ are the adjacent vertices, as there is a common edge ‘ad’ between them.</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ab’ and ‘be’ are the adjacent edges, as there is a common vertex ‘b’ between them.</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be’ and ‘de’ are the adjacent edges, as there is a common vertex ‘e’ between them.</a:t>
            </a:r>
          </a:p>
          <a:p>
            <a:endParaRPr lang="en-IN" dirty="0"/>
          </a:p>
        </p:txBody>
      </p:sp>
    </p:spTree>
    <p:extLst>
      <p:ext uri="{BB962C8B-B14F-4D97-AF65-F5344CB8AC3E}">
        <p14:creationId xmlns:p14="http://schemas.microsoft.com/office/powerpoint/2010/main" val="547487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80C5DC-41F2-9D49-47C1-75B23294B02F}"/>
              </a:ext>
            </a:extLst>
          </p:cNvPr>
          <p:cNvSpPr txBox="1"/>
          <p:nvPr/>
        </p:nvSpPr>
        <p:spPr>
          <a:xfrm>
            <a:off x="801858" y="534573"/>
            <a:ext cx="10550770" cy="6119945"/>
          </a:xfrm>
          <a:prstGeom prst="rect">
            <a:avLst/>
          </a:prstGeom>
          <a:noFill/>
        </p:spPr>
        <p:txBody>
          <a:bodyPr wrap="square">
            <a:spAutoFit/>
          </a:bodyPr>
          <a:lstStyle/>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Degree of Vertex</a:t>
            </a:r>
            <a:r>
              <a:rPr lang="en-US" sz="2400" b="0" i="0" dirty="0">
                <a:solidFill>
                  <a:srgbClr val="000000"/>
                </a:solidFill>
                <a:effectLst/>
                <a:latin typeface="Times New Roman" panose="02020603050405020304" pitchFamily="18" charset="0"/>
                <a:cs typeface="Times New Roman" panose="02020603050405020304" pitchFamily="18" charset="0"/>
              </a:rPr>
              <a:t>: It is the number of vertices adjacent to a vertex V.</a:t>
            </a:r>
          </a:p>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Notation</a:t>
            </a:r>
            <a:r>
              <a:rPr lang="en-US" sz="2400" b="0" i="0" dirty="0">
                <a:solidFill>
                  <a:srgbClr val="000000"/>
                </a:solidFill>
                <a:effectLst/>
                <a:latin typeface="Times New Roman" panose="02020603050405020304" pitchFamily="18" charset="0"/>
                <a:cs typeface="Times New Roman" panose="02020603050405020304" pitchFamily="18" charset="0"/>
              </a:rPr>
              <a:t> − deg(V).</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a simple graph with n number of vertices, the degree of any vertices is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deg(v) ≤ n – 1 ∀ v ∈ G</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 vertex can form an edge with all other vertices except by itself. So the degree of a vertex will be up to the </a:t>
            </a:r>
            <a:r>
              <a:rPr lang="en-US" sz="2400" b="1" i="0" dirty="0">
                <a:solidFill>
                  <a:srgbClr val="000000"/>
                </a:solidFill>
                <a:effectLst/>
                <a:latin typeface="Times New Roman" panose="02020603050405020304" pitchFamily="18" charset="0"/>
                <a:cs typeface="Times New Roman" panose="02020603050405020304" pitchFamily="18" charset="0"/>
              </a:rPr>
              <a:t>number of vertices in the graph minus 1</a:t>
            </a:r>
            <a:r>
              <a:rPr lang="en-US" sz="2400" b="0" i="0" dirty="0">
                <a:solidFill>
                  <a:srgbClr val="000000"/>
                </a:solidFill>
                <a:effectLst/>
                <a:latin typeface="Times New Roman" panose="02020603050405020304" pitchFamily="18" charset="0"/>
                <a:cs typeface="Times New Roman" panose="02020603050405020304" pitchFamily="18" charset="0"/>
              </a:rPr>
              <a:t>. This 1 is for the self-vertex as it cannot form a loop by itself. If there is a loop at any of the vertices, then it is not a Simple Graph.</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Degree of a vertex can be considered under two cases of graphs −</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Undirected Graph</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Directed Graph</a:t>
            </a:r>
          </a:p>
        </p:txBody>
      </p:sp>
    </p:spTree>
    <p:extLst>
      <p:ext uri="{BB962C8B-B14F-4D97-AF65-F5344CB8AC3E}">
        <p14:creationId xmlns:p14="http://schemas.microsoft.com/office/powerpoint/2010/main" val="444320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08112B-8EE9-06D8-8049-71BE03D68EBB}"/>
              </a:ext>
            </a:extLst>
          </p:cNvPr>
          <p:cNvSpPr txBox="1"/>
          <p:nvPr/>
        </p:nvSpPr>
        <p:spPr>
          <a:xfrm>
            <a:off x="633046" y="450166"/>
            <a:ext cx="10170942" cy="1133965"/>
          </a:xfrm>
          <a:prstGeom prst="rect">
            <a:avLst/>
          </a:prstGeom>
          <a:noFill/>
        </p:spPr>
        <p:txBody>
          <a:bodyPr wrap="square">
            <a:spAutoFit/>
          </a:bodyPr>
          <a:lstStyle/>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Degree of Vertex in an Undirected Graph</a:t>
            </a:r>
            <a:r>
              <a:rPr lang="en-US" sz="2400" b="0" i="0" dirty="0">
                <a:solidFill>
                  <a:srgbClr val="000000"/>
                </a:solidFill>
                <a:effectLst/>
                <a:latin typeface="Times New Roman" panose="02020603050405020304" pitchFamily="18" charset="0"/>
                <a:cs typeface="Times New Roman" panose="02020603050405020304" pitchFamily="18" charset="0"/>
              </a:rPr>
              <a:t>: An undirected graph has no directed edges.</a:t>
            </a:r>
          </a:p>
        </p:txBody>
      </p:sp>
      <p:pic>
        <p:nvPicPr>
          <p:cNvPr id="5122" name="Picture 2" descr="Undirected Graph">
            <a:extLst>
              <a:ext uri="{FF2B5EF4-FFF2-40B4-BE49-F238E27FC236}">
                <a16:creationId xmlns:a16="http://schemas.microsoft.com/office/drawing/2014/main" id="{540E8674-6BDF-719E-AF96-18F3F041C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554" y="1584131"/>
            <a:ext cx="2785769" cy="3114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519F95-E69A-6DD6-8EDA-3619C1264E1C}"/>
              </a:ext>
            </a:extLst>
          </p:cNvPr>
          <p:cNvSpPr txBox="1"/>
          <p:nvPr/>
        </p:nvSpPr>
        <p:spPr>
          <a:xfrm>
            <a:off x="4740812" y="1913206"/>
            <a:ext cx="7174523" cy="3323987"/>
          </a:xfrm>
          <a:prstGeom prst="rect">
            <a:avLst/>
          </a:prstGeom>
          <a:noFill/>
        </p:spPr>
        <p:txBody>
          <a:bodyPr wrap="square" rtlCol="0">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In  Undirected Graph,</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deg(a) = 2, as there are 2 edges meeting at vertex ‘a’.</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deg(b) = 3, as there are 3 edges meeting at vertex ‘b’.</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deg(c) = 1, as there is 1 edge formed at vertex ‘c’</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So ‘c’ is a </a:t>
            </a:r>
            <a:r>
              <a:rPr lang="en-US" sz="2400" b="1" i="0" dirty="0">
                <a:solidFill>
                  <a:srgbClr val="000000"/>
                </a:solidFill>
                <a:effectLst/>
                <a:latin typeface="Times New Roman" panose="02020603050405020304" pitchFamily="18" charset="0"/>
                <a:cs typeface="Times New Roman" panose="02020603050405020304" pitchFamily="18" charset="0"/>
              </a:rPr>
              <a:t>pendent vertex</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deg(d) = 2, as there are 2 edges meeting at vertex ‘d’.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deg(e) = 0, as there are 0 edges formed at vertex ‘e’.</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So ‘e’ is an </a:t>
            </a:r>
            <a:r>
              <a:rPr lang="en-US" sz="2400" b="1" i="0" dirty="0">
                <a:solidFill>
                  <a:srgbClr val="000000"/>
                </a:solidFill>
                <a:effectLst/>
                <a:latin typeface="Times New Roman" panose="02020603050405020304" pitchFamily="18" charset="0"/>
                <a:cs typeface="Times New Roman" panose="02020603050405020304" pitchFamily="18" charset="0"/>
              </a:rPr>
              <a:t>isolated vertex</a:t>
            </a:r>
            <a:r>
              <a:rPr lang="en-US" sz="2400" b="0" i="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73161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egree of Vertex">
            <a:extLst>
              <a:ext uri="{FF2B5EF4-FFF2-40B4-BE49-F238E27FC236}">
                <a16:creationId xmlns:a16="http://schemas.microsoft.com/office/drawing/2014/main" id="{66EA1736-A7DC-6930-F191-F772CB45A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328" y="1533377"/>
            <a:ext cx="3841653" cy="28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49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56BAEC-9F43-015D-FF8B-AB7DFC1302BE}"/>
              </a:ext>
            </a:extLst>
          </p:cNvPr>
          <p:cNvSpPr txBox="1"/>
          <p:nvPr/>
        </p:nvSpPr>
        <p:spPr>
          <a:xfrm>
            <a:off x="844061" y="604911"/>
            <a:ext cx="10986867" cy="4457952"/>
          </a:xfrm>
          <a:prstGeom prst="rect">
            <a:avLst/>
          </a:prstGeom>
          <a:noFill/>
        </p:spPr>
        <p:txBody>
          <a:bodyPr wrap="square">
            <a:spAutoFit/>
          </a:bodyPr>
          <a:lstStyle/>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Degree of Vertex in a Directed Graph:</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a directed graph, each vertex has an </a:t>
            </a:r>
            <a:r>
              <a:rPr lang="en-US" sz="2400" b="1" i="0" dirty="0">
                <a:solidFill>
                  <a:srgbClr val="000000"/>
                </a:solidFill>
                <a:effectLst/>
                <a:latin typeface="Times New Roman" panose="02020603050405020304" pitchFamily="18" charset="0"/>
                <a:cs typeface="Times New Roman" panose="02020603050405020304" pitchFamily="18" charset="0"/>
              </a:rPr>
              <a:t>in-degree</a:t>
            </a:r>
            <a:r>
              <a:rPr lang="en-US" sz="2400" b="0" i="0" dirty="0">
                <a:solidFill>
                  <a:srgbClr val="000000"/>
                </a:solidFill>
                <a:effectLst/>
                <a:latin typeface="Times New Roman" panose="02020603050405020304" pitchFamily="18" charset="0"/>
                <a:cs typeface="Times New Roman" panose="02020603050405020304" pitchFamily="18" charset="0"/>
              </a:rPr>
              <a:t> and an </a:t>
            </a:r>
            <a:r>
              <a:rPr lang="en-US" sz="2400" b="1" i="0" dirty="0">
                <a:solidFill>
                  <a:srgbClr val="000000"/>
                </a:solidFill>
                <a:effectLst/>
                <a:latin typeface="Times New Roman" panose="02020603050405020304" pitchFamily="18" charset="0"/>
                <a:cs typeface="Times New Roman" panose="02020603050405020304" pitchFamily="18" charset="0"/>
              </a:rPr>
              <a:t>outdegree</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pPr>
            <a:r>
              <a:rPr lang="en-US" sz="2400" b="1" i="0" dirty="0">
                <a:effectLst/>
                <a:latin typeface="Times New Roman" panose="02020603050405020304" pitchFamily="18" charset="0"/>
                <a:cs typeface="Times New Roman" panose="02020603050405020304" pitchFamily="18" charset="0"/>
              </a:rPr>
              <a:t>Indegree of a Graph</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Indegree of vertex V is the number of edges that are coming into the vertex V.</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Notation</a:t>
            </a:r>
            <a:r>
              <a:rPr lang="en-US" sz="2400" b="0" i="0" dirty="0">
                <a:solidFill>
                  <a:srgbClr val="000000"/>
                </a:solidFill>
                <a:effectLst/>
                <a:latin typeface="Times New Roman" panose="02020603050405020304" pitchFamily="18" charset="0"/>
                <a:cs typeface="Times New Roman" panose="02020603050405020304" pitchFamily="18" charset="0"/>
              </a:rPr>
              <a:t> − deg−(V).</a:t>
            </a:r>
          </a:p>
          <a:p>
            <a:pPr algn="just">
              <a:lnSpc>
                <a:spcPct val="150000"/>
              </a:lnSpc>
            </a:pPr>
            <a:r>
              <a:rPr lang="en-US" sz="2400" b="1" i="0" dirty="0">
                <a:effectLst/>
                <a:latin typeface="Times New Roman" panose="02020603050405020304" pitchFamily="18" charset="0"/>
                <a:cs typeface="Times New Roman" panose="02020603050405020304" pitchFamily="18" charset="0"/>
              </a:rPr>
              <a:t>Outdegree of a Graph</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Outdegree of vertex V is the number of edges that are going out from the vertex V.</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Notation</a:t>
            </a:r>
            <a:r>
              <a:rPr lang="en-US" sz="2400" b="0" i="0" dirty="0">
                <a:solidFill>
                  <a:srgbClr val="000000"/>
                </a:solidFill>
                <a:effectLst/>
                <a:latin typeface="Times New Roman" panose="02020603050405020304" pitchFamily="18" charset="0"/>
                <a:cs typeface="Times New Roman" panose="02020603050405020304" pitchFamily="18" charset="0"/>
              </a:rPr>
              <a:t> − deg+(V).</a:t>
            </a:r>
          </a:p>
        </p:txBody>
      </p:sp>
      <p:sp>
        <p:nvSpPr>
          <p:cNvPr id="5" name="TextBox 4">
            <a:extLst>
              <a:ext uri="{FF2B5EF4-FFF2-40B4-BE49-F238E27FC236}">
                <a16:creationId xmlns:a16="http://schemas.microsoft.com/office/drawing/2014/main" id="{410CECAD-FFCE-B928-F2A3-F6042F9C8810}"/>
              </a:ext>
            </a:extLst>
          </p:cNvPr>
          <p:cNvSpPr txBox="1"/>
          <p:nvPr/>
        </p:nvSpPr>
        <p:spPr>
          <a:xfrm>
            <a:off x="1153551" y="5247249"/>
            <a:ext cx="10030264" cy="830997"/>
          </a:xfrm>
          <a:prstGeom prst="rect">
            <a:avLst/>
          </a:prstGeom>
          <a:noFill/>
        </p:spPr>
        <p:txBody>
          <a:bodyPr wrap="square" rtlCol="0">
            <a:spAutoFit/>
          </a:bodyPr>
          <a:lstStyle/>
          <a:p>
            <a:pPr algn="just"/>
            <a:r>
              <a:rPr lang="en-US" sz="2400" b="0" i="0" u="none" strike="noStrike" baseline="0" dirty="0">
                <a:latin typeface="Times New Roman" panose="02020603050405020304" pitchFamily="18" charset="0"/>
              </a:rPr>
              <a:t>Note that a loop at a vertex contributes 1 to both the in-degree and the out-degree of this vertex.</a:t>
            </a:r>
            <a:endParaRPr lang="en-IN" sz="2400" dirty="0"/>
          </a:p>
        </p:txBody>
      </p:sp>
    </p:spTree>
    <p:extLst>
      <p:ext uri="{BB962C8B-B14F-4D97-AF65-F5344CB8AC3E}">
        <p14:creationId xmlns:p14="http://schemas.microsoft.com/office/powerpoint/2010/main" val="358149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irected Graph">
            <a:extLst>
              <a:ext uri="{FF2B5EF4-FFF2-40B4-BE49-F238E27FC236}">
                <a16:creationId xmlns:a16="http://schemas.microsoft.com/office/drawing/2014/main" id="{A431731A-8DE9-01A1-A5F2-FBBD26FEF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83" y="665505"/>
            <a:ext cx="5319126" cy="46520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D264325-8ED0-344D-827D-562D0DF26B2A}"/>
              </a:ext>
            </a:extLst>
          </p:cNvPr>
          <p:cNvSpPr txBox="1"/>
          <p:nvPr/>
        </p:nvSpPr>
        <p:spPr>
          <a:xfrm>
            <a:off x="6879103" y="1111348"/>
            <a:ext cx="4804898" cy="3349956"/>
          </a:xfrm>
          <a:prstGeom prst="rect">
            <a:avLst/>
          </a:prstGeom>
          <a:noFill/>
        </p:spPr>
        <p:txBody>
          <a:bodyPr wrap="square" rtlCol="0">
            <a:spAutoFit/>
          </a:bodyPr>
          <a:lstStyle/>
          <a:p>
            <a:pPr>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Vertex ‘a’ has two edges, ‘ad’ and ‘ab’, which are going outwards. Hence its </a:t>
            </a:r>
            <a:r>
              <a:rPr lang="en-US" sz="2400" b="1" i="0" dirty="0">
                <a:solidFill>
                  <a:srgbClr val="000000"/>
                </a:solidFill>
                <a:effectLst/>
                <a:latin typeface="Times New Roman" panose="02020603050405020304" pitchFamily="18" charset="0"/>
                <a:cs typeface="Times New Roman" panose="02020603050405020304" pitchFamily="18" charset="0"/>
              </a:rPr>
              <a:t>outdegree is 2. </a:t>
            </a:r>
            <a:r>
              <a:rPr lang="en-US" sz="2400" b="0" i="0" dirty="0">
                <a:solidFill>
                  <a:srgbClr val="000000"/>
                </a:solidFill>
                <a:effectLst/>
                <a:latin typeface="Times New Roman" panose="02020603050405020304" pitchFamily="18" charset="0"/>
                <a:cs typeface="Times New Roman" panose="02020603050405020304" pitchFamily="18" charset="0"/>
              </a:rPr>
              <a:t>Similarly, there is an edge ‘ga’, coming towards vertex ‘a’. Hence the indegree of ‘a’ is 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140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7014A9-DDE8-4823-DD80-0F1E11B5F851}"/>
              </a:ext>
            </a:extLst>
          </p:cNvPr>
          <p:cNvGraphicFramePr>
            <a:graphicFrameLocks noGrp="1"/>
          </p:cNvGraphicFramePr>
          <p:nvPr>
            <p:extLst>
              <p:ext uri="{D42A27DB-BD31-4B8C-83A1-F6EECF244321}">
                <p14:modId xmlns:p14="http://schemas.microsoft.com/office/powerpoint/2010/main" val="2374140358"/>
              </p:ext>
            </p:extLst>
          </p:nvPr>
        </p:nvGraphicFramePr>
        <p:xfrm>
          <a:off x="1631852" y="914400"/>
          <a:ext cx="9172137" cy="4725089"/>
        </p:xfrm>
        <a:graphic>
          <a:graphicData uri="http://schemas.openxmlformats.org/drawingml/2006/table">
            <a:tbl>
              <a:tblPr/>
              <a:tblGrid>
                <a:gridCol w="3057379">
                  <a:extLst>
                    <a:ext uri="{9D8B030D-6E8A-4147-A177-3AD203B41FA5}">
                      <a16:colId xmlns:a16="http://schemas.microsoft.com/office/drawing/2014/main" val="1106720022"/>
                    </a:ext>
                  </a:extLst>
                </a:gridCol>
                <a:gridCol w="3057379">
                  <a:extLst>
                    <a:ext uri="{9D8B030D-6E8A-4147-A177-3AD203B41FA5}">
                      <a16:colId xmlns:a16="http://schemas.microsoft.com/office/drawing/2014/main" val="719125591"/>
                    </a:ext>
                  </a:extLst>
                </a:gridCol>
                <a:gridCol w="3057379">
                  <a:extLst>
                    <a:ext uri="{9D8B030D-6E8A-4147-A177-3AD203B41FA5}">
                      <a16:colId xmlns:a16="http://schemas.microsoft.com/office/drawing/2014/main" val="341290583"/>
                    </a:ext>
                  </a:extLst>
                </a:gridCol>
              </a:tblGrid>
              <a:tr h="599196">
                <a:tc>
                  <a:txBody>
                    <a:bodyPr/>
                    <a:lstStyle/>
                    <a:p>
                      <a:pPr algn="ctr" fontAlgn="t"/>
                      <a:r>
                        <a:rPr lang="en-IN" dirty="0">
                          <a:effectLst/>
                        </a:rPr>
                        <a:t>Vertex</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a:effectLst/>
                        </a:rPr>
                        <a:t>Indegree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a:effectLst/>
                        </a:rPr>
                        <a:t>Outdegree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2642643096"/>
                  </a:ext>
                </a:extLst>
              </a:tr>
              <a:tr h="599196">
                <a:tc>
                  <a:txBody>
                    <a:bodyPr/>
                    <a:lstStyle/>
                    <a:p>
                      <a:pPr algn="ctr" fontAlgn="t"/>
                      <a:r>
                        <a:rPr lang="en-IN" dirty="0">
                          <a:effectLst/>
                        </a:rPr>
                        <a:t>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037160"/>
                  </a:ext>
                </a:extLst>
              </a:tr>
              <a:tr h="599196">
                <a:tc>
                  <a:txBody>
                    <a:bodyPr/>
                    <a:lstStyle/>
                    <a:p>
                      <a:pPr algn="ctr" fontAlgn="t"/>
                      <a:r>
                        <a:rPr lang="en-IN" dirty="0">
                          <a:effectLst/>
                        </a:rPr>
                        <a:t>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917799"/>
                  </a:ext>
                </a:extLst>
              </a:tr>
              <a:tr h="530717">
                <a:tc>
                  <a:txBody>
                    <a:bodyPr/>
                    <a:lstStyle/>
                    <a:p>
                      <a:pPr algn="ctr" fontAlgn="t"/>
                      <a:r>
                        <a:rPr lang="en-IN">
                          <a:effectLst/>
                        </a:rPr>
                        <a:t>c</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750861"/>
                  </a:ext>
                </a:extLst>
              </a:tr>
              <a:tr h="599196">
                <a:tc>
                  <a:txBody>
                    <a:bodyPr/>
                    <a:lstStyle/>
                    <a:p>
                      <a:pPr algn="ctr" fontAlgn="t"/>
                      <a:r>
                        <a:rPr lang="en-IN">
                          <a:effectLst/>
                        </a:rPr>
                        <a:t>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047823"/>
                  </a:ext>
                </a:extLst>
              </a:tr>
              <a:tr h="599196">
                <a:tc>
                  <a:txBody>
                    <a:bodyPr/>
                    <a:lstStyle/>
                    <a:p>
                      <a:pPr algn="ctr" fontAlgn="t"/>
                      <a:r>
                        <a:rPr lang="en-IN">
                          <a:effectLst/>
                        </a:rPr>
                        <a:t>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632725"/>
                  </a:ext>
                </a:extLst>
              </a:tr>
              <a:tr h="599196">
                <a:tc>
                  <a:txBody>
                    <a:bodyPr/>
                    <a:lstStyle/>
                    <a:p>
                      <a:pPr algn="ctr" fontAlgn="t"/>
                      <a:r>
                        <a:rPr lang="en-IN">
                          <a:effectLst/>
                        </a:rPr>
                        <a:t>f</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597058"/>
                  </a:ext>
                </a:extLst>
              </a:tr>
              <a:tr h="599196">
                <a:tc>
                  <a:txBody>
                    <a:bodyPr/>
                    <a:lstStyle/>
                    <a:p>
                      <a:pPr algn="ctr" fontAlgn="t"/>
                      <a:r>
                        <a:rPr lang="en-IN">
                          <a:effectLst/>
                        </a:rPr>
                        <a:t>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059542"/>
                  </a:ext>
                </a:extLst>
              </a:tr>
            </a:tbl>
          </a:graphicData>
        </a:graphic>
      </p:graphicFrame>
    </p:spTree>
    <p:extLst>
      <p:ext uri="{BB962C8B-B14F-4D97-AF65-F5344CB8AC3E}">
        <p14:creationId xmlns:p14="http://schemas.microsoft.com/office/powerpoint/2010/main" val="426199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ndegree and Outdegree">
            <a:extLst>
              <a:ext uri="{FF2B5EF4-FFF2-40B4-BE49-F238E27FC236}">
                <a16:creationId xmlns:a16="http://schemas.microsoft.com/office/drawing/2014/main" id="{87A810AF-D436-C68E-FE24-87330A149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840" y="365760"/>
            <a:ext cx="5416062" cy="25113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DD82B2F7-AFF2-CBE8-5E8F-E30159464F0B}"/>
              </a:ext>
            </a:extLst>
          </p:cNvPr>
          <p:cNvGraphicFramePr>
            <a:graphicFrameLocks noGrp="1"/>
          </p:cNvGraphicFramePr>
          <p:nvPr>
            <p:extLst>
              <p:ext uri="{D42A27DB-BD31-4B8C-83A1-F6EECF244321}">
                <p14:modId xmlns:p14="http://schemas.microsoft.com/office/powerpoint/2010/main" val="2947579684"/>
              </p:ext>
            </p:extLst>
          </p:nvPr>
        </p:nvGraphicFramePr>
        <p:xfrm>
          <a:off x="3615398" y="3980866"/>
          <a:ext cx="5530984" cy="2886341"/>
        </p:xfrm>
        <a:graphic>
          <a:graphicData uri="http://schemas.openxmlformats.org/drawingml/2006/table">
            <a:tbl>
              <a:tblPr/>
              <a:tblGrid>
                <a:gridCol w="1581012">
                  <a:extLst>
                    <a:ext uri="{9D8B030D-6E8A-4147-A177-3AD203B41FA5}">
                      <a16:colId xmlns:a16="http://schemas.microsoft.com/office/drawing/2014/main" val="1729949396"/>
                    </a:ext>
                  </a:extLst>
                </a:gridCol>
                <a:gridCol w="1974986">
                  <a:extLst>
                    <a:ext uri="{9D8B030D-6E8A-4147-A177-3AD203B41FA5}">
                      <a16:colId xmlns:a16="http://schemas.microsoft.com/office/drawing/2014/main" val="473553445"/>
                    </a:ext>
                  </a:extLst>
                </a:gridCol>
                <a:gridCol w="1974986">
                  <a:extLst>
                    <a:ext uri="{9D8B030D-6E8A-4147-A177-3AD203B41FA5}">
                      <a16:colId xmlns:a16="http://schemas.microsoft.com/office/drawing/2014/main" val="4210564326"/>
                    </a:ext>
                  </a:extLst>
                </a:gridCol>
              </a:tblGrid>
              <a:tr h="643186">
                <a:tc>
                  <a:txBody>
                    <a:bodyPr/>
                    <a:lstStyle/>
                    <a:p>
                      <a:pPr algn="l"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l"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l"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3838818056"/>
                  </a:ext>
                </a:extLst>
              </a:tr>
              <a:tr h="448631">
                <a:tc>
                  <a:txBody>
                    <a:bodyPr/>
                    <a:lstStyle/>
                    <a:p>
                      <a:pPr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458243"/>
                  </a:ext>
                </a:extLst>
              </a:tr>
              <a:tr h="448631">
                <a:tc>
                  <a:txBody>
                    <a:bodyPr/>
                    <a:lstStyle/>
                    <a:p>
                      <a:pPr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946416"/>
                  </a:ext>
                </a:extLst>
              </a:tr>
              <a:tr h="448631">
                <a:tc>
                  <a:txBody>
                    <a:bodyPr/>
                    <a:lstStyle/>
                    <a:p>
                      <a:pPr fontAlgn="t"/>
                      <a:endParaRPr lang="en-IN">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4440768"/>
                  </a:ext>
                </a:extLst>
              </a:tr>
              <a:tr h="448631">
                <a:tc>
                  <a:txBody>
                    <a:bodyPr/>
                    <a:lstStyle/>
                    <a:p>
                      <a:pPr fontAlgn="t"/>
                      <a:endParaRPr lang="en-IN">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870722"/>
                  </a:ext>
                </a:extLst>
              </a:tr>
              <a:tr h="448631">
                <a:tc>
                  <a:txBody>
                    <a:bodyPr/>
                    <a:lstStyle/>
                    <a:p>
                      <a:pPr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1000750"/>
                  </a:ext>
                </a:extLst>
              </a:tr>
            </a:tbl>
          </a:graphicData>
        </a:graphic>
      </p:graphicFrame>
    </p:spTree>
    <p:extLst>
      <p:ext uri="{BB962C8B-B14F-4D97-AF65-F5344CB8AC3E}">
        <p14:creationId xmlns:p14="http://schemas.microsoft.com/office/powerpoint/2010/main" val="2532914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D7490BA-057D-6032-C42D-CB5ADC62ED77}"/>
              </a:ext>
            </a:extLst>
          </p:cNvPr>
          <p:cNvGraphicFramePr>
            <a:graphicFrameLocks noGrp="1"/>
          </p:cNvGraphicFramePr>
          <p:nvPr>
            <p:extLst>
              <p:ext uri="{D42A27DB-BD31-4B8C-83A1-F6EECF244321}">
                <p14:modId xmlns:p14="http://schemas.microsoft.com/office/powerpoint/2010/main" val="1633905436"/>
              </p:ext>
            </p:extLst>
          </p:nvPr>
        </p:nvGraphicFramePr>
        <p:xfrm>
          <a:off x="1378634" y="1825625"/>
          <a:ext cx="8412482" cy="2977984"/>
        </p:xfrm>
        <a:graphic>
          <a:graphicData uri="http://schemas.openxmlformats.org/drawingml/2006/table">
            <a:tbl>
              <a:tblPr/>
              <a:tblGrid>
                <a:gridCol w="2404678">
                  <a:extLst>
                    <a:ext uri="{9D8B030D-6E8A-4147-A177-3AD203B41FA5}">
                      <a16:colId xmlns:a16="http://schemas.microsoft.com/office/drawing/2014/main" val="3888643953"/>
                    </a:ext>
                  </a:extLst>
                </a:gridCol>
                <a:gridCol w="3003902">
                  <a:extLst>
                    <a:ext uri="{9D8B030D-6E8A-4147-A177-3AD203B41FA5}">
                      <a16:colId xmlns:a16="http://schemas.microsoft.com/office/drawing/2014/main" val="3357100017"/>
                    </a:ext>
                  </a:extLst>
                </a:gridCol>
                <a:gridCol w="3003902">
                  <a:extLst>
                    <a:ext uri="{9D8B030D-6E8A-4147-A177-3AD203B41FA5}">
                      <a16:colId xmlns:a16="http://schemas.microsoft.com/office/drawing/2014/main" val="1983631986"/>
                    </a:ext>
                  </a:extLst>
                </a:gridCol>
              </a:tblGrid>
              <a:tr h="844384">
                <a:tc>
                  <a:txBody>
                    <a:bodyPr/>
                    <a:lstStyle/>
                    <a:p>
                      <a:pPr algn="ctr" fontAlgn="t"/>
                      <a:r>
                        <a:rPr lang="en-IN" dirty="0">
                          <a:effectLst/>
                        </a:rPr>
                        <a:t>Vertex</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dirty="0">
                          <a:effectLst/>
                        </a:rPr>
                        <a:t>Indegree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fontAlgn="t"/>
                      <a:r>
                        <a:rPr lang="en-IN" dirty="0">
                          <a:effectLst/>
                        </a:rPr>
                        <a:t>Outdegree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1821867938"/>
                  </a:ext>
                </a:extLst>
              </a:tr>
              <a:tr h="366987">
                <a:tc>
                  <a:txBody>
                    <a:bodyPr/>
                    <a:lstStyle/>
                    <a:p>
                      <a:pPr algn="ctr" fontAlgn="t"/>
                      <a:r>
                        <a:rPr lang="en-IN" dirty="0">
                          <a:effectLst/>
                        </a:rPr>
                        <a:t>a</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854565"/>
                  </a:ext>
                </a:extLst>
              </a:tr>
              <a:tr h="366987">
                <a:tc>
                  <a:txBody>
                    <a:bodyPr/>
                    <a:lstStyle/>
                    <a:p>
                      <a:pPr algn="ctr" fontAlgn="t"/>
                      <a:r>
                        <a:rPr lang="en-IN" dirty="0">
                          <a:effectLst/>
                        </a:rPr>
                        <a:t>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5343313"/>
                  </a:ext>
                </a:extLst>
              </a:tr>
              <a:tr h="366987">
                <a:tc>
                  <a:txBody>
                    <a:bodyPr/>
                    <a:lstStyle/>
                    <a:p>
                      <a:pPr algn="ctr" fontAlgn="t"/>
                      <a:r>
                        <a:rPr lang="en-IN">
                          <a:effectLst/>
                        </a:rPr>
                        <a:t>c</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2</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2249902"/>
                  </a:ext>
                </a:extLst>
              </a:tr>
              <a:tr h="366987">
                <a:tc>
                  <a:txBody>
                    <a:bodyPr/>
                    <a:lstStyle/>
                    <a:p>
                      <a:pPr algn="ctr" fontAlgn="t"/>
                      <a:r>
                        <a:rPr lang="en-IN">
                          <a:effectLst/>
                        </a:rPr>
                        <a:t>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7811340"/>
                  </a:ext>
                </a:extLst>
              </a:tr>
              <a:tr h="366987">
                <a:tc>
                  <a:txBody>
                    <a:bodyPr/>
                    <a:lstStyle/>
                    <a:p>
                      <a:pPr algn="ctr" fontAlgn="t"/>
                      <a:r>
                        <a:rPr lang="en-IN" dirty="0">
                          <a:effectLst/>
                        </a:rPr>
                        <a:t>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dirty="0">
                          <a:effectLst/>
                        </a:rPr>
                        <a:t>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661491"/>
                  </a:ext>
                </a:extLst>
              </a:tr>
            </a:tbl>
          </a:graphicData>
        </a:graphic>
      </p:graphicFrame>
    </p:spTree>
    <p:extLst>
      <p:ext uri="{BB962C8B-B14F-4D97-AF65-F5344CB8AC3E}">
        <p14:creationId xmlns:p14="http://schemas.microsoft.com/office/powerpoint/2010/main" val="259267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FEE025-214F-6A20-8DF1-F1BA28DA4B42}"/>
              </a:ext>
            </a:extLst>
          </p:cNvPr>
          <p:cNvSpPr txBox="1"/>
          <p:nvPr/>
        </p:nvSpPr>
        <p:spPr>
          <a:xfrm>
            <a:off x="872197" y="534573"/>
            <a:ext cx="10367889" cy="830997"/>
          </a:xfrm>
          <a:prstGeom prst="rect">
            <a:avLst/>
          </a:prstGeom>
          <a:noFill/>
        </p:spPr>
        <p:txBody>
          <a:bodyPr wrap="square">
            <a:spAutoFit/>
          </a:bodyPr>
          <a:lstStyle/>
          <a:p>
            <a:pPr algn="just"/>
            <a:r>
              <a:rPr lang="en-US" sz="2400" b="1" i="0" u="sng" dirty="0">
                <a:effectLst/>
                <a:latin typeface="Times New Roman" panose="02020603050405020304" pitchFamily="18" charset="0"/>
                <a:cs typeface="Times New Roman" panose="02020603050405020304" pitchFamily="18" charset="0"/>
              </a:rPr>
              <a:t>Pendant Vertex</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A vertex with degree one is called a pendent vertex.</a:t>
            </a:r>
          </a:p>
        </p:txBody>
      </p:sp>
      <p:pic>
        <p:nvPicPr>
          <p:cNvPr id="10244" name="Picture 4" descr="Pendent Vertex">
            <a:extLst>
              <a:ext uri="{FF2B5EF4-FFF2-40B4-BE49-F238E27FC236}">
                <a16:creationId xmlns:a16="http://schemas.microsoft.com/office/drawing/2014/main" id="{72C513A2-8BCD-D0A2-FCCC-F1A75723D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1635" y="778779"/>
            <a:ext cx="1990725" cy="714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4795BB-11AE-8D27-FADA-9E725CD8B4A2}"/>
              </a:ext>
            </a:extLst>
          </p:cNvPr>
          <p:cNvSpPr txBox="1"/>
          <p:nvPr/>
        </p:nvSpPr>
        <p:spPr>
          <a:xfrm>
            <a:off x="520505" y="1737360"/>
            <a:ext cx="10860258" cy="3693319"/>
          </a:xfrm>
          <a:prstGeom prst="rect">
            <a:avLst/>
          </a:prstGeom>
          <a:noFill/>
        </p:spPr>
        <p:txBody>
          <a:bodyPr wrap="square" rtlCol="0">
            <a:sp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Here, in this example, vertex ‘a’ and vertex ‘b’ have a connected edge ‘ab’. So with respect to the vertex ‘a’, there is only one edge towards vertex ‘b’ and similarly with respect to the vertex ‘b’, there is only one edge towards vertex ‘a’. Finally, vertex ‘a’ and vertex ‘b’ has degree as one which are also called as the pendent vertex.</a:t>
            </a:r>
          </a:p>
          <a:p>
            <a:pPr algn="l">
              <a:lnSpc>
                <a:spcPct val="150000"/>
              </a:lnSpc>
            </a:pPr>
            <a:r>
              <a:rPr lang="en-US" sz="2400" b="1" i="0" dirty="0">
                <a:effectLst/>
                <a:latin typeface="Times New Roman" panose="02020603050405020304" pitchFamily="18" charset="0"/>
                <a:cs typeface="Times New Roman" panose="02020603050405020304" pitchFamily="18" charset="0"/>
              </a:rPr>
              <a:t>Isolated Vertex</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 vertex with degree zero is called an isolated vertex.</a:t>
            </a:r>
          </a:p>
          <a:p>
            <a:endParaRPr lang="en-IN" dirty="0"/>
          </a:p>
        </p:txBody>
      </p:sp>
    </p:spTree>
    <p:extLst>
      <p:ext uri="{BB962C8B-B14F-4D97-AF65-F5344CB8AC3E}">
        <p14:creationId xmlns:p14="http://schemas.microsoft.com/office/powerpoint/2010/main" val="381145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6F79-4B9C-56AF-2AAF-35184BBCBC8F}"/>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54F22472-B501-95CE-3CFC-A98D94650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7825"/>
            <a:ext cx="12192000" cy="610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525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25474B-EA96-CDEC-E954-4A2C731D1EE7}"/>
              </a:ext>
            </a:extLst>
          </p:cNvPr>
          <p:cNvSpPr txBox="1"/>
          <p:nvPr/>
        </p:nvSpPr>
        <p:spPr>
          <a:xfrm>
            <a:off x="379828" y="731520"/>
            <a:ext cx="10578904" cy="1200329"/>
          </a:xfrm>
          <a:prstGeom prst="rect">
            <a:avLst/>
          </a:prstGeom>
          <a:noFill/>
        </p:spPr>
        <p:txBody>
          <a:bodyPr wrap="square">
            <a:spAutoFit/>
          </a:bodyPr>
          <a:lstStyle/>
          <a:p>
            <a:pPr algn="l"/>
            <a:r>
              <a:rPr lang="en-US" sz="2400" b="1" i="0" u="sng" dirty="0">
                <a:effectLst/>
                <a:latin typeface="Times New Roman" panose="02020603050405020304" pitchFamily="18" charset="0"/>
                <a:cs typeface="Times New Roman" panose="02020603050405020304" pitchFamily="18" charset="0"/>
              </a:rPr>
              <a:t>Parallel Edges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In a graph, if a pair of vertices is connected by more than one edge, then those edges are called parallel edges.</a:t>
            </a:r>
          </a:p>
        </p:txBody>
      </p:sp>
      <p:pic>
        <p:nvPicPr>
          <p:cNvPr id="11266" name="Picture 2" descr="Parallel Edges">
            <a:extLst>
              <a:ext uri="{FF2B5EF4-FFF2-40B4-BE49-F238E27FC236}">
                <a16:creationId xmlns:a16="http://schemas.microsoft.com/office/drawing/2014/main" id="{6399CC5A-5BA6-BCB4-BA21-4A9DAF91B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075" y="2775073"/>
            <a:ext cx="1838325" cy="885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137480-35D4-5174-6149-F3C791EEF1A4}"/>
              </a:ext>
            </a:extLst>
          </p:cNvPr>
          <p:cNvSpPr txBox="1"/>
          <p:nvPr/>
        </p:nvSpPr>
        <p:spPr>
          <a:xfrm>
            <a:off x="520505" y="4586068"/>
            <a:ext cx="6063175" cy="1477328"/>
          </a:xfrm>
          <a:prstGeom prst="rect">
            <a:avLst/>
          </a:prstGeom>
          <a:noFill/>
        </p:spPr>
        <p:txBody>
          <a:bodyPr wrap="square" rtlCol="0">
            <a:spAutoFit/>
          </a:bodyPr>
          <a:lstStyle/>
          <a:p>
            <a:pPr algn="l"/>
            <a:r>
              <a:rPr lang="en-US" sz="2400" b="1" i="0" u="sng" dirty="0">
                <a:effectLst/>
                <a:latin typeface="Times New Roman" panose="02020603050405020304" pitchFamily="18" charset="0"/>
                <a:cs typeface="Times New Roman" panose="02020603050405020304" pitchFamily="18" charset="0"/>
              </a:rPr>
              <a:t>Multi Graph</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A graph having parallel edges is known as a Multigraph</a:t>
            </a:r>
            <a:r>
              <a:rPr lang="en-US" sz="2400" b="0" i="0" dirty="0">
                <a:solidFill>
                  <a:srgbClr val="000000"/>
                </a:solidFill>
                <a:effectLst/>
                <a:latin typeface="Nunito" pitchFamily="2" charset="0"/>
              </a:rPr>
              <a:t>.</a:t>
            </a:r>
          </a:p>
          <a:p>
            <a:endParaRPr lang="en-IN" dirty="0"/>
          </a:p>
        </p:txBody>
      </p:sp>
      <p:pic>
        <p:nvPicPr>
          <p:cNvPr id="11268" name="Picture 4" descr="Multi Graph">
            <a:extLst>
              <a:ext uri="{FF2B5EF4-FFF2-40B4-BE49-F238E27FC236}">
                <a16:creationId xmlns:a16="http://schemas.microsoft.com/office/drawing/2014/main" id="{A9AADDDF-E5CD-7833-4B86-CA3BA8059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5389" y="4472721"/>
            <a:ext cx="159067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579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E61A4-B8E5-4E55-0DE0-3EC9E1097940}"/>
              </a:ext>
            </a:extLst>
          </p:cNvPr>
          <p:cNvPicPr>
            <a:picLocks noChangeAspect="1"/>
          </p:cNvPicPr>
          <p:nvPr/>
        </p:nvPicPr>
        <p:blipFill>
          <a:blip r:embed="rId2"/>
          <a:stretch>
            <a:fillRect/>
          </a:stretch>
        </p:blipFill>
        <p:spPr>
          <a:xfrm>
            <a:off x="818289" y="1026942"/>
            <a:ext cx="10070775" cy="4360984"/>
          </a:xfrm>
          <a:prstGeom prst="rect">
            <a:avLst/>
          </a:prstGeom>
        </p:spPr>
      </p:pic>
    </p:spTree>
    <p:extLst>
      <p:ext uri="{BB962C8B-B14F-4D97-AF65-F5344CB8AC3E}">
        <p14:creationId xmlns:p14="http://schemas.microsoft.com/office/powerpoint/2010/main" val="562243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F94C2-8FEB-19CC-6F92-9EBF3A20C626}"/>
              </a:ext>
            </a:extLst>
          </p:cNvPr>
          <p:cNvSpPr txBox="1"/>
          <p:nvPr/>
        </p:nvSpPr>
        <p:spPr>
          <a:xfrm>
            <a:off x="858130" y="604911"/>
            <a:ext cx="10874326" cy="3349956"/>
          </a:xfrm>
          <a:prstGeom prst="rect">
            <a:avLst/>
          </a:prstGeom>
          <a:noFill/>
        </p:spPr>
        <p:txBody>
          <a:bodyPr wrap="square">
            <a:spAutoFit/>
          </a:bodyPr>
          <a:lstStyle/>
          <a:p>
            <a:pPr algn="l" fontAlgn="base">
              <a:lnSpc>
                <a:spcPct val="150000"/>
              </a:lnSpc>
            </a:pPr>
            <a:r>
              <a:rPr lang="en-US" sz="2400" b="1" i="0" dirty="0">
                <a:solidFill>
                  <a:srgbClr val="273239"/>
                </a:solidFill>
                <a:effectLst/>
                <a:latin typeface="Times New Roman" panose="02020603050405020304" pitchFamily="18" charset="0"/>
                <a:cs typeface="Times New Roman" panose="02020603050405020304" pitchFamily="18" charset="0"/>
              </a:rPr>
              <a:t>Handshaking Theorem :</a:t>
            </a: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What would one get if the degrees of all the vertices of a graph are added? In the case of an undirected graph, each edge contributes twice, once for its initial vertex and the second for its terminal vertex. So the sum of degrees is equal to twice the number of edges. This fact is stated in the Handshaking Theorem.</a:t>
            </a:r>
            <a:br>
              <a:rPr lang="en-US" sz="2400" b="0" i="0" dirty="0">
                <a:solidFill>
                  <a:srgbClr val="273239"/>
                </a:solidFill>
                <a:effectLst/>
                <a:latin typeface="Times New Roman" panose="02020603050405020304" pitchFamily="18" charset="0"/>
                <a:cs typeface="Times New Roman" panose="02020603050405020304" pitchFamily="18" charset="0"/>
              </a:rPr>
            </a:br>
            <a:r>
              <a:rPr lang="en-US" sz="2400" b="0" i="0" dirty="0">
                <a:solidFill>
                  <a:srgbClr val="273239"/>
                </a:solidFill>
                <a:effectLst/>
                <a:latin typeface="Times New Roman" panose="02020603050405020304" pitchFamily="18" charset="0"/>
                <a:cs typeface="Times New Roman" panose="02020603050405020304" pitchFamily="18" charset="0"/>
              </a:rPr>
              <a:t> </a:t>
            </a:r>
          </a:p>
        </p:txBody>
      </p:sp>
      <p:pic>
        <p:nvPicPr>
          <p:cNvPr id="10" name="Graphic 9">
            <a:extLst>
              <a:ext uri="{FF2B5EF4-FFF2-40B4-BE49-F238E27FC236}">
                <a16:creationId xmlns:a16="http://schemas.microsoft.com/office/drawing/2014/main" id="{D254D410-BBC6-0851-2C6A-0383D74872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9808" y="4135902"/>
            <a:ext cx="3685737" cy="590844"/>
          </a:xfrm>
          <a:prstGeom prst="rect">
            <a:avLst/>
          </a:prstGeom>
        </p:spPr>
      </p:pic>
    </p:spTree>
    <p:extLst>
      <p:ext uri="{BB962C8B-B14F-4D97-AF65-F5344CB8AC3E}">
        <p14:creationId xmlns:p14="http://schemas.microsoft.com/office/powerpoint/2010/main" val="1457102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228A36-254C-C9EB-BC72-2124FE0FE4DD}"/>
              </a:ext>
            </a:extLst>
          </p:cNvPr>
          <p:cNvPicPr>
            <a:picLocks noChangeAspect="1"/>
          </p:cNvPicPr>
          <p:nvPr/>
        </p:nvPicPr>
        <p:blipFill>
          <a:blip r:embed="rId2"/>
          <a:stretch>
            <a:fillRect/>
          </a:stretch>
        </p:blipFill>
        <p:spPr>
          <a:xfrm>
            <a:off x="581973" y="942534"/>
            <a:ext cx="10418962" cy="5261317"/>
          </a:xfrm>
          <a:prstGeom prst="rect">
            <a:avLst/>
          </a:prstGeom>
        </p:spPr>
      </p:pic>
    </p:spTree>
    <p:extLst>
      <p:ext uri="{BB962C8B-B14F-4D97-AF65-F5344CB8AC3E}">
        <p14:creationId xmlns:p14="http://schemas.microsoft.com/office/powerpoint/2010/main" val="1551426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4607DE-5253-07D6-2CB7-C536B55BE072}"/>
              </a:ext>
            </a:extLst>
          </p:cNvPr>
          <p:cNvPicPr>
            <a:picLocks noChangeAspect="1"/>
          </p:cNvPicPr>
          <p:nvPr/>
        </p:nvPicPr>
        <p:blipFill>
          <a:blip r:embed="rId2"/>
          <a:stretch>
            <a:fillRect/>
          </a:stretch>
        </p:blipFill>
        <p:spPr>
          <a:xfrm>
            <a:off x="1088570" y="886266"/>
            <a:ext cx="9870161" cy="1786596"/>
          </a:xfrm>
          <a:prstGeom prst="rect">
            <a:avLst/>
          </a:prstGeom>
        </p:spPr>
      </p:pic>
      <p:sp>
        <p:nvSpPr>
          <p:cNvPr id="4" name="TextBox 3">
            <a:extLst>
              <a:ext uri="{FF2B5EF4-FFF2-40B4-BE49-F238E27FC236}">
                <a16:creationId xmlns:a16="http://schemas.microsoft.com/office/drawing/2014/main" id="{BEECDEBF-C492-41AE-07CB-36D9BBAFD220}"/>
              </a:ext>
            </a:extLst>
          </p:cNvPr>
          <p:cNvSpPr txBox="1"/>
          <p:nvPr/>
        </p:nvSpPr>
        <p:spPr>
          <a:xfrm>
            <a:off x="1088570" y="3429000"/>
            <a:ext cx="10038975" cy="2249142"/>
          </a:xfrm>
          <a:prstGeom prst="rect">
            <a:avLst/>
          </a:prstGeom>
          <a:noFill/>
        </p:spPr>
        <p:txBody>
          <a:bodyPr wrap="square" rtlCol="0">
            <a:spAutoFit/>
          </a:bodyPr>
          <a:lstStyle/>
          <a:p>
            <a:pPr algn="l">
              <a:lnSpc>
                <a:spcPct val="150000"/>
              </a:lnSpc>
            </a:pPr>
            <a:r>
              <a:rPr lang="en-US" sz="2400" b="1" dirty="0">
                <a:latin typeface="Times New Roman" panose="02020603050405020304" pitchFamily="18" charset="0"/>
              </a:rPr>
              <a:t>U</a:t>
            </a:r>
            <a:r>
              <a:rPr lang="en-US" sz="2400" b="1" i="0" u="none" strike="noStrike" baseline="0" dirty="0">
                <a:latin typeface="Times New Roman" panose="02020603050405020304" pitchFamily="18" charset="0"/>
              </a:rPr>
              <a:t>nderlying undirected graph: </a:t>
            </a:r>
            <a:r>
              <a:rPr lang="en-IN" sz="2400" b="0" i="0" u="none" strike="noStrike" baseline="0" dirty="0">
                <a:latin typeface="Times New Roman" panose="02020603050405020304" pitchFamily="18" charset="0"/>
              </a:rPr>
              <a:t>The undirected graph that </a:t>
            </a:r>
            <a:r>
              <a:rPr lang="en-US" sz="2400" b="0" i="0" u="none" strike="noStrike" baseline="0" dirty="0">
                <a:latin typeface="Times New Roman" panose="02020603050405020304" pitchFamily="18" charset="0"/>
              </a:rPr>
              <a:t>results from ignoring the directions of edges is called the </a:t>
            </a:r>
            <a:r>
              <a:rPr lang="en-US" sz="2400" b="1" i="0" u="none" strike="noStrike" baseline="0" dirty="0">
                <a:latin typeface="Times New Roman" panose="02020603050405020304" pitchFamily="18" charset="0"/>
              </a:rPr>
              <a:t>underlying undirected graph</a:t>
            </a:r>
            <a:r>
              <a:rPr lang="en-US" sz="2400" b="0" i="0" u="none" strike="noStrike" baseline="0" dirty="0">
                <a:latin typeface="Times New Roman" panose="02020603050405020304" pitchFamily="18" charset="0"/>
              </a:rPr>
              <a:t>. A graph</a:t>
            </a:r>
          </a:p>
          <a:p>
            <a:pPr algn="l">
              <a:lnSpc>
                <a:spcPct val="150000"/>
              </a:lnSpc>
            </a:pPr>
            <a:r>
              <a:rPr lang="en-US" sz="2400" b="0" i="0" u="none" strike="noStrike" baseline="0" dirty="0">
                <a:latin typeface="Times New Roman" panose="02020603050405020304" pitchFamily="18" charset="0"/>
              </a:rPr>
              <a:t>with directed edges and its underlying undirected graph having the same number of edges.</a:t>
            </a:r>
            <a:endParaRPr lang="en-IN" sz="2400" dirty="0"/>
          </a:p>
        </p:txBody>
      </p:sp>
    </p:spTree>
    <p:extLst>
      <p:ext uri="{BB962C8B-B14F-4D97-AF65-F5344CB8AC3E}">
        <p14:creationId xmlns:p14="http://schemas.microsoft.com/office/powerpoint/2010/main" val="3658239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718572-B8AA-E4F8-B1E0-FA167B6E55D2}"/>
              </a:ext>
            </a:extLst>
          </p:cNvPr>
          <p:cNvSpPr txBox="1"/>
          <p:nvPr/>
        </p:nvSpPr>
        <p:spPr>
          <a:xfrm>
            <a:off x="1350498" y="801858"/>
            <a:ext cx="4604146" cy="523220"/>
          </a:xfrm>
          <a:prstGeom prst="rect">
            <a:avLst/>
          </a:prstGeom>
          <a:noFill/>
        </p:spPr>
        <p:txBody>
          <a:bodyPr wrap="none" rtlCol="0">
            <a:spAutoFit/>
          </a:bodyPr>
          <a:lstStyle/>
          <a:p>
            <a:r>
              <a:rPr lang="en-IN" sz="2800" b="1" i="0" u="none" strike="noStrike" baseline="0" dirty="0">
                <a:solidFill>
                  <a:srgbClr val="002060"/>
                </a:solidFill>
                <a:latin typeface="Times New Roman" panose="02020603050405020304" pitchFamily="18" charset="0"/>
                <a:cs typeface="Times New Roman" panose="02020603050405020304" pitchFamily="18" charset="0"/>
              </a:rPr>
              <a:t>Some Special Simple Graphs</a:t>
            </a:r>
            <a:endParaRPr lang="en-IN" sz="28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BD0A1C-B3C9-B0D7-427D-2247C9A14F29}"/>
              </a:ext>
            </a:extLst>
          </p:cNvPr>
          <p:cNvSpPr txBox="1"/>
          <p:nvPr/>
        </p:nvSpPr>
        <p:spPr>
          <a:xfrm>
            <a:off x="1659988" y="1702191"/>
            <a:ext cx="3223959" cy="1815882"/>
          </a:xfrm>
          <a:prstGeom prst="rect">
            <a:avLst/>
          </a:prstGeom>
          <a:noFill/>
        </p:spPr>
        <p:txBody>
          <a:bodyPr wrap="none" rtlCol="0">
            <a:spAutoFit/>
          </a:bodyPr>
          <a:lstStyle/>
          <a:p>
            <a:pPr marL="514350" indent="-514350">
              <a:buFont typeface="+mj-lt"/>
              <a:buAutoNum type="arabicPeriod"/>
            </a:pPr>
            <a:r>
              <a:rPr lang="en-IN" sz="2800" i="0" u="none" strike="noStrike" baseline="0" dirty="0">
                <a:latin typeface="Times New Roman" panose="02020603050405020304" pitchFamily="18" charset="0"/>
              </a:rPr>
              <a:t>Complete Graphs</a:t>
            </a:r>
          </a:p>
          <a:p>
            <a:pPr marL="514350" indent="-514350">
              <a:buFont typeface="+mj-lt"/>
              <a:buAutoNum type="arabicPeriod"/>
            </a:pPr>
            <a:r>
              <a:rPr lang="en-IN" sz="2800" i="0" u="none" strike="noStrike" baseline="0" dirty="0">
                <a:latin typeface="Times New Roman" panose="02020603050405020304" pitchFamily="18" charset="0"/>
              </a:rPr>
              <a:t>Cycles</a:t>
            </a:r>
            <a:endParaRPr lang="en-IN" sz="2800" dirty="0">
              <a:latin typeface="Times New Roman" panose="02020603050405020304" pitchFamily="18" charset="0"/>
            </a:endParaRPr>
          </a:p>
          <a:p>
            <a:pPr marL="514350" indent="-514350">
              <a:buFont typeface="+mj-lt"/>
              <a:buAutoNum type="arabicPeriod"/>
            </a:pPr>
            <a:r>
              <a:rPr lang="en-IN" sz="2800" i="0" u="none" strike="noStrike" baseline="0" dirty="0">
                <a:latin typeface="Times New Roman" panose="02020603050405020304" pitchFamily="18" charset="0"/>
              </a:rPr>
              <a:t>Wheels</a:t>
            </a:r>
          </a:p>
          <a:p>
            <a:pPr marL="514350" indent="-514350">
              <a:buFont typeface="+mj-lt"/>
              <a:buAutoNum type="arabicPeriod"/>
            </a:pPr>
            <a:r>
              <a:rPr lang="en-IN" sz="2800" i="1" u="none" strike="noStrike" baseline="0" dirty="0">
                <a:latin typeface="MTMIB"/>
              </a:rPr>
              <a:t>n</a:t>
            </a:r>
            <a:r>
              <a:rPr lang="en-IN" sz="2800" i="0" u="none" strike="noStrike" baseline="0" dirty="0">
                <a:latin typeface="Times New Roman" panose="02020603050405020304" pitchFamily="18" charset="0"/>
              </a:rPr>
              <a:t>-Cubes</a:t>
            </a:r>
            <a:endParaRPr lang="en-IN" sz="2800" dirty="0"/>
          </a:p>
        </p:txBody>
      </p:sp>
    </p:spTree>
    <p:extLst>
      <p:ext uri="{BB962C8B-B14F-4D97-AF65-F5344CB8AC3E}">
        <p14:creationId xmlns:p14="http://schemas.microsoft.com/office/powerpoint/2010/main" val="123075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CCF7C-2406-E31B-8698-652E84891838}"/>
              </a:ext>
            </a:extLst>
          </p:cNvPr>
          <p:cNvSpPr txBox="1"/>
          <p:nvPr/>
        </p:nvSpPr>
        <p:spPr>
          <a:xfrm>
            <a:off x="787791" y="647114"/>
            <a:ext cx="9889588" cy="2677656"/>
          </a:xfrm>
          <a:prstGeom prst="rect">
            <a:avLst/>
          </a:prstGeom>
          <a:noFill/>
        </p:spPr>
        <p:txBody>
          <a:bodyPr wrap="square" rtlCol="0">
            <a:spAutoFit/>
          </a:bodyPr>
          <a:lstStyle/>
          <a:p>
            <a:pPr algn="just"/>
            <a:r>
              <a:rPr lang="en-US" sz="2800" b="1" i="0" u="none" strike="noStrike" baseline="0" dirty="0">
                <a:latin typeface="Times New Roman" panose="02020603050405020304" pitchFamily="18" charset="0"/>
              </a:rPr>
              <a:t>Complete Graphs </a:t>
            </a:r>
            <a:r>
              <a:rPr lang="en-US" sz="2800" b="0" i="0" u="none" strike="noStrike" baseline="0" dirty="0">
                <a:latin typeface="Times New Roman" panose="02020603050405020304" pitchFamily="18" charset="0"/>
              </a:rPr>
              <a:t>A </a:t>
            </a:r>
            <a:r>
              <a:rPr lang="en-US" sz="2800" b="1" i="0" u="none" strike="noStrike" baseline="0" dirty="0">
                <a:latin typeface="Times New Roman" panose="02020603050405020304" pitchFamily="18" charset="0"/>
              </a:rPr>
              <a:t>complete graph on </a:t>
            </a:r>
            <a:r>
              <a:rPr lang="en-US" sz="2800" b="1" i="1" u="none" strike="noStrike" baseline="0" dirty="0">
                <a:latin typeface="MTMIB"/>
              </a:rPr>
              <a:t>n </a:t>
            </a:r>
            <a:r>
              <a:rPr lang="en-US" sz="2800" b="1" i="0" u="none" strike="noStrike" baseline="0" dirty="0">
                <a:latin typeface="Times New Roman" panose="02020603050405020304" pitchFamily="18" charset="0"/>
              </a:rPr>
              <a:t>vertices</a:t>
            </a:r>
            <a:r>
              <a:rPr lang="en-US" sz="2800" b="0" i="0" u="none" strike="noStrike" baseline="0" dirty="0">
                <a:latin typeface="Times New Roman" panose="02020603050405020304" pitchFamily="18" charset="0"/>
              </a:rPr>
              <a:t>, denoted by </a:t>
            </a:r>
            <a:r>
              <a:rPr lang="en-US" sz="2800" b="0" i="1" u="none" strike="noStrike" baseline="0" dirty="0" err="1">
                <a:latin typeface="MTMI"/>
              </a:rPr>
              <a:t>Kn</a:t>
            </a:r>
            <a:r>
              <a:rPr lang="en-US" sz="2800" b="0" i="0" u="none" strike="noStrike" baseline="0" dirty="0">
                <a:latin typeface="Times New Roman" panose="02020603050405020304" pitchFamily="18" charset="0"/>
              </a:rPr>
              <a:t>, is a simple graph that contains exactly one edge between each pair of distinct vertices. The graphs </a:t>
            </a:r>
            <a:r>
              <a:rPr lang="en-US" sz="2800" b="0" i="1" u="none" strike="noStrike" baseline="0" dirty="0" err="1">
                <a:latin typeface="MTMI"/>
              </a:rPr>
              <a:t>Kn</a:t>
            </a:r>
            <a:r>
              <a:rPr lang="en-US" sz="2800" b="0" i="0" u="none" strike="noStrike" baseline="0" dirty="0">
                <a:latin typeface="Times New Roman" panose="02020603050405020304" pitchFamily="18" charset="0"/>
              </a:rPr>
              <a:t>, for </a:t>
            </a:r>
            <a:r>
              <a:rPr lang="en-US" sz="2800" b="0" i="1" u="none" strike="noStrike" baseline="0" dirty="0">
                <a:latin typeface="MTMI"/>
              </a:rPr>
              <a:t>n </a:t>
            </a:r>
            <a:r>
              <a:rPr lang="en-US" sz="2800" b="0" i="0" u="none" strike="noStrike" baseline="0" dirty="0">
                <a:latin typeface="MTSYN"/>
              </a:rPr>
              <a:t>= </a:t>
            </a:r>
            <a:r>
              <a:rPr lang="en-US" sz="2800" b="0" i="0" u="none" strike="noStrike" baseline="0" dirty="0">
                <a:latin typeface="Times New Roman" panose="02020603050405020304" pitchFamily="18" charset="0"/>
              </a:rPr>
              <a:t>1</a:t>
            </a:r>
            <a:r>
              <a:rPr lang="en-US" sz="2800" b="0" i="1" u="none" strike="noStrike" baseline="0" dirty="0">
                <a:latin typeface="MTMI"/>
              </a:rPr>
              <a:t>, </a:t>
            </a:r>
            <a:r>
              <a:rPr lang="en-US" sz="2800" b="0" i="0" u="none" strike="noStrike" baseline="0" dirty="0">
                <a:latin typeface="Times New Roman" panose="02020603050405020304" pitchFamily="18" charset="0"/>
              </a:rPr>
              <a:t>2</a:t>
            </a:r>
            <a:r>
              <a:rPr lang="en-US" sz="2800" b="0" i="1" u="none" strike="noStrike" baseline="0" dirty="0">
                <a:latin typeface="MTMI"/>
              </a:rPr>
              <a:t>, </a:t>
            </a:r>
            <a:r>
              <a:rPr lang="en-US" sz="2800" b="0" i="0" u="none" strike="noStrike" baseline="0" dirty="0">
                <a:latin typeface="Times New Roman" panose="02020603050405020304" pitchFamily="18" charset="0"/>
              </a:rPr>
              <a:t>3</a:t>
            </a:r>
            <a:r>
              <a:rPr lang="en-US" sz="2800" b="0" i="1" u="none" strike="noStrike" baseline="0" dirty="0">
                <a:latin typeface="MTMI"/>
              </a:rPr>
              <a:t>, </a:t>
            </a:r>
            <a:r>
              <a:rPr lang="en-US" sz="2800" b="0" i="0" u="none" strike="noStrike" baseline="0" dirty="0">
                <a:latin typeface="Times New Roman" panose="02020603050405020304" pitchFamily="18" charset="0"/>
              </a:rPr>
              <a:t>4</a:t>
            </a:r>
            <a:r>
              <a:rPr lang="en-US" sz="2800" b="0" i="1" u="none" strike="noStrike" baseline="0" dirty="0">
                <a:latin typeface="MTMI"/>
              </a:rPr>
              <a:t>, </a:t>
            </a:r>
            <a:r>
              <a:rPr lang="en-US" sz="2800" b="0" i="0" u="none" strike="noStrike" baseline="0" dirty="0">
                <a:latin typeface="Times New Roman" panose="02020603050405020304" pitchFamily="18" charset="0"/>
              </a:rPr>
              <a:t>5</a:t>
            </a:r>
            <a:r>
              <a:rPr lang="en-US" sz="2800" b="0" i="1" u="none" strike="noStrike" baseline="0" dirty="0">
                <a:latin typeface="MTMI"/>
              </a:rPr>
              <a:t>, </a:t>
            </a:r>
            <a:r>
              <a:rPr lang="en-US" sz="2800" b="0" i="0" u="none" strike="noStrike" baseline="0" dirty="0">
                <a:latin typeface="Times New Roman" panose="02020603050405020304" pitchFamily="18" charset="0"/>
              </a:rPr>
              <a:t>6, are displayed in the following figure. A simple graph for which there is at least one pair of distinct vertex not connected by an edge is called </a:t>
            </a:r>
            <a:r>
              <a:rPr lang="en-US" sz="2800" b="1" i="0" u="none" strike="noStrike" baseline="0" dirty="0">
                <a:latin typeface="Times New Roman" panose="02020603050405020304" pitchFamily="18" charset="0"/>
              </a:rPr>
              <a:t>noncomplete</a:t>
            </a:r>
            <a:r>
              <a:rPr lang="en-US" sz="2800" b="0" i="0" u="none" strike="noStrike" baseline="0" dirty="0">
                <a:latin typeface="Times New Roman" panose="02020603050405020304" pitchFamily="18" charset="0"/>
              </a:rPr>
              <a:t>.</a:t>
            </a:r>
            <a:endParaRPr lang="en-IN" sz="2800" dirty="0"/>
          </a:p>
        </p:txBody>
      </p:sp>
      <p:pic>
        <p:nvPicPr>
          <p:cNvPr id="4" name="Picture 3">
            <a:extLst>
              <a:ext uri="{FF2B5EF4-FFF2-40B4-BE49-F238E27FC236}">
                <a16:creationId xmlns:a16="http://schemas.microsoft.com/office/drawing/2014/main" id="{78C6D1E2-77B8-F851-CDA3-19353A0588F6}"/>
              </a:ext>
            </a:extLst>
          </p:cNvPr>
          <p:cNvPicPr>
            <a:picLocks noChangeAspect="1"/>
          </p:cNvPicPr>
          <p:nvPr/>
        </p:nvPicPr>
        <p:blipFill>
          <a:blip r:embed="rId2"/>
          <a:stretch>
            <a:fillRect/>
          </a:stretch>
        </p:blipFill>
        <p:spPr>
          <a:xfrm>
            <a:off x="1214259" y="3324770"/>
            <a:ext cx="9209901" cy="2781885"/>
          </a:xfrm>
          <a:prstGeom prst="rect">
            <a:avLst/>
          </a:prstGeom>
        </p:spPr>
      </p:pic>
    </p:spTree>
    <p:extLst>
      <p:ext uri="{BB962C8B-B14F-4D97-AF65-F5344CB8AC3E}">
        <p14:creationId xmlns:p14="http://schemas.microsoft.com/office/powerpoint/2010/main" val="2703313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83201-4699-85DD-4568-6F98A55CD7BE}"/>
              </a:ext>
            </a:extLst>
          </p:cNvPr>
          <p:cNvSpPr txBox="1"/>
          <p:nvPr/>
        </p:nvSpPr>
        <p:spPr>
          <a:xfrm>
            <a:off x="956603" y="647114"/>
            <a:ext cx="10691446" cy="830997"/>
          </a:xfrm>
          <a:prstGeom prst="rect">
            <a:avLst/>
          </a:prstGeom>
          <a:noFill/>
        </p:spPr>
        <p:txBody>
          <a:bodyPr wrap="square" rtlCol="0">
            <a:spAutoFit/>
          </a:bodyPr>
          <a:lstStyle/>
          <a:p>
            <a:pPr algn="l"/>
            <a:r>
              <a:rPr lang="en-US" sz="2400" b="1" i="0" u="none" strike="noStrike" baseline="0" dirty="0">
                <a:latin typeface="Times New Roman" panose="02020603050405020304" pitchFamily="18" charset="0"/>
                <a:cs typeface="Times New Roman" panose="02020603050405020304" pitchFamily="18" charset="0"/>
              </a:rPr>
              <a:t>Cycles: </a:t>
            </a:r>
            <a:r>
              <a:rPr lang="en-US" sz="2400" b="0" i="0" u="none" strike="noStrike" baseline="0" dirty="0">
                <a:latin typeface="Times New Roman" panose="02020603050405020304" pitchFamily="18" charset="0"/>
                <a:cs typeface="Times New Roman" panose="02020603050405020304" pitchFamily="18" charset="0"/>
              </a:rPr>
              <a:t>A </a:t>
            </a:r>
            <a:r>
              <a:rPr lang="en-US" sz="2400" b="1" i="0" u="none" strike="noStrike" baseline="0" dirty="0">
                <a:latin typeface="Times New Roman" panose="02020603050405020304" pitchFamily="18" charset="0"/>
                <a:cs typeface="Times New Roman" panose="02020603050405020304" pitchFamily="18" charset="0"/>
              </a:rPr>
              <a:t>cycle </a:t>
            </a:r>
            <a:r>
              <a:rPr lang="en-US" sz="2400" b="1" i="1" u="none" strike="noStrike" baseline="0" dirty="0">
                <a:latin typeface="Times New Roman" panose="02020603050405020304" pitchFamily="18" charset="0"/>
                <a:cs typeface="Times New Roman" panose="02020603050405020304" pitchFamily="18" charset="0"/>
              </a:rPr>
              <a:t>Cn</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n </a:t>
            </a:r>
            <a:r>
              <a:rPr lang="en-US" sz="2400" b="0" i="0" u="none" strike="noStrike" baseline="0" dirty="0">
                <a:latin typeface="Times New Roman" panose="02020603050405020304" pitchFamily="18" charset="0"/>
                <a:cs typeface="Times New Roman" panose="02020603050405020304" pitchFamily="18" charset="0"/>
              </a:rPr>
              <a:t>≥ 3, consists of </a:t>
            </a:r>
            <a:r>
              <a:rPr lang="en-US" sz="2400" b="0" i="1" u="none" strike="noStrike" baseline="0" dirty="0">
                <a:latin typeface="Times New Roman" panose="02020603050405020304" pitchFamily="18" charset="0"/>
                <a:cs typeface="Times New Roman" panose="02020603050405020304" pitchFamily="18" charset="0"/>
              </a:rPr>
              <a:t>n </a:t>
            </a:r>
            <a:r>
              <a:rPr lang="en-US" sz="2400" b="0" i="0" u="none" strike="noStrike" baseline="0" dirty="0">
                <a:latin typeface="Times New Roman" panose="02020603050405020304" pitchFamily="18" charset="0"/>
                <a:cs typeface="Times New Roman" panose="02020603050405020304" pitchFamily="18" charset="0"/>
              </a:rPr>
              <a:t>vertices </a:t>
            </a:r>
            <a:r>
              <a:rPr lang="en-US" sz="2400" b="0" i="1" u="none" strike="noStrike" baseline="0" dirty="0">
                <a:latin typeface="Times New Roman" panose="02020603050405020304" pitchFamily="18" charset="0"/>
                <a:cs typeface="Times New Roman" panose="02020603050405020304" pitchFamily="18" charset="0"/>
              </a:rPr>
              <a:t>v</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v</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 . . , </a:t>
            </a:r>
            <a:r>
              <a:rPr lang="en-US" sz="2400" b="0" i="1" u="none" strike="noStrike" baseline="0" dirty="0" err="1">
                <a:latin typeface="Times New Roman" panose="02020603050405020304" pitchFamily="18" charset="0"/>
                <a:cs typeface="Times New Roman" panose="02020603050405020304" pitchFamily="18" charset="0"/>
              </a:rPr>
              <a:t>vn</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and edges {</a:t>
            </a:r>
            <a:r>
              <a:rPr lang="en-US" sz="2400" b="0" i="1" u="none" strike="noStrike" baseline="0" dirty="0">
                <a:latin typeface="Times New Roman" panose="02020603050405020304" pitchFamily="18" charset="0"/>
                <a:cs typeface="Times New Roman" panose="02020603050405020304" pitchFamily="18" charset="0"/>
              </a:rPr>
              <a:t>v</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v</a:t>
            </a:r>
            <a:r>
              <a:rPr lang="en-US" sz="2400" b="0" i="0" u="none" strike="noStrike" baseline="0" dirty="0">
                <a:latin typeface="Times New Roman" panose="02020603050405020304" pitchFamily="18" charset="0"/>
                <a:cs typeface="Times New Roman" panose="02020603050405020304" pitchFamily="18" charset="0"/>
              </a:rPr>
              <a:t>2},</a:t>
            </a:r>
          </a:p>
          <a:p>
            <a:pPr algn="l"/>
            <a:r>
              <a:rPr lang="en-US" sz="2400" b="0" i="0" u="none" strike="noStrike" baseline="0" dirty="0">
                <a:latin typeface="Times New Roman" panose="02020603050405020304" pitchFamily="18" charset="0"/>
                <a:cs typeface="Times New Roman" panose="02020603050405020304" pitchFamily="18" charset="0"/>
              </a:rPr>
              <a:t>{</a:t>
            </a:r>
            <a:r>
              <a:rPr lang="en-US" sz="2400" b="0" i="1" u="none" strike="noStrike" baseline="0" dirty="0">
                <a:latin typeface="Times New Roman" panose="02020603050405020304" pitchFamily="18" charset="0"/>
                <a:cs typeface="Times New Roman" panose="02020603050405020304" pitchFamily="18" charset="0"/>
              </a:rPr>
              <a:t>v</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v</a:t>
            </a:r>
            <a:r>
              <a:rPr lang="en-US" sz="2400" b="0" i="0" u="none" strike="noStrike" baseline="0" dirty="0">
                <a:latin typeface="Times New Roman" panose="02020603050405020304" pitchFamily="18" charset="0"/>
                <a:cs typeface="Times New Roman" panose="02020603050405020304" pitchFamily="18" charset="0"/>
              </a:rPr>
              <a:t>3}</a:t>
            </a:r>
            <a:r>
              <a:rPr lang="en-US" sz="2400" b="0" i="1" u="none" strike="noStrike" baseline="0" dirty="0">
                <a:latin typeface="Times New Roman" panose="02020603050405020304" pitchFamily="18" charset="0"/>
                <a:cs typeface="Times New Roman" panose="02020603050405020304" pitchFamily="18" charset="0"/>
              </a:rPr>
              <a:t>, . . . , </a:t>
            </a:r>
            <a:r>
              <a:rPr lang="en-US" sz="2400" b="0" i="0" u="none" strike="noStrike" baseline="0" dirty="0">
                <a:latin typeface="Times New Roman" panose="02020603050405020304" pitchFamily="18" charset="0"/>
                <a:cs typeface="Times New Roman" panose="02020603050405020304" pitchFamily="18" charset="0"/>
              </a:rPr>
              <a:t>{</a:t>
            </a:r>
            <a:r>
              <a:rPr lang="en-US" sz="2400" b="0" i="1" u="none" strike="noStrike" baseline="0" dirty="0">
                <a:latin typeface="Times New Roman" panose="02020603050405020304" pitchFamily="18" charset="0"/>
                <a:cs typeface="Times New Roman" panose="02020603050405020304" pitchFamily="18" charset="0"/>
              </a:rPr>
              <a:t>vn</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err="1">
                <a:latin typeface="Times New Roman" panose="02020603050405020304" pitchFamily="18" charset="0"/>
                <a:cs typeface="Times New Roman" panose="02020603050405020304" pitchFamily="18" charset="0"/>
              </a:rPr>
              <a:t>vn</a:t>
            </a:r>
            <a:r>
              <a:rPr lang="en-US" sz="2400" b="0" i="0" u="none" strike="noStrike" baseline="0" dirty="0">
                <a:latin typeface="Times New Roman" panose="02020603050405020304" pitchFamily="18" charset="0"/>
                <a:cs typeface="Times New Roman" panose="02020603050405020304" pitchFamily="18" charset="0"/>
              </a:rPr>
              <a:t>}, and {</a:t>
            </a:r>
            <a:r>
              <a:rPr lang="en-US" sz="2400" b="0" i="1" u="none" strike="noStrike" baseline="0" dirty="0" err="1">
                <a:latin typeface="Times New Roman" panose="02020603050405020304" pitchFamily="18" charset="0"/>
                <a:cs typeface="Times New Roman" panose="02020603050405020304" pitchFamily="18" charset="0"/>
              </a:rPr>
              <a:t>vn</a:t>
            </a:r>
            <a:r>
              <a:rPr lang="en-US" sz="2400" b="0" i="1" u="none" strike="noStrike" baseline="0" dirty="0">
                <a:latin typeface="Times New Roman" panose="02020603050405020304" pitchFamily="18" charset="0"/>
                <a:cs typeface="Times New Roman" panose="02020603050405020304" pitchFamily="18" charset="0"/>
              </a:rPr>
              <a:t>, v</a:t>
            </a:r>
            <a:r>
              <a:rPr lang="en-US" sz="2400" b="0" i="0" u="none" strike="noStrike" baseline="0" dirty="0">
                <a:latin typeface="Times New Roman" panose="02020603050405020304" pitchFamily="18" charset="0"/>
                <a:cs typeface="Times New Roman" panose="02020603050405020304" pitchFamily="18" charset="0"/>
              </a:rPr>
              <a:t>1}. The cycles </a:t>
            </a:r>
            <a:r>
              <a:rPr lang="en-US" sz="2400" b="0" i="1" u="none" strike="noStrike" baseline="0" dirty="0">
                <a:latin typeface="Times New Roman" panose="02020603050405020304" pitchFamily="18" charset="0"/>
                <a:cs typeface="Times New Roman" panose="02020603050405020304" pitchFamily="18" charset="0"/>
              </a:rPr>
              <a:t>C</a:t>
            </a:r>
            <a:r>
              <a:rPr lang="en-US" sz="2400" b="0" i="0" u="none" strike="noStrike" baseline="0" dirty="0">
                <a:latin typeface="Times New Roman" panose="02020603050405020304" pitchFamily="18" charset="0"/>
                <a:cs typeface="Times New Roman" panose="02020603050405020304" pitchFamily="18" charset="0"/>
              </a:rPr>
              <a:t>3, </a:t>
            </a:r>
            <a:r>
              <a:rPr lang="en-US" sz="2400" b="0" i="1" u="none" strike="noStrike" baseline="0" dirty="0">
                <a:latin typeface="Times New Roman" panose="02020603050405020304" pitchFamily="18" charset="0"/>
                <a:cs typeface="Times New Roman" panose="02020603050405020304" pitchFamily="18" charset="0"/>
              </a:rPr>
              <a:t>C</a:t>
            </a:r>
            <a:r>
              <a:rPr lang="en-US" sz="2400" b="0" i="0" u="none" strike="noStrike" baseline="0" dirty="0">
                <a:latin typeface="Times New Roman" panose="02020603050405020304" pitchFamily="18" charset="0"/>
                <a:cs typeface="Times New Roman" panose="02020603050405020304" pitchFamily="18" charset="0"/>
              </a:rPr>
              <a:t>4, </a:t>
            </a:r>
            <a:r>
              <a:rPr lang="en-US" sz="2400" b="0" i="1" u="none" strike="noStrike" baseline="0" dirty="0">
                <a:latin typeface="Times New Roman" panose="02020603050405020304" pitchFamily="18" charset="0"/>
                <a:cs typeface="Times New Roman" panose="02020603050405020304" pitchFamily="18" charset="0"/>
              </a:rPr>
              <a:t>C</a:t>
            </a:r>
            <a:r>
              <a:rPr lang="en-US" sz="2400" b="0" i="0" u="none" strike="noStrike" baseline="0" dirty="0">
                <a:latin typeface="Times New Roman" panose="02020603050405020304" pitchFamily="18" charset="0"/>
                <a:cs typeface="Times New Roman" panose="02020603050405020304" pitchFamily="18" charset="0"/>
              </a:rPr>
              <a:t>5, and </a:t>
            </a:r>
            <a:r>
              <a:rPr lang="en-US" sz="2400" b="0" i="1" u="none" strike="noStrike" baseline="0" dirty="0">
                <a:latin typeface="Times New Roman" panose="02020603050405020304" pitchFamily="18" charset="0"/>
                <a:cs typeface="Times New Roman" panose="02020603050405020304" pitchFamily="18" charset="0"/>
              </a:rPr>
              <a:t>C</a:t>
            </a:r>
            <a:r>
              <a:rPr lang="en-US" sz="2400" b="0" i="0" u="none" strike="noStrike" baseline="0" dirty="0">
                <a:latin typeface="Times New Roman" panose="02020603050405020304" pitchFamily="18" charset="0"/>
                <a:cs typeface="Times New Roman" panose="02020603050405020304" pitchFamily="18" charset="0"/>
              </a:rPr>
              <a:t>6 are displayed </a:t>
            </a:r>
          </a:p>
        </p:txBody>
      </p:sp>
      <p:pic>
        <p:nvPicPr>
          <p:cNvPr id="4" name="Picture 3">
            <a:extLst>
              <a:ext uri="{FF2B5EF4-FFF2-40B4-BE49-F238E27FC236}">
                <a16:creationId xmlns:a16="http://schemas.microsoft.com/office/drawing/2014/main" id="{E8FCDE8C-830B-0943-7080-7163B7504F05}"/>
              </a:ext>
            </a:extLst>
          </p:cNvPr>
          <p:cNvPicPr>
            <a:picLocks noChangeAspect="1"/>
          </p:cNvPicPr>
          <p:nvPr/>
        </p:nvPicPr>
        <p:blipFill>
          <a:blip r:embed="rId2"/>
          <a:stretch>
            <a:fillRect/>
          </a:stretch>
        </p:blipFill>
        <p:spPr>
          <a:xfrm>
            <a:off x="2422322" y="2691890"/>
            <a:ext cx="7410995" cy="2133327"/>
          </a:xfrm>
          <a:prstGeom prst="rect">
            <a:avLst/>
          </a:prstGeom>
        </p:spPr>
      </p:pic>
    </p:spTree>
    <p:extLst>
      <p:ext uri="{BB962C8B-B14F-4D97-AF65-F5344CB8AC3E}">
        <p14:creationId xmlns:p14="http://schemas.microsoft.com/office/powerpoint/2010/main" val="3180658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2B03C8-7081-C798-0209-A9C1D0CA2161}"/>
              </a:ext>
            </a:extLst>
          </p:cNvPr>
          <p:cNvSpPr txBox="1"/>
          <p:nvPr/>
        </p:nvSpPr>
        <p:spPr>
          <a:xfrm>
            <a:off x="829993" y="604911"/>
            <a:ext cx="10452295" cy="1695144"/>
          </a:xfrm>
          <a:prstGeom prst="rect">
            <a:avLst/>
          </a:prstGeom>
          <a:noFill/>
        </p:spPr>
        <p:txBody>
          <a:bodyPr wrap="square">
            <a:spAutoFit/>
          </a:bodyPr>
          <a:lstStyle/>
          <a:p>
            <a:pPr algn="l">
              <a:lnSpc>
                <a:spcPct val="150000"/>
              </a:lnSpc>
            </a:pPr>
            <a:r>
              <a:rPr lang="en-US" sz="2400" b="1" i="0" u="none" strike="noStrike" baseline="0" dirty="0">
                <a:latin typeface="Times New Roman" panose="02020603050405020304" pitchFamily="18" charset="0"/>
              </a:rPr>
              <a:t>Wheels: </a:t>
            </a:r>
            <a:r>
              <a:rPr lang="en-US" sz="2400" b="0" i="0" u="none" strike="noStrike" baseline="0" dirty="0">
                <a:latin typeface="Times New Roman" panose="02020603050405020304" pitchFamily="18" charset="0"/>
              </a:rPr>
              <a:t>We obtain a </a:t>
            </a:r>
            <a:r>
              <a:rPr lang="en-US" sz="2400" b="1" i="0" u="none" strike="noStrike" baseline="0" dirty="0">
                <a:latin typeface="Times New Roman" panose="02020603050405020304" pitchFamily="18" charset="0"/>
              </a:rPr>
              <a:t>wheel </a:t>
            </a:r>
            <a:r>
              <a:rPr lang="en-US" sz="2400" b="1" i="1" u="none" strike="noStrike" baseline="0" dirty="0" err="1">
                <a:latin typeface="MTMIB"/>
              </a:rPr>
              <a:t>Wn</a:t>
            </a:r>
            <a:r>
              <a:rPr lang="en-US" sz="2400" b="1" i="1" u="none" strike="noStrike" baseline="0" dirty="0">
                <a:latin typeface="MTMIB"/>
              </a:rPr>
              <a:t> </a:t>
            </a:r>
            <a:r>
              <a:rPr lang="en-US" sz="2400" b="0" i="0" u="none" strike="noStrike" baseline="0" dirty="0">
                <a:latin typeface="Times New Roman" panose="02020603050405020304" pitchFamily="18" charset="0"/>
              </a:rPr>
              <a:t>when we add an additional vertex to a cycle </a:t>
            </a:r>
            <a:r>
              <a:rPr lang="en-US" sz="2400" b="0" i="1" u="none" strike="noStrike" baseline="0" dirty="0">
                <a:latin typeface="MTMI"/>
              </a:rPr>
              <a:t>Cn</a:t>
            </a:r>
            <a:r>
              <a:rPr lang="en-US" sz="2400" b="0" i="0" u="none" strike="noStrike" baseline="0" dirty="0">
                <a:latin typeface="Times New Roman" panose="02020603050405020304" pitchFamily="18" charset="0"/>
              </a:rPr>
              <a:t>, for </a:t>
            </a:r>
            <a:r>
              <a:rPr lang="en-US" sz="2400" b="0" i="1" u="none" strike="noStrike" baseline="0" dirty="0">
                <a:latin typeface="MTMI"/>
              </a:rPr>
              <a:t>n </a:t>
            </a:r>
            <a:r>
              <a:rPr lang="en-US" sz="2400" b="0" i="0" u="none" strike="noStrike" baseline="0" dirty="0">
                <a:latin typeface="MTSYN"/>
              </a:rPr>
              <a:t>≥ </a:t>
            </a:r>
            <a:r>
              <a:rPr lang="en-US" sz="2400" b="0" i="0" u="none" strike="noStrike" baseline="0" dirty="0">
                <a:latin typeface="Times New Roman" panose="02020603050405020304" pitchFamily="18" charset="0"/>
              </a:rPr>
              <a:t>3, and connect this new vertex to each of the </a:t>
            </a:r>
            <a:r>
              <a:rPr lang="en-US" sz="2400" b="0" i="1" u="none" strike="noStrike" baseline="0" dirty="0">
                <a:latin typeface="MTMI"/>
              </a:rPr>
              <a:t>n </a:t>
            </a:r>
            <a:r>
              <a:rPr lang="en-US" sz="2400" b="0" i="0" u="none" strike="noStrike" baseline="0" dirty="0">
                <a:latin typeface="Times New Roman" panose="02020603050405020304" pitchFamily="18" charset="0"/>
              </a:rPr>
              <a:t>vertices in </a:t>
            </a:r>
            <a:r>
              <a:rPr lang="en-US" sz="2400" b="0" i="1" u="none" strike="noStrike" baseline="0" dirty="0">
                <a:latin typeface="MTMI"/>
              </a:rPr>
              <a:t>Cn</a:t>
            </a:r>
            <a:r>
              <a:rPr lang="en-US" sz="2400" b="0" i="0" u="none" strike="noStrike" baseline="0" dirty="0">
                <a:latin typeface="Times New Roman" panose="02020603050405020304" pitchFamily="18" charset="0"/>
              </a:rPr>
              <a:t>, by new edges. The wheels </a:t>
            </a:r>
            <a:r>
              <a:rPr lang="en-US" sz="2400" b="0" i="1" u="none" strike="noStrike" baseline="0" dirty="0">
                <a:latin typeface="MTMI"/>
              </a:rPr>
              <a:t>W</a:t>
            </a:r>
            <a:r>
              <a:rPr lang="en-US" sz="2400" b="0" i="0" u="none" strike="noStrike" baseline="0" dirty="0">
                <a:latin typeface="Times New Roman" panose="02020603050405020304" pitchFamily="18" charset="0"/>
              </a:rPr>
              <a:t>3, </a:t>
            </a:r>
            <a:r>
              <a:rPr lang="en-US" sz="2400" b="0" i="1" u="none" strike="noStrike" baseline="0" dirty="0">
                <a:latin typeface="MTMI"/>
              </a:rPr>
              <a:t>W</a:t>
            </a:r>
            <a:r>
              <a:rPr lang="en-US" sz="2400" b="0" i="0" u="none" strike="noStrike" baseline="0" dirty="0">
                <a:latin typeface="Times New Roman" panose="02020603050405020304" pitchFamily="18" charset="0"/>
              </a:rPr>
              <a:t>4, </a:t>
            </a:r>
            <a:r>
              <a:rPr lang="en-US" sz="2400" b="0" i="1" u="none" strike="noStrike" baseline="0" dirty="0">
                <a:latin typeface="MTMI"/>
              </a:rPr>
              <a:t>W</a:t>
            </a:r>
            <a:r>
              <a:rPr lang="en-US" sz="2400" b="0" i="0" u="none" strike="noStrike" baseline="0" dirty="0">
                <a:latin typeface="Times New Roman" panose="02020603050405020304" pitchFamily="18" charset="0"/>
              </a:rPr>
              <a:t>5, and </a:t>
            </a:r>
            <a:r>
              <a:rPr lang="en-US" sz="2400" b="0" i="1" u="none" strike="noStrike" baseline="0" dirty="0">
                <a:latin typeface="MTMI"/>
              </a:rPr>
              <a:t>W</a:t>
            </a:r>
            <a:r>
              <a:rPr lang="en-US" sz="2400" b="0" i="0" u="none" strike="noStrike" baseline="0" dirty="0">
                <a:latin typeface="Times New Roman" panose="02020603050405020304" pitchFamily="18" charset="0"/>
              </a:rPr>
              <a:t>6 are displayed </a:t>
            </a:r>
            <a:endParaRPr lang="en-IN" sz="2400" dirty="0"/>
          </a:p>
        </p:txBody>
      </p:sp>
      <p:pic>
        <p:nvPicPr>
          <p:cNvPr id="5" name="Picture 4">
            <a:extLst>
              <a:ext uri="{FF2B5EF4-FFF2-40B4-BE49-F238E27FC236}">
                <a16:creationId xmlns:a16="http://schemas.microsoft.com/office/drawing/2014/main" id="{1FD4E264-E34F-F921-C96A-CB04D65554B6}"/>
              </a:ext>
            </a:extLst>
          </p:cNvPr>
          <p:cNvPicPr>
            <a:picLocks noChangeAspect="1"/>
          </p:cNvPicPr>
          <p:nvPr/>
        </p:nvPicPr>
        <p:blipFill>
          <a:blip r:embed="rId2"/>
          <a:stretch>
            <a:fillRect/>
          </a:stretch>
        </p:blipFill>
        <p:spPr>
          <a:xfrm>
            <a:off x="2236763" y="3104703"/>
            <a:ext cx="7976382" cy="1875260"/>
          </a:xfrm>
          <a:prstGeom prst="rect">
            <a:avLst/>
          </a:prstGeom>
        </p:spPr>
      </p:pic>
    </p:spTree>
    <p:extLst>
      <p:ext uri="{BB962C8B-B14F-4D97-AF65-F5344CB8AC3E}">
        <p14:creationId xmlns:p14="http://schemas.microsoft.com/office/powerpoint/2010/main" val="2958115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BE3362-A9CD-DCEE-B093-ED8E9857E5B8}"/>
              </a:ext>
            </a:extLst>
          </p:cNvPr>
          <p:cNvSpPr txBox="1"/>
          <p:nvPr/>
        </p:nvSpPr>
        <p:spPr>
          <a:xfrm>
            <a:off x="829994" y="928468"/>
            <a:ext cx="10944664" cy="4649799"/>
          </a:xfrm>
          <a:prstGeom prst="rect">
            <a:avLst/>
          </a:prstGeom>
          <a:noFill/>
        </p:spPr>
        <p:txBody>
          <a:bodyPr wrap="square" rtlCol="0">
            <a:spAutoFit/>
          </a:bodyPr>
          <a:lstStyle/>
          <a:p>
            <a:pPr algn="l">
              <a:lnSpc>
                <a:spcPct val="150000"/>
              </a:lnSpc>
            </a:pPr>
            <a:r>
              <a:rPr lang="en-IN" sz="3200" b="1" i="0" u="none" strike="noStrike" baseline="0" dirty="0">
                <a:solidFill>
                  <a:srgbClr val="7030A0"/>
                </a:solidFill>
                <a:latin typeface="Palatino-Bold"/>
              </a:rPr>
              <a:t>Bipartite Graphs: </a:t>
            </a:r>
            <a:r>
              <a:rPr lang="en-US" sz="2400" b="0" i="0" u="none" strike="noStrike" baseline="0" dirty="0">
                <a:latin typeface="Times New Roman" panose="02020603050405020304" pitchFamily="18" charset="0"/>
              </a:rPr>
              <a:t>Sometimes a graph has the property that its vertex set can be divided into two disjoint subsets such that each edge connects a vertex in one of these subsets to a vertex in the other subset</a:t>
            </a:r>
            <a:r>
              <a:rPr lang="en-US" sz="1800" b="0" i="0" u="none" strike="noStrike" baseline="0" dirty="0">
                <a:latin typeface="Times New Roman" panose="02020603050405020304" pitchFamily="18" charset="0"/>
              </a:rPr>
              <a:t>.</a:t>
            </a:r>
          </a:p>
          <a:p>
            <a:pPr algn="just">
              <a:lnSpc>
                <a:spcPct val="150000"/>
              </a:lnSpc>
            </a:pPr>
            <a:r>
              <a:rPr lang="en-US" sz="2400" b="0" i="0" u="none" strike="noStrike" baseline="0" dirty="0">
                <a:latin typeface="Times New Roman" panose="02020603050405020304" pitchFamily="18" charset="0"/>
              </a:rPr>
              <a:t>A simple graph </a:t>
            </a:r>
            <a:r>
              <a:rPr lang="en-US" sz="2400" b="0" i="1" u="none" strike="noStrike" baseline="0" dirty="0">
                <a:latin typeface="MTMI"/>
              </a:rPr>
              <a:t>G </a:t>
            </a:r>
            <a:r>
              <a:rPr lang="en-US" sz="2400" b="0" i="0" u="none" strike="noStrike" baseline="0" dirty="0">
                <a:latin typeface="Times New Roman" panose="02020603050405020304" pitchFamily="18" charset="0"/>
              </a:rPr>
              <a:t>is called </a:t>
            </a:r>
            <a:r>
              <a:rPr lang="en-US" sz="2400" b="0" i="1" u="none" strike="noStrike" baseline="0" dirty="0">
                <a:latin typeface="Times New Roman" panose="02020603050405020304" pitchFamily="18" charset="0"/>
              </a:rPr>
              <a:t>bipartite </a:t>
            </a:r>
            <a:r>
              <a:rPr lang="en-US" sz="2400" b="0" i="0" u="none" strike="noStrike" baseline="0" dirty="0">
                <a:latin typeface="Times New Roman" panose="02020603050405020304" pitchFamily="18" charset="0"/>
              </a:rPr>
              <a:t>if its vertex set </a:t>
            </a:r>
            <a:r>
              <a:rPr lang="en-US" sz="2400" b="0" i="1" u="none" strike="noStrike" baseline="0" dirty="0">
                <a:latin typeface="MTMI"/>
              </a:rPr>
              <a:t>V </a:t>
            </a:r>
            <a:r>
              <a:rPr lang="en-US" sz="2400" b="0" i="0" u="none" strike="noStrike" baseline="0" dirty="0">
                <a:latin typeface="Times New Roman" panose="02020603050405020304" pitchFamily="18" charset="0"/>
              </a:rPr>
              <a:t>can be partitioned into two disjoint sets </a:t>
            </a:r>
            <a:r>
              <a:rPr lang="en-US" sz="2400" b="0" i="1" u="none" strike="noStrike" baseline="0" dirty="0">
                <a:latin typeface="MTMI"/>
              </a:rPr>
              <a:t>V</a:t>
            </a:r>
            <a:r>
              <a:rPr lang="en-US" sz="2400" b="0" i="0" u="none" strike="noStrike" baseline="0" dirty="0">
                <a:latin typeface="Times New Roman" panose="02020603050405020304" pitchFamily="18" charset="0"/>
              </a:rPr>
              <a:t>1 and </a:t>
            </a:r>
            <a:r>
              <a:rPr lang="en-US" sz="2400" b="0" i="1" u="none" strike="noStrike" baseline="0" dirty="0">
                <a:latin typeface="MTMI"/>
              </a:rPr>
              <a:t>V</a:t>
            </a:r>
            <a:r>
              <a:rPr lang="en-US" sz="2400" b="0" i="0" u="none" strike="noStrike" baseline="0" dirty="0">
                <a:latin typeface="Times New Roman" panose="02020603050405020304" pitchFamily="18" charset="0"/>
              </a:rPr>
              <a:t>2 such that every edge in the graph connects a vertex in </a:t>
            </a:r>
            <a:r>
              <a:rPr lang="en-US" sz="2400" b="0" i="1" u="none" strike="noStrike" baseline="0" dirty="0">
                <a:latin typeface="MTMI"/>
              </a:rPr>
              <a:t>V</a:t>
            </a:r>
            <a:r>
              <a:rPr lang="en-US" sz="2400" b="0" i="0" u="none" strike="noStrike" baseline="0" dirty="0">
                <a:latin typeface="Times New Roman" panose="02020603050405020304" pitchFamily="18" charset="0"/>
              </a:rPr>
              <a:t>1 and a vertex in </a:t>
            </a:r>
            <a:r>
              <a:rPr lang="en-US" sz="2400" b="0" i="1" u="none" strike="noStrike" baseline="0" dirty="0">
                <a:latin typeface="MTMI"/>
              </a:rPr>
              <a:t>V</a:t>
            </a:r>
            <a:r>
              <a:rPr lang="en-US" sz="2400" b="0" i="0" u="none" strike="noStrike" baseline="0" dirty="0">
                <a:latin typeface="Times New Roman" panose="02020603050405020304" pitchFamily="18" charset="0"/>
              </a:rPr>
              <a:t>2 (so that no edge in </a:t>
            </a:r>
            <a:r>
              <a:rPr lang="en-US" sz="2400" b="0" i="1" u="none" strike="noStrike" baseline="0" dirty="0">
                <a:latin typeface="MTMI"/>
              </a:rPr>
              <a:t>G </a:t>
            </a:r>
            <a:r>
              <a:rPr lang="en-US" sz="2400" b="0" i="0" u="none" strike="noStrike" baseline="0" dirty="0">
                <a:latin typeface="Times New Roman" panose="02020603050405020304" pitchFamily="18" charset="0"/>
              </a:rPr>
              <a:t>connects either two vertices in </a:t>
            </a:r>
            <a:r>
              <a:rPr lang="en-US" sz="2400" b="0" i="1" u="none" strike="noStrike" baseline="0" dirty="0">
                <a:latin typeface="MTMI"/>
              </a:rPr>
              <a:t>V</a:t>
            </a:r>
            <a:r>
              <a:rPr lang="en-US" sz="2400" b="0" i="0" u="none" strike="noStrike" baseline="0" dirty="0">
                <a:latin typeface="Times New Roman" panose="02020603050405020304" pitchFamily="18" charset="0"/>
              </a:rPr>
              <a:t>1 or two vertices in </a:t>
            </a:r>
            <a:r>
              <a:rPr lang="en-US" sz="2400" b="0" i="1" u="none" strike="noStrike" baseline="0" dirty="0">
                <a:latin typeface="MTMI"/>
              </a:rPr>
              <a:t>V</a:t>
            </a:r>
            <a:r>
              <a:rPr lang="en-US" sz="2400" b="0" i="0" u="none" strike="noStrike" baseline="0" dirty="0">
                <a:latin typeface="Times New Roman" panose="02020603050405020304" pitchFamily="18" charset="0"/>
              </a:rPr>
              <a:t>2). When this condition holds, we call the pair </a:t>
            </a:r>
            <a:r>
              <a:rPr lang="en-US" sz="2400" b="0" i="1" u="none" strike="noStrike" baseline="0" dirty="0">
                <a:latin typeface="MTMI"/>
              </a:rPr>
              <a:t>(V</a:t>
            </a:r>
            <a:r>
              <a:rPr lang="en-US" sz="2400" b="0" i="0" u="none" strike="noStrike" baseline="0" dirty="0">
                <a:latin typeface="Times New Roman" panose="02020603050405020304" pitchFamily="18" charset="0"/>
              </a:rPr>
              <a:t>1</a:t>
            </a:r>
            <a:r>
              <a:rPr lang="en-US" sz="2400" b="0" i="1" u="none" strike="noStrike" baseline="0" dirty="0">
                <a:latin typeface="MTMI"/>
              </a:rPr>
              <a:t>, V</a:t>
            </a:r>
            <a:r>
              <a:rPr lang="en-US" sz="2400" b="0" i="0" u="none" strike="noStrike" baseline="0" dirty="0">
                <a:latin typeface="Times New Roman" panose="02020603050405020304" pitchFamily="18" charset="0"/>
              </a:rPr>
              <a:t>2</a:t>
            </a:r>
            <a:r>
              <a:rPr lang="en-US" sz="2400" b="0" i="1" u="none" strike="noStrike" baseline="0" dirty="0">
                <a:latin typeface="MTMI"/>
              </a:rPr>
              <a:t>) </a:t>
            </a:r>
            <a:r>
              <a:rPr lang="en-US" sz="2400" b="0" i="0" u="none" strike="noStrike" baseline="0" dirty="0">
                <a:latin typeface="Times New Roman" panose="02020603050405020304" pitchFamily="18" charset="0"/>
              </a:rPr>
              <a:t>a </a:t>
            </a:r>
            <a:r>
              <a:rPr lang="en-US" sz="2400" b="0" i="1" u="none" strike="noStrike" baseline="0" dirty="0">
                <a:latin typeface="Times New Roman" panose="02020603050405020304" pitchFamily="18" charset="0"/>
              </a:rPr>
              <a:t>bipartition </a:t>
            </a:r>
            <a:r>
              <a:rPr lang="en-US" sz="2400" b="0" i="0" u="none" strike="noStrike" baseline="0" dirty="0">
                <a:latin typeface="Times New Roman" panose="02020603050405020304" pitchFamily="18" charset="0"/>
              </a:rPr>
              <a:t>of the vertex set </a:t>
            </a:r>
            <a:r>
              <a:rPr lang="en-US" sz="2400" b="0" i="1" u="none" strike="noStrike" baseline="0" dirty="0">
                <a:latin typeface="MTMI"/>
              </a:rPr>
              <a:t>V </a:t>
            </a:r>
            <a:r>
              <a:rPr lang="en-US" sz="2400" b="0" i="0" u="none" strike="noStrike" baseline="0" dirty="0">
                <a:latin typeface="Times New Roman" panose="02020603050405020304" pitchFamily="18" charset="0"/>
              </a:rPr>
              <a:t>of </a:t>
            </a:r>
            <a:r>
              <a:rPr lang="en-US" sz="2400" b="0" i="1" u="none" strike="noStrike" baseline="0" dirty="0">
                <a:latin typeface="MTMI"/>
              </a:rPr>
              <a:t>G</a:t>
            </a:r>
            <a:r>
              <a:rPr lang="en-US" sz="2400" b="0" i="0" u="none" strike="noStrike" baseline="0" dirty="0">
                <a:latin typeface="Times New Roman" panose="02020603050405020304" pitchFamily="18" charset="0"/>
              </a:rPr>
              <a:t>.</a:t>
            </a:r>
            <a:endParaRPr lang="en-IN" sz="2400" dirty="0">
              <a:solidFill>
                <a:srgbClr val="7030A0"/>
              </a:solidFill>
            </a:endParaRPr>
          </a:p>
        </p:txBody>
      </p:sp>
    </p:spTree>
    <p:extLst>
      <p:ext uri="{BB962C8B-B14F-4D97-AF65-F5344CB8AC3E}">
        <p14:creationId xmlns:p14="http://schemas.microsoft.com/office/powerpoint/2010/main" val="1021556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14B1B0-2F34-3F25-F009-2D8B8AD4AB0D}"/>
              </a:ext>
            </a:extLst>
          </p:cNvPr>
          <p:cNvSpPr txBox="1"/>
          <p:nvPr/>
        </p:nvSpPr>
        <p:spPr>
          <a:xfrm>
            <a:off x="1026942" y="703385"/>
            <a:ext cx="10353822" cy="3349956"/>
          </a:xfrm>
          <a:prstGeom prst="rect">
            <a:avLst/>
          </a:prstGeom>
          <a:noFill/>
        </p:spPr>
        <p:txBody>
          <a:bodyPr wrap="square">
            <a:spAutoFit/>
          </a:bodyPr>
          <a:lstStyle/>
          <a:p>
            <a:pPr algn="just" fontAlgn="base">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A graph is a data structure that is defined by two components :</a:t>
            </a:r>
          </a:p>
          <a:p>
            <a:pPr algn="just"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A </a:t>
            </a:r>
            <a:r>
              <a:rPr lang="en-US" sz="2400" b="1" i="0" dirty="0">
                <a:solidFill>
                  <a:srgbClr val="273239"/>
                </a:solidFill>
                <a:effectLst/>
                <a:latin typeface="Times New Roman" panose="02020603050405020304" pitchFamily="18" charset="0"/>
                <a:cs typeface="Times New Roman" panose="02020603050405020304" pitchFamily="18" charset="0"/>
              </a:rPr>
              <a:t>node</a:t>
            </a:r>
            <a:r>
              <a:rPr lang="en-US" sz="2400" b="0" i="0" dirty="0">
                <a:solidFill>
                  <a:srgbClr val="273239"/>
                </a:solidFill>
                <a:effectLst/>
                <a:latin typeface="Times New Roman" panose="02020603050405020304" pitchFamily="18" charset="0"/>
                <a:cs typeface="Times New Roman" panose="02020603050405020304" pitchFamily="18" charset="0"/>
              </a:rPr>
              <a:t> or a vertex.</a:t>
            </a:r>
          </a:p>
          <a:p>
            <a:pPr algn="just"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An edge E or </a:t>
            </a:r>
            <a:r>
              <a:rPr lang="en-US" sz="2400" b="1" i="0" dirty="0">
                <a:solidFill>
                  <a:srgbClr val="273239"/>
                </a:solidFill>
                <a:effectLst/>
                <a:latin typeface="Times New Roman" panose="02020603050405020304" pitchFamily="18" charset="0"/>
                <a:cs typeface="Times New Roman" panose="02020603050405020304" pitchFamily="18" charset="0"/>
              </a:rPr>
              <a:t>ordered pair is a connection between two nodes </a:t>
            </a:r>
            <a:r>
              <a:rPr lang="en-US" sz="2400" b="1" i="0" dirty="0" err="1">
                <a:solidFill>
                  <a:srgbClr val="273239"/>
                </a:solidFill>
                <a:effectLst/>
                <a:latin typeface="Times New Roman" panose="02020603050405020304" pitchFamily="18" charset="0"/>
                <a:cs typeface="Times New Roman" panose="02020603050405020304" pitchFamily="18" charset="0"/>
              </a:rPr>
              <a:t>u,v</a:t>
            </a:r>
            <a:r>
              <a:rPr lang="en-US" sz="2400" b="0" i="0" dirty="0">
                <a:solidFill>
                  <a:srgbClr val="273239"/>
                </a:solidFill>
                <a:effectLst/>
                <a:latin typeface="Times New Roman" panose="02020603050405020304" pitchFamily="18" charset="0"/>
                <a:cs typeface="Times New Roman" panose="02020603050405020304" pitchFamily="18" charset="0"/>
              </a:rPr>
              <a:t> that is identified by unique pair (</a:t>
            </a:r>
            <a:r>
              <a:rPr lang="en-US" sz="2400" b="0" i="0" dirty="0" err="1">
                <a:solidFill>
                  <a:srgbClr val="273239"/>
                </a:solidFill>
                <a:effectLst/>
                <a:latin typeface="Times New Roman" panose="02020603050405020304" pitchFamily="18" charset="0"/>
                <a:cs typeface="Times New Roman" panose="02020603050405020304" pitchFamily="18" charset="0"/>
              </a:rPr>
              <a:t>u,v</a:t>
            </a:r>
            <a:r>
              <a:rPr lang="en-US" sz="2400" b="0" i="0" dirty="0">
                <a:solidFill>
                  <a:srgbClr val="273239"/>
                </a:solidFill>
                <a:effectLst/>
                <a:latin typeface="Times New Roman" panose="02020603050405020304" pitchFamily="18" charset="0"/>
                <a:cs typeface="Times New Roman" panose="02020603050405020304" pitchFamily="18" charset="0"/>
              </a:rPr>
              <a:t>). The pair (</a:t>
            </a:r>
            <a:r>
              <a:rPr lang="en-US" sz="2400" b="0" i="0" dirty="0" err="1">
                <a:solidFill>
                  <a:srgbClr val="273239"/>
                </a:solidFill>
                <a:effectLst/>
                <a:latin typeface="Times New Roman" panose="02020603050405020304" pitchFamily="18" charset="0"/>
                <a:cs typeface="Times New Roman" panose="02020603050405020304" pitchFamily="18" charset="0"/>
              </a:rPr>
              <a:t>u,v</a:t>
            </a:r>
            <a:r>
              <a:rPr lang="en-US" sz="2400" b="0" i="0" dirty="0">
                <a:solidFill>
                  <a:srgbClr val="273239"/>
                </a:solidFill>
                <a:effectLst/>
                <a:latin typeface="Times New Roman" panose="02020603050405020304" pitchFamily="18" charset="0"/>
                <a:cs typeface="Times New Roman" panose="02020603050405020304" pitchFamily="18" charset="0"/>
              </a:rPr>
              <a:t>) is ordered because (</a:t>
            </a:r>
            <a:r>
              <a:rPr lang="en-US" sz="2400" b="0" i="0" dirty="0" err="1">
                <a:solidFill>
                  <a:srgbClr val="273239"/>
                </a:solidFill>
                <a:effectLst/>
                <a:latin typeface="Times New Roman" panose="02020603050405020304" pitchFamily="18" charset="0"/>
                <a:cs typeface="Times New Roman" panose="02020603050405020304" pitchFamily="18" charset="0"/>
              </a:rPr>
              <a:t>u,v</a:t>
            </a:r>
            <a:r>
              <a:rPr lang="en-US" sz="2400" b="0" i="0" dirty="0">
                <a:solidFill>
                  <a:srgbClr val="273239"/>
                </a:solidFill>
                <a:effectLst/>
                <a:latin typeface="Times New Roman" panose="02020603050405020304" pitchFamily="18" charset="0"/>
                <a:cs typeface="Times New Roman" panose="02020603050405020304" pitchFamily="18" charset="0"/>
              </a:rPr>
              <a:t>) is not the same as (</a:t>
            </a:r>
            <a:r>
              <a:rPr lang="en-US" sz="2400" b="0" i="0" dirty="0" err="1">
                <a:solidFill>
                  <a:srgbClr val="273239"/>
                </a:solidFill>
                <a:effectLst/>
                <a:latin typeface="Times New Roman" panose="02020603050405020304" pitchFamily="18" charset="0"/>
                <a:cs typeface="Times New Roman" panose="02020603050405020304" pitchFamily="18" charset="0"/>
              </a:rPr>
              <a:t>v,u</a:t>
            </a:r>
            <a:r>
              <a:rPr lang="en-US" sz="2400" b="0" i="0" dirty="0">
                <a:solidFill>
                  <a:srgbClr val="273239"/>
                </a:solidFill>
                <a:effectLst/>
                <a:latin typeface="Times New Roman" panose="02020603050405020304" pitchFamily="18" charset="0"/>
                <a:cs typeface="Times New Roman" panose="02020603050405020304" pitchFamily="18" charset="0"/>
              </a:rPr>
              <a:t>) in the case of the directed graph. The edge may have a weight or is set to one in case of unweighted graph</a:t>
            </a:r>
            <a:r>
              <a:rPr lang="en-US" b="0" i="0" dirty="0">
                <a:solidFill>
                  <a:srgbClr val="273239"/>
                </a:solidFill>
                <a:effectLst/>
                <a:latin typeface="urw-din"/>
              </a:rPr>
              <a:t>.</a:t>
            </a:r>
          </a:p>
        </p:txBody>
      </p:sp>
      <p:pic>
        <p:nvPicPr>
          <p:cNvPr id="2050" name="Picture 2" descr="graph">
            <a:extLst>
              <a:ext uri="{FF2B5EF4-FFF2-40B4-BE49-F238E27FC236}">
                <a16:creationId xmlns:a16="http://schemas.microsoft.com/office/drawing/2014/main" id="{E24046F2-E746-EC43-BFA1-D56D54B4E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701" y="4206240"/>
            <a:ext cx="6358597" cy="245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730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B2B1BF-28E3-EC8D-10B8-E9201EA452E0}"/>
              </a:ext>
            </a:extLst>
          </p:cNvPr>
          <p:cNvSpPr txBox="1"/>
          <p:nvPr/>
        </p:nvSpPr>
        <p:spPr>
          <a:xfrm>
            <a:off x="1378634" y="844062"/>
            <a:ext cx="9945858" cy="2803140"/>
          </a:xfrm>
          <a:prstGeom prst="rect">
            <a:avLst/>
          </a:prstGeom>
          <a:noFill/>
        </p:spPr>
        <p:txBody>
          <a:bodyPr wrap="square" rtlCol="0">
            <a:spAutoFit/>
          </a:bodyPr>
          <a:lstStyle/>
          <a:p>
            <a:pPr algn="l">
              <a:lnSpc>
                <a:spcPct val="150000"/>
              </a:lnSpc>
            </a:pPr>
            <a:r>
              <a:rPr lang="en-US" sz="2400" b="1" i="0" u="none" strike="noStrike" baseline="0" dirty="0">
                <a:latin typeface="Times New Roman" panose="02020603050405020304" pitchFamily="18" charset="0"/>
              </a:rPr>
              <a:t>Complete Bipartite Graphs </a:t>
            </a:r>
            <a:r>
              <a:rPr lang="en-US" sz="2400" b="0" i="0" u="none" strike="noStrike" baseline="0" dirty="0">
                <a:latin typeface="Times New Roman" panose="02020603050405020304" pitchFamily="18" charset="0"/>
              </a:rPr>
              <a:t>A </a:t>
            </a:r>
            <a:r>
              <a:rPr lang="en-US" sz="2400" b="1" i="0" u="none" strike="noStrike" baseline="0" dirty="0">
                <a:latin typeface="Times New Roman" panose="02020603050405020304" pitchFamily="18" charset="0"/>
              </a:rPr>
              <a:t>complete bipartite graph </a:t>
            </a:r>
            <a:r>
              <a:rPr lang="en-US" sz="2400" b="1" i="1" u="none" strike="noStrike" baseline="0" dirty="0" err="1">
                <a:latin typeface="MTMIB"/>
              </a:rPr>
              <a:t>Km,n</a:t>
            </a:r>
            <a:r>
              <a:rPr lang="en-US" sz="2400" b="1" i="1" u="none" strike="noStrike" baseline="0" dirty="0">
                <a:latin typeface="MTMIB"/>
              </a:rPr>
              <a:t> </a:t>
            </a:r>
            <a:r>
              <a:rPr lang="en-US" sz="2400" b="0" i="0" u="none" strike="noStrike" baseline="0" dirty="0">
                <a:latin typeface="Times New Roman" panose="02020603050405020304" pitchFamily="18" charset="0"/>
              </a:rPr>
              <a:t>is a graph that has its vertex set partitioned into two subsets of </a:t>
            </a:r>
            <a:r>
              <a:rPr lang="en-US" sz="2400" b="0" i="1" u="none" strike="noStrike" baseline="0" dirty="0">
                <a:latin typeface="MTMI"/>
              </a:rPr>
              <a:t>m </a:t>
            </a:r>
            <a:r>
              <a:rPr lang="en-US" sz="2400" b="0" i="0" u="none" strike="noStrike" baseline="0" dirty="0">
                <a:latin typeface="Times New Roman" panose="02020603050405020304" pitchFamily="18" charset="0"/>
              </a:rPr>
              <a:t>and </a:t>
            </a:r>
            <a:r>
              <a:rPr lang="en-US" sz="2400" b="0" i="1" u="none" strike="noStrike" baseline="0" dirty="0">
                <a:latin typeface="MTMI"/>
              </a:rPr>
              <a:t>n </a:t>
            </a:r>
            <a:r>
              <a:rPr lang="en-US" sz="2400" b="0" i="0" u="none" strike="noStrike" baseline="0" dirty="0">
                <a:latin typeface="Times New Roman" panose="02020603050405020304" pitchFamily="18" charset="0"/>
              </a:rPr>
              <a:t>vertices, respectively with an edge between two vertices if and only if one vertex is in the first subset and the other vertex is in the second subset.</a:t>
            </a:r>
          </a:p>
          <a:p>
            <a:pPr algn="l">
              <a:lnSpc>
                <a:spcPct val="150000"/>
              </a:lnSpc>
            </a:pPr>
            <a:r>
              <a:rPr lang="en-US" sz="2400" b="0" i="0" u="none" strike="noStrike" baseline="0" dirty="0">
                <a:latin typeface="Times New Roman" panose="02020603050405020304" pitchFamily="18" charset="0"/>
              </a:rPr>
              <a:t>The complete bipartite graphs </a:t>
            </a:r>
            <a:r>
              <a:rPr lang="en-US" sz="2400" b="0" i="1" u="none" strike="noStrike" baseline="0" dirty="0">
                <a:latin typeface="MTMI"/>
              </a:rPr>
              <a:t>K</a:t>
            </a:r>
            <a:r>
              <a:rPr lang="en-US" sz="2400" b="0" i="0" u="none" strike="noStrike" baseline="0" dirty="0">
                <a:latin typeface="Times New Roman" panose="02020603050405020304" pitchFamily="18" charset="0"/>
              </a:rPr>
              <a:t>2</a:t>
            </a:r>
            <a:r>
              <a:rPr lang="en-US" sz="2400" b="0" i="1" u="none" strike="noStrike" baseline="0" dirty="0">
                <a:latin typeface="MTMI"/>
              </a:rPr>
              <a:t>,</a:t>
            </a:r>
            <a:r>
              <a:rPr lang="en-US" sz="2400" b="0" i="0" u="none" strike="noStrike" baseline="0" dirty="0">
                <a:latin typeface="Times New Roman" panose="02020603050405020304" pitchFamily="18" charset="0"/>
              </a:rPr>
              <a:t>3, </a:t>
            </a:r>
            <a:r>
              <a:rPr lang="en-US" sz="2400" b="0" i="1" u="none" strike="noStrike" baseline="0" dirty="0">
                <a:latin typeface="MTMI"/>
              </a:rPr>
              <a:t>K</a:t>
            </a:r>
            <a:r>
              <a:rPr lang="en-US" sz="2400" b="0" i="0" u="none" strike="noStrike" baseline="0" dirty="0">
                <a:latin typeface="Times New Roman" panose="02020603050405020304" pitchFamily="18" charset="0"/>
              </a:rPr>
              <a:t>3</a:t>
            </a:r>
            <a:r>
              <a:rPr lang="en-US" sz="2400" b="0" i="1" u="none" strike="noStrike" baseline="0" dirty="0">
                <a:latin typeface="MTMI"/>
              </a:rPr>
              <a:t>,</a:t>
            </a:r>
            <a:r>
              <a:rPr lang="en-US" sz="2400" b="0" i="0" u="none" strike="noStrike" baseline="0" dirty="0">
                <a:latin typeface="Times New Roman" panose="02020603050405020304" pitchFamily="18" charset="0"/>
              </a:rPr>
              <a:t>3, </a:t>
            </a:r>
            <a:r>
              <a:rPr lang="en-US" sz="2400" b="0" i="1" u="none" strike="noStrike" baseline="0" dirty="0">
                <a:latin typeface="MTMI"/>
              </a:rPr>
              <a:t>K</a:t>
            </a:r>
            <a:r>
              <a:rPr lang="en-US" sz="2400" b="0" i="0" u="none" strike="noStrike" baseline="0" dirty="0">
                <a:latin typeface="Times New Roman" panose="02020603050405020304" pitchFamily="18" charset="0"/>
              </a:rPr>
              <a:t>3</a:t>
            </a:r>
            <a:r>
              <a:rPr lang="en-US" sz="2400" b="0" i="1" u="none" strike="noStrike" baseline="0" dirty="0">
                <a:latin typeface="MTMI"/>
              </a:rPr>
              <a:t>,</a:t>
            </a:r>
            <a:r>
              <a:rPr lang="en-US" sz="2400" b="0" i="0" u="none" strike="noStrike" baseline="0" dirty="0">
                <a:latin typeface="Times New Roman" panose="02020603050405020304" pitchFamily="18" charset="0"/>
              </a:rPr>
              <a:t>5, and </a:t>
            </a:r>
            <a:r>
              <a:rPr lang="en-US" sz="2400" b="0" i="1" u="none" strike="noStrike" baseline="0" dirty="0">
                <a:latin typeface="MTMI"/>
              </a:rPr>
              <a:t>K</a:t>
            </a:r>
            <a:r>
              <a:rPr lang="en-US" sz="2400" b="0" i="0" u="none" strike="noStrike" baseline="0" dirty="0">
                <a:latin typeface="Times New Roman" panose="02020603050405020304" pitchFamily="18" charset="0"/>
              </a:rPr>
              <a:t>2</a:t>
            </a:r>
            <a:r>
              <a:rPr lang="en-US" sz="2400" b="0" i="1" u="none" strike="noStrike" baseline="0" dirty="0">
                <a:latin typeface="MTMI"/>
              </a:rPr>
              <a:t>,</a:t>
            </a:r>
            <a:r>
              <a:rPr lang="en-US" sz="2400" b="0" i="0" u="none" strike="noStrike" baseline="0" dirty="0">
                <a:latin typeface="Times New Roman" panose="02020603050405020304" pitchFamily="18" charset="0"/>
              </a:rPr>
              <a:t>6 are displayed</a:t>
            </a:r>
            <a:endParaRPr lang="en-IN" sz="2400" dirty="0"/>
          </a:p>
        </p:txBody>
      </p:sp>
      <p:pic>
        <p:nvPicPr>
          <p:cNvPr id="4" name="Picture 3">
            <a:extLst>
              <a:ext uri="{FF2B5EF4-FFF2-40B4-BE49-F238E27FC236}">
                <a16:creationId xmlns:a16="http://schemas.microsoft.com/office/drawing/2014/main" id="{6ED40ED6-5ACD-4678-DDA5-E5B014F33976}"/>
              </a:ext>
            </a:extLst>
          </p:cNvPr>
          <p:cNvPicPr>
            <a:picLocks noChangeAspect="1"/>
          </p:cNvPicPr>
          <p:nvPr/>
        </p:nvPicPr>
        <p:blipFill>
          <a:blip r:embed="rId2"/>
          <a:stretch>
            <a:fillRect/>
          </a:stretch>
        </p:blipFill>
        <p:spPr>
          <a:xfrm>
            <a:off x="2234125" y="3993592"/>
            <a:ext cx="8471389" cy="2653393"/>
          </a:xfrm>
          <a:prstGeom prst="rect">
            <a:avLst/>
          </a:prstGeom>
        </p:spPr>
      </p:pic>
    </p:spTree>
    <p:extLst>
      <p:ext uri="{BB962C8B-B14F-4D97-AF65-F5344CB8AC3E}">
        <p14:creationId xmlns:p14="http://schemas.microsoft.com/office/powerpoint/2010/main" val="2321045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AA2252-73B0-1EE2-BAF5-9C534F62E682}"/>
              </a:ext>
            </a:extLst>
          </p:cNvPr>
          <p:cNvSpPr txBox="1"/>
          <p:nvPr/>
        </p:nvSpPr>
        <p:spPr>
          <a:xfrm>
            <a:off x="1716258" y="1111348"/>
            <a:ext cx="6836899" cy="830997"/>
          </a:xfrm>
          <a:prstGeom prst="rect">
            <a:avLst/>
          </a:prstGeom>
          <a:noFill/>
        </p:spPr>
        <p:txBody>
          <a:bodyPr wrap="square" rtlCol="0">
            <a:spAutoFit/>
          </a:bodyPr>
          <a:lstStyle/>
          <a:p>
            <a:pPr algn="l"/>
            <a:r>
              <a:rPr lang="en-IN" sz="2400" b="0" i="0" u="none" strike="noStrike" baseline="0" dirty="0">
                <a:latin typeface="Times New Roman" panose="02020603050405020304" pitchFamily="18" charset="0"/>
              </a:rPr>
              <a:t>Draw these graphs.</a:t>
            </a:r>
          </a:p>
          <a:p>
            <a:pPr algn="l"/>
            <a:r>
              <a:rPr lang="pl-PL" sz="2400" b="1" i="0" u="none" strike="noStrike" baseline="0" dirty="0">
                <a:latin typeface="Times New Roman" panose="02020603050405020304" pitchFamily="18" charset="0"/>
              </a:rPr>
              <a:t>a) </a:t>
            </a:r>
            <a:r>
              <a:rPr lang="pl-PL" sz="2400" b="0" i="1" u="none" strike="noStrike" baseline="0" dirty="0">
                <a:latin typeface="MTMI"/>
              </a:rPr>
              <a:t>K</a:t>
            </a:r>
            <a:r>
              <a:rPr lang="pl-PL" sz="2400" b="0" i="0" u="none" strike="noStrike" baseline="0" dirty="0">
                <a:latin typeface="Times New Roman" panose="02020603050405020304" pitchFamily="18" charset="0"/>
              </a:rPr>
              <a:t>7 </a:t>
            </a:r>
            <a:r>
              <a:rPr lang="en-US" sz="2400" b="0" i="0" u="none" strike="noStrike" baseline="0" dirty="0">
                <a:latin typeface="Times New Roman" panose="02020603050405020304" pitchFamily="18" charset="0"/>
              </a:rPr>
              <a:t> </a:t>
            </a:r>
            <a:r>
              <a:rPr lang="pl-PL" sz="2400" b="1" i="0" u="none" strike="noStrike" baseline="0" dirty="0">
                <a:latin typeface="Times New Roman" panose="02020603050405020304" pitchFamily="18" charset="0"/>
              </a:rPr>
              <a:t>b) </a:t>
            </a:r>
            <a:r>
              <a:rPr lang="pl-PL" sz="2400" b="0" i="1" u="none" strike="noStrike" baseline="0" dirty="0">
                <a:latin typeface="MTMI"/>
              </a:rPr>
              <a:t>K</a:t>
            </a:r>
            <a:r>
              <a:rPr lang="pl-PL" sz="2400" b="0" i="0" u="none" strike="noStrike" baseline="0" dirty="0">
                <a:latin typeface="Times New Roman" panose="02020603050405020304" pitchFamily="18" charset="0"/>
              </a:rPr>
              <a:t>1</a:t>
            </a:r>
            <a:r>
              <a:rPr lang="pl-PL" sz="2400" b="0" i="1" u="none" strike="noStrike" baseline="0" dirty="0">
                <a:latin typeface="MTMI"/>
              </a:rPr>
              <a:t>,</a:t>
            </a:r>
            <a:r>
              <a:rPr lang="pl-PL" sz="2400" b="0" i="0" u="none" strike="noStrike" baseline="0" dirty="0">
                <a:latin typeface="Times New Roman" panose="02020603050405020304" pitchFamily="18" charset="0"/>
              </a:rPr>
              <a:t>8</a:t>
            </a:r>
            <a:r>
              <a:rPr lang="en-US" sz="2400" b="0" i="0" u="none" strike="noStrike" baseline="0" dirty="0">
                <a:latin typeface="Times New Roman" panose="02020603050405020304" pitchFamily="18" charset="0"/>
              </a:rPr>
              <a:t> </a:t>
            </a:r>
            <a:r>
              <a:rPr lang="pl-PL" sz="2400" b="0" i="0" u="none" strike="noStrike" baseline="0" dirty="0">
                <a:latin typeface="Times New Roman" panose="02020603050405020304" pitchFamily="18" charset="0"/>
              </a:rPr>
              <a:t> </a:t>
            </a:r>
            <a:r>
              <a:rPr lang="pl-PL" sz="2400" b="1" i="0" u="none" strike="noStrike" baseline="0" dirty="0">
                <a:latin typeface="Times New Roman" panose="02020603050405020304" pitchFamily="18" charset="0"/>
              </a:rPr>
              <a:t>c) </a:t>
            </a:r>
            <a:r>
              <a:rPr lang="pl-PL" sz="2400" b="0" i="1" u="none" strike="noStrike" baseline="0" dirty="0">
                <a:latin typeface="MTMI"/>
              </a:rPr>
              <a:t>K</a:t>
            </a:r>
            <a:r>
              <a:rPr lang="pl-PL" sz="2400" b="0" i="0" u="none" strike="noStrike" baseline="0" dirty="0">
                <a:latin typeface="Times New Roman" panose="02020603050405020304" pitchFamily="18" charset="0"/>
              </a:rPr>
              <a:t>4</a:t>
            </a:r>
            <a:r>
              <a:rPr lang="pl-PL" sz="2400" b="0" i="1" u="none" strike="noStrike" baseline="0" dirty="0">
                <a:latin typeface="MTMI"/>
              </a:rPr>
              <a:t>,</a:t>
            </a:r>
            <a:r>
              <a:rPr lang="pl-PL" sz="2400" b="0" i="0" u="none" strike="noStrike" baseline="0" dirty="0">
                <a:latin typeface="Times New Roman" panose="02020603050405020304" pitchFamily="18" charset="0"/>
              </a:rPr>
              <a:t>4</a:t>
            </a:r>
            <a:r>
              <a:rPr lang="en-US" sz="2400" b="0" i="0" u="none" strike="noStrike" baseline="0" dirty="0">
                <a:latin typeface="Times New Roman" panose="02020603050405020304" pitchFamily="18" charset="0"/>
              </a:rPr>
              <a:t>   </a:t>
            </a:r>
            <a:r>
              <a:rPr lang="pl-PL" sz="2400" b="1" i="0" u="none" strike="noStrike" baseline="0" dirty="0">
                <a:latin typeface="Times New Roman" panose="02020603050405020304" pitchFamily="18" charset="0"/>
              </a:rPr>
              <a:t>d) </a:t>
            </a:r>
            <a:r>
              <a:rPr lang="en-US" sz="2400" b="1" i="0" u="none" strike="noStrike" baseline="0" dirty="0">
                <a:latin typeface="Times New Roman" panose="02020603050405020304" pitchFamily="18" charset="0"/>
              </a:rPr>
              <a:t> </a:t>
            </a:r>
            <a:r>
              <a:rPr lang="pl-PL" sz="2400" b="0" i="1" u="none" strike="noStrike" baseline="0" dirty="0">
                <a:latin typeface="MTMI"/>
              </a:rPr>
              <a:t>C</a:t>
            </a:r>
            <a:r>
              <a:rPr lang="pl-PL" sz="2400" b="0" i="0" u="none" strike="noStrike" baseline="0" dirty="0">
                <a:latin typeface="Times New Roman" panose="02020603050405020304" pitchFamily="18" charset="0"/>
              </a:rPr>
              <a:t>7 </a:t>
            </a:r>
            <a:r>
              <a:rPr lang="en-US" sz="2400" b="0" i="0" u="none" strike="noStrike" baseline="0" dirty="0">
                <a:latin typeface="Times New Roman" panose="02020603050405020304" pitchFamily="18" charset="0"/>
              </a:rPr>
              <a:t> </a:t>
            </a:r>
            <a:r>
              <a:rPr lang="pl-PL" sz="2400" b="1" i="0" u="none" strike="noStrike" baseline="0" dirty="0">
                <a:latin typeface="Times New Roman" panose="02020603050405020304" pitchFamily="18" charset="0"/>
              </a:rPr>
              <a:t>e) </a:t>
            </a:r>
            <a:r>
              <a:rPr lang="pl-PL" sz="2400" b="0" i="1" u="none" strike="noStrike" baseline="0" dirty="0">
                <a:latin typeface="MTMI"/>
              </a:rPr>
              <a:t>W</a:t>
            </a:r>
            <a:r>
              <a:rPr lang="pl-PL" sz="2400" b="0" i="0" u="none" strike="noStrike" baseline="0" dirty="0">
                <a:latin typeface="Times New Roman" panose="02020603050405020304" pitchFamily="18" charset="0"/>
              </a:rPr>
              <a:t>7 </a:t>
            </a:r>
            <a:r>
              <a:rPr lang="en-US" sz="2400" b="0" i="0" u="none" strike="noStrike" baseline="0" dirty="0">
                <a:latin typeface="Times New Roman" panose="02020603050405020304" pitchFamily="18" charset="0"/>
              </a:rPr>
              <a:t> </a:t>
            </a:r>
            <a:endParaRPr lang="en-IN" sz="2400" dirty="0"/>
          </a:p>
        </p:txBody>
      </p:sp>
      <p:sp>
        <p:nvSpPr>
          <p:cNvPr id="3" name="TextBox 2">
            <a:extLst>
              <a:ext uri="{FF2B5EF4-FFF2-40B4-BE49-F238E27FC236}">
                <a16:creationId xmlns:a16="http://schemas.microsoft.com/office/drawing/2014/main" id="{F935512D-880B-8039-497B-3B6CBD782555}"/>
              </a:ext>
            </a:extLst>
          </p:cNvPr>
          <p:cNvSpPr txBox="1"/>
          <p:nvPr/>
        </p:nvSpPr>
        <p:spPr>
          <a:xfrm>
            <a:off x="1167618" y="2869809"/>
            <a:ext cx="10481587" cy="461665"/>
          </a:xfrm>
          <a:prstGeom prst="rect">
            <a:avLst/>
          </a:prstGeom>
          <a:noFill/>
        </p:spPr>
        <p:txBody>
          <a:bodyPr wrap="none" rtlCol="0">
            <a:spAutoFit/>
          </a:bodyPr>
          <a:lstStyle/>
          <a:p>
            <a:r>
              <a:rPr lang="en-US" sz="2400" b="0" i="0" u="none" strike="noStrike" baseline="0" dirty="0">
                <a:latin typeface="Times New Roman" panose="02020603050405020304" pitchFamily="18" charset="0"/>
                <a:cs typeface="Times New Roman" panose="02020603050405020304" pitchFamily="18" charset="0"/>
              </a:rPr>
              <a:t>(a) K7: This graph has 7 vertices, with an edge joining each pair of distinct vertices</a:t>
            </a:r>
            <a:r>
              <a:rPr lang="en-US" sz="1800" b="0" i="0" u="none" strike="noStrike" baseline="0" dirty="0">
                <a:latin typeface="CMR10"/>
              </a:rPr>
              <a:t>.</a:t>
            </a:r>
            <a:endParaRPr lang="en-IN" dirty="0"/>
          </a:p>
        </p:txBody>
      </p:sp>
      <p:pic>
        <p:nvPicPr>
          <p:cNvPr id="5" name="Picture 4">
            <a:extLst>
              <a:ext uri="{FF2B5EF4-FFF2-40B4-BE49-F238E27FC236}">
                <a16:creationId xmlns:a16="http://schemas.microsoft.com/office/drawing/2014/main" id="{3E3B5E7D-0C65-DA1D-7A7E-303030011363}"/>
              </a:ext>
            </a:extLst>
          </p:cNvPr>
          <p:cNvPicPr>
            <a:picLocks noChangeAspect="1"/>
          </p:cNvPicPr>
          <p:nvPr/>
        </p:nvPicPr>
        <p:blipFill>
          <a:blip r:embed="rId2"/>
          <a:stretch>
            <a:fillRect/>
          </a:stretch>
        </p:blipFill>
        <p:spPr>
          <a:xfrm>
            <a:off x="4500572" y="3671669"/>
            <a:ext cx="3574283" cy="2518116"/>
          </a:xfrm>
          <a:prstGeom prst="rect">
            <a:avLst/>
          </a:prstGeom>
        </p:spPr>
      </p:pic>
    </p:spTree>
    <p:extLst>
      <p:ext uri="{BB962C8B-B14F-4D97-AF65-F5344CB8AC3E}">
        <p14:creationId xmlns:p14="http://schemas.microsoft.com/office/powerpoint/2010/main" val="4147129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581FAC-E0CE-671D-2F70-B3F9CD766EC1}"/>
              </a:ext>
            </a:extLst>
          </p:cNvPr>
          <p:cNvSpPr txBox="1"/>
          <p:nvPr/>
        </p:nvSpPr>
        <p:spPr>
          <a:xfrm>
            <a:off x="914400" y="661182"/>
            <a:ext cx="9959926" cy="830997"/>
          </a:xfrm>
          <a:prstGeom prst="rect">
            <a:avLst/>
          </a:prstGeom>
          <a:noFill/>
        </p:spPr>
        <p:txBody>
          <a:bodyPr wrap="square">
            <a:spAutoFit/>
          </a:bodyPr>
          <a:lstStyle/>
          <a:p>
            <a:pPr algn="l"/>
            <a:r>
              <a:rPr lang="pl-PL" sz="2400" b="1" i="0" u="none" strike="noStrike" baseline="0" dirty="0">
                <a:latin typeface="Times New Roman" panose="02020603050405020304" pitchFamily="18" charset="0"/>
              </a:rPr>
              <a:t>b) </a:t>
            </a:r>
            <a:r>
              <a:rPr lang="pl-PL" sz="2400" b="0" i="1" u="none" strike="noStrike" baseline="0" dirty="0">
                <a:latin typeface="MTMI"/>
              </a:rPr>
              <a:t>K</a:t>
            </a:r>
            <a:r>
              <a:rPr lang="pl-PL" sz="2400" b="0" i="0" u="none" strike="noStrike" baseline="0" dirty="0">
                <a:latin typeface="Times New Roman" panose="02020603050405020304" pitchFamily="18" charset="0"/>
              </a:rPr>
              <a:t>1</a:t>
            </a:r>
            <a:r>
              <a:rPr lang="pl-PL" sz="2400" b="0" i="1" u="none" strike="noStrike" baseline="0" dirty="0">
                <a:latin typeface="MTMI"/>
              </a:rPr>
              <a:t>,</a:t>
            </a:r>
            <a:r>
              <a:rPr lang="pl-PL" sz="2400" b="0" i="0" u="none" strike="noStrike" baseline="0" dirty="0">
                <a:latin typeface="Times New Roman" panose="02020603050405020304" pitchFamily="18" charset="0"/>
              </a:rPr>
              <a:t>8</a:t>
            </a:r>
            <a:r>
              <a:rPr lang="en-US" sz="2400" b="0" i="0" u="none" strike="noStrike" baseline="0" dirty="0">
                <a:latin typeface="Times New Roman" panose="02020603050405020304" pitchFamily="18" charset="0"/>
              </a:rPr>
              <a:t> : </a:t>
            </a:r>
            <a:r>
              <a:rPr lang="en-US" sz="2400" b="0" i="0" u="none" strike="noStrike" baseline="0" dirty="0">
                <a:latin typeface="Times New Roman" panose="02020603050405020304" pitchFamily="18" charset="0"/>
                <a:cs typeface="Times New Roman" panose="02020603050405020304" pitchFamily="18" charset="0"/>
              </a:rPr>
              <a:t>This graph is the complete bipartite graph on parts of size 1 and 8; we have put the part of size 1 in the </a:t>
            </a:r>
            <a:r>
              <a:rPr lang="en-IN" sz="2400" b="0" i="0" u="none" strike="noStrike" baseline="0" dirty="0">
                <a:latin typeface="Times New Roman" panose="02020603050405020304" pitchFamily="18" charset="0"/>
                <a:cs typeface="Times New Roman" panose="02020603050405020304" pitchFamily="18" charset="0"/>
              </a:rPr>
              <a:t>middle.</a:t>
            </a:r>
            <a:r>
              <a:rPr lang="en-US" sz="2400" b="0" i="0" u="none" strike="noStrike" baseline="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06CFB3A-BF18-1FEA-25D8-992B2420C6C1}"/>
              </a:ext>
            </a:extLst>
          </p:cNvPr>
          <p:cNvPicPr>
            <a:picLocks noChangeAspect="1"/>
          </p:cNvPicPr>
          <p:nvPr/>
        </p:nvPicPr>
        <p:blipFill>
          <a:blip r:embed="rId2"/>
          <a:stretch>
            <a:fillRect/>
          </a:stretch>
        </p:blipFill>
        <p:spPr>
          <a:xfrm>
            <a:off x="3633651" y="2049236"/>
            <a:ext cx="3006300" cy="1379764"/>
          </a:xfrm>
          <a:prstGeom prst="rect">
            <a:avLst/>
          </a:prstGeom>
        </p:spPr>
      </p:pic>
      <p:sp>
        <p:nvSpPr>
          <p:cNvPr id="7" name="TextBox 6">
            <a:extLst>
              <a:ext uri="{FF2B5EF4-FFF2-40B4-BE49-F238E27FC236}">
                <a16:creationId xmlns:a16="http://schemas.microsoft.com/office/drawing/2014/main" id="{B81FAC38-93EA-3601-5216-425692032A4E}"/>
              </a:ext>
            </a:extLst>
          </p:cNvPr>
          <p:cNvSpPr txBox="1"/>
          <p:nvPr/>
        </p:nvSpPr>
        <p:spPr>
          <a:xfrm>
            <a:off x="1111348" y="3685735"/>
            <a:ext cx="9453489" cy="461665"/>
          </a:xfrm>
          <a:prstGeom prst="rect">
            <a:avLst/>
          </a:prstGeom>
          <a:noFill/>
        </p:spPr>
        <p:txBody>
          <a:bodyPr wrap="square" rtlCol="0">
            <a:spAutoFit/>
          </a:bodyPr>
          <a:lstStyle/>
          <a:p>
            <a:r>
              <a:rPr lang="en-US" sz="2400" b="0" i="0" u="none" strike="noStrike" baseline="0" dirty="0">
                <a:latin typeface="Times New Roman" panose="02020603050405020304" pitchFamily="18" charset="0"/>
                <a:cs typeface="Times New Roman" panose="02020603050405020304" pitchFamily="18" charset="0"/>
              </a:rPr>
              <a:t>c) This is the complete bipartite graph with 4 vertices in each part.</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F158D09-C1A0-9CD3-7F65-ECDF74683440}"/>
              </a:ext>
            </a:extLst>
          </p:cNvPr>
          <p:cNvPicPr>
            <a:picLocks noChangeAspect="1"/>
          </p:cNvPicPr>
          <p:nvPr/>
        </p:nvPicPr>
        <p:blipFill>
          <a:blip r:embed="rId3"/>
          <a:stretch>
            <a:fillRect/>
          </a:stretch>
        </p:blipFill>
        <p:spPr>
          <a:xfrm>
            <a:off x="3777343" y="4628271"/>
            <a:ext cx="3551925" cy="1568547"/>
          </a:xfrm>
          <a:prstGeom prst="rect">
            <a:avLst/>
          </a:prstGeom>
        </p:spPr>
      </p:pic>
    </p:spTree>
    <p:extLst>
      <p:ext uri="{BB962C8B-B14F-4D97-AF65-F5344CB8AC3E}">
        <p14:creationId xmlns:p14="http://schemas.microsoft.com/office/powerpoint/2010/main" val="608756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14E874-B407-8724-6CAF-16EBFB5010D4}"/>
              </a:ext>
            </a:extLst>
          </p:cNvPr>
          <p:cNvSpPr txBox="1"/>
          <p:nvPr/>
        </p:nvSpPr>
        <p:spPr>
          <a:xfrm>
            <a:off x="1012874" y="759655"/>
            <a:ext cx="2832057" cy="461665"/>
          </a:xfrm>
          <a:prstGeom prst="rect">
            <a:avLst/>
          </a:prstGeom>
          <a:noFill/>
        </p:spPr>
        <p:txBody>
          <a:bodyPr wrap="none" rtlCol="0">
            <a:spAutoFit/>
          </a:bodyPr>
          <a:lstStyle/>
          <a:p>
            <a:r>
              <a:rPr lang="en-US" sz="2400" b="0" i="0" u="none" strike="noStrike" baseline="0" dirty="0">
                <a:latin typeface="Times New Roman" panose="02020603050405020304" pitchFamily="18" charset="0"/>
                <a:cs typeface="Times New Roman" panose="02020603050405020304" pitchFamily="18" charset="0"/>
              </a:rPr>
              <a:t>d) This is the 7-cycle</a:t>
            </a:r>
            <a:r>
              <a:rPr lang="en-US" sz="1800" b="0" i="0" u="none" strike="noStrike" baseline="0" dirty="0">
                <a:latin typeface="CMR10"/>
              </a:rPr>
              <a:t>.</a:t>
            </a:r>
            <a:endParaRPr lang="en-IN" dirty="0"/>
          </a:p>
        </p:txBody>
      </p:sp>
      <p:pic>
        <p:nvPicPr>
          <p:cNvPr id="4" name="Picture 3">
            <a:extLst>
              <a:ext uri="{FF2B5EF4-FFF2-40B4-BE49-F238E27FC236}">
                <a16:creationId xmlns:a16="http://schemas.microsoft.com/office/drawing/2014/main" id="{214CC550-398E-A6BA-71A0-CFE958163AEC}"/>
              </a:ext>
            </a:extLst>
          </p:cNvPr>
          <p:cNvPicPr>
            <a:picLocks noChangeAspect="1"/>
          </p:cNvPicPr>
          <p:nvPr/>
        </p:nvPicPr>
        <p:blipFill>
          <a:blip r:embed="rId2"/>
          <a:stretch>
            <a:fillRect/>
          </a:stretch>
        </p:blipFill>
        <p:spPr>
          <a:xfrm>
            <a:off x="3403543" y="1814230"/>
            <a:ext cx="2139128" cy="1614770"/>
          </a:xfrm>
          <a:prstGeom prst="rect">
            <a:avLst/>
          </a:prstGeom>
        </p:spPr>
      </p:pic>
      <p:sp>
        <p:nvSpPr>
          <p:cNvPr id="5" name="TextBox 4">
            <a:extLst>
              <a:ext uri="{FF2B5EF4-FFF2-40B4-BE49-F238E27FC236}">
                <a16:creationId xmlns:a16="http://schemas.microsoft.com/office/drawing/2014/main" id="{BA0FA1FF-4CB3-7AEA-70DE-217EFB358BB4}"/>
              </a:ext>
            </a:extLst>
          </p:cNvPr>
          <p:cNvSpPr txBox="1"/>
          <p:nvPr/>
        </p:nvSpPr>
        <p:spPr>
          <a:xfrm>
            <a:off x="1069145" y="4093698"/>
            <a:ext cx="10752550" cy="830997"/>
          </a:xfrm>
          <a:prstGeom prst="rect">
            <a:avLst/>
          </a:prstGeom>
          <a:noFill/>
        </p:spPr>
        <p:txBody>
          <a:bodyPr wrap="square" rtlCol="0">
            <a:spAutoFit/>
          </a:bodyPr>
          <a:lstStyle/>
          <a:p>
            <a:pPr algn="l"/>
            <a:r>
              <a:rPr lang="en-US" sz="2400" b="0" i="0" u="none" strike="noStrike" baseline="0" dirty="0">
                <a:latin typeface="Times New Roman" panose="02020603050405020304" pitchFamily="18" charset="0"/>
                <a:cs typeface="Times New Roman" panose="02020603050405020304" pitchFamily="18" charset="0"/>
              </a:rPr>
              <a:t>e) The 7-wheel is the 7-cycle with an extra vertex joined to the other 7 vertices.</a:t>
            </a:r>
          </a:p>
          <a:p>
            <a:pPr algn="l"/>
            <a:r>
              <a:rPr lang="en-US" sz="2400" b="0" i="0" u="none" strike="noStrike" baseline="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9D6B7B1-12D1-DD42-653F-9AA99197C3D8}"/>
              </a:ext>
            </a:extLst>
          </p:cNvPr>
          <p:cNvPicPr>
            <a:picLocks noChangeAspect="1"/>
          </p:cNvPicPr>
          <p:nvPr/>
        </p:nvPicPr>
        <p:blipFill>
          <a:blip r:embed="rId3"/>
          <a:stretch>
            <a:fillRect/>
          </a:stretch>
        </p:blipFill>
        <p:spPr>
          <a:xfrm>
            <a:off x="4681933" y="4768445"/>
            <a:ext cx="2408183" cy="1688626"/>
          </a:xfrm>
          <a:prstGeom prst="rect">
            <a:avLst/>
          </a:prstGeom>
        </p:spPr>
      </p:pic>
    </p:spTree>
    <p:extLst>
      <p:ext uri="{BB962C8B-B14F-4D97-AF65-F5344CB8AC3E}">
        <p14:creationId xmlns:p14="http://schemas.microsoft.com/office/powerpoint/2010/main" val="4144822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6FFCB2-ECEE-A1E7-6A01-84BD04E6EF7B}"/>
              </a:ext>
            </a:extLst>
          </p:cNvPr>
          <p:cNvSpPr txBox="1"/>
          <p:nvPr/>
        </p:nvSpPr>
        <p:spPr>
          <a:xfrm>
            <a:off x="731520" y="731520"/>
            <a:ext cx="10438228" cy="2618474"/>
          </a:xfrm>
          <a:prstGeom prst="rect">
            <a:avLst/>
          </a:prstGeom>
          <a:noFill/>
        </p:spPr>
        <p:txBody>
          <a:bodyPr wrap="square" rtlCol="0">
            <a:spAutoFit/>
          </a:bodyPr>
          <a:lstStyle/>
          <a:p>
            <a:pPr algn="l"/>
            <a:r>
              <a:rPr lang="en-IN" sz="2400" b="1" i="0" u="none" strike="noStrike" baseline="0" dirty="0">
                <a:solidFill>
                  <a:srgbClr val="7030A0"/>
                </a:solidFill>
                <a:latin typeface="Palatino-Bold"/>
              </a:rPr>
              <a:t>New Graphs from Old</a:t>
            </a:r>
          </a:p>
          <a:p>
            <a:pPr algn="l">
              <a:lnSpc>
                <a:spcPct val="150000"/>
              </a:lnSpc>
            </a:pPr>
            <a:r>
              <a:rPr lang="en-US" sz="2400" b="0" i="0" u="none" strike="noStrike" baseline="0" dirty="0">
                <a:solidFill>
                  <a:srgbClr val="000000"/>
                </a:solidFill>
                <a:latin typeface="Times New Roman" panose="02020603050405020304" pitchFamily="18" charset="0"/>
              </a:rPr>
              <a:t>Sometimes we need only part of a graph to solve a problem.</a:t>
            </a:r>
            <a:r>
              <a:rPr lang="en-IN" sz="2400" b="0" i="0" u="none" strike="noStrike" baseline="0" dirty="0">
                <a:latin typeface="Times New Roman" panose="02020603050405020304" pitchFamily="18" charset="0"/>
              </a:rPr>
              <a:t> When edges</a:t>
            </a:r>
          </a:p>
          <a:p>
            <a:pPr algn="l">
              <a:lnSpc>
                <a:spcPct val="150000"/>
              </a:lnSpc>
            </a:pPr>
            <a:r>
              <a:rPr lang="en-US" sz="2400" b="0" i="0" u="none" strike="noStrike" baseline="0" dirty="0">
                <a:latin typeface="Times New Roman" panose="02020603050405020304" pitchFamily="18" charset="0"/>
              </a:rPr>
              <a:t>and vertices are removed from a graph, without removing endpoints of any remaining edges, a smaller graph is obtained. Such a graph is called a </a:t>
            </a:r>
            <a:r>
              <a:rPr lang="en-US" sz="2400" b="1" i="0" u="none" strike="noStrike" baseline="0" dirty="0">
                <a:latin typeface="Times New Roman" panose="02020603050405020304" pitchFamily="18" charset="0"/>
              </a:rPr>
              <a:t>subgraph </a:t>
            </a:r>
            <a:r>
              <a:rPr lang="en-US" sz="2400" b="0" i="0" u="none" strike="noStrike" baseline="0" dirty="0">
                <a:latin typeface="Times New Roman" panose="02020603050405020304" pitchFamily="18" charset="0"/>
              </a:rPr>
              <a:t>of the original graph.</a:t>
            </a:r>
            <a:endParaRPr lang="en-IN" sz="2400" dirty="0"/>
          </a:p>
        </p:txBody>
      </p:sp>
      <p:pic>
        <p:nvPicPr>
          <p:cNvPr id="4" name="Picture 3">
            <a:extLst>
              <a:ext uri="{FF2B5EF4-FFF2-40B4-BE49-F238E27FC236}">
                <a16:creationId xmlns:a16="http://schemas.microsoft.com/office/drawing/2014/main" id="{4521E9C0-DA22-6130-686A-014182480C64}"/>
              </a:ext>
            </a:extLst>
          </p:cNvPr>
          <p:cNvPicPr>
            <a:picLocks noChangeAspect="1"/>
          </p:cNvPicPr>
          <p:nvPr/>
        </p:nvPicPr>
        <p:blipFill>
          <a:blip r:embed="rId2"/>
          <a:stretch>
            <a:fillRect/>
          </a:stretch>
        </p:blipFill>
        <p:spPr>
          <a:xfrm>
            <a:off x="520506" y="3382281"/>
            <a:ext cx="10072467" cy="1387550"/>
          </a:xfrm>
          <a:prstGeom prst="rect">
            <a:avLst/>
          </a:prstGeom>
        </p:spPr>
      </p:pic>
      <p:pic>
        <p:nvPicPr>
          <p:cNvPr id="6" name="Picture 5">
            <a:extLst>
              <a:ext uri="{FF2B5EF4-FFF2-40B4-BE49-F238E27FC236}">
                <a16:creationId xmlns:a16="http://schemas.microsoft.com/office/drawing/2014/main" id="{B11E8F65-EF0A-8CFD-5763-BD5B4422CD55}"/>
              </a:ext>
            </a:extLst>
          </p:cNvPr>
          <p:cNvPicPr>
            <a:picLocks noChangeAspect="1"/>
          </p:cNvPicPr>
          <p:nvPr/>
        </p:nvPicPr>
        <p:blipFill>
          <a:blip r:embed="rId3"/>
          <a:stretch>
            <a:fillRect/>
          </a:stretch>
        </p:blipFill>
        <p:spPr>
          <a:xfrm>
            <a:off x="520506" y="4856120"/>
            <a:ext cx="10255346" cy="1727560"/>
          </a:xfrm>
          <a:prstGeom prst="rect">
            <a:avLst/>
          </a:prstGeom>
        </p:spPr>
      </p:pic>
    </p:spTree>
    <p:extLst>
      <p:ext uri="{BB962C8B-B14F-4D97-AF65-F5344CB8AC3E}">
        <p14:creationId xmlns:p14="http://schemas.microsoft.com/office/powerpoint/2010/main" val="2700923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2A3F71-A539-83A4-EADF-EC84F72D3107}"/>
              </a:ext>
            </a:extLst>
          </p:cNvPr>
          <p:cNvPicPr>
            <a:picLocks noChangeAspect="1"/>
          </p:cNvPicPr>
          <p:nvPr/>
        </p:nvPicPr>
        <p:blipFill>
          <a:blip r:embed="rId2"/>
          <a:stretch>
            <a:fillRect/>
          </a:stretch>
        </p:blipFill>
        <p:spPr>
          <a:xfrm>
            <a:off x="2517028" y="1160835"/>
            <a:ext cx="6317483" cy="1582365"/>
          </a:xfrm>
          <a:prstGeom prst="rect">
            <a:avLst/>
          </a:prstGeom>
        </p:spPr>
      </p:pic>
    </p:spTree>
    <p:extLst>
      <p:ext uri="{BB962C8B-B14F-4D97-AF65-F5344CB8AC3E}">
        <p14:creationId xmlns:p14="http://schemas.microsoft.com/office/powerpoint/2010/main" val="2335888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67D98A-C729-C8EA-B307-6BC65BF94395}"/>
              </a:ext>
            </a:extLst>
          </p:cNvPr>
          <p:cNvSpPr txBox="1"/>
          <p:nvPr/>
        </p:nvSpPr>
        <p:spPr>
          <a:xfrm>
            <a:off x="1026941" y="407963"/>
            <a:ext cx="9903655" cy="3903504"/>
          </a:xfrm>
          <a:prstGeom prst="rect">
            <a:avLst/>
          </a:prstGeom>
          <a:noFill/>
        </p:spPr>
        <p:txBody>
          <a:bodyPr wrap="square">
            <a:spAutoFit/>
          </a:bodyPr>
          <a:lstStyle/>
          <a:p>
            <a:pPr algn="l">
              <a:lnSpc>
                <a:spcPct val="150000"/>
              </a:lnSpc>
            </a:pPr>
            <a:r>
              <a:rPr lang="en-US" sz="2400" b="1" i="0" u="none" strike="noStrike" baseline="0" dirty="0">
                <a:solidFill>
                  <a:srgbClr val="7030A0"/>
                </a:solidFill>
                <a:latin typeface="Palatino-Medium"/>
              </a:rPr>
              <a:t>GRAPH UNIONS: </a:t>
            </a:r>
            <a:r>
              <a:rPr lang="en-US" sz="2400" b="0" i="0" u="none" strike="noStrike" baseline="0" dirty="0">
                <a:solidFill>
                  <a:srgbClr val="000000"/>
                </a:solidFill>
                <a:latin typeface="Times New Roman" panose="02020603050405020304" pitchFamily="18" charset="0"/>
              </a:rPr>
              <a:t>Two or more graphs can be combined in various ways. The new graph that contains all the vertices and edges of these graphs is called the </a:t>
            </a:r>
            <a:r>
              <a:rPr lang="en-US" sz="2400" b="1" i="0" u="none" strike="noStrike" baseline="0" dirty="0">
                <a:solidFill>
                  <a:srgbClr val="000000"/>
                </a:solidFill>
                <a:latin typeface="Times New Roman" panose="02020603050405020304" pitchFamily="18" charset="0"/>
              </a:rPr>
              <a:t>union </a:t>
            </a:r>
            <a:r>
              <a:rPr lang="en-US" sz="2400" b="0" i="0" u="none" strike="noStrike" baseline="0" dirty="0">
                <a:solidFill>
                  <a:srgbClr val="000000"/>
                </a:solidFill>
                <a:latin typeface="Times New Roman" panose="02020603050405020304" pitchFamily="18" charset="0"/>
              </a:rPr>
              <a:t>of the graphs. We will give a more formal definition for the union of two simple graphs.</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The </a:t>
            </a:r>
            <a:r>
              <a:rPr lang="en-US" sz="2400" b="0" i="1" u="none" strike="noStrike" baseline="0" dirty="0">
                <a:latin typeface="Times New Roman" panose="02020603050405020304" pitchFamily="18" charset="0"/>
                <a:cs typeface="Times New Roman" panose="02020603050405020304" pitchFamily="18" charset="0"/>
              </a:rPr>
              <a:t>union </a:t>
            </a:r>
            <a:r>
              <a:rPr lang="en-US" sz="2400" b="0" i="0" u="none" strike="noStrike" baseline="0" dirty="0">
                <a:latin typeface="Times New Roman" panose="02020603050405020304" pitchFamily="18" charset="0"/>
                <a:cs typeface="Times New Roman" panose="02020603050405020304" pitchFamily="18" charset="0"/>
              </a:rPr>
              <a:t>of two simple graphs </a:t>
            </a:r>
            <a:r>
              <a:rPr lang="en-US" sz="2400" b="0" i="1" u="none" strike="noStrike" baseline="0" dirty="0">
                <a:latin typeface="Times New Roman" panose="02020603050405020304" pitchFamily="18" charset="0"/>
                <a:cs typeface="Times New Roman" panose="02020603050405020304" pitchFamily="18" charset="0"/>
              </a:rPr>
              <a:t>G</a:t>
            </a:r>
            <a:r>
              <a:rPr lang="en-US" sz="2400" b="0" i="0" u="none" strike="noStrike" baseline="0" dirty="0">
                <a:latin typeface="Times New Roman" panose="02020603050405020304" pitchFamily="18" charset="0"/>
                <a:cs typeface="Times New Roman" panose="02020603050405020304" pitchFamily="18" charset="0"/>
              </a:rPr>
              <a:t>1 = </a:t>
            </a:r>
            <a:r>
              <a:rPr lang="en-US" sz="2400" b="0" i="1" u="none" strike="noStrike" baseline="0" dirty="0">
                <a:latin typeface="Times New Roman" panose="02020603050405020304" pitchFamily="18" charset="0"/>
                <a:cs typeface="Times New Roman" panose="02020603050405020304" pitchFamily="18" charset="0"/>
              </a:rPr>
              <a:t>(V</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,E</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G</a:t>
            </a:r>
            <a:r>
              <a:rPr lang="en-US" sz="2400" b="0" i="0" u="none" strike="noStrike" baseline="0" dirty="0">
                <a:latin typeface="Times New Roman" panose="02020603050405020304" pitchFamily="18" charset="0"/>
                <a:cs typeface="Times New Roman" panose="02020603050405020304" pitchFamily="18" charset="0"/>
              </a:rPr>
              <a:t>2 = </a:t>
            </a:r>
            <a:r>
              <a:rPr lang="en-US" sz="2400" b="0" i="1" u="none" strike="noStrike" baseline="0" dirty="0">
                <a:latin typeface="Times New Roman" panose="02020603050405020304" pitchFamily="18" charset="0"/>
                <a:cs typeface="Times New Roman" panose="02020603050405020304" pitchFamily="18" charset="0"/>
              </a:rPr>
              <a:t>(V</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,E</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is the simple graph with vertex set </a:t>
            </a:r>
            <a:r>
              <a:rPr lang="en-US" sz="2400" b="0" i="1" u="none" strike="noStrike" baseline="0" dirty="0">
                <a:latin typeface="Times New Roman" panose="02020603050405020304" pitchFamily="18" charset="0"/>
                <a:cs typeface="Times New Roman" panose="02020603050405020304" pitchFamily="18" charset="0"/>
              </a:rPr>
              <a:t>V</a:t>
            </a:r>
            <a:r>
              <a:rPr lang="en-US" sz="2400" b="0" i="0" u="none" strike="noStrike" baseline="0" dirty="0">
                <a:latin typeface="Times New Roman" panose="02020603050405020304" pitchFamily="18" charset="0"/>
                <a:cs typeface="Times New Roman" panose="02020603050405020304" pitchFamily="18" charset="0"/>
              </a:rPr>
              <a:t>1 ∪ </a:t>
            </a:r>
            <a:r>
              <a:rPr lang="en-US" sz="2400" b="0" i="1" u="none" strike="noStrike" baseline="0" dirty="0">
                <a:latin typeface="Times New Roman" panose="02020603050405020304" pitchFamily="18" charset="0"/>
                <a:cs typeface="Times New Roman" panose="02020603050405020304" pitchFamily="18" charset="0"/>
              </a:rPr>
              <a:t>V</a:t>
            </a:r>
            <a:r>
              <a:rPr lang="en-US" sz="2400" b="0" i="0" u="none" strike="noStrike" baseline="0" dirty="0">
                <a:latin typeface="Times New Roman" panose="02020603050405020304" pitchFamily="18" charset="0"/>
                <a:cs typeface="Times New Roman" panose="02020603050405020304" pitchFamily="18" charset="0"/>
              </a:rPr>
              <a:t>2 and edge set </a:t>
            </a:r>
            <a:r>
              <a:rPr lang="en-US" sz="2400" b="0" i="1" u="none" strike="noStrike" baseline="0" dirty="0">
                <a:latin typeface="Times New Roman" panose="02020603050405020304" pitchFamily="18" charset="0"/>
                <a:cs typeface="Times New Roman" panose="02020603050405020304" pitchFamily="18" charset="0"/>
              </a:rPr>
              <a:t>E</a:t>
            </a:r>
            <a:r>
              <a:rPr lang="en-US" sz="2400" b="0" i="0" u="none" strike="noStrike" baseline="0" dirty="0">
                <a:latin typeface="Times New Roman" panose="02020603050405020304" pitchFamily="18" charset="0"/>
                <a:cs typeface="Times New Roman" panose="02020603050405020304" pitchFamily="18" charset="0"/>
              </a:rPr>
              <a:t>1 ∪ </a:t>
            </a:r>
            <a:r>
              <a:rPr lang="en-US" sz="2400" b="0" i="1" u="none" strike="noStrike" baseline="0" dirty="0">
                <a:latin typeface="Times New Roman" panose="02020603050405020304" pitchFamily="18" charset="0"/>
                <a:cs typeface="Times New Roman" panose="02020603050405020304" pitchFamily="18" charset="0"/>
              </a:rPr>
              <a:t>E</a:t>
            </a:r>
            <a:r>
              <a:rPr lang="en-US" sz="2400" b="0" i="0" u="none" strike="noStrike" baseline="0" dirty="0">
                <a:latin typeface="Times New Roman" panose="02020603050405020304" pitchFamily="18" charset="0"/>
                <a:cs typeface="Times New Roman" panose="02020603050405020304" pitchFamily="18" charset="0"/>
              </a:rPr>
              <a:t>2. The union of </a:t>
            </a:r>
            <a:r>
              <a:rPr lang="en-US" sz="2400" b="0" i="1" u="none" strike="noStrike" baseline="0" dirty="0">
                <a:latin typeface="Times New Roman" panose="02020603050405020304" pitchFamily="18" charset="0"/>
                <a:cs typeface="Times New Roman" panose="02020603050405020304" pitchFamily="18" charset="0"/>
              </a:rPr>
              <a:t>G</a:t>
            </a:r>
            <a:r>
              <a:rPr lang="en-US" sz="2400" b="0" i="0" u="none" strike="noStrike" baseline="0" dirty="0">
                <a:latin typeface="Times New Roman" panose="02020603050405020304" pitchFamily="18" charset="0"/>
                <a:cs typeface="Times New Roman" panose="02020603050405020304" pitchFamily="18" charset="0"/>
              </a:rPr>
              <a:t>1 and </a:t>
            </a:r>
            <a:r>
              <a:rPr lang="en-US" sz="2400" b="0" i="1" u="none" strike="noStrike" baseline="0" dirty="0">
                <a:latin typeface="Times New Roman" panose="02020603050405020304" pitchFamily="18" charset="0"/>
                <a:cs typeface="Times New Roman" panose="02020603050405020304" pitchFamily="18" charset="0"/>
              </a:rPr>
              <a:t>G</a:t>
            </a:r>
            <a:r>
              <a:rPr lang="en-US" sz="2400" b="0" i="0" u="none" strike="noStrike" baseline="0" dirty="0">
                <a:latin typeface="Times New Roman" panose="02020603050405020304" pitchFamily="18" charset="0"/>
                <a:cs typeface="Times New Roman" panose="02020603050405020304" pitchFamily="18" charset="0"/>
              </a:rPr>
              <a:t>2 is denoted by </a:t>
            </a:r>
            <a:r>
              <a:rPr lang="en-US" sz="2400" b="0" i="1" u="none" strike="noStrike" baseline="0" dirty="0">
                <a:latin typeface="Times New Roman" panose="02020603050405020304" pitchFamily="18" charset="0"/>
                <a:cs typeface="Times New Roman" panose="02020603050405020304" pitchFamily="18" charset="0"/>
              </a:rPr>
              <a:t>G</a:t>
            </a:r>
            <a:r>
              <a:rPr lang="en-US" sz="2400" b="0" i="0" u="none" strike="noStrike" baseline="0" dirty="0">
                <a:latin typeface="Times New Roman" panose="02020603050405020304" pitchFamily="18" charset="0"/>
                <a:cs typeface="Times New Roman" panose="02020603050405020304" pitchFamily="18" charset="0"/>
              </a:rPr>
              <a:t>1 ∪ </a:t>
            </a:r>
            <a:r>
              <a:rPr lang="en-US" sz="2400" b="0" i="1" u="none" strike="noStrike" baseline="0" dirty="0">
                <a:latin typeface="Times New Roman" panose="02020603050405020304" pitchFamily="18" charset="0"/>
                <a:cs typeface="Times New Roman" panose="02020603050405020304" pitchFamily="18" charset="0"/>
              </a:rPr>
              <a:t>G</a:t>
            </a:r>
            <a:r>
              <a:rPr lang="en-US" sz="2400" b="0" i="0" u="none" strike="noStrike" baseline="0" dirty="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53CB80-250F-DCE0-9A08-B5A5CA6186F0}"/>
              </a:ext>
            </a:extLst>
          </p:cNvPr>
          <p:cNvPicPr>
            <a:picLocks noChangeAspect="1"/>
          </p:cNvPicPr>
          <p:nvPr/>
        </p:nvPicPr>
        <p:blipFill>
          <a:blip r:embed="rId2"/>
          <a:stretch>
            <a:fillRect/>
          </a:stretch>
        </p:blipFill>
        <p:spPr>
          <a:xfrm>
            <a:off x="1616445" y="4206240"/>
            <a:ext cx="8301278" cy="2447778"/>
          </a:xfrm>
          <a:prstGeom prst="rect">
            <a:avLst/>
          </a:prstGeom>
        </p:spPr>
      </p:pic>
    </p:spTree>
    <p:extLst>
      <p:ext uri="{BB962C8B-B14F-4D97-AF65-F5344CB8AC3E}">
        <p14:creationId xmlns:p14="http://schemas.microsoft.com/office/powerpoint/2010/main" val="2085725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37B17A-3ADD-854A-BFC4-7167031DDA7F}"/>
              </a:ext>
            </a:extLst>
          </p:cNvPr>
          <p:cNvSpPr txBox="1"/>
          <p:nvPr/>
        </p:nvSpPr>
        <p:spPr>
          <a:xfrm>
            <a:off x="1055077" y="661182"/>
            <a:ext cx="4037131" cy="461665"/>
          </a:xfrm>
          <a:prstGeom prst="rect">
            <a:avLst/>
          </a:prstGeom>
          <a:noFill/>
        </p:spPr>
        <p:txBody>
          <a:bodyPr wrap="none" rtlCol="0">
            <a:spAutoFit/>
          </a:bodyPr>
          <a:lstStyle/>
          <a:p>
            <a:r>
              <a:rPr lang="en-US" sz="2400" dirty="0"/>
              <a:t>Find union of following graphs:</a:t>
            </a:r>
            <a:endParaRPr lang="en-IN" sz="2400" dirty="0"/>
          </a:p>
        </p:txBody>
      </p:sp>
      <p:pic>
        <p:nvPicPr>
          <p:cNvPr id="6" name="Picture 5">
            <a:extLst>
              <a:ext uri="{FF2B5EF4-FFF2-40B4-BE49-F238E27FC236}">
                <a16:creationId xmlns:a16="http://schemas.microsoft.com/office/drawing/2014/main" id="{1961C948-6AD4-3A88-4273-FF09A9953408}"/>
              </a:ext>
            </a:extLst>
          </p:cNvPr>
          <p:cNvPicPr>
            <a:picLocks noChangeAspect="1"/>
          </p:cNvPicPr>
          <p:nvPr/>
        </p:nvPicPr>
        <p:blipFill>
          <a:blip r:embed="rId2"/>
          <a:stretch>
            <a:fillRect/>
          </a:stretch>
        </p:blipFill>
        <p:spPr>
          <a:xfrm>
            <a:off x="890702" y="1661369"/>
            <a:ext cx="2645229" cy="1453243"/>
          </a:xfrm>
          <a:prstGeom prst="rect">
            <a:avLst/>
          </a:prstGeom>
        </p:spPr>
      </p:pic>
      <p:pic>
        <p:nvPicPr>
          <p:cNvPr id="8" name="Picture 7">
            <a:extLst>
              <a:ext uri="{FF2B5EF4-FFF2-40B4-BE49-F238E27FC236}">
                <a16:creationId xmlns:a16="http://schemas.microsoft.com/office/drawing/2014/main" id="{4DC84EEB-612E-0BD9-92B6-39F33224E549}"/>
              </a:ext>
            </a:extLst>
          </p:cNvPr>
          <p:cNvPicPr>
            <a:picLocks noChangeAspect="1"/>
          </p:cNvPicPr>
          <p:nvPr/>
        </p:nvPicPr>
        <p:blipFill>
          <a:blip r:embed="rId3"/>
          <a:stretch>
            <a:fillRect/>
          </a:stretch>
        </p:blipFill>
        <p:spPr>
          <a:xfrm>
            <a:off x="890702" y="3974375"/>
            <a:ext cx="2677886" cy="1232807"/>
          </a:xfrm>
          <a:prstGeom prst="rect">
            <a:avLst/>
          </a:prstGeom>
        </p:spPr>
      </p:pic>
      <p:pic>
        <p:nvPicPr>
          <p:cNvPr id="10" name="Picture 9">
            <a:extLst>
              <a:ext uri="{FF2B5EF4-FFF2-40B4-BE49-F238E27FC236}">
                <a16:creationId xmlns:a16="http://schemas.microsoft.com/office/drawing/2014/main" id="{8AEB68D0-F4CC-AF83-3B0C-D81E7AE6147F}"/>
              </a:ext>
            </a:extLst>
          </p:cNvPr>
          <p:cNvPicPr>
            <a:picLocks noChangeAspect="1"/>
          </p:cNvPicPr>
          <p:nvPr/>
        </p:nvPicPr>
        <p:blipFill>
          <a:blip r:embed="rId4"/>
          <a:stretch>
            <a:fillRect/>
          </a:stretch>
        </p:blipFill>
        <p:spPr>
          <a:xfrm>
            <a:off x="6871733" y="1759340"/>
            <a:ext cx="2612571" cy="1257300"/>
          </a:xfrm>
          <a:prstGeom prst="rect">
            <a:avLst/>
          </a:prstGeom>
        </p:spPr>
      </p:pic>
    </p:spTree>
    <p:extLst>
      <p:ext uri="{BB962C8B-B14F-4D97-AF65-F5344CB8AC3E}">
        <p14:creationId xmlns:p14="http://schemas.microsoft.com/office/powerpoint/2010/main" val="2603217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8605AA-E488-B57B-1BE7-8788A556A524}"/>
              </a:ext>
            </a:extLst>
          </p:cNvPr>
          <p:cNvPicPr>
            <a:picLocks noChangeAspect="1"/>
          </p:cNvPicPr>
          <p:nvPr/>
        </p:nvPicPr>
        <p:blipFill>
          <a:blip r:embed="rId2"/>
          <a:stretch>
            <a:fillRect/>
          </a:stretch>
        </p:blipFill>
        <p:spPr>
          <a:xfrm>
            <a:off x="1487071" y="1113483"/>
            <a:ext cx="2958319" cy="1939206"/>
          </a:xfrm>
          <a:prstGeom prst="rect">
            <a:avLst/>
          </a:prstGeom>
        </p:spPr>
      </p:pic>
      <p:pic>
        <p:nvPicPr>
          <p:cNvPr id="7" name="Picture 6">
            <a:extLst>
              <a:ext uri="{FF2B5EF4-FFF2-40B4-BE49-F238E27FC236}">
                <a16:creationId xmlns:a16="http://schemas.microsoft.com/office/drawing/2014/main" id="{1562B477-46A1-AAC7-C841-666E2355EBFD}"/>
              </a:ext>
            </a:extLst>
          </p:cNvPr>
          <p:cNvPicPr>
            <a:picLocks noChangeAspect="1"/>
          </p:cNvPicPr>
          <p:nvPr/>
        </p:nvPicPr>
        <p:blipFill>
          <a:blip r:embed="rId3"/>
          <a:stretch>
            <a:fillRect/>
          </a:stretch>
        </p:blipFill>
        <p:spPr>
          <a:xfrm>
            <a:off x="1627287" y="3843997"/>
            <a:ext cx="2086584" cy="1515793"/>
          </a:xfrm>
          <a:prstGeom prst="rect">
            <a:avLst/>
          </a:prstGeom>
        </p:spPr>
      </p:pic>
      <p:pic>
        <p:nvPicPr>
          <p:cNvPr id="9" name="Picture 8">
            <a:extLst>
              <a:ext uri="{FF2B5EF4-FFF2-40B4-BE49-F238E27FC236}">
                <a16:creationId xmlns:a16="http://schemas.microsoft.com/office/drawing/2014/main" id="{60966319-FFE0-3052-0884-54A5464B4E4B}"/>
              </a:ext>
            </a:extLst>
          </p:cNvPr>
          <p:cNvPicPr>
            <a:picLocks noChangeAspect="1"/>
          </p:cNvPicPr>
          <p:nvPr/>
        </p:nvPicPr>
        <p:blipFill>
          <a:blip r:embed="rId4"/>
          <a:stretch>
            <a:fillRect/>
          </a:stretch>
        </p:blipFill>
        <p:spPr>
          <a:xfrm>
            <a:off x="7061982" y="1631727"/>
            <a:ext cx="3376246" cy="1797273"/>
          </a:xfrm>
          <a:prstGeom prst="rect">
            <a:avLst/>
          </a:prstGeom>
        </p:spPr>
      </p:pic>
    </p:spTree>
    <p:extLst>
      <p:ext uri="{BB962C8B-B14F-4D97-AF65-F5344CB8AC3E}">
        <p14:creationId xmlns:p14="http://schemas.microsoft.com/office/powerpoint/2010/main" val="3622989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295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FD0EA6-FDA8-240C-F150-3A70801D3331}"/>
              </a:ext>
            </a:extLst>
          </p:cNvPr>
          <p:cNvSpPr txBox="1"/>
          <p:nvPr/>
        </p:nvSpPr>
        <p:spPr>
          <a:xfrm>
            <a:off x="970671" y="647115"/>
            <a:ext cx="10494498" cy="6119945"/>
          </a:xfrm>
          <a:prstGeom prst="rect">
            <a:avLst/>
          </a:prstGeom>
          <a:noFill/>
        </p:spPr>
        <p:txBody>
          <a:bodyPr wrap="square">
            <a:spAutoFit/>
          </a:bodyPr>
          <a:lstStyle/>
          <a:p>
            <a:pPr algn="l" fontAlgn="base">
              <a:lnSpc>
                <a:spcPct val="150000"/>
              </a:lnSpc>
            </a:pPr>
            <a:r>
              <a:rPr lang="en-US" sz="2400" b="1" i="0" dirty="0">
                <a:solidFill>
                  <a:srgbClr val="273239"/>
                </a:solidFill>
                <a:effectLst/>
                <a:latin typeface="Times New Roman" panose="02020603050405020304" pitchFamily="18" charset="0"/>
                <a:cs typeface="Times New Roman" panose="02020603050405020304" pitchFamily="18" charset="0"/>
              </a:rPr>
              <a:t>Applications:</a:t>
            </a:r>
            <a:br>
              <a:rPr lang="en-US" sz="2400" b="0" i="0" dirty="0">
                <a:solidFill>
                  <a:srgbClr val="273239"/>
                </a:solidFill>
                <a:effectLst/>
                <a:latin typeface="Times New Roman" panose="02020603050405020304" pitchFamily="18" charset="0"/>
                <a:cs typeface="Times New Roman" panose="02020603050405020304" pitchFamily="18" charset="0"/>
              </a:rPr>
            </a:br>
            <a:r>
              <a:rPr lang="en-US" sz="2400" b="0" i="0" dirty="0">
                <a:solidFill>
                  <a:srgbClr val="273239"/>
                </a:solidFill>
                <a:effectLst/>
                <a:latin typeface="Times New Roman" panose="02020603050405020304" pitchFamily="18" charset="0"/>
                <a:cs typeface="Times New Roman" panose="02020603050405020304" pitchFamily="18" charset="0"/>
              </a:rPr>
              <a:t>The graph is a data structure that is used extensively in real-life.</a:t>
            </a:r>
          </a:p>
          <a:p>
            <a:pPr algn="l" fontAlgn="base">
              <a:lnSpc>
                <a:spcPct val="150000"/>
              </a:lnSpc>
              <a:buFont typeface="+mj-lt"/>
              <a:buAutoNum type="arabicPeriod"/>
            </a:pPr>
            <a:r>
              <a:rPr lang="en-US" sz="2400" b="0" i="0" u="sng" dirty="0">
                <a:solidFill>
                  <a:srgbClr val="273239"/>
                </a:solidFill>
                <a:effectLst/>
                <a:latin typeface="Times New Roman" panose="02020603050405020304" pitchFamily="18" charset="0"/>
                <a:cs typeface="Times New Roman" panose="02020603050405020304" pitchFamily="18" charset="0"/>
              </a:rPr>
              <a:t>Social Network:</a:t>
            </a:r>
            <a:r>
              <a:rPr lang="en-US" sz="2400" b="0" i="0" dirty="0">
                <a:solidFill>
                  <a:srgbClr val="273239"/>
                </a:solidFill>
                <a:effectLst/>
                <a:latin typeface="Times New Roman" panose="02020603050405020304" pitchFamily="18" charset="0"/>
                <a:cs typeface="Times New Roman" panose="02020603050405020304" pitchFamily="18" charset="0"/>
              </a:rPr>
              <a:t> Each user is represented as a node and all their activities, suggestion and friend list are represented as an edge between the nodes.</a:t>
            </a:r>
          </a:p>
          <a:p>
            <a:pPr algn="l" fontAlgn="base">
              <a:lnSpc>
                <a:spcPct val="150000"/>
              </a:lnSpc>
              <a:buFont typeface="+mj-lt"/>
              <a:buAutoNum type="arabicPeriod"/>
            </a:pPr>
            <a:r>
              <a:rPr lang="en-US" sz="2400" b="0" i="0" u="sng" dirty="0">
                <a:solidFill>
                  <a:srgbClr val="273239"/>
                </a:solidFill>
                <a:effectLst/>
                <a:latin typeface="Times New Roman" panose="02020603050405020304" pitchFamily="18" charset="0"/>
                <a:cs typeface="Times New Roman" panose="02020603050405020304" pitchFamily="18" charset="0"/>
              </a:rPr>
              <a:t>Google Maps:</a:t>
            </a:r>
            <a:r>
              <a:rPr lang="en-US" sz="2400" b="0" i="0" dirty="0">
                <a:solidFill>
                  <a:srgbClr val="273239"/>
                </a:solidFill>
                <a:effectLst/>
                <a:latin typeface="Times New Roman" panose="02020603050405020304" pitchFamily="18" charset="0"/>
                <a:cs typeface="Times New Roman" panose="02020603050405020304" pitchFamily="18" charset="0"/>
              </a:rPr>
              <a:t> Various locations are represented as vertices or nodes and the roads are represented as edges and graph theory is used to find the shortest path between two nodes.</a:t>
            </a:r>
          </a:p>
          <a:p>
            <a:pPr algn="l" fontAlgn="base">
              <a:lnSpc>
                <a:spcPct val="150000"/>
              </a:lnSpc>
              <a:buFont typeface="+mj-lt"/>
              <a:buAutoNum type="arabicPeriod"/>
            </a:pPr>
            <a:r>
              <a:rPr lang="en-US" sz="2400" b="0" i="0" u="sng" dirty="0">
                <a:solidFill>
                  <a:srgbClr val="273239"/>
                </a:solidFill>
                <a:effectLst/>
                <a:latin typeface="Times New Roman" panose="02020603050405020304" pitchFamily="18" charset="0"/>
                <a:cs typeface="Times New Roman" panose="02020603050405020304" pitchFamily="18" charset="0"/>
              </a:rPr>
              <a:t>Recommendations on e-commerce websites:</a:t>
            </a:r>
            <a:r>
              <a:rPr lang="en-US" sz="2400" b="0" i="0" dirty="0">
                <a:solidFill>
                  <a:srgbClr val="273239"/>
                </a:solidFill>
                <a:effectLst/>
                <a:latin typeface="Times New Roman" panose="02020603050405020304" pitchFamily="18" charset="0"/>
                <a:cs typeface="Times New Roman" panose="02020603050405020304" pitchFamily="18" charset="0"/>
              </a:rPr>
              <a:t> The “Recommendations for you” section on various e-commerce websites uses graph theory to recommend items of a similar type to the user’s choice.</a:t>
            </a:r>
          </a:p>
          <a:p>
            <a:pPr algn="l" fontAlgn="base">
              <a:lnSpc>
                <a:spcPct val="150000"/>
              </a:lnSpc>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Graph theory is also used to </a:t>
            </a:r>
            <a:r>
              <a:rPr lang="en-US" sz="2400" b="0" i="0" u="sng" dirty="0">
                <a:solidFill>
                  <a:srgbClr val="273239"/>
                </a:solidFill>
                <a:effectLst/>
                <a:latin typeface="Times New Roman" panose="02020603050405020304" pitchFamily="18" charset="0"/>
                <a:cs typeface="Times New Roman" panose="02020603050405020304" pitchFamily="18" charset="0"/>
              </a:rPr>
              <a:t>study molecules in chemistry and physics.</a:t>
            </a:r>
            <a:endParaRPr lang="en-US" sz="24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6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54222D-CD62-15A8-7515-355F20AC76A0}"/>
              </a:ext>
            </a:extLst>
          </p:cNvPr>
          <p:cNvSpPr txBox="1"/>
          <p:nvPr/>
        </p:nvSpPr>
        <p:spPr>
          <a:xfrm>
            <a:off x="604911" y="858130"/>
            <a:ext cx="11085341" cy="6124754"/>
          </a:xfrm>
          <a:prstGeom prst="rect">
            <a:avLst/>
          </a:prstGeom>
          <a:noFill/>
        </p:spPr>
        <p:txBody>
          <a:bodyPr wrap="square">
            <a:spAutoFit/>
          </a:bodyPr>
          <a:lstStyle/>
          <a:p>
            <a:r>
              <a:rPr lang="en-US" sz="2800" b="0" i="0" dirty="0">
                <a:solidFill>
                  <a:srgbClr val="000000"/>
                </a:solidFill>
                <a:effectLst/>
                <a:latin typeface="Times New Roman" panose="02020603050405020304" pitchFamily="18" charset="0"/>
                <a:cs typeface="Times New Roman" panose="02020603050405020304" pitchFamily="18" charset="0"/>
              </a:rPr>
              <a:t>The concept of graphs in graph theory stands up on some basic terms such as point, line, vertex, edge, degree of vertices, properties of graphs, etc. we will cover the fundamentals of graph theory.</a:t>
            </a:r>
          </a:p>
          <a:p>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514350" indent="-514350" algn="l">
              <a:buAutoNum type="arabicPeriod"/>
            </a:pPr>
            <a:r>
              <a:rPr lang="en-US" sz="2800" b="0" i="0" dirty="0">
                <a:effectLst/>
                <a:latin typeface="Times New Roman" panose="02020603050405020304" pitchFamily="18" charset="0"/>
                <a:cs typeface="Times New Roman" panose="02020603050405020304" pitchFamily="18" charset="0"/>
              </a:rPr>
              <a:t>Point: </a:t>
            </a:r>
            <a:r>
              <a:rPr lang="en-US" sz="2800" b="1" i="0" dirty="0">
                <a:solidFill>
                  <a:srgbClr val="000000"/>
                </a:solidFill>
                <a:effectLst/>
                <a:latin typeface="Times New Roman" panose="02020603050405020304" pitchFamily="18" charset="0"/>
                <a:cs typeface="Times New Roman" panose="02020603050405020304" pitchFamily="18" charset="0"/>
              </a:rPr>
              <a:t>A point</a:t>
            </a:r>
            <a:r>
              <a:rPr lang="en-US" sz="2800" b="0" i="0" dirty="0">
                <a:solidFill>
                  <a:srgbClr val="000000"/>
                </a:solidFill>
                <a:effectLst/>
                <a:latin typeface="Times New Roman" panose="02020603050405020304" pitchFamily="18" charset="0"/>
                <a:cs typeface="Times New Roman" panose="02020603050405020304" pitchFamily="18" charset="0"/>
              </a:rPr>
              <a:t> is a particular position in a one-dimensional, two-dimensional, or three-dimensional space. For better understanding, a point can be denoted by an alphabet. It can be represented with a dot. </a:t>
            </a:r>
          </a:p>
          <a:p>
            <a:pPr marL="514350" indent="-514350" algn="l">
              <a:buAutoNum type="arabicPeriod"/>
            </a:pPr>
            <a:endParaRPr lang="en-US" sz="2800" b="0" i="0" dirty="0">
              <a:solidFill>
                <a:srgbClr val="000000"/>
              </a:solidFill>
              <a:effectLst/>
              <a:latin typeface="Nunito" pitchFamily="2" charset="0"/>
            </a:endParaRPr>
          </a:p>
          <a:p>
            <a:pPr marL="514350" indent="-514350" algn="l">
              <a:buAutoNum type="arabicPeriod"/>
            </a:pPr>
            <a:endParaRPr lang="en-US" sz="2800" dirty="0">
              <a:solidFill>
                <a:srgbClr val="000000"/>
              </a:solidFill>
              <a:latin typeface="Nunito" pitchFamily="2" charset="0"/>
            </a:endParaRPr>
          </a:p>
          <a:p>
            <a:pPr marL="514350" indent="-514350" algn="l">
              <a:buAutoNum type="arabicPeriod"/>
            </a:pPr>
            <a:endParaRPr lang="en-US" sz="2800" b="0" i="0" dirty="0">
              <a:solidFill>
                <a:srgbClr val="000000"/>
              </a:solidFill>
              <a:effectLst/>
              <a:latin typeface="Nunito" pitchFamily="2" charset="0"/>
            </a:endParaRPr>
          </a:p>
          <a:p>
            <a:pPr algn="l"/>
            <a:r>
              <a:rPr lang="en-IN" sz="2800" dirty="0">
                <a:latin typeface="Times New Roman" panose="02020603050405020304" pitchFamily="18" charset="0"/>
                <a:cs typeface="Times New Roman" panose="02020603050405020304" pitchFamily="18" charset="0"/>
              </a:rPr>
              <a:t>2.</a:t>
            </a:r>
            <a:r>
              <a:rPr lang="en-US" sz="2800" b="0" i="0" dirty="0">
                <a:effectLst/>
                <a:latin typeface="Times New Roman" panose="02020603050405020304" pitchFamily="18" charset="0"/>
                <a:cs typeface="Times New Roman" panose="02020603050405020304" pitchFamily="18" charset="0"/>
              </a:rPr>
              <a:t> Line: </a:t>
            </a:r>
            <a:r>
              <a:rPr lang="en-US" sz="2800" b="0" i="0" dirty="0">
                <a:solidFill>
                  <a:srgbClr val="000000"/>
                </a:solidFill>
                <a:effectLst/>
                <a:latin typeface="Times New Roman" panose="02020603050405020304" pitchFamily="18" charset="0"/>
                <a:cs typeface="Times New Roman" panose="02020603050405020304" pitchFamily="18" charset="0"/>
              </a:rPr>
              <a:t>A </a:t>
            </a:r>
            <a:r>
              <a:rPr lang="en-US" sz="2800" b="1" i="0" dirty="0">
                <a:solidFill>
                  <a:srgbClr val="000000"/>
                </a:solidFill>
                <a:effectLst/>
                <a:latin typeface="Times New Roman" panose="02020603050405020304" pitchFamily="18" charset="0"/>
                <a:cs typeface="Times New Roman" panose="02020603050405020304" pitchFamily="18" charset="0"/>
              </a:rPr>
              <a:t>Line</a:t>
            </a:r>
            <a:r>
              <a:rPr lang="en-US" sz="2800" b="0" i="0" dirty="0">
                <a:solidFill>
                  <a:srgbClr val="000000"/>
                </a:solidFill>
                <a:effectLst/>
                <a:latin typeface="Times New Roman" panose="02020603050405020304" pitchFamily="18" charset="0"/>
                <a:cs typeface="Times New Roman" panose="02020603050405020304" pitchFamily="18" charset="0"/>
              </a:rPr>
              <a:t> is a connection between two points. It can be represented with a solid line.</a:t>
            </a:r>
          </a:p>
          <a:p>
            <a:pPr algn="l"/>
            <a:endParaRPr lang="en-US" sz="2800" b="0" i="0" dirty="0">
              <a:solidFill>
                <a:srgbClr val="000000"/>
              </a:solidFill>
              <a:effectLst/>
              <a:latin typeface="Nunito" pitchFamily="2" charset="0"/>
            </a:endParaRPr>
          </a:p>
          <a:p>
            <a:endParaRPr lang="en-IN" sz="2800" dirty="0">
              <a:latin typeface="Times New Roman" panose="02020603050405020304" pitchFamily="18" charset="0"/>
              <a:cs typeface="Times New Roman" panose="02020603050405020304" pitchFamily="18" charset="0"/>
            </a:endParaRPr>
          </a:p>
        </p:txBody>
      </p:sp>
      <p:pic>
        <p:nvPicPr>
          <p:cNvPr id="1032" name="Picture 8" descr="Point">
            <a:extLst>
              <a:ext uri="{FF2B5EF4-FFF2-40B4-BE49-F238E27FC236}">
                <a16:creationId xmlns:a16="http://schemas.microsoft.com/office/drawing/2014/main" id="{A88BC5C8-EB2F-69B3-25E6-FD29B2F1D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6424" y="4164037"/>
            <a:ext cx="967593" cy="64711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
            <a:extLst>
              <a:ext uri="{FF2B5EF4-FFF2-40B4-BE49-F238E27FC236}">
                <a16:creationId xmlns:a16="http://schemas.microsoft.com/office/drawing/2014/main" id="{709D9920-F696-3C37-20F1-FF9BB9A13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138" y="5528603"/>
            <a:ext cx="1609725" cy="1716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9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861CE-B734-675D-2A56-0A40BFF3F4F9}"/>
              </a:ext>
            </a:extLst>
          </p:cNvPr>
          <p:cNvSpPr txBox="1"/>
          <p:nvPr/>
        </p:nvSpPr>
        <p:spPr>
          <a:xfrm>
            <a:off x="618978" y="506437"/>
            <a:ext cx="10424160" cy="3693319"/>
          </a:xfrm>
          <a:prstGeom prst="rect">
            <a:avLst/>
          </a:prstGeom>
          <a:noFill/>
        </p:spPr>
        <p:txBody>
          <a:bodyPr wrap="square">
            <a:spAutoFit/>
          </a:bodyPr>
          <a:lstStyle/>
          <a:p>
            <a:pPr algn="l">
              <a:lnSpc>
                <a:spcPct val="150000"/>
              </a:lnSpc>
            </a:pPr>
            <a:r>
              <a:rPr lang="en-US" sz="2400" b="0" i="0" dirty="0">
                <a:effectLst/>
                <a:latin typeface="Times New Roman" panose="02020603050405020304" pitchFamily="18" charset="0"/>
                <a:cs typeface="Times New Roman" panose="02020603050405020304" pitchFamily="18" charset="0"/>
              </a:rPr>
              <a:t>3. </a:t>
            </a:r>
            <a:r>
              <a:rPr lang="en-US" sz="2400" b="1" u="sng" dirty="0">
                <a:effectLst/>
                <a:latin typeface="Times New Roman" panose="02020603050405020304" pitchFamily="18" charset="0"/>
                <a:cs typeface="Times New Roman" panose="02020603050405020304" pitchFamily="18" charset="0"/>
              </a:rPr>
              <a:t>Vertex</a:t>
            </a:r>
            <a:r>
              <a:rPr lang="en-US" sz="2400" b="1" u="sng"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A vertex is a point where multiple lines meet. It is also called a </a:t>
            </a:r>
            <a:r>
              <a:rPr lang="en-US" sz="2400" b="1" i="0" dirty="0">
                <a:solidFill>
                  <a:srgbClr val="000000"/>
                </a:solidFill>
                <a:effectLst/>
                <a:latin typeface="Times New Roman" panose="02020603050405020304" pitchFamily="18" charset="0"/>
                <a:cs typeface="Times New Roman" panose="02020603050405020304" pitchFamily="18" charset="0"/>
              </a:rPr>
              <a:t>node</a:t>
            </a:r>
            <a:r>
              <a:rPr lang="en-US" sz="2400" b="0" i="0" dirty="0">
                <a:solidFill>
                  <a:srgbClr val="000000"/>
                </a:solidFill>
                <a:effectLst/>
                <a:latin typeface="Times New Roman" panose="02020603050405020304" pitchFamily="18" charset="0"/>
                <a:cs typeface="Times New Roman" panose="02020603050405020304" pitchFamily="18" charset="0"/>
              </a:rPr>
              <a:t>. Similar to points, a vertex is also denoted by an alphabet.</a:t>
            </a:r>
          </a:p>
          <a:p>
            <a:pPr algn="l">
              <a:lnSpc>
                <a:spcPct val="150000"/>
              </a:lnSpc>
            </a:pPr>
            <a:endParaRPr lang="en-US" sz="2400" dirty="0">
              <a:solidFill>
                <a:srgbClr val="000000"/>
              </a:solidFill>
              <a:latin typeface="Times New Roman" panose="02020603050405020304" pitchFamily="18" charset="0"/>
              <a:cs typeface="Times New Roman" panose="02020603050405020304" pitchFamily="18" charset="0"/>
            </a:endParaRP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4</a:t>
            </a:r>
            <a:r>
              <a:rPr lang="en-US" sz="2400" b="1" i="0" u="sng" dirty="0">
                <a:solidFill>
                  <a:srgbClr val="000000"/>
                </a:solidFill>
                <a:effectLst/>
                <a:latin typeface="Times New Roman" panose="02020603050405020304" pitchFamily="18" charset="0"/>
                <a:cs typeface="Times New Roman" panose="02020603050405020304" pitchFamily="18" charset="0"/>
              </a:rPr>
              <a:t>.</a:t>
            </a:r>
            <a:r>
              <a:rPr lang="en-US" sz="2400" b="1" i="0" u="sng" dirty="0">
                <a:effectLst/>
                <a:latin typeface="Times New Roman" panose="02020603050405020304" pitchFamily="18" charset="0"/>
                <a:cs typeface="Times New Roman" panose="02020603050405020304" pitchFamily="18" charset="0"/>
              </a:rPr>
              <a:t> Edge:</a:t>
            </a:r>
            <a:r>
              <a:rPr lang="en-US" sz="2400" b="1" u="sng" dirty="0">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An edge is a mathematical term for a line that connects two vertices. Many edges can be formed from a single vertex. Without a vertex, an edge cannot be formed. There must be a starting vertex and an ending vertex for an edge.</a:t>
            </a:r>
          </a:p>
          <a:p>
            <a:pPr algn="l"/>
            <a:endParaRPr lang="en-US" b="0" i="0" dirty="0">
              <a:solidFill>
                <a:srgbClr val="000000"/>
              </a:solidFill>
              <a:effectLst/>
              <a:latin typeface="Nunito" pitchFamily="2" charset="0"/>
            </a:endParaRPr>
          </a:p>
        </p:txBody>
      </p:sp>
    </p:spTree>
    <p:extLst>
      <p:ext uri="{BB962C8B-B14F-4D97-AF65-F5344CB8AC3E}">
        <p14:creationId xmlns:p14="http://schemas.microsoft.com/office/powerpoint/2010/main" val="142200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F432A8-F12D-7927-A4C2-9A4EEB40165A}"/>
              </a:ext>
            </a:extLst>
          </p:cNvPr>
          <p:cNvSpPr txBox="1"/>
          <p:nvPr/>
        </p:nvSpPr>
        <p:spPr>
          <a:xfrm>
            <a:off x="562708" y="464234"/>
            <a:ext cx="9945858" cy="1133965"/>
          </a:xfrm>
          <a:prstGeom prst="rect">
            <a:avLst/>
          </a:prstGeom>
          <a:noFill/>
        </p:spPr>
        <p:txBody>
          <a:bodyPr wrap="square">
            <a:spAutoFit/>
          </a:bodyPr>
          <a:lstStyle/>
          <a:p>
            <a:pPr algn="l">
              <a:lnSpc>
                <a:spcPct val="150000"/>
              </a:lnSpc>
            </a:pPr>
            <a:r>
              <a:rPr lang="en-US" sz="2400" b="1" i="0" dirty="0">
                <a:effectLst/>
                <a:latin typeface="Times New Roman" panose="02020603050405020304" pitchFamily="18" charset="0"/>
                <a:cs typeface="Times New Roman" panose="02020603050405020304" pitchFamily="18" charset="0"/>
              </a:rPr>
              <a:t>Graph:</a:t>
            </a:r>
            <a:r>
              <a:rPr lang="en-US" sz="2400" b="0" i="0" dirty="0">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A graph ‘G’ is defined as G = (V, E) Where V is a set of all vertices and E is a set of all edges in the graph.</a:t>
            </a:r>
          </a:p>
        </p:txBody>
      </p:sp>
      <p:pic>
        <p:nvPicPr>
          <p:cNvPr id="2050" name="Picture 2" descr="Graph">
            <a:extLst>
              <a:ext uri="{FF2B5EF4-FFF2-40B4-BE49-F238E27FC236}">
                <a16:creationId xmlns:a16="http://schemas.microsoft.com/office/drawing/2014/main" id="{2014FF3B-4AC3-6F27-DE69-3CAA11B25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027" y="2009921"/>
            <a:ext cx="1704975"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481CFA-1F2E-950C-969D-7ED19E7DD356}"/>
              </a:ext>
            </a:extLst>
          </p:cNvPr>
          <p:cNvSpPr txBox="1"/>
          <p:nvPr/>
        </p:nvSpPr>
        <p:spPr>
          <a:xfrm>
            <a:off x="844061" y="4389120"/>
            <a:ext cx="9945857" cy="1133965"/>
          </a:xfrm>
          <a:prstGeom prst="rect">
            <a:avLst/>
          </a:prstGeom>
          <a:noFill/>
        </p:spPr>
        <p:txBody>
          <a:bodyPr wrap="square" rtlCol="0">
            <a:spAutoFit/>
          </a:bodyPr>
          <a:lstStyle/>
          <a:p>
            <a:pPr>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the above example, ab, ac, cd, and bd are the edges of the graph. Similarly, a, b, c, and d are the vertices of the graph.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65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ertices of the Graph">
            <a:extLst>
              <a:ext uri="{FF2B5EF4-FFF2-40B4-BE49-F238E27FC236}">
                <a16:creationId xmlns:a16="http://schemas.microsoft.com/office/drawing/2014/main" id="{72877310-A05D-BC46-49B3-8CC932240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715" y="691222"/>
            <a:ext cx="1876425" cy="1733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86AE95-F9B8-51BB-A7C2-FC28E7C8B413}"/>
              </a:ext>
            </a:extLst>
          </p:cNvPr>
          <p:cNvSpPr txBox="1"/>
          <p:nvPr/>
        </p:nvSpPr>
        <p:spPr>
          <a:xfrm>
            <a:off x="1378634" y="3263705"/>
            <a:ext cx="10466327" cy="1477328"/>
          </a:xfrm>
          <a:prstGeom prst="rect">
            <a:avLst/>
          </a:prstGeom>
          <a:noFill/>
        </p:spPr>
        <p:txBody>
          <a:bodyPr wrap="none" rtlCol="0">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In this graph, there are four vertices a, b, c, and d, and four edges ab, ac, ad, and cd.</a:t>
            </a:r>
          </a:p>
          <a:p>
            <a:pPr algn="l"/>
            <a:r>
              <a:rPr lang="en-US" sz="2400" b="0" i="0" dirty="0">
                <a:effectLst/>
                <a:latin typeface="Times New Roman" panose="02020603050405020304" pitchFamily="18" charset="0"/>
                <a:cs typeface="Times New Roman" panose="02020603050405020304" pitchFamily="18" charset="0"/>
              </a:rPr>
              <a:t> </a:t>
            </a:r>
          </a:p>
          <a:p>
            <a:pPr algn="l"/>
            <a:r>
              <a:rPr lang="en-US" sz="2400" b="1" i="0" dirty="0">
                <a:effectLst/>
                <a:latin typeface="Times New Roman" panose="02020603050405020304" pitchFamily="18" charset="0"/>
                <a:cs typeface="Times New Roman" panose="02020603050405020304" pitchFamily="18" charset="0"/>
              </a:rPr>
              <a:t>Loop: </a:t>
            </a:r>
            <a:r>
              <a:rPr lang="en-US" sz="2400" b="0" i="0" dirty="0">
                <a:solidFill>
                  <a:srgbClr val="000000"/>
                </a:solidFill>
                <a:effectLst/>
                <a:latin typeface="Times New Roman" panose="02020603050405020304" pitchFamily="18" charset="0"/>
                <a:cs typeface="Times New Roman" panose="02020603050405020304" pitchFamily="18" charset="0"/>
              </a:rPr>
              <a:t>In a graph, if an edge is drawn from the vertex to itself, it is called a loop.</a:t>
            </a:r>
          </a:p>
          <a:p>
            <a:endParaRPr lang="en-IN" dirty="0"/>
          </a:p>
        </p:txBody>
      </p:sp>
      <p:pic>
        <p:nvPicPr>
          <p:cNvPr id="3076" name="Picture 4" descr="Loop">
            <a:extLst>
              <a:ext uri="{FF2B5EF4-FFF2-40B4-BE49-F238E27FC236}">
                <a16:creationId xmlns:a16="http://schemas.microsoft.com/office/drawing/2014/main" id="{8C42EA19-48CC-0F39-FC4E-049578DFE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127" y="5089428"/>
            <a:ext cx="87630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85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4BD38B-BE39-DEC5-A592-87B963D2C270}"/>
              </a:ext>
            </a:extLst>
          </p:cNvPr>
          <p:cNvSpPr txBox="1"/>
          <p:nvPr/>
        </p:nvSpPr>
        <p:spPr>
          <a:xfrm>
            <a:off x="801858" y="590844"/>
            <a:ext cx="10452296" cy="6119945"/>
          </a:xfrm>
          <a:prstGeom prst="rect">
            <a:avLst/>
          </a:prstGeom>
          <a:noFill/>
        </p:spPr>
        <p:txBody>
          <a:bodyPr wrap="square">
            <a:spAutoFit/>
          </a:bodyPr>
          <a:lstStyle/>
          <a:p>
            <a:pPr algn="l" fontAlgn="base">
              <a:lnSpc>
                <a:spcPct val="150000"/>
              </a:lnSpc>
            </a:pPr>
            <a:r>
              <a:rPr lang="en-US" sz="2400" b="1" i="0" u="sng" dirty="0">
                <a:solidFill>
                  <a:srgbClr val="273239"/>
                </a:solidFill>
                <a:effectLst/>
                <a:latin typeface="Times New Roman" panose="02020603050405020304" pitchFamily="18" charset="0"/>
                <a:cs typeface="Times New Roman" panose="02020603050405020304" pitchFamily="18" charset="0"/>
              </a:rPr>
              <a:t>Adjacent node</a:t>
            </a:r>
            <a:r>
              <a:rPr lang="en-US" sz="2400" b="0" i="0" u="sng" dirty="0">
                <a:solidFill>
                  <a:srgbClr val="273239"/>
                </a:solidFill>
                <a:effectLst/>
                <a:latin typeface="Times New Roman" panose="02020603050405020304" pitchFamily="18" charset="0"/>
                <a:cs typeface="Times New Roman" panose="02020603050405020304" pitchFamily="18" charset="0"/>
              </a:rPr>
              <a:t>:  </a:t>
            </a:r>
            <a:r>
              <a:rPr lang="en-US" sz="2400" b="0" i="0" dirty="0">
                <a:solidFill>
                  <a:srgbClr val="273239"/>
                </a:solidFill>
                <a:effectLst/>
                <a:latin typeface="Times New Roman" panose="02020603050405020304" pitchFamily="18" charset="0"/>
                <a:cs typeface="Times New Roman" panose="02020603050405020304" pitchFamily="18" charset="0"/>
              </a:rPr>
              <a:t>A node ‘v’ is said to be the adjacent node of node ‘u’ if and only if there exists an edge between ‘u’ and ‘v’.</a:t>
            </a:r>
          </a:p>
          <a:p>
            <a:pPr algn="just">
              <a:lnSpc>
                <a:spcPct val="150000"/>
              </a:lnSpc>
            </a:pPr>
            <a:r>
              <a:rPr lang="en-US" sz="2400" b="0" i="0" dirty="0">
                <a:effectLst/>
                <a:latin typeface="Times New Roman" panose="02020603050405020304" pitchFamily="18" charset="0"/>
                <a:cs typeface="Times New Roman" panose="02020603050405020304" pitchFamily="18" charset="0"/>
              </a:rPr>
              <a:t>Adjacency</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Here are the norms of adjacency −</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a graph, two vertices are said to be </a:t>
            </a:r>
            <a:r>
              <a:rPr lang="en-US" sz="2400" b="1" i="0" dirty="0">
                <a:solidFill>
                  <a:srgbClr val="000000"/>
                </a:solidFill>
                <a:effectLst/>
                <a:latin typeface="Times New Roman" panose="02020603050405020304" pitchFamily="18" charset="0"/>
                <a:cs typeface="Times New Roman" panose="02020603050405020304" pitchFamily="18" charset="0"/>
              </a:rPr>
              <a:t>adjacent</a:t>
            </a:r>
            <a:r>
              <a:rPr lang="en-US" sz="2400" b="0" i="0" dirty="0">
                <a:solidFill>
                  <a:srgbClr val="000000"/>
                </a:solidFill>
                <a:effectLst/>
                <a:latin typeface="Times New Roman" panose="02020603050405020304" pitchFamily="18" charset="0"/>
                <a:cs typeface="Times New Roman" panose="02020603050405020304" pitchFamily="18" charset="0"/>
              </a:rPr>
              <a:t>, if there is an edge between the two vertices. Here, the adjacency of vertices is maintained by the single edge that is connecting those two vertices.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a graph, two edges are said to be </a:t>
            </a:r>
            <a:r>
              <a:rPr lang="en-US" sz="2400" b="1" i="0" dirty="0">
                <a:solidFill>
                  <a:srgbClr val="000000"/>
                </a:solidFill>
                <a:effectLst/>
                <a:latin typeface="Times New Roman" panose="02020603050405020304" pitchFamily="18" charset="0"/>
                <a:cs typeface="Times New Roman" panose="02020603050405020304" pitchFamily="18" charset="0"/>
              </a:rPr>
              <a:t>adjacent,</a:t>
            </a:r>
            <a:r>
              <a:rPr lang="en-US" sz="2400" b="0" i="0" dirty="0">
                <a:solidFill>
                  <a:srgbClr val="000000"/>
                </a:solidFill>
                <a:effectLst/>
                <a:latin typeface="Times New Roman" panose="02020603050405020304" pitchFamily="18" charset="0"/>
                <a:cs typeface="Times New Roman" panose="02020603050405020304" pitchFamily="18" charset="0"/>
              </a:rPr>
              <a:t> if there is a common vertex between the two edges. Here, the adjacency of edges is maintained by the single vertex that is connecting two edges.</a:t>
            </a:r>
          </a:p>
          <a:p>
            <a:pPr algn="l" fontAlgn="base">
              <a:lnSpc>
                <a:spcPct val="150000"/>
              </a:lnSpc>
            </a:pPr>
            <a:endParaRPr lang="en-US" sz="24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374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2231</Words>
  <Application>Microsoft Office PowerPoint</Application>
  <PresentationFormat>Widescreen</PresentationFormat>
  <Paragraphs>146</Paragraphs>
  <Slides>39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Calibri</vt:lpstr>
      <vt:lpstr>Calibri Light</vt:lpstr>
      <vt:lpstr>CMR10</vt:lpstr>
      <vt:lpstr>MTMI</vt:lpstr>
      <vt:lpstr>MTMIB</vt:lpstr>
      <vt:lpstr>MTSYN</vt:lpstr>
      <vt:lpstr>Nunito</vt:lpstr>
      <vt:lpstr>Palatino-Bold</vt:lpstr>
      <vt:lpstr>Palatino-Medium</vt:lpstr>
      <vt:lpstr>Times New Roman</vt:lpstr>
      <vt:lpstr>urw-din</vt:lpstr>
      <vt:lpstr>Office Theme</vt:lpstr>
      <vt:lpstr>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Gaurav Kulkarni</dc:creator>
  <cp:lastModifiedBy>Gaurav Kulkarni</cp:lastModifiedBy>
  <cp:revision>9</cp:revision>
  <dcterms:created xsi:type="dcterms:W3CDTF">2022-11-28T04:48:52Z</dcterms:created>
  <dcterms:modified xsi:type="dcterms:W3CDTF">2022-11-30T03:28:34Z</dcterms:modified>
</cp:coreProperties>
</file>