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22" r:id="rId4"/>
    <p:sldId id="258" r:id="rId5"/>
    <p:sldId id="259" r:id="rId6"/>
    <p:sldId id="320" r:id="rId7"/>
    <p:sldId id="265" r:id="rId8"/>
    <p:sldId id="266" r:id="rId9"/>
    <p:sldId id="260" r:id="rId10"/>
    <p:sldId id="321" r:id="rId11"/>
    <p:sldId id="261" r:id="rId12"/>
    <p:sldId id="262" r:id="rId13"/>
    <p:sldId id="263" r:id="rId14"/>
    <p:sldId id="264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37F17-63F1-4260-A247-FF584082AD4C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F183B-2E92-41E7-B094-959A379711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139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0DFE04-9E56-CA0A-3E54-55833DAD55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4037EC-5750-4BC9-ADB8-EAD69F3426F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8AC911C3-00AF-3150-F249-0A5E4A8D9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F4F16F08-4231-60A4-BEBC-0DB5BD23E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12CC-C5DB-B083-8A02-092003E3C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0397F-214E-F377-DE4A-8EE977FCE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B371-8F15-328F-381C-5596B7F5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C2E7-0A2A-4B0B-B776-8517128AE68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DAF4B-CA6C-8A23-4D27-04D0FE6E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18F4-FA11-B84B-0D3F-0C3E67E4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FEE-2599-478F-822C-29354777E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9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DD1DA-94FE-126E-0735-DF0029AB5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78362-EF7D-4287-1D91-0615FF7B1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D4C24-609A-9882-6501-10729CE2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C2E7-0A2A-4B0B-B776-8517128AE68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53415-BFB7-865C-4B94-D6387E777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2E74C-E998-20E1-1CB6-2C6A135FF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FEE-2599-478F-822C-29354777E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706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F51BC7-B359-32CE-1BDC-EC87BCCE3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11EC1-E67C-4BA0-2B36-E6D164FE9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72161-094F-D095-A048-4BDC2DC29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C2E7-0A2A-4B0B-B776-8517128AE68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66ABF-9E56-2802-E366-15D3DC65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98F5-6E5E-BDD0-7701-B615E837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FEE-2599-478F-822C-29354777E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14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5A4E-2C55-E2F7-2A82-7E1FABD5E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F632D-81BB-4EB4-8CCB-82D89D5AD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6E30-6285-AD5F-EFFB-84F67FC0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C2E7-0A2A-4B0B-B776-8517128AE68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9698C-58BC-776B-95F3-9BA0539C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28E44-1E79-AFDA-D74E-7BA8148F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FEE-2599-478F-822C-29354777E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59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14C0-96DC-8636-6571-8C0A39EA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A6E8F-0388-1A2F-1C37-33FE6C54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02DD1-4B24-56AC-7DD0-6BB82A6F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C2E7-0A2A-4B0B-B776-8517128AE68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876C1-7677-E6EF-39D7-B64696CC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9F5B8-3537-2640-4818-A77FD948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FEE-2599-478F-822C-29354777E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87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AA159-7743-6941-5D46-D998078B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7740-5CC2-DE98-2DE2-4D66D90F0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39AF0-F134-AB8B-8C1B-69A8D85E6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50AEC-3CF8-68B3-EB07-DD951DD92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C2E7-0A2A-4B0B-B776-8517128AE68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26DD7-596A-FB10-F3E8-9C6B356F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697EB-CD2F-AC31-B0BE-D79021B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FEE-2599-478F-822C-29354777E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480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B866-E3E3-0B2B-AD68-3E592107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420EC-6AF3-6566-73F4-D3A245594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170C1-9854-A53A-D360-F25F1F527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4A9776-1CB3-6B46-0452-02A53AB86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BD48E-6E9C-F519-D49F-A8EBEA1BD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932CA-8E59-C4D5-6826-0B5B135A6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C2E7-0A2A-4B0B-B776-8517128AE68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21B2AF-3D5D-6A8A-EA7D-C4842D3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7145E-2E6C-7F63-8FFA-BD580C90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FEE-2599-478F-822C-29354777E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335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0071-D130-4B03-0E86-0CEE59D75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C2DFA0-54D0-E5B3-BC6D-93CF6706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C2E7-0A2A-4B0B-B776-8517128AE68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87A3A-B28D-4130-ABBB-03918AF1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4C09E-7B7F-9011-BA80-0612A419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FEE-2599-478F-822C-29354777E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38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81095-558E-6E2A-D33F-616E1932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C2E7-0A2A-4B0B-B776-8517128AE68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89B1F-CA79-9D8B-70E2-B1DBE4F9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8EB87-DF6C-3A3F-A707-6A251DEA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FEE-2599-478F-822C-29354777E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16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AC1E-F4FB-7054-A89F-723301A09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DDD66-46AF-7CEF-46C7-3CAC31AF0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B8EBE-A654-7F30-48AD-10F206CCF1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3EA6E-84B0-53C0-CD29-0CAF09E8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C2E7-0A2A-4B0B-B776-8517128AE68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2D2FD-248E-F717-214D-E1154B2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72E14-5DFF-3641-112B-D03C6395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FEE-2599-478F-822C-29354777E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4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BE32-7E06-3748-23C3-08DFAC33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5D34AF-3E19-BF03-82C1-FAA792FA0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70CCF-6C61-8D03-66B1-9F5A3D3AD9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65031-A63D-BAD5-B15C-57828F357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C2E7-0A2A-4B0B-B776-8517128AE68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FD7D82-5DE0-EE30-1DFD-B15141C1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38FC6-0FF4-C329-CCAA-867444EF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34FEE-2599-478F-822C-29354777E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22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604D1-02DC-CD97-481B-03E0E97F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1B57E-11E9-AE30-6EA7-5EA135824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76E59-8310-DB55-33CE-53D25E80DA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C2E7-0A2A-4B0B-B776-8517128AE683}" type="datetimeFigureOut">
              <a:rPr lang="en-IN" smtClean="0"/>
              <a:t>28-11-2022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7786B-0D94-0FBE-126D-8F97549E8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08CC5-1472-DA16-3517-2236473A6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34FEE-2599-478F-822C-29354777E2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95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19577-92D8-FECB-AFBF-D03108FB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62" y="365125"/>
            <a:ext cx="9678573" cy="3447220"/>
          </a:xfrm>
        </p:spPr>
        <p:txBody>
          <a:bodyPr>
            <a:normAutofit/>
          </a:bodyPr>
          <a:lstStyle/>
          <a:p>
            <a:pPr algn="ctr"/>
            <a:r>
              <a:rPr lang="en-US" sz="6600" b="1" i="1" dirty="0"/>
              <a:t>LATTICE</a:t>
            </a:r>
            <a:endParaRPr lang="en-IN" sz="6600" b="1" i="1" dirty="0"/>
          </a:p>
        </p:txBody>
      </p:sp>
    </p:spTree>
    <p:extLst>
      <p:ext uri="{BB962C8B-B14F-4D97-AF65-F5344CB8AC3E}">
        <p14:creationId xmlns:p14="http://schemas.microsoft.com/office/powerpoint/2010/main" val="402260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ttice properties identity laws">
            <a:extLst>
              <a:ext uri="{FF2B5EF4-FFF2-40B4-BE49-F238E27FC236}">
                <a16:creationId xmlns:a16="http://schemas.microsoft.com/office/drawing/2014/main" id="{343C7A50-8B93-95CE-3249-416D307C9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57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749AC4-5996-C25A-6A7B-86A8D3A11870}"/>
              </a:ext>
            </a:extLst>
          </p:cNvPr>
          <p:cNvSpPr txBox="1"/>
          <p:nvPr/>
        </p:nvSpPr>
        <p:spPr>
          <a:xfrm>
            <a:off x="998806" y="464235"/>
            <a:ext cx="814871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44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Theorem:</a:t>
            </a:r>
          </a:p>
          <a:p>
            <a:pPr algn="l"/>
            <a:r>
              <a:rPr lang="en-US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v b = b </a:t>
            </a:r>
            <a:r>
              <a:rPr lang="en-US" sz="4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≤ b</a:t>
            </a:r>
          </a:p>
          <a:p>
            <a:pPr algn="l"/>
            <a:r>
              <a:rPr lang="en-IN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</a:t>
            </a:r>
            <a:r>
              <a:rPr lang="el-GR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IN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=a </a:t>
            </a:r>
            <a:r>
              <a:rPr lang="en-IN" sz="4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IN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≤ b</a:t>
            </a:r>
          </a:p>
          <a:p>
            <a:pPr algn="l"/>
            <a:r>
              <a:rPr lang="en-IN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 a </a:t>
            </a:r>
            <a:r>
              <a:rPr lang="el-GR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IN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=a </a:t>
            </a:r>
            <a:r>
              <a:rPr lang="en-IN" sz="4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IN" sz="4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 b = b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8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8554E0-84B6-BCFF-2BED-2826F3A3817C}"/>
              </a:ext>
            </a:extLst>
          </p:cNvPr>
          <p:cNvSpPr txBox="1"/>
          <p:nvPr/>
        </p:nvSpPr>
        <p:spPr>
          <a:xfrm>
            <a:off x="745587" y="562708"/>
            <a:ext cx="105507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Lattices</a:t>
            </a:r>
          </a:p>
          <a:p>
            <a:pPr algn="l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Isomorphic Lattices</a:t>
            </a:r>
          </a:p>
          <a:p>
            <a:pPr algn="l"/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f: L1 -&gt; L2 is an isomorphism from the </a:t>
            </a:r>
            <a:r>
              <a:rPr lang="en-US" sz="3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(L1,≤1) to the </a:t>
            </a:r>
            <a:r>
              <a:rPr lang="en-US" sz="3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(L2,≤2) then L1 is a lattice </a:t>
            </a:r>
            <a:r>
              <a:rPr lang="en-US" sz="3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iff</a:t>
            </a:r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L2 is a lattice.</a:t>
            </a:r>
          </a:p>
          <a:p>
            <a:pPr algn="l"/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and b are elements of L1 then</a:t>
            </a:r>
          </a:p>
          <a:p>
            <a:pPr algn="l"/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f(a Λ b) = f(a) Λ f(b) and</a:t>
            </a:r>
          </a:p>
          <a:p>
            <a:pPr algn="l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 a v b) = f(a) v f(b)</a:t>
            </a:r>
          </a:p>
          <a:p>
            <a:pPr algn="l"/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two lattices are isomorphic as </a:t>
            </a:r>
            <a:r>
              <a:rPr lang="en-US" sz="3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posets</a:t>
            </a:r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say they are</a:t>
            </a:r>
          </a:p>
          <a:p>
            <a:pPr algn="l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isomorphic lattices.</a:t>
            </a:r>
          </a:p>
        </p:txBody>
      </p:sp>
    </p:spTree>
    <p:extLst>
      <p:ext uri="{BB962C8B-B14F-4D97-AF65-F5344CB8AC3E}">
        <p14:creationId xmlns:p14="http://schemas.microsoft.com/office/powerpoint/2010/main" val="867352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71B307-F5EE-A383-3872-9537394E1760}"/>
              </a:ext>
            </a:extLst>
          </p:cNvPr>
          <p:cNvSpPr txBox="1"/>
          <p:nvPr/>
        </p:nvSpPr>
        <p:spPr>
          <a:xfrm>
            <a:off x="661182" y="609328"/>
            <a:ext cx="1097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2. Bounded Lattice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lattice L 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issaid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to be bounded if it has a greatest element 1</a:t>
            </a:r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a least element 0.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 Complemented Lattice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lattice L is said to be complemented if it is bounded and if every element in L has a complement.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02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26886A-E003-713B-5110-66B7BF67445A}"/>
              </a:ext>
            </a:extLst>
          </p:cNvPr>
          <p:cNvSpPr txBox="1"/>
          <p:nvPr/>
        </p:nvSpPr>
        <p:spPr>
          <a:xfrm>
            <a:off x="984738" y="548641"/>
            <a:ext cx="10621108" cy="498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A total ordering </a:t>
            </a:r>
            <a:r>
              <a:rPr lang="en-US" sz="3600" b="0" i="0" u="none" strike="noStrike" baseline="0" dirty="0">
                <a:latin typeface="MSAM10"/>
              </a:rPr>
              <a:t>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is said to be </a:t>
            </a:r>
            <a:r>
              <a:rPr lang="en-US" sz="3600" b="1" i="0" u="none" strike="noStrike" baseline="0" dirty="0">
                <a:latin typeface="Times New Roman" panose="02020603050405020304" pitchFamily="18" charset="0"/>
              </a:rPr>
              <a:t>compatible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with the partial ordering </a:t>
            </a:r>
            <a:r>
              <a:rPr lang="en-US" sz="3600" b="0" i="1" u="none" strike="noStrike" baseline="0" dirty="0">
                <a:latin typeface="MTMI"/>
              </a:rPr>
              <a:t>R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if </a:t>
            </a:r>
            <a:r>
              <a:rPr lang="en-US" sz="3600" b="0" i="1" u="none" strike="noStrike" baseline="0" dirty="0">
                <a:latin typeface="MTMI"/>
              </a:rPr>
              <a:t>a </a:t>
            </a:r>
            <a:r>
              <a:rPr lang="en-US" sz="3600" b="0" i="0" u="none" strike="noStrike" baseline="0" dirty="0">
                <a:latin typeface="MSAM10"/>
              </a:rPr>
              <a:t> </a:t>
            </a:r>
            <a:r>
              <a:rPr lang="en-US" sz="3600" b="0" i="1" u="none" strike="noStrike" baseline="0" dirty="0">
                <a:latin typeface="MTMI"/>
              </a:rPr>
              <a:t>b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whenever </a:t>
            </a:r>
            <a:r>
              <a:rPr lang="en-US" sz="3600" b="0" i="1" u="none" strike="noStrike" baseline="0" dirty="0" err="1">
                <a:latin typeface="MTMI"/>
              </a:rPr>
              <a:t>aRb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. Constructing a compatible total ordering from a partial ordering is called </a:t>
            </a:r>
            <a:r>
              <a:rPr lang="en-US" sz="3600" b="1" i="0" u="none" strike="noStrike" baseline="0" dirty="0">
                <a:latin typeface="Times New Roman" panose="02020603050405020304" pitchFamily="18" charset="0"/>
              </a:rPr>
              <a:t>topological sorting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.</a:t>
            </a:r>
            <a:endParaRPr lang="en-US" sz="3600" dirty="0">
              <a:latin typeface="MTSYN"/>
            </a:endParaRPr>
          </a:p>
          <a:p>
            <a:pPr algn="l">
              <a:lnSpc>
                <a:spcPct val="150000"/>
              </a:lnSpc>
            </a:pP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*Every finite nonempty </a:t>
            </a:r>
            <a:r>
              <a:rPr lang="en-US" sz="3600" b="0" i="0" u="none" strike="noStrike" baseline="0" dirty="0" err="1">
                <a:latin typeface="Times New Roman" panose="02020603050405020304" pitchFamily="18" charset="0"/>
              </a:rPr>
              <a:t>poset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3600" b="0" i="1" u="none" strike="noStrike" baseline="0" dirty="0">
                <a:latin typeface="MTMI"/>
              </a:rPr>
              <a:t>(S,</a:t>
            </a:r>
            <a:r>
              <a:rPr lang="en-US" sz="36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sz="3600" b="0" i="1" u="none" strike="noStrike" baseline="0" dirty="0">
                <a:latin typeface="MTMI"/>
              </a:rPr>
              <a:t> )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has at least one minimal element.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579079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4ED029-3615-FA4B-87A7-2EE0F889BB94}"/>
              </a:ext>
            </a:extLst>
          </p:cNvPr>
          <p:cNvSpPr txBox="1"/>
          <p:nvPr/>
        </p:nvSpPr>
        <p:spPr>
          <a:xfrm>
            <a:off x="478302" y="520506"/>
            <a:ext cx="1093059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Q.Find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compatible total ordering for the </a:t>
            </a:r>
            <a:r>
              <a:rPr lang="en-US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20}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Sol:The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first step is to choose a minimal element. This must be 1, because it is the only minimal element. Next, select a minimal element of 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20}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minimal elements in this </a:t>
            </a:r>
            <a:r>
              <a:rPr lang="en-US" sz="32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namely, 2 and 5.We select 5. The remaining elements are {2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20}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minimal element at this stage is 2. </a:t>
            </a:r>
          </a:p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Next, 4 is chosen because it is the only minimal element of 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{4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20}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both 12 and 20 are minimal elements of 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{12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20}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either can be chosen next.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16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BDD51F-FB21-AFD1-AD7A-674988697C62}"/>
              </a:ext>
            </a:extLst>
          </p:cNvPr>
          <p:cNvSpPr txBox="1"/>
          <p:nvPr/>
        </p:nvSpPr>
        <p:spPr>
          <a:xfrm>
            <a:off x="661181" y="647115"/>
            <a:ext cx="1025534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select 20, which leaves 12 as the last element left. This produces the </a:t>
            </a:r>
            <a:r>
              <a:rPr lang="en-IN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ordering:</a:t>
            </a:r>
          </a:p>
          <a:p>
            <a:pPr algn="just"/>
            <a:endParaRPr lang="en-IN" sz="32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≺ 5 ≺ 2 ≺ 4 ≺ 20 ≺ 12</a:t>
            </a:r>
            <a:r>
              <a:rPr lang="en-IN" sz="32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49B42-C357-4F30-1661-4CECA3572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198" y="3201276"/>
            <a:ext cx="9889588" cy="328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52A6A8-5A71-846D-75C6-F5A00479EAD9}"/>
              </a:ext>
            </a:extLst>
          </p:cNvPr>
          <p:cNvSpPr txBox="1"/>
          <p:nvPr/>
        </p:nvSpPr>
        <p:spPr>
          <a:xfrm>
            <a:off x="872198" y="1012874"/>
            <a:ext cx="10522634" cy="4435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Lattice: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lattice is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poset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(L,≤) in which every subset {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consisiting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two elements has a least upper bound and a greatest lower bound.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)LUB({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 is denoted by a v b and is called the join of a. (ii) GLB({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 is denoted by a Λ b and is called the meet of a and b.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04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347F0-AFC4-4F87-29E6-985BC97E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905" y="1579098"/>
            <a:ext cx="9256541" cy="369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09C7FA-CEC6-E617-69EE-9400244D3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48" y="1161904"/>
            <a:ext cx="9162172" cy="478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86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278D10-7F71-F894-F052-519B31B928C0}"/>
              </a:ext>
            </a:extLst>
          </p:cNvPr>
          <p:cNvSpPr txBox="1"/>
          <p:nvPr/>
        </p:nvSpPr>
        <p:spPr>
          <a:xfrm>
            <a:off x="844062" y="534572"/>
            <a:ext cx="96785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is a lattice.</a:t>
            </a:r>
          </a:p>
          <a:p>
            <a:pPr algn="l"/>
            <a:r>
              <a:rPr lang="en-US" sz="3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Is not a lattice because f v g does not exist.</a:t>
            </a:r>
          </a:p>
          <a:p>
            <a:pPr algn="l"/>
            <a:endParaRPr lang="en-US" sz="3600" b="0" i="0" u="none" strike="noStrike" baseline="0" dirty="0">
              <a:latin typeface="Times New Roman" panose="02020603050405020304" pitchFamily="18" charset="0"/>
            </a:endParaRPr>
          </a:p>
          <a:p>
            <a:pPr algn="l"/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Q2.Determine whether the </a:t>
            </a:r>
            <a:r>
              <a:rPr lang="en-US" sz="3600" b="0" i="0" u="none" strike="noStrike" baseline="0" dirty="0" err="1">
                <a:latin typeface="Times New Roman" panose="02020603050405020304" pitchFamily="18" charset="0"/>
              </a:rPr>
              <a:t>posets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3600" b="0" i="1" u="none" strike="noStrike" baseline="0" dirty="0">
                <a:latin typeface="MTMI"/>
              </a:rPr>
              <a:t>(</a:t>
            </a:r>
            <a:r>
              <a:rPr lang="en-US" sz="3600" b="0" i="0" u="none" strike="noStrike" baseline="0" dirty="0">
                <a:latin typeface="MTSYN"/>
              </a:rPr>
              <a:t>{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US" sz="3600" b="0" i="1" u="none" strike="noStrike" baseline="0" dirty="0">
                <a:latin typeface="MTMI"/>
              </a:rPr>
              <a:t>,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2</a:t>
            </a:r>
            <a:r>
              <a:rPr lang="en-US" sz="3600" b="0" i="1" u="none" strike="noStrike" baseline="0" dirty="0">
                <a:latin typeface="MTMI"/>
              </a:rPr>
              <a:t>,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3</a:t>
            </a:r>
            <a:r>
              <a:rPr lang="en-US" sz="3600" b="0" i="1" u="none" strike="noStrike" baseline="0" dirty="0">
                <a:latin typeface="MTMI"/>
              </a:rPr>
              <a:t>,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4</a:t>
            </a:r>
            <a:r>
              <a:rPr lang="en-US" sz="3600" b="0" i="1" u="none" strike="noStrike" baseline="0" dirty="0">
                <a:latin typeface="MTMI"/>
              </a:rPr>
              <a:t>,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5</a:t>
            </a:r>
            <a:r>
              <a:rPr lang="en-US" sz="3600" b="0" i="0" u="none" strike="noStrike" baseline="0" dirty="0">
                <a:latin typeface="MTSYN"/>
              </a:rPr>
              <a:t>}</a:t>
            </a:r>
            <a:r>
              <a:rPr lang="en-US" sz="3600" b="0" i="1" u="none" strike="noStrike" baseline="0" dirty="0">
                <a:latin typeface="MTMI"/>
              </a:rPr>
              <a:t>, </a:t>
            </a:r>
            <a:r>
              <a:rPr lang="en-US" sz="3600" b="0" i="0" u="none" strike="noStrike" baseline="0" dirty="0">
                <a:latin typeface="MTSYN"/>
              </a:rPr>
              <a:t>|</a:t>
            </a:r>
            <a:r>
              <a:rPr lang="en-US" sz="3600" b="0" i="1" u="none" strike="noStrike" baseline="0" dirty="0">
                <a:latin typeface="MTMI"/>
              </a:rPr>
              <a:t>)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3600" b="0" i="1" u="none" strike="noStrike" baseline="0" dirty="0">
                <a:latin typeface="MTMI"/>
              </a:rPr>
              <a:t>(</a:t>
            </a:r>
            <a:r>
              <a:rPr lang="en-US" sz="3600" b="0" i="0" u="none" strike="noStrike" baseline="0" dirty="0">
                <a:latin typeface="MTSYN"/>
              </a:rPr>
              <a:t>{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1</a:t>
            </a:r>
            <a:r>
              <a:rPr lang="en-US" sz="3600" b="0" i="1" u="none" strike="noStrike" baseline="0" dirty="0">
                <a:latin typeface="MTMI"/>
              </a:rPr>
              <a:t>,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2</a:t>
            </a:r>
            <a:r>
              <a:rPr lang="en-US" sz="3600" b="0" i="1" u="none" strike="noStrike" baseline="0" dirty="0">
                <a:latin typeface="MTMI"/>
              </a:rPr>
              <a:t>,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4</a:t>
            </a:r>
            <a:r>
              <a:rPr lang="en-US" sz="3600" b="0" i="1" u="none" strike="noStrike" baseline="0" dirty="0">
                <a:latin typeface="MTMI"/>
              </a:rPr>
              <a:t>,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8</a:t>
            </a:r>
            <a:r>
              <a:rPr lang="en-US" sz="3600" b="0" i="1" u="none" strike="noStrike" baseline="0" dirty="0">
                <a:latin typeface="MTMI"/>
              </a:rPr>
              <a:t>,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16</a:t>
            </a:r>
            <a:r>
              <a:rPr lang="en-US" sz="3600" b="0" i="0" u="none" strike="noStrike" baseline="0" dirty="0">
                <a:latin typeface="MTSYN"/>
              </a:rPr>
              <a:t>}</a:t>
            </a:r>
            <a:r>
              <a:rPr lang="en-US" sz="3600" b="0" i="1" u="none" strike="noStrike" baseline="0" dirty="0">
                <a:latin typeface="MTMI"/>
              </a:rPr>
              <a:t>, </a:t>
            </a:r>
            <a:r>
              <a:rPr lang="en-US" sz="3600" b="0" i="0" u="none" strike="noStrike" baseline="0" dirty="0">
                <a:latin typeface="MTSYN"/>
              </a:rPr>
              <a:t>|</a:t>
            </a:r>
            <a:r>
              <a:rPr lang="en-US" sz="3600" b="0" i="1" u="none" strike="noStrike" baseline="0" dirty="0">
                <a:latin typeface="MTMI"/>
              </a:rPr>
              <a:t>) </a:t>
            </a:r>
            <a:r>
              <a:rPr lang="en-US" sz="3600" b="0" i="0" u="none" strike="noStrike" baseline="0" dirty="0">
                <a:latin typeface="Times New Roman" panose="02020603050405020304" pitchFamily="18" charset="0"/>
              </a:rPr>
              <a:t>are lattices.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7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3550F5E-D586-926C-BDB6-8AB3072F9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E588E-813C-4ADC-8EFC-3249F565CF1A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200708" name="Picture 4">
            <a:extLst>
              <a:ext uri="{FF2B5EF4-FFF2-40B4-BE49-F238E27FC236}">
                <a16:creationId xmlns:a16="http://schemas.microsoft.com/office/drawing/2014/main" id="{63AEB26C-9A1F-4616-1AD6-338D3BF0F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5689" y="2311400"/>
            <a:ext cx="2619375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0709" name="Picture 5">
            <a:extLst>
              <a:ext uri="{FF2B5EF4-FFF2-40B4-BE49-F238E27FC236}">
                <a16:creationId xmlns:a16="http://schemas.microsoft.com/office/drawing/2014/main" id="{BEA115E2-05BD-87D1-FE46-F472D8CE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9" y="377826"/>
            <a:ext cx="4886325" cy="488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89FC4-32CD-C321-307F-9F722DF8AE02}"/>
              </a:ext>
            </a:extLst>
          </p:cNvPr>
          <p:cNvSpPr txBox="1"/>
          <p:nvPr/>
        </p:nvSpPr>
        <p:spPr>
          <a:xfrm>
            <a:off x="886265" y="731521"/>
            <a:ext cx="10325686" cy="5140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800" dirty="0">
                <a:latin typeface="Open Sans" panose="020B0606030504020204" pitchFamily="34" charset="0"/>
              </a:rPr>
              <a:t>T</a:t>
            </a:r>
            <a:r>
              <a:rPr lang="en-US" sz="2800" b="0" i="0" dirty="0">
                <a:effectLst/>
                <a:latin typeface="Open Sans" panose="020B0606030504020204" pitchFamily="34" charset="0"/>
              </a:rPr>
              <a:t>here are three ways we can show that a </a:t>
            </a:r>
            <a:r>
              <a:rPr lang="en-US" sz="2800" b="0" i="0" dirty="0" err="1">
                <a:effectLst/>
                <a:latin typeface="Open Sans" panose="020B0606030504020204" pitchFamily="34" charset="0"/>
              </a:rPr>
              <a:t>poset</a:t>
            </a:r>
            <a:r>
              <a:rPr lang="en-US" sz="2800" b="0" i="0" dirty="0">
                <a:effectLst/>
                <a:latin typeface="Open Sans" panose="020B0606030504020204" pitchFamily="34" charset="0"/>
              </a:rPr>
              <a:t> is or is not a lattice: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Open Sans" panose="020B0606030504020204" pitchFamily="34" charset="0"/>
              </a:rPr>
              <a:t>Construct a table for each pair of elements and confirm that each pair has a LUB and GLB.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Open Sans" panose="020B0606030504020204" pitchFamily="34" charset="0"/>
              </a:rPr>
              <a:t>Use the “join and “meet method for each pair of elements.</a:t>
            </a:r>
          </a:p>
          <a:p>
            <a:pPr algn="l">
              <a:lnSpc>
                <a:spcPct val="200000"/>
              </a:lnSpc>
              <a:buFont typeface="+mj-lt"/>
              <a:buAutoNum type="arabicPeriod"/>
            </a:pPr>
            <a:r>
              <a:rPr lang="en-US" sz="2800" b="0" i="0" dirty="0">
                <a:effectLst/>
                <a:latin typeface="Open Sans" panose="020B0606030504020204" pitchFamily="34" charset="0"/>
              </a:rPr>
              <a:t>Draw a Hasse diagram and look for comparability.</a:t>
            </a:r>
          </a:p>
        </p:txBody>
      </p:sp>
    </p:spTree>
    <p:extLst>
      <p:ext uri="{BB962C8B-B14F-4D97-AF65-F5344CB8AC3E}">
        <p14:creationId xmlns:p14="http://schemas.microsoft.com/office/powerpoint/2010/main" val="80154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327A0-AA1D-E739-15BB-D10494E6D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98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8E766E-5157-F0D0-72E9-457C48DC9D04}"/>
              </a:ext>
            </a:extLst>
          </p:cNvPr>
          <p:cNvSpPr txBox="1"/>
          <p:nvPr/>
        </p:nvSpPr>
        <p:spPr>
          <a:xfrm>
            <a:off x="759655" y="393895"/>
            <a:ext cx="974891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Lattices</a:t>
            </a:r>
          </a:p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Idempotent Properties</a:t>
            </a:r>
          </a:p>
          <a:p>
            <a:pPr algn="l"/>
            <a:r>
              <a:rPr lang="pt-B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v a = a</a:t>
            </a:r>
          </a:p>
          <a:p>
            <a:pPr algn="l"/>
            <a:r>
              <a:rPr lang="pt-B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Λ a = a</a:t>
            </a:r>
          </a:p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Commutative Properties</a:t>
            </a:r>
          </a:p>
          <a:p>
            <a:pPr algn="l"/>
            <a:r>
              <a:rPr lang="pt-B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v b = b v a</a:t>
            </a:r>
          </a:p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</a:t>
            </a:r>
            <a:r>
              <a:rPr lang="el-G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b </a:t>
            </a:r>
            <a:r>
              <a:rPr lang="el-G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Associative Properties</a:t>
            </a:r>
          </a:p>
          <a:p>
            <a:pPr algn="l"/>
            <a:r>
              <a:rPr lang="pt-B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v (b v c)= (a v b) v c</a:t>
            </a:r>
          </a:p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</a:t>
            </a:r>
            <a:r>
              <a:rPr lang="el-G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Λ(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l-G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c)= (a </a:t>
            </a:r>
            <a:r>
              <a:rPr lang="el-G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l-G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algn="l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Absorption Properties</a:t>
            </a:r>
          </a:p>
          <a:p>
            <a:pPr algn="l"/>
            <a:r>
              <a:rPr lang="pt-B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a v (a Λ b) = a</a:t>
            </a:r>
          </a:p>
          <a:p>
            <a:pPr algn="l"/>
            <a:r>
              <a:rPr lang="pt-BR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a Λ (a v b) = a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727</Words>
  <Application>Microsoft Office PowerPoint</Application>
  <PresentationFormat>Widescreen</PresentationFormat>
  <Paragraphs>53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MSAM10</vt:lpstr>
      <vt:lpstr>MTMI</vt:lpstr>
      <vt:lpstr>MTSYN</vt:lpstr>
      <vt:lpstr>Open Sans</vt:lpstr>
      <vt:lpstr>Times New Roman</vt:lpstr>
      <vt:lpstr>Office Theme</vt:lpstr>
      <vt:lpstr>LATTICE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LATTICE</dc:title>
  <dc:creator>Gaurav Kulkarni</dc:creator>
  <cp:lastModifiedBy>Gaurav Kulkarni</cp:lastModifiedBy>
  <cp:revision>4</cp:revision>
  <dcterms:created xsi:type="dcterms:W3CDTF">2022-11-24T06:57:09Z</dcterms:created>
  <dcterms:modified xsi:type="dcterms:W3CDTF">2022-11-28T04:18:15Z</dcterms:modified>
</cp:coreProperties>
</file>