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7" r:id="rId2"/>
    <p:sldId id="288" r:id="rId3"/>
    <p:sldId id="289" r:id="rId4"/>
    <p:sldId id="290" r:id="rId5"/>
    <p:sldId id="291" r:id="rId6"/>
    <p:sldId id="292" r:id="rId7"/>
    <p:sldId id="293" r:id="rId8"/>
    <p:sldId id="294" r:id="rId9"/>
    <p:sldId id="295" r:id="rId10"/>
    <p:sldId id="296" r:id="rId11"/>
    <p:sldId id="297" r:id="rId12"/>
    <p:sldId id="298"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291" autoAdjust="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0523-B806-EF74-CAAF-6064F475B9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024A3B1-E43A-6B0D-8644-90A5ECAC11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D79C7A-0403-9110-E528-0B1B5C765BDF}"/>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5" name="Footer Placeholder 4">
            <a:extLst>
              <a:ext uri="{FF2B5EF4-FFF2-40B4-BE49-F238E27FC236}">
                <a16:creationId xmlns:a16="http://schemas.microsoft.com/office/drawing/2014/main" id="{5DC94316-AF05-84D7-3443-AA1C3D0D3B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0B8213-C6E9-4438-D4EB-93513DA12708}"/>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953525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D4885-A738-362B-5CF9-8402C1BCDDF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8012561-C0A7-B95D-6912-879BCB9C49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804B56-C590-5C10-1593-F7C1D310CE00}"/>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5" name="Footer Placeholder 4">
            <a:extLst>
              <a:ext uri="{FF2B5EF4-FFF2-40B4-BE49-F238E27FC236}">
                <a16:creationId xmlns:a16="http://schemas.microsoft.com/office/drawing/2014/main" id="{80E5A953-1198-9D72-91DC-B1D7D10149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64571CC-9C80-09BF-B7A4-E311C0C3F1B0}"/>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304899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DB6609-AD2E-E355-1CF8-399BBCE2CD2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F7A0DAA-AEC6-AC4E-4C89-8E8051EBFE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80FBD4-D97A-829E-43F8-E318C9B1FBD3}"/>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5" name="Footer Placeholder 4">
            <a:extLst>
              <a:ext uri="{FF2B5EF4-FFF2-40B4-BE49-F238E27FC236}">
                <a16:creationId xmlns:a16="http://schemas.microsoft.com/office/drawing/2014/main" id="{7793A74E-7D49-16B4-AC3A-1FB3A08A50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807BE1F-772A-3471-CB80-7149811E4C58}"/>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136996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82088-955D-4F01-55AB-F68AF662BD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7EAF65-CA42-CEDE-65B4-0D246B3D9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B1C339-0D21-34AB-6360-AEFB44012CD8}"/>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5" name="Footer Placeholder 4">
            <a:extLst>
              <a:ext uri="{FF2B5EF4-FFF2-40B4-BE49-F238E27FC236}">
                <a16:creationId xmlns:a16="http://schemas.microsoft.com/office/drawing/2014/main" id="{F6CD0DD1-6168-2643-C296-36409C019B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A667A4-E5BF-6A81-0B04-D4D06B1BE6D6}"/>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366747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755ED-0DF1-22BA-5693-68384C5EA4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F92D8B9-161E-863E-F234-1970AB2C95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ACC984-DA9B-E71B-FA90-81B3A18CF516}"/>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5" name="Footer Placeholder 4">
            <a:extLst>
              <a:ext uri="{FF2B5EF4-FFF2-40B4-BE49-F238E27FC236}">
                <a16:creationId xmlns:a16="http://schemas.microsoft.com/office/drawing/2014/main" id="{65200938-BB05-678F-E0DB-86A3079484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05099B-A61A-B11D-52C8-7F7D124CD650}"/>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870789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BBFC6-DB5E-CA01-86C3-F2C13ED553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0B6820-359F-FB0F-2DF5-DADDF3473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4BDB9C-1DA3-F699-110B-5E90209922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96A7845-93C1-2EEB-9C62-C64AE9A00C5D}"/>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6" name="Footer Placeholder 5">
            <a:extLst>
              <a:ext uri="{FF2B5EF4-FFF2-40B4-BE49-F238E27FC236}">
                <a16:creationId xmlns:a16="http://schemas.microsoft.com/office/drawing/2014/main" id="{32481E84-4390-7F2C-835A-24086F51D5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874CF9-3741-3849-2D7D-BF2B9FC2CEFE}"/>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91845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6067-3D02-790D-5656-1E9EB31F5F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7AB7D08-8470-B0FD-14BE-FCB6AB25C5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895091-5DD4-08A0-7A62-04DFF8FAC6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70BC60-8F88-FC13-A914-73BC27ECEB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A954AC-16EB-2DDE-EB60-82274AFAB3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0C1FE65-91E7-9010-1F10-CADA2582B527}"/>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8" name="Footer Placeholder 7">
            <a:extLst>
              <a:ext uri="{FF2B5EF4-FFF2-40B4-BE49-F238E27FC236}">
                <a16:creationId xmlns:a16="http://schemas.microsoft.com/office/drawing/2014/main" id="{DD75DA9D-3BCD-4BD1-1D5F-4185AB27C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A48DEB-C0BA-86E1-878A-C25852058D1D}"/>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973310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BFF1D-B945-0876-7368-71AD2D37C0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CF86CD6-C639-5A21-FAFC-20B0FC41C42F}"/>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4" name="Footer Placeholder 3">
            <a:extLst>
              <a:ext uri="{FF2B5EF4-FFF2-40B4-BE49-F238E27FC236}">
                <a16:creationId xmlns:a16="http://schemas.microsoft.com/office/drawing/2014/main" id="{5FCDD61F-BF63-68A4-AD35-7C5BF8182B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B912B9-1329-1E8F-9D5C-800F371CE275}"/>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061914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1428FB-194B-5C8C-E047-649C8BFDFCD2}"/>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3" name="Footer Placeholder 2">
            <a:extLst>
              <a:ext uri="{FF2B5EF4-FFF2-40B4-BE49-F238E27FC236}">
                <a16:creationId xmlns:a16="http://schemas.microsoft.com/office/drawing/2014/main" id="{CD581EDF-02F0-F032-E1A7-14EB853F134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06E212-42B9-08E3-6328-96611FE39D92}"/>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4255031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62DE7-47DB-6692-1D44-13EEED0053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4DBF4A-D290-F9DC-721E-12558362D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95A730-4C03-8E28-DF3B-BA64519CA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89F62-CB64-80DD-A0F6-2650AE0DFD46}"/>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6" name="Footer Placeholder 5">
            <a:extLst>
              <a:ext uri="{FF2B5EF4-FFF2-40B4-BE49-F238E27FC236}">
                <a16:creationId xmlns:a16="http://schemas.microsoft.com/office/drawing/2014/main" id="{DD2B2EAA-23DF-0841-A46D-8B7FF2F850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4E48F0-87DC-6F27-E15D-F34CDA103899}"/>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2743609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06D96-0773-4F18-1589-EF5C4C5E24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D0968F-96B4-870E-2C34-091F9C6ED2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86D2108-8355-AD29-A0AB-630031E09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9EE290-2C47-26C0-82A7-04B59D404C4C}"/>
              </a:ext>
            </a:extLst>
          </p:cNvPr>
          <p:cNvSpPr>
            <a:spLocks noGrp="1"/>
          </p:cNvSpPr>
          <p:nvPr>
            <p:ph type="dt" sz="half" idx="10"/>
          </p:nvPr>
        </p:nvSpPr>
        <p:spPr/>
        <p:txBody>
          <a:bodyPr/>
          <a:lstStyle/>
          <a:p>
            <a:fld id="{E2C78ACC-33CC-43DF-955C-2FE33EA194D4}" type="datetimeFigureOut">
              <a:rPr lang="en-IN" smtClean="0"/>
              <a:t>13-10-2022</a:t>
            </a:fld>
            <a:endParaRPr lang="en-IN"/>
          </a:p>
        </p:txBody>
      </p:sp>
      <p:sp>
        <p:nvSpPr>
          <p:cNvPr id="6" name="Footer Placeholder 5">
            <a:extLst>
              <a:ext uri="{FF2B5EF4-FFF2-40B4-BE49-F238E27FC236}">
                <a16:creationId xmlns:a16="http://schemas.microsoft.com/office/drawing/2014/main" id="{30FD2B53-67DA-4FBD-89A8-07A3EA985D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A77818-200C-0312-15A9-EEDB9A47F3A0}"/>
              </a:ext>
            </a:extLst>
          </p:cNvPr>
          <p:cNvSpPr>
            <a:spLocks noGrp="1"/>
          </p:cNvSpPr>
          <p:nvPr>
            <p:ph type="sldNum" sz="quarter" idx="12"/>
          </p:nvPr>
        </p:nvSpPr>
        <p:spPr/>
        <p:txBody>
          <a:bodyPr/>
          <a:lstStyle/>
          <a:p>
            <a:fld id="{355DE545-14C0-4F04-808D-E83E2C6DE281}" type="slidenum">
              <a:rPr lang="en-IN" smtClean="0"/>
              <a:t>‹#›</a:t>
            </a:fld>
            <a:endParaRPr lang="en-IN"/>
          </a:p>
        </p:txBody>
      </p:sp>
    </p:spTree>
    <p:extLst>
      <p:ext uri="{BB962C8B-B14F-4D97-AF65-F5344CB8AC3E}">
        <p14:creationId xmlns:p14="http://schemas.microsoft.com/office/powerpoint/2010/main" val="4241805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199DA1-9851-771D-F748-AB4FB4997A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5BAD4D-06D3-3600-2B47-81835E475B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3A8024-3545-DE87-B161-CC0359CA2F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C78ACC-33CC-43DF-955C-2FE33EA194D4}" type="datetimeFigureOut">
              <a:rPr lang="en-IN" smtClean="0"/>
              <a:t>13-10-2022</a:t>
            </a:fld>
            <a:endParaRPr lang="en-IN"/>
          </a:p>
        </p:txBody>
      </p:sp>
      <p:sp>
        <p:nvSpPr>
          <p:cNvPr id="5" name="Footer Placeholder 4">
            <a:extLst>
              <a:ext uri="{FF2B5EF4-FFF2-40B4-BE49-F238E27FC236}">
                <a16:creationId xmlns:a16="http://schemas.microsoft.com/office/drawing/2014/main" id="{BF79454E-9B39-0071-DDB7-E119612FA1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DE52B3B-B14D-7132-0F39-FD94E2D19E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5DE545-14C0-4F04-808D-E83E2C6DE281}" type="slidenum">
              <a:rPr lang="en-IN" smtClean="0"/>
              <a:t>‹#›</a:t>
            </a:fld>
            <a:endParaRPr lang="en-IN"/>
          </a:p>
        </p:txBody>
      </p:sp>
    </p:spTree>
    <p:extLst>
      <p:ext uri="{BB962C8B-B14F-4D97-AF65-F5344CB8AC3E}">
        <p14:creationId xmlns:p14="http://schemas.microsoft.com/office/powerpoint/2010/main" val="827826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01C53-2AE9-7797-C222-0DE5324F1E56}"/>
              </a:ext>
            </a:extLst>
          </p:cNvPr>
          <p:cNvSpPr>
            <a:spLocks noGrp="1"/>
          </p:cNvSpPr>
          <p:nvPr>
            <p:ph type="title"/>
          </p:nvPr>
        </p:nvSpPr>
        <p:spPr>
          <a:xfrm>
            <a:off x="838200" y="604911"/>
            <a:ext cx="10515600" cy="3123027"/>
          </a:xfrm>
        </p:spPr>
        <p:txBody>
          <a:bodyPr>
            <a:normAutofit/>
          </a:bodyPr>
          <a:lstStyle/>
          <a:p>
            <a:pPr algn="ctr"/>
            <a:r>
              <a:rPr lang="en-IN" dirty="0">
                <a:latin typeface="Times New Roman" panose="02020603050405020304" pitchFamily="18" charset="0"/>
                <a:cs typeface="Times New Roman" panose="02020603050405020304" pitchFamily="18" charset="0"/>
              </a:rPr>
              <a:t>Relations</a:t>
            </a:r>
          </a:p>
        </p:txBody>
      </p:sp>
      <p:pic>
        <p:nvPicPr>
          <p:cNvPr id="1026" name="Picture 2" descr="Top 30 Math Related GIFs | Find the best GIF on Gfycat">
            <a:extLst>
              <a:ext uri="{FF2B5EF4-FFF2-40B4-BE49-F238E27FC236}">
                <a16:creationId xmlns:a16="http://schemas.microsoft.com/office/drawing/2014/main" id="{1FF7A938-4AB1-7994-02EA-901B7BDC9A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3194" y="3727938"/>
            <a:ext cx="3953021" cy="2194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418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8764A4-4A61-9BE2-CC2C-A9A78F76B419}"/>
              </a:ext>
            </a:extLst>
          </p:cNvPr>
          <p:cNvSpPr txBox="1"/>
          <p:nvPr/>
        </p:nvSpPr>
        <p:spPr>
          <a:xfrm>
            <a:off x="590843" y="661182"/>
            <a:ext cx="10916529" cy="4833952"/>
          </a:xfrm>
          <a:prstGeom prst="rect">
            <a:avLst/>
          </a:prstGeom>
          <a:noFill/>
        </p:spPr>
        <p:txBody>
          <a:bodyPr wrap="square">
            <a:spAutoFit/>
          </a:bodyPr>
          <a:lstStyle/>
          <a:p>
            <a:pPr algn="just"/>
            <a:r>
              <a:rPr lang="en-US" sz="2400" b="1" i="1" u="none" strike="noStrike" baseline="0" dirty="0">
                <a:latin typeface="Times New Roman" panose="02020603050405020304" pitchFamily="18" charset="0"/>
              </a:rPr>
              <a:t>Symmetric</a:t>
            </a:r>
            <a:r>
              <a:rPr lang="en-US" sz="2400" b="0" i="0" u="none" strike="noStrike" baseline="0" dirty="0">
                <a:latin typeface="Times New Roman" panose="02020603050405020304" pitchFamily="18" charset="0"/>
              </a:rPr>
              <a:t>: A relation </a:t>
            </a:r>
            <a:r>
              <a:rPr lang="en-US" sz="2400" b="0" i="1" u="none" strike="noStrike" baseline="0" dirty="0">
                <a:latin typeface="MTMI"/>
              </a:rPr>
              <a:t>R </a:t>
            </a:r>
            <a:r>
              <a:rPr lang="en-US" sz="2400" b="0" i="0" u="none" strike="noStrike" baseline="0" dirty="0">
                <a:latin typeface="Times New Roman" panose="02020603050405020304" pitchFamily="18" charset="0"/>
              </a:rPr>
              <a:t>on a set </a:t>
            </a:r>
            <a:r>
              <a:rPr lang="en-US" sz="2400" b="0" i="1" u="none" strike="noStrike" baseline="0" dirty="0">
                <a:latin typeface="MTMI"/>
              </a:rPr>
              <a:t>A </a:t>
            </a:r>
            <a:r>
              <a:rPr lang="en-US" sz="2400" b="0" i="0" u="none" strike="noStrike" baseline="0" dirty="0">
                <a:latin typeface="Times New Roman" panose="02020603050405020304" pitchFamily="18" charset="0"/>
              </a:rPr>
              <a:t>is called </a:t>
            </a:r>
            <a:r>
              <a:rPr lang="en-US" sz="2400" b="0" i="1" u="none" strike="noStrike" baseline="0" dirty="0">
                <a:latin typeface="Times New Roman" panose="02020603050405020304" pitchFamily="18" charset="0"/>
              </a:rPr>
              <a:t>symmetric </a:t>
            </a:r>
            <a:r>
              <a:rPr lang="en-US" sz="2400" b="0" i="0" u="none" strike="noStrike" baseline="0" dirty="0">
                <a:latin typeface="Times New Roman" panose="02020603050405020304" pitchFamily="18" charset="0"/>
              </a:rPr>
              <a:t>if </a:t>
            </a:r>
            <a:r>
              <a:rPr lang="en-US" sz="2400" b="0" i="1" u="none" strike="noStrike" baseline="0" dirty="0">
                <a:latin typeface="MTMI"/>
              </a:rPr>
              <a:t>(b, a) </a:t>
            </a:r>
            <a:r>
              <a:rPr lang="en-US" sz="2400" b="0" i="0" u="none" strike="noStrike" baseline="0" dirty="0">
                <a:latin typeface="MTSYN"/>
              </a:rPr>
              <a:t>∈ </a:t>
            </a:r>
            <a:r>
              <a:rPr lang="en-US" sz="2400" b="0" i="1" u="none" strike="noStrike" baseline="0" dirty="0">
                <a:latin typeface="MTMI"/>
              </a:rPr>
              <a:t>R </a:t>
            </a:r>
          </a:p>
          <a:p>
            <a:pPr algn="just"/>
            <a:r>
              <a:rPr lang="en-US" sz="2400" b="0" i="0" u="none" strike="noStrike" baseline="0" dirty="0">
                <a:latin typeface="Times New Roman" panose="02020603050405020304" pitchFamily="18" charset="0"/>
              </a:rPr>
              <a:t>whenever </a:t>
            </a:r>
            <a:r>
              <a:rPr lang="en-US" sz="2400" b="0" i="1" u="none" strike="noStrike" baseline="0" dirty="0">
                <a:latin typeface="MTMI"/>
              </a:rPr>
              <a:t>(a, b) </a:t>
            </a:r>
            <a:r>
              <a:rPr lang="en-US" sz="2400" b="0" i="0" u="none" strike="noStrike" baseline="0" dirty="0">
                <a:latin typeface="MTSYN"/>
              </a:rPr>
              <a:t>∈ </a:t>
            </a:r>
            <a:r>
              <a:rPr lang="en-US" sz="2400" b="0" i="1" u="none" strike="noStrike" baseline="0" dirty="0">
                <a:latin typeface="MTMI"/>
              </a:rPr>
              <a:t>R</a:t>
            </a:r>
            <a:r>
              <a:rPr lang="en-US" sz="2400" b="0" i="0" u="none" strike="noStrike" baseline="0" dirty="0">
                <a:latin typeface="Times New Roman" panose="02020603050405020304" pitchFamily="18" charset="0"/>
              </a:rPr>
              <a:t>, for all </a:t>
            </a:r>
            <a:r>
              <a:rPr lang="en-US" sz="2400" b="0" i="1" u="none" strike="noStrike" baseline="0" dirty="0">
                <a:latin typeface="MTMI"/>
              </a:rPr>
              <a:t>a, b </a:t>
            </a:r>
            <a:r>
              <a:rPr lang="en-US" sz="2400" b="0" i="0" u="none" strike="noStrike" baseline="0" dirty="0">
                <a:latin typeface="MTSYN"/>
              </a:rPr>
              <a:t>∈ </a:t>
            </a:r>
            <a:r>
              <a:rPr lang="en-US" sz="2400" b="0" i="1" u="none" strike="noStrike" baseline="0" dirty="0">
                <a:latin typeface="MTMI"/>
              </a:rPr>
              <a:t>A</a:t>
            </a:r>
            <a:r>
              <a:rPr lang="en-US" sz="2400" b="0" i="0" u="none" strike="noStrike" baseline="0" dirty="0">
                <a:latin typeface="Times New Roman" panose="02020603050405020304" pitchFamily="18" charset="0"/>
              </a:rPr>
              <a:t>.</a:t>
            </a:r>
          </a:p>
          <a:p>
            <a:pPr algn="just"/>
            <a:endParaRPr lang="en-US" sz="2400" dirty="0">
              <a:latin typeface="Times New Roman" panose="02020603050405020304" pitchFamily="18" charset="0"/>
            </a:endParaRPr>
          </a:p>
          <a:p>
            <a:pPr algn="just"/>
            <a:endParaRPr lang="en-US" sz="2400" b="0" i="0" u="none" strike="noStrike" baseline="0" dirty="0">
              <a:latin typeface="Times New Roman" panose="02020603050405020304" pitchFamily="18" charset="0"/>
            </a:endParaRPr>
          </a:p>
          <a:p>
            <a:pPr algn="just"/>
            <a:r>
              <a:rPr lang="en-IN" sz="2400" b="1" i="1" dirty="0">
                <a:latin typeface="Times New Roman" panose="02020603050405020304" pitchFamily="18" charset="0"/>
              </a:rPr>
              <a:t>A</a:t>
            </a:r>
            <a:r>
              <a:rPr lang="en-IN" sz="2400" b="1" i="1" u="none" strike="noStrike" baseline="0" dirty="0">
                <a:latin typeface="Times New Roman" panose="02020603050405020304" pitchFamily="18" charset="0"/>
              </a:rPr>
              <a:t>ntisymmetric</a:t>
            </a:r>
            <a:r>
              <a:rPr lang="en-IN" sz="2400" b="1" dirty="0">
                <a:latin typeface="Times New Roman" panose="02020603050405020304" pitchFamily="18" charset="0"/>
              </a:rPr>
              <a:t>: </a:t>
            </a:r>
            <a:r>
              <a:rPr lang="en-US" sz="2400" b="0" i="0" u="none" strike="noStrike" baseline="0" dirty="0">
                <a:latin typeface="Times New Roman" panose="02020603050405020304" pitchFamily="18" charset="0"/>
              </a:rPr>
              <a:t>A relation </a:t>
            </a:r>
            <a:r>
              <a:rPr lang="en-US" sz="2400" b="0" i="1" u="none" strike="noStrike" baseline="0" dirty="0">
                <a:latin typeface="MTMI"/>
              </a:rPr>
              <a:t>R </a:t>
            </a:r>
            <a:r>
              <a:rPr lang="en-US" sz="2400" b="0" i="0" u="none" strike="noStrike" baseline="0" dirty="0">
                <a:latin typeface="Times New Roman" panose="02020603050405020304" pitchFamily="18" charset="0"/>
              </a:rPr>
              <a:t>on a set </a:t>
            </a:r>
            <a:r>
              <a:rPr lang="en-US" sz="2400" b="0" i="1" u="none" strike="noStrike" baseline="0" dirty="0">
                <a:latin typeface="MTMI"/>
              </a:rPr>
              <a:t>A </a:t>
            </a:r>
            <a:r>
              <a:rPr lang="en-US" sz="2400" b="0" i="0" u="none" strike="noStrike" baseline="0" dirty="0">
                <a:latin typeface="Times New Roman" panose="02020603050405020304" pitchFamily="18" charset="0"/>
              </a:rPr>
              <a:t>such that for all </a:t>
            </a:r>
            <a:r>
              <a:rPr lang="en-US" sz="2400" b="0" i="1" u="none" strike="noStrike" baseline="0" dirty="0">
                <a:latin typeface="MTMI"/>
              </a:rPr>
              <a:t>a, b </a:t>
            </a:r>
            <a:r>
              <a:rPr lang="en-US" sz="2400" b="0" i="0" u="none" strike="noStrike" baseline="0" dirty="0">
                <a:latin typeface="MTSYN"/>
              </a:rPr>
              <a:t>∈ </a:t>
            </a:r>
            <a:r>
              <a:rPr lang="en-US" sz="2400" b="0" i="1" u="none" strike="noStrike" baseline="0" dirty="0">
                <a:latin typeface="MTMI"/>
              </a:rPr>
              <a:t>A</a:t>
            </a:r>
            <a:r>
              <a:rPr lang="en-US" sz="2400" b="0" i="0" u="none" strike="noStrike" baseline="0" dirty="0">
                <a:latin typeface="Times New Roman" panose="02020603050405020304" pitchFamily="18" charset="0"/>
              </a:rPr>
              <a:t>, </a:t>
            </a:r>
          </a:p>
          <a:p>
            <a:pPr algn="just"/>
            <a:r>
              <a:rPr lang="en-US" sz="2400" b="0" i="0" u="none" strike="noStrike" baseline="0" dirty="0">
                <a:latin typeface="Times New Roman" panose="02020603050405020304" pitchFamily="18" charset="0"/>
              </a:rPr>
              <a:t>if </a:t>
            </a:r>
            <a:r>
              <a:rPr lang="en-US" sz="2400" b="0" i="1" u="none" strike="noStrike" baseline="0" dirty="0">
                <a:latin typeface="MTMI"/>
              </a:rPr>
              <a:t>(a, b) </a:t>
            </a:r>
            <a:r>
              <a:rPr lang="en-US" sz="2400" b="0" i="0" u="none" strike="noStrike" baseline="0" dirty="0">
                <a:latin typeface="MTSYN"/>
              </a:rPr>
              <a:t>∈ </a:t>
            </a:r>
            <a:r>
              <a:rPr lang="en-US" sz="2400" b="0" i="1" u="none" strike="noStrike" baseline="0" dirty="0">
                <a:latin typeface="MTMI"/>
              </a:rPr>
              <a:t>R </a:t>
            </a:r>
            <a:r>
              <a:rPr lang="en-US" sz="2400" b="0" i="0" u="none" strike="noStrike" baseline="0" dirty="0">
                <a:latin typeface="Times New Roman" panose="02020603050405020304" pitchFamily="18" charset="0"/>
              </a:rPr>
              <a:t>and </a:t>
            </a:r>
            <a:r>
              <a:rPr lang="en-US" sz="2400" b="0" i="1" u="none" strike="noStrike" baseline="0" dirty="0">
                <a:latin typeface="MTMI"/>
              </a:rPr>
              <a:t>(b, a) </a:t>
            </a:r>
            <a:r>
              <a:rPr lang="en-US" sz="2400" b="0" i="0" u="none" strike="noStrike" baseline="0" dirty="0">
                <a:latin typeface="MTSYN"/>
              </a:rPr>
              <a:t>∈ </a:t>
            </a:r>
            <a:r>
              <a:rPr lang="en-US" sz="2400" b="0" i="1" u="none" strike="noStrike" baseline="0" dirty="0">
                <a:latin typeface="MTMI"/>
              </a:rPr>
              <a:t>R</a:t>
            </a:r>
            <a:r>
              <a:rPr lang="en-US" sz="2400" b="0" i="0" u="none" strike="noStrike" baseline="0" dirty="0">
                <a:latin typeface="Times New Roman" panose="02020603050405020304" pitchFamily="18" charset="0"/>
              </a:rPr>
              <a:t>, then </a:t>
            </a:r>
            <a:r>
              <a:rPr lang="en-US" sz="2400" b="0" i="1" u="none" strike="noStrike" baseline="0" dirty="0">
                <a:latin typeface="MTMI"/>
              </a:rPr>
              <a:t>a </a:t>
            </a:r>
            <a:r>
              <a:rPr lang="en-US" sz="2400" b="0" i="0" u="none" strike="noStrike" baseline="0" dirty="0">
                <a:latin typeface="MTSYN"/>
              </a:rPr>
              <a:t>= </a:t>
            </a:r>
            <a:r>
              <a:rPr lang="en-US" sz="2400" b="0" i="1" u="none" strike="noStrike" baseline="0" dirty="0">
                <a:latin typeface="MTMI"/>
              </a:rPr>
              <a:t>b </a:t>
            </a:r>
            <a:r>
              <a:rPr lang="en-IN" sz="2400" b="0" i="0" u="none" strike="noStrike" baseline="0" dirty="0">
                <a:latin typeface="Times New Roman" panose="02020603050405020304" pitchFamily="18" charset="0"/>
              </a:rPr>
              <a:t>is called </a:t>
            </a:r>
            <a:r>
              <a:rPr lang="en-IN" sz="2400" b="0" i="1" u="none" strike="noStrike" baseline="0" dirty="0">
                <a:latin typeface="Times New Roman" panose="02020603050405020304" pitchFamily="18" charset="0"/>
              </a:rPr>
              <a:t>antisymmetric</a:t>
            </a:r>
            <a:r>
              <a:rPr lang="en-IN" sz="2400" b="0" i="0" u="none" strike="noStrike" baseline="0" dirty="0">
                <a:latin typeface="Times New Roman" panose="02020603050405020304" pitchFamily="18" charset="0"/>
              </a:rPr>
              <a:t>.</a:t>
            </a:r>
          </a:p>
          <a:p>
            <a:pPr algn="just"/>
            <a:endParaRPr lang="en-IN" sz="2400" dirty="0">
              <a:latin typeface="Times New Roman" panose="02020603050405020304" pitchFamily="18" charset="0"/>
            </a:endParaRPr>
          </a:p>
          <a:p>
            <a:pPr algn="just">
              <a:lnSpc>
                <a:spcPct val="150000"/>
              </a:lnSpc>
            </a:pPr>
            <a:r>
              <a:rPr lang="en-US" sz="2400" b="0" i="0" u="none" strike="noStrike" baseline="0" dirty="0">
                <a:latin typeface="Times New Roman" panose="02020603050405020304" pitchFamily="18" charset="0"/>
              </a:rPr>
              <a:t>Using quantifiers, we see that the relation </a:t>
            </a:r>
            <a:r>
              <a:rPr lang="en-US" sz="2400" b="0" i="1" u="none" strike="noStrike" baseline="0" dirty="0">
                <a:latin typeface="MTMI"/>
              </a:rPr>
              <a:t>R </a:t>
            </a:r>
            <a:r>
              <a:rPr lang="en-US" sz="2400" b="0" i="0" u="none" strike="noStrike" baseline="0" dirty="0">
                <a:latin typeface="Times New Roman" panose="02020603050405020304" pitchFamily="18" charset="0"/>
              </a:rPr>
              <a:t>on the set </a:t>
            </a:r>
            <a:r>
              <a:rPr lang="en-US" sz="2400" b="0" i="1" u="none" strike="noStrike" baseline="0" dirty="0">
                <a:latin typeface="MTMI"/>
              </a:rPr>
              <a:t>A </a:t>
            </a:r>
            <a:r>
              <a:rPr lang="en-US" sz="2400" b="0" i="0" u="none" strike="noStrike" baseline="0" dirty="0">
                <a:latin typeface="Times New Roman" panose="02020603050405020304" pitchFamily="18" charset="0"/>
              </a:rPr>
              <a:t>is symmetric if</a:t>
            </a:r>
          </a:p>
          <a:p>
            <a:pPr algn="just">
              <a:lnSpc>
                <a:spcPct val="150000"/>
              </a:lnSpc>
            </a:pPr>
            <a:r>
              <a:rPr lang="en-US" sz="2400" b="0" i="0" u="none" strike="noStrike" baseline="0" dirty="0">
                <a:latin typeface="MTSYN"/>
              </a:rPr>
              <a:t>∀</a:t>
            </a:r>
            <a:r>
              <a:rPr lang="en-US" sz="2400" b="0" i="1" u="none" strike="noStrike" baseline="0" dirty="0" err="1">
                <a:latin typeface="MTMI"/>
              </a:rPr>
              <a:t>a</a:t>
            </a:r>
            <a:r>
              <a:rPr lang="en-US" sz="2400" b="0" i="0" u="none" strike="noStrike" baseline="0" dirty="0" err="1">
                <a:latin typeface="MTSYN"/>
              </a:rPr>
              <a:t>∀</a:t>
            </a:r>
            <a:r>
              <a:rPr lang="en-US" sz="2400" b="0" i="1" u="none" strike="noStrike" baseline="0" dirty="0" err="1">
                <a:latin typeface="MTMI"/>
              </a:rPr>
              <a:t>b</a:t>
            </a:r>
            <a:r>
              <a:rPr lang="en-US" sz="2400" b="0" i="1" u="none" strike="noStrike" baseline="0" dirty="0">
                <a:latin typeface="MTMI"/>
              </a:rPr>
              <a:t>((a, b) </a:t>
            </a:r>
            <a:r>
              <a:rPr lang="en-US" sz="2400" b="0" i="0" u="none" strike="noStrike" baseline="0" dirty="0">
                <a:latin typeface="MTSYN"/>
              </a:rPr>
              <a:t>∈ </a:t>
            </a:r>
            <a:r>
              <a:rPr lang="en-US" sz="2400" b="0" i="1" u="none" strike="noStrike" baseline="0" dirty="0">
                <a:latin typeface="MTMI"/>
              </a:rPr>
              <a:t>R </a:t>
            </a:r>
            <a:r>
              <a:rPr lang="en-US" sz="2400" b="0" i="0" u="none" strike="noStrike" baseline="0" dirty="0">
                <a:latin typeface="MTSYN"/>
              </a:rPr>
              <a:t>→ </a:t>
            </a:r>
            <a:r>
              <a:rPr lang="en-US" sz="2400" b="0" i="1" u="none" strike="noStrike" baseline="0" dirty="0">
                <a:latin typeface="MTMI"/>
              </a:rPr>
              <a:t>(b, a) </a:t>
            </a:r>
            <a:r>
              <a:rPr lang="en-US" sz="2400" b="0" i="0" u="none" strike="noStrike" baseline="0" dirty="0">
                <a:latin typeface="MTSYN"/>
              </a:rPr>
              <a:t>∈ </a:t>
            </a:r>
            <a:r>
              <a:rPr lang="en-US" sz="2400" b="0" i="1" u="none" strike="noStrike" baseline="0" dirty="0">
                <a:latin typeface="MTMI"/>
              </a:rPr>
              <a:t>R)</a:t>
            </a:r>
            <a:r>
              <a:rPr lang="en-US" sz="2400" b="0" i="0" u="none" strike="noStrike" baseline="0" dirty="0">
                <a:latin typeface="Times New Roman" panose="02020603050405020304" pitchFamily="18" charset="0"/>
              </a:rPr>
              <a:t>. </a:t>
            </a:r>
          </a:p>
          <a:p>
            <a:pPr algn="just">
              <a:lnSpc>
                <a:spcPct val="150000"/>
              </a:lnSpc>
            </a:pPr>
            <a:r>
              <a:rPr lang="en-US" sz="2400" b="0" i="0" u="none" strike="noStrike" baseline="0" dirty="0">
                <a:latin typeface="Times New Roman" panose="02020603050405020304" pitchFamily="18" charset="0"/>
              </a:rPr>
              <a:t>Similarly, the relation </a:t>
            </a:r>
            <a:r>
              <a:rPr lang="en-US" sz="2400" b="0" i="1" u="none" strike="noStrike" baseline="0" dirty="0">
                <a:latin typeface="MTMI"/>
              </a:rPr>
              <a:t>R </a:t>
            </a:r>
            <a:r>
              <a:rPr lang="en-US" sz="2400" b="0" i="0" u="none" strike="noStrike" baseline="0" dirty="0">
                <a:latin typeface="Times New Roman" panose="02020603050405020304" pitchFamily="18" charset="0"/>
              </a:rPr>
              <a:t>on the set </a:t>
            </a:r>
            <a:r>
              <a:rPr lang="en-US" sz="2400" b="0" i="1" u="none" strike="noStrike" baseline="0" dirty="0">
                <a:latin typeface="MTMI"/>
              </a:rPr>
              <a:t>A </a:t>
            </a:r>
            <a:r>
              <a:rPr lang="en-US" sz="2400" b="0" i="0" u="none" strike="noStrike" baseline="0" dirty="0">
                <a:latin typeface="Times New Roman" panose="02020603050405020304" pitchFamily="18" charset="0"/>
              </a:rPr>
              <a:t>is antisymmetric if</a:t>
            </a:r>
          </a:p>
          <a:p>
            <a:pPr algn="just">
              <a:lnSpc>
                <a:spcPct val="150000"/>
              </a:lnSpc>
            </a:pPr>
            <a:r>
              <a:rPr lang="pt-BR" sz="2400" b="0" i="0" u="none" strike="noStrike" baseline="0" dirty="0">
                <a:latin typeface="MTSYN"/>
              </a:rPr>
              <a:t>∀</a:t>
            </a:r>
            <a:r>
              <a:rPr lang="pt-BR" sz="2400" b="0" i="1" u="none" strike="noStrike" baseline="0" dirty="0">
                <a:latin typeface="MTMI"/>
              </a:rPr>
              <a:t>a</a:t>
            </a:r>
            <a:r>
              <a:rPr lang="pt-BR" sz="2400" b="0" i="0" u="none" strike="noStrike" baseline="0" dirty="0">
                <a:latin typeface="MTSYN"/>
              </a:rPr>
              <a:t>∀</a:t>
            </a:r>
            <a:r>
              <a:rPr lang="pt-BR" sz="2400" b="0" i="1" u="none" strike="noStrike" baseline="0" dirty="0">
                <a:latin typeface="MTMI"/>
              </a:rPr>
              <a:t>b(((a, b) </a:t>
            </a:r>
            <a:r>
              <a:rPr lang="pt-BR" sz="2400" b="0" i="0" u="none" strike="noStrike" baseline="0" dirty="0">
                <a:latin typeface="MTSYN"/>
              </a:rPr>
              <a:t>∈ </a:t>
            </a:r>
            <a:r>
              <a:rPr lang="pt-BR" sz="2400" b="0" i="1" u="none" strike="noStrike" baseline="0" dirty="0">
                <a:latin typeface="MTMI"/>
              </a:rPr>
              <a:t>R </a:t>
            </a:r>
            <a:r>
              <a:rPr lang="pt-BR" sz="2400" b="0" i="0" u="none" strike="noStrike" baseline="0" dirty="0">
                <a:latin typeface="MTSYN"/>
              </a:rPr>
              <a:t>∧ </a:t>
            </a:r>
            <a:r>
              <a:rPr lang="pt-BR" sz="2400" b="0" i="1" u="none" strike="noStrike" baseline="0" dirty="0">
                <a:latin typeface="MTMI"/>
              </a:rPr>
              <a:t>(b, a) </a:t>
            </a:r>
            <a:r>
              <a:rPr lang="pt-BR" sz="2400" b="0" i="0" u="none" strike="noStrike" baseline="0" dirty="0">
                <a:latin typeface="MTSYN"/>
              </a:rPr>
              <a:t>∈ </a:t>
            </a:r>
            <a:r>
              <a:rPr lang="pt-BR" sz="2400" b="0" i="1" u="none" strike="noStrike" baseline="0" dirty="0">
                <a:latin typeface="MTMI"/>
              </a:rPr>
              <a:t>R) </a:t>
            </a:r>
            <a:r>
              <a:rPr lang="pt-BR" sz="2400" b="0" i="0" u="none" strike="noStrike" baseline="0" dirty="0">
                <a:latin typeface="MTSYN"/>
              </a:rPr>
              <a:t>→ </a:t>
            </a:r>
            <a:r>
              <a:rPr lang="pt-BR" sz="2400" b="0" i="1" u="none" strike="noStrike" baseline="0" dirty="0">
                <a:latin typeface="MTMI"/>
              </a:rPr>
              <a:t>(a </a:t>
            </a:r>
            <a:r>
              <a:rPr lang="pt-BR" sz="2400" b="0" i="0" u="none" strike="noStrike" baseline="0" dirty="0">
                <a:latin typeface="MTSYN"/>
              </a:rPr>
              <a:t>= </a:t>
            </a:r>
            <a:r>
              <a:rPr lang="pt-BR" sz="2400" b="0" i="1" u="none" strike="noStrike" baseline="0" dirty="0">
                <a:latin typeface="MTMI"/>
              </a:rPr>
              <a:t>b))</a:t>
            </a:r>
            <a:r>
              <a:rPr lang="pt-BR" sz="2400" b="0" i="0" u="none" strike="noStrike" baseline="0" dirty="0">
                <a:latin typeface="Times New Roman" panose="02020603050405020304" pitchFamily="18" charset="0"/>
              </a:rPr>
              <a:t>.</a:t>
            </a:r>
            <a:endParaRPr lang="en-IN" sz="2400" dirty="0"/>
          </a:p>
        </p:txBody>
      </p:sp>
    </p:spTree>
    <p:extLst>
      <p:ext uri="{BB962C8B-B14F-4D97-AF65-F5344CB8AC3E}">
        <p14:creationId xmlns:p14="http://schemas.microsoft.com/office/powerpoint/2010/main" val="126762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1C2194-9150-0C17-3B46-EA8C36281CEB}"/>
              </a:ext>
            </a:extLst>
          </p:cNvPr>
          <p:cNvSpPr txBox="1"/>
          <p:nvPr/>
        </p:nvSpPr>
        <p:spPr>
          <a:xfrm>
            <a:off x="407962" y="379829"/>
            <a:ext cx="11394831" cy="5565947"/>
          </a:xfrm>
          <a:prstGeom prst="rect">
            <a:avLst/>
          </a:prstGeom>
          <a:noFill/>
        </p:spPr>
        <p:txBody>
          <a:bodyPr wrap="square">
            <a:spAutoFit/>
          </a:bodyPr>
          <a:lstStyle/>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The relations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2 and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3 are symmetric, because in each case </a:t>
            </a:r>
            <a:r>
              <a:rPr lang="en-US" sz="2400" b="0" i="1" u="none" strike="noStrike" baseline="0" dirty="0">
                <a:latin typeface="Times New Roman" panose="02020603050405020304" pitchFamily="18" charset="0"/>
                <a:cs typeface="Times New Roman" panose="02020603050405020304" pitchFamily="18" charset="0"/>
              </a:rPr>
              <a:t>(b, a) </a:t>
            </a:r>
            <a:r>
              <a:rPr lang="en-US" sz="2400" b="0" i="0" u="none" strike="noStrike" baseline="0" dirty="0">
                <a:latin typeface="Times New Roman" panose="02020603050405020304" pitchFamily="18" charset="0"/>
                <a:cs typeface="Times New Roman" panose="02020603050405020304" pitchFamily="18" charset="0"/>
              </a:rPr>
              <a:t>belongs to the</a:t>
            </a:r>
          </a:p>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relation whenever </a:t>
            </a:r>
            <a:r>
              <a:rPr lang="en-US" sz="2400" b="0" i="1" u="none" strike="noStrike" baseline="0" dirty="0">
                <a:latin typeface="Times New Roman" panose="02020603050405020304" pitchFamily="18" charset="0"/>
                <a:cs typeface="Times New Roman" panose="02020603050405020304" pitchFamily="18" charset="0"/>
              </a:rPr>
              <a:t>(a, b) </a:t>
            </a:r>
            <a:r>
              <a:rPr lang="en-US" sz="2400" b="0" i="0" u="none" strike="noStrike" baseline="0" dirty="0">
                <a:latin typeface="Times New Roman" panose="02020603050405020304" pitchFamily="18" charset="0"/>
                <a:cs typeface="Times New Roman" panose="02020603050405020304" pitchFamily="18" charset="0"/>
              </a:rPr>
              <a:t>does. For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the only thing to check is that both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are in the relation. For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3, it is necessary to check that both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belong to the relation, and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4</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4</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belong to the relation. </a:t>
            </a:r>
            <a:r>
              <a:rPr lang="en-US" sz="2400" dirty="0">
                <a:latin typeface="Times New Roman" panose="02020603050405020304" pitchFamily="18" charset="0"/>
                <a:cs typeface="Times New Roman" panose="02020603050405020304" pitchFamily="18" charset="0"/>
              </a:rPr>
              <a:t>Check and </a:t>
            </a:r>
            <a:r>
              <a:rPr lang="en-US" sz="2400" b="0" i="0" u="none" strike="noStrike" baseline="0" dirty="0">
                <a:latin typeface="Times New Roman" panose="02020603050405020304" pitchFamily="18" charset="0"/>
                <a:cs typeface="Times New Roman" panose="02020603050405020304" pitchFamily="18" charset="0"/>
              </a:rPr>
              <a:t> verify that none of the other</a:t>
            </a:r>
          </a:p>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relations is symmetric. This is done by finding a pair </a:t>
            </a:r>
            <a:r>
              <a:rPr lang="en-US" sz="2400" b="0" i="1" u="none" strike="noStrike" baseline="0" dirty="0">
                <a:latin typeface="Times New Roman" panose="02020603050405020304" pitchFamily="18" charset="0"/>
                <a:cs typeface="Times New Roman" panose="02020603050405020304" pitchFamily="18" charset="0"/>
              </a:rPr>
              <a:t>(a, b) </a:t>
            </a:r>
            <a:r>
              <a:rPr lang="en-US" sz="2400" b="0" i="0" u="none" strike="noStrike" baseline="0" dirty="0">
                <a:latin typeface="Times New Roman" panose="02020603050405020304" pitchFamily="18" charset="0"/>
                <a:cs typeface="Times New Roman" panose="02020603050405020304" pitchFamily="18" charset="0"/>
              </a:rPr>
              <a:t>such that it is in the relation</a:t>
            </a:r>
          </a:p>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but </a:t>
            </a:r>
            <a:r>
              <a:rPr lang="en-US" sz="2400" b="0" i="1" u="none" strike="noStrike" baseline="0" dirty="0">
                <a:latin typeface="Times New Roman" panose="02020603050405020304" pitchFamily="18" charset="0"/>
                <a:cs typeface="Times New Roman" panose="02020603050405020304" pitchFamily="18" charset="0"/>
              </a:rPr>
              <a:t>(b, a) </a:t>
            </a:r>
            <a:r>
              <a:rPr lang="en-US" sz="2400" b="0" i="0" u="none" strike="noStrike" baseline="0" dirty="0">
                <a:latin typeface="Times New Roman" panose="02020603050405020304" pitchFamily="18" charset="0"/>
                <a:cs typeface="Times New Roman" panose="02020603050405020304" pitchFamily="18" charset="0"/>
              </a:rPr>
              <a:t>is not.</a:t>
            </a:r>
          </a:p>
          <a:p>
            <a:pPr algn="just">
              <a:lnSpc>
                <a:spcPct val="150000"/>
              </a:lnSpc>
            </a:pP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4,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5, and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6 are all antisymmetric. For each of these relations, there is no pair of elements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a:latin typeface="Times New Roman" panose="02020603050405020304" pitchFamily="18" charset="0"/>
                <a:cs typeface="Times New Roman" panose="02020603050405020304" pitchFamily="18" charset="0"/>
              </a:rPr>
              <a:t>with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a:latin typeface="Times New Roman" panose="02020603050405020304" pitchFamily="18" charset="0"/>
                <a:cs typeface="Times New Roman" panose="02020603050405020304" pitchFamily="18" charset="0"/>
              </a:rPr>
              <a:t>such that both </a:t>
            </a:r>
            <a:r>
              <a:rPr lang="en-US" sz="2400" b="0" i="1" u="none" strike="noStrike" baseline="0" dirty="0">
                <a:latin typeface="Times New Roman" panose="02020603050405020304" pitchFamily="18" charset="0"/>
                <a:cs typeface="Times New Roman" panose="02020603050405020304" pitchFamily="18" charset="0"/>
              </a:rPr>
              <a:t>(a, b)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(b, a) </a:t>
            </a:r>
            <a:r>
              <a:rPr lang="en-US" sz="2400" b="0" i="0" u="none" strike="noStrike" baseline="0" dirty="0">
                <a:latin typeface="Times New Roman" panose="02020603050405020304" pitchFamily="18" charset="0"/>
                <a:cs typeface="Times New Roman" panose="02020603050405020304" pitchFamily="18" charset="0"/>
              </a:rPr>
              <a:t>belong to the relation. </a:t>
            </a:r>
            <a:r>
              <a:rPr lang="en-US" sz="2400" dirty="0">
                <a:latin typeface="Times New Roman" panose="02020603050405020304" pitchFamily="18" charset="0"/>
                <a:cs typeface="Times New Roman" panose="02020603050405020304" pitchFamily="18" charset="0"/>
              </a:rPr>
              <a:t>Check and </a:t>
            </a:r>
            <a:r>
              <a:rPr lang="en-US" sz="2400" b="0" i="0" u="none" strike="noStrike" baseline="0" dirty="0">
                <a:latin typeface="Times New Roman" panose="02020603050405020304" pitchFamily="18" charset="0"/>
                <a:cs typeface="Times New Roman" panose="02020603050405020304" pitchFamily="18" charset="0"/>
              </a:rPr>
              <a:t>verify that none of the other relations is antisymmetric. This is done by finding a pair </a:t>
            </a:r>
            <a:r>
              <a:rPr lang="en-US" sz="2400" b="0" i="1" u="none" strike="noStrike" baseline="0" dirty="0">
                <a:latin typeface="Times New Roman" panose="02020603050405020304" pitchFamily="18" charset="0"/>
                <a:cs typeface="Times New Roman" panose="02020603050405020304" pitchFamily="18" charset="0"/>
              </a:rPr>
              <a:t>(a, b) </a:t>
            </a:r>
            <a:r>
              <a:rPr lang="en-US" sz="2400" b="0" i="0" u="none" strike="noStrike" baseline="0" dirty="0">
                <a:latin typeface="Times New Roman" panose="02020603050405020304" pitchFamily="18" charset="0"/>
                <a:cs typeface="Times New Roman" panose="02020603050405020304" pitchFamily="18" charset="0"/>
              </a:rPr>
              <a:t>with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a:latin typeface="Times New Roman" panose="02020603050405020304" pitchFamily="18" charset="0"/>
                <a:cs typeface="Times New Roman" panose="02020603050405020304" pitchFamily="18" charset="0"/>
              </a:rPr>
              <a:t>such that </a:t>
            </a:r>
            <a:r>
              <a:rPr lang="en-US" sz="2400" b="0" i="1" u="none" strike="noStrike" baseline="0" dirty="0">
                <a:latin typeface="Times New Roman" panose="02020603050405020304" pitchFamily="18" charset="0"/>
                <a:cs typeface="Times New Roman" panose="02020603050405020304" pitchFamily="18" charset="0"/>
              </a:rPr>
              <a:t>(a, b)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(b, a) </a:t>
            </a:r>
            <a:r>
              <a:rPr lang="en-US" sz="2400" b="0" i="0" u="none" strike="noStrike" baseline="0" dirty="0">
                <a:latin typeface="Times New Roman" panose="02020603050405020304" pitchFamily="18" charset="0"/>
                <a:cs typeface="Times New Roman" panose="02020603050405020304" pitchFamily="18" charset="0"/>
              </a:rPr>
              <a:t>are both in the relation.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6488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2F7E37-5BBC-39AD-DC37-56A408CDE8DA}"/>
              </a:ext>
            </a:extLst>
          </p:cNvPr>
          <p:cNvSpPr txBox="1"/>
          <p:nvPr/>
        </p:nvSpPr>
        <p:spPr>
          <a:xfrm>
            <a:off x="422031" y="534572"/>
            <a:ext cx="11029071" cy="5750613"/>
          </a:xfrm>
          <a:prstGeom prst="rect">
            <a:avLst/>
          </a:prstGeom>
          <a:noFill/>
        </p:spPr>
        <p:txBody>
          <a:bodyPr wrap="square">
            <a:spAutoFit/>
          </a:bodyPr>
          <a:lstStyle/>
          <a:p>
            <a:pPr algn="l"/>
            <a:r>
              <a:rPr lang="en-US" sz="2400" b="1" i="0" dirty="0">
                <a:solidFill>
                  <a:srgbClr val="333333"/>
                </a:solidFill>
                <a:effectLst/>
                <a:latin typeface="Times New Roman" panose="02020603050405020304" pitchFamily="18" charset="0"/>
                <a:cs typeface="Times New Roman" panose="02020603050405020304" pitchFamily="18" charset="0"/>
              </a:rPr>
              <a:t>Note:</a:t>
            </a:r>
            <a:r>
              <a:rPr lang="en-US" sz="2400" b="0" i="0" dirty="0">
                <a:solidFill>
                  <a:srgbClr val="333333"/>
                </a:solidFill>
                <a:effectLst/>
                <a:latin typeface="Times New Roman" panose="02020603050405020304" pitchFamily="18" charset="0"/>
                <a:cs typeface="Times New Roman" panose="02020603050405020304" pitchFamily="18" charset="0"/>
              </a:rPr>
              <a:t> If a relation is not symmetric that does not mean it is antisymmetric.</a:t>
            </a:r>
            <a:r>
              <a:rPr lang="en-US" sz="2400" b="0" i="0" u="none" strike="noStrike" baseline="0" dirty="0">
                <a:latin typeface="Times New Roman" panose="02020603050405020304" pitchFamily="18" charset="0"/>
              </a:rPr>
              <a:t> </a:t>
            </a:r>
          </a:p>
          <a:p>
            <a:pPr algn="l"/>
            <a:endParaRPr lang="en-US" sz="2400" dirty="0">
              <a:latin typeface="Times New Roman" panose="02020603050405020304" pitchFamily="18" charset="0"/>
            </a:endParaRPr>
          </a:p>
          <a:p>
            <a:pPr algn="l">
              <a:lnSpc>
                <a:spcPct val="150000"/>
              </a:lnSpc>
            </a:pPr>
            <a:r>
              <a:rPr lang="en-US" sz="2400" dirty="0">
                <a:latin typeface="Times New Roman" panose="02020603050405020304" pitchFamily="18" charset="0"/>
                <a:cs typeface="Times New Roman" panose="02020603050405020304" pitchFamily="18" charset="0"/>
              </a:rPr>
              <a:t>Ex: </a:t>
            </a:r>
            <a:r>
              <a:rPr lang="en-US" sz="2400" b="0" i="0" u="none" strike="noStrike" baseline="0" dirty="0">
                <a:latin typeface="Times New Roman" panose="02020603050405020304" pitchFamily="18" charset="0"/>
                <a:cs typeface="Times New Roman" panose="02020603050405020304" pitchFamily="18" charset="0"/>
              </a:rPr>
              <a:t>Determine whether the relation </a:t>
            </a:r>
            <a:r>
              <a:rPr lang="en-US" sz="2400" b="0" i="1" u="none" strike="noStrike" baseline="0" dirty="0">
                <a:latin typeface="Times New Roman" panose="02020603050405020304" pitchFamily="18" charset="0"/>
                <a:cs typeface="Times New Roman" panose="02020603050405020304" pitchFamily="18" charset="0"/>
              </a:rPr>
              <a:t>R </a:t>
            </a:r>
            <a:r>
              <a:rPr lang="en-US" sz="2400" b="0" i="0" u="none" strike="noStrike" baseline="0" dirty="0">
                <a:latin typeface="Times New Roman" panose="02020603050405020304" pitchFamily="18" charset="0"/>
                <a:cs typeface="Times New Roman" panose="02020603050405020304" pitchFamily="18" charset="0"/>
              </a:rPr>
              <a:t>on the set of all people is reflexive, symmetric, antisymmetric, and/or transitive, where </a:t>
            </a:r>
            <a:r>
              <a:rPr lang="en-US" sz="2400" b="0" i="1" u="none" strike="noStrike" baseline="0" dirty="0">
                <a:latin typeface="Times New Roman" panose="02020603050405020304" pitchFamily="18" charset="0"/>
                <a:cs typeface="Times New Roman" panose="02020603050405020304" pitchFamily="18" charset="0"/>
              </a:rPr>
              <a:t>(a, b)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R </a:t>
            </a:r>
            <a:r>
              <a:rPr lang="en-US" sz="2400" b="0" i="0" u="none" strike="noStrike" baseline="0" dirty="0">
                <a:latin typeface="Times New Roman" panose="02020603050405020304" pitchFamily="18" charset="0"/>
                <a:cs typeface="Times New Roman" panose="02020603050405020304" pitchFamily="18" charset="0"/>
              </a:rPr>
              <a:t>if and only if</a:t>
            </a:r>
          </a:p>
          <a:p>
            <a:pPr algn="l">
              <a:lnSpc>
                <a:spcPct val="150000"/>
              </a:lnSpc>
            </a:pPr>
            <a:r>
              <a:rPr lang="en-US" sz="2400" b="1" i="0" u="none" strike="noStrike" baseline="0" dirty="0">
                <a:latin typeface="Times New Roman" panose="02020603050405020304" pitchFamily="18" charset="0"/>
                <a:cs typeface="Times New Roman" panose="02020603050405020304" pitchFamily="18" charset="0"/>
              </a:rPr>
              <a:t>a)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is taller than </a:t>
            </a:r>
            <a:r>
              <a:rPr lang="en-US" sz="2400" b="0" i="1" u="none" strike="noStrike" baseline="0" dirty="0">
                <a:latin typeface="Times New Roman" panose="02020603050405020304" pitchFamily="18" charset="0"/>
                <a:cs typeface="Times New Roman" panose="02020603050405020304" pitchFamily="18" charset="0"/>
              </a:rPr>
              <a:t>b</a:t>
            </a:r>
            <a:r>
              <a:rPr lang="en-US" sz="2400"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sz="2400" b="1" i="0" u="none" strike="noStrike" baseline="0" dirty="0">
                <a:latin typeface="Times New Roman" panose="02020603050405020304" pitchFamily="18" charset="0"/>
                <a:cs typeface="Times New Roman" panose="02020603050405020304" pitchFamily="18" charset="0"/>
              </a:rPr>
              <a:t>b)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a:latin typeface="Times New Roman" panose="02020603050405020304" pitchFamily="18" charset="0"/>
                <a:cs typeface="Times New Roman" panose="02020603050405020304" pitchFamily="18" charset="0"/>
              </a:rPr>
              <a:t>were born on the same day.</a:t>
            </a:r>
          </a:p>
          <a:p>
            <a:pPr algn="l">
              <a:lnSpc>
                <a:spcPct val="150000"/>
              </a:lnSpc>
            </a:pPr>
            <a:r>
              <a:rPr lang="en-US" sz="2400" b="1" i="0" u="none" strike="noStrike" baseline="0" dirty="0">
                <a:latin typeface="Times New Roman" panose="02020603050405020304" pitchFamily="18" charset="0"/>
                <a:cs typeface="Times New Roman" panose="02020603050405020304" pitchFamily="18" charset="0"/>
              </a:rPr>
              <a:t>c)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has the same first name as </a:t>
            </a:r>
            <a:r>
              <a:rPr lang="en-US" sz="2400" b="0" i="1" u="none" strike="noStrike" baseline="0" dirty="0">
                <a:latin typeface="Times New Roman" panose="02020603050405020304" pitchFamily="18" charset="0"/>
                <a:cs typeface="Times New Roman" panose="02020603050405020304" pitchFamily="18" charset="0"/>
              </a:rPr>
              <a:t>b</a:t>
            </a:r>
            <a:r>
              <a:rPr lang="en-US" sz="2400" b="0" i="0" u="none" strike="noStrike" baseline="0" dirty="0">
                <a:latin typeface="Times New Roman" panose="02020603050405020304" pitchFamily="18" charset="0"/>
                <a:cs typeface="Times New Roman" panose="02020603050405020304" pitchFamily="18" charset="0"/>
              </a:rPr>
              <a:t>.</a:t>
            </a:r>
          </a:p>
          <a:p>
            <a:pPr algn="l">
              <a:lnSpc>
                <a:spcPct val="150000"/>
              </a:lnSpc>
            </a:pPr>
            <a:r>
              <a:rPr lang="en-US" sz="2400" b="1" i="0" u="none" strike="noStrike" baseline="0" dirty="0">
                <a:latin typeface="Times New Roman" panose="02020603050405020304" pitchFamily="18" charset="0"/>
                <a:cs typeface="Times New Roman" panose="02020603050405020304" pitchFamily="18" charset="0"/>
              </a:rPr>
              <a:t>d)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a:latin typeface="Times New Roman" panose="02020603050405020304" pitchFamily="18" charset="0"/>
                <a:cs typeface="Times New Roman" panose="02020603050405020304" pitchFamily="18" charset="0"/>
              </a:rPr>
              <a:t>have a common grandparent.</a:t>
            </a:r>
            <a:endParaRPr lang="en-IN" sz="2400" dirty="0">
              <a:latin typeface="Times New Roman" panose="02020603050405020304" pitchFamily="18" charset="0"/>
              <a:cs typeface="Times New Roman" panose="02020603050405020304" pitchFamily="18" charset="0"/>
            </a:endParaRP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(a) Being taller than is not reflexive (I am not taller than myself), nor symmetric (I am taller than my daughter, but she is not taller than I). It is antisymmetric (vacuously, since we never have A taller than B, and B taller than A, even if A = B). It is clearly transitive. </a:t>
            </a:r>
          </a:p>
        </p:txBody>
      </p:sp>
    </p:spTree>
    <p:extLst>
      <p:ext uri="{BB962C8B-B14F-4D97-AF65-F5344CB8AC3E}">
        <p14:creationId xmlns:p14="http://schemas.microsoft.com/office/powerpoint/2010/main" val="3219730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26179D7-F520-C1C3-B3E5-91BB71A35ACE}"/>
              </a:ext>
            </a:extLst>
          </p:cNvPr>
          <p:cNvSpPr txBox="1"/>
          <p:nvPr/>
        </p:nvSpPr>
        <p:spPr>
          <a:xfrm>
            <a:off x="548640" y="618979"/>
            <a:ext cx="11422966" cy="5011949"/>
          </a:xfrm>
          <a:prstGeom prst="rect">
            <a:avLst/>
          </a:prstGeom>
          <a:noFill/>
        </p:spPr>
        <p:txBody>
          <a:bodyPr wrap="square">
            <a:spAutoFit/>
          </a:bodyPr>
          <a:lstStyle/>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b) This is clearly reflexive, symmetric, and transitive It is not antisymmetric, since twins, for example, are unequal people born on the same day.</a:t>
            </a:r>
          </a:p>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c) This has exactly the same answers as part (b), since having the same first name is just like having the </a:t>
            </a:r>
            <a:r>
              <a:rPr lang="en-IN" sz="2400" b="0" i="0" u="none" strike="noStrike" baseline="0" dirty="0">
                <a:latin typeface="Times New Roman" panose="02020603050405020304" pitchFamily="18" charset="0"/>
                <a:cs typeface="Times New Roman" panose="02020603050405020304" pitchFamily="18" charset="0"/>
              </a:rPr>
              <a:t>same birthday.</a:t>
            </a:r>
          </a:p>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d) This is clearly reflexive and symmetric. It is not antisymmetric, since my cousin and I have a common grandparent, and I and my cousin have a common grandparent, but I am not equal to my cousin. This relation is not transitive. My cousin and I have a common grandparent; my cousin and her cousin on the other side of her family have a common grandparent. My cousin’s cousin and I do not have a common grandparent.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65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F09293-7792-EF7F-FB88-87C81504C7F6}"/>
              </a:ext>
            </a:extLst>
          </p:cNvPr>
          <p:cNvSpPr txBox="1"/>
          <p:nvPr/>
        </p:nvSpPr>
        <p:spPr>
          <a:xfrm>
            <a:off x="506437" y="323556"/>
            <a:ext cx="11141611" cy="5565947"/>
          </a:xfrm>
          <a:prstGeom prst="rect">
            <a:avLst/>
          </a:prstGeom>
          <a:noFill/>
        </p:spPr>
        <p:txBody>
          <a:bodyPr wrap="square">
            <a:spAutoFit/>
          </a:bodyPr>
          <a:lstStyle/>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Relationships between elements of sets are represented using the structure called a relation, which is just a subset of the Cartesian product of the sets.</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most direct way to express a relationship between elements of two sets is to use ordered pairs</a:t>
            </a:r>
          </a:p>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made up of two related elements. For this reason, sets of ordered pairs are called binary relations.</a:t>
            </a:r>
          </a:p>
          <a:p>
            <a:pPr algn="just">
              <a:lnSpc>
                <a:spcPct val="150000"/>
              </a:lnSpc>
            </a:pPr>
            <a:r>
              <a:rPr lang="en-US" sz="2400" b="1" i="0" u="none" strike="noStrike" baseline="0" dirty="0">
                <a:latin typeface="Times New Roman" panose="02020603050405020304" pitchFamily="18" charset="0"/>
                <a:cs typeface="Times New Roman" panose="02020603050405020304" pitchFamily="18" charset="0"/>
              </a:rPr>
              <a:t>DEFINITION 1: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Let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B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be sets. A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binary relation from A to B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a subset of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B</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just">
              <a:lnSpc>
                <a:spcPct val="150000"/>
              </a:lnSpc>
            </a:pPr>
            <a:r>
              <a:rPr lang="en-US" sz="2400" b="0" i="0" u="none" strike="noStrike" baseline="0" dirty="0">
                <a:solidFill>
                  <a:srgbClr val="000000"/>
                </a:solidFill>
                <a:latin typeface="Times New Roman" panose="02020603050405020304" pitchFamily="18" charset="0"/>
                <a:cs typeface="Times New Roman" panose="02020603050405020304" pitchFamily="18" charset="0"/>
              </a:rPr>
              <a:t>In other words, a binary relation from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B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a set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of ordered pairs where the first element of each ordered pair comes from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the second element comes from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B</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We use the notation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R b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denote that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b)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R b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to denote that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b) /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Moreover, when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b)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belongs to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said to be </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related to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b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by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200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7271D8-CB8C-3A86-F1EC-61C468DAFDDA}"/>
              </a:ext>
            </a:extLst>
          </p:cNvPr>
          <p:cNvSpPr txBox="1"/>
          <p:nvPr/>
        </p:nvSpPr>
        <p:spPr>
          <a:xfrm>
            <a:off x="699867" y="489690"/>
            <a:ext cx="10962250" cy="1569660"/>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Let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 {0</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2} and </a:t>
            </a:r>
            <a:r>
              <a:rPr lang="en-US" sz="2400" b="0" i="1"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a, b</a:t>
            </a:r>
            <a:r>
              <a:rPr lang="en-US" sz="2400" b="0" i="0" u="none" strike="noStrike" baseline="0" dirty="0">
                <a:latin typeface="Times New Roman" panose="02020603050405020304" pitchFamily="18" charset="0"/>
                <a:cs typeface="Times New Roman" panose="02020603050405020304" pitchFamily="18" charset="0"/>
              </a:rPr>
              <a:t>}. Then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0</a:t>
            </a:r>
            <a:r>
              <a:rPr lang="en-US" sz="2400" b="0" i="1" u="none" strike="noStrike" baseline="0" dirty="0">
                <a:latin typeface="Times New Roman" panose="02020603050405020304" pitchFamily="18" charset="0"/>
                <a:cs typeface="Times New Roman" panose="02020603050405020304" pitchFamily="18" charset="0"/>
              </a:rPr>
              <a:t>, a), (</a:t>
            </a:r>
            <a:r>
              <a:rPr lang="en-US" sz="2400" b="0" i="0" u="none" strike="noStrike" baseline="0" dirty="0">
                <a:latin typeface="Times New Roman" panose="02020603050405020304" pitchFamily="18" charset="0"/>
                <a:cs typeface="Times New Roman" panose="02020603050405020304" pitchFamily="18" charset="0"/>
              </a:rPr>
              <a:t>0</a:t>
            </a:r>
            <a:r>
              <a:rPr lang="en-US" sz="2400" b="0" i="1" u="none" strike="noStrike" baseline="0" dirty="0">
                <a:latin typeface="Times New Roman" panose="02020603050405020304" pitchFamily="18" charset="0"/>
                <a:cs typeface="Times New Roman" panose="02020603050405020304" pitchFamily="18" charset="0"/>
              </a:rPr>
              <a:t>, b), (</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 (</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b)</a:t>
            </a:r>
            <a:r>
              <a:rPr lang="en-US" sz="2400" b="0" i="0" u="none" strike="noStrike" baseline="0" dirty="0">
                <a:latin typeface="Times New Roman" panose="02020603050405020304" pitchFamily="18" charset="0"/>
                <a:cs typeface="Times New Roman" panose="02020603050405020304" pitchFamily="18" charset="0"/>
              </a:rPr>
              <a:t>} is a relation from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to </a:t>
            </a:r>
            <a:r>
              <a:rPr lang="en-US" sz="2400" b="0" i="1" u="none" strike="noStrike" baseline="0" dirty="0">
                <a:latin typeface="Times New Roman" panose="02020603050405020304" pitchFamily="18" charset="0"/>
                <a:cs typeface="Times New Roman" panose="02020603050405020304" pitchFamily="18" charset="0"/>
              </a:rPr>
              <a:t>B</a:t>
            </a:r>
            <a:r>
              <a:rPr lang="en-US" sz="2400" b="0" i="0" u="none" strike="noStrike" baseline="0" dirty="0">
                <a:latin typeface="Times New Roman" panose="02020603050405020304" pitchFamily="18" charset="0"/>
                <a:cs typeface="Times New Roman" panose="02020603050405020304" pitchFamily="18" charset="0"/>
              </a:rPr>
              <a:t>. This means, for instance, that 0</a:t>
            </a:r>
            <a:r>
              <a:rPr lang="en-US" sz="2400" b="0" i="1" u="none" strike="noStrike" baseline="0" dirty="0">
                <a:latin typeface="Times New Roman" panose="02020603050405020304" pitchFamily="18" charset="0"/>
                <a:cs typeface="Times New Roman" panose="02020603050405020304" pitchFamily="18" charset="0"/>
              </a:rPr>
              <a:t>R a, but 1 is not related with R.</a:t>
            </a:r>
          </a:p>
          <a:p>
            <a:pPr algn="l"/>
            <a:r>
              <a:rPr lang="en-US" sz="2400" b="0" i="0" u="none" strike="noStrike" baseline="0" dirty="0">
                <a:latin typeface="Times New Roman" panose="02020603050405020304" pitchFamily="18" charset="0"/>
              </a:rPr>
              <a:t>Relations can be represented graphically, as shown in below using arrows to represent ordered pairs.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FD7EA78-D275-57B9-033B-88948C67AA8F}"/>
              </a:ext>
            </a:extLst>
          </p:cNvPr>
          <p:cNvPicPr>
            <a:picLocks noChangeAspect="1"/>
          </p:cNvPicPr>
          <p:nvPr/>
        </p:nvPicPr>
        <p:blipFill>
          <a:blip r:embed="rId2"/>
          <a:stretch>
            <a:fillRect/>
          </a:stretch>
        </p:blipFill>
        <p:spPr>
          <a:xfrm>
            <a:off x="1929450" y="2098535"/>
            <a:ext cx="8382167" cy="3317527"/>
          </a:xfrm>
          <a:prstGeom prst="rect">
            <a:avLst/>
          </a:prstGeom>
        </p:spPr>
      </p:pic>
    </p:spTree>
    <p:extLst>
      <p:ext uri="{BB962C8B-B14F-4D97-AF65-F5344CB8AC3E}">
        <p14:creationId xmlns:p14="http://schemas.microsoft.com/office/powerpoint/2010/main" val="3953327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BEC45C-BD8F-0356-C8FD-0AD0595C978E}"/>
              </a:ext>
            </a:extLst>
          </p:cNvPr>
          <p:cNvSpPr txBox="1"/>
          <p:nvPr/>
        </p:nvSpPr>
        <p:spPr>
          <a:xfrm>
            <a:off x="478302" y="450167"/>
            <a:ext cx="11141612" cy="3416320"/>
          </a:xfrm>
          <a:prstGeom prst="rect">
            <a:avLst/>
          </a:prstGeom>
          <a:noFill/>
        </p:spPr>
        <p:txBody>
          <a:bodyPr wrap="square">
            <a:spAutoFit/>
          </a:bodyPr>
          <a:lstStyle/>
          <a:p>
            <a:pPr algn="l"/>
            <a:r>
              <a:rPr lang="en-IN" sz="2400" b="1" i="0" u="none" strike="noStrike" baseline="0" dirty="0">
                <a:latin typeface="Times New Roman" panose="02020603050405020304" pitchFamily="18" charset="0"/>
                <a:cs typeface="Times New Roman" panose="02020603050405020304" pitchFamily="18" charset="0"/>
              </a:rPr>
              <a:t>Relations on a Set:</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A </a:t>
            </a:r>
            <a:r>
              <a:rPr lang="en-US" sz="2400" b="0" i="1" u="none" strike="noStrike" baseline="0" dirty="0">
                <a:latin typeface="Times New Roman" panose="02020603050405020304" pitchFamily="18" charset="0"/>
                <a:cs typeface="Times New Roman" panose="02020603050405020304" pitchFamily="18" charset="0"/>
              </a:rPr>
              <a:t>relation on a set A </a:t>
            </a:r>
            <a:r>
              <a:rPr lang="en-US" sz="2400" b="0" i="0" u="none" strike="noStrike" baseline="0" dirty="0">
                <a:latin typeface="Times New Roman" panose="02020603050405020304" pitchFamily="18" charset="0"/>
                <a:cs typeface="Times New Roman" panose="02020603050405020304" pitchFamily="18" charset="0"/>
              </a:rPr>
              <a:t>is a relation from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to </a:t>
            </a:r>
            <a:r>
              <a:rPr lang="en-US" sz="2400" b="0" i="1" u="none" strike="noStrike" baseline="0" dirty="0">
                <a:latin typeface="Times New Roman" panose="02020603050405020304" pitchFamily="18" charset="0"/>
                <a:cs typeface="Times New Roman" panose="02020603050405020304" pitchFamily="18" charset="0"/>
              </a:rPr>
              <a:t>A</a:t>
            </a:r>
            <a:r>
              <a:rPr lang="en-US" sz="2400" b="0" i="0" u="none" strike="noStrike" baseline="0" dirty="0">
                <a:latin typeface="Times New Roman" panose="02020603050405020304" pitchFamily="18" charset="0"/>
                <a:cs typeface="Times New Roman" panose="02020603050405020304" pitchFamily="18" charset="0"/>
              </a:rPr>
              <a:t>. In other words, a relation on a set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is a subset of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A</a:t>
            </a:r>
            <a:r>
              <a:rPr lang="en-US" sz="2400" b="0" i="0" u="none" strike="noStrike" baseline="0" dirty="0">
                <a:latin typeface="Times New Roman" panose="02020603050405020304" pitchFamily="18" charset="0"/>
                <a:cs typeface="Times New Roman" panose="02020603050405020304" pitchFamily="18" charset="0"/>
              </a:rPr>
              <a: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Ex:1 Let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be the set {1</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2</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3</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4}. Which ordered pairs are in the relation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b)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divides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b</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l"/>
            <a:r>
              <a:rPr lang="en-US" sz="2400" b="0" i="1" u="none" strike="noStrike" baseline="0" dirty="0">
                <a:latin typeface="Times New Roman" panose="02020603050405020304" pitchFamily="18" charset="0"/>
                <a:cs typeface="Times New Roman" panose="02020603050405020304" pitchFamily="18" charset="0"/>
              </a:rPr>
              <a:t>Solution: </a:t>
            </a:r>
            <a:r>
              <a:rPr lang="en-US" sz="2400" b="0" i="0" u="none" strike="noStrike" baseline="0" dirty="0">
                <a:latin typeface="Times New Roman" panose="02020603050405020304" pitchFamily="18" charset="0"/>
                <a:cs typeface="Times New Roman" panose="02020603050405020304" pitchFamily="18" charset="0"/>
              </a:rPr>
              <a:t>Because </a:t>
            </a:r>
            <a:r>
              <a:rPr lang="en-US" sz="2400" b="0" i="1" u="none" strike="noStrike" baseline="0" dirty="0">
                <a:latin typeface="Times New Roman" panose="02020603050405020304" pitchFamily="18" charset="0"/>
                <a:cs typeface="Times New Roman" panose="02020603050405020304" pitchFamily="18" charset="0"/>
              </a:rPr>
              <a:t>(a, b) </a:t>
            </a:r>
            <a:r>
              <a:rPr lang="en-US" sz="2400" b="0" i="0" u="none" strike="noStrike" baseline="0" dirty="0">
                <a:latin typeface="Times New Roman" panose="02020603050405020304" pitchFamily="18" charset="0"/>
                <a:cs typeface="Times New Roman" panose="02020603050405020304" pitchFamily="18" charset="0"/>
              </a:rPr>
              <a:t>is in </a:t>
            </a:r>
            <a:r>
              <a:rPr lang="en-US" sz="2400" b="0" i="1" u="none" strike="noStrike" baseline="0" dirty="0">
                <a:latin typeface="Times New Roman" panose="02020603050405020304" pitchFamily="18" charset="0"/>
                <a:cs typeface="Times New Roman" panose="02020603050405020304" pitchFamily="18" charset="0"/>
              </a:rPr>
              <a:t>R </a:t>
            </a:r>
            <a:r>
              <a:rPr lang="en-US" sz="2400" b="0" i="0" u="none" strike="noStrike" baseline="0" dirty="0">
                <a:latin typeface="Times New Roman" panose="02020603050405020304" pitchFamily="18" charset="0"/>
                <a:cs typeface="Times New Roman" panose="02020603050405020304" pitchFamily="18" charset="0"/>
              </a:rPr>
              <a:t>if and only if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b </a:t>
            </a:r>
            <a:r>
              <a:rPr lang="en-US" sz="2400" b="0" i="0" u="none" strike="noStrike" baseline="0" dirty="0">
                <a:latin typeface="Times New Roman" panose="02020603050405020304" pitchFamily="18" charset="0"/>
                <a:cs typeface="Times New Roman" panose="02020603050405020304" pitchFamily="18" charset="0"/>
              </a:rPr>
              <a:t>are positive integers not exceeding 4 such that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divides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b</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we see that</a:t>
            </a:r>
          </a:p>
          <a:p>
            <a:pPr algn="l"/>
            <a:r>
              <a:rPr lang="pt-BR" sz="2400" b="0" i="1" u="none" strike="noStrike" baseline="0" dirty="0">
                <a:solidFill>
                  <a:srgbClr val="000000"/>
                </a:solidFill>
                <a:latin typeface="Times New Roman" panose="02020603050405020304" pitchFamily="18" charset="0"/>
                <a:cs typeface="Times New Roman" panose="02020603050405020304" pitchFamily="18" charset="0"/>
              </a:rPr>
              <a:t>R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1</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1</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1</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2</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1</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3</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1</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4</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2</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2</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2</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4</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3</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3</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4</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 </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4</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a:t>
            </a:r>
            <a:r>
              <a:rPr lang="pt-BR" sz="2400" b="0" i="0" u="none" strike="noStrike" baseline="0" dirty="0">
                <a:solidFill>
                  <a:srgbClr val="000000"/>
                </a:solidFill>
                <a:latin typeface="Times New Roman" panose="02020603050405020304" pitchFamily="18" charset="0"/>
                <a:cs typeface="Times New Roman" panose="02020603050405020304" pitchFamily="18" charset="0"/>
              </a:rPr>
              <a:t>}</a:t>
            </a:r>
            <a:r>
              <a:rPr lang="pt-BR" sz="2400" b="0" i="1" u="none" strike="noStrike" baseline="0" dirty="0">
                <a:solidFill>
                  <a:srgbClr val="000000"/>
                </a:solidFill>
                <a:latin typeface="Times New Roman" panose="02020603050405020304" pitchFamily="18" charset="0"/>
                <a:cs typeface="Times New Roman" panose="02020603050405020304" pitchFamily="18" charset="0"/>
              </a:rPr>
              <a:t>.</a:t>
            </a:r>
            <a:endParaRPr lang="en-IN" sz="2400" b="1" i="0" u="none" strike="noStrike" baseline="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0D7CE2A-9D01-C9B8-591C-0FDFDB6DC12E}"/>
              </a:ext>
            </a:extLst>
          </p:cNvPr>
          <p:cNvPicPr>
            <a:picLocks noChangeAspect="1"/>
          </p:cNvPicPr>
          <p:nvPr/>
        </p:nvPicPr>
        <p:blipFill>
          <a:blip r:embed="rId2"/>
          <a:stretch>
            <a:fillRect/>
          </a:stretch>
        </p:blipFill>
        <p:spPr>
          <a:xfrm>
            <a:off x="1434904" y="3866487"/>
            <a:ext cx="9242473" cy="2541345"/>
          </a:xfrm>
          <a:prstGeom prst="rect">
            <a:avLst/>
          </a:prstGeom>
        </p:spPr>
      </p:pic>
    </p:spTree>
    <p:extLst>
      <p:ext uri="{BB962C8B-B14F-4D97-AF65-F5344CB8AC3E}">
        <p14:creationId xmlns:p14="http://schemas.microsoft.com/office/powerpoint/2010/main" val="273896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377C07-F000-1C64-11FB-FDEC7019DD3B}"/>
              </a:ext>
            </a:extLst>
          </p:cNvPr>
          <p:cNvSpPr txBox="1"/>
          <p:nvPr/>
        </p:nvSpPr>
        <p:spPr>
          <a:xfrm>
            <a:off x="276726" y="457201"/>
            <a:ext cx="8864265" cy="5011949"/>
          </a:xfrm>
          <a:prstGeom prst="rect">
            <a:avLst/>
          </a:prstGeom>
          <a:noFill/>
        </p:spPr>
        <p:txBody>
          <a:bodyPr wrap="square">
            <a:spAutoFit/>
          </a:bodyPr>
          <a:lstStyle/>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Q. Consider these relations on the set of integers:</a:t>
            </a:r>
          </a:p>
          <a:p>
            <a:pPr algn="just">
              <a:lnSpc>
                <a:spcPct val="150000"/>
              </a:lnSpc>
            </a:pPr>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1 = {</a:t>
            </a:r>
            <a:r>
              <a:rPr lang="pt-BR" sz="2400" b="0" i="1" u="none" strike="noStrike" baseline="0" dirty="0">
                <a:latin typeface="Times New Roman" panose="02020603050405020304" pitchFamily="18" charset="0"/>
                <a:cs typeface="Times New Roman" panose="02020603050405020304" pitchFamily="18" charset="0"/>
              </a:rPr>
              <a:t>(a, b)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a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b</a:t>
            </a:r>
            <a:r>
              <a:rPr lang="pt-BR" sz="2400" b="0" i="0" u="none" strike="noStrike" baseline="0" dirty="0">
                <a:latin typeface="Times New Roman" panose="02020603050405020304" pitchFamily="18" charset="0"/>
                <a:cs typeface="Times New Roman" panose="02020603050405020304" pitchFamily="18" charset="0"/>
              </a:rPr>
              <a:t>}</a:t>
            </a:r>
            <a:r>
              <a:rPr lang="pt-BR" sz="2400" b="0" i="1"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2 = {</a:t>
            </a:r>
            <a:r>
              <a:rPr lang="pt-BR" sz="2400" b="0" i="1" u="none" strike="noStrike" baseline="0" dirty="0">
                <a:latin typeface="Times New Roman" panose="02020603050405020304" pitchFamily="18" charset="0"/>
                <a:cs typeface="Times New Roman" panose="02020603050405020304" pitchFamily="18" charset="0"/>
              </a:rPr>
              <a:t>(a, b)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a &gt; b</a:t>
            </a:r>
            <a:r>
              <a:rPr lang="pt-BR" sz="2400" b="0" i="0" u="none" strike="noStrike" baseline="0" dirty="0">
                <a:latin typeface="Times New Roman" panose="02020603050405020304" pitchFamily="18" charset="0"/>
                <a:cs typeface="Times New Roman" panose="02020603050405020304" pitchFamily="18" charset="0"/>
              </a:rPr>
              <a:t>}</a:t>
            </a:r>
            <a:r>
              <a:rPr lang="pt-BR" sz="2400" b="0" i="1"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3 = {</a:t>
            </a:r>
            <a:r>
              <a:rPr lang="pt-BR" sz="2400" b="0" i="1" u="none" strike="noStrike" baseline="0" dirty="0">
                <a:latin typeface="Times New Roman" panose="02020603050405020304" pitchFamily="18" charset="0"/>
                <a:cs typeface="Times New Roman" panose="02020603050405020304" pitchFamily="18" charset="0"/>
              </a:rPr>
              <a:t>(a, b)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a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b </a:t>
            </a:r>
            <a:r>
              <a:rPr lang="pt-BR" sz="2400" b="0" i="0" u="none" strike="noStrike" baseline="0" dirty="0">
                <a:latin typeface="Times New Roman" panose="02020603050405020304" pitchFamily="18" charset="0"/>
                <a:cs typeface="Times New Roman" panose="02020603050405020304" pitchFamily="18" charset="0"/>
              </a:rPr>
              <a:t>or </a:t>
            </a:r>
            <a:r>
              <a:rPr lang="pt-BR" sz="2400" b="0" i="1" u="none" strike="noStrike" baseline="0" dirty="0">
                <a:latin typeface="Times New Roman" panose="02020603050405020304" pitchFamily="18" charset="0"/>
                <a:cs typeface="Times New Roman" panose="02020603050405020304" pitchFamily="18" charset="0"/>
              </a:rPr>
              <a:t>a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b</a:t>
            </a:r>
            <a:r>
              <a:rPr lang="pt-BR" sz="2400" b="0" i="0" u="none" strike="noStrike" baseline="0" dirty="0">
                <a:latin typeface="Times New Roman" panose="02020603050405020304" pitchFamily="18" charset="0"/>
                <a:cs typeface="Times New Roman" panose="02020603050405020304" pitchFamily="18" charset="0"/>
              </a:rPr>
              <a:t>}</a:t>
            </a:r>
            <a:r>
              <a:rPr lang="pt-BR" sz="2400" b="0" i="1"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4 = {</a:t>
            </a:r>
            <a:r>
              <a:rPr lang="pt-BR" sz="2400" b="0" i="1" u="none" strike="noStrike" baseline="0" dirty="0">
                <a:latin typeface="Times New Roman" panose="02020603050405020304" pitchFamily="18" charset="0"/>
                <a:cs typeface="Times New Roman" panose="02020603050405020304" pitchFamily="18" charset="0"/>
              </a:rPr>
              <a:t>(a, b)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a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b</a:t>
            </a:r>
            <a:r>
              <a:rPr lang="pt-BR" sz="2400" b="0" i="0" u="none" strike="noStrike" baseline="0" dirty="0">
                <a:latin typeface="Times New Roman" panose="02020603050405020304" pitchFamily="18" charset="0"/>
                <a:cs typeface="Times New Roman" panose="02020603050405020304" pitchFamily="18" charset="0"/>
              </a:rPr>
              <a:t>}</a:t>
            </a:r>
            <a:r>
              <a:rPr lang="pt-BR" sz="2400" b="0" i="1"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5 = {</a:t>
            </a:r>
            <a:r>
              <a:rPr lang="pt-BR" sz="2400" b="0" i="1" u="none" strike="noStrike" baseline="0" dirty="0">
                <a:latin typeface="Times New Roman" panose="02020603050405020304" pitchFamily="18" charset="0"/>
                <a:cs typeface="Times New Roman" panose="02020603050405020304" pitchFamily="18" charset="0"/>
              </a:rPr>
              <a:t>(a, b)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a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b </a:t>
            </a:r>
            <a:r>
              <a:rPr lang="pt-BR" sz="2400" b="0" i="0" u="none" strike="noStrike" baseline="0" dirty="0">
                <a:latin typeface="Times New Roman" panose="02020603050405020304" pitchFamily="18" charset="0"/>
                <a:cs typeface="Times New Roman" panose="02020603050405020304" pitchFamily="18" charset="0"/>
              </a:rPr>
              <a:t>+ 1}</a:t>
            </a:r>
            <a:r>
              <a:rPr lang="pt-BR" sz="2400" b="0" i="1"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6 = {</a:t>
            </a:r>
            <a:r>
              <a:rPr lang="pt-BR" sz="2400" b="0" i="1" u="none" strike="noStrike" baseline="0" dirty="0">
                <a:latin typeface="Times New Roman" panose="02020603050405020304" pitchFamily="18" charset="0"/>
                <a:cs typeface="Times New Roman" panose="02020603050405020304" pitchFamily="18" charset="0"/>
              </a:rPr>
              <a:t>(a, b)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a </a:t>
            </a:r>
            <a:r>
              <a:rPr lang="pt-BR" sz="2400" b="0" i="0" u="none" strike="noStrike" baseline="0" dirty="0">
                <a:latin typeface="Times New Roman" panose="02020603050405020304" pitchFamily="18" charset="0"/>
                <a:cs typeface="Times New Roman" panose="02020603050405020304" pitchFamily="18" charset="0"/>
              </a:rPr>
              <a:t>+ </a:t>
            </a:r>
            <a:r>
              <a:rPr lang="pt-BR" sz="2400" b="0" i="1" u="none" strike="noStrike" baseline="0" dirty="0">
                <a:latin typeface="Times New Roman" panose="02020603050405020304" pitchFamily="18" charset="0"/>
                <a:cs typeface="Times New Roman" panose="02020603050405020304" pitchFamily="18" charset="0"/>
              </a:rPr>
              <a:t>b </a:t>
            </a:r>
            <a:r>
              <a:rPr lang="pt-BR" sz="2400" b="0" i="0" u="none" strike="noStrike" baseline="0" dirty="0">
                <a:latin typeface="Times New Roman" panose="02020603050405020304" pitchFamily="18" charset="0"/>
                <a:cs typeface="Times New Roman" panose="02020603050405020304" pitchFamily="18" charset="0"/>
              </a:rPr>
              <a:t>≤ 3}</a:t>
            </a:r>
            <a:r>
              <a:rPr lang="pt-BR" sz="2400" b="0" i="1" u="none" strike="noStrike" baseline="0" dirty="0">
                <a:latin typeface="Times New Roman" panose="02020603050405020304" pitchFamily="18" charset="0"/>
                <a:cs typeface="Times New Roman" panose="02020603050405020304" pitchFamily="18" charset="0"/>
              </a:rPr>
              <a:t>.</a:t>
            </a:r>
          </a:p>
          <a:p>
            <a:pPr algn="just">
              <a:lnSpc>
                <a:spcPct val="150000"/>
              </a:lnSpc>
            </a:pPr>
            <a:r>
              <a:rPr lang="en-US" sz="2400" b="0" i="0" u="none" strike="noStrike" baseline="0" dirty="0">
                <a:latin typeface="Times New Roman" panose="02020603050405020304" pitchFamily="18" charset="0"/>
                <a:cs typeface="Times New Roman" panose="02020603050405020304" pitchFamily="18" charset="0"/>
              </a:rPr>
              <a:t>Which of these relations contain each of the pairs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 and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5955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3A4C78-7E44-B9A3-8D51-1CC43AFCA58A}"/>
              </a:ext>
            </a:extLst>
          </p:cNvPr>
          <p:cNvSpPr txBox="1"/>
          <p:nvPr/>
        </p:nvSpPr>
        <p:spPr>
          <a:xfrm>
            <a:off x="770020" y="721895"/>
            <a:ext cx="10876547" cy="1133965"/>
          </a:xfrm>
          <a:prstGeom prst="rect">
            <a:avLst/>
          </a:prstGeom>
          <a:noFill/>
        </p:spPr>
        <p:txBody>
          <a:bodyPr wrap="square">
            <a:spAutoFit/>
          </a:bodyPr>
          <a:lstStyle/>
          <a:p>
            <a:pPr algn="l">
              <a:lnSpc>
                <a:spcPct val="150000"/>
              </a:lnSpc>
            </a:pPr>
            <a:r>
              <a:rPr lang="en-IN" sz="2400" b="0" i="0" u="none" strike="noStrike" baseline="0" dirty="0">
                <a:latin typeface="Times New Roman" panose="02020603050405020304" pitchFamily="18" charset="0"/>
                <a:cs typeface="Times New Roman" panose="02020603050405020304" pitchFamily="18" charset="0"/>
              </a:rPr>
              <a:t>The pair </a:t>
            </a:r>
            <a:r>
              <a:rPr lang="en-IN" sz="2400" b="0" i="1" u="none" strike="noStrike" baseline="0" dirty="0">
                <a:latin typeface="Times New Roman" panose="02020603050405020304" pitchFamily="18" charset="0"/>
                <a:cs typeface="Times New Roman" panose="02020603050405020304" pitchFamily="18" charset="0"/>
              </a:rPr>
              <a:t>(</a:t>
            </a:r>
            <a:r>
              <a:rPr lang="en-IN" sz="2400" b="0" i="0" u="none" strike="noStrike" baseline="0" dirty="0">
                <a:latin typeface="Times New Roman" panose="02020603050405020304" pitchFamily="18" charset="0"/>
                <a:cs typeface="Times New Roman" panose="02020603050405020304" pitchFamily="18" charset="0"/>
              </a:rPr>
              <a:t>1</a:t>
            </a:r>
            <a:r>
              <a:rPr lang="en-IN" sz="2400" b="0" i="1"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1</a:t>
            </a:r>
            <a:r>
              <a:rPr lang="en-IN" sz="2400" b="0" i="1"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is in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1,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3,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4, and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6; </a:t>
            </a:r>
            <a:r>
              <a:rPr lang="en-IN" sz="2400" b="0" i="1" u="none" strike="noStrike" baseline="0" dirty="0">
                <a:latin typeface="Times New Roman" panose="02020603050405020304" pitchFamily="18" charset="0"/>
                <a:cs typeface="Times New Roman" panose="02020603050405020304" pitchFamily="18" charset="0"/>
              </a:rPr>
              <a:t>(</a:t>
            </a:r>
            <a:r>
              <a:rPr lang="en-IN" sz="2400" b="0" i="0" u="none" strike="noStrike" baseline="0" dirty="0">
                <a:latin typeface="Times New Roman" panose="02020603050405020304" pitchFamily="18" charset="0"/>
                <a:cs typeface="Times New Roman" panose="02020603050405020304" pitchFamily="18" charset="0"/>
              </a:rPr>
              <a:t>1</a:t>
            </a:r>
            <a:r>
              <a:rPr lang="en-IN" sz="2400" b="0" i="1"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2</a:t>
            </a:r>
            <a:r>
              <a:rPr lang="en-IN" sz="2400" b="0" i="1"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is in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1 and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6; </a:t>
            </a:r>
            <a:r>
              <a:rPr lang="en-IN" sz="2400" b="0" i="1" u="none" strike="noStrike" baseline="0" dirty="0">
                <a:latin typeface="Times New Roman" panose="02020603050405020304" pitchFamily="18" charset="0"/>
                <a:cs typeface="Times New Roman" panose="02020603050405020304" pitchFamily="18" charset="0"/>
              </a:rPr>
              <a:t>(</a:t>
            </a:r>
            <a:r>
              <a:rPr lang="en-IN" sz="2400" b="0" i="0" u="none" strike="noStrike" baseline="0" dirty="0">
                <a:latin typeface="Times New Roman" panose="02020603050405020304" pitchFamily="18" charset="0"/>
                <a:cs typeface="Times New Roman" panose="02020603050405020304" pitchFamily="18" charset="0"/>
              </a:rPr>
              <a:t>2</a:t>
            </a:r>
            <a:r>
              <a:rPr lang="en-IN" sz="2400" b="0" i="1"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1</a:t>
            </a:r>
            <a:r>
              <a:rPr lang="en-IN" sz="2400" b="0" i="1"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is in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2, </a:t>
            </a:r>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5,</a:t>
            </a:r>
          </a:p>
          <a:p>
            <a:pPr algn="l">
              <a:lnSpc>
                <a:spcPct val="150000"/>
              </a:lnSpc>
            </a:pPr>
            <a:r>
              <a:rPr lang="en-US" sz="2400" b="0" i="0" u="none" strike="noStrike" baseline="0" dirty="0">
                <a:latin typeface="Times New Roman" panose="02020603050405020304" pitchFamily="18" charset="0"/>
                <a:cs typeface="Times New Roman" panose="02020603050405020304" pitchFamily="18" charset="0"/>
              </a:rPr>
              <a:t>and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6;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is in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2,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3, and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6; and finally, </a:t>
            </a:r>
            <a:r>
              <a:rPr lang="en-US" sz="2400" b="0" i="1" u="none" strike="noStrike" baseline="0" dirty="0">
                <a:latin typeface="Times New Roman" panose="02020603050405020304" pitchFamily="18" charset="0"/>
                <a:cs typeface="Times New Roman" panose="02020603050405020304" pitchFamily="18" charset="0"/>
              </a:rPr>
              <a:t>(</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is in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1,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3, and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4.</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2332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9DC46-99BA-D443-7FE7-71850398716C}"/>
              </a:ext>
            </a:extLst>
          </p:cNvPr>
          <p:cNvSpPr txBox="1"/>
          <p:nvPr/>
        </p:nvSpPr>
        <p:spPr>
          <a:xfrm>
            <a:off x="492370" y="492369"/>
            <a:ext cx="10705514" cy="5262979"/>
          </a:xfrm>
          <a:prstGeom prst="rect">
            <a:avLst/>
          </a:prstGeom>
          <a:noFill/>
        </p:spPr>
        <p:txBody>
          <a:bodyPr wrap="square">
            <a:spAutoFit/>
          </a:bodyPr>
          <a:lstStyle/>
          <a:p>
            <a:pPr algn="just"/>
            <a:r>
              <a:rPr lang="en-IN" sz="2400" b="1" i="0" u="none" strike="noStrike" baseline="0" dirty="0">
                <a:latin typeface="Times New Roman" panose="02020603050405020304" pitchFamily="18" charset="0"/>
                <a:cs typeface="Times New Roman" panose="02020603050405020304" pitchFamily="18" charset="0"/>
              </a:rPr>
              <a:t>Properties of Relations</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There are several properties that are used to classify relations on a set. We will introduce the most important of these here. In some relations, an element is always related to itself. </a:t>
            </a: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instance, let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be the relation on the set of all people consisting of pairs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where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and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have the same mother and the same father. Then </a:t>
            </a:r>
            <a:r>
              <a:rPr lang="en-US" sz="2400" b="0" i="1" u="none" strike="noStrike" baseline="0" dirty="0" err="1">
                <a:solidFill>
                  <a:srgbClr val="000000"/>
                </a:solidFill>
                <a:latin typeface="Times New Roman" panose="02020603050405020304" pitchFamily="18" charset="0"/>
                <a:cs typeface="Times New Roman" panose="02020603050405020304" pitchFamily="18" charset="0"/>
              </a:rPr>
              <a:t>xRx</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for every person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x</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p>
          <a:p>
            <a:pPr algn="l"/>
            <a:r>
              <a:rPr lang="en-US" sz="2400" dirty="0">
                <a:solidFill>
                  <a:srgbClr val="000000"/>
                </a:solidFill>
                <a:latin typeface="Times New Roman" panose="02020603050405020304" pitchFamily="18" charset="0"/>
                <a:cs typeface="Times New Roman" panose="02020603050405020304" pitchFamily="18" charset="0"/>
              </a:rPr>
              <a:t> </a:t>
            </a:r>
          </a:p>
          <a:p>
            <a:pPr algn="l"/>
            <a:r>
              <a:rPr lang="en-US" sz="2400" b="1" i="1" u="none" strike="noStrike" baseline="0" dirty="0">
                <a:latin typeface="Times New Roman" panose="02020603050405020304" pitchFamily="18" charset="0"/>
                <a:cs typeface="Times New Roman" panose="02020603050405020304" pitchFamily="18" charset="0"/>
              </a:rPr>
              <a:t>Reflexive relation</a:t>
            </a:r>
            <a:r>
              <a:rPr lang="en-US" sz="2400" b="0" i="0" u="none" strike="noStrike" baseline="0" dirty="0">
                <a:latin typeface="Times New Roman" panose="02020603050405020304" pitchFamily="18" charset="0"/>
                <a:cs typeface="Times New Roman" panose="02020603050405020304" pitchFamily="18" charset="0"/>
              </a:rPr>
              <a:t>: A relation </a:t>
            </a:r>
            <a:r>
              <a:rPr lang="en-US" sz="2400" b="0" i="1" u="none" strike="noStrike" baseline="0" dirty="0">
                <a:latin typeface="Times New Roman" panose="02020603050405020304" pitchFamily="18" charset="0"/>
                <a:cs typeface="Times New Roman" panose="02020603050405020304" pitchFamily="18" charset="0"/>
              </a:rPr>
              <a:t>R </a:t>
            </a:r>
            <a:r>
              <a:rPr lang="en-US" sz="2400" b="0" i="0" u="none" strike="noStrike" baseline="0" dirty="0">
                <a:latin typeface="Times New Roman" panose="02020603050405020304" pitchFamily="18" charset="0"/>
                <a:cs typeface="Times New Roman" panose="02020603050405020304" pitchFamily="18" charset="0"/>
              </a:rPr>
              <a:t>on a set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is called </a:t>
            </a:r>
            <a:r>
              <a:rPr lang="en-US" sz="2400" b="0" i="1" u="none" strike="noStrike" baseline="0" dirty="0">
                <a:latin typeface="Times New Roman" panose="02020603050405020304" pitchFamily="18" charset="0"/>
                <a:cs typeface="Times New Roman" panose="02020603050405020304" pitchFamily="18" charset="0"/>
              </a:rPr>
              <a:t>reflexive </a:t>
            </a:r>
            <a:r>
              <a:rPr lang="en-US" sz="2400" b="0" i="0" u="none" strike="noStrike" baseline="0" dirty="0">
                <a:latin typeface="Times New Roman" panose="02020603050405020304" pitchFamily="18" charset="0"/>
                <a:cs typeface="Times New Roman" panose="02020603050405020304" pitchFamily="18" charset="0"/>
              </a:rPr>
              <a:t>if </a:t>
            </a:r>
            <a:r>
              <a:rPr lang="en-US" sz="2400" b="0" i="1" u="none" strike="noStrike" baseline="0" dirty="0">
                <a:latin typeface="Times New Roman" panose="02020603050405020304" pitchFamily="18" charset="0"/>
                <a:cs typeface="Times New Roman" panose="02020603050405020304" pitchFamily="18" charset="0"/>
              </a:rPr>
              <a:t>(a, a)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R </a:t>
            </a:r>
            <a:r>
              <a:rPr lang="en-US" sz="2400" b="0" i="0" u="none" strike="noStrike" baseline="0" dirty="0">
                <a:latin typeface="Times New Roman" panose="02020603050405020304" pitchFamily="18" charset="0"/>
                <a:cs typeface="Times New Roman" panose="02020603050405020304" pitchFamily="18" charset="0"/>
              </a:rPr>
              <a:t>for every element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A</a:t>
            </a:r>
            <a:r>
              <a:rPr lang="en-US" sz="2400" b="0" i="0" u="none" strike="noStrike" baseline="0" dirty="0">
                <a:latin typeface="Times New Roman" panose="02020603050405020304" pitchFamily="18" charset="0"/>
                <a:cs typeface="Times New Roman" panose="02020603050405020304" pitchFamily="18" charset="0"/>
              </a:rPr>
              <a:t>.</a:t>
            </a:r>
            <a:r>
              <a:rPr lang="en-US" sz="1800" b="0" i="0" u="none" strike="noStrike" baseline="0" dirty="0">
                <a:latin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Using quantifiers we see that the relation </a:t>
            </a:r>
            <a:r>
              <a:rPr lang="en-US" sz="2400" b="0" i="1" u="none" strike="noStrike" baseline="0" dirty="0">
                <a:latin typeface="Times New Roman" panose="02020603050405020304" pitchFamily="18" charset="0"/>
                <a:cs typeface="Times New Roman" panose="02020603050405020304" pitchFamily="18" charset="0"/>
              </a:rPr>
              <a:t>R </a:t>
            </a:r>
            <a:r>
              <a:rPr lang="en-US" sz="2400" b="0" i="0" u="none" strike="noStrike" baseline="0" dirty="0">
                <a:latin typeface="Times New Roman" panose="02020603050405020304" pitchFamily="18" charset="0"/>
                <a:cs typeface="Times New Roman" panose="02020603050405020304" pitchFamily="18" charset="0"/>
              </a:rPr>
              <a:t>on the set </a:t>
            </a:r>
            <a:r>
              <a:rPr lang="en-US" sz="2400" b="0" i="1" u="none" strike="noStrike" baseline="0" dirty="0">
                <a:latin typeface="Times New Roman" panose="02020603050405020304" pitchFamily="18" charset="0"/>
                <a:cs typeface="Times New Roman" panose="02020603050405020304" pitchFamily="18" charset="0"/>
              </a:rPr>
              <a:t>A </a:t>
            </a:r>
            <a:r>
              <a:rPr lang="en-US" sz="2400" b="0" i="0" u="none" strike="noStrike" baseline="0" dirty="0">
                <a:latin typeface="Times New Roman" panose="02020603050405020304" pitchFamily="18" charset="0"/>
                <a:cs typeface="Times New Roman" panose="02020603050405020304" pitchFamily="18" charset="0"/>
              </a:rPr>
              <a:t>is reflexive if ∀</a:t>
            </a:r>
            <a:r>
              <a:rPr lang="en-US" sz="2400" b="0" i="1" u="none" strike="noStrike" baseline="0" dirty="0">
                <a:latin typeface="Times New Roman" panose="02020603050405020304" pitchFamily="18" charset="0"/>
                <a:cs typeface="Times New Roman" panose="02020603050405020304" pitchFamily="18" charset="0"/>
              </a:rPr>
              <a:t>a((a, a) </a:t>
            </a:r>
            <a:r>
              <a:rPr lang="en-US" sz="2400" b="0" i="0" u="none" strike="noStrike" baseline="0" dirty="0">
                <a:latin typeface="Times New Roman" panose="02020603050405020304" pitchFamily="18" charset="0"/>
                <a:cs typeface="Times New Roman" panose="02020603050405020304" pitchFamily="18" charset="0"/>
              </a:rPr>
              <a:t>∈ </a:t>
            </a:r>
            <a:r>
              <a:rPr lang="en-US" sz="2400" b="0" i="1" u="none" strike="noStrike" baseline="0" dirty="0">
                <a:latin typeface="Times New Roman" panose="02020603050405020304" pitchFamily="18" charset="0"/>
                <a:cs typeface="Times New Roman" panose="02020603050405020304" pitchFamily="18" charset="0"/>
              </a:rPr>
              <a:t>R)</a:t>
            </a:r>
            <a:r>
              <a:rPr lang="en-US" sz="2400" b="0" i="0" u="none" strike="noStrike" baseline="0" dirty="0">
                <a:latin typeface="Times New Roman" panose="02020603050405020304" pitchFamily="18" charset="0"/>
                <a:cs typeface="Times New Roman" panose="02020603050405020304" pitchFamily="18" charset="0"/>
              </a:rPr>
              <a:t>, where the universe of discourse is the set of all elements in </a:t>
            </a:r>
            <a:r>
              <a:rPr lang="en-US" sz="2400" b="0" i="1" u="none" strike="noStrike" baseline="0" dirty="0">
                <a:latin typeface="Times New Roman" panose="02020603050405020304" pitchFamily="18" charset="0"/>
                <a:cs typeface="Times New Roman" panose="02020603050405020304" pitchFamily="18" charset="0"/>
              </a:rPr>
              <a:t>A.</a:t>
            </a:r>
          </a:p>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l"/>
            <a:endParaRPr lang="en-US" sz="2400" dirty="0">
              <a:solidFill>
                <a:srgbClr val="000000"/>
              </a:solidFill>
              <a:latin typeface="Times New Roman" panose="02020603050405020304" pitchFamily="18" charset="0"/>
              <a:cs typeface="Times New Roman" panose="02020603050405020304" pitchFamily="18" charset="0"/>
            </a:endParaRPr>
          </a:p>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0CE809B-B56A-E7C4-E836-9925B23E0284}"/>
              </a:ext>
            </a:extLst>
          </p:cNvPr>
          <p:cNvPicPr>
            <a:picLocks noChangeAspect="1"/>
          </p:cNvPicPr>
          <p:nvPr/>
        </p:nvPicPr>
        <p:blipFill>
          <a:blip r:embed="rId2"/>
          <a:stretch>
            <a:fillRect/>
          </a:stretch>
        </p:blipFill>
        <p:spPr>
          <a:xfrm>
            <a:off x="3348110" y="4487595"/>
            <a:ext cx="4124568" cy="2067950"/>
          </a:xfrm>
          <a:prstGeom prst="rect">
            <a:avLst/>
          </a:prstGeom>
        </p:spPr>
      </p:pic>
    </p:spTree>
    <p:extLst>
      <p:ext uri="{BB962C8B-B14F-4D97-AF65-F5344CB8AC3E}">
        <p14:creationId xmlns:p14="http://schemas.microsoft.com/office/powerpoint/2010/main" val="17244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89BCC8-6E0D-7CE4-97EF-C90D0B9E7DC4}"/>
              </a:ext>
            </a:extLst>
          </p:cNvPr>
          <p:cNvSpPr txBox="1"/>
          <p:nvPr/>
        </p:nvSpPr>
        <p:spPr>
          <a:xfrm>
            <a:off x="801858" y="759655"/>
            <a:ext cx="11282290" cy="3046988"/>
          </a:xfrm>
          <a:prstGeom prst="rect">
            <a:avLst/>
          </a:prstGeom>
          <a:noFill/>
        </p:spPr>
        <p:txBody>
          <a:bodyPr wrap="square">
            <a:spAutoFit/>
          </a:bodyPr>
          <a:lstStyle/>
          <a:p>
            <a:pPr algn="l"/>
            <a:r>
              <a:rPr lang="en-US" sz="2400" b="0" i="0" u="none" strike="noStrike" baseline="0" dirty="0">
                <a:latin typeface="Times New Roman" panose="02020603050405020304" pitchFamily="18" charset="0"/>
                <a:cs typeface="Times New Roman" panose="02020603050405020304" pitchFamily="18" charset="0"/>
              </a:rPr>
              <a:t>Ex: Consider the following relations on {1</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2</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3</a:t>
            </a:r>
            <a:r>
              <a:rPr lang="en-US" sz="2400" b="0" i="1"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4}:</a:t>
            </a:r>
          </a:p>
          <a:p>
            <a:pPr algn="l"/>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1 = {</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a:t>
            </a:r>
            <a:r>
              <a:rPr lang="pt-BR" sz="2400" b="0" i="1" u="none" strike="noStrike" baseline="0" dirty="0">
                <a:latin typeface="Times New Roman" panose="02020603050405020304" pitchFamily="18" charset="0"/>
                <a:cs typeface="Times New Roman" panose="02020603050405020304" pitchFamily="18" charset="0"/>
              </a:rPr>
              <a:t>,</a:t>
            </a:r>
          </a:p>
          <a:p>
            <a:pPr algn="l"/>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2 = {</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a:t>
            </a:r>
            <a:r>
              <a:rPr lang="pt-BR" sz="2400" b="0" i="1" u="none" strike="noStrike" baseline="0" dirty="0">
                <a:latin typeface="Times New Roman" panose="02020603050405020304" pitchFamily="18" charset="0"/>
                <a:cs typeface="Times New Roman" panose="02020603050405020304" pitchFamily="18" charset="0"/>
              </a:rPr>
              <a:t>,</a:t>
            </a:r>
          </a:p>
          <a:p>
            <a:pPr algn="l"/>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3 = {</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a:t>
            </a:r>
            <a:r>
              <a:rPr lang="pt-BR" sz="2400" b="0" i="1" u="none" strike="noStrike" baseline="0" dirty="0">
                <a:latin typeface="Times New Roman" panose="02020603050405020304" pitchFamily="18" charset="0"/>
                <a:cs typeface="Times New Roman" panose="02020603050405020304" pitchFamily="18" charset="0"/>
              </a:rPr>
              <a:t>,</a:t>
            </a:r>
          </a:p>
          <a:p>
            <a:pPr algn="l"/>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4 = {</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a:t>
            </a:r>
            <a:r>
              <a:rPr lang="pt-BR" sz="2400" b="0" i="1" u="none" strike="noStrike" baseline="0" dirty="0">
                <a:latin typeface="Times New Roman" panose="02020603050405020304" pitchFamily="18" charset="0"/>
                <a:cs typeface="Times New Roman" panose="02020603050405020304" pitchFamily="18" charset="0"/>
              </a:rPr>
              <a:t>,</a:t>
            </a:r>
          </a:p>
          <a:p>
            <a:pPr algn="l"/>
            <a:r>
              <a:rPr lang="pt-BR" sz="2400" b="0" i="1" u="none" strike="noStrike" baseline="0" dirty="0">
                <a:latin typeface="Times New Roman" panose="02020603050405020304" pitchFamily="18" charset="0"/>
                <a:cs typeface="Times New Roman" panose="02020603050405020304" pitchFamily="18" charset="0"/>
              </a:rPr>
              <a:t>R</a:t>
            </a:r>
            <a:r>
              <a:rPr lang="pt-BR" sz="2400" b="0" i="0" u="none" strike="noStrike" baseline="0" dirty="0">
                <a:latin typeface="Times New Roman" panose="02020603050405020304" pitchFamily="18" charset="0"/>
                <a:cs typeface="Times New Roman" panose="02020603050405020304" pitchFamily="18" charset="0"/>
              </a:rPr>
              <a:t>5 = {</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1</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2</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3</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 </a:t>
            </a:r>
            <a:r>
              <a:rPr lang="pt-BR" sz="2400" b="0" i="0" u="none" strike="noStrike" baseline="0" dirty="0">
                <a:latin typeface="Times New Roman" panose="02020603050405020304" pitchFamily="18" charset="0"/>
                <a:cs typeface="Times New Roman" panose="02020603050405020304" pitchFamily="18" charset="0"/>
              </a:rPr>
              <a:t>4</a:t>
            </a:r>
            <a:r>
              <a:rPr lang="pt-BR" sz="2400" b="0" i="1" u="none" strike="noStrike" baseline="0" dirty="0">
                <a:latin typeface="Times New Roman" panose="02020603050405020304" pitchFamily="18" charset="0"/>
                <a:cs typeface="Times New Roman" panose="02020603050405020304" pitchFamily="18" charset="0"/>
              </a:rPr>
              <a:t>)</a:t>
            </a:r>
            <a:r>
              <a:rPr lang="pt-BR" sz="2400" b="0" i="0" u="none" strike="noStrike" baseline="0" dirty="0">
                <a:latin typeface="Times New Roman" panose="02020603050405020304" pitchFamily="18" charset="0"/>
                <a:cs typeface="Times New Roman" panose="02020603050405020304" pitchFamily="18" charset="0"/>
              </a:rPr>
              <a:t>}</a:t>
            </a:r>
            <a:r>
              <a:rPr lang="pt-BR" sz="2400" b="0" i="1" u="none" strike="noStrike" baseline="0" dirty="0">
                <a:latin typeface="Times New Roman" panose="02020603050405020304" pitchFamily="18" charset="0"/>
                <a:cs typeface="Times New Roman" panose="02020603050405020304" pitchFamily="18" charset="0"/>
              </a:rPr>
              <a:t>,</a:t>
            </a:r>
          </a:p>
          <a:p>
            <a:pPr algn="l"/>
            <a:r>
              <a:rPr lang="en-IN" sz="2400" b="0" i="1" u="none" strike="noStrike" baseline="0" dirty="0">
                <a:latin typeface="Times New Roman" panose="02020603050405020304" pitchFamily="18" charset="0"/>
                <a:cs typeface="Times New Roman" panose="02020603050405020304" pitchFamily="18" charset="0"/>
              </a:rPr>
              <a:t>R</a:t>
            </a:r>
            <a:r>
              <a:rPr lang="en-IN" sz="2400" b="0" i="0" u="none" strike="noStrike" baseline="0" dirty="0">
                <a:latin typeface="Times New Roman" panose="02020603050405020304" pitchFamily="18" charset="0"/>
                <a:cs typeface="Times New Roman" panose="02020603050405020304" pitchFamily="18" charset="0"/>
              </a:rPr>
              <a:t>6 = {</a:t>
            </a:r>
            <a:r>
              <a:rPr lang="en-IN" sz="2400" b="0" i="1" u="none" strike="noStrike" baseline="0" dirty="0">
                <a:latin typeface="Times New Roman" panose="02020603050405020304" pitchFamily="18" charset="0"/>
                <a:cs typeface="Times New Roman" panose="02020603050405020304" pitchFamily="18" charset="0"/>
              </a:rPr>
              <a:t>(</a:t>
            </a:r>
            <a:r>
              <a:rPr lang="en-IN" sz="2400" b="0" i="0" u="none" strike="noStrike" baseline="0" dirty="0">
                <a:latin typeface="Times New Roman" panose="02020603050405020304" pitchFamily="18" charset="0"/>
                <a:cs typeface="Times New Roman" panose="02020603050405020304" pitchFamily="18" charset="0"/>
              </a:rPr>
              <a:t>3</a:t>
            </a:r>
            <a:r>
              <a:rPr lang="en-IN" sz="2400" b="0" i="1" u="none" strike="noStrike" baseline="0" dirty="0">
                <a:latin typeface="Times New Roman" panose="02020603050405020304" pitchFamily="18" charset="0"/>
                <a:cs typeface="Times New Roman" panose="02020603050405020304" pitchFamily="18" charset="0"/>
              </a:rPr>
              <a:t>, </a:t>
            </a:r>
            <a:r>
              <a:rPr lang="en-IN" sz="2400" b="0" i="0" u="none" strike="noStrike" baseline="0" dirty="0">
                <a:latin typeface="Times New Roman" panose="02020603050405020304" pitchFamily="18" charset="0"/>
                <a:cs typeface="Times New Roman" panose="02020603050405020304" pitchFamily="18" charset="0"/>
              </a:rPr>
              <a:t>4</a:t>
            </a:r>
            <a:r>
              <a:rPr lang="en-IN" sz="2400" b="0" i="1" u="none" strike="noStrike" baseline="0" dirty="0">
                <a:latin typeface="Times New Roman" panose="02020603050405020304" pitchFamily="18" charset="0"/>
                <a:cs typeface="Times New Roman" panose="02020603050405020304" pitchFamily="18" charset="0"/>
              </a:rPr>
              <a:t>)</a:t>
            </a:r>
            <a:r>
              <a:rPr lang="en-IN" sz="2400" b="0" i="0" u="none" strike="noStrike" baseline="0" dirty="0">
                <a:latin typeface="Times New Roman" panose="02020603050405020304" pitchFamily="18" charset="0"/>
                <a:cs typeface="Times New Roman" panose="02020603050405020304" pitchFamily="18" charset="0"/>
              </a:rPr>
              <a:t>}</a:t>
            </a:r>
            <a:r>
              <a:rPr lang="en-IN" sz="2400" b="0" i="1" u="none" strike="noStrike" baseline="0" dirty="0">
                <a:latin typeface="Times New Roman" panose="02020603050405020304" pitchFamily="18" charset="0"/>
                <a:cs typeface="Times New Roman" panose="02020603050405020304" pitchFamily="18" charset="0"/>
              </a:rPr>
              <a:t>.</a:t>
            </a:r>
          </a:p>
          <a:p>
            <a:pPr algn="l"/>
            <a:r>
              <a:rPr lang="en-US" sz="2400" b="0" i="0" u="none" strike="noStrike" baseline="0" dirty="0">
                <a:solidFill>
                  <a:srgbClr val="000000"/>
                </a:solidFill>
                <a:latin typeface="Times New Roman" panose="02020603050405020304" pitchFamily="18" charset="0"/>
                <a:cs typeface="Times New Roman" panose="02020603050405020304" pitchFamily="18" charset="0"/>
              </a:rPr>
              <a:t>Which of these relations is reflexive?</a:t>
            </a:r>
          </a:p>
        </p:txBody>
      </p:sp>
    </p:spTree>
    <p:extLst>
      <p:ext uri="{BB962C8B-B14F-4D97-AF65-F5344CB8AC3E}">
        <p14:creationId xmlns:p14="http://schemas.microsoft.com/office/powerpoint/2010/main" val="3046460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CC3BB4-948C-069E-5664-D7C461260EBB}"/>
              </a:ext>
            </a:extLst>
          </p:cNvPr>
          <p:cNvSpPr txBox="1"/>
          <p:nvPr/>
        </p:nvSpPr>
        <p:spPr>
          <a:xfrm>
            <a:off x="900331" y="562708"/>
            <a:ext cx="10832123" cy="4457952"/>
          </a:xfrm>
          <a:prstGeom prst="rect">
            <a:avLst/>
          </a:prstGeom>
          <a:noFill/>
        </p:spPr>
        <p:txBody>
          <a:bodyPr wrap="square">
            <a:spAutoFit/>
          </a:bodyPr>
          <a:lstStyle/>
          <a:p>
            <a:pPr algn="just">
              <a:lnSpc>
                <a:spcPct val="150000"/>
              </a:lnSpc>
            </a:pPr>
            <a:r>
              <a:rPr lang="en-US" sz="2400" b="0" i="1" u="none" strike="noStrike" baseline="0" dirty="0">
                <a:latin typeface="Times New Roman" panose="02020603050405020304" pitchFamily="18" charset="0"/>
                <a:cs typeface="Times New Roman" panose="02020603050405020304" pitchFamily="18" charset="0"/>
              </a:rPr>
              <a:t>Solution: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The relations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3 and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5 are reflexive because they both contain all pairs of the form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namely,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1</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1</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2</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2</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3</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3</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and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4</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4</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The other relations are not reflexive because they do not contain all of these ordered pairs. In particular,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1,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2,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4, and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R</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6 are not reflexive because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3</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3</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not in any of these relations</a:t>
            </a:r>
            <a:r>
              <a:rPr lang="en-US" sz="1800" b="0" i="0" u="none" strike="noStrike" baseline="0" dirty="0">
                <a:solidFill>
                  <a:srgbClr val="000000"/>
                </a:solidFill>
                <a:latin typeface="Times New Roman" panose="02020603050405020304" pitchFamily="18" charset="0"/>
                <a:cs typeface="Times New Roman" panose="02020603050405020304" pitchFamily="18" charset="0"/>
              </a:rPr>
              <a:t>.</a:t>
            </a:r>
          </a:p>
          <a:p>
            <a:pPr algn="just">
              <a:lnSpc>
                <a:spcPct val="150000"/>
              </a:lnSpc>
            </a:pPr>
            <a:r>
              <a:rPr lang="en-US" sz="2400" dirty="0">
                <a:solidFill>
                  <a:srgbClr val="000000"/>
                </a:solidFill>
                <a:latin typeface="Times New Roman" panose="02020603050405020304" pitchFamily="18" charset="0"/>
                <a:cs typeface="Times New Roman" panose="02020603050405020304" pitchFamily="18" charset="0"/>
              </a:rPr>
              <a:t>Ex:2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the “divides” relation on the set of positive integers reflexive?</a:t>
            </a:r>
          </a:p>
          <a:p>
            <a:pPr algn="just">
              <a:lnSpc>
                <a:spcPct val="150000"/>
              </a:lnSpc>
            </a:pPr>
            <a:r>
              <a:rPr lang="en-US" sz="2400" b="0" i="1" u="none" strike="noStrike" baseline="0" dirty="0">
                <a:latin typeface="Times New Roman" panose="02020603050405020304" pitchFamily="18" charset="0"/>
                <a:cs typeface="Times New Roman" panose="02020603050405020304" pitchFamily="18" charset="0"/>
              </a:rPr>
              <a:t>Solution</a:t>
            </a:r>
            <a:r>
              <a:rPr lang="en-US" sz="2400" b="0" i="1" u="none" strike="noStrike" baseline="0" dirty="0">
                <a:solidFill>
                  <a:srgbClr val="00FFFF"/>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Because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whenever </a:t>
            </a:r>
            <a:r>
              <a:rPr lang="en-US" sz="2400" b="0" i="1" u="none" strike="noStrike" baseline="0" dirty="0">
                <a:solidFill>
                  <a:srgbClr val="000000"/>
                </a:solidFill>
                <a:latin typeface="Times New Roman" panose="02020603050405020304" pitchFamily="18" charset="0"/>
                <a:cs typeface="Times New Roman" panose="02020603050405020304" pitchFamily="18" charset="0"/>
              </a:rPr>
              <a:t>a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is a positive integer, the “divides” relation is reflexive. (Note that if we replace the set of positive integers with the set of all integers the relation is not reflexive because by definition 0 does not divide 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0129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1831</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Calibri Light</vt:lpstr>
      <vt:lpstr>MTMI</vt:lpstr>
      <vt:lpstr>MTSYN</vt:lpstr>
      <vt:lpstr>Times New Roman</vt:lpstr>
      <vt:lpstr>Office Theme</vt:lpstr>
      <vt:lpstr>Relations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 Kulkarni</dc:creator>
  <cp:lastModifiedBy>Gaurav Kulkarni</cp:lastModifiedBy>
  <cp:revision>18</cp:revision>
  <dcterms:created xsi:type="dcterms:W3CDTF">2022-10-06T03:11:53Z</dcterms:created>
  <dcterms:modified xsi:type="dcterms:W3CDTF">2022-10-13T10:25:04Z</dcterms:modified>
</cp:coreProperties>
</file>