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88" r:id="rId2"/>
    <p:sldId id="257" r:id="rId3"/>
    <p:sldId id="260" r:id="rId4"/>
    <p:sldId id="261" r:id="rId5"/>
    <p:sldId id="262" r:id="rId6"/>
    <p:sldId id="263" r:id="rId7"/>
    <p:sldId id="265" r:id="rId8"/>
    <p:sldId id="266" r:id="rId9"/>
    <p:sldId id="267" r:id="rId10"/>
    <p:sldId id="268" r:id="rId11"/>
    <p:sldId id="271" r:id="rId12"/>
    <p:sldId id="269" r:id="rId13"/>
    <p:sldId id="264" r:id="rId14"/>
    <p:sldId id="256" r:id="rId15"/>
    <p:sldId id="258" r:id="rId16"/>
    <p:sldId id="25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2" r:id="rId33"/>
    <p:sldId id="287" r:id="rId34"/>
    <p:sldId id="290" r:id="rId35"/>
    <p:sldId id="293" r:id="rId36"/>
    <p:sldId id="289" r:id="rId37"/>
    <p:sldId id="291" r:id="rId38"/>
    <p:sldId id="294" r:id="rId39"/>
    <p:sldId id="295" r:id="rId40"/>
    <p:sldId id="296" r:id="rId41"/>
    <p:sldId id="301" r:id="rId42"/>
    <p:sldId id="297" r:id="rId43"/>
    <p:sldId id="298" r:id="rId44"/>
    <p:sldId id="302" r:id="rId45"/>
    <p:sldId id="303" r:id="rId46"/>
    <p:sldId id="300" r:id="rId47"/>
    <p:sldId id="299" r:id="rId48"/>
    <p:sldId id="304" r:id="rId49"/>
    <p:sldId id="305" r:id="rId50"/>
    <p:sldId id="306" r:id="rId51"/>
    <p:sldId id="307" r:id="rId52"/>
    <p:sldId id="308" r:id="rId53"/>
    <p:sldId id="309" r:id="rId54"/>
    <p:sldId id="310" r:id="rId55"/>
    <p:sldId id="311" r:id="rId56"/>
    <p:sldId id="31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284AF-1D16-4D4F-9DFA-C906D684CBA9}" type="datetimeFigureOut">
              <a:rPr lang="en-IN" smtClean="0"/>
              <a:t>11-10-2022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6B402-E7F3-4093-82B5-E6CDDF20A954}" type="slidenum">
              <a:rPr lang="en-IN" smtClean="0"/>
              <a:t>‹#›</a:t>
            </a:fld>
            <a:endParaRPr lang="en-IN"/>
          </a:p>
        </p:txBody>
      </p:sp>
    </p:spTree>
    <p:extLst>
      <p:ext uri="{BB962C8B-B14F-4D97-AF65-F5344CB8AC3E}">
        <p14:creationId xmlns:p14="http://schemas.microsoft.com/office/powerpoint/2010/main" val="1093017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Flow chart of indirect proof is on next slide</a:t>
            </a:r>
          </a:p>
        </p:txBody>
      </p:sp>
      <p:sp>
        <p:nvSpPr>
          <p:cNvPr id="4" name="Slide Number Placeholder 3"/>
          <p:cNvSpPr>
            <a:spLocks noGrp="1"/>
          </p:cNvSpPr>
          <p:nvPr>
            <p:ph type="sldNum" sz="quarter" idx="5"/>
          </p:nvPr>
        </p:nvSpPr>
        <p:spPr/>
        <p:txBody>
          <a:bodyPr/>
          <a:lstStyle/>
          <a:p>
            <a:fld id="{42C6B402-E7F3-4093-82B5-E6CDDF20A954}" type="slidenum">
              <a:rPr lang="en-IN" smtClean="0"/>
              <a:t>46</a:t>
            </a:fld>
            <a:endParaRPr lang="en-IN"/>
          </a:p>
        </p:txBody>
      </p:sp>
    </p:spTree>
    <p:extLst>
      <p:ext uri="{BB962C8B-B14F-4D97-AF65-F5344CB8AC3E}">
        <p14:creationId xmlns:p14="http://schemas.microsoft.com/office/powerpoint/2010/main" val="2146170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0523-B806-EF74-CAAF-6064F475B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24A3B1-E43A-6B0D-8644-90A5ECAC1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D79C7A-0403-9110-E528-0B1B5C765BDF}"/>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5" name="Footer Placeholder 4">
            <a:extLst>
              <a:ext uri="{FF2B5EF4-FFF2-40B4-BE49-F238E27FC236}">
                <a16:creationId xmlns:a16="http://schemas.microsoft.com/office/drawing/2014/main" id="{5DC94316-AF05-84D7-3443-AA1C3D0D3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0B8213-C6E9-4438-D4EB-93513DA12708}"/>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2953525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4885-A738-362B-5CF9-8402C1BCDD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012561-C0A7-B95D-6912-879BCB9C4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04B56-C590-5C10-1593-F7C1D310CE00}"/>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5" name="Footer Placeholder 4">
            <a:extLst>
              <a:ext uri="{FF2B5EF4-FFF2-40B4-BE49-F238E27FC236}">
                <a16:creationId xmlns:a16="http://schemas.microsoft.com/office/drawing/2014/main" id="{80E5A953-1198-9D72-91DC-B1D7D10149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571CC-9C80-09BF-B7A4-E311C0C3F1B0}"/>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304899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DB6609-AD2E-E355-1CF8-399BBCE2CD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7A0DAA-AEC6-AC4E-4C89-8E8051EBFE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0FBD4-D97A-829E-43F8-E318C9B1FBD3}"/>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5" name="Footer Placeholder 4">
            <a:extLst>
              <a:ext uri="{FF2B5EF4-FFF2-40B4-BE49-F238E27FC236}">
                <a16:creationId xmlns:a16="http://schemas.microsoft.com/office/drawing/2014/main" id="{7793A74E-7D49-16B4-AC3A-1FB3A08A5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07BE1F-772A-3471-CB80-7149811E4C58}"/>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136996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2088-955D-4F01-55AB-F68AF662BD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EAF65-CA42-CEDE-65B4-0D246B3D9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1C339-0D21-34AB-6360-AEFB44012CD8}"/>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5" name="Footer Placeholder 4">
            <a:extLst>
              <a:ext uri="{FF2B5EF4-FFF2-40B4-BE49-F238E27FC236}">
                <a16:creationId xmlns:a16="http://schemas.microsoft.com/office/drawing/2014/main" id="{F6CD0DD1-6168-2643-C296-36409C019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667A4-E5BF-6A81-0B04-D4D06B1BE6D6}"/>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236674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55ED-0DF1-22BA-5693-68384C5EA4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92D8B9-161E-863E-F234-1970AB2C9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ACC984-DA9B-E71B-FA90-81B3A18CF516}"/>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5" name="Footer Placeholder 4">
            <a:extLst>
              <a:ext uri="{FF2B5EF4-FFF2-40B4-BE49-F238E27FC236}">
                <a16:creationId xmlns:a16="http://schemas.microsoft.com/office/drawing/2014/main" id="{65200938-BB05-678F-E0DB-86A307948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5099B-A61A-B11D-52C8-7F7D124CD650}"/>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87078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BFC6-DB5E-CA01-86C3-F2C13ED553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0B6820-359F-FB0F-2DF5-DADDF3473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4BDB9C-1DA3-F699-110B-5E90209922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6A7845-93C1-2EEB-9C62-C64AE9A00C5D}"/>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6" name="Footer Placeholder 5">
            <a:extLst>
              <a:ext uri="{FF2B5EF4-FFF2-40B4-BE49-F238E27FC236}">
                <a16:creationId xmlns:a16="http://schemas.microsoft.com/office/drawing/2014/main" id="{32481E84-4390-7F2C-835A-24086F51D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74CF9-3741-3849-2D7D-BF2B9FC2CEFE}"/>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291845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6067-3D02-790D-5656-1E9EB31F5F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B7D08-8470-B0FD-14BE-FCB6AB25C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95091-5DD4-08A0-7A62-04DFF8FAC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70BC60-8F88-FC13-A914-73BC27ECE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A954AC-16EB-2DDE-EB60-82274AFAB3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C1FE65-91E7-9010-1F10-CADA2582B527}"/>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8" name="Footer Placeholder 7">
            <a:extLst>
              <a:ext uri="{FF2B5EF4-FFF2-40B4-BE49-F238E27FC236}">
                <a16:creationId xmlns:a16="http://schemas.microsoft.com/office/drawing/2014/main" id="{DD75DA9D-3BCD-4BD1-1D5F-4185AB27C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A48DEB-C0BA-86E1-878A-C25852058D1D}"/>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97331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FF1D-B945-0876-7368-71AD2D37C0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F86CD6-C639-5A21-FAFC-20B0FC41C42F}"/>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4" name="Footer Placeholder 3">
            <a:extLst>
              <a:ext uri="{FF2B5EF4-FFF2-40B4-BE49-F238E27FC236}">
                <a16:creationId xmlns:a16="http://schemas.microsoft.com/office/drawing/2014/main" id="{5FCDD61F-BF63-68A4-AD35-7C5BF8182B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B912B9-1329-1E8F-9D5C-800F371CE275}"/>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206191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1428FB-194B-5C8C-E047-649C8BFDFCD2}"/>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3" name="Footer Placeholder 2">
            <a:extLst>
              <a:ext uri="{FF2B5EF4-FFF2-40B4-BE49-F238E27FC236}">
                <a16:creationId xmlns:a16="http://schemas.microsoft.com/office/drawing/2014/main" id="{CD581EDF-02F0-F032-E1A7-14EB853F13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06E212-42B9-08E3-6328-96611FE39D92}"/>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425503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2DE7-47DB-6692-1D44-13EEED005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4DBF4A-D290-F9DC-721E-12558362D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95A730-4C03-8E28-DF3B-BA64519CA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89F62-CB64-80DD-A0F6-2650AE0DFD46}"/>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6" name="Footer Placeholder 5">
            <a:extLst>
              <a:ext uri="{FF2B5EF4-FFF2-40B4-BE49-F238E27FC236}">
                <a16:creationId xmlns:a16="http://schemas.microsoft.com/office/drawing/2014/main" id="{DD2B2EAA-23DF-0841-A46D-8B7FF2F850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E48F0-87DC-6F27-E15D-F34CDA103899}"/>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274360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6D96-0773-4F18-1589-EF5C4C5E2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D0968F-96B4-870E-2C34-091F9C6ED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6D2108-8355-AD29-A0AB-630031E09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EE290-2C47-26C0-82A7-04B59D404C4C}"/>
              </a:ext>
            </a:extLst>
          </p:cNvPr>
          <p:cNvSpPr>
            <a:spLocks noGrp="1"/>
          </p:cNvSpPr>
          <p:nvPr>
            <p:ph type="dt" sz="half" idx="10"/>
          </p:nvPr>
        </p:nvSpPr>
        <p:spPr/>
        <p:txBody>
          <a:bodyPr/>
          <a:lstStyle/>
          <a:p>
            <a:fld id="{E2C78ACC-33CC-43DF-955C-2FE33EA194D4}" type="datetimeFigureOut">
              <a:rPr lang="en-IN" smtClean="0"/>
              <a:t>10-10-2022</a:t>
            </a:fld>
            <a:endParaRPr lang="en-IN"/>
          </a:p>
        </p:txBody>
      </p:sp>
      <p:sp>
        <p:nvSpPr>
          <p:cNvPr id="6" name="Footer Placeholder 5">
            <a:extLst>
              <a:ext uri="{FF2B5EF4-FFF2-40B4-BE49-F238E27FC236}">
                <a16:creationId xmlns:a16="http://schemas.microsoft.com/office/drawing/2014/main" id="{30FD2B53-67DA-4FBD-89A8-07A3EA985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A77818-200C-0312-15A9-EEDB9A47F3A0}"/>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424180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199DA1-9851-771D-F748-AB4FB4997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5BAD4D-06D3-3600-2B47-81835E475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A8024-3545-DE87-B161-CC0359CA2F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78ACC-33CC-43DF-955C-2FE33EA194D4}" type="datetimeFigureOut">
              <a:rPr lang="en-IN" smtClean="0"/>
              <a:t>10-10-2022</a:t>
            </a:fld>
            <a:endParaRPr lang="en-IN"/>
          </a:p>
        </p:txBody>
      </p:sp>
      <p:sp>
        <p:nvSpPr>
          <p:cNvPr id="5" name="Footer Placeholder 4">
            <a:extLst>
              <a:ext uri="{FF2B5EF4-FFF2-40B4-BE49-F238E27FC236}">
                <a16:creationId xmlns:a16="http://schemas.microsoft.com/office/drawing/2014/main" id="{BF79454E-9B39-0071-DDB7-E119612FA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E52B3B-B14D-7132-0F39-FD94E2D19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DE545-14C0-4F04-808D-E83E2C6DE281}" type="slidenum">
              <a:rPr lang="en-IN" smtClean="0"/>
              <a:t>‹#›</a:t>
            </a:fld>
            <a:endParaRPr lang="en-IN"/>
          </a:p>
        </p:txBody>
      </p:sp>
    </p:spTree>
    <p:extLst>
      <p:ext uri="{BB962C8B-B14F-4D97-AF65-F5344CB8AC3E}">
        <p14:creationId xmlns:p14="http://schemas.microsoft.com/office/powerpoint/2010/main" val="827826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C7411-BB30-99FF-F091-7970BD7B2E02}"/>
              </a:ext>
            </a:extLst>
          </p:cNvPr>
          <p:cNvSpPr>
            <a:spLocks noGrp="1"/>
          </p:cNvSpPr>
          <p:nvPr>
            <p:ph type="title"/>
          </p:nvPr>
        </p:nvSpPr>
        <p:spPr>
          <a:xfrm>
            <a:off x="1455821" y="1335505"/>
            <a:ext cx="6617368" cy="2093495"/>
          </a:xfrm>
        </p:spPr>
        <p:txBody>
          <a:bodyPr>
            <a:normAutofit/>
          </a:bodyPr>
          <a:lstStyle/>
          <a:p>
            <a:pPr algn="ctr"/>
            <a:r>
              <a:rPr lang="en-IN" dirty="0"/>
              <a:t>Predicates</a:t>
            </a:r>
          </a:p>
        </p:txBody>
      </p:sp>
    </p:spTree>
    <p:extLst>
      <p:ext uri="{BB962C8B-B14F-4D97-AF65-F5344CB8AC3E}">
        <p14:creationId xmlns:p14="http://schemas.microsoft.com/office/powerpoint/2010/main" val="191442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FB5D09-B5F6-D920-2B67-1F0830D1703F}"/>
              </a:ext>
            </a:extLst>
          </p:cNvPr>
          <p:cNvSpPr txBox="1"/>
          <p:nvPr/>
        </p:nvSpPr>
        <p:spPr>
          <a:xfrm>
            <a:off x="239151" y="332329"/>
            <a:ext cx="11352627" cy="7788607"/>
          </a:xfrm>
          <a:prstGeom prst="rect">
            <a:avLst/>
          </a:prstGeom>
          <a:noFill/>
        </p:spPr>
        <p:txBody>
          <a:bodyPr wrap="square">
            <a:spAutoFit/>
          </a:bodyPr>
          <a:lstStyle/>
          <a:p>
            <a:pPr algn="l">
              <a:lnSpc>
                <a:spcPct val="150000"/>
              </a:lnSpc>
            </a:pPr>
            <a:r>
              <a:rPr lang="en-US" sz="2400" b="0" i="0" u="none" strike="noStrike" baseline="0" dirty="0">
                <a:solidFill>
                  <a:srgbClr val="000000"/>
                </a:solidFill>
                <a:latin typeface="Times New Roman" panose="02020603050405020304" pitchFamily="18" charset="0"/>
              </a:rPr>
              <a:t>Q. Express the statement “If a person is female and is a parent, then this person is someone’s mother” as a logical expression involving predicates, quantifiers with a domain consisting of all </a:t>
            </a:r>
            <a:r>
              <a:rPr lang="en-IN" sz="2400" b="0" i="0" u="none" strike="noStrike" baseline="0" dirty="0">
                <a:solidFill>
                  <a:srgbClr val="000000"/>
                </a:solidFill>
                <a:latin typeface="Times New Roman" panose="02020603050405020304" pitchFamily="18" charset="0"/>
              </a:rPr>
              <a:t>people, and logical connectives.</a:t>
            </a:r>
          </a:p>
          <a:p>
            <a:pPr algn="l">
              <a:lnSpc>
                <a:spcPct val="150000"/>
              </a:lnSpc>
            </a:pPr>
            <a:r>
              <a:rPr lang="en-US" sz="2400" b="0" i="1" u="none" strike="noStrike" baseline="0" dirty="0">
                <a:latin typeface="Times New Roman" panose="02020603050405020304" pitchFamily="18" charset="0"/>
              </a:rPr>
              <a:t>Solution</a:t>
            </a:r>
            <a:r>
              <a:rPr lang="en-US" sz="2400" b="0" i="1" u="none" strike="noStrike" baseline="0" dirty="0">
                <a:solidFill>
                  <a:srgbClr val="00FFFF"/>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The statement “If a person is female and is a parent, then this person is someone’s mother” can be expressed as “For every person </a:t>
            </a:r>
            <a:r>
              <a:rPr lang="en-US" sz="2400" b="0" i="1" u="none" strike="noStrike" baseline="0" dirty="0">
                <a:solidFill>
                  <a:srgbClr val="000000"/>
                </a:solidFill>
                <a:latin typeface="MTMI"/>
              </a:rPr>
              <a:t>x</a:t>
            </a:r>
            <a:r>
              <a:rPr lang="en-US" sz="2400" b="0" i="0" u="none" strike="noStrike" baseline="0" dirty="0">
                <a:solidFill>
                  <a:srgbClr val="000000"/>
                </a:solidFill>
                <a:latin typeface="Times New Roman" panose="02020603050405020304" pitchFamily="18" charset="0"/>
              </a:rPr>
              <a:t>, if person </a:t>
            </a:r>
            <a:r>
              <a:rPr lang="en-US" sz="2400" b="0" i="1" u="none" strike="noStrike" baseline="0" dirty="0">
                <a:solidFill>
                  <a:srgbClr val="000000"/>
                </a:solidFill>
                <a:latin typeface="MTMI"/>
              </a:rPr>
              <a:t>x </a:t>
            </a:r>
            <a:r>
              <a:rPr lang="en-US" sz="2400" b="0" i="0" u="none" strike="noStrike" baseline="0" dirty="0">
                <a:solidFill>
                  <a:srgbClr val="000000"/>
                </a:solidFill>
                <a:latin typeface="Times New Roman" panose="02020603050405020304" pitchFamily="18" charset="0"/>
              </a:rPr>
              <a:t>is female and person </a:t>
            </a:r>
            <a:r>
              <a:rPr lang="en-US" sz="2400" b="0" i="1" u="none" strike="noStrike" baseline="0" dirty="0">
                <a:solidFill>
                  <a:srgbClr val="000000"/>
                </a:solidFill>
                <a:latin typeface="MTMI"/>
              </a:rPr>
              <a:t>x </a:t>
            </a:r>
            <a:r>
              <a:rPr lang="en-US" sz="2400" b="0" i="0" u="none" strike="noStrike" baseline="0" dirty="0">
                <a:solidFill>
                  <a:srgbClr val="000000"/>
                </a:solidFill>
                <a:latin typeface="Times New Roman" panose="02020603050405020304" pitchFamily="18" charset="0"/>
              </a:rPr>
              <a:t>is a parent, then there exists a person </a:t>
            </a:r>
            <a:r>
              <a:rPr lang="en-US" sz="2400" b="0" i="1" u="none" strike="noStrike" baseline="0" dirty="0">
                <a:solidFill>
                  <a:srgbClr val="000000"/>
                </a:solidFill>
                <a:latin typeface="MTMI"/>
              </a:rPr>
              <a:t>y </a:t>
            </a:r>
            <a:r>
              <a:rPr lang="en-US" sz="2400" b="0" i="0" u="none" strike="noStrike" baseline="0" dirty="0">
                <a:solidFill>
                  <a:srgbClr val="000000"/>
                </a:solidFill>
                <a:latin typeface="Times New Roman" panose="02020603050405020304" pitchFamily="18" charset="0"/>
              </a:rPr>
              <a:t>such that person </a:t>
            </a:r>
            <a:r>
              <a:rPr lang="en-US" sz="2400" b="0" i="1" u="none" strike="noStrike" baseline="0" dirty="0">
                <a:solidFill>
                  <a:srgbClr val="000000"/>
                </a:solidFill>
                <a:latin typeface="MTMI"/>
              </a:rPr>
              <a:t>x </a:t>
            </a:r>
            <a:r>
              <a:rPr lang="en-US" sz="2400" b="0" i="0" u="none" strike="noStrike" baseline="0" dirty="0">
                <a:solidFill>
                  <a:srgbClr val="000000"/>
                </a:solidFill>
                <a:latin typeface="Times New Roman" panose="02020603050405020304" pitchFamily="18" charset="0"/>
              </a:rPr>
              <a:t>is the mother of person </a:t>
            </a:r>
            <a:r>
              <a:rPr lang="en-US" sz="2400" b="0" i="1" u="none" strike="noStrike" baseline="0" dirty="0">
                <a:solidFill>
                  <a:srgbClr val="000000"/>
                </a:solidFill>
                <a:latin typeface="MTMI"/>
              </a:rPr>
              <a:t>y</a:t>
            </a:r>
            <a:r>
              <a:rPr lang="en-US" sz="2400" b="0" i="0" u="none" strike="noStrike" baseline="0" dirty="0">
                <a:solidFill>
                  <a:srgbClr val="000000"/>
                </a:solidFill>
                <a:latin typeface="Times New Roman" panose="02020603050405020304" pitchFamily="18" charset="0"/>
              </a:rPr>
              <a:t>.” </a:t>
            </a:r>
          </a:p>
          <a:p>
            <a:pPr algn="l">
              <a:lnSpc>
                <a:spcPct val="150000"/>
              </a:lnSpc>
            </a:pPr>
            <a:r>
              <a:rPr lang="en-US" sz="2400" b="0" i="0" u="none" strike="noStrike" baseline="0" dirty="0">
                <a:solidFill>
                  <a:srgbClr val="000000"/>
                </a:solidFill>
                <a:latin typeface="Times New Roman" panose="02020603050405020304" pitchFamily="18" charset="0"/>
              </a:rPr>
              <a:t>We introduce the propositional functions </a:t>
            </a:r>
            <a:r>
              <a:rPr lang="en-US" sz="2400" b="0" i="1" u="none" strike="noStrike" baseline="0" dirty="0">
                <a:solidFill>
                  <a:srgbClr val="000000"/>
                </a:solidFill>
                <a:latin typeface="MTMI"/>
              </a:rPr>
              <a:t>F(x) </a:t>
            </a:r>
            <a:r>
              <a:rPr lang="en-US" sz="2400" b="0" i="0" u="none" strike="noStrike" baseline="0" dirty="0">
                <a:solidFill>
                  <a:srgbClr val="000000"/>
                </a:solidFill>
                <a:latin typeface="Times New Roman" panose="02020603050405020304" pitchFamily="18" charset="0"/>
              </a:rPr>
              <a:t>to represent “</a:t>
            </a:r>
            <a:r>
              <a:rPr lang="en-US" sz="2400" b="0" i="1" u="none" strike="noStrike" baseline="0" dirty="0">
                <a:solidFill>
                  <a:srgbClr val="000000"/>
                </a:solidFill>
                <a:latin typeface="MTMI"/>
              </a:rPr>
              <a:t>x </a:t>
            </a:r>
            <a:r>
              <a:rPr lang="en-US" sz="2400" b="0" i="0" u="none" strike="noStrike" baseline="0" dirty="0">
                <a:solidFill>
                  <a:srgbClr val="000000"/>
                </a:solidFill>
                <a:latin typeface="Times New Roman" panose="02020603050405020304" pitchFamily="18" charset="0"/>
              </a:rPr>
              <a:t>is female,” </a:t>
            </a:r>
            <a:r>
              <a:rPr lang="en-US" sz="2400" b="0" i="1" u="none" strike="noStrike" baseline="0" dirty="0">
                <a:solidFill>
                  <a:srgbClr val="000000"/>
                </a:solidFill>
                <a:latin typeface="MTMI"/>
              </a:rPr>
              <a:t>P(x) </a:t>
            </a:r>
            <a:r>
              <a:rPr lang="en-US" sz="2400" b="0" i="0" u="none" strike="noStrike" baseline="0" dirty="0">
                <a:solidFill>
                  <a:srgbClr val="000000"/>
                </a:solidFill>
                <a:latin typeface="Times New Roman" panose="02020603050405020304" pitchFamily="18" charset="0"/>
              </a:rPr>
              <a:t>to represent “</a:t>
            </a:r>
            <a:r>
              <a:rPr lang="en-US" sz="2400" b="0" i="1" u="none" strike="noStrike" baseline="0" dirty="0">
                <a:solidFill>
                  <a:srgbClr val="000000"/>
                </a:solidFill>
                <a:latin typeface="MTMI"/>
              </a:rPr>
              <a:t>x </a:t>
            </a:r>
            <a:r>
              <a:rPr lang="en-US" sz="2400" b="0" i="0" u="none" strike="noStrike" baseline="0" dirty="0">
                <a:solidFill>
                  <a:srgbClr val="000000"/>
                </a:solidFill>
                <a:latin typeface="Times New Roman" panose="02020603050405020304" pitchFamily="18" charset="0"/>
              </a:rPr>
              <a:t>is a parent,” and </a:t>
            </a:r>
            <a:r>
              <a:rPr lang="en-US" sz="2400" b="0" i="1" u="none" strike="noStrike" baseline="0" dirty="0">
                <a:solidFill>
                  <a:srgbClr val="000000"/>
                </a:solidFill>
                <a:latin typeface="MTMI"/>
              </a:rPr>
              <a:t>M(x, y) </a:t>
            </a:r>
            <a:r>
              <a:rPr lang="en-US" sz="2400" b="0" i="0" u="none" strike="noStrike" baseline="0" dirty="0">
                <a:solidFill>
                  <a:srgbClr val="000000"/>
                </a:solidFill>
                <a:latin typeface="Times New Roman" panose="02020603050405020304" pitchFamily="18" charset="0"/>
              </a:rPr>
              <a:t>to represent “</a:t>
            </a:r>
            <a:r>
              <a:rPr lang="en-US" sz="2400" b="0" i="1" u="none" strike="noStrike" baseline="0" dirty="0">
                <a:solidFill>
                  <a:srgbClr val="000000"/>
                </a:solidFill>
                <a:latin typeface="MTMI"/>
              </a:rPr>
              <a:t>x </a:t>
            </a:r>
            <a:r>
              <a:rPr lang="en-US" sz="2400" b="0" i="0" u="none" strike="noStrike" baseline="0" dirty="0">
                <a:solidFill>
                  <a:srgbClr val="000000"/>
                </a:solidFill>
                <a:latin typeface="Times New Roman" panose="02020603050405020304" pitchFamily="18" charset="0"/>
              </a:rPr>
              <a:t>is the mother of </a:t>
            </a:r>
            <a:r>
              <a:rPr lang="en-US" sz="2400" b="0" i="1" u="none" strike="noStrike" baseline="0" dirty="0">
                <a:solidFill>
                  <a:srgbClr val="000000"/>
                </a:solidFill>
                <a:latin typeface="MTMI"/>
              </a:rPr>
              <a:t>y</a:t>
            </a:r>
            <a:r>
              <a:rPr lang="en-US" sz="2400" b="0" i="0" u="none" strike="noStrike" baseline="0" dirty="0">
                <a:solidFill>
                  <a:srgbClr val="000000"/>
                </a:solidFill>
                <a:latin typeface="Times New Roman" panose="02020603050405020304" pitchFamily="18" charset="0"/>
              </a:rPr>
              <a:t>.” The original statement can be represented as</a:t>
            </a:r>
          </a:p>
          <a:p>
            <a:pPr algn="l">
              <a:lnSpc>
                <a:spcPct val="150000"/>
              </a:lnSpc>
            </a:pPr>
            <a:r>
              <a:rPr lang="en-IN" sz="2400" b="0" i="0" u="none" strike="noStrike" baseline="0" dirty="0">
                <a:solidFill>
                  <a:srgbClr val="000000"/>
                </a:solidFill>
                <a:latin typeface="MTSYN"/>
              </a:rPr>
              <a:t>∀</a:t>
            </a:r>
            <a:r>
              <a:rPr lang="en-IN" sz="2400" b="0" i="1" u="none" strike="noStrike" baseline="0" dirty="0">
                <a:solidFill>
                  <a:srgbClr val="000000"/>
                </a:solidFill>
                <a:latin typeface="MTMI"/>
              </a:rPr>
              <a:t>x((F (x) </a:t>
            </a:r>
            <a:r>
              <a:rPr lang="en-IN" sz="2400" b="0" i="0" u="none" strike="noStrike" baseline="0" dirty="0">
                <a:solidFill>
                  <a:srgbClr val="000000"/>
                </a:solidFill>
                <a:latin typeface="MTSYN"/>
              </a:rPr>
              <a:t>∧ </a:t>
            </a:r>
            <a:r>
              <a:rPr lang="en-IN" sz="2400" b="0" i="1" u="none" strike="noStrike" baseline="0" dirty="0">
                <a:solidFill>
                  <a:srgbClr val="000000"/>
                </a:solidFill>
                <a:latin typeface="MTMI"/>
              </a:rPr>
              <a:t>P(x)) </a:t>
            </a:r>
            <a:r>
              <a:rPr lang="en-IN" sz="2400" b="0" i="0" u="none" strike="noStrike" baseline="0" dirty="0">
                <a:solidFill>
                  <a:srgbClr val="000000"/>
                </a:solidFill>
                <a:latin typeface="MTSYN"/>
              </a:rPr>
              <a:t>→ ∃</a:t>
            </a:r>
            <a:r>
              <a:rPr lang="en-IN" sz="2400" b="0" i="1" u="none" strike="noStrike" baseline="0" dirty="0" err="1">
                <a:solidFill>
                  <a:srgbClr val="000000"/>
                </a:solidFill>
                <a:latin typeface="MTMI"/>
              </a:rPr>
              <a:t>yM</a:t>
            </a:r>
            <a:r>
              <a:rPr lang="en-IN" sz="2400" b="0" i="1" u="none" strike="noStrike" baseline="0" dirty="0">
                <a:solidFill>
                  <a:srgbClr val="000000"/>
                </a:solidFill>
                <a:latin typeface="MTMI"/>
              </a:rPr>
              <a:t>(x, y)).</a:t>
            </a:r>
          </a:p>
          <a:p>
            <a:pPr algn="l">
              <a:lnSpc>
                <a:spcPct val="150000"/>
              </a:lnSpc>
            </a:pPr>
            <a:r>
              <a:rPr lang="en-US" sz="2400" b="0" i="0" u="none" strike="noStrike" baseline="0" dirty="0">
                <a:solidFill>
                  <a:srgbClr val="000000"/>
                </a:solidFill>
                <a:latin typeface="Times New Roman" panose="02020603050405020304" pitchFamily="18" charset="0"/>
              </a:rPr>
              <a:t> we can move </a:t>
            </a:r>
            <a:r>
              <a:rPr lang="en-US" sz="2400" b="0" i="0" u="none" strike="noStrike" baseline="0" dirty="0">
                <a:solidFill>
                  <a:srgbClr val="000000"/>
                </a:solidFill>
                <a:latin typeface="MTSYN"/>
              </a:rPr>
              <a:t>∃</a:t>
            </a:r>
            <a:r>
              <a:rPr lang="en-US" sz="2400" b="0" i="1" u="none" strike="noStrike" baseline="0" dirty="0">
                <a:solidFill>
                  <a:srgbClr val="000000"/>
                </a:solidFill>
                <a:latin typeface="MTMI"/>
              </a:rPr>
              <a:t>y </a:t>
            </a:r>
            <a:r>
              <a:rPr lang="en-US" sz="2400" b="0" i="0" u="none" strike="noStrike" baseline="0" dirty="0">
                <a:solidFill>
                  <a:srgbClr val="000000"/>
                </a:solidFill>
                <a:latin typeface="Times New Roman" panose="02020603050405020304" pitchFamily="18" charset="0"/>
              </a:rPr>
              <a:t>to the left so that it appears just after </a:t>
            </a:r>
            <a:r>
              <a:rPr lang="en-US" sz="2400" b="0" i="0" u="none" strike="noStrike" baseline="0" dirty="0">
                <a:solidFill>
                  <a:srgbClr val="000000"/>
                </a:solidFill>
                <a:latin typeface="MTSYN"/>
              </a:rPr>
              <a:t>∀</a:t>
            </a:r>
            <a:r>
              <a:rPr lang="en-US" sz="2400" b="0" i="1" u="none" strike="noStrike" baseline="0" dirty="0">
                <a:solidFill>
                  <a:srgbClr val="000000"/>
                </a:solidFill>
                <a:latin typeface="MTMI"/>
              </a:rPr>
              <a:t>x</a:t>
            </a:r>
            <a:r>
              <a:rPr lang="en-US" sz="2400" b="0" i="0" u="none" strike="noStrike" baseline="0" dirty="0">
                <a:solidFill>
                  <a:srgbClr val="000000"/>
                </a:solidFill>
                <a:latin typeface="Times New Roman" panose="02020603050405020304" pitchFamily="18" charset="0"/>
              </a:rPr>
              <a:t>, because </a:t>
            </a:r>
            <a:r>
              <a:rPr lang="en-US" sz="2400" b="0" i="1" u="none" strike="noStrike" baseline="0" dirty="0">
                <a:solidFill>
                  <a:srgbClr val="000000"/>
                </a:solidFill>
                <a:latin typeface="MTMI"/>
              </a:rPr>
              <a:t>y </a:t>
            </a:r>
            <a:r>
              <a:rPr lang="en-US" sz="2400" b="0" i="0" u="none" strike="noStrike" baseline="0" dirty="0">
                <a:solidFill>
                  <a:srgbClr val="000000"/>
                </a:solidFill>
                <a:latin typeface="Times New Roman" panose="02020603050405020304" pitchFamily="18" charset="0"/>
              </a:rPr>
              <a:t>does not appear in </a:t>
            </a:r>
            <a:r>
              <a:rPr lang="en-US" sz="2400" b="0" i="1" u="none" strike="noStrike" baseline="0" dirty="0">
                <a:solidFill>
                  <a:srgbClr val="000000"/>
                </a:solidFill>
                <a:latin typeface="MTMI"/>
              </a:rPr>
              <a:t>F(x) </a:t>
            </a:r>
            <a:r>
              <a:rPr lang="en-US" sz="2400" b="0" i="0" u="none" strike="noStrike" baseline="0" dirty="0">
                <a:solidFill>
                  <a:srgbClr val="000000"/>
                </a:solidFill>
                <a:latin typeface="MTSYN"/>
              </a:rPr>
              <a:t>∧ </a:t>
            </a:r>
            <a:r>
              <a:rPr lang="en-US" sz="2400" b="0" i="1" u="none" strike="noStrike" baseline="0" dirty="0">
                <a:solidFill>
                  <a:srgbClr val="000000"/>
                </a:solidFill>
                <a:latin typeface="MTMI"/>
              </a:rPr>
              <a:t>P(x)</a:t>
            </a:r>
            <a:r>
              <a:rPr lang="en-US" sz="2400" b="0" i="0" u="none" strike="noStrike" baseline="0" dirty="0">
                <a:solidFill>
                  <a:srgbClr val="000000"/>
                </a:solidFill>
                <a:latin typeface="Times New Roman" panose="02020603050405020304" pitchFamily="18" charset="0"/>
              </a:rPr>
              <a:t>. We obtain </a:t>
            </a:r>
            <a:r>
              <a:rPr lang="en-IN" sz="2400" b="0" i="0" u="none" strike="noStrike" baseline="0" dirty="0">
                <a:solidFill>
                  <a:srgbClr val="000000"/>
                </a:solidFill>
                <a:latin typeface="Times New Roman" panose="02020603050405020304" pitchFamily="18" charset="0"/>
              </a:rPr>
              <a:t>the logically equivalent expression</a:t>
            </a:r>
          </a:p>
          <a:p>
            <a:pPr algn="l">
              <a:lnSpc>
                <a:spcPct val="150000"/>
              </a:lnSpc>
            </a:pPr>
            <a:r>
              <a:rPr lang="es-ES" sz="2400" b="0" i="0" u="none" strike="noStrike" baseline="0" dirty="0">
                <a:solidFill>
                  <a:srgbClr val="000000"/>
                </a:solidFill>
                <a:latin typeface="MTSYN"/>
              </a:rPr>
              <a:t>∀</a:t>
            </a:r>
            <a:r>
              <a:rPr lang="es-ES" sz="2400" b="0" i="1" u="none" strike="noStrike" baseline="0" dirty="0" err="1">
                <a:solidFill>
                  <a:srgbClr val="000000"/>
                </a:solidFill>
                <a:latin typeface="MTMI"/>
              </a:rPr>
              <a:t>x</a:t>
            </a:r>
            <a:r>
              <a:rPr lang="es-ES" sz="2400" b="0" i="0" u="none" strike="noStrike" baseline="0" dirty="0" err="1">
                <a:solidFill>
                  <a:srgbClr val="000000"/>
                </a:solidFill>
                <a:latin typeface="MTSYN"/>
              </a:rPr>
              <a:t>∃</a:t>
            </a:r>
            <a:r>
              <a:rPr lang="es-ES" sz="2400" b="0" i="1" u="none" strike="noStrike" baseline="0" dirty="0" err="1">
                <a:solidFill>
                  <a:srgbClr val="000000"/>
                </a:solidFill>
                <a:latin typeface="MTMI"/>
              </a:rPr>
              <a:t>y</a:t>
            </a:r>
            <a:r>
              <a:rPr lang="es-ES" sz="2400" b="0" i="1" u="none" strike="noStrike" baseline="0" dirty="0">
                <a:solidFill>
                  <a:srgbClr val="000000"/>
                </a:solidFill>
                <a:latin typeface="MTMI"/>
              </a:rPr>
              <a:t>((F (x) </a:t>
            </a:r>
            <a:r>
              <a:rPr lang="es-ES" sz="2400" b="0" i="0" u="none" strike="noStrike" baseline="0" dirty="0">
                <a:solidFill>
                  <a:srgbClr val="000000"/>
                </a:solidFill>
                <a:latin typeface="MTSYN"/>
              </a:rPr>
              <a:t>∧ </a:t>
            </a:r>
            <a:r>
              <a:rPr lang="es-ES" sz="2400" b="0" i="1" u="none" strike="noStrike" baseline="0" dirty="0">
                <a:solidFill>
                  <a:srgbClr val="000000"/>
                </a:solidFill>
                <a:latin typeface="MTMI"/>
              </a:rPr>
              <a:t>P(x)) </a:t>
            </a:r>
            <a:r>
              <a:rPr lang="es-ES" sz="2400" b="0" i="0" u="none" strike="noStrike" baseline="0" dirty="0">
                <a:solidFill>
                  <a:srgbClr val="000000"/>
                </a:solidFill>
                <a:latin typeface="MTSYN"/>
              </a:rPr>
              <a:t>→ </a:t>
            </a:r>
            <a:r>
              <a:rPr lang="es-ES" sz="2400" b="0" i="1" u="none" strike="noStrike" baseline="0" dirty="0">
                <a:solidFill>
                  <a:srgbClr val="000000"/>
                </a:solidFill>
                <a:latin typeface="MTMI"/>
              </a:rPr>
              <a:t>M(x, y)).</a:t>
            </a:r>
            <a:endParaRPr lang="en-IN" sz="2400" dirty="0"/>
          </a:p>
        </p:txBody>
      </p:sp>
    </p:spTree>
    <p:extLst>
      <p:ext uri="{BB962C8B-B14F-4D97-AF65-F5344CB8AC3E}">
        <p14:creationId xmlns:p14="http://schemas.microsoft.com/office/powerpoint/2010/main" val="245695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420D796-1D85-2882-1551-0CDC30CB68AC}"/>
              </a:ext>
            </a:extLst>
          </p:cNvPr>
          <p:cNvPicPr>
            <a:picLocks noChangeAspect="1"/>
          </p:cNvPicPr>
          <p:nvPr/>
        </p:nvPicPr>
        <p:blipFill>
          <a:blip r:embed="rId2"/>
          <a:stretch>
            <a:fillRect/>
          </a:stretch>
        </p:blipFill>
        <p:spPr>
          <a:xfrm>
            <a:off x="511237" y="1153551"/>
            <a:ext cx="11169526" cy="4543864"/>
          </a:xfrm>
          <a:prstGeom prst="rect">
            <a:avLst/>
          </a:prstGeom>
        </p:spPr>
      </p:pic>
    </p:spTree>
    <p:extLst>
      <p:ext uri="{BB962C8B-B14F-4D97-AF65-F5344CB8AC3E}">
        <p14:creationId xmlns:p14="http://schemas.microsoft.com/office/powerpoint/2010/main" val="149608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2F8859-39F1-AF76-0C9A-30418DFE7969}"/>
              </a:ext>
            </a:extLst>
          </p:cNvPr>
          <p:cNvPicPr>
            <a:picLocks noChangeAspect="1"/>
          </p:cNvPicPr>
          <p:nvPr/>
        </p:nvPicPr>
        <p:blipFill>
          <a:blip r:embed="rId2"/>
          <a:stretch>
            <a:fillRect/>
          </a:stretch>
        </p:blipFill>
        <p:spPr>
          <a:xfrm>
            <a:off x="393895" y="956603"/>
            <a:ext cx="11798105" cy="4937760"/>
          </a:xfrm>
          <a:prstGeom prst="rect">
            <a:avLst/>
          </a:prstGeom>
        </p:spPr>
      </p:pic>
    </p:spTree>
    <p:extLst>
      <p:ext uri="{BB962C8B-B14F-4D97-AF65-F5344CB8AC3E}">
        <p14:creationId xmlns:p14="http://schemas.microsoft.com/office/powerpoint/2010/main" val="334409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C98FC8-8B13-6BB4-C02B-A065D87C921A}"/>
              </a:ext>
            </a:extLst>
          </p:cNvPr>
          <p:cNvSpPr txBox="1"/>
          <p:nvPr/>
        </p:nvSpPr>
        <p:spPr>
          <a:xfrm>
            <a:off x="1167618" y="675249"/>
            <a:ext cx="7979898" cy="3676263"/>
          </a:xfrm>
          <a:prstGeom prst="rect">
            <a:avLst/>
          </a:prstGeom>
          <a:noFill/>
        </p:spPr>
        <p:txBody>
          <a:bodyPr wrap="square">
            <a:spAutoFit/>
          </a:bodyPr>
          <a:lstStyle/>
          <a:p>
            <a:pPr algn="l">
              <a:lnSpc>
                <a:spcPct val="200000"/>
              </a:lnSpc>
            </a:pPr>
            <a:r>
              <a:rPr lang="en-US" sz="2400" b="1" i="1" u="none" strike="noStrike" baseline="0" dirty="0">
                <a:latin typeface="Times New Roman" panose="02020603050405020304" pitchFamily="18" charset="0"/>
              </a:rPr>
              <a:t>p </a:t>
            </a:r>
            <a:r>
              <a:rPr lang="en-US" sz="2400" b="1" i="0" u="none" strike="noStrike" baseline="0" dirty="0">
                <a:latin typeface="MTSYB"/>
              </a:rPr>
              <a:t>→ </a:t>
            </a:r>
            <a:r>
              <a:rPr lang="en-US" sz="2400" b="1" i="1" u="none" strike="noStrike" baseline="0" dirty="0">
                <a:latin typeface="Times New Roman" panose="02020603050405020304" pitchFamily="18" charset="0"/>
              </a:rPr>
              <a:t>q </a:t>
            </a:r>
            <a:r>
              <a:rPr lang="en-US" sz="2400" b="1" i="0" u="none" strike="noStrike" baseline="0" dirty="0">
                <a:latin typeface="Times New Roman" panose="02020603050405020304" pitchFamily="18" charset="0"/>
              </a:rPr>
              <a:t>(</a:t>
            </a:r>
            <a:r>
              <a:rPr lang="en-US" sz="2400" b="1" i="1" u="none" strike="noStrike" baseline="0" dirty="0">
                <a:latin typeface="Times New Roman" panose="02020603050405020304" pitchFamily="18" charset="0"/>
              </a:rPr>
              <a:t>p </a:t>
            </a:r>
            <a:r>
              <a:rPr lang="en-US" sz="2400" b="1" i="0" u="none" strike="noStrike" baseline="0" dirty="0">
                <a:latin typeface="Times New Roman" panose="02020603050405020304" pitchFamily="18" charset="0"/>
              </a:rPr>
              <a:t>implies </a:t>
            </a:r>
            <a:r>
              <a:rPr lang="en-US" sz="2400" b="1" i="1" u="none" strike="noStrike" baseline="0" dirty="0">
                <a:latin typeface="Times New Roman" panose="02020603050405020304" pitchFamily="18" charset="0"/>
              </a:rPr>
              <a:t>q</a:t>
            </a:r>
            <a:r>
              <a:rPr lang="en-US" sz="2400" b="1" i="0" u="none" strike="noStrike" baseline="0" dirty="0">
                <a:latin typeface="Times New Roman" panose="02020603050405020304" pitchFamily="18" charset="0"/>
              </a:rPr>
              <a:t>): </a:t>
            </a:r>
            <a:r>
              <a:rPr lang="en-US" sz="2400" b="0" i="0" u="none" strike="noStrike" baseline="0" dirty="0">
                <a:latin typeface="Times New Roman" panose="02020603050405020304" pitchFamily="18" charset="0"/>
              </a:rPr>
              <a:t>the proposition “if </a:t>
            </a:r>
            <a:r>
              <a:rPr lang="en-US" sz="2400" b="0" i="1" u="none" strike="noStrike" baseline="0" dirty="0">
                <a:latin typeface="MTMI"/>
              </a:rPr>
              <a:t>p</a:t>
            </a:r>
            <a:r>
              <a:rPr lang="en-US" sz="2400" b="0" i="0" u="none" strike="noStrike" baseline="0" dirty="0">
                <a:latin typeface="Times New Roman" panose="02020603050405020304" pitchFamily="18" charset="0"/>
              </a:rPr>
              <a:t>, then </a:t>
            </a:r>
            <a:r>
              <a:rPr lang="en-US" sz="2400" b="0" i="1" u="none" strike="noStrike" baseline="0" dirty="0">
                <a:latin typeface="MTMI"/>
              </a:rPr>
              <a:t>q</a:t>
            </a:r>
            <a:r>
              <a:rPr lang="en-US" sz="2400" b="0" i="0" u="none" strike="noStrike" baseline="0" dirty="0">
                <a:latin typeface="Times New Roman" panose="02020603050405020304" pitchFamily="18" charset="0"/>
              </a:rPr>
              <a:t>,” which is</a:t>
            </a:r>
          </a:p>
          <a:p>
            <a:pPr algn="l">
              <a:lnSpc>
                <a:spcPct val="200000"/>
              </a:lnSpc>
            </a:pPr>
            <a:r>
              <a:rPr lang="en-US" sz="2400" b="0" i="0" u="none" strike="noStrike" baseline="0" dirty="0">
                <a:latin typeface="Times New Roman" panose="02020603050405020304" pitchFamily="18" charset="0"/>
              </a:rPr>
              <a:t>false if and only if </a:t>
            </a:r>
            <a:r>
              <a:rPr lang="en-US" sz="2400" b="0" i="1" u="none" strike="noStrike" baseline="0" dirty="0">
                <a:latin typeface="MTMI"/>
              </a:rPr>
              <a:t>p </a:t>
            </a:r>
            <a:r>
              <a:rPr lang="en-US" sz="2400" b="0" i="0" u="none" strike="noStrike" baseline="0" dirty="0">
                <a:latin typeface="Times New Roman" panose="02020603050405020304" pitchFamily="18" charset="0"/>
              </a:rPr>
              <a:t>is true and </a:t>
            </a:r>
            <a:r>
              <a:rPr lang="en-US" sz="2400" b="0" i="1" u="none" strike="noStrike" baseline="0" dirty="0">
                <a:latin typeface="MTMI"/>
              </a:rPr>
              <a:t>q </a:t>
            </a:r>
            <a:r>
              <a:rPr lang="en-US" sz="2400" b="0" i="0" u="none" strike="noStrike" baseline="0" dirty="0">
                <a:latin typeface="Times New Roman" panose="02020603050405020304" pitchFamily="18" charset="0"/>
              </a:rPr>
              <a:t>is false</a:t>
            </a:r>
          </a:p>
          <a:p>
            <a:pPr algn="l">
              <a:lnSpc>
                <a:spcPct val="200000"/>
              </a:lnSpc>
            </a:pPr>
            <a:r>
              <a:rPr lang="en-US" sz="2400" b="1" i="0" u="none" strike="noStrike" baseline="0" dirty="0">
                <a:latin typeface="Times New Roman" panose="02020603050405020304" pitchFamily="18" charset="0"/>
              </a:rPr>
              <a:t>converse of </a:t>
            </a:r>
            <a:r>
              <a:rPr lang="en-US" sz="2400" b="1" i="1" u="none" strike="noStrike" baseline="0" dirty="0" err="1">
                <a:latin typeface="Times New Roman" panose="02020603050405020304" pitchFamily="18" charset="0"/>
              </a:rPr>
              <a:t>p</a:t>
            </a:r>
            <a:r>
              <a:rPr lang="en-US" sz="2400" b="1" i="0" u="none" strike="noStrike" baseline="0" dirty="0" err="1">
                <a:latin typeface="MTSYB"/>
              </a:rPr>
              <a:t>→</a:t>
            </a:r>
            <a:r>
              <a:rPr lang="en-US" sz="2400" b="1" i="1" u="none" strike="noStrike" baseline="0" dirty="0" err="1">
                <a:latin typeface="Times New Roman" panose="02020603050405020304" pitchFamily="18" charset="0"/>
              </a:rPr>
              <a:t>q</a:t>
            </a:r>
            <a:r>
              <a:rPr lang="en-US" sz="2400" b="1" i="0" u="none" strike="noStrike" baseline="0" dirty="0">
                <a:latin typeface="Times New Roman" panose="02020603050405020304" pitchFamily="18" charset="0"/>
              </a:rPr>
              <a:t>: </a:t>
            </a:r>
            <a:r>
              <a:rPr lang="en-US" sz="2400" b="0" i="0" u="none" strike="noStrike" baseline="0" dirty="0">
                <a:latin typeface="Times New Roman" panose="02020603050405020304" pitchFamily="18" charset="0"/>
              </a:rPr>
              <a:t>the conditional statement </a:t>
            </a:r>
            <a:r>
              <a:rPr lang="en-US" sz="2400" b="0" i="1" u="none" strike="noStrike" baseline="0" dirty="0">
                <a:latin typeface="MTMI"/>
              </a:rPr>
              <a:t>q </a:t>
            </a:r>
            <a:r>
              <a:rPr lang="en-US" sz="2400" b="0" i="0" u="none" strike="noStrike" baseline="0" dirty="0">
                <a:latin typeface="MTSYN"/>
              </a:rPr>
              <a:t>→ </a:t>
            </a:r>
            <a:r>
              <a:rPr lang="en-US" sz="2400" b="0" i="1" u="none" strike="noStrike" baseline="0" dirty="0">
                <a:latin typeface="MTMI"/>
              </a:rPr>
              <a:t>p</a:t>
            </a:r>
          </a:p>
          <a:p>
            <a:pPr algn="l">
              <a:lnSpc>
                <a:spcPct val="200000"/>
              </a:lnSpc>
            </a:pPr>
            <a:r>
              <a:rPr lang="en-US" sz="2400" b="1" i="0" u="none" strike="noStrike" baseline="0" dirty="0">
                <a:latin typeface="Times New Roman" panose="02020603050405020304" pitchFamily="18" charset="0"/>
              </a:rPr>
              <a:t>contrapositive of </a:t>
            </a:r>
            <a:r>
              <a:rPr lang="en-US" sz="2400" b="1" i="1" u="none" strike="noStrike" baseline="0" dirty="0" err="1">
                <a:latin typeface="Times New Roman" panose="02020603050405020304" pitchFamily="18" charset="0"/>
              </a:rPr>
              <a:t>p</a:t>
            </a:r>
            <a:r>
              <a:rPr lang="en-US" sz="2400" b="1" i="0" u="none" strike="noStrike" baseline="0" dirty="0" err="1">
                <a:latin typeface="MTSYB"/>
              </a:rPr>
              <a:t>→</a:t>
            </a:r>
            <a:r>
              <a:rPr lang="en-US" sz="2400" b="1" i="1" u="none" strike="noStrike" baseline="0" dirty="0" err="1">
                <a:latin typeface="Times New Roman" panose="02020603050405020304" pitchFamily="18" charset="0"/>
              </a:rPr>
              <a:t>q</a:t>
            </a:r>
            <a:r>
              <a:rPr lang="en-US" sz="2400" b="1" i="0" u="none" strike="noStrike" baseline="0" dirty="0">
                <a:latin typeface="Times New Roman" panose="02020603050405020304" pitchFamily="18" charset="0"/>
              </a:rPr>
              <a:t>: </a:t>
            </a:r>
            <a:r>
              <a:rPr lang="en-US" sz="2400" b="0" i="0" u="none" strike="noStrike" baseline="0" dirty="0">
                <a:latin typeface="Times New Roman" panose="02020603050405020304" pitchFamily="18" charset="0"/>
              </a:rPr>
              <a:t>the conditional statement </a:t>
            </a:r>
            <a:r>
              <a:rPr lang="en-US" sz="2400" b="0" i="0" u="none" strike="noStrike" baseline="0" dirty="0">
                <a:latin typeface="MTSYN"/>
              </a:rPr>
              <a:t>￢</a:t>
            </a:r>
            <a:r>
              <a:rPr lang="en-US" sz="2400" b="0" i="1" u="none" strike="noStrike" baseline="0" dirty="0">
                <a:latin typeface="MTMI"/>
              </a:rPr>
              <a:t>q </a:t>
            </a:r>
            <a:r>
              <a:rPr lang="en-US" sz="2400" b="0" i="0" u="none" strike="noStrike" baseline="0" dirty="0">
                <a:latin typeface="MTSYN"/>
              </a:rPr>
              <a:t>→￢</a:t>
            </a:r>
            <a:r>
              <a:rPr lang="en-US" sz="2400" b="0" i="1" u="none" strike="noStrike" baseline="0" dirty="0">
                <a:latin typeface="MTMI"/>
              </a:rPr>
              <a:t>p</a:t>
            </a:r>
          </a:p>
          <a:p>
            <a:pPr algn="l">
              <a:lnSpc>
                <a:spcPct val="200000"/>
              </a:lnSpc>
            </a:pPr>
            <a:r>
              <a:rPr lang="en-US" sz="2400" b="1" i="0" u="none" strike="noStrike" baseline="0" dirty="0">
                <a:latin typeface="Times New Roman" panose="02020603050405020304" pitchFamily="18" charset="0"/>
              </a:rPr>
              <a:t>inverse of </a:t>
            </a:r>
            <a:r>
              <a:rPr lang="en-US" sz="2400" b="1" i="1" u="none" strike="noStrike" baseline="0" dirty="0" err="1">
                <a:latin typeface="Times New Roman" panose="02020603050405020304" pitchFamily="18" charset="0"/>
              </a:rPr>
              <a:t>p</a:t>
            </a:r>
            <a:r>
              <a:rPr lang="en-US" sz="2400" b="1" i="0" u="none" strike="noStrike" baseline="0" dirty="0" err="1">
                <a:latin typeface="MTSYB"/>
              </a:rPr>
              <a:t>→</a:t>
            </a:r>
            <a:r>
              <a:rPr lang="en-US" sz="2400" b="1" i="1" u="none" strike="noStrike" baseline="0" dirty="0" err="1">
                <a:latin typeface="Times New Roman" panose="02020603050405020304" pitchFamily="18" charset="0"/>
              </a:rPr>
              <a:t>q</a:t>
            </a:r>
            <a:r>
              <a:rPr lang="en-US" sz="2400" b="1" i="0" u="none" strike="noStrike" baseline="0" dirty="0">
                <a:latin typeface="Times New Roman" panose="02020603050405020304" pitchFamily="18" charset="0"/>
              </a:rPr>
              <a:t>: </a:t>
            </a:r>
            <a:r>
              <a:rPr lang="en-US" sz="2400" b="0" i="0" u="none" strike="noStrike" baseline="0" dirty="0">
                <a:latin typeface="Times New Roman" panose="02020603050405020304" pitchFamily="18" charset="0"/>
              </a:rPr>
              <a:t>the conditional statement </a:t>
            </a:r>
            <a:r>
              <a:rPr lang="en-US" sz="2400" b="0" i="0" u="none" strike="noStrike" baseline="0" dirty="0">
                <a:latin typeface="MTSYN"/>
              </a:rPr>
              <a:t>￢</a:t>
            </a:r>
            <a:r>
              <a:rPr lang="en-US" sz="2400" b="0" i="1" u="none" strike="noStrike" baseline="0" dirty="0">
                <a:latin typeface="MTMI"/>
              </a:rPr>
              <a:t>p </a:t>
            </a:r>
            <a:r>
              <a:rPr lang="en-US" sz="2400" b="0" i="0" u="none" strike="noStrike" baseline="0" dirty="0">
                <a:latin typeface="MTSYN"/>
              </a:rPr>
              <a:t>→￢</a:t>
            </a:r>
            <a:r>
              <a:rPr lang="en-US" sz="2400" b="0" i="1" u="none" strike="noStrike" baseline="0" dirty="0">
                <a:latin typeface="MTMI"/>
              </a:rPr>
              <a:t>q</a:t>
            </a:r>
            <a:endParaRPr lang="en-IN" sz="2400" dirty="0"/>
          </a:p>
        </p:txBody>
      </p:sp>
    </p:spTree>
    <p:extLst>
      <p:ext uri="{BB962C8B-B14F-4D97-AF65-F5344CB8AC3E}">
        <p14:creationId xmlns:p14="http://schemas.microsoft.com/office/powerpoint/2010/main" val="211042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77DD9-5D85-ACF2-5686-E8ECBB106A90}"/>
              </a:ext>
            </a:extLst>
          </p:cNvPr>
          <p:cNvPicPr>
            <a:picLocks noChangeAspect="1"/>
          </p:cNvPicPr>
          <p:nvPr/>
        </p:nvPicPr>
        <p:blipFill>
          <a:blip r:embed="rId2"/>
          <a:stretch>
            <a:fillRect/>
          </a:stretch>
        </p:blipFill>
        <p:spPr>
          <a:xfrm>
            <a:off x="970671" y="196949"/>
            <a:ext cx="9608234" cy="6661052"/>
          </a:xfrm>
          <a:prstGeom prst="rect">
            <a:avLst/>
          </a:prstGeom>
        </p:spPr>
      </p:pic>
    </p:spTree>
    <p:extLst>
      <p:ext uri="{BB962C8B-B14F-4D97-AF65-F5344CB8AC3E}">
        <p14:creationId xmlns:p14="http://schemas.microsoft.com/office/powerpoint/2010/main" val="370053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57391-44A4-A2E0-EFD5-AE20B59CE083}"/>
              </a:ext>
            </a:extLst>
          </p:cNvPr>
          <p:cNvPicPr>
            <a:picLocks noChangeAspect="1"/>
          </p:cNvPicPr>
          <p:nvPr/>
        </p:nvPicPr>
        <p:blipFill>
          <a:blip r:embed="rId2"/>
          <a:stretch>
            <a:fillRect/>
          </a:stretch>
        </p:blipFill>
        <p:spPr>
          <a:xfrm>
            <a:off x="1927274" y="478302"/>
            <a:ext cx="7877908" cy="5148775"/>
          </a:xfrm>
          <a:prstGeom prst="rect">
            <a:avLst/>
          </a:prstGeom>
        </p:spPr>
      </p:pic>
    </p:spTree>
    <p:extLst>
      <p:ext uri="{BB962C8B-B14F-4D97-AF65-F5344CB8AC3E}">
        <p14:creationId xmlns:p14="http://schemas.microsoft.com/office/powerpoint/2010/main" val="449513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99699E7-67B6-9EC6-552B-6D9C64B96FC1}"/>
                  </a:ext>
                </a:extLst>
              </p:cNvPr>
              <p:cNvSpPr txBox="1"/>
              <p:nvPr/>
            </p:nvSpPr>
            <p:spPr>
              <a:xfrm>
                <a:off x="900332" y="140677"/>
                <a:ext cx="10550770" cy="5539978"/>
              </a:xfrm>
              <a:prstGeom prst="rect">
                <a:avLst/>
              </a:prstGeom>
              <a:noFill/>
            </p:spPr>
            <p:txBody>
              <a:bodyPr wrap="square" rtlCol="0">
                <a:spAutoFit/>
              </a:bodyPr>
              <a:lstStyle/>
              <a:p>
                <a:pPr>
                  <a:lnSpc>
                    <a:spcPct val="200000"/>
                  </a:lnSpc>
                </a:pPr>
                <a:r>
                  <a:rPr lang="en-US" sz="2400" dirty="0">
                    <a:latin typeface="Times New Roman" panose="02020603050405020304" pitchFamily="18" charset="0"/>
                    <a:cs typeface="Times New Roman" panose="02020603050405020304" pitchFamily="18" charset="0"/>
                  </a:rPr>
                  <a:t>Q1.Prove that following are logically equivalent:</a:t>
                </a:r>
              </a:p>
              <a:p>
                <a:pPr marL="514350" indent="-514350">
                  <a:lnSpc>
                    <a:spcPct val="200000"/>
                  </a:lnSpc>
                  <a:buAutoNum type="romanLcParenBoth"/>
                </a:pP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𝑞</m:t>
                        </m:r>
                      </m:e>
                    </m:d>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2400" b="0" i="1" smtClean="0">
                        <a:latin typeface="Cambria Math" panose="02040503050406030204" pitchFamily="18" charset="0"/>
                        <a:ea typeface="Cambria Math" panose="02040503050406030204" pitchFamily="18" charset="0"/>
                        <a:cs typeface="Times New Roman" panose="02020603050405020304" pitchFamily="18" charset="0"/>
                      </a:rPr>
                      <m:t>Λ</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𝑞</m:t>
                    </m:r>
                  </m:oMath>
                </a14:m>
                <a:endParaRPr lang="en-US" sz="2400" dirty="0">
                  <a:latin typeface="Times New Roman" panose="02020603050405020304" pitchFamily="18" charset="0"/>
                  <a:cs typeface="Times New Roman" panose="02020603050405020304" pitchFamily="18" charset="0"/>
                </a:endParaRPr>
              </a:p>
              <a:p>
                <a:pPr marL="514350" indent="-514350">
                  <a:lnSpc>
                    <a:spcPct val="200000"/>
                  </a:lnSpc>
                  <a:buFontTx/>
                  <a:buAutoNum type="romanLcParenBoth"/>
                </a:pP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𝑝</m:t>
                        </m:r>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Λ</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𝑞</m:t>
                        </m:r>
                      </m:e>
                    </m:d>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l-GR" sz="2400" b="0" i="1" smtClean="0">
                        <a:latin typeface="Cambria Math" panose="02040503050406030204" pitchFamily="18" charset="0"/>
                        <a:ea typeface="Cambria Math" panose="02040503050406030204" pitchFamily="18" charset="0"/>
                        <a:cs typeface="Times New Roman" panose="02020603050405020304" pitchFamily="18" charset="0"/>
                      </a:rPr>
                      <m:t>Λ</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𝑞</m:t>
                    </m:r>
                  </m:oMath>
                </a14:m>
                <a:endParaRPr lang="en-US" sz="2400" dirty="0">
                  <a:latin typeface="Times New Roman" panose="02020603050405020304" pitchFamily="18" charset="0"/>
                  <a:cs typeface="Times New Roman" panose="02020603050405020304" pitchFamily="18" charset="0"/>
                </a:endParaRPr>
              </a:p>
              <a:p>
                <a:pPr marL="514350" indent="-514350">
                  <a:lnSpc>
                    <a:spcPct val="200000"/>
                  </a:lnSpc>
                  <a:buFontTx/>
                  <a:buAutoNum type="romanLcParenBoth"/>
                </a:pP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𝑞</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𝑝</m:t>
                    </m:r>
                  </m:oMath>
                </a14:m>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q)</a:t>
                </a:r>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(p</a:t>
                </a:r>
                <a:r>
                  <a:rPr lang="el-GR" sz="2400" dirty="0">
                    <a:ea typeface="Cambria Math" panose="02040503050406030204" pitchFamily="18" charset="0"/>
                    <a:cs typeface="Times New Roman" panose="02020603050405020304" pitchFamily="18" charset="0"/>
                  </a:rPr>
                  <a:t> </a:t>
                </a:r>
                <a14:m>
                  <m:oMath xmlns:m="http://schemas.openxmlformats.org/officeDocument/2006/math">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Λ</m:t>
                    </m:r>
                  </m:oMath>
                </a14:m>
                <a:r>
                  <a:rPr lang="en-US" sz="2400" dirty="0">
                    <a:latin typeface="Times New Roman" panose="02020603050405020304" pitchFamily="18" charset="0"/>
                    <a:cs typeface="Times New Roman" panose="02020603050405020304" pitchFamily="18" charset="0"/>
                  </a:rPr>
                  <a:t>q)</a:t>
                </a:r>
              </a:p>
              <a:p>
                <a:pPr marL="514350" indent="-514350">
                  <a:buAutoNum type="romanLcParenBoth"/>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Q2. Using algebra of proposition to check following propositions for Tautology or contradiction:</a:t>
                </a: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(p</a:t>
                </a:r>
                <a:r>
                  <a:rPr lang="el-GR" sz="2400" dirty="0">
                    <a:ea typeface="Cambria Math" panose="02040503050406030204" pitchFamily="18" charset="0"/>
                    <a:cs typeface="Times New Roman" panose="02020603050405020304" pitchFamily="18" charset="0"/>
                  </a:rPr>
                  <a:t> </a:t>
                </a:r>
                <a14:m>
                  <m:oMath xmlns:m="http://schemas.openxmlformats.org/officeDocument/2006/math">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Λ</m:t>
                    </m:r>
                  </m:oMath>
                </a14:m>
                <a:r>
                  <a:rPr lang="en-US" sz="2400" dirty="0">
                    <a:latin typeface="Times New Roman" panose="02020603050405020304" pitchFamily="18" charset="0"/>
                    <a:cs typeface="Times New Roman" panose="02020603050405020304" pitchFamily="18" charset="0"/>
                  </a:rPr>
                  <a:t>q)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(p</a:t>
                </a:r>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q)     (ii) p</a:t>
                </a:r>
                <a:r>
                  <a:rPr lang="el-GR" sz="2400" dirty="0">
                    <a:ea typeface="Cambria Math" panose="02040503050406030204" pitchFamily="18" charset="0"/>
                    <a:cs typeface="Times New Roman" panose="02020603050405020304" pitchFamily="18" charset="0"/>
                  </a:rPr>
                  <a:t> </a:t>
                </a:r>
                <a14:m>
                  <m:oMath xmlns:m="http://schemas.openxmlformats.org/officeDocument/2006/math">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Λ</m:t>
                    </m:r>
                  </m:oMath>
                </a14:m>
                <a:r>
                  <a:rPr lang="en-US" sz="2400" dirty="0">
                    <a:latin typeface="Times New Roman" panose="02020603050405020304" pitchFamily="18" charset="0"/>
                    <a:cs typeface="Times New Roman" panose="02020603050405020304" pitchFamily="18" charset="0"/>
                  </a:rPr>
                  <a:t>(q</a:t>
                </a:r>
                <a:r>
                  <a:rPr lang="el-GR" sz="2400" dirty="0">
                    <a:ea typeface="Cambria Math" panose="02040503050406030204" pitchFamily="18" charset="0"/>
                    <a:cs typeface="Times New Roman" panose="02020603050405020304" pitchFamily="18" charset="0"/>
                  </a:rPr>
                  <a:t> </a:t>
                </a:r>
                <a14:m>
                  <m:oMath xmlns:m="http://schemas.openxmlformats.org/officeDocument/2006/math">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Λ</m:t>
                    </m:r>
                  </m:oMath>
                </a14:m>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p)    (iii)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(p</a:t>
                </a:r>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q)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p</a:t>
                </a:r>
                <a:r>
                  <a:rPr lang="el-GR" sz="2400" dirty="0">
                    <a:ea typeface="Cambria Math" panose="02040503050406030204" pitchFamily="18" charset="0"/>
                    <a:cs typeface="Times New Roman" panose="02020603050405020304" pitchFamily="18" charset="0"/>
                  </a:rPr>
                  <a:t> </a:t>
                </a:r>
                <a14:m>
                  <m:oMath xmlns:m="http://schemas.openxmlformats.org/officeDocument/2006/math">
                    <m:r>
                      <m:rPr>
                        <m:sty m:val="p"/>
                      </m:rPr>
                      <a:rPr lang="el-GR" sz="2400" i="1">
                        <a:latin typeface="Cambria Math" panose="02040503050406030204" pitchFamily="18" charset="0"/>
                        <a:ea typeface="Cambria Math" panose="02040503050406030204" pitchFamily="18" charset="0"/>
                        <a:cs typeface="Times New Roman" panose="02020603050405020304" pitchFamily="18" charset="0"/>
                      </a:rPr>
                      <m:t>Λ</m:t>
                    </m:r>
                  </m:oMath>
                </a14:m>
                <a:r>
                  <a:rPr lang="en-US" sz="2400" dirty="0">
                    <a:latin typeface="Times New Roman" panose="02020603050405020304" pitchFamily="18" charset="0"/>
                    <a:cs typeface="Times New Roman" panose="02020603050405020304" pitchFamily="18" charset="0"/>
                  </a:rPr>
                  <a:t>q]</a:t>
                </a:r>
                <a:r>
                  <a:rPr lang="en-US" sz="2400" dirty="0">
                    <a:ea typeface="Cambria Math" panose="02040503050406030204" pitchFamily="18" charset="0"/>
                    <a:cs typeface="Times New Roman" panose="020206030504050203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p</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dirty="0"/>
              </a:p>
            </p:txBody>
          </p:sp>
        </mc:Choice>
        <mc:Fallback xmlns="">
          <p:sp>
            <p:nvSpPr>
              <p:cNvPr id="2" name="TextBox 1">
                <a:extLst>
                  <a:ext uri="{FF2B5EF4-FFF2-40B4-BE49-F238E27FC236}">
                    <a16:creationId xmlns:a16="http://schemas.microsoft.com/office/drawing/2014/main" id="{C99699E7-67B6-9EC6-552B-6D9C64B96FC1}"/>
                  </a:ext>
                </a:extLst>
              </p:cNvPr>
              <p:cNvSpPr txBox="1">
                <a:spLocks noRot="1" noChangeAspect="1" noMove="1" noResize="1" noEditPoints="1" noAdjustHandles="1" noChangeArrowheads="1" noChangeShapeType="1" noTextEdit="1"/>
              </p:cNvSpPr>
              <p:nvPr/>
            </p:nvSpPr>
            <p:spPr>
              <a:xfrm>
                <a:off x="900332" y="140677"/>
                <a:ext cx="10550770" cy="5539978"/>
              </a:xfrm>
              <a:prstGeom prst="rect">
                <a:avLst/>
              </a:prstGeom>
              <a:blipFill>
                <a:blip r:embed="rId2"/>
                <a:stretch>
                  <a:fillRect l="-925"/>
                </a:stretch>
              </a:blipFill>
            </p:spPr>
            <p:txBody>
              <a:bodyPr/>
              <a:lstStyle/>
              <a:p>
                <a:r>
                  <a:rPr lang="en-IN">
                    <a:noFill/>
                  </a:rPr>
                  <a:t> </a:t>
                </a:r>
              </a:p>
            </p:txBody>
          </p:sp>
        </mc:Fallback>
      </mc:AlternateContent>
    </p:spTree>
    <p:extLst>
      <p:ext uri="{BB962C8B-B14F-4D97-AF65-F5344CB8AC3E}">
        <p14:creationId xmlns:p14="http://schemas.microsoft.com/office/powerpoint/2010/main" val="4009754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0AF98-6BAB-508E-CA10-58C20E3AD989}"/>
              </a:ext>
            </a:extLst>
          </p:cNvPr>
          <p:cNvSpPr>
            <a:spLocks noGrp="1"/>
          </p:cNvSpPr>
          <p:nvPr>
            <p:ph type="title"/>
          </p:nvPr>
        </p:nvSpPr>
        <p:spPr>
          <a:xfrm>
            <a:off x="641252" y="562073"/>
            <a:ext cx="10515600" cy="4347552"/>
          </a:xfrm>
        </p:spPr>
        <p:txBody>
          <a:bodyPr/>
          <a:lstStyle/>
          <a:p>
            <a:pPr algn="ctr"/>
            <a:r>
              <a:rPr lang="en-US" dirty="0">
                <a:latin typeface="Times New Roman" panose="02020603050405020304" pitchFamily="18" charset="0"/>
                <a:cs typeface="Times New Roman" panose="02020603050405020304" pitchFamily="18" charset="0"/>
              </a:rPr>
              <a:t>RULE OF INFERENCE</a:t>
            </a:r>
            <a:br>
              <a:rPr lang="en-US" dirty="0"/>
            </a:br>
            <a:endParaRPr lang="en-IN" dirty="0"/>
          </a:p>
        </p:txBody>
      </p:sp>
    </p:spTree>
    <p:extLst>
      <p:ext uri="{BB962C8B-B14F-4D97-AF65-F5344CB8AC3E}">
        <p14:creationId xmlns:p14="http://schemas.microsoft.com/office/powerpoint/2010/main" val="2995145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8F298C-DD88-9FA6-6425-A194D09993D5}"/>
              </a:ext>
            </a:extLst>
          </p:cNvPr>
          <p:cNvSpPr txBox="1"/>
          <p:nvPr/>
        </p:nvSpPr>
        <p:spPr>
          <a:xfrm>
            <a:off x="309489" y="407964"/>
            <a:ext cx="11000936" cy="5573129"/>
          </a:xfrm>
          <a:prstGeom prst="rect">
            <a:avLst/>
          </a:prstGeom>
          <a:noFill/>
        </p:spPr>
        <p:txBody>
          <a:bodyPr wrap="square">
            <a:spAutoFit/>
          </a:bodyPr>
          <a:lstStyle/>
          <a:p>
            <a:pPr algn="just">
              <a:lnSpc>
                <a:spcPct val="150000"/>
              </a:lnSpc>
            </a:pPr>
            <a:r>
              <a:rPr lang="en-US" sz="2400" b="0" i="0" u="none" strike="noStrike" baseline="0" dirty="0">
                <a:latin typeface="Times New Roman" panose="02020603050405020304" pitchFamily="18" charset="0"/>
              </a:rPr>
              <a:t>Proofs in mathematics are valid arguments that establish the truth of mathematical statements. </a:t>
            </a:r>
          </a:p>
          <a:p>
            <a:pPr algn="just">
              <a:lnSpc>
                <a:spcPct val="150000"/>
              </a:lnSpc>
            </a:pPr>
            <a:r>
              <a:rPr lang="en-US" sz="2400" b="0" i="0" u="none" strike="noStrike" baseline="0" dirty="0">
                <a:latin typeface="Times New Roman" panose="02020603050405020304" pitchFamily="18" charset="0"/>
              </a:rPr>
              <a:t>By an </a:t>
            </a:r>
            <a:r>
              <a:rPr lang="en-US" sz="2400" b="1" i="0" u="none" strike="noStrike" baseline="0" dirty="0">
                <a:latin typeface="Times New Roman" panose="02020603050405020304" pitchFamily="18" charset="0"/>
              </a:rPr>
              <a:t>argument</a:t>
            </a:r>
            <a:r>
              <a:rPr lang="en-US" sz="2400" b="0" i="0" u="none" strike="noStrike" baseline="0" dirty="0">
                <a:latin typeface="Times New Roman" panose="02020603050405020304" pitchFamily="18" charset="0"/>
              </a:rPr>
              <a:t>, we mean a sequence of statements that end with a conclusion. By </a:t>
            </a:r>
            <a:r>
              <a:rPr lang="en-US" sz="2400" b="1" i="0" u="none" strike="noStrike" baseline="0" dirty="0">
                <a:latin typeface="Times New Roman" panose="02020603050405020304" pitchFamily="18" charset="0"/>
              </a:rPr>
              <a:t>valid</a:t>
            </a:r>
            <a:r>
              <a:rPr lang="en-US" sz="2400" b="0" i="0" u="none" strike="noStrike" baseline="0" dirty="0">
                <a:latin typeface="Times New Roman" panose="02020603050405020304" pitchFamily="18" charset="0"/>
              </a:rPr>
              <a:t>, we mean that the conclusion, or final statement of the argument, must follow from the truth of the preceding statements, or </a:t>
            </a:r>
            <a:r>
              <a:rPr lang="en-US" sz="2400" b="1" i="0" u="none" strike="noStrike" baseline="0" dirty="0">
                <a:latin typeface="Times New Roman" panose="02020603050405020304" pitchFamily="18" charset="0"/>
              </a:rPr>
              <a:t>premises</a:t>
            </a:r>
            <a:r>
              <a:rPr lang="en-US" sz="2400" b="0" i="0" u="none" strike="noStrike" baseline="0" dirty="0">
                <a:latin typeface="Times New Roman" panose="02020603050405020304" pitchFamily="18" charset="0"/>
              </a:rPr>
              <a:t>, of the argument.</a:t>
            </a:r>
          </a:p>
          <a:p>
            <a:pPr algn="just">
              <a:lnSpc>
                <a:spcPct val="150000"/>
              </a:lnSpc>
            </a:pPr>
            <a:r>
              <a:rPr lang="en-US" sz="2400" b="0" i="0" u="none" strike="noStrike" baseline="0" dirty="0">
                <a:latin typeface="Times New Roman" panose="02020603050405020304" pitchFamily="18" charset="0"/>
              </a:rPr>
              <a:t>That is, an argument is valid if and only if it is impossible for all the premises to be true and the conclusion to be false. </a:t>
            </a:r>
          </a:p>
          <a:p>
            <a:pPr algn="just">
              <a:lnSpc>
                <a:spcPct val="150000"/>
              </a:lnSpc>
            </a:pPr>
            <a:r>
              <a:rPr lang="en-US" sz="2400" b="0" i="0" u="none" strike="noStrike" baseline="0" dirty="0">
                <a:latin typeface="Times New Roman" panose="02020603050405020304" pitchFamily="18" charset="0"/>
              </a:rPr>
              <a:t>To deduce new statements from statements we already have, rules of inference which are templates for constructing valid arguments. </a:t>
            </a:r>
          </a:p>
          <a:p>
            <a:pPr algn="just">
              <a:lnSpc>
                <a:spcPct val="150000"/>
              </a:lnSpc>
            </a:pPr>
            <a:r>
              <a:rPr lang="en-US" sz="2400" b="1" i="1" u="none" strike="noStrike" baseline="0" dirty="0">
                <a:latin typeface="Times New Roman" panose="02020603050405020304" pitchFamily="18" charset="0"/>
              </a:rPr>
              <a:t>Rules of inference </a:t>
            </a:r>
            <a:r>
              <a:rPr lang="en-US" sz="2400" b="0" i="0" u="none" strike="noStrike" baseline="0" dirty="0">
                <a:latin typeface="Times New Roman" panose="02020603050405020304" pitchFamily="18" charset="0"/>
              </a:rPr>
              <a:t>are our basic tools for establishing the truth of statements.</a:t>
            </a:r>
            <a:endParaRPr lang="en-IN" sz="2400" dirty="0"/>
          </a:p>
        </p:txBody>
      </p:sp>
    </p:spTree>
    <p:extLst>
      <p:ext uri="{BB962C8B-B14F-4D97-AF65-F5344CB8AC3E}">
        <p14:creationId xmlns:p14="http://schemas.microsoft.com/office/powerpoint/2010/main" val="168416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AB6C44-B4D5-B511-14EA-77E6E31D7119}"/>
              </a:ext>
            </a:extLst>
          </p:cNvPr>
          <p:cNvSpPr txBox="1"/>
          <p:nvPr/>
        </p:nvSpPr>
        <p:spPr>
          <a:xfrm>
            <a:off x="520505" y="478302"/>
            <a:ext cx="11380763" cy="5573129"/>
          </a:xfrm>
          <a:prstGeom prst="rect">
            <a:avLst/>
          </a:prstGeom>
          <a:noFill/>
        </p:spPr>
        <p:txBody>
          <a:bodyPr wrap="square">
            <a:spAutoFit/>
          </a:bodyPr>
          <a:lstStyle/>
          <a:p>
            <a:pPr algn="just">
              <a:lnSpc>
                <a:spcPct val="150000"/>
              </a:lnSpc>
            </a:pPr>
            <a:r>
              <a:rPr lang="en-US" sz="2400" b="0" i="0" u="none" strike="noStrike" baseline="0" dirty="0">
                <a:latin typeface="Times New Roman" panose="02020603050405020304" pitchFamily="18" charset="0"/>
              </a:rPr>
              <a:t>These rules of inference for statements involving existential and universal</a:t>
            </a:r>
          </a:p>
          <a:p>
            <a:pPr algn="just">
              <a:lnSpc>
                <a:spcPct val="150000"/>
              </a:lnSpc>
            </a:pPr>
            <a:r>
              <a:rPr lang="en-US" sz="2400" b="0" i="0" u="none" strike="noStrike" baseline="0" dirty="0">
                <a:latin typeface="Times New Roman" panose="02020603050405020304" pitchFamily="18" charset="0"/>
              </a:rPr>
              <a:t>quantifiers play an important role in proofs in computer science and mathematics, although they are often used without being explicitly mentioned.</a:t>
            </a:r>
          </a:p>
          <a:p>
            <a:pPr algn="l">
              <a:lnSpc>
                <a:spcPct val="150000"/>
              </a:lnSpc>
            </a:pPr>
            <a:r>
              <a:rPr lang="en-US" sz="2400" b="0" i="0" u="none" strike="noStrike" baseline="0" dirty="0">
                <a:latin typeface="Times New Roman" panose="02020603050405020304" pitchFamily="18" charset="0"/>
              </a:rPr>
              <a:t>Consider the following argument involving propositions (which, by definition, is a sequence of </a:t>
            </a:r>
            <a:r>
              <a:rPr lang="en-IN" sz="2400" b="0" i="0" u="none" strike="noStrike" baseline="0" dirty="0">
                <a:latin typeface="Times New Roman" panose="02020603050405020304" pitchFamily="18" charset="0"/>
              </a:rPr>
              <a:t>propositions):</a:t>
            </a:r>
          </a:p>
          <a:p>
            <a:pPr algn="l">
              <a:lnSpc>
                <a:spcPct val="150000"/>
              </a:lnSpc>
            </a:pPr>
            <a:r>
              <a:rPr lang="en-US" sz="2400" b="0" i="0" u="none" strike="noStrike" baseline="0" dirty="0">
                <a:latin typeface="Times New Roman" panose="02020603050405020304" pitchFamily="18" charset="0"/>
              </a:rPr>
              <a:t>“If you have a current password, then you can log onto the network.”</a:t>
            </a:r>
          </a:p>
          <a:p>
            <a:pPr algn="l">
              <a:lnSpc>
                <a:spcPct val="150000"/>
              </a:lnSpc>
            </a:pPr>
            <a:r>
              <a:rPr lang="en-US" sz="2400" b="0" i="0" u="none" strike="noStrike" baseline="0" dirty="0">
                <a:latin typeface="Times New Roman" panose="02020603050405020304" pitchFamily="18" charset="0"/>
              </a:rPr>
              <a:t>“You have a current password.”</a:t>
            </a:r>
          </a:p>
          <a:p>
            <a:pPr algn="l">
              <a:lnSpc>
                <a:spcPct val="150000"/>
              </a:lnSpc>
            </a:pPr>
            <a:r>
              <a:rPr lang="en-IN" sz="2400" b="0" i="0" u="none" strike="noStrike" baseline="0" dirty="0">
                <a:latin typeface="Times New Roman" panose="02020603050405020304" pitchFamily="18" charset="0"/>
              </a:rPr>
              <a:t>Therefore,</a:t>
            </a:r>
          </a:p>
          <a:p>
            <a:pPr algn="l">
              <a:lnSpc>
                <a:spcPct val="150000"/>
              </a:lnSpc>
            </a:pPr>
            <a:r>
              <a:rPr lang="en-US" sz="2400" b="0" i="0" u="none" strike="noStrike" baseline="0" dirty="0">
                <a:latin typeface="Times New Roman" panose="02020603050405020304" pitchFamily="18" charset="0"/>
              </a:rPr>
              <a:t>“You can log onto the network.”</a:t>
            </a:r>
          </a:p>
          <a:p>
            <a:pPr algn="l">
              <a:lnSpc>
                <a:spcPct val="150000"/>
              </a:lnSpc>
            </a:pPr>
            <a:r>
              <a:rPr lang="en-US" sz="2400" b="0" i="0" u="none" strike="noStrike" baseline="0" dirty="0">
                <a:latin typeface="Times New Roman" panose="02020603050405020304" pitchFamily="18" charset="0"/>
              </a:rPr>
              <a:t>We would like to determine whether this is a valid argument. </a:t>
            </a:r>
            <a:endParaRPr lang="en-IN" sz="2400" dirty="0"/>
          </a:p>
        </p:txBody>
      </p:sp>
    </p:spTree>
    <p:extLst>
      <p:ext uri="{BB962C8B-B14F-4D97-AF65-F5344CB8AC3E}">
        <p14:creationId xmlns:p14="http://schemas.microsoft.com/office/powerpoint/2010/main" val="3547619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FA2F40F-908B-68E3-A3FB-09B674941D7B}"/>
              </a:ext>
            </a:extLst>
          </p:cNvPr>
          <p:cNvSpPr txBox="1"/>
          <p:nvPr/>
        </p:nvSpPr>
        <p:spPr>
          <a:xfrm>
            <a:off x="886265" y="534572"/>
            <a:ext cx="10255347" cy="5896294"/>
          </a:xfrm>
          <a:prstGeom prst="rect">
            <a:avLst/>
          </a:prstGeom>
          <a:noFill/>
        </p:spPr>
        <p:txBody>
          <a:bodyPr wrap="square">
            <a:spAutoFit/>
          </a:bodyPr>
          <a:lstStyle/>
          <a:p>
            <a:pPr algn="just">
              <a:lnSpc>
                <a:spcPct val="200000"/>
              </a:lnSpc>
            </a:pPr>
            <a:r>
              <a:rPr lang="en-US" sz="2400" b="0" i="0" u="none" strike="noStrike" baseline="0" dirty="0">
                <a:latin typeface="Times New Roman" panose="02020603050405020304" pitchFamily="18" charset="0"/>
              </a:rPr>
              <a:t>Translate each of these statements into logical expressions</a:t>
            </a:r>
          </a:p>
          <a:p>
            <a:pPr algn="just">
              <a:lnSpc>
                <a:spcPct val="200000"/>
              </a:lnSpc>
            </a:pPr>
            <a:r>
              <a:rPr lang="en-US" sz="2400" b="0" i="0" u="none" strike="noStrike" baseline="0" dirty="0">
                <a:latin typeface="Times New Roman" panose="02020603050405020304" pitchFamily="18" charset="0"/>
              </a:rPr>
              <a:t>using predicates, quantifiers, and logical connectives.</a:t>
            </a:r>
          </a:p>
          <a:p>
            <a:pPr algn="just">
              <a:lnSpc>
                <a:spcPct val="200000"/>
              </a:lnSpc>
            </a:pPr>
            <a:r>
              <a:rPr lang="en-US" sz="2400" b="1" i="0" u="none" strike="noStrike" baseline="0" dirty="0">
                <a:latin typeface="Times New Roman" panose="02020603050405020304" pitchFamily="18" charset="0"/>
              </a:rPr>
              <a:t>a) </a:t>
            </a:r>
            <a:r>
              <a:rPr lang="en-US" sz="2400" b="0" i="0" u="none" strike="noStrike" baseline="0" dirty="0">
                <a:latin typeface="Times New Roman" panose="02020603050405020304" pitchFamily="18" charset="0"/>
              </a:rPr>
              <a:t>No one is perfect.</a:t>
            </a:r>
          </a:p>
          <a:p>
            <a:pPr algn="just">
              <a:lnSpc>
                <a:spcPct val="200000"/>
              </a:lnSpc>
            </a:pPr>
            <a:r>
              <a:rPr lang="en-US" sz="2400" b="1" i="0" u="none" strike="noStrike" baseline="0" dirty="0">
                <a:latin typeface="Times New Roman" panose="02020603050405020304" pitchFamily="18" charset="0"/>
              </a:rPr>
              <a:t>b) </a:t>
            </a:r>
            <a:r>
              <a:rPr lang="en-US" sz="2400" b="0" i="0" u="none" strike="noStrike" baseline="0" dirty="0">
                <a:latin typeface="Times New Roman" panose="02020603050405020304" pitchFamily="18" charset="0"/>
              </a:rPr>
              <a:t>Not everyone is perfect.</a:t>
            </a:r>
          </a:p>
          <a:p>
            <a:pPr algn="just">
              <a:lnSpc>
                <a:spcPct val="200000"/>
              </a:lnSpc>
            </a:pPr>
            <a:r>
              <a:rPr lang="en-US" sz="2400" b="1" i="0" u="none" strike="noStrike" baseline="0" dirty="0">
                <a:latin typeface="Times New Roman" panose="02020603050405020304" pitchFamily="18" charset="0"/>
              </a:rPr>
              <a:t>c) </a:t>
            </a:r>
            <a:r>
              <a:rPr lang="en-US" sz="2400" b="0" i="0" u="none" strike="noStrike" baseline="0" dirty="0">
                <a:latin typeface="Times New Roman" panose="02020603050405020304" pitchFamily="18" charset="0"/>
              </a:rPr>
              <a:t>All your friends are perfect.</a:t>
            </a:r>
          </a:p>
          <a:p>
            <a:pPr algn="just">
              <a:lnSpc>
                <a:spcPct val="200000"/>
              </a:lnSpc>
            </a:pPr>
            <a:r>
              <a:rPr lang="en-US" sz="2400" b="1" i="0" u="none" strike="noStrike" baseline="0" dirty="0">
                <a:latin typeface="Times New Roman" panose="02020603050405020304" pitchFamily="18" charset="0"/>
              </a:rPr>
              <a:t>d) </a:t>
            </a:r>
            <a:r>
              <a:rPr lang="en-US" sz="2400" b="0" i="0" u="none" strike="noStrike" baseline="0" dirty="0">
                <a:latin typeface="Times New Roman" panose="02020603050405020304" pitchFamily="18" charset="0"/>
              </a:rPr>
              <a:t>At least one of your friends is perfect.</a:t>
            </a:r>
          </a:p>
          <a:p>
            <a:pPr algn="l">
              <a:lnSpc>
                <a:spcPct val="200000"/>
              </a:lnSpc>
            </a:pPr>
            <a:r>
              <a:rPr lang="en-US" sz="2400" b="1" i="0" u="none" strike="noStrike" baseline="0" dirty="0">
                <a:latin typeface="Times New Roman" panose="02020603050405020304" pitchFamily="18" charset="0"/>
              </a:rPr>
              <a:t>e) </a:t>
            </a:r>
            <a:r>
              <a:rPr lang="en-US" sz="2400" b="0" i="0" u="none" strike="noStrike" baseline="0" dirty="0">
                <a:latin typeface="Times New Roman" panose="02020603050405020304" pitchFamily="18" charset="0"/>
              </a:rPr>
              <a:t>Everyone is your friend and is perfect.</a:t>
            </a:r>
          </a:p>
          <a:p>
            <a:pPr algn="l">
              <a:lnSpc>
                <a:spcPct val="200000"/>
              </a:lnSpc>
            </a:pPr>
            <a:r>
              <a:rPr lang="en-US" sz="2400" b="1" i="0" u="none" strike="noStrike" baseline="0" dirty="0">
                <a:latin typeface="Times New Roman" panose="02020603050405020304" pitchFamily="18" charset="0"/>
              </a:rPr>
              <a:t>f ) </a:t>
            </a:r>
            <a:r>
              <a:rPr lang="en-US" sz="2400" b="0" i="0" u="none" strike="noStrike" baseline="0" dirty="0">
                <a:latin typeface="Times New Roman" panose="02020603050405020304" pitchFamily="18" charset="0"/>
              </a:rPr>
              <a:t>Not everybody is your friend or someone is not perfect.</a:t>
            </a:r>
            <a:endParaRPr lang="en-IN" sz="2400" dirty="0"/>
          </a:p>
        </p:txBody>
      </p:sp>
    </p:spTree>
    <p:extLst>
      <p:ext uri="{BB962C8B-B14F-4D97-AF65-F5344CB8AC3E}">
        <p14:creationId xmlns:p14="http://schemas.microsoft.com/office/powerpoint/2010/main" val="2253700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69F677-918A-6A42-72FD-B3F5825779D6}"/>
              </a:ext>
            </a:extLst>
          </p:cNvPr>
          <p:cNvSpPr txBox="1"/>
          <p:nvPr/>
        </p:nvSpPr>
        <p:spPr>
          <a:xfrm>
            <a:off x="858129" y="309489"/>
            <a:ext cx="10396025" cy="6680611"/>
          </a:xfrm>
          <a:prstGeom prst="rect">
            <a:avLst/>
          </a:prstGeom>
          <a:noFill/>
        </p:spPr>
        <p:txBody>
          <a:bodyPr wrap="square">
            <a:spAutoFit/>
          </a:bodyPr>
          <a:lstStyle/>
          <a:p>
            <a:pPr algn="l">
              <a:lnSpc>
                <a:spcPct val="150000"/>
              </a:lnSpc>
            </a:pPr>
            <a:r>
              <a:rPr lang="en-US" sz="2400" b="0" i="0" u="none" strike="noStrike" baseline="0" dirty="0">
                <a:latin typeface="Times New Roman" panose="02020603050405020304" pitchFamily="18" charset="0"/>
              </a:rPr>
              <a:t>That is, we would like to determine whether the conclusion “You can log onto the network” must be true when the premises “If you have a current password, then you can log onto the network” and “You have a current password” are both true.</a:t>
            </a:r>
            <a:endParaRPr lang="en-IN" sz="2400" dirty="0"/>
          </a:p>
          <a:p>
            <a:pPr algn="l">
              <a:lnSpc>
                <a:spcPct val="150000"/>
              </a:lnSpc>
            </a:pPr>
            <a:r>
              <a:rPr lang="en-US" sz="2400" b="0" i="0" u="none" strike="noStrike" baseline="0" dirty="0">
                <a:latin typeface="Times New Roman" panose="02020603050405020304" pitchFamily="18" charset="0"/>
              </a:rPr>
              <a:t>Before we discuss the validity of this particular argument, we will look at its form. Use </a:t>
            </a:r>
            <a:r>
              <a:rPr lang="en-US" sz="2400" b="0" i="1" u="none" strike="noStrike" baseline="0" dirty="0">
                <a:latin typeface="MTMI"/>
              </a:rPr>
              <a:t>p </a:t>
            </a:r>
            <a:r>
              <a:rPr lang="en-US" sz="2400" b="0" i="0" u="none" strike="noStrike" baseline="0" dirty="0">
                <a:latin typeface="Times New Roman" panose="02020603050405020304" pitchFamily="18" charset="0"/>
              </a:rPr>
              <a:t>to represent “You have a current password” and </a:t>
            </a:r>
            <a:r>
              <a:rPr lang="en-US" sz="2400" b="0" i="1" u="none" strike="noStrike" baseline="0" dirty="0">
                <a:latin typeface="MTMI"/>
              </a:rPr>
              <a:t>q </a:t>
            </a:r>
            <a:r>
              <a:rPr lang="en-US" sz="2400" b="0" i="0" u="none" strike="noStrike" baseline="0" dirty="0">
                <a:latin typeface="Times New Roman" panose="02020603050405020304" pitchFamily="18" charset="0"/>
              </a:rPr>
              <a:t>to represent “You can log onto the network.”</a:t>
            </a:r>
          </a:p>
          <a:p>
            <a:pPr algn="l">
              <a:lnSpc>
                <a:spcPct val="150000"/>
              </a:lnSpc>
            </a:pPr>
            <a:r>
              <a:rPr lang="en-US" sz="2400" b="0" i="0" u="none" strike="noStrike" baseline="0" dirty="0">
                <a:latin typeface="Times New Roman" panose="02020603050405020304" pitchFamily="18" charset="0"/>
              </a:rPr>
              <a:t>Then, the argument has the form</a:t>
            </a:r>
          </a:p>
          <a:p>
            <a:pPr algn="l">
              <a:lnSpc>
                <a:spcPct val="150000"/>
              </a:lnSpc>
            </a:pPr>
            <a:r>
              <a:rPr lang="en-IN" sz="2400" b="0" i="1" u="none" strike="noStrike" baseline="0" dirty="0">
                <a:latin typeface="MTMI"/>
              </a:rPr>
              <a:t>p </a:t>
            </a:r>
            <a:r>
              <a:rPr lang="en-IN" sz="2400" b="0" i="0" u="none" strike="noStrike" baseline="0" dirty="0">
                <a:latin typeface="MTSYN"/>
              </a:rPr>
              <a:t>→ </a:t>
            </a:r>
            <a:r>
              <a:rPr lang="en-IN" sz="2400" b="0" i="1" u="none" strike="noStrike" baseline="0" dirty="0">
                <a:latin typeface="MTMI"/>
              </a:rPr>
              <a:t>q</a:t>
            </a:r>
          </a:p>
          <a:p>
            <a:pPr algn="l">
              <a:lnSpc>
                <a:spcPct val="150000"/>
              </a:lnSpc>
            </a:pPr>
            <a:r>
              <a:rPr lang="en-IN" sz="2400" b="0" i="1" u="none" strike="noStrike" baseline="0" dirty="0">
                <a:latin typeface="MTMI"/>
              </a:rPr>
              <a:t>P</a:t>
            </a:r>
          </a:p>
          <a:p>
            <a:pPr algn="l">
              <a:lnSpc>
                <a:spcPct val="150000"/>
              </a:lnSpc>
            </a:pPr>
            <a:r>
              <a:rPr lang="en-IN" sz="2400" i="1" dirty="0">
                <a:latin typeface="MTMI"/>
              </a:rPr>
              <a:t>--------</a:t>
            </a:r>
            <a:endParaRPr lang="en-IN" sz="2400" b="0" i="1" u="none" strike="noStrike" baseline="0" dirty="0">
              <a:latin typeface="MTMI"/>
            </a:endParaRPr>
          </a:p>
          <a:p>
            <a:pPr algn="l">
              <a:lnSpc>
                <a:spcPct val="150000"/>
              </a:lnSpc>
            </a:pPr>
            <a:r>
              <a:rPr lang="en-IN" sz="2400" b="0" i="0" u="none" strike="noStrike" baseline="0" dirty="0">
                <a:latin typeface="MSAM10"/>
              </a:rPr>
              <a:t>∴ </a:t>
            </a:r>
            <a:r>
              <a:rPr lang="en-IN" sz="2400" b="0" i="1" u="none" strike="noStrike" baseline="0" dirty="0">
                <a:latin typeface="MTMI"/>
              </a:rPr>
              <a:t>q</a:t>
            </a:r>
          </a:p>
          <a:p>
            <a:pPr algn="l">
              <a:lnSpc>
                <a:spcPct val="150000"/>
              </a:lnSpc>
            </a:pPr>
            <a:r>
              <a:rPr lang="en-US" sz="2400" b="0" i="0" u="none" strike="noStrike" baseline="0" dirty="0">
                <a:latin typeface="Times New Roman" panose="02020603050405020304" pitchFamily="18" charset="0"/>
              </a:rPr>
              <a:t>where </a:t>
            </a:r>
            <a:r>
              <a:rPr lang="en-US" sz="2400" b="0" i="0" u="none" strike="noStrike" baseline="0" dirty="0">
                <a:latin typeface="MSAM10"/>
              </a:rPr>
              <a:t>∴ </a:t>
            </a:r>
            <a:r>
              <a:rPr lang="en-US" sz="2400" b="0" i="0" u="none" strike="noStrike" baseline="0" dirty="0">
                <a:latin typeface="Times New Roman" panose="02020603050405020304" pitchFamily="18" charset="0"/>
              </a:rPr>
              <a:t>is the symbol that denotes “therefore.”</a:t>
            </a:r>
            <a:endParaRPr lang="en-IN" sz="2400" dirty="0"/>
          </a:p>
        </p:txBody>
      </p:sp>
    </p:spTree>
    <p:extLst>
      <p:ext uri="{BB962C8B-B14F-4D97-AF65-F5344CB8AC3E}">
        <p14:creationId xmlns:p14="http://schemas.microsoft.com/office/powerpoint/2010/main" val="1118859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953E9C-F09E-D620-0F2A-9C0E3819A60F}"/>
              </a:ext>
            </a:extLst>
          </p:cNvPr>
          <p:cNvSpPr txBox="1"/>
          <p:nvPr/>
        </p:nvSpPr>
        <p:spPr>
          <a:xfrm>
            <a:off x="689317" y="534572"/>
            <a:ext cx="10086535" cy="4465133"/>
          </a:xfrm>
          <a:prstGeom prst="rect">
            <a:avLst/>
          </a:prstGeom>
          <a:noFill/>
        </p:spPr>
        <p:txBody>
          <a:bodyPr wrap="square">
            <a:spAutoFit/>
          </a:bodyPr>
          <a:lstStyle/>
          <a:p>
            <a:pPr algn="just">
              <a:lnSpc>
                <a:spcPct val="150000"/>
              </a:lnSpc>
            </a:pPr>
            <a:r>
              <a:rPr lang="en-US" sz="2400" b="0" i="0" u="none" strike="noStrike" baseline="0" dirty="0">
                <a:latin typeface="Times New Roman" panose="02020603050405020304" pitchFamily="18" charset="0"/>
              </a:rPr>
              <a:t>An </a:t>
            </a:r>
            <a:r>
              <a:rPr lang="en-US" sz="2400" b="0" i="1" u="none" strike="noStrike" baseline="0" dirty="0">
                <a:latin typeface="Times New Roman" panose="02020603050405020304" pitchFamily="18" charset="0"/>
              </a:rPr>
              <a:t>argument </a:t>
            </a:r>
            <a:r>
              <a:rPr lang="en-US" sz="2400" b="0" i="0" u="none" strike="noStrike" baseline="0" dirty="0">
                <a:latin typeface="Times New Roman" panose="02020603050405020304" pitchFamily="18" charset="0"/>
              </a:rPr>
              <a:t>in propositional logic is a sequence of propositions. </a:t>
            </a:r>
            <a:r>
              <a:rPr lang="en-US" sz="2400" dirty="0">
                <a:latin typeface="Times New Roman" panose="02020603050405020304" pitchFamily="18" charset="0"/>
              </a:rPr>
              <a:t>The initial </a:t>
            </a:r>
            <a:r>
              <a:rPr lang="en-US" sz="2400" b="0" i="0" u="none" strike="noStrike" baseline="0" dirty="0">
                <a:latin typeface="Times New Roman" panose="02020603050405020304" pitchFamily="18" charset="0"/>
              </a:rPr>
              <a:t> proposition in the argument are called </a:t>
            </a:r>
            <a:r>
              <a:rPr lang="en-US" sz="2400" b="0" i="1" u="none" strike="noStrike" baseline="0" dirty="0">
                <a:latin typeface="Times New Roman" panose="02020603050405020304" pitchFamily="18" charset="0"/>
              </a:rPr>
              <a:t>premises </a:t>
            </a:r>
            <a:r>
              <a:rPr lang="en-US" sz="2400" b="0" i="0" u="none" strike="noStrike" baseline="0" dirty="0">
                <a:latin typeface="Times New Roman" panose="02020603050405020304" pitchFamily="18" charset="0"/>
              </a:rPr>
              <a:t>and the final proposition is called the </a:t>
            </a:r>
            <a:r>
              <a:rPr lang="en-US" sz="2400" b="0" i="1" u="none" strike="noStrike" baseline="0" dirty="0">
                <a:latin typeface="Times New Roman" panose="02020603050405020304" pitchFamily="18" charset="0"/>
              </a:rPr>
              <a:t>conclusion</a:t>
            </a:r>
            <a:r>
              <a:rPr lang="en-US" sz="2400" b="0" i="0" u="none" strike="noStrike" baseline="0" dirty="0">
                <a:latin typeface="Times New Roman" panose="02020603050405020304" pitchFamily="18" charset="0"/>
              </a:rPr>
              <a:t>. An argument is </a:t>
            </a:r>
            <a:r>
              <a:rPr lang="en-US" sz="2400" b="0" i="1" u="none" strike="noStrike" baseline="0" dirty="0">
                <a:latin typeface="Times New Roman" panose="02020603050405020304" pitchFamily="18" charset="0"/>
              </a:rPr>
              <a:t>valid </a:t>
            </a:r>
            <a:r>
              <a:rPr lang="en-US" sz="2400" b="0" i="0" u="none" strike="noStrike" baseline="0" dirty="0">
                <a:latin typeface="Times New Roman" panose="02020603050405020304" pitchFamily="18" charset="0"/>
              </a:rPr>
              <a:t>if the truth of all its premises implies that the conclusion is true.</a:t>
            </a:r>
          </a:p>
          <a:p>
            <a:pPr algn="just">
              <a:lnSpc>
                <a:spcPct val="150000"/>
              </a:lnSpc>
            </a:pPr>
            <a:r>
              <a:rPr lang="en-US" sz="2400" b="0" i="0" u="none" strike="noStrike" baseline="0" dirty="0">
                <a:latin typeface="Times New Roman" panose="02020603050405020304" pitchFamily="18" charset="0"/>
              </a:rPr>
              <a:t>An </a:t>
            </a:r>
            <a:r>
              <a:rPr lang="en-US" sz="2400" b="0" i="1" u="none" strike="noStrike" baseline="0" dirty="0">
                <a:latin typeface="Times New Roman" panose="02020603050405020304" pitchFamily="18" charset="0"/>
              </a:rPr>
              <a:t>argument form </a:t>
            </a:r>
            <a:r>
              <a:rPr lang="en-US" sz="2400" b="0" i="0" u="none" strike="noStrike" baseline="0" dirty="0">
                <a:latin typeface="Times New Roman" panose="02020603050405020304" pitchFamily="18" charset="0"/>
              </a:rPr>
              <a:t>in propositional logic is a sequence of compound propositions involving propositional variables. An argument form is </a:t>
            </a:r>
            <a:r>
              <a:rPr lang="en-US" sz="2400" b="0" i="1" u="none" strike="noStrike" baseline="0" dirty="0">
                <a:latin typeface="Times New Roman" panose="02020603050405020304" pitchFamily="18" charset="0"/>
              </a:rPr>
              <a:t>valid </a:t>
            </a:r>
            <a:r>
              <a:rPr lang="en-US" sz="2400" b="0" i="0" u="none" strike="noStrike" baseline="0" dirty="0">
                <a:latin typeface="Times New Roman" panose="02020603050405020304" pitchFamily="18" charset="0"/>
              </a:rPr>
              <a:t>no matter which particular propositions are substituted for the propositional variables in its premises, the conclusion is true if the premises are all true.</a:t>
            </a:r>
            <a:endParaRPr lang="en-IN" sz="2400" dirty="0"/>
          </a:p>
        </p:txBody>
      </p:sp>
    </p:spTree>
    <p:extLst>
      <p:ext uri="{BB962C8B-B14F-4D97-AF65-F5344CB8AC3E}">
        <p14:creationId xmlns:p14="http://schemas.microsoft.com/office/powerpoint/2010/main" val="1050914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07F009-FDF8-B041-226B-4D8C82AA2A45}"/>
              </a:ext>
            </a:extLst>
          </p:cNvPr>
          <p:cNvSpPr txBox="1"/>
          <p:nvPr/>
        </p:nvSpPr>
        <p:spPr>
          <a:xfrm>
            <a:off x="562708" y="548641"/>
            <a:ext cx="11085341" cy="2249142"/>
          </a:xfrm>
          <a:prstGeom prst="rect">
            <a:avLst/>
          </a:prstGeom>
          <a:noFill/>
        </p:spPr>
        <p:txBody>
          <a:bodyPr wrap="square">
            <a:spAutoFit/>
          </a:bodyPr>
          <a:lstStyle/>
          <a:p>
            <a:pPr algn="just">
              <a:lnSpc>
                <a:spcPct val="150000"/>
              </a:lnSpc>
            </a:pPr>
            <a:r>
              <a:rPr lang="en-US" sz="2400" b="0" i="0" u="none" strike="noStrike" baseline="0" dirty="0">
                <a:latin typeface="Times New Roman" panose="02020603050405020304" pitchFamily="18" charset="0"/>
              </a:rPr>
              <a:t>we can first establish the validity of some relatively simple argument forms, called </a:t>
            </a:r>
            <a:r>
              <a:rPr lang="en-US" sz="2400" b="1" i="0" u="none" strike="noStrike" baseline="0" dirty="0">
                <a:latin typeface="Times New Roman" panose="02020603050405020304" pitchFamily="18" charset="0"/>
              </a:rPr>
              <a:t>rules of inference</a:t>
            </a:r>
            <a:r>
              <a:rPr lang="en-US" sz="2400" b="0" i="0" u="none" strike="noStrike" baseline="0" dirty="0">
                <a:latin typeface="Times New Roman" panose="02020603050405020304" pitchFamily="18" charset="0"/>
              </a:rPr>
              <a:t>. These rules of inference can be used as building blocks to construct more complicated valid argument forms.</a:t>
            </a:r>
          </a:p>
          <a:p>
            <a:pPr algn="just">
              <a:lnSpc>
                <a:spcPct val="150000"/>
              </a:lnSpc>
            </a:pPr>
            <a:r>
              <a:rPr lang="en-US" sz="2400" b="0" i="0" u="none" strike="noStrike" baseline="0" dirty="0">
                <a:latin typeface="Times New Roman" panose="02020603050405020304" pitchFamily="18" charset="0"/>
              </a:rPr>
              <a:t>We will now introduce the most important rules of inference in propositional logic.</a:t>
            </a:r>
            <a:endParaRPr lang="en-IN" sz="2400" dirty="0"/>
          </a:p>
        </p:txBody>
      </p:sp>
    </p:spTree>
    <p:extLst>
      <p:ext uri="{BB962C8B-B14F-4D97-AF65-F5344CB8AC3E}">
        <p14:creationId xmlns:p14="http://schemas.microsoft.com/office/powerpoint/2010/main" val="247059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373E7A-E14F-5515-EC95-E0DFF2E8735A}"/>
              </a:ext>
            </a:extLst>
          </p:cNvPr>
          <p:cNvSpPr txBox="1"/>
          <p:nvPr/>
        </p:nvSpPr>
        <p:spPr>
          <a:xfrm>
            <a:off x="618978" y="872198"/>
            <a:ext cx="11099410" cy="6127127"/>
          </a:xfrm>
          <a:prstGeom prst="rect">
            <a:avLst/>
          </a:prstGeom>
          <a:noFill/>
        </p:spPr>
        <p:txBody>
          <a:bodyPr wrap="square">
            <a:spAutoFit/>
          </a:bodyPr>
          <a:lstStyle/>
          <a:p>
            <a:pPr algn="just">
              <a:lnSpc>
                <a:spcPct val="150000"/>
              </a:lnSpc>
            </a:pPr>
            <a:r>
              <a:rPr lang="en-US" sz="2400" b="0" i="0" u="none" strike="noStrike" baseline="0" dirty="0">
                <a:latin typeface="Times New Roman" panose="02020603050405020304" pitchFamily="18" charset="0"/>
              </a:rPr>
              <a:t>The tautology </a:t>
            </a:r>
            <a:r>
              <a:rPr lang="en-US" sz="2400" b="0" i="1" u="none" strike="noStrike" baseline="0" dirty="0">
                <a:latin typeface="MTMI"/>
              </a:rPr>
              <a:t>(p </a:t>
            </a:r>
            <a:r>
              <a:rPr lang="en-US" sz="2400" b="0" i="0" u="none" strike="noStrike" baseline="0" dirty="0">
                <a:latin typeface="MTSYN"/>
              </a:rPr>
              <a:t>∧ </a:t>
            </a:r>
            <a:r>
              <a:rPr lang="en-US" sz="2400" b="0" i="1" u="none" strike="noStrike" baseline="0" dirty="0">
                <a:latin typeface="MTMI"/>
              </a:rPr>
              <a:t>(p </a:t>
            </a:r>
            <a:r>
              <a:rPr lang="en-US" sz="2400" b="0" i="0" u="none" strike="noStrike" baseline="0" dirty="0">
                <a:latin typeface="MTSYN"/>
              </a:rPr>
              <a:t>→ </a:t>
            </a:r>
            <a:r>
              <a:rPr lang="en-US" sz="2400" b="0" i="1" u="none" strike="noStrike" baseline="0" dirty="0">
                <a:latin typeface="MTMI"/>
              </a:rPr>
              <a:t>q)) </a:t>
            </a:r>
            <a:r>
              <a:rPr lang="en-US" sz="2400" b="0" i="0" u="none" strike="noStrike" baseline="0" dirty="0">
                <a:latin typeface="MTSYN"/>
              </a:rPr>
              <a:t>→ </a:t>
            </a:r>
            <a:r>
              <a:rPr lang="en-US" sz="2400" b="0" i="1" u="none" strike="noStrike" baseline="0" dirty="0">
                <a:latin typeface="MTMI"/>
              </a:rPr>
              <a:t>q </a:t>
            </a:r>
            <a:r>
              <a:rPr lang="en-US" sz="2400" b="0" i="0" u="none" strike="noStrike" baseline="0" dirty="0">
                <a:latin typeface="Times New Roman" panose="02020603050405020304" pitchFamily="18" charset="0"/>
              </a:rPr>
              <a:t>is the basis of the rule of inference called </a:t>
            </a:r>
            <a:r>
              <a:rPr lang="en-US" sz="2400" b="1" i="0" u="none" strike="noStrike" baseline="0" dirty="0">
                <a:latin typeface="Times New Roman" panose="02020603050405020304" pitchFamily="18" charset="0"/>
              </a:rPr>
              <a:t>modus ponens</a:t>
            </a:r>
            <a:r>
              <a:rPr lang="en-US" sz="2400" b="0" i="0" u="none" strike="noStrike" baseline="0" dirty="0">
                <a:latin typeface="Times New Roman" panose="02020603050405020304" pitchFamily="18" charset="0"/>
              </a:rPr>
              <a:t>, or the </a:t>
            </a:r>
            <a:r>
              <a:rPr lang="en-US" sz="2400" b="1" i="0" u="none" strike="noStrike" baseline="0" dirty="0">
                <a:latin typeface="Times New Roman" panose="02020603050405020304" pitchFamily="18" charset="0"/>
              </a:rPr>
              <a:t>law of detachment</a:t>
            </a:r>
            <a:r>
              <a:rPr lang="en-US" sz="2400" b="0" i="0" u="none" strike="noStrike" baseline="0" dirty="0">
                <a:latin typeface="Times New Roman" panose="02020603050405020304" pitchFamily="18" charset="0"/>
              </a:rPr>
              <a:t>. (Modus ponens is Latin for </a:t>
            </a:r>
            <a:r>
              <a:rPr lang="en-US" sz="2400" b="0" i="1" u="none" strike="noStrike" baseline="0" dirty="0">
                <a:latin typeface="Times New Roman" panose="02020603050405020304" pitchFamily="18" charset="0"/>
              </a:rPr>
              <a:t>mode that affirms</a:t>
            </a:r>
            <a:r>
              <a:rPr lang="en-US" sz="2400" b="0" i="0" u="none" strike="noStrike" baseline="0" dirty="0">
                <a:latin typeface="Times New Roman" panose="02020603050405020304" pitchFamily="18" charset="0"/>
              </a:rPr>
              <a:t>.) This tautology leads to the following valid argument form, which we have already seen in our initial discussion about arguments (where, as before, the symbol </a:t>
            </a:r>
            <a:r>
              <a:rPr lang="en-US" sz="2400" b="0" i="0" u="none" strike="noStrike" baseline="0" dirty="0">
                <a:latin typeface="MSAM10"/>
              </a:rPr>
              <a:t>∴ </a:t>
            </a:r>
            <a:r>
              <a:rPr lang="en-US" sz="2400" b="0" i="0" u="none" strike="noStrike" baseline="0" dirty="0">
                <a:latin typeface="Times New Roman" panose="02020603050405020304" pitchFamily="18" charset="0"/>
              </a:rPr>
              <a:t>denotes “therefore”):</a:t>
            </a:r>
          </a:p>
          <a:p>
            <a:pPr algn="just">
              <a:lnSpc>
                <a:spcPct val="150000"/>
              </a:lnSpc>
            </a:pPr>
            <a:r>
              <a:rPr lang="en-IN" sz="2400" b="0" i="1" u="none" strike="noStrike" baseline="0" dirty="0">
                <a:latin typeface="MTMI"/>
              </a:rPr>
              <a:t>p</a:t>
            </a:r>
          </a:p>
          <a:p>
            <a:pPr algn="just">
              <a:lnSpc>
                <a:spcPct val="150000"/>
              </a:lnSpc>
            </a:pPr>
            <a:r>
              <a:rPr lang="en-IN" sz="2400" b="0" i="1" u="none" strike="noStrike" baseline="0" dirty="0">
                <a:latin typeface="MTMI"/>
              </a:rPr>
              <a:t>p </a:t>
            </a:r>
            <a:r>
              <a:rPr lang="en-IN" sz="2400" b="0" i="0" u="none" strike="noStrike" baseline="0" dirty="0">
                <a:latin typeface="MTSYN"/>
              </a:rPr>
              <a:t>→ </a:t>
            </a:r>
            <a:r>
              <a:rPr lang="en-IN" sz="2400" b="0" i="1" u="none" strike="noStrike" baseline="0" dirty="0">
                <a:latin typeface="MTMI"/>
              </a:rPr>
              <a:t>q</a:t>
            </a:r>
          </a:p>
          <a:p>
            <a:pPr algn="just">
              <a:lnSpc>
                <a:spcPct val="150000"/>
              </a:lnSpc>
            </a:pPr>
            <a:r>
              <a:rPr lang="en-IN" sz="2400" i="1" dirty="0">
                <a:latin typeface="MTMI"/>
              </a:rPr>
              <a:t>-----------</a:t>
            </a:r>
            <a:endParaRPr lang="en-IN" sz="2400" b="0" i="1" u="none" strike="noStrike" baseline="0" dirty="0">
              <a:latin typeface="MTMI"/>
            </a:endParaRPr>
          </a:p>
          <a:p>
            <a:pPr algn="just">
              <a:lnSpc>
                <a:spcPct val="150000"/>
              </a:lnSpc>
            </a:pPr>
            <a:r>
              <a:rPr lang="en-IN" sz="2400" b="0" i="0" u="none" strike="noStrike" baseline="0" dirty="0">
                <a:latin typeface="MSAM10"/>
              </a:rPr>
              <a:t>∴ </a:t>
            </a:r>
            <a:r>
              <a:rPr lang="en-IN" sz="2400" b="0" i="1" u="none" strike="noStrike" baseline="0" dirty="0">
                <a:latin typeface="MTMI"/>
              </a:rPr>
              <a:t>q</a:t>
            </a:r>
          </a:p>
          <a:p>
            <a:pPr algn="just">
              <a:lnSpc>
                <a:spcPct val="150000"/>
              </a:lnSpc>
            </a:pPr>
            <a:r>
              <a:rPr lang="en-US" sz="2400" b="0" i="0" u="none" strike="noStrike" baseline="0" dirty="0">
                <a:latin typeface="Times New Roman" panose="02020603050405020304" pitchFamily="18" charset="0"/>
              </a:rPr>
              <a:t>Suppose that the conditional statement “If it snows today, then we will go skiing” and its</a:t>
            </a:r>
          </a:p>
          <a:p>
            <a:pPr algn="just">
              <a:lnSpc>
                <a:spcPct val="150000"/>
              </a:lnSpc>
            </a:pPr>
            <a:r>
              <a:rPr lang="en-US" sz="2400" b="0" i="0" u="none" strike="noStrike" baseline="0" dirty="0">
                <a:latin typeface="Times New Roman" panose="02020603050405020304" pitchFamily="18" charset="0"/>
              </a:rPr>
              <a:t>hypothesis, “It is snowing today,” are true. Then, by modus ponens, it follows that the conclusion of the conditional statement, “We will go skiing,” is true.</a:t>
            </a:r>
            <a:endParaRPr lang="en-IN" sz="2400" dirty="0"/>
          </a:p>
        </p:txBody>
      </p:sp>
    </p:spTree>
    <p:extLst>
      <p:ext uri="{BB962C8B-B14F-4D97-AF65-F5344CB8AC3E}">
        <p14:creationId xmlns:p14="http://schemas.microsoft.com/office/powerpoint/2010/main" val="1810819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F6C95F-689F-55BC-852F-E27BE2E32C91}"/>
              </a:ext>
            </a:extLst>
          </p:cNvPr>
          <p:cNvPicPr>
            <a:picLocks noChangeAspect="1"/>
          </p:cNvPicPr>
          <p:nvPr/>
        </p:nvPicPr>
        <p:blipFill>
          <a:blip r:embed="rId2"/>
          <a:stretch>
            <a:fillRect/>
          </a:stretch>
        </p:blipFill>
        <p:spPr>
          <a:xfrm>
            <a:off x="1505243" y="323557"/>
            <a:ext cx="9622301" cy="6534443"/>
          </a:xfrm>
          <a:prstGeom prst="rect">
            <a:avLst/>
          </a:prstGeom>
        </p:spPr>
      </p:pic>
    </p:spTree>
    <p:extLst>
      <p:ext uri="{BB962C8B-B14F-4D97-AF65-F5344CB8AC3E}">
        <p14:creationId xmlns:p14="http://schemas.microsoft.com/office/powerpoint/2010/main" val="2091368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B5C4AF-BA71-8783-FAB1-38DCC89DF2FA}"/>
              </a:ext>
            </a:extLst>
          </p:cNvPr>
          <p:cNvSpPr txBox="1"/>
          <p:nvPr/>
        </p:nvSpPr>
        <p:spPr>
          <a:xfrm>
            <a:off x="787791" y="422031"/>
            <a:ext cx="11057206" cy="3911135"/>
          </a:xfrm>
          <a:prstGeom prst="rect">
            <a:avLst/>
          </a:prstGeom>
          <a:noFill/>
        </p:spPr>
        <p:txBody>
          <a:bodyPr wrap="square">
            <a:spAutoFit/>
          </a:bodyPr>
          <a:lstStyle/>
          <a:p>
            <a:pPr algn="l">
              <a:lnSpc>
                <a:spcPct val="150000"/>
              </a:lnSpc>
            </a:pPr>
            <a:r>
              <a:rPr lang="en-US" sz="2400" b="0" i="0" u="none" strike="noStrike" baseline="0" dirty="0">
                <a:solidFill>
                  <a:srgbClr val="000000"/>
                </a:solidFill>
                <a:latin typeface="Times New Roman" panose="02020603050405020304" pitchFamily="18" charset="0"/>
              </a:rPr>
              <a:t>Q1.State which rule of inference is the basis of the following argument: “It is below freezing now. Therefore, it is either below freezing or raining now.”</a:t>
            </a:r>
          </a:p>
          <a:p>
            <a:pPr algn="l">
              <a:lnSpc>
                <a:spcPct val="150000"/>
              </a:lnSpc>
            </a:pPr>
            <a:r>
              <a:rPr lang="en-US" sz="2400" b="0" i="1" u="none" strike="noStrike" baseline="0" dirty="0">
                <a:solidFill>
                  <a:srgbClr val="00FFFF"/>
                </a:solidFill>
                <a:latin typeface="Times New Roman" panose="02020603050405020304" pitchFamily="18" charset="0"/>
              </a:rPr>
              <a:t>Solution: </a:t>
            </a:r>
            <a:r>
              <a:rPr lang="en-US" sz="2400" b="0" i="0" u="none" strike="noStrike" baseline="0" dirty="0">
                <a:solidFill>
                  <a:srgbClr val="000000"/>
                </a:solidFill>
                <a:latin typeface="Times New Roman" panose="02020603050405020304" pitchFamily="18" charset="0"/>
              </a:rPr>
              <a:t>Let </a:t>
            </a:r>
            <a:r>
              <a:rPr lang="en-US" sz="2400" b="0" i="1" u="none" strike="noStrike" baseline="0" dirty="0">
                <a:solidFill>
                  <a:srgbClr val="000000"/>
                </a:solidFill>
                <a:latin typeface="MTMI"/>
              </a:rPr>
              <a:t>p </a:t>
            </a:r>
            <a:r>
              <a:rPr lang="en-US" sz="2400" b="0" i="0" u="none" strike="noStrike" baseline="0" dirty="0">
                <a:solidFill>
                  <a:srgbClr val="000000"/>
                </a:solidFill>
                <a:latin typeface="Times New Roman" panose="02020603050405020304" pitchFamily="18" charset="0"/>
              </a:rPr>
              <a:t>be the proposition “It is below freezing now” and </a:t>
            </a:r>
            <a:r>
              <a:rPr lang="en-US" sz="2400" b="0" i="1" u="none" strike="noStrike" baseline="0" dirty="0">
                <a:solidFill>
                  <a:srgbClr val="000000"/>
                </a:solidFill>
                <a:latin typeface="MTMI"/>
              </a:rPr>
              <a:t>q </a:t>
            </a:r>
            <a:r>
              <a:rPr lang="en-US" sz="2400" b="0" i="0" u="none" strike="noStrike" baseline="0" dirty="0">
                <a:solidFill>
                  <a:srgbClr val="000000"/>
                </a:solidFill>
                <a:latin typeface="Times New Roman" panose="02020603050405020304" pitchFamily="18" charset="0"/>
              </a:rPr>
              <a:t>the proposition “It is raining now.” Then this argument is of the form</a:t>
            </a:r>
          </a:p>
          <a:p>
            <a:pPr algn="l">
              <a:lnSpc>
                <a:spcPct val="150000"/>
              </a:lnSpc>
            </a:pPr>
            <a:r>
              <a:rPr lang="en-IN" sz="2400" b="0" i="1" u="none" strike="noStrike" baseline="0" dirty="0">
                <a:solidFill>
                  <a:srgbClr val="000000"/>
                </a:solidFill>
                <a:latin typeface="MTMI"/>
              </a:rPr>
              <a:t>p</a:t>
            </a:r>
          </a:p>
          <a:p>
            <a:pPr algn="l">
              <a:lnSpc>
                <a:spcPct val="150000"/>
              </a:lnSpc>
            </a:pPr>
            <a:r>
              <a:rPr lang="en-IN" sz="2400" b="0" i="0" u="none" strike="noStrike" baseline="0" dirty="0">
                <a:solidFill>
                  <a:srgbClr val="000000"/>
                </a:solidFill>
                <a:latin typeface="MSAM10"/>
              </a:rPr>
              <a:t>∴ </a:t>
            </a:r>
            <a:r>
              <a:rPr lang="en-IN" sz="2400" b="0" i="1" u="none" strike="noStrike" baseline="0" dirty="0">
                <a:solidFill>
                  <a:srgbClr val="000000"/>
                </a:solidFill>
                <a:latin typeface="MTMI"/>
              </a:rPr>
              <a:t>p </a:t>
            </a:r>
            <a:r>
              <a:rPr lang="en-IN" sz="2400" b="0" i="0" u="none" strike="noStrike" baseline="0" dirty="0">
                <a:solidFill>
                  <a:srgbClr val="000000"/>
                </a:solidFill>
                <a:latin typeface="MTSYN"/>
              </a:rPr>
              <a:t>∨ </a:t>
            </a:r>
            <a:r>
              <a:rPr lang="en-IN" sz="2400" b="0" i="1" u="none" strike="noStrike" baseline="0" dirty="0">
                <a:solidFill>
                  <a:srgbClr val="000000"/>
                </a:solidFill>
                <a:latin typeface="MTMI"/>
              </a:rPr>
              <a:t>q</a:t>
            </a:r>
          </a:p>
          <a:p>
            <a:pPr algn="l">
              <a:lnSpc>
                <a:spcPct val="150000"/>
              </a:lnSpc>
            </a:pPr>
            <a:r>
              <a:rPr lang="en-US" sz="2400" b="0" i="0" u="none" strike="noStrike" baseline="0" dirty="0">
                <a:solidFill>
                  <a:srgbClr val="000000"/>
                </a:solidFill>
                <a:latin typeface="Times New Roman" panose="02020603050405020304" pitchFamily="18" charset="0"/>
              </a:rPr>
              <a:t>This is an argument that uses the addition rule.</a:t>
            </a:r>
            <a:endParaRPr lang="en-IN" sz="2400" dirty="0"/>
          </a:p>
        </p:txBody>
      </p:sp>
    </p:spTree>
    <p:extLst>
      <p:ext uri="{BB962C8B-B14F-4D97-AF65-F5344CB8AC3E}">
        <p14:creationId xmlns:p14="http://schemas.microsoft.com/office/powerpoint/2010/main" val="3652743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78A629-677D-FA27-011A-81B5839578B4}"/>
              </a:ext>
            </a:extLst>
          </p:cNvPr>
          <p:cNvSpPr txBox="1"/>
          <p:nvPr/>
        </p:nvSpPr>
        <p:spPr>
          <a:xfrm>
            <a:off x="576775" y="182880"/>
            <a:ext cx="10691447" cy="6681124"/>
          </a:xfrm>
          <a:prstGeom prst="rect">
            <a:avLst/>
          </a:prstGeom>
          <a:noFill/>
        </p:spPr>
        <p:txBody>
          <a:bodyPr wrap="square">
            <a:spAutoFit/>
          </a:bodyPr>
          <a:lstStyle/>
          <a:p>
            <a:pPr algn="l">
              <a:lnSpc>
                <a:spcPct val="150000"/>
              </a:lnSpc>
            </a:pPr>
            <a:r>
              <a:rPr lang="en-US" sz="2400" b="0" i="0" u="none" strike="noStrike" baseline="0" dirty="0">
                <a:solidFill>
                  <a:srgbClr val="000000"/>
                </a:solidFill>
                <a:latin typeface="Times New Roman" panose="02020603050405020304" pitchFamily="18" charset="0"/>
              </a:rPr>
              <a:t>Q2. State which rule of inference is used in the argument:</a:t>
            </a:r>
          </a:p>
          <a:p>
            <a:pPr algn="l">
              <a:lnSpc>
                <a:spcPct val="150000"/>
              </a:lnSpc>
            </a:pPr>
            <a:r>
              <a:rPr lang="en-US" sz="2400" b="0" i="0" u="none" strike="noStrike" baseline="0" dirty="0">
                <a:solidFill>
                  <a:srgbClr val="000000"/>
                </a:solidFill>
                <a:latin typeface="Times New Roman" panose="02020603050405020304" pitchFamily="18" charset="0"/>
              </a:rPr>
              <a:t>If it rains today, then we will not have a barbecue today. If we do not have a barbecue today, then we will have a barbecue tomorrow. Therefore, if it rains today, then we will have a </a:t>
            </a:r>
            <a:r>
              <a:rPr lang="en-IN" sz="2400" b="0" i="0" u="none" strike="noStrike" baseline="0" dirty="0">
                <a:solidFill>
                  <a:srgbClr val="000000"/>
                </a:solidFill>
                <a:latin typeface="Times New Roman" panose="02020603050405020304" pitchFamily="18" charset="0"/>
              </a:rPr>
              <a:t>barbecue tomorrow.</a:t>
            </a:r>
          </a:p>
          <a:p>
            <a:pPr algn="l">
              <a:lnSpc>
                <a:spcPct val="150000"/>
              </a:lnSpc>
            </a:pPr>
            <a:r>
              <a:rPr lang="en-US" sz="2400" b="0" i="1" u="none" strike="noStrike" baseline="0" dirty="0">
                <a:solidFill>
                  <a:srgbClr val="00FFFF"/>
                </a:solidFill>
                <a:latin typeface="Times New Roman" panose="02020603050405020304" pitchFamily="18" charset="0"/>
              </a:rPr>
              <a:t>Solution: </a:t>
            </a:r>
            <a:r>
              <a:rPr lang="en-US" sz="2400" b="0" i="0" u="none" strike="noStrike" baseline="0" dirty="0">
                <a:solidFill>
                  <a:srgbClr val="000000"/>
                </a:solidFill>
                <a:latin typeface="Times New Roman" panose="02020603050405020304" pitchFamily="18" charset="0"/>
              </a:rPr>
              <a:t>Let </a:t>
            </a:r>
            <a:r>
              <a:rPr lang="en-US" sz="2400" b="0" i="1" u="none" strike="noStrike" baseline="0" dirty="0">
                <a:solidFill>
                  <a:srgbClr val="000000"/>
                </a:solidFill>
                <a:latin typeface="MTMI"/>
              </a:rPr>
              <a:t>p </a:t>
            </a:r>
            <a:r>
              <a:rPr lang="en-US" sz="2400" b="0" i="0" u="none" strike="noStrike" baseline="0" dirty="0">
                <a:solidFill>
                  <a:srgbClr val="000000"/>
                </a:solidFill>
                <a:latin typeface="Times New Roman" panose="02020603050405020304" pitchFamily="18" charset="0"/>
              </a:rPr>
              <a:t>be the proposition “It is raining today,” let </a:t>
            </a:r>
            <a:r>
              <a:rPr lang="en-US" sz="2400" b="0" i="1" u="none" strike="noStrike" baseline="0" dirty="0">
                <a:solidFill>
                  <a:srgbClr val="000000"/>
                </a:solidFill>
                <a:latin typeface="MTMI"/>
              </a:rPr>
              <a:t>q </a:t>
            </a:r>
            <a:r>
              <a:rPr lang="en-US" sz="2400" b="0" i="0" u="none" strike="noStrike" baseline="0" dirty="0">
                <a:solidFill>
                  <a:srgbClr val="000000"/>
                </a:solidFill>
                <a:latin typeface="Times New Roman" panose="02020603050405020304" pitchFamily="18" charset="0"/>
              </a:rPr>
              <a:t>be the proposition “We will not have a barbecue today,” and let </a:t>
            </a:r>
            <a:r>
              <a:rPr lang="en-US" sz="2400" b="0" i="1" u="none" strike="noStrike" baseline="0" dirty="0">
                <a:solidFill>
                  <a:srgbClr val="000000"/>
                </a:solidFill>
                <a:latin typeface="MTMI"/>
              </a:rPr>
              <a:t>r </a:t>
            </a:r>
            <a:r>
              <a:rPr lang="en-US" sz="2400" b="0" i="0" u="none" strike="noStrike" baseline="0" dirty="0">
                <a:solidFill>
                  <a:srgbClr val="000000"/>
                </a:solidFill>
                <a:latin typeface="Times New Roman" panose="02020603050405020304" pitchFamily="18" charset="0"/>
              </a:rPr>
              <a:t>be the proposition “We will have a barbecue tomorrow.” Then</a:t>
            </a:r>
          </a:p>
          <a:p>
            <a:pPr algn="l">
              <a:lnSpc>
                <a:spcPct val="150000"/>
              </a:lnSpc>
            </a:pPr>
            <a:r>
              <a:rPr lang="en-US" sz="2400" b="0" i="0" u="none" strike="noStrike" baseline="0" dirty="0">
                <a:solidFill>
                  <a:srgbClr val="000000"/>
                </a:solidFill>
                <a:latin typeface="Times New Roman" panose="02020603050405020304" pitchFamily="18" charset="0"/>
              </a:rPr>
              <a:t>this argument is of the form</a:t>
            </a:r>
          </a:p>
          <a:p>
            <a:pPr algn="l">
              <a:lnSpc>
                <a:spcPct val="150000"/>
              </a:lnSpc>
            </a:pPr>
            <a:r>
              <a:rPr lang="en-IN" sz="2400" b="0" i="1" u="none" strike="noStrike" baseline="0" dirty="0">
                <a:solidFill>
                  <a:srgbClr val="000000"/>
                </a:solidFill>
                <a:latin typeface="MTMI"/>
              </a:rPr>
              <a:t>p </a:t>
            </a:r>
            <a:r>
              <a:rPr lang="en-IN" sz="2400" b="0" i="0" u="none" strike="noStrike" baseline="0" dirty="0">
                <a:solidFill>
                  <a:srgbClr val="000000"/>
                </a:solidFill>
                <a:latin typeface="MTSYN"/>
              </a:rPr>
              <a:t>→ </a:t>
            </a:r>
            <a:r>
              <a:rPr lang="en-IN" sz="2400" b="0" i="1" u="none" strike="noStrike" baseline="0" dirty="0">
                <a:solidFill>
                  <a:srgbClr val="000000"/>
                </a:solidFill>
                <a:latin typeface="MTMI"/>
              </a:rPr>
              <a:t>q</a:t>
            </a:r>
          </a:p>
          <a:p>
            <a:pPr algn="l">
              <a:lnSpc>
                <a:spcPct val="150000"/>
              </a:lnSpc>
            </a:pPr>
            <a:r>
              <a:rPr lang="en-IN" sz="2400" b="0" i="1" u="none" strike="noStrike" baseline="0" dirty="0">
                <a:solidFill>
                  <a:srgbClr val="000000"/>
                </a:solidFill>
                <a:latin typeface="MTMI"/>
              </a:rPr>
              <a:t>q </a:t>
            </a:r>
            <a:r>
              <a:rPr lang="en-IN" sz="2400" b="0" i="0" u="none" strike="noStrike" baseline="0" dirty="0">
                <a:solidFill>
                  <a:srgbClr val="000000"/>
                </a:solidFill>
                <a:latin typeface="MTSYN"/>
              </a:rPr>
              <a:t>→ </a:t>
            </a:r>
            <a:r>
              <a:rPr lang="en-IN" sz="2400" b="0" i="1" u="none" strike="noStrike" baseline="0" dirty="0">
                <a:solidFill>
                  <a:srgbClr val="000000"/>
                </a:solidFill>
                <a:latin typeface="MTMI"/>
              </a:rPr>
              <a:t>r</a:t>
            </a:r>
          </a:p>
          <a:p>
            <a:pPr algn="l">
              <a:lnSpc>
                <a:spcPct val="150000"/>
              </a:lnSpc>
            </a:pPr>
            <a:r>
              <a:rPr lang="en-IN" sz="2400" b="0" i="0" u="none" strike="noStrike" baseline="0" dirty="0">
                <a:solidFill>
                  <a:srgbClr val="000000"/>
                </a:solidFill>
                <a:latin typeface="MSAM10"/>
              </a:rPr>
              <a:t>∴ </a:t>
            </a:r>
            <a:r>
              <a:rPr lang="en-IN" sz="2400" b="0" i="1" u="none" strike="noStrike" baseline="0" dirty="0">
                <a:solidFill>
                  <a:srgbClr val="000000"/>
                </a:solidFill>
                <a:latin typeface="MTMI"/>
              </a:rPr>
              <a:t>p </a:t>
            </a:r>
            <a:r>
              <a:rPr lang="en-IN" sz="2400" b="0" i="0" u="none" strike="noStrike" baseline="0" dirty="0">
                <a:solidFill>
                  <a:srgbClr val="000000"/>
                </a:solidFill>
                <a:latin typeface="MTSYN"/>
              </a:rPr>
              <a:t>→ </a:t>
            </a:r>
            <a:r>
              <a:rPr lang="en-IN" sz="2400" b="0" i="1" u="none" strike="noStrike" baseline="0" dirty="0">
                <a:solidFill>
                  <a:srgbClr val="000000"/>
                </a:solidFill>
                <a:latin typeface="MTMI"/>
              </a:rPr>
              <a:t>r</a:t>
            </a:r>
          </a:p>
          <a:p>
            <a:pPr algn="l">
              <a:lnSpc>
                <a:spcPct val="150000"/>
              </a:lnSpc>
            </a:pPr>
            <a:r>
              <a:rPr lang="en-US" sz="2400" b="0" i="0" u="none" strike="noStrike" baseline="0" dirty="0">
                <a:solidFill>
                  <a:srgbClr val="000000"/>
                </a:solidFill>
                <a:latin typeface="Times New Roman" panose="02020603050405020304" pitchFamily="18" charset="0"/>
              </a:rPr>
              <a:t>Hence, this argument is a hypothetical syllogism.</a:t>
            </a:r>
            <a:endParaRPr lang="en-IN" sz="2400" dirty="0"/>
          </a:p>
        </p:txBody>
      </p:sp>
    </p:spTree>
    <p:extLst>
      <p:ext uri="{BB962C8B-B14F-4D97-AF65-F5344CB8AC3E}">
        <p14:creationId xmlns:p14="http://schemas.microsoft.com/office/powerpoint/2010/main" val="307458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8967-4FE5-7915-9034-62E0EA086446}"/>
              </a:ext>
            </a:extLst>
          </p:cNvPr>
          <p:cNvSpPr>
            <a:spLocks noGrp="1"/>
          </p:cNvSpPr>
          <p:nvPr>
            <p:ph type="title"/>
          </p:nvPr>
        </p:nvSpPr>
        <p:spPr>
          <a:xfrm>
            <a:off x="2743200" y="759655"/>
            <a:ext cx="7976382" cy="3291840"/>
          </a:xfrm>
        </p:spPr>
        <p:txBody>
          <a:bodyPr>
            <a:normAutofit/>
          </a:bodyPr>
          <a:lstStyle/>
          <a:p>
            <a:r>
              <a:rPr lang="en-US" sz="3200" i="0" u="none" strike="noStrike" baseline="0" dirty="0">
                <a:latin typeface="Times New Roman" panose="02020603050405020304" pitchFamily="18" charset="0"/>
                <a:cs typeface="Times New Roman" panose="02020603050405020304" pitchFamily="18" charset="0"/>
              </a:rPr>
              <a:t>Using Rules of Inference to Build Arguments</a:t>
            </a:r>
            <a:br>
              <a:rPr lang="en-US" sz="2800" i="0" u="none" strike="noStrike" baseline="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550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C10A2C-2364-E043-C854-26D429BB6448}"/>
              </a:ext>
            </a:extLst>
          </p:cNvPr>
          <p:cNvSpPr txBox="1"/>
          <p:nvPr/>
        </p:nvSpPr>
        <p:spPr>
          <a:xfrm>
            <a:off x="211014" y="422032"/>
            <a:ext cx="11844997" cy="6116226"/>
          </a:xfrm>
          <a:prstGeom prst="rect">
            <a:avLst/>
          </a:prstGeom>
          <a:noFill/>
        </p:spPr>
        <p:txBody>
          <a:bodyPr wrap="square">
            <a:spAutoFit/>
          </a:bodyPr>
          <a:lstStyle/>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Q. Show that the premises “It is not sunny this afternoon and it is colder than yesterday,” “We will go swimming only if it is sunny,” “If we do not go swimming, then we will take a canoe trip,” and “If we take a canoe trip, then we will be home by sunset” lead to the conclusion “We will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be home by sunset.”</a:t>
            </a:r>
          </a:p>
          <a:p>
            <a:pPr algn="just">
              <a:lnSpc>
                <a:spcPct val="150000"/>
              </a:lnSpc>
            </a:pPr>
            <a:r>
              <a:rPr lang="en-US" sz="2400" b="0" i="1" u="none" strike="noStrike" baseline="0" dirty="0">
                <a:latin typeface="Times New Roman" panose="02020603050405020304" pitchFamily="18" charset="0"/>
                <a:cs typeface="Times New Roman" panose="02020603050405020304" pitchFamily="18" charset="0"/>
              </a:rPr>
              <a:t>Solution</a:t>
            </a:r>
            <a:r>
              <a:rPr lang="en-US" sz="2400" b="0" i="1" u="none" strike="noStrike" baseline="0" dirty="0">
                <a:solidFill>
                  <a:srgbClr val="00FFFF"/>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Let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p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be the proposition “It is sunny this afternoon,” </a:t>
            </a:r>
          </a:p>
          <a:p>
            <a:pPr algn="just">
              <a:lnSpc>
                <a:spcPct val="150000"/>
              </a:lnSpc>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q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proposition “It is colder than yesterday,” </a:t>
            </a:r>
          </a:p>
          <a:p>
            <a:pPr algn="just">
              <a:lnSpc>
                <a:spcPct val="150000"/>
              </a:lnSpc>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proposition “We will go swimming,” </a:t>
            </a:r>
          </a:p>
          <a:p>
            <a:pPr algn="just">
              <a:lnSpc>
                <a:spcPct val="150000"/>
              </a:lnSpc>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proposition “We will take a canoe trip,” and </a:t>
            </a:r>
          </a:p>
          <a:p>
            <a:pPr algn="just">
              <a:lnSpc>
                <a:spcPct val="150000"/>
              </a:lnSpc>
            </a:pPr>
            <a:r>
              <a:rPr lang="en-US" sz="2400" b="0" i="1" u="none" strike="noStrike" baseline="0" dirty="0">
                <a:solidFill>
                  <a:srgbClr val="000000"/>
                </a:solidFill>
                <a:latin typeface="Times New Roman" panose="02020603050405020304" pitchFamily="18" charset="0"/>
                <a:cs typeface="Times New Roman" panose="02020603050405020304" pitchFamily="18" charset="0"/>
              </a:rPr>
              <a:t>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proposition “We will be home by sunset.” </a:t>
            </a:r>
          </a:p>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Then the premises become</a:t>
            </a:r>
          </a:p>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p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q, 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p,</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r</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6996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95560E-BFE6-B320-2222-B35E9F493EC7}"/>
              </a:ext>
            </a:extLst>
          </p:cNvPr>
          <p:cNvSpPr txBox="1"/>
          <p:nvPr/>
        </p:nvSpPr>
        <p:spPr>
          <a:xfrm>
            <a:off x="661181" y="407963"/>
            <a:ext cx="11071273" cy="5262979"/>
          </a:xfrm>
          <a:prstGeom prst="rect">
            <a:avLst/>
          </a:prstGeom>
          <a:noFill/>
        </p:spPr>
        <p:txBody>
          <a:bodyPr wrap="square">
            <a:spAutoFit/>
          </a:bodyPr>
          <a:lstStyle/>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conclusion is simply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We need to give a valid argument with premises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p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q</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p</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s</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and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conclusion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We construct an argument to show that our premises lead to the desired conclusion as</a:t>
            </a:r>
          </a:p>
          <a:p>
            <a:pPr algn="just"/>
            <a:r>
              <a:rPr lang="en-IN" sz="2400" b="0" i="0" u="none" strike="noStrike" baseline="0" dirty="0">
                <a:solidFill>
                  <a:srgbClr val="000000"/>
                </a:solidFill>
                <a:latin typeface="Times New Roman" panose="02020603050405020304" pitchFamily="18" charset="0"/>
                <a:cs typeface="Times New Roman" panose="02020603050405020304" pitchFamily="18" charset="0"/>
              </a:rPr>
              <a:t>follows.</a:t>
            </a:r>
          </a:p>
          <a:p>
            <a:pPr algn="just"/>
            <a:r>
              <a:rPr lang="en-IN" sz="2400" b="1" i="0" u="none" strike="noStrike" baseline="0" dirty="0">
                <a:solidFill>
                  <a:srgbClr val="000000"/>
                </a:solidFill>
                <a:latin typeface="Times New Roman" panose="02020603050405020304" pitchFamily="18" charset="0"/>
                <a:cs typeface="Times New Roman" panose="02020603050405020304" pitchFamily="18" charset="0"/>
              </a:rPr>
              <a:t>Step                                             Reason</a:t>
            </a:r>
          </a:p>
          <a:p>
            <a:pPr algn="just"/>
            <a:r>
              <a:rPr lang="en-IN" sz="2400" b="0" i="0" u="none" strike="noStrike" baseline="0" dirty="0">
                <a:solidFill>
                  <a:srgbClr val="000000"/>
                </a:solidFill>
                <a:latin typeface="Times New Roman" panose="02020603050405020304" pitchFamily="18" charset="0"/>
                <a:cs typeface="Times New Roman" panose="02020603050405020304" pitchFamily="18" charset="0"/>
              </a:rPr>
              <a:t>1.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p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q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Premise</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p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Simplification using (1)</a:t>
            </a:r>
          </a:p>
          <a:p>
            <a:pPr algn="just"/>
            <a:r>
              <a:rPr lang="en-IN" sz="2400" b="0" i="0" u="none" strike="noStrike" baseline="0" dirty="0">
                <a:solidFill>
                  <a:srgbClr val="000000"/>
                </a:solidFill>
                <a:latin typeface="Times New Roman" panose="02020603050405020304" pitchFamily="18" charset="0"/>
                <a:cs typeface="Times New Roman" panose="02020603050405020304" pitchFamily="18" charset="0"/>
              </a:rPr>
              <a:t>3.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p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Premise</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4.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Modus tollens using (2) and (3)</a:t>
            </a:r>
          </a:p>
          <a:p>
            <a:pPr algn="just"/>
            <a:r>
              <a:rPr lang="en-IN" sz="2400" b="0" i="0" u="none" strike="noStrike" baseline="0" dirty="0">
                <a:solidFill>
                  <a:srgbClr val="000000"/>
                </a:solidFill>
                <a:latin typeface="Times New Roman" panose="02020603050405020304" pitchFamily="18" charset="0"/>
                <a:cs typeface="Times New Roman" panose="02020603050405020304" pitchFamily="18" charset="0"/>
              </a:rPr>
              <a:t>5.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s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Premise</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6.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Modus ponens using (4) and (5)</a:t>
            </a:r>
          </a:p>
          <a:p>
            <a:pPr algn="just"/>
            <a:r>
              <a:rPr lang="en-IN" sz="2400" b="0" i="0" u="none" strike="noStrike" baseline="0" dirty="0">
                <a:solidFill>
                  <a:srgbClr val="000000"/>
                </a:solidFill>
                <a:latin typeface="Times New Roman" panose="02020603050405020304" pitchFamily="18" charset="0"/>
                <a:cs typeface="Times New Roman" panose="02020603050405020304" pitchFamily="18" charset="0"/>
              </a:rPr>
              <a:t>7.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s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t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Premise</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8.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Modus ponens using (6) and (7)</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46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82CC80-265A-8940-7BDA-AC043F6CCEED}"/>
                  </a:ext>
                </a:extLst>
              </p:cNvPr>
              <p:cNvSpPr txBox="1"/>
              <p:nvPr/>
            </p:nvSpPr>
            <p:spPr>
              <a:xfrm>
                <a:off x="1139483" y="872197"/>
                <a:ext cx="8468751" cy="6650667"/>
              </a:xfrm>
              <a:prstGeom prst="rect">
                <a:avLst/>
              </a:prstGeom>
              <a:noFill/>
            </p:spPr>
            <p:txBody>
              <a:bodyPr wrap="square" rtlCol="0">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Let P(x) : x is perfect</a:t>
                </a:r>
              </a:p>
              <a:p>
                <a:pPr algn="just">
                  <a:lnSpc>
                    <a:spcPct val="200000"/>
                  </a:lnSpc>
                </a:pPr>
                <a:r>
                  <a:rPr lang="en-US" sz="2400" dirty="0">
                    <a:latin typeface="Times New Roman" panose="02020603050405020304" pitchFamily="18" charset="0"/>
                    <a:cs typeface="Times New Roman" panose="02020603050405020304" pitchFamily="18" charset="0"/>
                  </a:rPr>
                  <a:t>F(x) : x is your friend.</a:t>
                </a:r>
              </a:p>
              <a:p>
                <a:pPr marL="342900" indent="-342900" algn="just">
                  <a:lnSpc>
                    <a:spcPct val="200000"/>
                  </a:lnSpc>
                  <a:buAutoNum type="alphaLcParenBoth"/>
                </a:pP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IN" sz="2400" dirty="0">
                    <a:latin typeface="Times New Roman" panose="02020603050405020304" pitchFamily="18" charset="0"/>
                    <a:cs typeface="Times New Roman" panose="02020603050405020304" pitchFamily="18" charset="0"/>
                  </a:rPr>
                  <a:t>x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IN" sz="2400" dirty="0">
                    <a:latin typeface="Times New Roman" panose="02020603050405020304" pitchFamily="18" charset="0"/>
                    <a:cs typeface="Times New Roman" panose="02020603050405020304" pitchFamily="18" charset="0"/>
                  </a:rPr>
                  <a:t>P(x)</a:t>
                </a:r>
              </a:p>
              <a:p>
                <a:pPr marL="342900" indent="-342900" algn="just">
                  <a:lnSpc>
                    <a:spcPct val="200000"/>
                  </a:lnSpc>
                  <a:buFontTx/>
                  <a:buAutoNum type="alphaLcParenBoth"/>
                </a:pP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IN" sz="2400" dirty="0">
                    <a:latin typeface="Times New Roman" panose="02020603050405020304" pitchFamily="18" charset="0"/>
                    <a:cs typeface="Times New Roman" panose="02020603050405020304" pitchFamily="18" charset="0"/>
                  </a:rPr>
                  <a:t>(</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IN" sz="2400" dirty="0">
                    <a:latin typeface="Times New Roman" panose="02020603050405020304" pitchFamily="18" charset="0"/>
                    <a:cs typeface="Times New Roman" panose="02020603050405020304" pitchFamily="18" charset="0"/>
                  </a:rPr>
                  <a:t>x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IN" sz="2400" dirty="0">
                    <a:latin typeface="Times New Roman" panose="02020603050405020304" pitchFamily="18" charset="0"/>
                    <a:cs typeface="Times New Roman" panose="02020603050405020304" pitchFamily="18" charset="0"/>
                  </a:rPr>
                  <a:t>P(x))</a:t>
                </a:r>
              </a:p>
              <a:p>
                <a:pPr marL="342900" indent="-342900" algn="just">
                  <a:lnSpc>
                    <a:spcPct val="200000"/>
                  </a:lnSpc>
                  <a:buFontTx/>
                  <a:buAutoNum type="alphaLcParenBoth"/>
                </a:pP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IN" sz="2400" dirty="0">
                    <a:latin typeface="Times New Roman" panose="02020603050405020304" pitchFamily="18" charset="0"/>
                    <a:cs typeface="Times New Roman" panose="02020603050405020304" pitchFamily="18" charset="0"/>
                  </a:rPr>
                  <a:t>x (F(x)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oMath>
                </a14:m>
                <a:endParaRPr lang="en-US" sz="2400" b="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lnSpc>
                    <a:spcPct val="200000"/>
                  </a:lnSpc>
                  <a:buFontTx/>
                  <a:buAutoNum type="alphaLcParenBoth"/>
                </a:pP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m:rPr>
                            <m:sty m:val="p"/>
                          </m:rPr>
                          <a:rPr lang="el-GR" sz="2400" b="0" i="1" smtClean="0">
                            <a:latin typeface="Cambria Math" panose="02040503050406030204" pitchFamily="18" charset="0"/>
                            <a:ea typeface="Cambria Math" panose="02040503050406030204" pitchFamily="18" charset="0"/>
                          </a:rPr>
                          <m:t>Λ</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e>
                    </m:d>
                  </m:oMath>
                </a14:m>
                <a:endParaRPr lang="en-US" sz="2400" b="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lnSpc>
                    <a:spcPct val="200000"/>
                  </a:lnSpc>
                  <a:buFontTx/>
                  <a:buAutoNum type="alphaLcParenBoth"/>
                </a:pP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IN" sz="2400" dirty="0">
                    <a:latin typeface="Times New Roman" panose="02020603050405020304" pitchFamily="18" charset="0"/>
                    <a:cs typeface="Times New Roman" panose="02020603050405020304" pitchFamily="18" charset="0"/>
                  </a:rPr>
                  <a:t>x (F(x)</a:t>
                </a:r>
                <a:r>
                  <a:rPr lang="el-GR" sz="2400" b="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m:rPr>
                        <m:sty m:val="p"/>
                      </m:rPr>
                      <a:rPr lang="el-GR" sz="2400" b="0" i="1" smtClean="0">
                        <a:latin typeface="Cambria Math" panose="02040503050406030204" pitchFamily="18" charset="0"/>
                        <a:ea typeface="Cambria Math" panose="02040503050406030204" pitchFamily="18" charset="0"/>
                      </a:rPr>
                      <m:t>Λ</m:t>
                    </m:r>
                  </m:oMath>
                </a14:m>
                <a:r>
                  <a:rPr lang="en-IN" sz="2400" dirty="0">
                    <a:latin typeface="Times New Roman" panose="02020603050405020304" pitchFamily="18" charset="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oMath>
                </a14:m>
                <a:endParaRPr lang="en-US" sz="2400" b="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gn="just">
                  <a:lnSpc>
                    <a:spcPct val="200000"/>
                  </a:lnSpc>
                  <a:buFontTx/>
                  <a:buAutoNum type="alphaLcParenBoth"/>
                </a:pP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𝑉</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m:t>
                    </m:r>
                  </m:oMath>
                </a14:m>
                <a:endParaRPr lang="en-US" sz="2400" b="0"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buFontTx/>
                  <a:buAutoNum type="alphaLcParenBoth"/>
                </a:pPr>
                <a:endParaRPr lang="en-IN" dirty="0"/>
              </a:p>
              <a:p>
                <a:pPr marL="342900" indent="-342900">
                  <a:buAutoNum type="alphaLcParenBoth"/>
                </a:pPr>
                <a:endParaRPr lang="en-IN" dirty="0"/>
              </a:p>
            </p:txBody>
          </p:sp>
        </mc:Choice>
        <mc:Fallback xmlns="">
          <p:sp>
            <p:nvSpPr>
              <p:cNvPr id="2" name="TextBox 1">
                <a:extLst>
                  <a:ext uri="{FF2B5EF4-FFF2-40B4-BE49-F238E27FC236}">
                    <a16:creationId xmlns:a16="http://schemas.microsoft.com/office/drawing/2014/main" id="{7B82CC80-265A-8940-7BDA-AC043F6CCEED}"/>
                  </a:ext>
                </a:extLst>
              </p:cNvPr>
              <p:cNvSpPr txBox="1">
                <a:spLocks noRot="1" noChangeAspect="1" noMove="1" noResize="1" noEditPoints="1" noAdjustHandles="1" noChangeArrowheads="1" noChangeShapeType="1" noTextEdit="1"/>
              </p:cNvSpPr>
              <p:nvPr/>
            </p:nvSpPr>
            <p:spPr>
              <a:xfrm>
                <a:off x="1139483" y="872197"/>
                <a:ext cx="8468751" cy="6650667"/>
              </a:xfrm>
              <a:prstGeom prst="rect">
                <a:avLst/>
              </a:prstGeom>
              <a:blipFill>
                <a:blip r:embed="rId2"/>
                <a:stretch>
                  <a:fillRect l="-1152"/>
                </a:stretch>
              </a:blipFill>
            </p:spPr>
            <p:txBody>
              <a:bodyPr/>
              <a:lstStyle/>
              <a:p>
                <a:r>
                  <a:rPr lang="en-IN">
                    <a:noFill/>
                  </a:rPr>
                  <a:t> </a:t>
                </a:r>
              </a:p>
            </p:txBody>
          </p:sp>
        </mc:Fallback>
      </mc:AlternateContent>
    </p:spTree>
    <p:extLst>
      <p:ext uri="{BB962C8B-B14F-4D97-AF65-F5344CB8AC3E}">
        <p14:creationId xmlns:p14="http://schemas.microsoft.com/office/powerpoint/2010/main" val="243493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FFD0E-855E-427E-C8FF-F6FA08291CE0}"/>
              </a:ext>
            </a:extLst>
          </p:cNvPr>
          <p:cNvSpPr txBox="1"/>
          <p:nvPr/>
        </p:nvSpPr>
        <p:spPr>
          <a:xfrm>
            <a:off x="407963" y="211015"/>
            <a:ext cx="11141611" cy="6677084"/>
          </a:xfrm>
          <a:prstGeom prst="rect">
            <a:avLst/>
          </a:prstGeom>
          <a:noFill/>
        </p:spPr>
        <p:txBody>
          <a:bodyPr wrap="square">
            <a:spAutoFit/>
          </a:bodyPr>
          <a:lstStyle/>
          <a:p>
            <a:pPr algn="just">
              <a:lnSpc>
                <a:spcPct val="150000"/>
              </a:lnSpc>
            </a:pPr>
            <a:r>
              <a:rPr lang="en-US" sz="2400" b="0" i="0" u="none" strike="noStrike" baseline="0" dirty="0">
                <a:solidFill>
                  <a:srgbClr val="000000"/>
                </a:solidFill>
                <a:latin typeface="Times New Roman" panose="02020603050405020304" pitchFamily="18" charset="0"/>
              </a:rPr>
              <a:t>Q. Show that the premises “If you send me an e-mail message, then I will finish writing the program,” “If you do not send me an e-mail message, then I will go to sleep early,” and “If I go to sleep early, then I will wake up feeling refreshed” lead to the conclusion “If I do not finish writing the program, then I will wake up feeling refreshed.”</a:t>
            </a:r>
          </a:p>
          <a:p>
            <a:pPr algn="just">
              <a:lnSpc>
                <a:spcPct val="150000"/>
              </a:lnSpc>
            </a:pPr>
            <a:r>
              <a:rPr lang="en-US" sz="2400" b="0" i="1" u="none" strike="noStrike" baseline="0" dirty="0">
                <a:latin typeface="Times New Roman" panose="02020603050405020304" pitchFamily="18" charset="0"/>
              </a:rPr>
              <a:t>Solution</a:t>
            </a:r>
            <a:r>
              <a:rPr lang="en-US" sz="2400" b="0" i="1" u="none" strike="noStrike" baseline="0" dirty="0">
                <a:solidFill>
                  <a:srgbClr val="00FFFF"/>
                </a:solidFill>
                <a:latin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rPr>
              <a:t>Let </a:t>
            </a:r>
            <a:r>
              <a:rPr lang="en-US" sz="2400" b="0" i="1" u="none" strike="noStrike" baseline="0" dirty="0">
                <a:solidFill>
                  <a:srgbClr val="000000"/>
                </a:solidFill>
                <a:latin typeface="MTMI"/>
              </a:rPr>
              <a:t>p </a:t>
            </a:r>
            <a:r>
              <a:rPr lang="en-US" sz="2400" b="0" i="0" u="none" strike="noStrike" baseline="0" dirty="0">
                <a:solidFill>
                  <a:srgbClr val="000000"/>
                </a:solidFill>
                <a:latin typeface="Times New Roman" panose="02020603050405020304" pitchFamily="18" charset="0"/>
              </a:rPr>
              <a:t>be the proposition “You send me an e-mail message,” </a:t>
            </a:r>
          </a:p>
          <a:p>
            <a:pPr algn="just">
              <a:lnSpc>
                <a:spcPct val="150000"/>
              </a:lnSpc>
            </a:pPr>
            <a:r>
              <a:rPr lang="en-US" sz="2400" b="0" i="1" u="none" strike="noStrike" baseline="0" dirty="0">
                <a:solidFill>
                  <a:srgbClr val="000000"/>
                </a:solidFill>
                <a:latin typeface="MTMI"/>
              </a:rPr>
              <a:t>q   </a:t>
            </a:r>
            <a:r>
              <a:rPr lang="en-US" sz="2400" b="0" i="0" u="none" strike="noStrike" baseline="0" dirty="0">
                <a:solidFill>
                  <a:srgbClr val="000000"/>
                </a:solidFill>
                <a:latin typeface="Times New Roman" panose="02020603050405020304" pitchFamily="18" charset="0"/>
              </a:rPr>
              <a:t>the proposition “I will finish writing the program,” </a:t>
            </a:r>
          </a:p>
          <a:p>
            <a:pPr algn="just">
              <a:lnSpc>
                <a:spcPct val="150000"/>
              </a:lnSpc>
            </a:pPr>
            <a:r>
              <a:rPr lang="en-US" sz="2400" dirty="0">
                <a:solidFill>
                  <a:srgbClr val="000000"/>
                </a:solidFill>
                <a:latin typeface="Times New Roman" panose="02020603050405020304" pitchFamily="18" charset="0"/>
              </a:rPr>
              <a:t> </a:t>
            </a:r>
            <a:r>
              <a:rPr lang="en-US" sz="2400" b="0" i="1" u="none" strike="noStrike" baseline="0" dirty="0">
                <a:solidFill>
                  <a:srgbClr val="000000"/>
                </a:solidFill>
                <a:latin typeface="MTMI"/>
              </a:rPr>
              <a:t>r   </a:t>
            </a:r>
            <a:r>
              <a:rPr lang="en-US" sz="2400" b="0" i="0" u="none" strike="noStrike" baseline="0" dirty="0">
                <a:solidFill>
                  <a:srgbClr val="000000"/>
                </a:solidFill>
                <a:latin typeface="Times New Roman" panose="02020603050405020304" pitchFamily="18" charset="0"/>
              </a:rPr>
              <a:t>the proposition “I will go to sleep early,” and </a:t>
            </a:r>
          </a:p>
          <a:p>
            <a:pPr algn="just">
              <a:lnSpc>
                <a:spcPct val="150000"/>
              </a:lnSpc>
            </a:pPr>
            <a:r>
              <a:rPr lang="en-US" sz="2400" b="0" i="1" u="none" strike="noStrike" baseline="0" dirty="0">
                <a:solidFill>
                  <a:srgbClr val="000000"/>
                </a:solidFill>
                <a:latin typeface="MTMI"/>
              </a:rPr>
              <a:t>s   </a:t>
            </a:r>
            <a:r>
              <a:rPr lang="en-US" sz="2400" b="0" i="0" u="none" strike="noStrike" baseline="0" dirty="0">
                <a:solidFill>
                  <a:srgbClr val="000000"/>
                </a:solidFill>
                <a:latin typeface="Times New Roman" panose="02020603050405020304" pitchFamily="18" charset="0"/>
              </a:rPr>
              <a:t>the proposition “I </a:t>
            </a:r>
            <a:r>
              <a:rPr lang="en-US" sz="2400" b="0" i="0" u="none" strike="noStrike" baseline="0" dirty="0" err="1">
                <a:solidFill>
                  <a:srgbClr val="000000"/>
                </a:solidFill>
                <a:latin typeface="Times New Roman" panose="02020603050405020304" pitchFamily="18" charset="0"/>
              </a:rPr>
              <a:t>willwake</a:t>
            </a:r>
            <a:r>
              <a:rPr lang="en-US" sz="2400" b="0" i="0" u="none" strike="noStrike" baseline="0" dirty="0">
                <a:solidFill>
                  <a:srgbClr val="000000"/>
                </a:solidFill>
                <a:latin typeface="Times New Roman" panose="02020603050405020304" pitchFamily="18" charset="0"/>
              </a:rPr>
              <a:t> up feeling refreshed.” </a:t>
            </a:r>
          </a:p>
          <a:p>
            <a:pPr algn="just">
              <a:lnSpc>
                <a:spcPct val="150000"/>
              </a:lnSpc>
            </a:pPr>
            <a:r>
              <a:rPr lang="en-US" sz="2400" b="0" i="0" u="none" strike="noStrike" baseline="0" dirty="0">
                <a:solidFill>
                  <a:srgbClr val="000000"/>
                </a:solidFill>
                <a:latin typeface="Times New Roman" panose="02020603050405020304" pitchFamily="18" charset="0"/>
              </a:rPr>
              <a:t>Then the premises are </a:t>
            </a:r>
            <a:r>
              <a:rPr lang="en-US" sz="2400" b="0" i="1" u="none" strike="noStrike" baseline="0" dirty="0">
                <a:solidFill>
                  <a:srgbClr val="000000"/>
                </a:solidFill>
                <a:latin typeface="MTMI"/>
              </a:rPr>
              <a:t>p </a:t>
            </a:r>
            <a:r>
              <a:rPr lang="en-US" sz="2400" b="0" i="0" u="none" strike="noStrike" baseline="0" dirty="0">
                <a:solidFill>
                  <a:srgbClr val="000000"/>
                </a:solidFill>
                <a:latin typeface="MTSYN"/>
              </a:rPr>
              <a:t>→ </a:t>
            </a:r>
            <a:r>
              <a:rPr lang="en-US" sz="2400" b="0" i="1" u="none" strike="noStrike" baseline="0" dirty="0">
                <a:solidFill>
                  <a:srgbClr val="000000"/>
                </a:solidFill>
                <a:latin typeface="MTMI"/>
              </a:rPr>
              <a:t>q</a:t>
            </a:r>
            <a:r>
              <a:rPr lang="en-US" sz="2400" b="0"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MTSYN"/>
              </a:rPr>
              <a:t>￢</a:t>
            </a:r>
            <a:r>
              <a:rPr lang="en-US" sz="2400" b="0" i="1" u="none" strike="noStrike" baseline="0" dirty="0">
                <a:solidFill>
                  <a:srgbClr val="000000"/>
                </a:solidFill>
                <a:latin typeface="MTMI"/>
              </a:rPr>
              <a:t>p </a:t>
            </a:r>
            <a:r>
              <a:rPr lang="en-US" sz="2400" b="0" i="0" u="none" strike="noStrike" baseline="0" dirty="0">
                <a:solidFill>
                  <a:srgbClr val="000000"/>
                </a:solidFill>
                <a:latin typeface="MTSYN"/>
              </a:rPr>
              <a:t>→ </a:t>
            </a:r>
            <a:r>
              <a:rPr lang="en-US" sz="2400" b="0" i="1" u="none" strike="noStrike" baseline="0" dirty="0">
                <a:solidFill>
                  <a:srgbClr val="000000"/>
                </a:solidFill>
                <a:latin typeface="MTMI"/>
              </a:rPr>
              <a:t>r</a:t>
            </a:r>
            <a:r>
              <a:rPr lang="en-US" sz="2400" b="0" i="0" u="none" strike="noStrike" baseline="0" dirty="0">
                <a:solidFill>
                  <a:srgbClr val="000000"/>
                </a:solidFill>
                <a:latin typeface="Times New Roman" panose="02020603050405020304" pitchFamily="18" charset="0"/>
              </a:rPr>
              <a:t>,   and </a:t>
            </a:r>
            <a:r>
              <a:rPr lang="en-US" sz="2400" b="0" i="1" u="none" strike="noStrike" baseline="0" dirty="0">
                <a:solidFill>
                  <a:srgbClr val="000000"/>
                </a:solidFill>
                <a:latin typeface="MTMI"/>
              </a:rPr>
              <a:t>r </a:t>
            </a:r>
            <a:r>
              <a:rPr lang="en-US" sz="2400" b="0" i="0" u="none" strike="noStrike" baseline="0" dirty="0">
                <a:solidFill>
                  <a:srgbClr val="000000"/>
                </a:solidFill>
                <a:latin typeface="MTSYN"/>
              </a:rPr>
              <a:t>→ </a:t>
            </a:r>
            <a:r>
              <a:rPr lang="en-US" sz="2400" b="0" i="1" u="none" strike="noStrike" baseline="0" dirty="0">
                <a:solidFill>
                  <a:srgbClr val="000000"/>
                </a:solidFill>
                <a:latin typeface="MTMI"/>
              </a:rPr>
              <a:t>s</a:t>
            </a:r>
            <a:r>
              <a:rPr lang="en-US" sz="2400" b="0" i="0" u="none" strike="noStrike" baseline="0" dirty="0">
                <a:solidFill>
                  <a:srgbClr val="000000"/>
                </a:solidFill>
                <a:latin typeface="Times New Roman" panose="02020603050405020304" pitchFamily="18" charset="0"/>
              </a:rPr>
              <a:t>. </a:t>
            </a:r>
          </a:p>
          <a:p>
            <a:pPr algn="just">
              <a:lnSpc>
                <a:spcPct val="150000"/>
              </a:lnSpc>
            </a:pPr>
            <a:r>
              <a:rPr lang="en-US" sz="2400" b="0" i="0" u="none" strike="noStrike" baseline="0" dirty="0">
                <a:solidFill>
                  <a:srgbClr val="000000"/>
                </a:solidFill>
                <a:latin typeface="Times New Roman" panose="02020603050405020304" pitchFamily="18" charset="0"/>
              </a:rPr>
              <a:t>The desired conclusion is </a:t>
            </a:r>
            <a:r>
              <a:rPr lang="en-US" sz="2400" b="0" i="0" u="none" strike="noStrike" baseline="0" dirty="0">
                <a:solidFill>
                  <a:srgbClr val="000000"/>
                </a:solidFill>
                <a:latin typeface="MTSYN"/>
              </a:rPr>
              <a:t>￢</a:t>
            </a:r>
            <a:r>
              <a:rPr lang="en-US" sz="2400" b="0" i="1" u="none" strike="noStrike" baseline="0" dirty="0">
                <a:solidFill>
                  <a:srgbClr val="000000"/>
                </a:solidFill>
                <a:latin typeface="MTMI"/>
              </a:rPr>
              <a:t>q </a:t>
            </a:r>
            <a:r>
              <a:rPr lang="en-US" sz="2400" b="0" i="0" u="none" strike="noStrike" baseline="0" dirty="0">
                <a:solidFill>
                  <a:srgbClr val="000000"/>
                </a:solidFill>
                <a:latin typeface="MTSYN"/>
              </a:rPr>
              <a:t>→ </a:t>
            </a:r>
            <a:r>
              <a:rPr lang="en-US" sz="2400" b="0" i="1" u="none" strike="noStrike" baseline="0" dirty="0">
                <a:solidFill>
                  <a:srgbClr val="000000"/>
                </a:solidFill>
                <a:latin typeface="MTMI"/>
              </a:rPr>
              <a:t>s</a:t>
            </a:r>
            <a:r>
              <a:rPr lang="en-US" sz="2400" b="0" i="0" u="none" strike="noStrike" baseline="0" dirty="0">
                <a:solidFill>
                  <a:srgbClr val="000000"/>
                </a:solidFill>
                <a:latin typeface="Times New Roman" panose="02020603050405020304" pitchFamily="18" charset="0"/>
              </a:rPr>
              <a:t>.</a:t>
            </a:r>
          </a:p>
          <a:p>
            <a:pPr algn="just">
              <a:lnSpc>
                <a:spcPct val="150000"/>
              </a:lnSpc>
            </a:pPr>
            <a:r>
              <a:rPr lang="en-US" sz="2400" b="0" i="0" u="none" strike="noStrike" baseline="0" dirty="0">
                <a:solidFill>
                  <a:srgbClr val="000000"/>
                </a:solidFill>
                <a:latin typeface="Times New Roman" panose="02020603050405020304" pitchFamily="18" charset="0"/>
              </a:rPr>
              <a:t>We need to give a valid argument with premises </a:t>
            </a:r>
            <a:r>
              <a:rPr lang="en-US" sz="2400" b="0" i="1" u="none" strike="noStrike" baseline="0" dirty="0">
                <a:solidFill>
                  <a:srgbClr val="000000"/>
                </a:solidFill>
                <a:latin typeface="MTMI"/>
              </a:rPr>
              <a:t>p </a:t>
            </a:r>
            <a:r>
              <a:rPr lang="en-US" sz="2400" b="0" i="0" u="none" strike="noStrike" baseline="0" dirty="0">
                <a:solidFill>
                  <a:srgbClr val="000000"/>
                </a:solidFill>
                <a:latin typeface="MTSYN"/>
              </a:rPr>
              <a:t>→ </a:t>
            </a:r>
            <a:r>
              <a:rPr lang="en-US" sz="2400" b="0" i="1" u="none" strike="noStrike" baseline="0" dirty="0">
                <a:solidFill>
                  <a:srgbClr val="000000"/>
                </a:solidFill>
                <a:latin typeface="MTMI"/>
              </a:rPr>
              <a:t>q</a:t>
            </a:r>
            <a:r>
              <a:rPr lang="en-US" sz="2400" b="0" i="0" u="none" strike="noStrike" baseline="0" dirty="0">
                <a:solidFill>
                  <a:srgbClr val="000000"/>
                </a:solidFill>
                <a:latin typeface="Times New Roman" panose="02020603050405020304" pitchFamily="18" charset="0"/>
              </a:rPr>
              <a:t>, </a:t>
            </a:r>
            <a:r>
              <a:rPr lang="en-US" sz="2400" b="0" i="0" u="none" strike="noStrike" baseline="0" dirty="0">
                <a:solidFill>
                  <a:srgbClr val="000000"/>
                </a:solidFill>
                <a:latin typeface="MTSYN"/>
              </a:rPr>
              <a:t>￢</a:t>
            </a:r>
            <a:r>
              <a:rPr lang="en-US" sz="2400" b="0" i="1" u="none" strike="noStrike" baseline="0" dirty="0">
                <a:solidFill>
                  <a:srgbClr val="000000"/>
                </a:solidFill>
                <a:latin typeface="MTMI"/>
              </a:rPr>
              <a:t>p </a:t>
            </a:r>
            <a:r>
              <a:rPr lang="en-US" sz="2400" b="0" i="0" u="none" strike="noStrike" baseline="0" dirty="0">
                <a:solidFill>
                  <a:srgbClr val="000000"/>
                </a:solidFill>
                <a:latin typeface="MTSYN"/>
              </a:rPr>
              <a:t>→ </a:t>
            </a:r>
            <a:r>
              <a:rPr lang="en-US" sz="2400" b="0" i="1" u="none" strike="noStrike" baseline="0" dirty="0">
                <a:solidFill>
                  <a:srgbClr val="000000"/>
                </a:solidFill>
                <a:latin typeface="MTMI"/>
              </a:rPr>
              <a:t>r</a:t>
            </a:r>
            <a:r>
              <a:rPr lang="en-US" sz="2400" b="0" i="0" u="none" strike="noStrike" baseline="0" dirty="0">
                <a:solidFill>
                  <a:srgbClr val="000000"/>
                </a:solidFill>
                <a:latin typeface="Times New Roman" panose="02020603050405020304" pitchFamily="18" charset="0"/>
              </a:rPr>
              <a:t>, and</a:t>
            </a:r>
          </a:p>
          <a:p>
            <a:pPr algn="just">
              <a:lnSpc>
                <a:spcPct val="150000"/>
              </a:lnSpc>
            </a:pPr>
            <a:r>
              <a:rPr lang="en-US" sz="2400" b="0" i="1" u="none" strike="noStrike" baseline="0" dirty="0">
                <a:solidFill>
                  <a:srgbClr val="000000"/>
                </a:solidFill>
                <a:latin typeface="MTMI"/>
              </a:rPr>
              <a:t>r </a:t>
            </a:r>
            <a:r>
              <a:rPr lang="en-US" sz="2400" b="0" i="0" u="none" strike="noStrike" baseline="0" dirty="0">
                <a:solidFill>
                  <a:srgbClr val="000000"/>
                </a:solidFill>
                <a:latin typeface="MTSYN"/>
              </a:rPr>
              <a:t>→ </a:t>
            </a:r>
            <a:r>
              <a:rPr lang="en-US" sz="2400" b="0" i="1" u="none" strike="noStrike" baseline="0" dirty="0">
                <a:solidFill>
                  <a:srgbClr val="000000"/>
                </a:solidFill>
                <a:latin typeface="MTMI"/>
              </a:rPr>
              <a:t>s </a:t>
            </a:r>
            <a:r>
              <a:rPr lang="en-US" sz="2400" b="0" i="0" u="none" strike="noStrike" baseline="0" dirty="0">
                <a:solidFill>
                  <a:srgbClr val="000000"/>
                </a:solidFill>
                <a:latin typeface="Times New Roman" panose="02020603050405020304" pitchFamily="18" charset="0"/>
              </a:rPr>
              <a:t>and conclusion </a:t>
            </a:r>
            <a:r>
              <a:rPr lang="en-US" sz="2400" b="0" i="0" u="none" strike="noStrike" baseline="0" dirty="0">
                <a:solidFill>
                  <a:srgbClr val="000000"/>
                </a:solidFill>
                <a:latin typeface="MTSYN"/>
              </a:rPr>
              <a:t>￢</a:t>
            </a:r>
            <a:r>
              <a:rPr lang="en-US" sz="2400" b="0" i="1" u="none" strike="noStrike" baseline="0" dirty="0">
                <a:solidFill>
                  <a:srgbClr val="000000"/>
                </a:solidFill>
                <a:latin typeface="MTMI"/>
              </a:rPr>
              <a:t>q </a:t>
            </a:r>
            <a:r>
              <a:rPr lang="en-US" sz="2400" b="0" i="0" u="none" strike="noStrike" baseline="0" dirty="0">
                <a:solidFill>
                  <a:srgbClr val="000000"/>
                </a:solidFill>
                <a:latin typeface="MTSYN"/>
              </a:rPr>
              <a:t>→ </a:t>
            </a:r>
            <a:r>
              <a:rPr lang="en-US" sz="2400" b="0" i="1" u="none" strike="noStrike" baseline="0" dirty="0">
                <a:solidFill>
                  <a:srgbClr val="000000"/>
                </a:solidFill>
                <a:latin typeface="MTMI"/>
              </a:rPr>
              <a:t>s</a:t>
            </a:r>
            <a:r>
              <a:rPr lang="en-US" sz="2400" b="0" i="0" u="none" strike="noStrike" baseline="0"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2645113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AF0ABA-03EC-301E-C7DC-D4DA26AF1C15}"/>
              </a:ext>
            </a:extLst>
          </p:cNvPr>
          <p:cNvSpPr txBox="1"/>
          <p:nvPr/>
        </p:nvSpPr>
        <p:spPr>
          <a:xfrm>
            <a:off x="478302" y="618979"/>
            <a:ext cx="11127544" cy="3046988"/>
          </a:xfrm>
          <a:prstGeom prst="rect">
            <a:avLst/>
          </a:prstGeom>
          <a:noFill/>
        </p:spPr>
        <p:txBody>
          <a:bodyPr wrap="square">
            <a:spAutoFit/>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argument form shows that the premises lead to the desired conclusion.</a:t>
            </a:r>
          </a:p>
          <a:p>
            <a:pPr algn="l"/>
            <a:r>
              <a:rPr lang="en-IN" sz="2400" b="1" i="0" u="none" strike="noStrike" baseline="0" dirty="0">
                <a:solidFill>
                  <a:srgbClr val="000000"/>
                </a:solidFill>
                <a:latin typeface="Times New Roman" panose="02020603050405020304" pitchFamily="18" charset="0"/>
                <a:cs typeface="Times New Roman" panose="02020603050405020304" pitchFamily="18" charset="0"/>
              </a:rPr>
              <a:t>Step                               Reason</a:t>
            </a:r>
          </a:p>
          <a:p>
            <a:pPr algn="l"/>
            <a:r>
              <a:rPr lang="en-IN" sz="2400" b="0" i="0" u="none" strike="noStrike" baseline="0" dirty="0">
                <a:solidFill>
                  <a:srgbClr val="000000"/>
                </a:solidFill>
                <a:latin typeface="Times New Roman" panose="02020603050405020304" pitchFamily="18" charset="0"/>
                <a:cs typeface="Times New Roman" panose="02020603050405020304" pitchFamily="18" charset="0"/>
              </a:rPr>
              <a:t>1.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p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q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Premise</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q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p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Contrapositive of (1)</a:t>
            </a:r>
          </a:p>
          <a:p>
            <a:pPr algn="l"/>
            <a:r>
              <a:rPr lang="en-IN" sz="2400" b="0" i="0" u="none" strike="noStrike" baseline="0" dirty="0">
                <a:solidFill>
                  <a:srgbClr val="000000"/>
                </a:solidFill>
                <a:latin typeface="Times New Roman" panose="02020603050405020304" pitchFamily="18" charset="0"/>
                <a:cs typeface="Times New Roman" panose="02020603050405020304" pitchFamily="18" charset="0"/>
              </a:rPr>
              <a:t>3.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p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Premise</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4.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q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Hypothetical syllogism using (2) and (3)</a:t>
            </a:r>
          </a:p>
          <a:p>
            <a:pPr algn="l"/>
            <a:r>
              <a:rPr lang="en-IN" sz="2400" b="0" i="0" u="none" strike="noStrike" baseline="0" dirty="0">
                <a:solidFill>
                  <a:srgbClr val="000000"/>
                </a:solidFill>
                <a:latin typeface="Times New Roman" panose="02020603050405020304" pitchFamily="18" charset="0"/>
                <a:cs typeface="Times New Roman" panose="02020603050405020304" pitchFamily="18" charset="0"/>
              </a:rPr>
              <a:t>5.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s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Premise</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6.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q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Hypothetical syllogism using (4) and (5)</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650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733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35A297-22D7-98B4-3600-548277403A5D}"/>
              </a:ext>
            </a:extLst>
          </p:cNvPr>
          <p:cNvSpPr txBox="1"/>
          <p:nvPr/>
        </p:nvSpPr>
        <p:spPr>
          <a:xfrm>
            <a:off x="823515" y="775945"/>
            <a:ext cx="11105888" cy="5019131"/>
          </a:xfrm>
          <a:prstGeom prst="rect">
            <a:avLst/>
          </a:prstGeom>
          <a:noFill/>
        </p:spPr>
        <p:txBody>
          <a:bodyPr wrap="square">
            <a:spAutoFit/>
          </a:bodyPr>
          <a:lstStyle/>
          <a:p>
            <a:pPr>
              <a:lnSpc>
                <a:spcPct val="150000"/>
              </a:lnSpc>
            </a:pPr>
            <a:r>
              <a:rPr lang="en-US" sz="2400" b="1" i="1" dirty="0">
                <a:latin typeface="Times New Roman" panose="02020603050405020304" pitchFamily="18" charset="0"/>
                <a:cs typeface="Times New Roman" panose="02020603050405020304" pitchFamily="18" charset="0"/>
              </a:rPr>
              <a:t>Proof </a:t>
            </a:r>
            <a:r>
              <a:rPr lang="en-US" sz="2400" dirty="0">
                <a:latin typeface="Times New Roman" panose="02020603050405020304" pitchFamily="18" charset="0"/>
                <a:cs typeface="Times New Roman" panose="02020603050405020304" pitchFamily="18" charset="0"/>
              </a:rPr>
              <a:t>is a valid argument that establishes the truth of a mathematical statement. A proof can use the hypotheses of the theorem, if any, axioms assumed to be true, and previously proven theorems. Using these ingredients and rules of inference, the final step of the proof establishes the truth of the statement being proved. </a:t>
            </a:r>
          </a:p>
          <a:p>
            <a:pPr>
              <a:lnSpc>
                <a:spcPct val="150000"/>
              </a:lnSpc>
            </a:pPr>
            <a:r>
              <a:rPr lang="en-US" sz="2400" dirty="0">
                <a:latin typeface="Times New Roman" panose="02020603050405020304" pitchFamily="18" charset="0"/>
                <a:cs typeface="Times New Roman" panose="02020603050405020304" pitchFamily="18" charset="0"/>
              </a:rPr>
              <a:t>In our discussion, we move from </a:t>
            </a:r>
            <a:r>
              <a:rPr lang="en-US" sz="2400" b="1" i="1" dirty="0">
                <a:latin typeface="Times New Roman" panose="02020603050405020304" pitchFamily="18" charset="0"/>
                <a:cs typeface="Times New Roman" panose="02020603050405020304" pitchFamily="18" charset="0"/>
              </a:rPr>
              <a:t>formal proofs </a:t>
            </a:r>
            <a:r>
              <a:rPr lang="en-US" sz="2400" dirty="0">
                <a:latin typeface="Times New Roman" panose="02020603050405020304" pitchFamily="18" charset="0"/>
                <a:cs typeface="Times New Roman" panose="02020603050405020304" pitchFamily="18" charset="0"/>
              </a:rPr>
              <a:t>of theorems to more informal proofs. The arguments we introduced to show that statements involving propositions and quantified statements are true were </a:t>
            </a:r>
            <a:r>
              <a:rPr lang="en-US" sz="2400" b="1" i="1" dirty="0">
                <a:latin typeface="Times New Roman" panose="02020603050405020304" pitchFamily="18" charset="0"/>
                <a:cs typeface="Times New Roman" panose="02020603050405020304" pitchFamily="18" charset="0"/>
              </a:rPr>
              <a:t>formal proofs</a:t>
            </a:r>
            <a:r>
              <a:rPr lang="en-US" sz="2400" dirty="0">
                <a:latin typeface="Times New Roman" panose="02020603050405020304" pitchFamily="18" charset="0"/>
                <a:cs typeface="Times New Roman" panose="02020603050405020304" pitchFamily="18" charset="0"/>
              </a:rPr>
              <a:t>, where all steps were supplied, and the rules for each step in the argument were given. However, formal proofs of useful theorems can be extremely long and hard to follow.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07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E30134-550E-913C-B9F0-64BD7071F38D}"/>
              </a:ext>
            </a:extLst>
          </p:cNvPr>
          <p:cNvSpPr txBox="1"/>
          <p:nvPr/>
        </p:nvSpPr>
        <p:spPr>
          <a:xfrm>
            <a:off x="450166" y="436098"/>
            <a:ext cx="11155680" cy="6673943"/>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practice, the proofs of theorems designed for human consumption are almost always </a:t>
            </a:r>
            <a:r>
              <a:rPr lang="en-US" sz="2400" b="1" i="1" dirty="0">
                <a:latin typeface="Times New Roman" panose="02020603050405020304" pitchFamily="18" charset="0"/>
                <a:cs typeface="Times New Roman" panose="02020603050405020304" pitchFamily="18" charset="0"/>
              </a:rPr>
              <a:t>informal proofs, </a:t>
            </a:r>
            <a:r>
              <a:rPr lang="en-US" sz="2400" dirty="0">
                <a:latin typeface="Times New Roman" panose="02020603050405020304" pitchFamily="18" charset="0"/>
                <a:cs typeface="Times New Roman" panose="02020603050405020304" pitchFamily="18" charset="0"/>
              </a:rPr>
              <a:t>where more than one rule of inference may be used in each step, where steps may be skipped, where the axioms are assumed, and the rules of inference used are not explicitly stated. Informal proofs can often explain to humans why theorems are true, while computers are perfectly happy producing </a:t>
            </a:r>
            <a:r>
              <a:rPr lang="en-US" sz="2400" i="1" dirty="0">
                <a:latin typeface="Times New Roman" panose="02020603050405020304" pitchFamily="18" charset="0"/>
                <a:cs typeface="Times New Roman" panose="02020603050405020304" pitchFamily="18" charset="0"/>
              </a:rPr>
              <a:t>formal proofs </a:t>
            </a:r>
            <a:r>
              <a:rPr lang="en-US" sz="2400" dirty="0">
                <a:latin typeface="Times New Roman" panose="02020603050405020304" pitchFamily="18" charset="0"/>
                <a:cs typeface="Times New Roman" panose="02020603050405020304" pitchFamily="18" charset="0"/>
              </a:rPr>
              <a:t>using automated reasoning systems.</a:t>
            </a:r>
            <a:r>
              <a:rPr lang="en-US" sz="2400" dirty="0"/>
              <a:t> </a:t>
            </a:r>
            <a:r>
              <a:rPr lang="en-US" sz="2400" dirty="0">
                <a:latin typeface="Times New Roman" panose="02020603050405020304" pitchFamily="18" charset="0"/>
                <a:cs typeface="Times New Roman" panose="02020603050405020304" pitchFamily="18" charset="0"/>
              </a:rPr>
              <a:t>The methods of proof discussed are important not only because they are used to prove mathematical theorems, but also for their many applications to computer science. These applications include verifying that computer programs are correct, establishing that operating systems are secure, making inferences in artificial intelligence, showing that system specifications are consistent, and so on. Consequently, understanding the techniques used in proofs is essential both in mathematics and in computer science</a:t>
            </a:r>
            <a:endParaRPr lang="en-IN" sz="240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712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ortal:Mathematics/Selected picture/29 - Wikipedia">
            <a:extLst>
              <a:ext uri="{FF2B5EF4-FFF2-40B4-BE49-F238E27FC236}">
                <a16:creationId xmlns:a16="http://schemas.microsoft.com/office/drawing/2014/main" id="{A995C80B-4B16-EFC4-84B1-CF3738F3A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1047750"/>
            <a:ext cx="7666892"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102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F720A6-B295-AD37-203D-25BEDD821CC9}"/>
              </a:ext>
            </a:extLst>
          </p:cNvPr>
          <p:cNvSpPr txBox="1"/>
          <p:nvPr/>
        </p:nvSpPr>
        <p:spPr>
          <a:xfrm>
            <a:off x="506437" y="450166"/>
            <a:ext cx="11479237" cy="5565947"/>
          </a:xfrm>
          <a:prstGeom prst="rect">
            <a:avLst/>
          </a:prstGeom>
          <a:noFill/>
        </p:spPr>
        <p:txBody>
          <a:bodyPr wrap="square">
            <a:spAutoFit/>
          </a:bodyPr>
          <a:lstStyle/>
          <a:p>
            <a:pPr algn="just">
              <a:lnSpc>
                <a:spcPct val="150000"/>
              </a:lnSpc>
            </a:pPr>
            <a:r>
              <a:rPr lang="en-US" sz="2400" b="1" i="1" dirty="0">
                <a:latin typeface="Times New Roman" panose="02020603050405020304" pitchFamily="18" charset="0"/>
                <a:cs typeface="Times New Roman" panose="02020603050405020304" pitchFamily="18" charset="0"/>
              </a:rPr>
              <a:t>Theorem: </a:t>
            </a:r>
            <a:r>
              <a:rPr lang="en-US" sz="2400" dirty="0">
                <a:latin typeface="Times New Roman" panose="02020603050405020304" pitchFamily="18" charset="0"/>
                <a:cs typeface="Times New Roman" panose="02020603050405020304" pitchFamily="18" charset="0"/>
              </a:rPr>
              <a:t>A theorem is a statement that can be shown to be true. In mathematical writing, the term theorem is usually reserved for a statement that is considered at least somewhat important. Less important theorems sometimes are called propositions. (Theorems can also be referred to as facts or results.) A theorem may be the universal quantification of a conditional statement with one or more premises and a conclusion.</a:t>
            </a:r>
          </a:p>
          <a:p>
            <a:pPr algn="just">
              <a:lnSpc>
                <a:spcPct val="150000"/>
              </a:lnSpc>
            </a:pPr>
            <a:r>
              <a:rPr lang="en-US" sz="2400" b="1" i="1" dirty="0">
                <a:latin typeface="Times New Roman" panose="02020603050405020304" pitchFamily="18" charset="0"/>
                <a:cs typeface="Times New Roman" panose="02020603050405020304" pitchFamily="18" charset="0"/>
              </a:rPr>
              <a:t>Proof: </a:t>
            </a:r>
            <a:r>
              <a:rPr lang="en-US" sz="2400" dirty="0">
                <a:latin typeface="Times New Roman" panose="02020603050405020304" pitchFamily="18" charset="0"/>
                <a:cs typeface="Times New Roman" panose="02020603050405020304" pitchFamily="18" charset="0"/>
              </a:rPr>
              <a:t>Proof is a valid argument that establishes the truth of a theorem. We demonstrate that a theorem is true with proof.</a:t>
            </a:r>
          </a:p>
          <a:p>
            <a:pPr algn="just">
              <a:lnSpc>
                <a:spcPct val="150000"/>
              </a:lnSpc>
            </a:pPr>
            <a:r>
              <a:rPr lang="en-US" sz="2400" b="1" i="1" dirty="0">
                <a:latin typeface="Times New Roman" panose="02020603050405020304" pitchFamily="18" charset="0"/>
                <a:cs typeface="Times New Roman" panose="02020603050405020304" pitchFamily="18" charset="0"/>
              </a:rPr>
              <a:t>Axioms: </a:t>
            </a:r>
            <a:r>
              <a:rPr lang="en-US" sz="2400" dirty="0">
                <a:latin typeface="Times New Roman" panose="02020603050405020304" pitchFamily="18" charset="0"/>
                <a:cs typeface="Times New Roman" panose="02020603050405020304" pitchFamily="18" charset="0"/>
              </a:rPr>
              <a:t>The statements used in a proof can include axioms (or postulates), which are statements we assume to be true. Axioms may be stated using primitive terms that do not require definition, but all other terms used in theorems and their proofs must be defined.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79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7308C1-0A8E-F9B1-951C-62CD3AD9E95E}"/>
              </a:ext>
            </a:extLst>
          </p:cNvPr>
          <p:cNvSpPr txBox="1"/>
          <p:nvPr/>
        </p:nvSpPr>
        <p:spPr>
          <a:xfrm>
            <a:off x="633046" y="394692"/>
            <a:ext cx="11282289" cy="6463308"/>
          </a:xfrm>
          <a:prstGeom prst="rect">
            <a:avLst/>
          </a:prstGeom>
          <a:noFill/>
        </p:spPr>
        <p:txBody>
          <a:bodyPr wrap="square">
            <a:spAutoFit/>
          </a:bodyPr>
          <a:lstStyle/>
          <a:p>
            <a:pPr>
              <a:lnSpc>
                <a:spcPct val="150000"/>
              </a:lnSpc>
            </a:pPr>
            <a:r>
              <a:rPr lang="en-US" sz="2400" b="1" i="1" dirty="0">
                <a:latin typeface="Times New Roman" panose="02020603050405020304" pitchFamily="18" charset="0"/>
                <a:cs typeface="Times New Roman" panose="02020603050405020304" pitchFamily="18" charset="0"/>
              </a:rPr>
              <a:t>Lemma</a:t>
            </a:r>
            <a:r>
              <a:rPr lang="en-US" sz="2400" dirty="0">
                <a:latin typeface="Times New Roman" panose="02020603050405020304" pitchFamily="18" charset="0"/>
                <a:cs typeface="Times New Roman" panose="02020603050405020304" pitchFamily="18" charset="0"/>
              </a:rPr>
              <a:t>: A less important theorem that is helpful in the proof of other results is called a lemma (plural lemmas or </a:t>
            </a:r>
            <a:r>
              <a:rPr lang="en-US" sz="2400" dirty="0" err="1">
                <a:latin typeface="Times New Roman" panose="02020603050405020304" pitchFamily="18" charset="0"/>
                <a:cs typeface="Times New Roman" panose="02020603050405020304" pitchFamily="18" charset="0"/>
              </a:rPr>
              <a:t>lemmata</a:t>
            </a:r>
            <a:r>
              <a:rPr lang="en-US" sz="2400" dirty="0">
                <a:latin typeface="Times New Roman" panose="02020603050405020304" pitchFamily="18" charset="0"/>
                <a:cs typeface="Times New Roman" panose="02020603050405020304" pitchFamily="18" charset="0"/>
              </a:rPr>
              <a:t>). Complicated proofs are usually easier to understand when they are proved using a series of lemmas, where each lemma is proved individually. </a:t>
            </a:r>
          </a:p>
          <a:p>
            <a:pPr algn="l" fontAlgn="base">
              <a:lnSpc>
                <a:spcPct val="150000"/>
              </a:lnSpc>
            </a:pPr>
            <a:r>
              <a:rPr lang="en-US" sz="2400" b="1" dirty="0">
                <a:latin typeface="Times New Roman" panose="02020603050405020304" pitchFamily="18" charset="0"/>
                <a:cs typeface="Times New Roman" panose="02020603050405020304" pitchFamily="18" charset="0"/>
              </a:rPr>
              <a:t>For example</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Euclid's division lemma states that for any two positive integers a and b, there exist two unique whole numbers say q and r, such that</a:t>
            </a:r>
          </a:p>
          <a:p>
            <a:pPr algn="l" fontAlgn="base">
              <a:lnSpc>
                <a:spcPct val="150000"/>
              </a:lnSpc>
            </a:pPr>
            <a:r>
              <a:rPr lang="en-US" sz="2400" b="0" i="0" dirty="0">
                <a:effectLst/>
                <a:latin typeface="Times New Roman" panose="02020603050405020304" pitchFamily="18" charset="0"/>
                <a:cs typeface="Times New Roman" panose="02020603050405020304" pitchFamily="18" charset="0"/>
              </a:rPr>
              <a:t>a = </a:t>
            </a:r>
            <a:r>
              <a:rPr lang="en-US" sz="2400" b="0" i="0" dirty="0" err="1">
                <a:effectLst/>
                <a:latin typeface="Times New Roman" panose="02020603050405020304" pitchFamily="18" charset="0"/>
                <a:cs typeface="Times New Roman" panose="02020603050405020304" pitchFamily="18" charset="0"/>
              </a:rPr>
              <a:t>bq</a:t>
            </a:r>
            <a:r>
              <a:rPr lang="en-US" sz="2400" b="0" i="0" dirty="0">
                <a:effectLst/>
                <a:latin typeface="Times New Roman" panose="02020603050405020304" pitchFamily="18" charset="0"/>
                <a:cs typeface="Times New Roman" panose="02020603050405020304" pitchFamily="18" charset="0"/>
              </a:rPr>
              <a:t> + r , where 0 ≤ r &lt; b  </a:t>
            </a:r>
          </a:p>
          <a:p>
            <a:pPr algn="l" fontAlgn="base">
              <a:lnSpc>
                <a:spcPct val="150000"/>
              </a:lnSpc>
            </a:pPr>
            <a:r>
              <a:rPr lang="en-US" sz="2400" b="0" i="0" dirty="0">
                <a:effectLst/>
                <a:latin typeface="Times New Roman" panose="02020603050405020304" pitchFamily="18" charset="0"/>
                <a:cs typeface="Times New Roman" panose="02020603050405020304" pitchFamily="18" charset="0"/>
              </a:rPr>
              <a:t>Here, a = Dividend , b = Divisor , q = Quotient , r = Remainder</a:t>
            </a:r>
          </a:p>
          <a:p>
            <a:pPr algn="l" fontAlgn="base">
              <a:lnSpc>
                <a:spcPct val="150000"/>
              </a:lnSpc>
            </a:pPr>
            <a:r>
              <a:rPr lang="en-US" sz="2400" b="0" i="0" dirty="0">
                <a:effectLst/>
                <a:latin typeface="Times New Roman" panose="02020603050405020304" pitchFamily="18" charset="0"/>
                <a:cs typeface="Times New Roman" panose="02020603050405020304" pitchFamily="18" charset="0"/>
              </a:rPr>
              <a:t>It can be written as,  </a:t>
            </a:r>
          </a:p>
          <a:p>
            <a:pPr algn="l" fontAlgn="base">
              <a:lnSpc>
                <a:spcPct val="150000"/>
              </a:lnSpc>
            </a:pPr>
            <a:r>
              <a:rPr lang="en-US" sz="2400" b="0" i="0" dirty="0">
                <a:effectLst/>
                <a:latin typeface="Times New Roman" panose="02020603050405020304" pitchFamily="18" charset="0"/>
                <a:cs typeface="Times New Roman" panose="02020603050405020304" pitchFamily="18" charset="0"/>
              </a:rPr>
              <a:t>Dividend = (Divisor × Quotient) + Remainder</a:t>
            </a:r>
          </a:p>
          <a:p>
            <a:pPr>
              <a:lnSpc>
                <a:spcPct val="150000"/>
              </a:lnSpc>
            </a:pP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A corollary </a:t>
            </a:r>
            <a:r>
              <a:rPr lang="en-US" sz="2400" dirty="0">
                <a:latin typeface="Times New Roman" panose="02020603050405020304" pitchFamily="18" charset="0"/>
                <a:cs typeface="Times New Roman" panose="02020603050405020304" pitchFamily="18" charset="0"/>
              </a:rPr>
              <a:t>is a theorem that can be established directly from a theorem that has been proved. </a:t>
            </a:r>
          </a:p>
          <a:p>
            <a:endParaRPr lang="en-IN" dirty="0"/>
          </a:p>
        </p:txBody>
      </p:sp>
    </p:spTree>
    <p:extLst>
      <p:ext uri="{BB962C8B-B14F-4D97-AF65-F5344CB8AC3E}">
        <p14:creationId xmlns:p14="http://schemas.microsoft.com/office/powerpoint/2010/main" val="2941362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50F0E-60FD-F53F-D9E3-1F37C4F72355}"/>
              </a:ext>
            </a:extLst>
          </p:cNvPr>
          <p:cNvSpPr txBox="1"/>
          <p:nvPr/>
        </p:nvSpPr>
        <p:spPr>
          <a:xfrm>
            <a:off x="211015" y="562709"/>
            <a:ext cx="11549576" cy="3349956"/>
          </a:xfrm>
          <a:prstGeom prst="rect">
            <a:avLst/>
          </a:prstGeom>
          <a:noFill/>
        </p:spPr>
        <p:txBody>
          <a:bodyPr wrap="square">
            <a:spAutoFit/>
          </a:bodyPr>
          <a:lstStyle/>
          <a:p>
            <a:pPr>
              <a:lnSpc>
                <a:spcPct val="150000"/>
              </a:lnSpc>
            </a:pPr>
            <a:r>
              <a:rPr lang="en-US" sz="2400" b="1" i="1" dirty="0">
                <a:latin typeface="Times New Roman" panose="02020603050405020304" pitchFamily="18" charset="0"/>
                <a:cs typeface="Times New Roman" panose="02020603050405020304" pitchFamily="18" charset="0"/>
              </a:rPr>
              <a:t>A conjecture </a:t>
            </a:r>
            <a:r>
              <a:rPr lang="en-US" sz="2400" dirty="0">
                <a:latin typeface="Times New Roman" panose="02020603050405020304" pitchFamily="18" charset="0"/>
                <a:cs typeface="Times New Roman" panose="02020603050405020304" pitchFamily="18" charset="0"/>
              </a:rPr>
              <a:t>is a statement that is being proposed to be a true statement, usually on the basis of some partial evidence, a heuristic argument, or the intuition of an expert. When a proof of a conjecture is found, the conjecture becomes a theorem. Many times conjectures are shown to be false, so they are not theorems. </a:t>
            </a:r>
            <a:r>
              <a:rPr lang="en-US" sz="2400" b="0" i="0" dirty="0">
                <a:solidFill>
                  <a:srgbClr val="202124"/>
                </a:solidFill>
                <a:effectLst/>
                <a:latin typeface="Times New Roman" panose="02020603050405020304" pitchFamily="18" charset="0"/>
                <a:cs typeface="Times New Roman" panose="02020603050405020304" pitchFamily="18" charset="0"/>
              </a:rPr>
              <a:t>For example, make a conjecture about the next number in the pattern 2,6,11,15... The terms increase by 4, then 5, and then 6. Conjecture: </a:t>
            </a:r>
            <a:r>
              <a:rPr lang="en-US" sz="2400" b="1" i="0" dirty="0">
                <a:solidFill>
                  <a:srgbClr val="202124"/>
                </a:solidFill>
                <a:effectLst/>
                <a:latin typeface="Times New Roman" panose="02020603050405020304" pitchFamily="18" charset="0"/>
                <a:cs typeface="Times New Roman" panose="02020603050405020304" pitchFamily="18" charset="0"/>
              </a:rPr>
              <a:t>the next term will increase by 7, so it will be 17+7=24</a:t>
            </a:r>
            <a:r>
              <a:rPr lang="en-US" sz="2400" b="0" i="0" dirty="0">
                <a:solidFill>
                  <a:srgbClr val="202124"/>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7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8374E1-70EF-A11C-DBB4-6EDECFEE7DA2}"/>
              </a:ext>
            </a:extLst>
          </p:cNvPr>
          <p:cNvSpPr txBox="1"/>
          <p:nvPr/>
        </p:nvSpPr>
        <p:spPr>
          <a:xfrm>
            <a:off x="689317" y="534572"/>
            <a:ext cx="10621107" cy="6119945"/>
          </a:xfrm>
          <a:prstGeom prst="rect">
            <a:avLst/>
          </a:prstGeom>
          <a:noFill/>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Proving mathematical theorems can be difficult. To construct proofs we need all available ammunition, including a powerful battery of different proof methods. These methods provide the overall approach and strategy of proofs. Understanding these methods is a key component of learning how to read and construct mathematical proofs. One we have chosen a proof method, we use axioms, definitions of terms, previously proved results, and rules of inference to complete the proof. We will also assume the usual axioms whenever we prove a result about geometry. When you construct your own proofs, be careful not to use anything but  axioms, definitions, and previously proved results as facts. To prove a theorem of the form ∀x(P (x) → Q(x)), our goal is to show that P (c) → Q(c) is true, where c is an arbitrary element of the domain, and then apply universal generalization.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256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21F1A5-174E-DAE8-20E7-D2C9A9812493}"/>
              </a:ext>
            </a:extLst>
          </p:cNvPr>
          <p:cNvSpPr txBox="1"/>
          <p:nvPr/>
        </p:nvSpPr>
        <p:spPr>
          <a:xfrm>
            <a:off x="984739" y="872197"/>
            <a:ext cx="9959926" cy="5888663"/>
          </a:xfrm>
          <a:prstGeom prst="rect">
            <a:avLst/>
          </a:prstGeom>
          <a:noFill/>
        </p:spPr>
        <p:txBody>
          <a:bodyPr wrap="square">
            <a:spAutoFit/>
          </a:bodyPr>
          <a:lstStyle/>
          <a:p>
            <a:pPr algn="just">
              <a:lnSpc>
                <a:spcPct val="200000"/>
              </a:lnSpc>
            </a:pPr>
            <a:r>
              <a:rPr lang="en-US" sz="2400" b="0" i="0" u="none" strike="noStrike" baseline="0" dirty="0">
                <a:latin typeface="Times New Roman" panose="02020603050405020304" pitchFamily="18" charset="0"/>
                <a:cs typeface="Times New Roman" panose="02020603050405020304" pitchFamily="18" charset="0"/>
              </a:rPr>
              <a:t>Translate these specifications into English where </a:t>
            </a:r>
            <a:r>
              <a:rPr lang="en-US" sz="2400" b="0" i="1" u="none" strike="noStrike" baseline="0" dirty="0">
                <a:latin typeface="Times New Roman" panose="02020603050405020304" pitchFamily="18" charset="0"/>
                <a:cs typeface="Times New Roman" panose="02020603050405020304" pitchFamily="18" charset="0"/>
              </a:rPr>
              <a:t>F(p) </a:t>
            </a:r>
            <a:r>
              <a:rPr lang="en-US" sz="2400" b="0" i="0" u="none" strike="noStrike" baseline="0" dirty="0">
                <a:latin typeface="Times New Roman" panose="02020603050405020304" pitchFamily="18" charset="0"/>
                <a:cs typeface="Times New Roman" panose="02020603050405020304" pitchFamily="18" charset="0"/>
              </a:rPr>
              <a:t>is</a:t>
            </a:r>
          </a:p>
          <a:p>
            <a:pPr algn="just">
              <a:lnSpc>
                <a:spcPct val="200000"/>
              </a:lnSpc>
            </a:pPr>
            <a:r>
              <a:rPr lang="en-US" sz="2400" b="0" i="0" u="none" strike="noStrike" baseline="0" dirty="0">
                <a:latin typeface="Times New Roman" panose="02020603050405020304" pitchFamily="18" charset="0"/>
                <a:cs typeface="Times New Roman" panose="02020603050405020304" pitchFamily="18" charset="0"/>
              </a:rPr>
              <a:t>“Printer </a:t>
            </a:r>
            <a:r>
              <a:rPr lang="en-US" sz="2400" b="0" i="1" u="none" strike="noStrike" baseline="0" dirty="0">
                <a:latin typeface="Times New Roman" panose="02020603050405020304" pitchFamily="18" charset="0"/>
                <a:cs typeface="Times New Roman" panose="02020603050405020304" pitchFamily="18" charset="0"/>
              </a:rPr>
              <a:t>p </a:t>
            </a:r>
            <a:r>
              <a:rPr lang="en-US" sz="2400" b="0" i="0" u="none" strike="noStrike" baseline="0" dirty="0">
                <a:latin typeface="Times New Roman" panose="02020603050405020304" pitchFamily="18" charset="0"/>
                <a:cs typeface="Times New Roman" panose="02020603050405020304" pitchFamily="18" charset="0"/>
              </a:rPr>
              <a:t>is out of service,” </a:t>
            </a:r>
            <a:r>
              <a:rPr lang="en-US" sz="2400" b="0" i="1" u="none" strike="noStrike" baseline="0" dirty="0">
                <a:latin typeface="Times New Roman" panose="02020603050405020304" pitchFamily="18" charset="0"/>
                <a:cs typeface="Times New Roman" panose="02020603050405020304" pitchFamily="18" charset="0"/>
              </a:rPr>
              <a:t>B(p) </a:t>
            </a:r>
            <a:r>
              <a:rPr lang="en-US" sz="2400" b="0" i="0" u="none" strike="noStrike" baseline="0" dirty="0">
                <a:latin typeface="Times New Roman" panose="02020603050405020304" pitchFamily="18" charset="0"/>
                <a:cs typeface="Times New Roman" panose="02020603050405020304" pitchFamily="18" charset="0"/>
              </a:rPr>
              <a:t>is “Printer </a:t>
            </a:r>
            <a:r>
              <a:rPr lang="en-US" sz="2400" b="0" i="1" u="none" strike="noStrike" baseline="0" dirty="0">
                <a:latin typeface="Times New Roman" panose="02020603050405020304" pitchFamily="18" charset="0"/>
                <a:cs typeface="Times New Roman" panose="02020603050405020304" pitchFamily="18" charset="0"/>
              </a:rPr>
              <a:t>p </a:t>
            </a:r>
            <a:r>
              <a:rPr lang="en-US" sz="2400" b="0" i="0" u="none" strike="noStrike" baseline="0" dirty="0">
                <a:latin typeface="Times New Roman" panose="02020603050405020304" pitchFamily="18" charset="0"/>
                <a:cs typeface="Times New Roman" panose="02020603050405020304" pitchFamily="18" charset="0"/>
              </a:rPr>
              <a:t>is busy,”</a:t>
            </a:r>
          </a:p>
          <a:p>
            <a:pPr algn="just">
              <a:lnSpc>
                <a:spcPct val="200000"/>
              </a:lnSpc>
            </a:pPr>
            <a:r>
              <a:rPr lang="en-US" sz="2400" b="0" i="1" u="none" strike="noStrike" baseline="0" dirty="0">
                <a:latin typeface="Times New Roman" panose="02020603050405020304" pitchFamily="18" charset="0"/>
                <a:cs typeface="Times New Roman" panose="02020603050405020304" pitchFamily="18" charset="0"/>
              </a:rPr>
              <a:t>L(j) </a:t>
            </a:r>
            <a:r>
              <a:rPr lang="en-US" sz="2400" b="0" i="0" u="none" strike="noStrike" baseline="0" dirty="0">
                <a:latin typeface="Times New Roman" panose="02020603050405020304" pitchFamily="18" charset="0"/>
                <a:cs typeface="Times New Roman" panose="02020603050405020304" pitchFamily="18" charset="0"/>
              </a:rPr>
              <a:t>is “Print job </a:t>
            </a:r>
            <a:r>
              <a:rPr lang="en-US" sz="2400" b="0" i="1" u="none" strike="noStrike" baseline="0" dirty="0">
                <a:latin typeface="Times New Roman" panose="02020603050405020304" pitchFamily="18" charset="0"/>
                <a:cs typeface="Times New Roman" panose="02020603050405020304" pitchFamily="18" charset="0"/>
              </a:rPr>
              <a:t>j </a:t>
            </a:r>
            <a:r>
              <a:rPr lang="en-US" sz="2400" b="0" i="0" u="none" strike="noStrike" baseline="0" dirty="0">
                <a:latin typeface="Times New Roman" panose="02020603050405020304" pitchFamily="18" charset="0"/>
                <a:cs typeface="Times New Roman" panose="02020603050405020304" pitchFamily="18" charset="0"/>
              </a:rPr>
              <a:t>is lost,” and </a:t>
            </a:r>
            <a:r>
              <a:rPr lang="en-US" sz="2400" b="0" i="1" u="none" strike="noStrike" baseline="0" dirty="0">
                <a:latin typeface="Times New Roman" panose="02020603050405020304" pitchFamily="18" charset="0"/>
                <a:cs typeface="Times New Roman" panose="02020603050405020304" pitchFamily="18" charset="0"/>
              </a:rPr>
              <a:t>Q(j) </a:t>
            </a:r>
            <a:r>
              <a:rPr lang="en-US" sz="2400" b="0" i="0" u="none" strike="noStrike" baseline="0" dirty="0">
                <a:latin typeface="Times New Roman" panose="02020603050405020304" pitchFamily="18" charset="0"/>
                <a:cs typeface="Times New Roman" panose="02020603050405020304" pitchFamily="18" charset="0"/>
              </a:rPr>
              <a:t>is “Print job </a:t>
            </a:r>
            <a:r>
              <a:rPr lang="en-US" sz="2400" b="0" i="1" u="none" strike="noStrike" baseline="0" dirty="0">
                <a:latin typeface="Times New Roman" panose="02020603050405020304" pitchFamily="18" charset="0"/>
                <a:cs typeface="Times New Roman" panose="02020603050405020304" pitchFamily="18" charset="0"/>
              </a:rPr>
              <a:t>j </a:t>
            </a:r>
            <a:r>
              <a:rPr lang="en-US" sz="2400" b="0" i="0" u="none" strike="noStrike" baseline="0" dirty="0">
                <a:latin typeface="Times New Roman" panose="02020603050405020304" pitchFamily="18" charset="0"/>
                <a:cs typeface="Times New Roman" panose="02020603050405020304" pitchFamily="18" charset="0"/>
              </a:rPr>
              <a:t>is</a:t>
            </a:r>
          </a:p>
          <a:p>
            <a:pPr algn="just">
              <a:lnSpc>
                <a:spcPct val="200000"/>
              </a:lnSpc>
            </a:pPr>
            <a:r>
              <a:rPr lang="en-IN" sz="2400" b="0" i="0" u="none" strike="noStrike" baseline="0" dirty="0">
                <a:latin typeface="Times New Roman" panose="02020603050405020304" pitchFamily="18" charset="0"/>
                <a:cs typeface="Times New Roman" panose="02020603050405020304" pitchFamily="18" charset="0"/>
              </a:rPr>
              <a:t>queued.”</a:t>
            </a:r>
          </a:p>
          <a:p>
            <a:pPr algn="just">
              <a:lnSpc>
                <a:spcPct val="200000"/>
              </a:lnSpc>
            </a:pPr>
            <a:r>
              <a:rPr lang="en-IN" sz="2400" b="1" i="0" u="none" strike="noStrike" baseline="0" dirty="0">
                <a:latin typeface="Times New Roman" panose="02020603050405020304" pitchFamily="18" charset="0"/>
                <a:cs typeface="Times New Roman" panose="02020603050405020304" pitchFamily="18" charset="0"/>
              </a:rPr>
              <a:t>a) </a:t>
            </a:r>
            <a:r>
              <a:rPr lang="en-IN" sz="2400" b="0" i="0" u="none" strike="noStrike" baseline="0" dirty="0">
                <a:latin typeface="Times New Roman" panose="02020603050405020304" pitchFamily="18" charset="0"/>
                <a:cs typeface="Times New Roman" panose="02020603050405020304" pitchFamily="18" charset="0"/>
              </a:rPr>
              <a:t>∃</a:t>
            </a:r>
            <a:r>
              <a:rPr lang="en-IN" sz="2400" b="0" i="1" u="none" strike="noStrike" baseline="0" dirty="0">
                <a:latin typeface="Times New Roman" panose="02020603050405020304" pitchFamily="18" charset="0"/>
                <a:cs typeface="Times New Roman" panose="02020603050405020304" pitchFamily="18" charset="0"/>
              </a:rPr>
              <a:t>p(F(p)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a:latin typeface="Times New Roman" panose="02020603050405020304" pitchFamily="18" charset="0"/>
                <a:cs typeface="Times New Roman" panose="02020603050405020304" pitchFamily="18" charset="0"/>
              </a:rPr>
              <a:t>B(p))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err="1">
                <a:latin typeface="Times New Roman" panose="02020603050405020304" pitchFamily="18" charset="0"/>
                <a:cs typeface="Times New Roman" panose="02020603050405020304" pitchFamily="18" charset="0"/>
              </a:rPr>
              <a:t>jL</a:t>
            </a:r>
            <a:r>
              <a:rPr lang="en-IN" sz="2400" b="0" i="1" u="none" strike="noStrike" baseline="0" dirty="0">
                <a:latin typeface="Times New Roman" panose="02020603050405020304" pitchFamily="18" charset="0"/>
                <a:cs typeface="Times New Roman" panose="02020603050405020304" pitchFamily="18" charset="0"/>
              </a:rPr>
              <a:t>(j)</a:t>
            </a:r>
          </a:p>
          <a:p>
            <a:pPr algn="just">
              <a:lnSpc>
                <a:spcPct val="200000"/>
              </a:lnSpc>
            </a:pPr>
            <a:r>
              <a:rPr lang="en-IN" sz="2400" b="1" i="0" u="none" strike="noStrike" baseline="0" dirty="0">
                <a:latin typeface="Times New Roman" panose="02020603050405020304" pitchFamily="18" charset="0"/>
                <a:cs typeface="Times New Roman" panose="02020603050405020304" pitchFamily="18" charset="0"/>
              </a:rPr>
              <a:t>b) </a:t>
            </a:r>
            <a:r>
              <a:rPr lang="en-IN" sz="2400" b="0" i="0" u="none" strike="noStrike" baseline="0" dirty="0">
                <a:latin typeface="Times New Roman" panose="02020603050405020304" pitchFamily="18" charset="0"/>
                <a:cs typeface="Times New Roman" panose="02020603050405020304" pitchFamily="18" charset="0"/>
              </a:rPr>
              <a:t>∀</a:t>
            </a:r>
            <a:r>
              <a:rPr lang="en-IN" sz="2400" b="0" i="1" u="none" strike="noStrike" baseline="0" dirty="0" err="1">
                <a:latin typeface="Times New Roman" panose="02020603050405020304" pitchFamily="18" charset="0"/>
                <a:cs typeface="Times New Roman" panose="02020603050405020304" pitchFamily="18" charset="0"/>
              </a:rPr>
              <a:t>pB</a:t>
            </a:r>
            <a:r>
              <a:rPr lang="en-IN" sz="2400" b="0" i="1" u="none" strike="noStrike" baseline="0" dirty="0">
                <a:latin typeface="Times New Roman" panose="02020603050405020304" pitchFamily="18" charset="0"/>
                <a:cs typeface="Times New Roman" panose="02020603050405020304" pitchFamily="18" charset="0"/>
              </a:rPr>
              <a:t>(p)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err="1">
                <a:latin typeface="Times New Roman" panose="02020603050405020304" pitchFamily="18" charset="0"/>
                <a:cs typeface="Times New Roman" panose="02020603050405020304" pitchFamily="18" charset="0"/>
              </a:rPr>
              <a:t>jQ</a:t>
            </a:r>
            <a:r>
              <a:rPr lang="en-IN" sz="2400" b="0" i="1" u="none" strike="noStrike" baseline="0" dirty="0">
                <a:latin typeface="Times New Roman" panose="02020603050405020304" pitchFamily="18" charset="0"/>
                <a:cs typeface="Times New Roman" panose="02020603050405020304" pitchFamily="18" charset="0"/>
              </a:rPr>
              <a:t>(j)</a:t>
            </a:r>
          </a:p>
          <a:p>
            <a:pPr algn="just">
              <a:lnSpc>
                <a:spcPct val="200000"/>
              </a:lnSpc>
            </a:pPr>
            <a:r>
              <a:rPr lang="en-IN" sz="2400" b="1" i="0" u="none" strike="noStrike" baseline="0" dirty="0">
                <a:latin typeface="Times New Roman" panose="02020603050405020304" pitchFamily="18" charset="0"/>
                <a:cs typeface="Times New Roman" panose="02020603050405020304" pitchFamily="18" charset="0"/>
              </a:rPr>
              <a:t>c) </a:t>
            </a:r>
            <a:r>
              <a:rPr lang="en-IN" sz="2400" b="0" i="0" u="none" strike="noStrike" baseline="0" dirty="0">
                <a:latin typeface="Times New Roman" panose="02020603050405020304" pitchFamily="18" charset="0"/>
                <a:cs typeface="Times New Roman" panose="02020603050405020304" pitchFamily="18" charset="0"/>
              </a:rPr>
              <a:t>∃</a:t>
            </a:r>
            <a:r>
              <a:rPr lang="en-IN" sz="2400" b="0" i="1" u="none" strike="noStrike" baseline="0" dirty="0">
                <a:latin typeface="Times New Roman" panose="02020603050405020304" pitchFamily="18" charset="0"/>
                <a:cs typeface="Times New Roman" panose="02020603050405020304" pitchFamily="18" charset="0"/>
              </a:rPr>
              <a:t>j (Q(j)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a:latin typeface="Times New Roman" panose="02020603050405020304" pitchFamily="18" charset="0"/>
                <a:cs typeface="Times New Roman" panose="02020603050405020304" pitchFamily="18" charset="0"/>
              </a:rPr>
              <a:t>L(j))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a:latin typeface="Times New Roman" panose="02020603050405020304" pitchFamily="18" charset="0"/>
                <a:cs typeface="Times New Roman" panose="02020603050405020304" pitchFamily="18" charset="0"/>
              </a:rPr>
              <a:t>pF(p)</a:t>
            </a:r>
          </a:p>
          <a:p>
            <a:pPr algn="just">
              <a:lnSpc>
                <a:spcPct val="200000"/>
              </a:lnSpc>
            </a:pPr>
            <a:r>
              <a:rPr lang="en-IN" sz="2400" b="1" i="0" u="none" strike="noStrike" baseline="0" dirty="0">
                <a:latin typeface="Times New Roman" panose="02020603050405020304" pitchFamily="18" charset="0"/>
                <a:cs typeface="Times New Roman" panose="02020603050405020304" pitchFamily="18" charset="0"/>
              </a:rPr>
              <a:t>d) </a:t>
            </a:r>
            <a:r>
              <a:rPr lang="en-IN" sz="2400" b="0" i="1" u="none" strike="noStrike" baseline="0" dirty="0">
                <a:latin typeface="Times New Roman" panose="02020603050405020304" pitchFamily="18" charset="0"/>
                <a:cs typeface="Times New Roman" panose="02020603050405020304" pitchFamily="18" charset="0"/>
              </a:rPr>
              <a:t>(</a:t>
            </a:r>
            <a:r>
              <a:rPr lang="en-IN" sz="2400" b="0" i="0" u="none" strike="noStrike" baseline="0" dirty="0">
                <a:latin typeface="Times New Roman" panose="02020603050405020304" pitchFamily="18" charset="0"/>
                <a:cs typeface="Times New Roman" panose="02020603050405020304" pitchFamily="18" charset="0"/>
              </a:rPr>
              <a:t>∀</a:t>
            </a:r>
            <a:r>
              <a:rPr lang="en-IN" sz="2400" b="0" i="1" u="none" strike="noStrike" baseline="0" dirty="0" err="1">
                <a:latin typeface="Times New Roman" panose="02020603050405020304" pitchFamily="18" charset="0"/>
                <a:cs typeface="Times New Roman" panose="02020603050405020304" pitchFamily="18" charset="0"/>
              </a:rPr>
              <a:t>pB</a:t>
            </a:r>
            <a:r>
              <a:rPr lang="en-IN" sz="2400" b="0" i="1" u="none" strike="noStrike" baseline="0" dirty="0">
                <a:latin typeface="Times New Roman" panose="02020603050405020304" pitchFamily="18" charset="0"/>
                <a:cs typeface="Times New Roman" panose="02020603050405020304" pitchFamily="18" charset="0"/>
              </a:rPr>
              <a:t>(p)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err="1">
                <a:latin typeface="Times New Roman" panose="02020603050405020304" pitchFamily="18" charset="0"/>
                <a:cs typeface="Times New Roman" panose="02020603050405020304" pitchFamily="18" charset="0"/>
              </a:rPr>
              <a:t>jQ</a:t>
            </a:r>
            <a:r>
              <a:rPr lang="en-IN" sz="2400" b="0" i="1" u="none" strike="noStrike" baseline="0" dirty="0">
                <a:latin typeface="Times New Roman" panose="02020603050405020304" pitchFamily="18" charset="0"/>
                <a:cs typeface="Times New Roman" panose="02020603050405020304" pitchFamily="18" charset="0"/>
              </a:rPr>
              <a:t>(j))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err="1">
                <a:latin typeface="Times New Roman" panose="02020603050405020304" pitchFamily="18" charset="0"/>
                <a:cs typeface="Times New Roman" panose="02020603050405020304" pitchFamily="18" charset="0"/>
              </a:rPr>
              <a:t>jL</a:t>
            </a:r>
            <a:r>
              <a:rPr lang="en-IN" sz="2400" b="0" i="1" u="none" strike="noStrike" baseline="0" dirty="0">
                <a:latin typeface="Times New Roman" panose="02020603050405020304" pitchFamily="18" charset="0"/>
                <a:cs typeface="Times New Roman" panose="02020603050405020304" pitchFamily="18" charset="0"/>
              </a:rPr>
              <a:t>(j)</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737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5B82C-7BD1-59BA-F7E3-B6678DA23F00}"/>
              </a:ext>
            </a:extLst>
          </p:cNvPr>
          <p:cNvSpPr txBox="1"/>
          <p:nvPr/>
        </p:nvSpPr>
        <p:spPr>
          <a:xfrm>
            <a:off x="253218" y="928468"/>
            <a:ext cx="4867422"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Types of Proofs:</a:t>
            </a:r>
          </a:p>
          <a:p>
            <a:pPr marL="514350" indent="-514350">
              <a:buAutoNum type="romanLcParenBoth"/>
            </a:pPr>
            <a:r>
              <a:rPr lang="en-IN" sz="2400" dirty="0">
                <a:latin typeface="Times New Roman" panose="02020603050405020304" pitchFamily="18" charset="0"/>
                <a:cs typeface="Times New Roman" panose="02020603050405020304" pitchFamily="18" charset="0"/>
              </a:rPr>
              <a:t>Direct proof </a:t>
            </a:r>
          </a:p>
          <a:p>
            <a:pPr marL="514350" indent="-514350">
              <a:buAutoNum type="romanLcParenBoth"/>
            </a:pPr>
            <a:r>
              <a:rPr lang="en-IN" sz="2400" dirty="0">
                <a:latin typeface="Times New Roman" panose="02020603050405020304" pitchFamily="18" charset="0"/>
                <a:cs typeface="Times New Roman" panose="02020603050405020304" pitchFamily="18" charset="0"/>
              </a:rPr>
              <a:t>Indirect proofs:</a:t>
            </a:r>
          </a:p>
          <a:p>
            <a:r>
              <a:rPr lang="en-IN" sz="2400" dirty="0">
                <a:latin typeface="Times New Roman" panose="02020603050405020304" pitchFamily="18" charset="0"/>
                <a:cs typeface="Times New Roman" panose="02020603050405020304" pitchFamily="18" charset="0"/>
              </a:rPr>
              <a:t>       (a) Proof by Contraposition</a:t>
            </a:r>
          </a:p>
          <a:p>
            <a:r>
              <a:rPr lang="en-IN" sz="2400" dirty="0">
                <a:latin typeface="Times New Roman" panose="02020603050405020304" pitchFamily="18" charset="0"/>
                <a:cs typeface="Times New Roman" panose="02020603050405020304" pitchFamily="18" charset="0"/>
              </a:rPr>
              <a:t>       (b) Proofs by Contradiction</a:t>
            </a:r>
          </a:p>
          <a:p>
            <a:r>
              <a:rPr lang="en-IN" sz="2400" dirty="0">
                <a:latin typeface="Times New Roman" panose="02020603050405020304" pitchFamily="18" charset="0"/>
                <a:cs typeface="Times New Roman" panose="02020603050405020304" pitchFamily="18" charset="0"/>
              </a:rPr>
              <a:t>       (c ) Proofs of equivalence</a:t>
            </a:r>
          </a:p>
        </p:txBody>
      </p:sp>
      <p:pic>
        <p:nvPicPr>
          <p:cNvPr id="2050" name="Picture 2">
            <a:extLst>
              <a:ext uri="{FF2B5EF4-FFF2-40B4-BE49-F238E27FC236}">
                <a16:creationId xmlns:a16="http://schemas.microsoft.com/office/drawing/2014/main" id="{759DFFC4-331A-45BE-28BB-664659B562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9613" y="309489"/>
            <a:ext cx="5261316" cy="29401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992D66F-33A2-ED9A-195C-B001B4026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929" y="4459165"/>
            <a:ext cx="60960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54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F9F29F-CC9A-9675-9523-574D2AFC2B3E}"/>
              </a:ext>
            </a:extLst>
          </p:cNvPr>
          <p:cNvSpPr txBox="1"/>
          <p:nvPr/>
        </p:nvSpPr>
        <p:spPr>
          <a:xfrm>
            <a:off x="731520" y="393895"/>
            <a:ext cx="10494498" cy="5355312"/>
          </a:xfrm>
          <a:prstGeom prst="rect">
            <a:avLst/>
          </a:prstGeom>
          <a:noFill/>
        </p:spPr>
        <p:txBody>
          <a:bodyPr wrap="square" rtlCol="0">
            <a:spAutoFit/>
          </a:bodyPr>
          <a:lstStyle/>
          <a:p>
            <a:pPr>
              <a:lnSpc>
                <a:spcPct val="150000"/>
              </a:lnSpc>
            </a:pPr>
            <a:r>
              <a:rPr lang="en-IN" sz="2400" b="1" dirty="0">
                <a:latin typeface="Times New Roman" panose="02020603050405020304" pitchFamily="18" charset="0"/>
                <a:cs typeface="Times New Roman" panose="02020603050405020304" pitchFamily="18" charset="0"/>
              </a:rPr>
              <a:t>Direct proof:  </a:t>
            </a:r>
            <a:r>
              <a:rPr lang="en-US" sz="2400" dirty="0">
                <a:latin typeface="Times New Roman" panose="02020603050405020304" pitchFamily="18" charset="0"/>
                <a:cs typeface="Times New Roman" panose="02020603050405020304" pitchFamily="18" charset="0"/>
              </a:rPr>
              <a:t>A direct proof of a conditional statement p → q is constructed when the first step is the assumption that p is true; subsequent steps are constructed using rules of inference, with the final step showing that q must also be true. A direct proof shows that a conditional statement p → q is true by showing that if p is true, then q must also be true, so that the combination p true and q false never occurs. In a direct proof, we assume that p is true and use axioms, definitions, and previously proven theorems, together with rules of inference, to show that q must also be true. We find that direct proofs of many results are quite straightforward, with a fairly obvious sequence of steps leading from the hypothesis to the conclusion.</a:t>
            </a:r>
            <a:r>
              <a:rPr lang="en-IN" sz="24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571876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06F43D3-B31F-BC13-E517-808B40436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957" y="1069145"/>
            <a:ext cx="9369083" cy="57888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190C1C7-DC9A-3080-F509-F8780F6F2F26}"/>
              </a:ext>
            </a:extLst>
          </p:cNvPr>
          <p:cNvSpPr txBox="1"/>
          <p:nvPr/>
        </p:nvSpPr>
        <p:spPr>
          <a:xfrm>
            <a:off x="1941342" y="337625"/>
            <a:ext cx="8257735" cy="461665"/>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Direct Proof</a:t>
            </a:r>
          </a:p>
        </p:txBody>
      </p:sp>
    </p:spTree>
    <p:extLst>
      <p:ext uri="{BB962C8B-B14F-4D97-AF65-F5344CB8AC3E}">
        <p14:creationId xmlns:p14="http://schemas.microsoft.com/office/powerpoint/2010/main" val="4133420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30962-A27D-757E-DCB9-6FD194448E34}"/>
              </a:ext>
            </a:extLst>
          </p:cNvPr>
          <p:cNvSpPr txBox="1"/>
          <p:nvPr/>
        </p:nvSpPr>
        <p:spPr>
          <a:xfrm>
            <a:off x="703385" y="464234"/>
            <a:ext cx="11310424" cy="461665"/>
          </a:xfrm>
          <a:prstGeom prst="rect">
            <a:avLst/>
          </a:prstGeom>
          <a:noFill/>
        </p:spPr>
        <p:txBody>
          <a:bodyPr wrap="square">
            <a:spAutoFit/>
          </a:bodyPr>
          <a:lstStyle/>
          <a:p>
            <a:r>
              <a:rPr lang="en-US" sz="2400" b="1" i="0" dirty="0">
                <a:solidFill>
                  <a:srgbClr val="333333"/>
                </a:solidFill>
                <a:effectLst/>
                <a:latin typeface="Times New Roman" panose="02020603050405020304" pitchFamily="18" charset="0"/>
                <a:cs typeface="Times New Roman" panose="02020603050405020304" pitchFamily="18" charset="0"/>
              </a:rPr>
              <a:t>Theorem</a:t>
            </a:r>
            <a:r>
              <a:rPr lang="en-US" sz="2400" b="0" i="0" dirty="0">
                <a:solidFill>
                  <a:srgbClr val="333333"/>
                </a:solidFill>
                <a:effectLst/>
                <a:latin typeface="Times New Roman" panose="02020603050405020304" pitchFamily="18" charset="0"/>
                <a:cs typeface="Times New Roman" panose="02020603050405020304" pitchFamily="18" charset="0"/>
              </a:rPr>
              <a:t>: The sum of two odd numbers is an even number.</a:t>
            </a:r>
            <a:endParaRPr lang="en-IN" sz="2400"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A2F5DA32-3D11-6007-BD88-0CCA0A27D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039" y="1026942"/>
            <a:ext cx="9453489" cy="583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132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EB376B-FEB9-4E46-A2EC-36F5A5927CF7}"/>
              </a:ext>
            </a:extLst>
          </p:cNvPr>
          <p:cNvSpPr txBox="1"/>
          <p:nvPr/>
        </p:nvSpPr>
        <p:spPr>
          <a:xfrm>
            <a:off x="492369" y="478303"/>
            <a:ext cx="11394831" cy="3349956"/>
          </a:xfrm>
          <a:prstGeom prst="rect">
            <a:avLst/>
          </a:prstGeom>
          <a:noFill/>
        </p:spPr>
        <p:txBody>
          <a:bodyPr wrap="square">
            <a:spAutoFit/>
          </a:bodyPr>
          <a:lstStyle/>
          <a:p>
            <a:pPr algn="l">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Theorem:</a:t>
            </a:r>
            <a:r>
              <a:rPr lang="en-US" sz="2400" b="0" i="0" dirty="0">
                <a:solidFill>
                  <a:srgbClr val="333333"/>
                </a:solidFill>
                <a:effectLst/>
                <a:latin typeface="Times New Roman" panose="02020603050405020304" pitchFamily="18" charset="0"/>
                <a:cs typeface="Times New Roman" panose="02020603050405020304" pitchFamily="18" charset="0"/>
              </a:rPr>
              <a:t> The sum of two odd numbers is an even number.</a:t>
            </a:r>
            <a:br>
              <a:rPr lang="en-US" sz="2400" b="0" i="0" dirty="0">
                <a:solidFill>
                  <a:srgbClr val="333333"/>
                </a:solidFill>
                <a:effectLst/>
                <a:latin typeface="Times New Roman" panose="02020603050405020304" pitchFamily="18" charset="0"/>
                <a:cs typeface="Times New Roman" panose="02020603050405020304" pitchFamily="18" charset="0"/>
              </a:rPr>
            </a:br>
            <a:r>
              <a:rPr lang="en-US" sz="2400" b="1" i="0" dirty="0">
                <a:solidFill>
                  <a:srgbClr val="333333"/>
                </a:solidFill>
                <a:effectLst/>
                <a:latin typeface="Times New Roman" panose="02020603050405020304" pitchFamily="18" charset="0"/>
                <a:cs typeface="Times New Roman" panose="02020603050405020304" pitchFamily="18" charset="0"/>
              </a:rPr>
              <a:t>Proof</a:t>
            </a:r>
            <a:r>
              <a:rPr lang="en-US" sz="2400" b="0" i="0" dirty="0">
                <a:solidFill>
                  <a:srgbClr val="333333"/>
                </a:solidFill>
                <a:effectLst/>
                <a:latin typeface="Times New Roman" panose="02020603050405020304" pitchFamily="18" charset="0"/>
                <a:cs typeface="Times New Roman" panose="02020603050405020304" pitchFamily="18" charset="0"/>
              </a:rPr>
              <a:t>: First we rewrite the statement as a conditional: If </a:t>
            </a:r>
            <a:r>
              <a:rPr lang="en-US" sz="2400" b="0" i="1" dirty="0">
                <a:solidFill>
                  <a:srgbClr val="333333"/>
                </a:solidFill>
                <a:effectLst/>
                <a:latin typeface="Times New Roman" panose="02020603050405020304" pitchFamily="18" charset="0"/>
                <a:cs typeface="Times New Roman" panose="02020603050405020304" pitchFamily="18" charset="0"/>
              </a:rPr>
              <a:t>x</a:t>
            </a:r>
            <a:r>
              <a:rPr lang="en-US" sz="2400" b="0" i="0" dirty="0">
                <a:solidFill>
                  <a:srgbClr val="333333"/>
                </a:solidFill>
                <a:effectLst/>
                <a:latin typeface="Times New Roman" panose="02020603050405020304" pitchFamily="18" charset="0"/>
                <a:cs typeface="Times New Roman" panose="02020603050405020304" pitchFamily="18" charset="0"/>
              </a:rPr>
              <a:t> and </a:t>
            </a:r>
            <a:r>
              <a:rPr lang="en-US" sz="2400" b="0" i="1" dirty="0">
                <a:solidFill>
                  <a:srgbClr val="333333"/>
                </a:solidFill>
                <a:effectLst/>
                <a:latin typeface="Times New Roman" panose="02020603050405020304" pitchFamily="18" charset="0"/>
                <a:cs typeface="Times New Roman" panose="02020603050405020304" pitchFamily="18" charset="0"/>
              </a:rPr>
              <a:t>y</a:t>
            </a:r>
            <a:r>
              <a:rPr lang="en-US" sz="2400" b="0" i="0" dirty="0">
                <a:solidFill>
                  <a:srgbClr val="333333"/>
                </a:solidFill>
                <a:effectLst/>
                <a:latin typeface="Times New Roman" panose="02020603050405020304" pitchFamily="18" charset="0"/>
                <a:cs typeface="Times New Roman" panose="02020603050405020304" pitchFamily="18" charset="0"/>
              </a:rPr>
              <a:t> are two odd integers, then </a:t>
            </a:r>
            <a:r>
              <a:rPr lang="en-US" sz="2400" b="0" i="1" dirty="0">
                <a:solidFill>
                  <a:srgbClr val="333333"/>
                </a:solidFill>
                <a:effectLst/>
                <a:latin typeface="Times New Roman" panose="02020603050405020304" pitchFamily="18" charset="0"/>
                <a:cs typeface="Times New Roman" panose="02020603050405020304" pitchFamily="18" charset="0"/>
              </a:rPr>
              <a:t>x</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1" dirty="0">
                <a:solidFill>
                  <a:srgbClr val="333333"/>
                </a:solidFill>
                <a:effectLst/>
                <a:latin typeface="Times New Roman" panose="02020603050405020304" pitchFamily="18" charset="0"/>
                <a:cs typeface="Times New Roman" panose="02020603050405020304" pitchFamily="18" charset="0"/>
              </a:rPr>
              <a:t>y</a:t>
            </a:r>
            <a:r>
              <a:rPr lang="en-US" sz="2400" b="0" i="0" dirty="0">
                <a:solidFill>
                  <a:srgbClr val="333333"/>
                </a:solidFill>
                <a:effectLst/>
                <a:latin typeface="Times New Roman" panose="02020603050405020304" pitchFamily="18" charset="0"/>
                <a:cs typeface="Times New Roman" panose="02020603050405020304" pitchFamily="18" charset="0"/>
              </a:rPr>
              <a:t> is an even integer. Let </a:t>
            </a:r>
            <a:r>
              <a:rPr lang="en-US" sz="2400" b="0" i="1" dirty="0">
                <a:solidFill>
                  <a:srgbClr val="333333"/>
                </a:solidFill>
                <a:effectLst/>
                <a:latin typeface="Times New Roman" panose="02020603050405020304" pitchFamily="18" charset="0"/>
                <a:cs typeface="Times New Roman" panose="02020603050405020304" pitchFamily="18" charset="0"/>
              </a:rPr>
              <a:t>x</a:t>
            </a:r>
            <a:r>
              <a:rPr lang="en-US" sz="2400" b="0" i="0" dirty="0">
                <a:solidFill>
                  <a:srgbClr val="333333"/>
                </a:solidFill>
                <a:effectLst/>
                <a:latin typeface="Times New Roman" panose="02020603050405020304" pitchFamily="18" charset="0"/>
                <a:cs typeface="Times New Roman" panose="02020603050405020304" pitchFamily="18" charset="0"/>
              </a:rPr>
              <a:t> = 2</a:t>
            </a:r>
            <a:r>
              <a:rPr lang="en-US" sz="2400" b="0" i="1" dirty="0">
                <a:solidFill>
                  <a:srgbClr val="333333"/>
                </a:solidFill>
                <a:effectLst/>
                <a:latin typeface="Times New Roman" panose="02020603050405020304" pitchFamily="18" charset="0"/>
                <a:cs typeface="Times New Roman" panose="02020603050405020304" pitchFamily="18" charset="0"/>
              </a:rPr>
              <a:t>k</a:t>
            </a:r>
            <a:r>
              <a:rPr lang="en-US" sz="2400" b="0" i="0" dirty="0">
                <a:solidFill>
                  <a:srgbClr val="333333"/>
                </a:solidFill>
                <a:effectLst/>
                <a:latin typeface="Times New Roman" panose="02020603050405020304" pitchFamily="18" charset="0"/>
                <a:cs typeface="Times New Roman" panose="02020603050405020304" pitchFamily="18" charset="0"/>
              </a:rPr>
              <a:t> + 1 for some integer </a:t>
            </a:r>
            <a:r>
              <a:rPr lang="en-US" sz="2400" b="0" i="1" dirty="0">
                <a:solidFill>
                  <a:srgbClr val="333333"/>
                </a:solidFill>
                <a:effectLst/>
                <a:latin typeface="Times New Roman" panose="02020603050405020304" pitchFamily="18" charset="0"/>
                <a:cs typeface="Times New Roman" panose="02020603050405020304" pitchFamily="18" charset="0"/>
              </a:rPr>
              <a:t>k</a:t>
            </a:r>
            <a:r>
              <a:rPr lang="en-US" sz="2400" b="0" i="0" dirty="0">
                <a:solidFill>
                  <a:srgbClr val="333333"/>
                </a:solidFill>
                <a:effectLst/>
                <a:latin typeface="Times New Roman" panose="02020603050405020304" pitchFamily="18" charset="0"/>
                <a:cs typeface="Times New Roman" panose="02020603050405020304" pitchFamily="18" charset="0"/>
              </a:rPr>
              <a:t>. Let </a:t>
            </a:r>
            <a:r>
              <a:rPr lang="en-US" sz="2400" b="0" i="1" dirty="0">
                <a:solidFill>
                  <a:srgbClr val="333333"/>
                </a:solidFill>
                <a:effectLst/>
                <a:latin typeface="Times New Roman" panose="02020603050405020304" pitchFamily="18" charset="0"/>
                <a:cs typeface="Times New Roman" panose="02020603050405020304" pitchFamily="18" charset="0"/>
              </a:rPr>
              <a:t>y</a:t>
            </a:r>
            <a:r>
              <a:rPr lang="en-US" sz="2400" b="0" i="0" dirty="0">
                <a:solidFill>
                  <a:srgbClr val="333333"/>
                </a:solidFill>
                <a:effectLst/>
                <a:latin typeface="Times New Roman" panose="02020603050405020304" pitchFamily="18" charset="0"/>
                <a:cs typeface="Times New Roman" panose="02020603050405020304" pitchFamily="18" charset="0"/>
              </a:rPr>
              <a:t> = 2</a:t>
            </a:r>
            <a:r>
              <a:rPr lang="en-US" sz="2400" b="0" i="1" dirty="0">
                <a:solidFill>
                  <a:srgbClr val="333333"/>
                </a:solidFill>
                <a:effectLst/>
                <a:latin typeface="Times New Roman" panose="02020603050405020304" pitchFamily="18" charset="0"/>
                <a:cs typeface="Times New Roman" panose="02020603050405020304" pitchFamily="18" charset="0"/>
              </a:rPr>
              <a:t>j</a:t>
            </a:r>
            <a:r>
              <a:rPr lang="en-US" sz="2400" b="0" i="0" dirty="0">
                <a:solidFill>
                  <a:srgbClr val="333333"/>
                </a:solidFill>
                <a:effectLst/>
                <a:latin typeface="Times New Roman" panose="02020603050405020304" pitchFamily="18" charset="0"/>
                <a:cs typeface="Times New Roman" panose="02020603050405020304" pitchFamily="18" charset="0"/>
              </a:rPr>
              <a:t> + 1 for some integer </a:t>
            </a:r>
            <a:r>
              <a:rPr lang="en-US" sz="2400" b="0" i="1" dirty="0">
                <a:solidFill>
                  <a:srgbClr val="333333"/>
                </a:solidFill>
                <a:effectLst/>
                <a:latin typeface="Times New Roman" panose="02020603050405020304" pitchFamily="18" charset="0"/>
                <a:cs typeface="Times New Roman" panose="02020603050405020304" pitchFamily="18" charset="0"/>
              </a:rPr>
              <a:t>j</a:t>
            </a:r>
            <a:r>
              <a:rPr lang="en-US" sz="2400" b="0" i="0" dirty="0">
                <a:solidFill>
                  <a:srgbClr val="333333"/>
                </a:solidFill>
                <a:effectLst/>
                <a:latin typeface="Times New Roman" panose="02020603050405020304" pitchFamily="18" charset="0"/>
                <a:cs typeface="Times New Roman" panose="02020603050405020304" pitchFamily="18" charset="0"/>
              </a:rPr>
              <a:t>. We need the sum </a:t>
            </a:r>
            <a:r>
              <a:rPr lang="en-US" sz="2400" b="0" i="1" dirty="0">
                <a:solidFill>
                  <a:srgbClr val="333333"/>
                </a:solidFill>
                <a:effectLst/>
                <a:latin typeface="Times New Roman" panose="02020603050405020304" pitchFamily="18" charset="0"/>
                <a:cs typeface="Times New Roman" panose="02020603050405020304" pitchFamily="18" charset="0"/>
              </a:rPr>
              <a:t>x</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1" dirty="0">
                <a:solidFill>
                  <a:srgbClr val="333333"/>
                </a:solidFill>
                <a:effectLst/>
                <a:latin typeface="Times New Roman" panose="02020603050405020304" pitchFamily="18" charset="0"/>
                <a:cs typeface="Times New Roman" panose="02020603050405020304" pitchFamily="18" charset="0"/>
              </a:rPr>
              <a:t>y</a:t>
            </a:r>
            <a:r>
              <a:rPr lang="en-US" sz="2400" b="0" i="0" dirty="0">
                <a:solidFill>
                  <a:srgbClr val="333333"/>
                </a:solidFill>
                <a:effectLst/>
                <a:latin typeface="Times New Roman" panose="02020603050405020304" pitchFamily="18" charset="0"/>
                <a:cs typeface="Times New Roman" panose="02020603050405020304" pitchFamily="18" charset="0"/>
              </a:rPr>
              <a:t> to be an integral multiple of two. Observing that </a:t>
            </a:r>
            <a:r>
              <a:rPr lang="en-US" sz="2400" b="0" i="1" dirty="0">
                <a:solidFill>
                  <a:srgbClr val="333333"/>
                </a:solidFill>
                <a:effectLst/>
                <a:latin typeface="Times New Roman" panose="02020603050405020304" pitchFamily="18" charset="0"/>
                <a:cs typeface="Times New Roman" panose="02020603050405020304" pitchFamily="18" charset="0"/>
              </a:rPr>
              <a:t>x</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1" dirty="0">
                <a:solidFill>
                  <a:srgbClr val="333333"/>
                </a:solidFill>
                <a:effectLst/>
                <a:latin typeface="Times New Roman" panose="02020603050405020304" pitchFamily="18" charset="0"/>
                <a:cs typeface="Times New Roman" panose="02020603050405020304" pitchFamily="18" charset="0"/>
              </a:rPr>
              <a:t>y</a:t>
            </a:r>
            <a:r>
              <a:rPr lang="en-US" sz="2400" b="0" i="0" dirty="0">
                <a:solidFill>
                  <a:srgbClr val="333333"/>
                </a:solidFill>
                <a:effectLst/>
                <a:latin typeface="Times New Roman" panose="02020603050405020304" pitchFamily="18" charset="0"/>
                <a:cs typeface="Times New Roman" panose="02020603050405020304" pitchFamily="18" charset="0"/>
              </a:rPr>
              <a:t> = 2</a:t>
            </a:r>
            <a:r>
              <a:rPr lang="en-US" sz="2400" b="0" i="1" dirty="0">
                <a:solidFill>
                  <a:srgbClr val="333333"/>
                </a:solidFill>
                <a:effectLst/>
                <a:latin typeface="Times New Roman" panose="02020603050405020304" pitchFamily="18" charset="0"/>
                <a:cs typeface="Times New Roman" panose="02020603050405020304" pitchFamily="18" charset="0"/>
              </a:rPr>
              <a:t>k</a:t>
            </a:r>
            <a:r>
              <a:rPr lang="en-US" sz="2400" b="0" i="0" dirty="0">
                <a:solidFill>
                  <a:srgbClr val="333333"/>
                </a:solidFill>
                <a:effectLst/>
                <a:latin typeface="Times New Roman" panose="02020603050405020304" pitchFamily="18" charset="0"/>
                <a:cs typeface="Times New Roman" panose="02020603050405020304" pitchFamily="18" charset="0"/>
              </a:rPr>
              <a:t> + 1 + 2</a:t>
            </a:r>
            <a:r>
              <a:rPr lang="en-US" sz="2400" b="0" i="1" dirty="0">
                <a:solidFill>
                  <a:srgbClr val="333333"/>
                </a:solidFill>
                <a:effectLst/>
                <a:latin typeface="Times New Roman" panose="02020603050405020304" pitchFamily="18" charset="0"/>
                <a:cs typeface="Times New Roman" panose="02020603050405020304" pitchFamily="18" charset="0"/>
              </a:rPr>
              <a:t>j</a:t>
            </a:r>
            <a:r>
              <a:rPr lang="en-US" sz="2400" b="0" i="0" dirty="0">
                <a:solidFill>
                  <a:srgbClr val="333333"/>
                </a:solidFill>
                <a:effectLst/>
                <a:latin typeface="Times New Roman" panose="02020603050405020304" pitchFamily="18" charset="0"/>
                <a:cs typeface="Times New Roman" panose="02020603050405020304" pitchFamily="18" charset="0"/>
              </a:rPr>
              <a:t> +1, rearranging the terms, and simplifying gives </a:t>
            </a:r>
            <a:r>
              <a:rPr lang="en-US" sz="2400" b="0" i="1" dirty="0">
                <a:solidFill>
                  <a:srgbClr val="333333"/>
                </a:solidFill>
                <a:effectLst/>
                <a:latin typeface="Times New Roman" panose="02020603050405020304" pitchFamily="18" charset="0"/>
                <a:cs typeface="Times New Roman" panose="02020603050405020304" pitchFamily="18" charset="0"/>
              </a:rPr>
              <a:t>x </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1" dirty="0">
                <a:solidFill>
                  <a:srgbClr val="333333"/>
                </a:solidFill>
                <a:effectLst/>
                <a:latin typeface="Times New Roman" panose="02020603050405020304" pitchFamily="18" charset="0"/>
                <a:cs typeface="Times New Roman" panose="02020603050405020304" pitchFamily="18" charset="0"/>
              </a:rPr>
              <a:t>y</a:t>
            </a:r>
            <a:r>
              <a:rPr lang="en-US" sz="2400" b="0" i="0" dirty="0">
                <a:solidFill>
                  <a:srgbClr val="333333"/>
                </a:solidFill>
                <a:effectLst/>
                <a:latin typeface="Times New Roman" panose="02020603050405020304" pitchFamily="18" charset="0"/>
                <a:cs typeface="Times New Roman" panose="02020603050405020304" pitchFamily="18" charset="0"/>
              </a:rPr>
              <a:t> = 2</a:t>
            </a:r>
            <a:r>
              <a:rPr lang="en-US" sz="2400" b="0" i="1" dirty="0">
                <a:solidFill>
                  <a:srgbClr val="333333"/>
                </a:solidFill>
                <a:effectLst/>
                <a:latin typeface="Times New Roman" panose="02020603050405020304" pitchFamily="18" charset="0"/>
                <a:cs typeface="Times New Roman" panose="02020603050405020304" pitchFamily="18" charset="0"/>
              </a:rPr>
              <a:t>k</a:t>
            </a:r>
            <a:r>
              <a:rPr lang="en-US" sz="2400" b="0" i="0" dirty="0">
                <a:solidFill>
                  <a:srgbClr val="333333"/>
                </a:solidFill>
                <a:effectLst/>
                <a:latin typeface="Times New Roman" panose="02020603050405020304" pitchFamily="18" charset="0"/>
                <a:cs typeface="Times New Roman" panose="02020603050405020304" pitchFamily="18" charset="0"/>
              </a:rPr>
              <a:t> + 2</a:t>
            </a:r>
            <a:r>
              <a:rPr lang="en-US" sz="2400" b="0" i="1" dirty="0">
                <a:solidFill>
                  <a:srgbClr val="333333"/>
                </a:solidFill>
                <a:effectLst/>
                <a:latin typeface="Times New Roman" panose="02020603050405020304" pitchFamily="18" charset="0"/>
                <a:cs typeface="Times New Roman" panose="02020603050405020304" pitchFamily="18" charset="0"/>
              </a:rPr>
              <a:t>j</a:t>
            </a:r>
            <a:r>
              <a:rPr lang="en-US" sz="2400" b="0" i="0" dirty="0">
                <a:solidFill>
                  <a:srgbClr val="333333"/>
                </a:solidFill>
                <a:effectLst/>
                <a:latin typeface="Times New Roman" panose="02020603050405020304" pitchFamily="18" charset="0"/>
                <a:cs typeface="Times New Roman" panose="02020603050405020304" pitchFamily="18" charset="0"/>
              </a:rPr>
              <a:t> +2 = 2(</a:t>
            </a:r>
            <a:r>
              <a:rPr lang="en-US" sz="2400" b="0" i="1" dirty="0">
                <a:solidFill>
                  <a:srgbClr val="333333"/>
                </a:solidFill>
                <a:effectLst/>
                <a:latin typeface="Times New Roman" panose="02020603050405020304" pitchFamily="18" charset="0"/>
                <a:cs typeface="Times New Roman" panose="02020603050405020304" pitchFamily="18" charset="0"/>
              </a:rPr>
              <a:t>k</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1" dirty="0">
                <a:solidFill>
                  <a:srgbClr val="333333"/>
                </a:solidFill>
                <a:effectLst/>
                <a:latin typeface="Times New Roman" panose="02020603050405020304" pitchFamily="18" charset="0"/>
                <a:cs typeface="Times New Roman" panose="02020603050405020304" pitchFamily="18" charset="0"/>
              </a:rPr>
              <a:t>j </a:t>
            </a:r>
            <a:r>
              <a:rPr lang="en-US" sz="2400" b="0" i="0" dirty="0">
                <a:solidFill>
                  <a:srgbClr val="333333"/>
                </a:solidFill>
                <a:effectLst/>
                <a:latin typeface="Times New Roman" panose="02020603050405020304" pitchFamily="18" charset="0"/>
                <a:cs typeface="Times New Roman" panose="02020603050405020304" pitchFamily="18" charset="0"/>
              </a:rPr>
              <a:t>+1). Since </a:t>
            </a:r>
            <a:r>
              <a:rPr lang="en-US" sz="2400" b="0" i="1" dirty="0">
                <a:solidFill>
                  <a:srgbClr val="333333"/>
                </a:solidFill>
                <a:effectLst/>
                <a:latin typeface="Times New Roman" panose="02020603050405020304" pitchFamily="18" charset="0"/>
                <a:cs typeface="Times New Roman" panose="02020603050405020304" pitchFamily="18" charset="0"/>
              </a:rPr>
              <a:t>k</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1" dirty="0">
                <a:solidFill>
                  <a:srgbClr val="333333"/>
                </a:solidFill>
                <a:effectLst/>
                <a:latin typeface="Times New Roman" panose="02020603050405020304" pitchFamily="18" charset="0"/>
                <a:cs typeface="Times New Roman" panose="02020603050405020304" pitchFamily="18" charset="0"/>
              </a:rPr>
              <a:t>j </a:t>
            </a:r>
            <a:r>
              <a:rPr lang="en-US" sz="2400" b="0" i="0" dirty="0">
                <a:solidFill>
                  <a:srgbClr val="333333"/>
                </a:solidFill>
                <a:effectLst/>
                <a:latin typeface="Times New Roman" panose="02020603050405020304" pitchFamily="18" charset="0"/>
                <a:cs typeface="Times New Roman" panose="02020603050405020304" pitchFamily="18" charset="0"/>
              </a:rPr>
              <a:t>+ 1 is an integer, it follows that </a:t>
            </a:r>
            <a:r>
              <a:rPr lang="en-US" sz="2400" b="0" i="1" dirty="0">
                <a:solidFill>
                  <a:srgbClr val="333333"/>
                </a:solidFill>
                <a:effectLst/>
                <a:latin typeface="Times New Roman" panose="02020603050405020304" pitchFamily="18" charset="0"/>
                <a:cs typeface="Times New Roman" panose="02020603050405020304" pitchFamily="18" charset="0"/>
              </a:rPr>
              <a:t>x</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1" dirty="0">
                <a:solidFill>
                  <a:srgbClr val="333333"/>
                </a:solidFill>
                <a:effectLst/>
                <a:latin typeface="Times New Roman" panose="02020603050405020304" pitchFamily="18" charset="0"/>
                <a:cs typeface="Times New Roman" panose="02020603050405020304" pitchFamily="18" charset="0"/>
              </a:rPr>
              <a:t>y</a:t>
            </a:r>
            <a:r>
              <a:rPr lang="en-US" sz="2400" b="0" i="0" dirty="0">
                <a:solidFill>
                  <a:srgbClr val="333333"/>
                </a:solidFill>
                <a:effectLst/>
                <a:latin typeface="Times New Roman" panose="02020603050405020304" pitchFamily="18" charset="0"/>
                <a:cs typeface="Times New Roman" panose="02020603050405020304" pitchFamily="18" charset="0"/>
              </a:rPr>
              <a:t> is an even integer.</a:t>
            </a:r>
          </a:p>
        </p:txBody>
      </p:sp>
    </p:spTree>
    <p:extLst>
      <p:ext uri="{BB962C8B-B14F-4D97-AF65-F5344CB8AC3E}">
        <p14:creationId xmlns:p14="http://schemas.microsoft.com/office/powerpoint/2010/main" val="4101369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38DCED6-72A7-2CC4-A02D-D2A9FF445CC9}"/>
                  </a:ext>
                </a:extLst>
              </p:cNvPr>
              <p:cNvSpPr txBox="1"/>
              <p:nvPr/>
            </p:nvSpPr>
            <p:spPr>
              <a:xfrm>
                <a:off x="264941" y="309490"/>
                <a:ext cx="11662117" cy="7395822"/>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Give a direct proof of the theorem “If n is an odd integer, then n2 is odd.” </a:t>
                </a:r>
              </a:p>
              <a:p>
                <a:pPr>
                  <a:lnSpc>
                    <a:spcPct val="150000"/>
                  </a:lnSpc>
                </a:pPr>
                <a:r>
                  <a:rPr lang="en-US" sz="2400" dirty="0">
                    <a:latin typeface="Times New Roman" panose="02020603050405020304" pitchFamily="18" charset="0"/>
                    <a:cs typeface="Times New Roman" panose="02020603050405020304" pitchFamily="18" charset="0"/>
                  </a:rPr>
                  <a:t>Solution: Note that this theorem states ∀</a:t>
                </a:r>
                <a:r>
                  <a:rPr lang="en-US" sz="2400" dirty="0" err="1">
                    <a:latin typeface="Times New Roman" panose="02020603050405020304" pitchFamily="18" charset="0"/>
                    <a:cs typeface="Times New Roman" panose="02020603050405020304" pitchFamily="18" charset="0"/>
                  </a:rPr>
                  <a:t>nP</a:t>
                </a:r>
                <a:r>
                  <a:rPr lang="en-US" sz="2400" dirty="0">
                    <a:latin typeface="Times New Roman" panose="02020603050405020304" pitchFamily="18" charset="0"/>
                    <a:cs typeface="Times New Roman" panose="02020603050405020304" pitchFamily="18" charset="0"/>
                  </a:rPr>
                  <a:t> ((n) → Q(n)), where P (n) is “n is an odd integer” and Q(n) is “n2 is odd.” As we have said, we will follow the usual convention in mathematical proofs by showing that P (n) implies Q(n), and not explicitly using universal instantiation. To begin a direct proof of this theorem, we assume that the hypothesis of this conditional statement is true, namely, we assume that n is odd. By the definition of an odd integer, it follows that n = 2k + 1, where k is some integer. We want to show that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𝑛</m:t>
                        </m:r>
                      </m:e>
                      <m:sup>
                        <m:r>
                          <a:rPr lang="en-IN" sz="2400" b="0" i="1" smtClean="0">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is also odd. We can square both sides of the equation n = 2k + 1 to obtain a new equation that expresses n2. When we do this, we find that</a:t>
                </a:r>
                <a:r>
                  <a:rPr lang="en-US" sz="2400" dirty="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𝑛</m:t>
                        </m:r>
                      </m:e>
                      <m:sup>
                        <m:r>
                          <a:rPr lang="en-IN" sz="2400" i="1">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 (2k + 1)2 = 4</a:t>
                </a:r>
                <a:r>
                  <a:rPr lang="en-US" sz="2400" dirty="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𝑘</m:t>
                        </m:r>
                      </m:e>
                      <m:sup>
                        <m:r>
                          <a:rPr lang="en-IN" sz="2400" i="1">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+ 4k + 1 = 2(2</a:t>
                </a:r>
                <a:r>
                  <a:rPr lang="en-US" sz="2400" dirty="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𝑘</m:t>
                        </m:r>
                      </m:e>
                      <m:sup>
                        <m:r>
                          <a:rPr lang="en-IN" sz="2400" i="1">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+ 2k) + 1. By the definition of an odd integer, we can conclude that </a:t>
                </a:r>
                <a14:m>
                  <m:oMath xmlns:m="http://schemas.openxmlformats.org/officeDocument/2006/math">
                    <m:sSup>
                      <m:sSupPr>
                        <m:ctrlPr>
                          <a:rPr lang="en-US"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𝑛</m:t>
                        </m:r>
                      </m:e>
                      <m:sup>
                        <m:r>
                          <a:rPr lang="en-IN" sz="2400" i="1">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is an odd integer (it is one more than twice an integer). Consequently, we have proved that if n is an odd integer, then </a:t>
                </a:r>
                <a14:m>
                  <m:oMath xmlns:m="http://schemas.openxmlformats.org/officeDocument/2006/math">
                    <m:sSup>
                      <m:sSupPr>
                        <m:ctrlPr>
                          <a:rPr lang="en-US" sz="2400" i="1">
                            <a:latin typeface="Cambria Math" panose="02040503050406030204" pitchFamily="18" charset="0"/>
                            <a:cs typeface="Times New Roman" panose="02020603050405020304" pitchFamily="18" charset="0"/>
                          </a:rPr>
                        </m:ctrlPr>
                      </m:sSupPr>
                      <m:e>
                        <m:r>
                          <a:rPr lang="en-IN" sz="2400" i="1">
                            <a:latin typeface="Cambria Math" panose="02040503050406030204" pitchFamily="18" charset="0"/>
                            <a:cs typeface="Times New Roman" panose="02020603050405020304" pitchFamily="18" charset="0"/>
                          </a:rPr>
                          <m:t>𝑛</m:t>
                        </m:r>
                      </m:e>
                      <m:sup>
                        <m:r>
                          <a:rPr lang="en-IN" sz="2400" i="1">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is an odd integer</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B38DCED6-72A7-2CC4-A02D-D2A9FF445CC9}"/>
                  </a:ext>
                </a:extLst>
              </p:cNvPr>
              <p:cNvSpPr txBox="1">
                <a:spLocks noRot="1" noChangeAspect="1" noMove="1" noResize="1" noEditPoints="1" noAdjustHandles="1" noChangeArrowheads="1" noChangeShapeType="1" noTextEdit="1"/>
              </p:cNvSpPr>
              <p:nvPr/>
            </p:nvSpPr>
            <p:spPr>
              <a:xfrm>
                <a:off x="264941" y="309490"/>
                <a:ext cx="11662117" cy="7395822"/>
              </a:xfrm>
              <a:prstGeom prst="rect">
                <a:avLst/>
              </a:prstGeom>
              <a:blipFill>
                <a:blip r:embed="rId2"/>
                <a:stretch>
                  <a:fillRect l="-784" r="-261"/>
                </a:stretch>
              </a:blipFill>
            </p:spPr>
            <p:txBody>
              <a:bodyPr/>
              <a:lstStyle/>
              <a:p>
                <a:r>
                  <a:rPr lang="en-IN">
                    <a:noFill/>
                  </a:rPr>
                  <a:t> </a:t>
                </a:r>
              </a:p>
            </p:txBody>
          </p:sp>
        </mc:Fallback>
      </mc:AlternateContent>
    </p:spTree>
    <p:extLst>
      <p:ext uri="{BB962C8B-B14F-4D97-AF65-F5344CB8AC3E}">
        <p14:creationId xmlns:p14="http://schemas.microsoft.com/office/powerpoint/2010/main" val="2357734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5951F-313E-67D1-0C1C-55633E617126}"/>
              </a:ext>
            </a:extLst>
          </p:cNvPr>
          <p:cNvSpPr txBox="1"/>
          <p:nvPr/>
        </p:nvSpPr>
        <p:spPr>
          <a:xfrm>
            <a:off x="492369" y="661183"/>
            <a:ext cx="8655147" cy="1938992"/>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   (ii) Indirect Proof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 Proof by Contraposition</a:t>
            </a:r>
          </a:p>
          <a:p>
            <a:r>
              <a:rPr lang="en-IN" sz="2400" dirty="0">
                <a:latin typeface="Times New Roman" panose="02020603050405020304" pitchFamily="18" charset="0"/>
                <a:cs typeface="Times New Roman" panose="02020603050405020304" pitchFamily="18" charset="0"/>
              </a:rPr>
              <a:t>       (b) Proofs by Contradiction</a:t>
            </a:r>
          </a:p>
          <a:p>
            <a:r>
              <a:rPr lang="en-IN" sz="2400" dirty="0">
                <a:latin typeface="Times New Roman" panose="02020603050405020304" pitchFamily="18" charset="0"/>
                <a:cs typeface="Times New Roman" panose="02020603050405020304" pitchFamily="18" charset="0"/>
              </a:rPr>
              <a:t>       (c ) Proofs of Equivalence</a:t>
            </a:r>
          </a:p>
        </p:txBody>
      </p:sp>
    </p:spTree>
    <p:extLst>
      <p:ext uri="{BB962C8B-B14F-4D97-AF65-F5344CB8AC3E}">
        <p14:creationId xmlns:p14="http://schemas.microsoft.com/office/powerpoint/2010/main" val="1193364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BC5F57E9-3673-282A-1FCC-9BEA738E4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2191" y="337625"/>
            <a:ext cx="9115864" cy="652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532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02759E-ADBB-1497-0423-472973CBA6F5}"/>
              </a:ext>
            </a:extLst>
          </p:cNvPr>
          <p:cNvSpPr txBox="1"/>
          <p:nvPr/>
        </p:nvSpPr>
        <p:spPr>
          <a:xfrm>
            <a:off x="393895" y="590843"/>
            <a:ext cx="11226019" cy="4457952"/>
          </a:xfrm>
          <a:prstGeom prst="rect">
            <a:avLst/>
          </a:prstGeom>
          <a:noFill/>
        </p:spPr>
        <p:txBody>
          <a:bodyPr wrap="square">
            <a:spAutoFit/>
          </a:bodyPr>
          <a:lstStyle/>
          <a:p>
            <a:pPr>
              <a:lnSpc>
                <a:spcPct val="150000"/>
              </a:lnSpc>
            </a:pPr>
            <a:r>
              <a:rPr lang="en-IN" sz="2400" b="1" i="1" dirty="0">
                <a:latin typeface="Times New Roman" panose="02020603050405020304" pitchFamily="18" charset="0"/>
                <a:cs typeface="Times New Roman" panose="02020603050405020304" pitchFamily="18" charset="0"/>
              </a:rPr>
              <a:t>Proof by Contraposition: </a:t>
            </a:r>
            <a:r>
              <a:rPr lang="en-US" sz="2400" dirty="0">
                <a:latin typeface="Times New Roman" panose="02020603050405020304" pitchFamily="18" charset="0"/>
                <a:cs typeface="Times New Roman" panose="02020603050405020304" pitchFamily="18" charset="0"/>
              </a:rPr>
              <a:t>An extremely useful type of indirect proof is known as proof by contraposition. Proofs by contraposition make use of the fact that the conditional statement p → q is equivalent to its contrapositive, ¬q → ¬p. This means that the conditional statement p → q can be proved by showing that its contrapositive, ¬q → ¬p, is true. </a:t>
            </a:r>
          </a:p>
          <a:p>
            <a:pPr>
              <a:lnSpc>
                <a:spcPct val="150000"/>
              </a:lnSpc>
            </a:pPr>
            <a:r>
              <a:rPr lang="en-US" sz="2400" dirty="0">
                <a:latin typeface="Times New Roman" panose="02020603050405020304" pitchFamily="18" charset="0"/>
                <a:cs typeface="Times New Roman" panose="02020603050405020304" pitchFamily="18" charset="0"/>
              </a:rPr>
              <a:t>In a proof by contraposition of p → q, we take ¬q as a premise, and using axioms, definitions, and previously proven theorems, together with rules of inference, we show that ¬p must follow.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4695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8187B2-D5A7-5F14-2632-91A627917BBD}"/>
              </a:ext>
            </a:extLst>
          </p:cNvPr>
          <p:cNvSpPr txBox="1"/>
          <p:nvPr/>
        </p:nvSpPr>
        <p:spPr>
          <a:xfrm>
            <a:off x="539261" y="576776"/>
            <a:ext cx="11113477" cy="6119945"/>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Prove that if n is an integer and 3n + 2 is odd, then n is odd</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b="1" dirty="0">
                <a:latin typeface="Times New Roman" panose="02020603050405020304" pitchFamily="18" charset="0"/>
                <a:cs typeface="Times New Roman" panose="02020603050405020304" pitchFamily="18" charset="0"/>
              </a:rPr>
              <a:t>Solution: </a:t>
            </a:r>
            <a:r>
              <a:rPr lang="en-US" sz="2400" dirty="0">
                <a:latin typeface="Times New Roman" panose="02020603050405020304" pitchFamily="18" charset="0"/>
                <a:cs typeface="Times New Roman" panose="02020603050405020304" pitchFamily="18" charset="0"/>
              </a:rPr>
              <a:t>We first attempt direct proof. To construct a direct proof, we first assume that 3n + 2 is an odd integer. This means that 3n + 2 = 2k + 1 for some integer k. We see that 3n + 1 = 2k, but there does not seem to be any direct way to conclude that n is odd. Because our attempt at a direct proof failed, we next try a proof by contraposition.</a:t>
            </a:r>
          </a:p>
          <a:p>
            <a:pPr algn="just">
              <a:lnSpc>
                <a:spcPct val="150000"/>
              </a:lnSpc>
            </a:pPr>
            <a:r>
              <a:rPr lang="en-US" sz="2400" dirty="0">
                <a:latin typeface="Times New Roman" panose="02020603050405020304" pitchFamily="18" charset="0"/>
                <a:cs typeface="Times New Roman" panose="02020603050405020304" pitchFamily="18" charset="0"/>
              </a:rPr>
              <a:t>The first step in a proof by contraposition is to assume that the conclusion of the conditional statement “If 3n + 2 is odd, then n is odd” is false; namely, assume that n is even. Then, by the definition of an even integer, n = 2k for some integer k. Substituting 2k for n, we find that 3n + 2 = 3(2k) + 2 = 6k + 2 = 2(3k + 1). This tells us that 3n + 2 is even (because it is a multiple of 2), and therefore not odd. This is the negation of the premise of the theorem.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34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B26F2-5496-A0F6-87FA-696815890BA7}"/>
              </a:ext>
            </a:extLst>
          </p:cNvPr>
          <p:cNvSpPr txBox="1"/>
          <p:nvPr/>
        </p:nvSpPr>
        <p:spPr>
          <a:xfrm>
            <a:off x="717452" y="717452"/>
            <a:ext cx="11268222" cy="3680303"/>
          </a:xfrm>
          <a:prstGeom prst="rect">
            <a:avLst/>
          </a:prstGeom>
          <a:noFill/>
        </p:spPr>
        <p:txBody>
          <a:bodyPr wrap="square">
            <a:spAutoFit/>
          </a:bodyPr>
          <a:lstStyle/>
          <a:p>
            <a:pPr algn="just">
              <a:lnSpc>
                <a:spcPct val="200000"/>
              </a:lnSpc>
            </a:pPr>
            <a:r>
              <a:rPr lang="en-US" sz="2400" b="1" i="0" u="none" strike="noStrike" baseline="0" dirty="0">
                <a:latin typeface="Times New Roman" panose="02020603050405020304" pitchFamily="18" charset="0"/>
              </a:rPr>
              <a:t>39. </a:t>
            </a:r>
            <a:r>
              <a:rPr lang="en-US" sz="2400" b="1" i="0" u="none" strike="noStrike" baseline="0" dirty="0">
                <a:solidFill>
                  <a:srgbClr val="000000"/>
                </a:solidFill>
                <a:latin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rPr>
              <a:t>If there is a printer that is both out of service and</a:t>
            </a:r>
          </a:p>
          <a:p>
            <a:pPr algn="just">
              <a:lnSpc>
                <a:spcPct val="200000"/>
              </a:lnSpc>
            </a:pPr>
            <a:r>
              <a:rPr lang="en-US" sz="2400" b="0" i="0" u="none" strike="noStrike" baseline="0" dirty="0">
                <a:solidFill>
                  <a:srgbClr val="000000"/>
                </a:solidFill>
                <a:latin typeface="Times New Roman" panose="02020603050405020304" pitchFamily="18" charset="0"/>
              </a:rPr>
              <a:t>busy, then some job has been lost. </a:t>
            </a:r>
          </a:p>
          <a:p>
            <a:pPr algn="just">
              <a:lnSpc>
                <a:spcPct val="200000"/>
              </a:lnSpc>
            </a:pPr>
            <a:r>
              <a:rPr lang="en-US" sz="2400" b="1" i="0" u="none" strike="noStrike" baseline="0" dirty="0">
                <a:solidFill>
                  <a:srgbClr val="000000"/>
                </a:solidFill>
                <a:latin typeface="Times New Roman" panose="02020603050405020304" pitchFamily="18" charset="0"/>
              </a:rPr>
              <a:t>b) </a:t>
            </a:r>
            <a:r>
              <a:rPr lang="en-US" sz="2400" b="0" i="0" u="none" strike="noStrike" baseline="0" dirty="0">
                <a:solidFill>
                  <a:srgbClr val="000000"/>
                </a:solidFill>
                <a:latin typeface="Times New Roman" panose="02020603050405020304" pitchFamily="18" charset="0"/>
              </a:rPr>
              <a:t>If every printer is busy, then there is a job in the queue. </a:t>
            </a:r>
          </a:p>
          <a:p>
            <a:pPr algn="just">
              <a:lnSpc>
                <a:spcPct val="200000"/>
              </a:lnSpc>
            </a:pPr>
            <a:r>
              <a:rPr lang="en-US" sz="2400" b="1" i="0" u="none" strike="noStrike" baseline="0" dirty="0">
                <a:solidFill>
                  <a:srgbClr val="000000"/>
                </a:solidFill>
                <a:latin typeface="Times New Roman" panose="02020603050405020304" pitchFamily="18" charset="0"/>
              </a:rPr>
              <a:t>c) </a:t>
            </a:r>
            <a:r>
              <a:rPr lang="en-US" sz="2400" b="0" i="0" u="none" strike="noStrike" baseline="0" dirty="0">
                <a:solidFill>
                  <a:srgbClr val="000000"/>
                </a:solidFill>
                <a:latin typeface="Times New Roman" panose="02020603050405020304" pitchFamily="18" charset="0"/>
              </a:rPr>
              <a:t>If there is a job that is both queued and lost, then some printer is out of service.</a:t>
            </a:r>
          </a:p>
          <a:p>
            <a:pPr algn="just">
              <a:lnSpc>
                <a:spcPct val="200000"/>
              </a:lnSpc>
            </a:pPr>
            <a:r>
              <a:rPr lang="en-US" sz="2400" b="1" i="0" u="none" strike="noStrike" baseline="0" dirty="0">
                <a:solidFill>
                  <a:srgbClr val="000000"/>
                </a:solidFill>
                <a:latin typeface="Times New Roman" panose="02020603050405020304" pitchFamily="18" charset="0"/>
              </a:rPr>
              <a:t>d) </a:t>
            </a:r>
            <a:r>
              <a:rPr lang="en-US" sz="2400" b="0" i="0" u="none" strike="noStrike" baseline="0" dirty="0">
                <a:solidFill>
                  <a:srgbClr val="000000"/>
                </a:solidFill>
                <a:latin typeface="Times New Roman" panose="02020603050405020304" pitchFamily="18" charset="0"/>
              </a:rPr>
              <a:t>If every printer is busy and every job is queued, then some job is lost.</a:t>
            </a:r>
            <a:endParaRPr lang="en-IN" sz="2400" dirty="0"/>
          </a:p>
        </p:txBody>
      </p:sp>
    </p:spTree>
    <p:extLst>
      <p:ext uri="{BB962C8B-B14F-4D97-AF65-F5344CB8AC3E}">
        <p14:creationId xmlns:p14="http://schemas.microsoft.com/office/powerpoint/2010/main" val="1243256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E5D1C-5B24-6072-BF59-FA6C5C8CB848}"/>
              </a:ext>
            </a:extLst>
          </p:cNvPr>
          <p:cNvSpPr txBox="1"/>
          <p:nvPr/>
        </p:nvSpPr>
        <p:spPr>
          <a:xfrm>
            <a:off x="576775" y="534572"/>
            <a:ext cx="11254154" cy="1695144"/>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Because the negation of the conclusion of the conditional statement implies that the hypothesis is false, the original conditional statement is true. Our proof by contraposition succeeded; we have proved the theorem “If 3n + 2 is odd, then n is odd.”</a:t>
            </a:r>
            <a:endParaRPr lang="en-IN" sz="2400" dirty="0"/>
          </a:p>
        </p:txBody>
      </p:sp>
    </p:spTree>
    <p:extLst>
      <p:ext uri="{BB962C8B-B14F-4D97-AF65-F5344CB8AC3E}">
        <p14:creationId xmlns:p14="http://schemas.microsoft.com/office/powerpoint/2010/main" val="1543563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21D57D-FFFD-ADD8-3D48-F2B560C53294}"/>
              </a:ext>
            </a:extLst>
          </p:cNvPr>
          <p:cNvSpPr txBox="1"/>
          <p:nvPr/>
        </p:nvSpPr>
        <p:spPr>
          <a:xfrm>
            <a:off x="618977" y="450167"/>
            <a:ext cx="11211951" cy="6119945"/>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VACUOUS AND TRIVIAL PROOFS :</a:t>
            </a:r>
            <a:r>
              <a:rPr lang="en-US" sz="2400" dirty="0">
                <a:latin typeface="Times New Roman" panose="02020603050405020304" pitchFamily="18" charset="0"/>
                <a:cs typeface="Times New Roman" panose="02020603050405020304" pitchFamily="18" charset="0"/>
              </a:rPr>
              <a:t>We can quickly prove that a conditional statement p → q is true when we know that p is false, because p → q must be true when p is false. Consequently, if we can show that p is false, then we have a proof, called a vacuous proof, of the conditional statement p → q. Vacuous proofs are often used to establish special cases of theorems that state that a conditional statement is true for all positive integers [i.e., a theorem of the kind ∀</a:t>
            </a:r>
            <a:r>
              <a:rPr lang="en-US" sz="2400" dirty="0" err="1">
                <a:latin typeface="Times New Roman" panose="02020603050405020304" pitchFamily="18" charset="0"/>
                <a:cs typeface="Times New Roman" panose="02020603050405020304" pitchFamily="18" charset="0"/>
              </a:rPr>
              <a:t>nP</a:t>
            </a:r>
            <a:r>
              <a:rPr lang="en-US" sz="2400" dirty="0">
                <a:latin typeface="Times New Roman" panose="02020603050405020304" pitchFamily="18" charset="0"/>
                <a:cs typeface="Times New Roman" panose="02020603050405020304" pitchFamily="18" charset="0"/>
              </a:rPr>
              <a:t> (n), where P (n) is a propositional function].</a:t>
            </a:r>
          </a:p>
          <a:p>
            <a:pPr algn="just">
              <a:lnSpc>
                <a:spcPct val="150000"/>
              </a:lnSpc>
            </a:pPr>
            <a:r>
              <a:rPr lang="en-US" sz="2400" dirty="0">
                <a:latin typeface="Times New Roman" panose="02020603050405020304" pitchFamily="18" charset="0"/>
                <a:cs typeface="Times New Roman" panose="02020603050405020304" pitchFamily="18" charset="0"/>
              </a:rPr>
              <a:t>We can also quickly prove a conditional statement p → q if we know that the conclusion q is true. By showing that q is true, it follows that p → q must also be true. A proof of p → q that uses the fact that q is true is called a trivial proof. Trivial proofs are often important when special cases of theorems are proved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2130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BB6A3-D794-7485-4911-83FB006240F0}"/>
              </a:ext>
            </a:extLst>
          </p:cNvPr>
          <p:cNvSpPr txBox="1"/>
          <p:nvPr/>
        </p:nvSpPr>
        <p:spPr>
          <a:xfrm>
            <a:off x="506437" y="647115"/>
            <a:ext cx="11127545" cy="4457952"/>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Proofs by Contradiction </a:t>
            </a:r>
            <a:r>
              <a:rPr lang="en-US" sz="2400" dirty="0">
                <a:latin typeface="Times New Roman" panose="02020603050405020304" pitchFamily="18" charset="0"/>
                <a:cs typeface="Times New Roman" panose="02020603050405020304" pitchFamily="18" charset="0"/>
              </a:rPr>
              <a:t>Suppose we want to prove that a statement p is true. Furthermore, suppose that we can find a contradiction q such that ¬p → q is true. Because q is false, but ¬p → q is true, we can conclude that ¬p is false, which means that p is true. How can we find a contradiction q that might help us prove that p is true in this way? Because the statement r ∧ ¬r is a contradiction whenever r is a proposition, we can prove that p is true if we can show that ¬p → (r ∧ ¬r) is true for some proposition r. Proofs of this type are called proofs by contradiction. Because a proof by contradiction does not prove a result directly, it is another type of indirect proof.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5882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237954-D161-4AE4-BDC8-71DC839F24AF}"/>
              </a:ext>
            </a:extLst>
          </p:cNvPr>
          <p:cNvSpPr txBox="1"/>
          <p:nvPr/>
        </p:nvSpPr>
        <p:spPr>
          <a:xfrm>
            <a:off x="393895" y="0"/>
            <a:ext cx="8753621" cy="461665"/>
          </a:xfrm>
          <a:prstGeom prst="rect">
            <a:avLst/>
          </a:prstGeom>
          <a:noFill/>
        </p:spPr>
        <p:txBody>
          <a:bodyPr wrap="square">
            <a:spAutoFit/>
          </a:bodyPr>
          <a:lstStyle/>
          <a:p>
            <a:r>
              <a:rPr lang="en-IN" sz="2400" b="1" i="0" dirty="0">
                <a:solidFill>
                  <a:srgbClr val="333333"/>
                </a:solidFill>
                <a:effectLst/>
                <a:latin typeface="Times New Roman" panose="02020603050405020304" pitchFamily="18" charset="0"/>
                <a:cs typeface="Times New Roman" panose="02020603050405020304" pitchFamily="18" charset="0"/>
              </a:rPr>
              <a:t>Proof by Contradiction</a:t>
            </a:r>
            <a:endParaRPr lang="en-IN" sz="2400"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32BD304A-1634-4CD7-31A5-75B05D84B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363" y="271463"/>
            <a:ext cx="8918917" cy="631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828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E0627-242C-DD69-60DF-F83D7D96FDA0}"/>
              </a:ext>
            </a:extLst>
          </p:cNvPr>
          <p:cNvSpPr txBox="1"/>
          <p:nvPr/>
        </p:nvSpPr>
        <p:spPr>
          <a:xfrm>
            <a:off x="351691" y="393896"/>
            <a:ext cx="11493305" cy="7781939"/>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Proof by contradiction can be used to prove conditional statements. In such proofs, we first assume the negation of the conclusion. We then use the premises of the theorem and the negation of the conclusion to arrive at a contradiction. (The reason that such proofs are valid rests on the logical equivalence of p → q and (p ∧ ¬q) → F. To see that these statements are equivalent, simply note that each is false in exactly one case, namely when p is true and q is false.) Note that we can rewrite a proof by contraposition of a conditional statement as proof by contradiction. In proof of p → q by contraposition, we assume that ¬q is true. We then show that ¬p must also be true. To rewrite a proof by contraposition of p → q as proof by contradiction, we suppose that both p and ¬q are true. Then, we use the steps from the proof of ¬q → ¬p to show that ¬p is true. This leads to the contradiction p ∧ ¬p, completing the proof. Example 11 illustrates how proof by contraposition of a conditional statement can be rewritten as proof by contradiction.</a:t>
            </a: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Theorem</a:t>
            </a:r>
            <a:r>
              <a:rPr lang="en-US" sz="2400" b="0" i="0" dirty="0">
                <a:solidFill>
                  <a:srgbClr val="333333"/>
                </a:solidFill>
                <a:effectLst/>
                <a:latin typeface="Times New Roman" panose="02020603050405020304" pitchFamily="18" charset="0"/>
                <a:cs typeface="Times New Roman" panose="02020603050405020304" pitchFamily="18" charset="0"/>
              </a:rPr>
              <a:t>: Prove that if</a:t>
            </a:r>
            <a:r>
              <a:rPr lang="en-US" sz="2400" b="0" i="1" dirty="0">
                <a:solidFill>
                  <a:srgbClr val="333333"/>
                </a:solidFill>
                <a:effectLst/>
                <a:latin typeface="Times New Roman" panose="02020603050405020304" pitchFamily="18" charset="0"/>
                <a:cs typeface="Times New Roman" panose="02020603050405020304" pitchFamily="18" charset="0"/>
              </a:rPr>
              <a:t> x</a:t>
            </a:r>
            <a:r>
              <a:rPr lang="en-US" sz="2400" b="0" i="0" dirty="0">
                <a:solidFill>
                  <a:srgbClr val="333333"/>
                </a:solidFill>
                <a:effectLst/>
                <a:latin typeface="Times New Roman" panose="02020603050405020304" pitchFamily="18" charset="0"/>
                <a:cs typeface="Times New Roman" panose="02020603050405020304" pitchFamily="18" charset="0"/>
              </a:rPr>
              <a:t> is a rational number and </a:t>
            </a:r>
            <a:r>
              <a:rPr lang="en-US" sz="2400" b="0" i="1" dirty="0">
                <a:solidFill>
                  <a:srgbClr val="333333"/>
                </a:solidFill>
                <a:effectLst/>
                <a:latin typeface="Times New Roman" panose="02020603050405020304" pitchFamily="18" charset="0"/>
                <a:cs typeface="Times New Roman" panose="02020603050405020304" pitchFamily="18" charset="0"/>
              </a:rPr>
              <a:t>y</a:t>
            </a:r>
            <a:r>
              <a:rPr lang="en-US" sz="2400" b="0" i="0" dirty="0">
                <a:solidFill>
                  <a:srgbClr val="333333"/>
                </a:solidFill>
                <a:effectLst/>
                <a:latin typeface="Times New Roman" panose="02020603050405020304" pitchFamily="18" charset="0"/>
                <a:cs typeface="Times New Roman" panose="02020603050405020304" pitchFamily="18" charset="0"/>
              </a:rPr>
              <a:t> is an irrational number, then </a:t>
            </a:r>
            <a:r>
              <a:rPr lang="en-US" sz="2400" b="0" i="1" dirty="0">
                <a:solidFill>
                  <a:srgbClr val="333333"/>
                </a:solidFill>
                <a:effectLst/>
                <a:latin typeface="Times New Roman" panose="02020603050405020304" pitchFamily="18" charset="0"/>
                <a:cs typeface="Times New Roman" panose="02020603050405020304" pitchFamily="18" charset="0"/>
              </a:rPr>
              <a:t>x</a:t>
            </a:r>
            <a:r>
              <a:rPr lang="en-US" sz="2400" b="0" i="0" dirty="0">
                <a:solidFill>
                  <a:srgbClr val="333333"/>
                </a:solidFill>
                <a:effectLst/>
                <a:latin typeface="Times New Roman" panose="02020603050405020304" pitchFamily="18" charset="0"/>
                <a:cs typeface="Times New Roman" panose="02020603050405020304" pitchFamily="18" charset="0"/>
              </a:rPr>
              <a:t> + </a:t>
            </a:r>
            <a:r>
              <a:rPr lang="en-US" sz="2400" b="0" i="1" dirty="0">
                <a:solidFill>
                  <a:srgbClr val="333333"/>
                </a:solidFill>
                <a:effectLst/>
                <a:latin typeface="Times New Roman" panose="02020603050405020304" pitchFamily="18" charset="0"/>
                <a:cs typeface="Times New Roman" panose="02020603050405020304" pitchFamily="18" charset="0"/>
              </a:rPr>
              <a:t>y </a:t>
            </a:r>
            <a:r>
              <a:rPr lang="en-US" sz="2400" b="0" i="0" dirty="0">
                <a:solidFill>
                  <a:srgbClr val="333333"/>
                </a:solidFill>
                <a:effectLst/>
                <a:latin typeface="Times New Roman" panose="02020603050405020304" pitchFamily="18" charset="0"/>
                <a:cs typeface="Times New Roman" panose="02020603050405020304" pitchFamily="18" charset="0"/>
              </a:rPr>
              <a:t>is an irrational number.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639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714DEE7F-36BA-1158-E950-5AECE252F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09" y="0"/>
            <a:ext cx="988958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070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82B3F1-0E46-8A54-723A-CBB25778B70D}"/>
              </a:ext>
            </a:extLst>
          </p:cNvPr>
          <p:cNvSpPr txBox="1"/>
          <p:nvPr/>
        </p:nvSpPr>
        <p:spPr>
          <a:xfrm>
            <a:off x="337625" y="365760"/>
            <a:ext cx="11268221" cy="2241511"/>
          </a:xfrm>
          <a:prstGeom prst="rect">
            <a:avLst/>
          </a:prstGeom>
          <a:noFill/>
        </p:spPr>
        <p:txBody>
          <a:bodyPr wrap="square">
            <a:spAutoFit/>
          </a:bodyPr>
          <a:lstStyle/>
          <a:p>
            <a:pPr algn="just">
              <a:lnSpc>
                <a:spcPct val="150000"/>
              </a:lnSpc>
            </a:pP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PROOFS OF EQUIVALENCE: </a:t>
            </a:r>
            <a:r>
              <a:rPr lang="en-US" sz="2400" dirty="0">
                <a:latin typeface="Times New Roman" panose="02020603050405020304" pitchFamily="18" charset="0"/>
                <a:cs typeface="Times New Roman" panose="02020603050405020304" pitchFamily="18" charset="0"/>
              </a:rPr>
              <a:t>To prove a theorem that is a biconditional statement, that is, a statement of the form p ↔ q, we show that p → q and q → p are both true. The validity of this approach is based on the tautology (p ↔ q) ↔ (p → q) ∧ (q → p)</a:t>
            </a: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251B9EC-D2D6-4809-FB19-971C7BC3DCDF}"/>
                  </a:ext>
                </a:extLst>
              </p:cNvPr>
              <p:cNvSpPr txBox="1"/>
              <p:nvPr/>
            </p:nvSpPr>
            <p:spPr>
              <a:xfrm>
                <a:off x="337625" y="2504050"/>
                <a:ext cx="11718387" cy="830997"/>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Prove the theorem “If n is an integer, then n is odd if and only if </a:t>
                </a:r>
                <a14:m>
                  <m:oMath xmlns:m="http://schemas.openxmlformats.org/officeDocument/2006/math">
                    <m:sSup>
                      <m:sSupPr>
                        <m:ctrlPr>
                          <a:rPr lang="en-US" sz="240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𝑛</m:t>
                        </m:r>
                      </m:e>
                      <m:sup>
                        <m:r>
                          <a:rPr lang="en-IN" sz="2400" b="0" i="1" smtClean="0">
                            <a:latin typeface="Cambria Math" panose="02040503050406030204" pitchFamily="18" charset="0"/>
                            <a:cs typeface="Times New Roman" panose="02020603050405020304" pitchFamily="18" charset="0"/>
                          </a:rPr>
                          <m:t>2</m:t>
                        </m:r>
                      </m:sup>
                    </m:sSup>
                  </m:oMath>
                </a14:m>
                <a:r>
                  <a:rPr lang="en-US" sz="2400" dirty="0">
                    <a:latin typeface="Times New Roman" panose="02020603050405020304" pitchFamily="18" charset="0"/>
                    <a:cs typeface="Times New Roman" panose="02020603050405020304" pitchFamily="18" charset="0"/>
                  </a:rPr>
                  <a:t> is odd.</a:t>
                </a:r>
                <a:endParaRPr lang="en-IN" sz="2400"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7251B9EC-D2D6-4809-FB19-971C7BC3DCDF}"/>
                  </a:ext>
                </a:extLst>
              </p:cNvPr>
              <p:cNvSpPr txBox="1">
                <a:spLocks noRot="1" noChangeAspect="1" noMove="1" noResize="1" noEditPoints="1" noAdjustHandles="1" noChangeArrowheads="1" noChangeShapeType="1" noTextEdit="1"/>
              </p:cNvSpPr>
              <p:nvPr/>
            </p:nvSpPr>
            <p:spPr>
              <a:xfrm>
                <a:off x="337625" y="2504050"/>
                <a:ext cx="11718387" cy="830997"/>
              </a:xfrm>
              <a:prstGeom prst="rect">
                <a:avLst/>
              </a:prstGeom>
              <a:blipFill>
                <a:blip r:embed="rId2"/>
                <a:stretch>
                  <a:fillRect l="-780" b="-16176"/>
                </a:stretch>
              </a:blipFill>
            </p:spPr>
            <p:txBody>
              <a:bodyPr/>
              <a:lstStyle/>
              <a:p>
                <a:r>
                  <a:rPr lang="en-IN">
                    <a:noFill/>
                  </a:rPr>
                  <a:t> </a:t>
                </a:r>
              </a:p>
            </p:txBody>
          </p:sp>
        </mc:Fallback>
      </mc:AlternateContent>
    </p:spTree>
    <p:extLst>
      <p:ext uri="{BB962C8B-B14F-4D97-AF65-F5344CB8AC3E}">
        <p14:creationId xmlns:p14="http://schemas.microsoft.com/office/powerpoint/2010/main" val="246149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3F382-EC9E-6607-38BD-58AF3ACA614F}"/>
              </a:ext>
            </a:extLst>
          </p:cNvPr>
          <p:cNvSpPr txBox="1"/>
          <p:nvPr/>
        </p:nvSpPr>
        <p:spPr>
          <a:xfrm>
            <a:off x="1364566" y="422031"/>
            <a:ext cx="7782950" cy="461665"/>
          </a:xfrm>
          <a:prstGeom prst="rect">
            <a:avLst/>
          </a:prstGeom>
          <a:noFill/>
        </p:spPr>
        <p:txBody>
          <a:bodyPr wrap="square">
            <a:spAutoFit/>
          </a:bodyPr>
          <a:lstStyle/>
          <a:p>
            <a:r>
              <a:rPr lang="en-IN" sz="2400" b="1" i="0" u="none" strike="noStrike" baseline="0" dirty="0">
                <a:latin typeface="Times New Roman" panose="02020603050405020304" pitchFamily="18" charset="0"/>
              </a:rPr>
              <a:t>Nested Quantifiers</a:t>
            </a:r>
            <a:endParaRPr lang="en-IN" sz="2400" dirty="0"/>
          </a:p>
        </p:txBody>
      </p:sp>
      <p:sp>
        <p:nvSpPr>
          <p:cNvPr id="5" name="TextBox 4">
            <a:extLst>
              <a:ext uri="{FF2B5EF4-FFF2-40B4-BE49-F238E27FC236}">
                <a16:creationId xmlns:a16="http://schemas.microsoft.com/office/drawing/2014/main" id="{2563C7EF-C4D4-23B6-D208-FAD808CD76C0}"/>
              </a:ext>
            </a:extLst>
          </p:cNvPr>
          <p:cNvSpPr txBox="1"/>
          <p:nvPr/>
        </p:nvSpPr>
        <p:spPr>
          <a:xfrm>
            <a:off x="661182" y="1167618"/>
            <a:ext cx="11226018" cy="4418454"/>
          </a:xfrm>
          <a:prstGeom prst="rect">
            <a:avLst/>
          </a:prstGeom>
          <a:noFill/>
        </p:spPr>
        <p:txBody>
          <a:bodyPr wrap="square">
            <a:spAutoFit/>
          </a:bodyPr>
          <a:lstStyle/>
          <a:p>
            <a:pPr algn="l">
              <a:lnSpc>
                <a:spcPct val="200000"/>
              </a:lnSpc>
            </a:pPr>
            <a:r>
              <a:rPr lang="es-ES" sz="2400" b="0" i="0" u="none" strike="noStrike" baseline="0" dirty="0">
                <a:latin typeface="MTSYN"/>
              </a:rPr>
              <a:t>∀</a:t>
            </a:r>
            <a:r>
              <a:rPr lang="es-ES" sz="2400" b="0" i="1" u="none" strike="noStrike" baseline="0" dirty="0" err="1">
                <a:latin typeface="MTMI"/>
              </a:rPr>
              <a:t>x</a:t>
            </a:r>
            <a:r>
              <a:rPr lang="es-ES" sz="2400" b="0" i="0" u="none" strike="noStrike" baseline="0" dirty="0" err="1">
                <a:latin typeface="MTSYN"/>
              </a:rPr>
              <a:t>∃</a:t>
            </a:r>
            <a:r>
              <a:rPr lang="es-ES" sz="2400" b="0" i="1" u="none" strike="noStrike" baseline="0" dirty="0" err="1">
                <a:latin typeface="MTMI"/>
              </a:rPr>
              <a:t>y</a:t>
            </a:r>
            <a:r>
              <a:rPr lang="es-ES" sz="2400" b="0" i="1" u="none" strike="noStrike" baseline="0" dirty="0">
                <a:latin typeface="MTMI"/>
              </a:rPr>
              <a:t>(x </a:t>
            </a:r>
            <a:r>
              <a:rPr lang="es-ES" sz="2400" b="0" i="0" u="none" strike="noStrike" baseline="0" dirty="0">
                <a:latin typeface="MTSYN"/>
              </a:rPr>
              <a:t>+ </a:t>
            </a:r>
            <a:r>
              <a:rPr lang="es-ES" sz="2400" b="0" i="1" u="none" strike="noStrike" baseline="0" dirty="0">
                <a:latin typeface="MTMI"/>
              </a:rPr>
              <a:t>y </a:t>
            </a:r>
            <a:r>
              <a:rPr lang="es-ES" sz="2400" b="0" i="0" u="none" strike="noStrike" baseline="0" dirty="0">
                <a:latin typeface="MTSYN"/>
              </a:rPr>
              <a:t>= </a:t>
            </a:r>
            <a:r>
              <a:rPr lang="es-ES" sz="2400" b="0" i="0" u="none" strike="noStrike" baseline="0" dirty="0">
                <a:latin typeface="Times New Roman" panose="02020603050405020304" pitchFamily="18" charset="0"/>
              </a:rPr>
              <a:t>0</a:t>
            </a:r>
            <a:r>
              <a:rPr lang="es-ES" sz="2400" b="0" i="1" u="none" strike="noStrike" baseline="0" dirty="0">
                <a:latin typeface="MTMI"/>
              </a:rPr>
              <a:t>).</a:t>
            </a:r>
          </a:p>
          <a:p>
            <a:pPr algn="l">
              <a:lnSpc>
                <a:spcPct val="200000"/>
              </a:lnSpc>
            </a:pPr>
            <a:r>
              <a:rPr lang="en-US" sz="2400" b="0" i="0" u="none" strike="noStrike" baseline="0" dirty="0">
                <a:latin typeface="Times New Roman" panose="02020603050405020304" pitchFamily="18" charset="0"/>
              </a:rPr>
              <a:t>Note that everything within the scope of a quantifier can be thought of as a propositional function.</a:t>
            </a:r>
          </a:p>
          <a:p>
            <a:pPr algn="l">
              <a:lnSpc>
                <a:spcPct val="200000"/>
              </a:lnSpc>
            </a:pPr>
            <a:r>
              <a:rPr lang="en-IN" sz="2400" b="0" i="0" u="none" strike="noStrike" baseline="0" dirty="0">
                <a:latin typeface="Times New Roman" panose="02020603050405020304" pitchFamily="18" charset="0"/>
              </a:rPr>
              <a:t>For example,</a:t>
            </a:r>
          </a:p>
          <a:p>
            <a:pPr algn="l">
              <a:lnSpc>
                <a:spcPct val="200000"/>
              </a:lnSpc>
            </a:pPr>
            <a:r>
              <a:rPr lang="es-ES" sz="2400" b="0" i="0" u="none" strike="noStrike" baseline="0" dirty="0">
                <a:latin typeface="MTSYN"/>
              </a:rPr>
              <a:t>∀</a:t>
            </a:r>
            <a:r>
              <a:rPr lang="es-ES" sz="2400" b="0" i="1" u="none" strike="noStrike" baseline="0" dirty="0" err="1">
                <a:latin typeface="MTMI"/>
              </a:rPr>
              <a:t>x</a:t>
            </a:r>
            <a:r>
              <a:rPr lang="es-ES" sz="2400" b="0" i="0" u="none" strike="noStrike" baseline="0" dirty="0" err="1">
                <a:latin typeface="MTSYN"/>
              </a:rPr>
              <a:t>∃</a:t>
            </a:r>
            <a:r>
              <a:rPr lang="es-ES" sz="2400" b="0" i="1" u="none" strike="noStrike" baseline="0" dirty="0" err="1">
                <a:latin typeface="MTMI"/>
              </a:rPr>
              <a:t>y</a:t>
            </a:r>
            <a:r>
              <a:rPr lang="es-ES" sz="2400" b="0" i="1" u="none" strike="noStrike" baseline="0" dirty="0">
                <a:latin typeface="MTMI"/>
              </a:rPr>
              <a:t>(x </a:t>
            </a:r>
            <a:r>
              <a:rPr lang="es-ES" sz="2400" b="0" i="0" u="none" strike="noStrike" baseline="0" dirty="0">
                <a:latin typeface="MTSYN"/>
              </a:rPr>
              <a:t>+ </a:t>
            </a:r>
            <a:r>
              <a:rPr lang="es-ES" sz="2400" b="0" i="1" u="none" strike="noStrike" baseline="0" dirty="0">
                <a:latin typeface="MTMI"/>
              </a:rPr>
              <a:t>y </a:t>
            </a:r>
            <a:r>
              <a:rPr lang="es-ES" sz="2400" b="0" i="0" u="none" strike="noStrike" baseline="0" dirty="0">
                <a:latin typeface="MTSYN"/>
              </a:rPr>
              <a:t>= </a:t>
            </a:r>
            <a:r>
              <a:rPr lang="es-ES" sz="2400" b="0" i="0" u="none" strike="noStrike" baseline="0" dirty="0">
                <a:latin typeface="Times New Roman" panose="02020603050405020304" pitchFamily="18" charset="0"/>
              </a:rPr>
              <a:t>0</a:t>
            </a:r>
            <a:r>
              <a:rPr lang="es-ES" sz="2400" b="0" i="1" u="none" strike="noStrike" baseline="0" dirty="0">
                <a:latin typeface="MTMI"/>
              </a:rPr>
              <a:t>)</a:t>
            </a:r>
          </a:p>
          <a:p>
            <a:pPr algn="l">
              <a:lnSpc>
                <a:spcPct val="200000"/>
              </a:lnSpc>
            </a:pPr>
            <a:r>
              <a:rPr lang="en-US" sz="2400" b="0" i="0" u="none" strike="noStrike" baseline="0" dirty="0">
                <a:latin typeface="Times New Roman" panose="02020603050405020304" pitchFamily="18" charset="0"/>
              </a:rPr>
              <a:t>is the same thing as </a:t>
            </a:r>
            <a:r>
              <a:rPr lang="en-US" sz="2400" b="0" i="0" u="none" strike="noStrike" baseline="0" dirty="0">
                <a:latin typeface="MTSYN"/>
              </a:rPr>
              <a:t>∀</a:t>
            </a:r>
            <a:r>
              <a:rPr lang="en-US" sz="2400" b="0" i="1" u="none" strike="noStrike" baseline="0" dirty="0" err="1">
                <a:latin typeface="MTMI"/>
              </a:rPr>
              <a:t>xQ</a:t>
            </a:r>
            <a:r>
              <a:rPr lang="en-US" sz="2400" b="0" i="1" u="none" strike="noStrike" baseline="0" dirty="0">
                <a:latin typeface="MTMI"/>
              </a:rPr>
              <a:t>(x)</a:t>
            </a:r>
            <a:r>
              <a:rPr lang="en-US" sz="2400" b="0" i="0" u="none" strike="noStrike" baseline="0" dirty="0">
                <a:latin typeface="Times New Roman" panose="02020603050405020304" pitchFamily="18" charset="0"/>
              </a:rPr>
              <a:t>, where </a:t>
            </a:r>
            <a:r>
              <a:rPr lang="en-US" sz="2400" b="0" i="1" u="none" strike="noStrike" baseline="0" dirty="0">
                <a:latin typeface="MTMI"/>
              </a:rPr>
              <a:t>Q(x) </a:t>
            </a:r>
            <a:r>
              <a:rPr lang="en-US" sz="2400" b="0" i="0" u="none" strike="noStrike" baseline="0" dirty="0">
                <a:latin typeface="Times New Roman" panose="02020603050405020304" pitchFamily="18" charset="0"/>
              </a:rPr>
              <a:t>is </a:t>
            </a:r>
            <a:r>
              <a:rPr lang="en-US" sz="2400" b="0" i="0" u="none" strike="noStrike" baseline="0" dirty="0">
                <a:latin typeface="MTSYN"/>
              </a:rPr>
              <a:t>∃</a:t>
            </a:r>
            <a:r>
              <a:rPr lang="en-US" sz="2400" b="0" i="1" u="none" strike="noStrike" baseline="0" dirty="0" err="1">
                <a:latin typeface="MTMI"/>
              </a:rPr>
              <a:t>yP</a:t>
            </a:r>
            <a:r>
              <a:rPr lang="en-US" sz="2400" b="0" i="1" u="none" strike="noStrike" baseline="0" dirty="0">
                <a:latin typeface="MTMI"/>
              </a:rPr>
              <a:t>(x, y)</a:t>
            </a:r>
            <a:r>
              <a:rPr lang="en-US" sz="2400" b="0" i="0" u="none" strike="noStrike" baseline="0" dirty="0">
                <a:latin typeface="Times New Roman" panose="02020603050405020304" pitchFamily="18" charset="0"/>
              </a:rPr>
              <a:t>, where </a:t>
            </a:r>
            <a:r>
              <a:rPr lang="en-US" sz="2400" b="0" i="1" u="none" strike="noStrike" baseline="0" dirty="0">
                <a:latin typeface="MTMI"/>
              </a:rPr>
              <a:t>P(x, y) </a:t>
            </a:r>
            <a:r>
              <a:rPr lang="en-US" sz="2400" b="0" i="0" u="none" strike="noStrike" baseline="0" dirty="0">
                <a:latin typeface="Times New Roman" panose="02020603050405020304" pitchFamily="18" charset="0"/>
              </a:rPr>
              <a:t>is </a:t>
            </a:r>
            <a:r>
              <a:rPr lang="en-US" sz="2400" b="0" i="1" u="none" strike="noStrike" baseline="0" dirty="0">
                <a:latin typeface="MTMI"/>
              </a:rPr>
              <a:t>x </a:t>
            </a:r>
            <a:r>
              <a:rPr lang="en-US" sz="2400" b="0" i="0" u="none" strike="noStrike" baseline="0" dirty="0">
                <a:latin typeface="MTSYN"/>
              </a:rPr>
              <a:t>+ </a:t>
            </a:r>
            <a:r>
              <a:rPr lang="en-US" sz="2400" b="0" i="1" u="none" strike="noStrike" baseline="0" dirty="0">
                <a:latin typeface="MTMI"/>
              </a:rPr>
              <a:t>y </a:t>
            </a:r>
            <a:r>
              <a:rPr lang="en-US" sz="2400" b="0" i="0" u="none" strike="noStrike" baseline="0" dirty="0">
                <a:latin typeface="MTSYN"/>
              </a:rPr>
              <a:t>= </a:t>
            </a:r>
            <a:r>
              <a:rPr lang="en-US" sz="2400" b="0" i="0" u="none" strike="noStrike" baseline="0" dirty="0">
                <a:latin typeface="Times New Roman" panose="02020603050405020304" pitchFamily="18" charset="0"/>
              </a:rPr>
              <a:t>0.</a:t>
            </a:r>
            <a:endParaRPr lang="en-IN" sz="2400" dirty="0"/>
          </a:p>
        </p:txBody>
      </p:sp>
    </p:spTree>
    <p:extLst>
      <p:ext uri="{BB962C8B-B14F-4D97-AF65-F5344CB8AC3E}">
        <p14:creationId xmlns:p14="http://schemas.microsoft.com/office/powerpoint/2010/main" val="710740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FF425F-3840-C7A8-F26D-2BF8F168CDB6}"/>
              </a:ext>
            </a:extLst>
          </p:cNvPr>
          <p:cNvSpPr txBox="1"/>
          <p:nvPr/>
        </p:nvSpPr>
        <p:spPr>
          <a:xfrm>
            <a:off x="450165" y="365760"/>
            <a:ext cx="11113477" cy="5150449"/>
          </a:xfrm>
          <a:prstGeom prst="rect">
            <a:avLst/>
          </a:prstGeom>
          <a:noFill/>
        </p:spPr>
        <p:txBody>
          <a:bodyPr wrap="square">
            <a:spAutoFit/>
          </a:bodyPr>
          <a:lstStyle/>
          <a:p>
            <a:pPr algn="just">
              <a:lnSpc>
                <a:spcPct val="200000"/>
              </a:lnSpc>
            </a:pPr>
            <a:r>
              <a:rPr lang="en-US" sz="2400" b="0" i="0" u="none" strike="noStrike" baseline="0" dirty="0">
                <a:latin typeface="Times New Roman" panose="02020603050405020304" pitchFamily="18" charset="0"/>
                <a:cs typeface="Times New Roman" panose="02020603050405020304" pitchFamily="18" charset="0"/>
              </a:rPr>
              <a:t>Assume that the domain for the variables </a:t>
            </a:r>
            <a:r>
              <a:rPr lang="en-US" sz="2400" b="0" i="1"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y </a:t>
            </a:r>
            <a:r>
              <a:rPr lang="en-US" sz="2400" b="0" i="0" u="none" strike="noStrike" baseline="0" dirty="0">
                <a:latin typeface="Times New Roman" panose="02020603050405020304" pitchFamily="18" charset="0"/>
                <a:cs typeface="Times New Roman" panose="02020603050405020304" pitchFamily="18" charset="0"/>
              </a:rPr>
              <a:t>consists of all real numbers. The statement   </a:t>
            </a:r>
            <a:r>
              <a:rPr lang="es-ES" sz="2400" b="0" i="0" u="none" strike="noStrike" baseline="0" dirty="0">
                <a:latin typeface="Times New Roman" panose="02020603050405020304" pitchFamily="18" charset="0"/>
                <a:cs typeface="Times New Roman" panose="02020603050405020304" pitchFamily="18" charset="0"/>
              </a:rPr>
              <a:t>∀</a:t>
            </a:r>
            <a:r>
              <a:rPr lang="es-ES" sz="2400" b="0" i="1" u="none" strike="noStrike" baseline="0" dirty="0" err="1">
                <a:latin typeface="Times New Roman" panose="02020603050405020304" pitchFamily="18" charset="0"/>
                <a:cs typeface="Times New Roman" panose="02020603050405020304" pitchFamily="18" charset="0"/>
              </a:rPr>
              <a:t>x</a:t>
            </a:r>
            <a:r>
              <a:rPr lang="es-ES" sz="2400" b="0" i="0" u="none" strike="noStrike" baseline="0" dirty="0" err="1">
                <a:latin typeface="Times New Roman" panose="02020603050405020304" pitchFamily="18" charset="0"/>
                <a:cs typeface="Times New Roman" panose="02020603050405020304" pitchFamily="18" charset="0"/>
              </a:rPr>
              <a:t>∀</a:t>
            </a:r>
            <a:r>
              <a:rPr lang="es-ES" sz="2400" b="0" i="1" u="none" strike="noStrike" baseline="0" dirty="0" err="1">
                <a:latin typeface="Times New Roman" panose="02020603050405020304" pitchFamily="18" charset="0"/>
                <a:cs typeface="Times New Roman" panose="02020603050405020304" pitchFamily="18" charset="0"/>
              </a:rPr>
              <a:t>y</a:t>
            </a:r>
            <a:r>
              <a:rPr lang="es-ES" sz="2400" b="0" i="1" u="none" strike="noStrike" baseline="0" dirty="0">
                <a:latin typeface="Times New Roman" panose="02020603050405020304" pitchFamily="18" charset="0"/>
                <a:cs typeface="Times New Roman" panose="02020603050405020304" pitchFamily="18" charset="0"/>
              </a:rPr>
              <a:t>(x </a:t>
            </a:r>
            <a:r>
              <a:rPr lang="es-ES" sz="2400" b="0" i="0" u="none" strike="noStrike" baseline="0" dirty="0">
                <a:latin typeface="Times New Roman" panose="02020603050405020304" pitchFamily="18" charset="0"/>
                <a:cs typeface="Times New Roman" panose="02020603050405020304" pitchFamily="18" charset="0"/>
              </a:rPr>
              <a:t>+ </a:t>
            </a:r>
            <a:r>
              <a:rPr lang="es-ES" sz="2400" b="0" i="1" u="none" strike="noStrike" baseline="0" dirty="0">
                <a:latin typeface="Times New Roman" panose="02020603050405020304" pitchFamily="18" charset="0"/>
                <a:cs typeface="Times New Roman" panose="02020603050405020304" pitchFamily="18" charset="0"/>
              </a:rPr>
              <a:t>y </a:t>
            </a:r>
            <a:r>
              <a:rPr lang="es-ES" sz="2400" b="0" i="0" u="none" strike="noStrike" baseline="0" dirty="0">
                <a:latin typeface="Times New Roman" panose="02020603050405020304" pitchFamily="18" charset="0"/>
                <a:cs typeface="Times New Roman" panose="02020603050405020304" pitchFamily="18" charset="0"/>
              </a:rPr>
              <a:t>= </a:t>
            </a:r>
            <a:r>
              <a:rPr lang="es-ES" sz="2400" b="0" i="1" u="none" strike="noStrike" baseline="0" dirty="0">
                <a:latin typeface="Times New Roman" panose="02020603050405020304" pitchFamily="18" charset="0"/>
                <a:cs typeface="Times New Roman" panose="02020603050405020304" pitchFamily="18" charset="0"/>
              </a:rPr>
              <a:t>y </a:t>
            </a:r>
            <a:r>
              <a:rPr lang="es-ES" sz="2400" b="0" i="0" u="none" strike="noStrike" baseline="0" dirty="0">
                <a:latin typeface="Times New Roman" panose="02020603050405020304" pitchFamily="18" charset="0"/>
                <a:cs typeface="Times New Roman" panose="02020603050405020304" pitchFamily="18" charset="0"/>
              </a:rPr>
              <a:t>+ </a:t>
            </a:r>
            <a:r>
              <a:rPr lang="es-ES" sz="2400" b="0" i="1"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says that </a:t>
            </a:r>
            <a:r>
              <a:rPr lang="en-US" sz="2400" b="0" i="1"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y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y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for all real numbers </a:t>
            </a:r>
            <a:r>
              <a:rPr lang="en-US" sz="2400" b="0" i="1"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y</a:t>
            </a:r>
            <a:r>
              <a:rPr lang="en-US" sz="2400" b="0" i="0" u="none" strike="noStrike" baseline="0" dirty="0">
                <a:latin typeface="Times New Roman" panose="02020603050405020304" pitchFamily="18" charset="0"/>
                <a:cs typeface="Times New Roman" panose="02020603050405020304" pitchFamily="18" charset="0"/>
              </a:rPr>
              <a:t>. This is the commutative law for addition of real numbers. Likewise, the statement</a:t>
            </a:r>
          </a:p>
          <a:p>
            <a:pPr algn="just">
              <a:lnSpc>
                <a:spcPct val="200000"/>
              </a:lnSpc>
            </a:pPr>
            <a:r>
              <a:rPr lang="es-ES" sz="2400" b="0" i="0" u="none" strike="noStrike" baseline="0" dirty="0">
                <a:latin typeface="Times New Roman" panose="02020603050405020304" pitchFamily="18" charset="0"/>
                <a:cs typeface="Times New Roman" panose="02020603050405020304" pitchFamily="18" charset="0"/>
              </a:rPr>
              <a:t>∀</a:t>
            </a:r>
            <a:r>
              <a:rPr lang="es-ES" sz="2400" b="0" i="1" u="none" strike="noStrike" baseline="0" dirty="0" err="1">
                <a:latin typeface="Times New Roman" panose="02020603050405020304" pitchFamily="18" charset="0"/>
                <a:cs typeface="Times New Roman" panose="02020603050405020304" pitchFamily="18" charset="0"/>
              </a:rPr>
              <a:t>x</a:t>
            </a:r>
            <a:r>
              <a:rPr lang="es-ES" sz="2400" b="0" i="0" u="none" strike="noStrike" baseline="0" dirty="0" err="1">
                <a:latin typeface="Times New Roman" panose="02020603050405020304" pitchFamily="18" charset="0"/>
                <a:cs typeface="Times New Roman" panose="02020603050405020304" pitchFamily="18" charset="0"/>
              </a:rPr>
              <a:t>∃</a:t>
            </a:r>
            <a:r>
              <a:rPr lang="es-ES" sz="2400" b="0" i="1" u="none" strike="noStrike" baseline="0" dirty="0" err="1">
                <a:latin typeface="Times New Roman" panose="02020603050405020304" pitchFamily="18" charset="0"/>
                <a:cs typeface="Times New Roman" panose="02020603050405020304" pitchFamily="18" charset="0"/>
              </a:rPr>
              <a:t>y</a:t>
            </a:r>
            <a:r>
              <a:rPr lang="es-ES" sz="2400" b="0" i="1" u="none" strike="noStrike" baseline="0" dirty="0">
                <a:latin typeface="Times New Roman" panose="02020603050405020304" pitchFamily="18" charset="0"/>
                <a:cs typeface="Times New Roman" panose="02020603050405020304" pitchFamily="18" charset="0"/>
              </a:rPr>
              <a:t>(x </a:t>
            </a:r>
            <a:r>
              <a:rPr lang="es-ES" sz="2400" b="0" i="0" u="none" strike="noStrike" baseline="0" dirty="0">
                <a:latin typeface="Times New Roman" panose="02020603050405020304" pitchFamily="18" charset="0"/>
                <a:cs typeface="Times New Roman" panose="02020603050405020304" pitchFamily="18" charset="0"/>
              </a:rPr>
              <a:t>+ </a:t>
            </a:r>
            <a:r>
              <a:rPr lang="es-ES" sz="2400" b="0" i="1" u="none" strike="noStrike" baseline="0" dirty="0">
                <a:latin typeface="Times New Roman" panose="02020603050405020304" pitchFamily="18" charset="0"/>
                <a:cs typeface="Times New Roman" panose="02020603050405020304" pitchFamily="18" charset="0"/>
              </a:rPr>
              <a:t>y </a:t>
            </a:r>
            <a:r>
              <a:rPr lang="es-ES" sz="2400" b="0" i="0" u="none" strike="noStrike" baseline="0" dirty="0">
                <a:latin typeface="Times New Roman" panose="02020603050405020304" pitchFamily="18" charset="0"/>
                <a:cs typeface="Times New Roman" panose="02020603050405020304" pitchFamily="18" charset="0"/>
              </a:rPr>
              <a:t>= 0</a:t>
            </a:r>
            <a:r>
              <a:rPr lang="es-E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says that for every real number </a:t>
            </a:r>
            <a:r>
              <a:rPr lang="en-US" sz="2400" b="0" i="1"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there is a real number </a:t>
            </a:r>
            <a:r>
              <a:rPr lang="en-US" sz="2400" b="0" i="1" u="none" strike="noStrike" baseline="0" dirty="0">
                <a:latin typeface="Times New Roman" panose="02020603050405020304" pitchFamily="18" charset="0"/>
                <a:cs typeface="Times New Roman" panose="02020603050405020304" pitchFamily="18" charset="0"/>
              </a:rPr>
              <a:t>y </a:t>
            </a:r>
            <a:r>
              <a:rPr lang="en-US" sz="2400" b="0" i="0" u="none" strike="noStrike" baseline="0" dirty="0">
                <a:latin typeface="Times New Roman" panose="02020603050405020304" pitchFamily="18" charset="0"/>
                <a:cs typeface="Times New Roman" panose="02020603050405020304" pitchFamily="18" charset="0"/>
              </a:rPr>
              <a:t>such that </a:t>
            </a:r>
            <a:r>
              <a:rPr lang="en-US" sz="2400" b="0" i="1"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y </a:t>
            </a:r>
            <a:r>
              <a:rPr lang="en-US" sz="2400" b="0" i="0" u="none" strike="noStrike" baseline="0" dirty="0">
                <a:latin typeface="Times New Roman" panose="02020603050405020304" pitchFamily="18" charset="0"/>
                <a:cs typeface="Times New Roman" panose="02020603050405020304" pitchFamily="18" charset="0"/>
              </a:rPr>
              <a:t>= 0. This states that every real number has an additive inverse. Similarly, the statement</a:t>
            </a:r>
          </a:p>
          <a:p>
            <a:pPr algn="just">
              <a:lnSpc>
                <a:spcPct val="200000"/>
              </a:lnSpc>
            </a:pPr>
            <a:r>
              <a:rPr lang="en-IN" sz="2400" b="0" i="0" u="none" strike="noStrike" baseline="0" dirty="0">
                <a:latin typeface="Times New Roman" panose="02020603050405020304" pitchFamily="18" charset="0"/>
                <a:cs typeface="Times New Roman" panose="02020603050405020304" pitchFamily="18" charset="0"/>
              </a:rPr>
              <a:t>∀</a:t>
            </a:r>
            <a:r>
              <a:rPr lang="en-IN" sz="2400" b="0" i="1" u="none" strike="noStrike" baseline="0" dirty="0" err="1">
                <a:latin typeface="Times New Roman" panose="02020603050405020304" pitchFamily="18" charset="0"/>
                <a:cs typeface="Times New Roman" panose="02020603050405020304" pitchFamily="18" charset="0"/>
              </a:rPr>
              <a:t>x</a:t>
            </a:r>
            <a:r>
              <a:rPr lang="en-IN" sz="2400" b="0" i="0" u="none" strike="noStrike" baseline="0" dirty="0" err="1">
                <a:latin typeface="Times New Roman" panose="02020603050405020304" pitchFamily="18" charset="0"/>
                <a:cs typeface="Times New Roman" panose="02020603050405020304" pitchFamily="18" charset="0"/>
              </a:rPr>
              <a:t>∀</a:t>
            </a:r>
            <a:r>
              <a:rPr lang="en-IN" sz="2400" b="0" i="1" u="none" strike="noStrike" baseline="0" dirty="0" err="1">
                <a:latin typeface="Times New Roman" panose="02020603050405020304" pitchFamily="18" charset="0"/>
                <a:cs typeface="Times New Roman" panose="02020603050405020304" pitchFamily="18" charset="0"/>
              </a:rPr>
              <a:t>y</a:t>
            </a:r>
            <a:r>
              <a:rPr lang="en-IN" sz="2400" b="0" i="0" u="none" strike="noStrike" baseline="0" dirty="0" err="1">
                <a:latin typeface="Times New Roman" panose="02020603050405020304" pitchFamily="18" charset="0"/>
                <a:cs typeface="Times New Roman" panose="02020603050405020304" pitchFamily="18" charset="0"/>
              </a:rPr>
              <a:t>∀</a:t>
            </a:r>
            <a:r>
              <a:rPr lang="en-IN" sz="2400" b="0" i="1" u="none" strike="noStrike" baseline="0" dirty="0" err="1">
                <a:latin typeface="Times New Roman" panose="02020603050405020304" pitchFamily="18" charset="0"/>
                <a:cs typeface="Times New Roman" panose="02020603050405020304" pitchFamily="18" charset="0"/>
              </a:rPr>
              <a:t>z</a:t>
            </a:r>
            <a:r>
              <a:rPr lang="en-IN" sz="2400" b="0" i="1" u="none" strike="noStrike" baseline="0" dirty="0">
                <a:latin typeface="Times New Roman" panose="02020603050405020304" pitchFamily="18" charset="0"/>
                <a:cs typeface="Times New Roman" panose="02020603050405020304" pitchFamily="18" charset="0"/>
              </a:rPr>
              <a:t>(x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a:latin typeface="Times New Roman" panose="02020603050405020304" pitchFamily="18" charset="0"/>
                <a:cs typeface="Times New Roman" panose="02020603050405020304" pitchFamily="18" charset="0"/>
              </a:rPr>
              <a:t>(y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a:latin typeface="Times New Roman" panose="02020603050405020304" pitchFamily="18" charset="0"/>
                <a:cs typeface="Times New Roman" panose="02020603050405020304" pitchFamily="18" charset="0"/>
              </a:rPr>
              <a:t>z)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a:latin typeface="Times New Roman" panose="02020603050405020304" pitchFamily="18" charset="0"/>
                <a:cs typeface="Times New Roman" panose="02020603050405020304" pitchFamily="18" charset="0"/>
              </a:rPr>
              <a:t>(x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a:latin typeface="Times New Roman" panose="02020603050405020304" pitchFamily="18" charset="0"/>
                <a:cs typeface="Times New Roman" panose="02020603050405020304" pitchFamily="18" charset="0"/>
              </a:rPr>
              <a:t>y) </a:t>
            </a:r>
            <a:r>
              <a:rPr lang="en-IN" sz="2400" b="0" i="0" u="none" strike="noStrike" baseline="0" dirty="0">
                <a:latin typeface="Times New Roman" panose="02020603050405020304" pitchFamily="18" charset="0"/>
                <a:cs typeface="Times New Roman" panose="02020603050405020304" pitchFamily="18" charset="0"/>
              </a:rPr>
              <a:t>+ </a:t>
            </a:r>
            <a:r>
              <a:rPr lang="en-IN" sz="2400" b="0" i="1" u="none" strike="noStrike" baseline="0" dirty="0">
                <a:latin typeface="Times New Roman" panose="02020603050405020304" pitchFamily="18" charset="0"/>
                <a:cs typeface="Times New Roman" panose="02020603050405020304" pitchFamily="18" charset="0"/>
              </a:rPr>
              <a:t>z)</a:t>
            </a:r>
          </a:p>
          <a:p>
            <a:pPr algn="just">
              <a:lnSpc>
                <a:spcPct val="200000"/>
              </a:lnSpc>
            </a:pPr>
            <a:r>
              <a:rPr lang="en-US" sz="2400" b="0" i="0" u="none" strike="noStrike" baseline="0" dirty="0">
                <a:latin typeface="Times New Roman" panose="02020603050405020304" pitchFamily="18" charset="0"/>
                <a:cs typeface="Times New Roman" panose="02020603050405020304" pitchFamily="18" charset="0"/>
              </a:rPr>
              <a:t>is the associative law for addition of real numbers.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00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AAB2AA-2247-0E8E-F1B4-2418EDEF5BB2}"/>
              </a:ext>
            </a:extLst>
          </p:cNvPr>
          <p:cNvSpPr txBox="1"/>
          <p:nvPr/>
        </p:nvSpPr>
        <p:spPr>
          <a:xfrm>
            <a:off x="377483" y="224607"/>
            <a:ext cx="11437034" cy="6463308"/>
          </a:xfrm>
          <a:prstGeom prst="rect">
            <a:avLst/>
          </a:prstGeom>
          <a:noFill/>
        </p:spPr>
        <p:txBody>
          <a:bodyPr wrap="square">
            <a:spAutoFit/>
          </a:bodyPr>
          <a:lstStyle/>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Let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Q(x, 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denote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0.” What are the truth values of the quantifications ∃</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y</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xQ</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y)</a:t>
            </a:r>
          </a:p>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x</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yQ</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y)</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where the domain for all variables consists of all real numbers?</a:t>
            </a:r>
          </a:p>
          <a:p>
            <a:pPr algn="just">
              <a:lnSpc>
                <a:spcPct val="150000"/>
              </a:lnSpc>
            </a:pPr>
            <a:r>
              <a:rPr lang="en-IN" sz="2400" b="0" i="1" u="none" strike="noStrike" baseline="0" dirty="0">
                <a:latin typeface="Times New Roman" panose="02020603050405020304" pitchFamily="18" charset="0"/>
                <a:cs typeface="Times New Roman" panose="02020603050405020304" pitchFamily="18" charset="0"/>
              </a:rPr>
              <a:t>Solution: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The quantification  ∃</a:t>
            </a:r>
            <a:r>
              <a:rPr lang="en-IN" sz="2400" b="0" i="1" u="none" strike="noStrike" baseline="0" dirty="0" err="1">
                <a:solidFill>
                  <a:srgbClr val="000000"/>
                </a:solidFill>
                <a:latin typeface="Times New Roman" panose="02020603050405020304" pitchFamily="18" charset="0"/>
                <a:cs typeface="Times New Roman" panose="02020603050405020304" pitchFamily="18" charset="0"/>
              </a:rPr>
              <a:t>y</a:t>
            </a:r>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a:t>
            </a:r>
            <a:r>
              <a:rPr lang="en-IN" sz="2400" b="0" i="1" u="none" strike="noStrike" baseline="0" dirty="0" err="1">
                <a:solidFill>
                  <a:srgbClr val="000000"/>
                </a:solidFill>
                <a:latin typeface="Times New Roman" panose="02020603050405020304" pitchFamily="18" charset="0"/>
                <a:cs typeface="Times New Roman" panose="02020603050405020304" pitchFamily="18" charset="0"/>
              </a:rPr>
              <a:t>xQ</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(x, y)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denotes the proposition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“There is a real number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such that for every real number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Q(x, y)</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No matter what value of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chosen, there is only one value of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which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0. Because there is no real number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such that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0 for all real numbers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statement ∃</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y</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xQ</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y)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is false.</a:t>
            </a:r>
          </a:p>
          <a:p>
            <a:pPr algn="just">
              <a:lnSpc>
                <a:spcPct val="150000"/>
              </a:lnSpc>
            </a:pPr>
            <a:r>
              <a:rPr lang="en-IN" sz="2400" b="0" i="0" u="none" strike="noStrike" baseline="0" dirty="0">
                <a:solidFill>
                  <a:srgbClr val="000000"/>
                </a:solidFill>
                <a:latin typeface="Times New Roman" panose="02020603050405020304" pitchFamily="18" charset="0"/>
                <a:cs typeface="Times New Roman" panose="02020603050405020304" pitchFamily="18" charset="0"/>
              </a:rPr>
              <a:t>The quantification ∀</a:t>
            </a:r>
            <a:r>
              <a:rPr lang="en-IN" sz="2400" b="0" i="1" u="none" strike="noStrike" baseline="0" dirty="0" err="1">
                <a:solidFill>
                  <a:srgbClr val="000000"/>
                </a:solidFill>
                <a:latin typeface="Times New Roman" panose="02020603050405020304" pitchFamily="18" charset="0"/>
                <a:cs typeface="Times New Roman" panose="02020603050405020304" pitchFamily="18" charset="0"/>
              </a:rPr>
              <a:t>x</a:t>
            </a:r>
            <a:r>
              <a:rPr lang="en-IN" sz="2400" b="0" i="0" u="none" strike="noStrike" baseline="0" dirty="0" err="1">
                <a:solidFill>
                  <a:srgbClr val="000000"/>
                </a:solidFill>
                <a:latin typeface="Times New Roman" panose="02020603050405020304" pitchFamily="18" charset="0"/>
                <a:cs typeface="Times New Roman" panose="02020603050405020304" pitchFamily="18" charset="0"/>
              </a:rPr>
              <a:t>∃</a:t>
            </a:r>
            <a:r>
              <a:rPr lang="en-IN" sz="2400" b="0" i="1" u="none" strike="noStrike" baseline="0" dirty="0" err="1">
                <a:solidFill>
                  <a:srgbClr val="000000"/>
                </a:solidFill>
                <a:latin typeface="Times New Roman" panose="02020603050405020304" pitchFamily="18" charset="0"/>
                <a:cs typeface="Times New Roman" panose="02020603050405020304" pitchFamily="18" charset="0"/>
              </a:rPr>
              <a:t>yQ</a:t>
            </a:r>
            <a:r>
              <a:rPr lang="en-IN" sz="2400" b="0" i="1" u="none" strike="noStrike" baseline="0" dirty="0">
                <a:solidFill>
                  <a:srgbClr val="000000"/>
                </a:solidFill>
                <a:latin typeface="Times New Roman" panose="02020603050405020304" pitchFamily="18" charset="0"/>
                <a:cs typeface="Times New Roman" panose="02020603050405020304" pitchFamily="18" charset="0"/>
              </a:rPr>
              <a:t>(x, y) </a:t>
            </a:r>
            <a:r>
              <a:rPr lang="en-IN" sz="2400" b="0" i="0" u="none" strike="noStrike" baseline="0" dirty="0">
                <a:solidFill>
                  <a:srgbClr val="000000"/>
                </a:solidFill>
                <a:latin typeface="Times New Roman" panose="02020603050405020304" pitchFamily="18" charset="0"/>
                <a:cs typeface="Times New Roman" panose="02020603050405020304" pitchFamily="18" charset="0"/>
              </a:rPr>
              <a:t>denotes the proposition</a:t>
            </a:r>
          </a:p>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every real number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there is a real number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such that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Q(x, y)</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Given a real number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there is a real number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such that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0; namely,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Hence,</a:t>
            </a:r>
          </a:p>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statement ∀</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x</a:t>
            </a:r>
            <a:r>
              <a:rPr lang="en-US" sz="2400" b="0" i="0" u="none" strike="noStrike" baseline="0" dirty="0" err="1">
                <a:solidFill>
                  <a:srgbClr val="000000"/>
                </a:solidFill>
                <a:latin typeface="Times New Roman" panose="02020603050405020304" pitchFamily="18" charset="0"/>
                <a:cs typeface="Times New Roman" panose="02020603050405020304" pitchFamily="18" charset="0"/>
              </a:rPr>
              <a:t>∃</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yQ</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true.</a:t>
            </a:r>
          </a:p>
          <a:p>
            <a:pPr algn="l"/>
            <a:endParaRPr lang="en-IN" dirty="0"/>
          </a:p>
        </p:txBody>
      </p:sp>
    </p:spTree>
    <p:extLst>
      <p:ext uri="{BB962C8B-B14F-4D97-AF65-F5344CB8AC3E}">
        <p14:creationId xmlns:p14="http://schemas.microsoft.com/office/powerpoint/2010/main" val="95981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FC8627-4E27-25D1-602B-5EA626B31F73}"/>
              </a:ext>
            </a:extLst>
          </p:cNvPr>
          <p:cNvPicPr>
            <a:picLocks noChangeAspect="1"/>
          </p:cNvPicPr>
          <p:nvPr/>
        </p:nvPicPr>
        <p:blipFill>
          <a:blip r:embed="rId2"/>
          <a:stretch>
            <a:fillRect/>
          </a:stretch>
        </p:blipFill>
        <p:spPr>
          <a:xfrm>
            <a:off x="745588" y="492369"/>
            <a:ext cx="9945858" cy="5824025"/>
          </a:xfrm>
          <a:prstGeom prst="rect">
            <a:avLst/>
          </a:prstGeom>
        </p:spPr>
      </p:pic>
    </p:spTree>
    <p:extLst>
      <p:ext uri="{BB962C8B-B14F-4D97-AF65-F5344CB8AC3E}">
        <p14:creationId xmlns:p14="http://schemas.microsoft.com/office/powerpoint/2010/main" val="14141806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5168</Words>
  <Application>Microsoft Office PowerPoint</Application>
  <PresentationFormat>Widescreen</PresentationFormat>
  <Paragraphs>201</Paragraphs>
  <Slides>56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Calibri Light</vt:lpstr>
      <vt:lpstr>Cambria Math</vt:lpstr>
      <vt:lpstr>MSAM10</vt:lpstr>
      <vt:lpstr>MTMI</vt:lpstr>
      <vt:lpstr>MTSYB</vt:lpstr>
      <vt:lpstr>MTSYN</vt:lpstr>
      <vt:lpstr>Times New Roman</vt:lpstr>
      <vt:lpstr>Office Theme</vt:lpstr>
      <vt:lpstr>Predicates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RULE OF INFERENCE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Rules of Inference to Build Arguments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Kulkarni</dc:creator>
  <cp:lastModifiedBy>Gaurav Kulkarni</cp:lastModifiedBy>
  <cp:revision>18</cp:revision>
  <dcterms:created xsi:type="dcterms:W3CDTF">2022-10-06T03:11:53Z</dcterms:created>
  <dcterms:modified xsi:type="dcterms:W3CDTF">2022-10-11T03:55:04Z</dcterms:modified>
</cp:coreProperties>
</file>