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Lst>
  <p:sldSz cy="5143500" cx="9144000"/>
  <p:notesSz cx="6858000" cy="9144000"/>
  <p:embeddedFontLst>
    <p:embeddedFont>
      <p:font typeface="Raleway"/>
      <p:regular r:id="rId72"/>
      <p:bold r:id="rId73"/>
      <p:italic r:id="rId74"/>
      <p:boldItalic r:id="rId75"/>
    </p:embeddedFont>
    <p:embeddedFont>
      <p:font typeface="Roboto"/>
      <p:regular r:id="rId76"/>
      <p:bold r:id="rId77"/>
      <p:italic r:id="rId78"/>
      <p:boldItalic r:id="rId79"/>
    </p:embeddedFont>
    <p:embeddedFont>
      <p:font typeface="Merriweather"/>
      <p:regular r:id="rId80"/>
      <p:bold r:id="rId81"/>
      <p:italic r:id="rId82"/>
      <p:boldItalic r:id="rId83"/>
    </p:embeddedFont>
    <p:embeddedFont>
      <p:font typeface="Source Sans Pro"/>
      <p:regular r:id="rId84"/>
      <p:bold r:id="rId85"/>
      <p:italic r:id="rId86"/>
      <p:boldItalic r:id="rId87"/>
    </p:embeddedFont>
    <p:embeddedFont>
      <p:font typeface="Open Sans"/>
      <p:regular r:id="rId88"/>
      <p:bold r:id="rId89"/>
      <p:italic r:id="rId90"/>
      <p:boldItalic r:id="rId9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92" roundtripDataSignature="AMtx7mi4AbfLuO7SS1oQKpWbHJxxWjCr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SourceSansPro-regular.fntdata"/><Relationship Id="rId83" Type="http://schemas.openxmlformats.org/officeDocument/2006/relationships/font" Target="fonts/Merriweather-boldItalic.fntdata"/><Relationship Id="rId42" Type="http://schemas.openxmlformats.org/officeDocument/2006/relationships/slide" Target="slides/slide37.xml"/><Relationship Id="rId86" Type="http://schemas.openxmlformats.org/officeDocument/2006/relationships/font" Target="fonts/SourceSansPro-italic.fntdata"/><Relationship Id="rId41" Type="http://schemas.openxmlformats.org/officeDocument/2006/relationships/slide" Target="slides/slide36.xml"/><Relationship Id="rId85" Type="http://schemas.openxmlformats.org/officeDocument/2006/relationships/font" Target="fonts/SourceSansPro-bold.fntdata"/><Relationship Id="rId44" Type="http://schemas.openxmlformats.org/officeDocument/2006/relationships/slide" Target="slides/slide39.xml"/><Relationship Id="rId88" Type="http://schemas.openxmlformats.org/officeDocument/2006/relationships/font" Target="fonts/OpenSans-regular.fntdata"/><Relationship Id="rId43" Type="http://schemas.openxmlformats.org/officeDocument/2006/relationships/slide" Target="slides/slide38.xml"/><Relationship Id="rId87" Type="http://schemas.openxmlformats.org/officeDocument/2006/relationships/font" Target="fonts/SourceSansPro-boldItalic.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OpenSans-bold.fntdata"/><Relationship Id="rId80" Type="http://schemas.openxmlformats.org/officeDocument/2006/relationships/font" Target="fonts/Merriweather-regular.fntdata"/><Relationship Id="rId82" Type="http://schemas.openxmlformats.org/officeDocument/2006/relationships/font" Target="fonts/Merriweather-italic.fntdata"/><Relationship Id="rId81" Type="http://schemas.openxmlformats.org/officeDocument/2006/relationships/font" Target="fonts/Merriweather-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Raleway-bold.fntdata"/><Relationship Id="rId72" Type="http://schemas.openxmlformats.org/officeDocument/2006/relationships/font" Target="fonts/Raleway-regular.fntdata"/><Relationship Id="rId31" Type="http://schemas.openxmlformats.org/officeDocument/2006/relationships/slide" Target="slides/slide26.xml"/><Relationship Id="rId75" Type="http://schemas.openxmlformats.org/officeDocument/2006/relationships/font" Target="fonts/Raleway-boldItalic.fntdata"/><Relationship Id="rId30" Type="http://schemas.openxmlformats.org/officeDocument/2006/relationships/slide" Target="slides/slide25.xml"/><Relationship Id="rId74" Type="http://schemas.openxmlformats.org/officeDocument/2006/relationships/font" Target="fonts/Raleway-italic.fntdata"/><Relationship Id="rId33" Type="http://schemas.openxmlformats.org/officeDocument/2006/relationships/slide" Target="slides/slide28.xml"/><Relationship Id="rId77" Type="http://schemas.openxmlformats.org/officeDocument/2006/relationships/font" Target="fonts/Roboto-bold.fntdata"/><Relationship Id="rId32" Type="http://schemas.openxmlformats.org/officeDocument/2006/relationships/slide" Target="slides/slide27.xml"/><Relationship Id="rId76" Type="http://schemas.openxmlformats.org/officeDocument/2006/relationships/font" Target="fonts/Roboto-regular.fntdata"/><Relationship Id="rId35" Type="http://schemas.openxmlformats.org/officeDocument/2006/relationships/slide" Target="slides/slide30.xml"/><Relationship Id="rId79" Type="http://schemas.openxmlformats.org/officeDocument/2006/relationships/font" Target="fonts/Roboto-boldItalic.fntdata"/><Relationship Id="rId34" Type="http://schemas.openxmlformats.org/officeDocument/2006/relationships/slide" Target="slides/slide29.xml"/><Relationship Id="rId78" Type="http://schemas.openxmlformats.org/officeDocument/2006/relationships/font" Target="fonts/Roboto-italic.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OpenSans-boldItalic.fntdata"/><Relationship Id="rId90" Type="http://schemas.openxmlformats.org/officeDocument/2006/relationships/font" Target="fonts/OpenSans-italic.fntdata"/><Relationship Id="rId92" Type="http://customschemas.google.com/relationships/presentationmetadata" Target="meta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5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5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5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5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3" name="Google Shape;413;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6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6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6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6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6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4" name="Google Shape;464;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3"/>
        </a:solidFill>
      </p:bgPr>
    </p:bg>
    <p:spTree>
      <p:nvGrpSpPr>
        <p:cNvPr id="9" name="Shape 9"/>
        <p:cNvGrpSpPr/>
        <p:nvPr/>
      </p:nvGrpSpPr>
      <p:grpSpPr>
        <a:xfrm>
          <a:off x="0" y="0"/>
          <a:ext cx="0" cy="0"/>
          <a:chOff x="0" y="0"/>
          <a:chExt cx="0" cy="0"/>
        </a:xfrm>
      </p:grpSpPr>
      <p:sp>
        <p:nvSpPr>
          <p:cNvPr id="10" name="Google Shape;10;p68"/>
          <p:cNvSpPr/>
          <p:nvPr/>
        </p:nvSpPr>
        <p:spPr>
          <a:xfrm>
            <a:off x="100" y="2580675"/>
            <a:ext cx="9144000" cy="2562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68"/>
          <p:cNvSpPr/>
          <p:nvPr/>
        </p:nvSpPr>
        <p:spPr>
          <a:xfrm>
            <a:off x="1903500" y="1786850"/>
            <a:ext cx="5337000" cy="1569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68"/>
          <p:cNvSpPr txBox="1"/>
          <p:nvPr>
            <p:ph type="ctrTitle"/>
          </p:nvPr>
        </p:nvSpPr>
        <p:spPr>
          <a:xfrm>
            <a:off x="1944450" y="1831388"/>
            <a:ext cx="5255100" cy="1480800"/>
          </a:xfrm>
          <a:prstGeom prst="rect">
            <a:avLst/>
          </a:prstGeom>
          <a:solidFill>
            <a:schemeClr val="dk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600"/>
              <a:buNone/>
              <a:defRPr sz="3600">
                <a:solidFill>
                  <a:schemeClr val="lt1"/>
                </a:solidFill>
              </a:defRPr>
            </a:lvl1pPr>
            <a:lvl2pPr lvl="1" algn="ctr">
              <a:lnSpc>
                <a:spcPct val="100000"/>
              </a:lnSpc>
              <a:spcBef>
                <a:spcPts val="0"/>
              </a:spcBef>
              <a:spcAft>
                <a:spcPts val="0"/>
              </a:spcAft>
              <a:buClr>
                <a:schemeClr val="lt1"/>
              </a:buClr>
              <a:buSzPts val="3600"/>
              <a:buNone/>
              <a:defRPr sz="3600">
                <a:solidFill>
                  <a:schemeClr val="lt1"/>
                </a:solidFill>
              </a:defRPr>
            </a:lvl2pPr>
            <a:lvl3pPr lvl="2" algn="ctr">
              <a:lnSpc>
                <a:spcPct val="100000"/>
              </a:lnSpc>
              <a:spcBef>
                <a:spcPts val="0"/>
              </a:spcBef>
              <a:spcAft>
                <a:spcPts val="0"/>
              </a:spcAft>
              <a:buClr>
                <a:schemeClr val="lt1"/>
              </a:buClr>
              <a:buSzPts val="3600"/>
              <a:buNone/>
              <a:defRPr sz="3600">
                <a:solidFill>
                  <a:schemeClr val="lt1"/>
                </a:solidFill>
              </a:defRPr>
            </a:lvl3pPr>
            <a:lvl4pPr lvl="3" algn="ctr">
              <a:lnSpc>
                <a:spcPct val="100000"/>
              </a:lnSpc>
              <a:spcBef>
                <a:spcPts val="0"/>
              </a:spcBef>
              <a:spcAft>
                <a:spcPts val="0"/>
              </a:spcAft>
              <a:buClr>
                <a:schemeClr val="lt1"/>
              </a:buClr>
              <a:buSzPts val="3600"/>
              <a:buNone/>
              <a:defRPr sz="3600">
                <a:solidFill>
                  <a:schemeClr val="lt1"/>
                </a:solidFill>
              </a:defRPr>
            </a:lvl4pPr>
            <a:lvl5pPr lvl="4" algn="ctr">
              <a:lnSpc>
                <a:spcPct val="100000"/>
              </a:lnSpc>
              <a:spcBef>
                <a:spcPts val="0"/>
              </a:spcBef>
              <a:spcAft>
                <a:spcPts val="0"/>
              </a:spcAft>
              <a:buClr>
                <a:schemeClr val="lt1"/>
              </a:buClr>
              <a:buSzPts val="3600"/>
              <a:buNone/>
              <a:defRPr sz="3600">
                <a:solidFill>
                  <a:schemeClr val="lt1"/>
                </a:solidFill>
              </a:defRPr>
            </a:lvl5pPr>
            <a:lvl6pPr lvl="5" algn="ctr">
              <a:lnSpc>
                <a:spcPct val="100000"/>
              </a:lnSpc>
              <a:spcBef>
                <a:spcPts val="0"/>
              </a:spcBef>
              <a:spcAft>
                <a:spcPts val="0"/>
              </a:spcAft>
              <a:buClr>
                <a:schemeClr val="lt1"/>
              </a:buClr>
              <a:buSzPts val="3600"/>
              <a:buNone/>
              <a:defRPr sz="3600">
                <a:solidFill>
                  <a:schemeClr val="lt1"/>
                </a:solidFill>
              </a:defRPr>
            </a:lvl6pPr>
            <a:lvl7pPr lvl="6" algn="ctr">
              <a:lnSpc>
                <a:spcPct val="100000"/>
              </a:lnSpc>
              <a:spcBef>
                <a:spcPts val="0"/>
              </a:spcBef>
              <a:spcAft>
                <a:spcPts val="0"/>
              </a:spcAft>
              <a:buClr>
                <a:schemeClr val="lt1"/>
              </a:buClr>
              <a:buSzPts val="3600"/>
              <a:buNone/>
              <a:defRPr sz="3600">
                <a:solidFill>
                  <a:schemeClr val="lt1"/>
                </a:solidFill>
              </a:defRPr>
            </a:lvl7pPr>
            <a:lvl8pPr lvl="7" algn="ctr">
              <a:lnSpc>
                <a:spcPct val="100000"/>
              </a:lnSpc>
              <a:spcBef>
                <a:spcPts val="0"/>
              </a:spcBef>
              <a:spcAft>
                <a:spcPts val="0"/>
              </a:spcAft>
              <a:buClr>
                <a:schemeClr val="lt1"/>
              </a:buClr>
              <a:buSzPts val="3600"/>
              <a:buNone/>
              <a:defRPr sz="3600">
                <a:solidFill>
                  <a:schemeClr val="lt1"/>
                </a:solidFill>
              </a:defRPr>
            </a:lvl8pPr>
            <a:lvl9pPr lvl="8" algn="ctr">
              <a:lnSpc>
                <a:spcPct val="100000"/>
              </a:lnSpc>
              <a:spcBef>
                <a:spcPts val="0"/>
              </a:spcBef>
              <a:spcAft>
                <a:spcPts val="0"/>
              </a:spcAft>
              <a:buClr>
                <a:schemeClr val="lt1"/>
              </a:buClr>
              <a:buSzPts val="3600"/>
              <a:buNone/>
              <a:defRPr sz="36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59" name="Shape 59"/>
        <p:cNvGrpSpPr/>
        <p:nvPr/>
      </p:nvGrpSpPr>
      <p:grpSpPr>
        <a:xfrm>
          <a:off x="0" y="0"/>
          <a:ext cx="0" cy="0"/>
          <a:chOff x="0" y="0"/>
          <a:chExt cx="0" cy="0"/>
        </a:xfrm>
      </p:grpSpPr>
      <p:sp>
        <p:nvSpPr>
          <p:cNvPr id="60" name="Google Shape;60;p77"/>
          <p:cNvSpPr/>
          <p:nvPr/>
        </p:nvSpPr>
        <p:spPr>
          <a:xfrm>
            <a:off x="100" y="4346775"/>
            <a:ext cx="9144000" cy="796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77"/>
          <p:cNvSpPr txBox="1"/>
          <p:nvPr>
            <p:ph idx="1" type="body"/>
          </p:nvPr>
        </p:nvSpPr>
        <p:spPr>
          <a:xfrm>
            <a:off x="457200" y="4346775"/>
            <a:ext cx="8229600" cy="554400"/>
          </a:xfrm>
          <a:prstGeom prst="rect">
            <a:avLst/>
          </a:prstGeom>
          <a:noFill/>
          <a:ln>
            <a:noFill/>
          </a:ln>
        </p:spPr>
        <p:txBody>
          <a:bodyPr anchorCtr="0" anchor="ctr" bIns="91425" lIns="91425" spcFirstLastPara="1" rIns="91425" wrap="square" tIns="91425">
            <a:noAutofit/>
          </a:bodyPr>
          <a:lstStyle>
            <a:lvl1pPr indent="-228600" lvl="0" marL="457200" algn="ctr">
              <a:lnSpc>
                <a:spcPct val="100000"/>
              </a:lnSpc>
              <a:spcBef>
                <a:spcPts val="360"/>
              </a:spcBef>
              <a:spcAft>
                <a:spcPts val="0"/>
              </a:spcAft>
              <a:buClr>
                <a:schemeClr val="accent1"/>
              </a:buClr>
              <a:buSzPts val="1400"/>
              <a:buFont typeface="Merriweather"/>
              <a:buNone/>
              <a:defRPr i="1" sz="1400">
                <a:solidFill>
                  <a:schemeClr val="accent1"/>
                </a:solidFill>
                <a:latin typeface="Merriweather"/>
                <a:ea typeface="Merriweather"/>
                <a:cs typeface="Merriweather"/>
                <a:sym typeface="Merriweathe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sp>
        <p:nvSpPr>
          <p:cNvPr id="62" name="Google Shape;62;p77"/>
          <p:cNvSpPr txBox="1"/>
          <p:nvPr>
            <p:ph idx="12" type="sldNum"/>
          </p:nvPr>
        </p:nvSpPr>
        <p:spPr>
          <a:xfrm>
            <a:off x="4297650" y="4764749"/>
            <a:ext cx="548700" cy="3027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Merriweather"/>
                <a:ea typeface="Merriweather"/>
                <a:cs typeface="Merriweather"/>
                <a:sym typeface="Merriweather"/>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Merriweather"/>
                <a:ea typeface="Merriweather"/>
                <a:cs typeface="Merriweather"/>
                <a:sym typeface="Merriweather"/>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Merriweather"/>
                <a:ea typeface="Merriweather"/>
                <a:cs typeface="Merriweather"/>
                <a:sym typeface="Merriweather"/>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Merriweather"/>
                <a:ea typeface="Merriweather"/>
                <a:cs typeface="Merriweather"/>
                <a:sym typeface="Merriweather"/>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Merriweather"/>
                <a:ea typeface="Merriweather"/>
                <a:cs typeface="Merriweather"/>
                <a:sym typeface="Merriweather"/>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Merriweather"/>
                <a:ea typeface="Merriweather"/>
                <a:cs typeface="Merriweather"/>
                <a:sym typeface="Merriweather"/>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Merriweather"/>
                <a:ea typeface="Merriweather"/>
                <a:cs typeface="Merriweather"/>
                <a:sym typeface="Merriweather"/>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Merriweather"/>
                <a:ea typeface="Merriweather"/>
                <a:cs typeface="Merriweather"/>
                <a:sym typeface="Merriweather"/>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Merriweather"/>
                <a:ea typeface="Merriweather"/>
                <a:cs typeface="Merriweather"/>
                <a:sym typeface="Merriweather"/>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3" name="Shape 13"/>
        <p:cNvGrpSpPr/>
        <p:nvPr/>
      </p:nvGrpSpPr>
      <p:grpSpPr>
        <a:xfrm>
          <a:off x="0" y="0"/>
          <a:ext cx="0" cy="0"/>
          <a:chOff x="0" y="0"/>
          <a:chExt cx="0" cy="0"/>
        </a:xfrm>
      </p:grpSpPr>
      <p:sp>
        <p:nvSpPr>
          <p:cNvPr id="14" name="Google Shape;14;p69"/>
          <p:cNvSpPr/>
          <p:nvPr/>
        </p:nvSpPr>
        <p:spPr>
          <a:xfrm>
            <a:off x="100" y="0"/>
            <a:ext cx="9144000" cy="796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69"/>
          <p:cNvSpPr/>
          <p:nvPr/>
        </p:nvSpPr>
        <p:spPr>
          <a:xfrm>
            <a:off x="1777275" y="522975"/>
            <a:ext cx="5589600" cy="546900"/>
          </a:xfrm>
          <a:prstGeom prst="rect">
            <a:avLst/>
          </a:prstGeom>
          <a:noFill/>
          <a:ln cap="flat" cmpd="sng" w="952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69"/>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7" name="Google Shape;17;p69"/>
          <p:cNvSpPr txBox="1"/>
          <p:nvPr>
            <p:ph idx="1" type="body"/>
          </p:nvPr>
        </p:nvSpPr>
        <p:spPr>
          <a:xfrm>
            <a:off x="457200" y="1403306"/>
            <a:ext cx="8229600" cy="35226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sp>
        <p:nvSpPr>
          <p:cNvPr id="18" name="Google Shape;18;p69"/>
          <p:cNvSpPr txBox="1"/>
          <p:nvPr>
            <p:ph idx="12" type="sldNum"/>
          </p:nvPr>
        </p:nvSpPr>
        <p:spPr>
          <a:xfrm>
            <a:off x="4297650" y="4764749"/>
            <a:ext cx="548700" cy="3027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70"/>
          <p:cNvSpPr txBox="1"/>
          <p:nvPr>
            <p:ph type="title"/>
          </p:nvPr>
        </p:nvSpPr>
        <p:spPr>
          <a:xfrm>
            <a:off x="1810300" y="556800"/>
            <a:ext cx="5523600" cy="477900"/>
          </a:xfrm>
          <a:prstGeom prst="rect">
            <a:avLst/>
          </a:prstGeom>
          <a:solidFill>
            <a:schemeClr val="dk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21" name="Google Shape;21;p70"/>
          <p:cNvSpPr txBox="1"/>
          <p:nvPr>
            <p:ph idx="1" type="body"/>
          </p:nvPr>
        </p:nvSpPr>
        <p:spPr>
          <a:xfrm>
            <a:off x="457200" y="1345100"/>
            <a:ext cx="8229600" cy="35808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sp>
        <p:nvSpPr>
          <p:cNvPr id="22" name="Google Shape;22;p70"/>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3" name="Google Shape;23;p70"/>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4" name="Google Shape;24;p70"/>
          <p:cNvSpPr txBox="1"/>
          <p:nvPr>
            <p:ph idx="12" type="sldNum"/>
          </p:nvPr>
        </p:nvSpPr>
        <p:spPr>
          <a:xfrm>
            <a:off x="4297650" y="4764749"/>
            <a:ext cx="548700" cy="302700"/>
          </a:xfrm>
          <a:prstGeom prst="rect">
            <a:avLst/>
          </a:prstGeom>
          <a:noFill/>
          <a:ln>
            <a:noFill/>
          </a:ln>
        </p:spPr>
        <p:txBody>
          <a:bodyPr anchorCtr="0" anchor="t" bIns="91425" lIns="91425" spcFirstLastPara="1" rIns="91425" wrap="square" tIns="91425">
            <a:noAutofit/>
          </a:bodyPr>
          <a:lstStyle>
            <a:lvl1pPr indent="0" lvl="0" marL="0" algn="ctr">
              <a:lnSpc>
                <a:spcPct val="100000"/>
              </a:lnSpc>
              <a:spcBef>
                <a:spcPts val="0"/>
              </a:spcBef>
              <a:spcAft>
                <a:spcPts val="0"/>
              </a:spcAft>
              <a:buSzPts val="1100"/>
              <a:buNone/>
              <a:defRPr/>
            </a:lvl1pPr>
            <a:lvl2pPr indent="0" lvl="1" marL="0" algn="ctr">
              <a:lnSpc>
                <a:spcPct val="100000"/>
              </a:lnSpc>
              <a:spcBef>
                <a:spcPts val="0"/>
              </a:spcBef>
              <a:spcAft>
                <a:spcPts val="0"/>
              </a:spcAft>
              <a:buSzPts val="1100"/>
              <a:buNone/>
              <a:defRPr/>
            </a:lvl2pPr>
            <a:lvl3pPr indent="0" lvl="2" marL="0" algn="ctr">
              <a:lnSpc>
                <a:spcPct val="100000"/>
              </a:lnSpc>
              <a:spcBef>
                <a:spcPts val="0"/>
              </a:spcBef>
              <a:spcAft>
                <a:spcPts val="0"/>
              </a:spcAft>
              <a:buSzPts val="1100"/>
              <a:buNone/>
              <a:defRPr/>
            </a:lvl3pPr>
            <a:lvl4pPr indent="0" lvl="3" marL="0" algn="ctr">
              <a:lnSpc>
                <a:spcPct val="100000"/>
              </a:lnSpc>
              <a:spcBef>
                <a:spcPts val="0"/>
              </a:spcBef>
              <a:spcAft>
                <a:spcPts val="0"/>
              </a:spcAft>
              <a:buSzPts val="1100"/>
              <a:buNone/>
              <a:defRPr/>
            </a:lvl4pPr>
            <a:lvl5pPr indent="0" lvl="4" marL="0" algn="ctr">
              <a:lnSpc>
                <a:spcPct val="100000"/>
              </a:lnSpc>
              <a:spcBef>
                <a:spcPts val="0"/>
              </a:spcBef>
              <a:spcAft>
                <a:spcPts val="0"/>
              </a:spcAft>
              <a:buSzPts val="1100"/>
              <a:buNone/>
              <a:defRPr/>
            </a:lvl5pPr>
            <a:lvl6pPr indent="0" lvl="5" marL="0" algn="ctr">
              <a:lnSpc>
                <a:spcPct val="100000"/>
              </a:lnSpc>
              <a:spcBef>
                <a:spcPts val="0"/>
              </a:spcBef>
              <a:spcAft>
                <a:spcPts val="0"/>
              </a:spcAft>
              <a:buSzPts val="1100"/>
              <a:buNone/>
              <a:defRPr/>
            </a:lvl6pPr>
            <a:lvl7pPr indent="0" lvl="6" marL="0" algn="ctr">
              <a:lnSpc>
                <a:spcPct val="100000"/>
              </a:lnSpc>
              <a:spcBef>
                <a:spcPts val="0"/>
              </a:spcBef>
              <a:spcAft>
                <a:spcPts val="0"/>
              </a:spcAft>
              <a:buSzPts val="1100"/>
              <a:buNone/>
              <a:defRPr/>
            </a:lvl7pPr>
            <a:lvl8pPr indent="0" lvl="7" marL="0" algn="ctr">
              <a:lnSpc>
                <a:spcPct val="100000"/>
              </a:lnSpc>
              <a:spcBef>
                <a:spcPts val="0"/>
              </a:spcBef>
              <a:spcAft>
                <a:spcPts val="0"/>
              </a:spcAft>
              <a:buSzPts val="1100"/>
              <a:buNone/>
              <a:defRPr/>
            </a:lvl8pPr>
            <a:lvl9pPr indent="0" lvl="8" marL="0" algn="ctr">
              <a:lnSpc>
                <a:spcPct val="100000"/>
              </a:lnSpc>
              <a:spcBef>
                <a:spcPts val="0"/>
              </a:spcBef>
              <a:spcAft>
                <a:spcPts val="0"/>
              </a:spcAft>
              <a:buSzPts val="1100"/>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 name="Shape 25"/>
        <p:cNvGrpSpPr/>
        <p:nvPr/>
      </p:nvGrpSpPr>
      <p:grpSpPr>
        <a:xfrm>
          <a:off x="0" y="0"/>
          <a:ext cx="0" cy="0"/>
          <a:chOff x="0" y="0"/>
          <a:chExt cx="0" cy="0"/>
        </a:xfrm>
      </p:grpSpPr>
      <p:sp>
        <p:nvSpPr>
          <p:cNvPr id="26" name="Google Shape;26;p71"/>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7" name="Google Shape;27;p71"/>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8" name="Google Shape;28;p71"/>
          <p:cNvSpPr txBox="1"/>
          <p:nvPr>
            <p:ph idx="12" type="sldNum"/>
          </p:nvPr>
        </p:nvSpPr>
        <p:spPr>
          <a:xfrm>
            <a:off x="4297650" y="4764749"/>
            <a:ext cx="548700" cy="302700"/>
          </a:xfrm>
          <a:prstGeom prst="rect">
            <a:avLst/>
          </a:prstGeom>
          <a:noFill/>
          <a:ln>
            <a:noFill/>
          </a:ln>
        </p:spPr>
        <p:txBody>
          <a:bodyPr anchorCtr="0" anchor="t" bIns="91425" lIns="91425" spcFirstLastPara="1" rIns="91425" wrap="square" tIns="91425">
            <a:noAutofit/>
          </a:bodyPr>
          <a:lstStyle>
            <a:lvl1pPr indent="0" lvl="0" marL="0" algn="ctr">
              <a:lnSpc>
                <a:spcPct val="100000"/>
              </a:lnSpc>
              <a:spcBef>
                <a:spcPts val="0"/>
              </a:spcBef>
              <a:spcAft>
                <a:spcPts val="0"/>
              </a:spcAft>
              <a:buSzPts val="1100"/>
              <a:buNone/>
              <a:defRPr/>
            </a:lvl1pPr>
            <a:lvl2pPr indent="0" lvl="1" marL="0" algn="ctr">
              <a:lnSpc>
                <a:spcPct val="100000"/>
              </a:lnSpc>
              <a:spcBef>
                <a:spcPts val="0"/>
              </a:spcBef>
              <a:spcAft>
                <a:spcPts val="0"/>
              </a:spcAft>
              <a:buSzPts val="1100"/>
              <a:buNone/>
              <a:defRPr/>
            </a:lvl2pPr>
            <a:lvl3pPr indent="0" lvl="2" marL="0" algn="ctr">
              <a:lnSpc>
                <a:spcPct val="100000"/>
              </a:lnSpc>
              <a:spcBef>
                <a:spcPts val="0"/>
              </a:spcBef>
              <a:spcAft>
                <a:spcPts val="0"/>
              </a:spcAft>
              <a:buSzPts val="1100"/>
              <a:buNone/>
              <a:defRPr/>
            </a:lvl3pPr>
            <a:lvl4pPr indent="0" lvl="3" marL="0" algn="ctr">
              <a:lnSpc>
                <a:spcPct val="100000"/>
              </a:lnSpc>
              <a:spcBef>
                <a:spcPts val="0"/>
              </a:spcBef>
              <a:spcAft>
                <a:spcPts val="0"/>
              </a:spcAft>
              <a:buSzPts val="1100"/>
              <a:buNone/>
              <a:defRPr/>
            </a:lvl4pPr>
            <a:lvl5pPr indent="0" lvl="4" marL="0" algn="ctr">
              <a:lnSpc>
                <a:spcPct val="100000"/>
              </a:lnSpc>
              <a:spcBef>
                <a:spcPts val="0"/>
              </a:spcBef>
              <a:spcAft>
                <a:spcPts val="0"/>
              </a:spcAft>
              <a:buSzPts val="1100"/>
              <a:buNone/>
              <a:defRPr/>
            </a:lvl5pPr>
            <a:lvl6pPr indent="0" lvl="5" marL="0" algn="ctr">
              <a:lnSpc>
                <a:spcPct val="100000"/>
              </a:lnSpc>
              <a:spcBef>
                <a:spcPts val="0"/>
              </a:spcBef>
              <a:spcAft>
                <a:spcPts val="0"/>
              </a:spcAft>
              <a:buSzPts val="1100"/>
              <a:buNone/>
              <a:defRPr/>
            </a:lvl6pPr>
            <a:lvl7pPr indent="0" lvl="6" marL="0" algn="ctr">
              <a:lnSpc>
                <a:spcPct val="100000"/>
              </a:lnSpc>
              <a:spcBef>
                <a:spcPts val="0"/>
              </a:spcBef>
              <a:spcAft>
                <a:spcPts val="0"/>
              </a:spcAft>
              <a:buSzPts val="1100"/>
              <a:buNone/>
              <a:defRPr/>
            </a:lvl7pPr>
            <a:lvl8pPr indent="0" lvl="7" marL="0" algn="ctr">
              <a:lnSpc>
                <a:spcPct val="100000"/>
              </a:lnSpc>
              <a:spcBef>
                <a:spcPts val="0"/>
              </a:spcBef>
              <a:spcAft>
                <a:spcPts val="0"/>
              </a:spcAft>
              <a:buSzPts val="1100"/>
              <a:buNone/>
              <a:defRPr/>
            </a:lvl8pPr>
            <a:lvl9pPr indent="0" lvl="8" marL="0" algn="ctr">
              <a:lnSpc>
                <a:spcPct val="100000"/>
              </a:lnSpc>
              <a:spcBef>
                <a:spcPts val="0"/>
              </a:spcBef>
              <a:spcAft>
                <a:spcPts val="0"/>
              </a:spcAft>
              <a:buSzPts val="1100"/>
              <a:buNone/>
              <a:defRPr/>
            </a:lvl9pPr>
          </a:lstStyle>
          <a:p>
            <a:pPr indent="0" lvl="0" marL="0" rtl="0" algn="ct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 dark">
    <p:bg>
      <p:bgPr>
        <a:solidFill>
          <a:schemeClr val="dk1"/>
        </a:solidFill>
      </p:bgPr>
    </p:bg>
    <p:spTree>
      <p:nvGrpSpPr>
        <p:cNvPr id="29" name="Shape 29"/>
        <p:cNvGrpSpPr/>
        <p:nvPr/>
      </p:nvGrpSpPr>
      <p:grpSpPr>
        <a:xfrm>
          <a:off x="0" y="0"/>
          <a:ext cx="0" cy="0"/>
          <a:chOff x="0" y="0"/>
          <a:chExt cx="0" cy="0"/>
        </a:xfrm>
      </p:grpSpPr>
      <p:sp>
        <p:nvSpPr>
          <p:cNvPr id="30" name="Google Shape;30;p72"/>
          <p:cNvSpPr txBox="1"/>
          <p:nvPr>
            <p:ph idx="12" type="sldNum"/>
          </p:nvPr>
        </p:nvSpPr>
        <p:spPr>
          <a:xfrm>
            <a:off x="4297650" y="4764749"/>
            <a:ext cx="548700" cy="3027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Merriweather"/>
                <a:ea typeface="Merriweather"/>
                <a:cs typeface="Merriweather"/>
                <a:sym typeface="Merriweather"/>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Merriweather"/>
                <a:ea typeface="Merriweather"/>
                <a:cs typeface="Merriweather"/>
                <a:sym typeface="Merriweather"/>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Merriweather"/>
                <a:ea typeface="Merriweather"/>
                <a:cs typeface="Merriweather"/>
                <a:sym typeface="Merriweather"/>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Merriweather"/>
                <a:ea typeface="Merriweather"/>
                <a:cs typeface="Merriweather"/>
                <a:sym typeface="Merriweather"/>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Merriweather"/>
                <a:ea typeface="Merriweather"/>
                <a:cs typeface="Merriweather"/>
                <a:sym typeface="Merriweather"/>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Merriweather"/>
                <a:ea typeface="Merriweather"/>
                <a:cs typeface="Merriweather"/>
                <a:sym typeface="Merriweather"/>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Merriweather"/>
                <a:ea typeface="Merriweather"/>
                <a:cs typeface="Merriweather"/>
                <a:sym typeface="Merriweather"/>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Merriweather"/>
                <a:ea typeface="Merriweather"/>
                <a:cs typeface="Merriweather"/>
                <a:sym typeface="Merriweather"/>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accent3"/>
                </a:solidFill>
                <a:latin typeface="Merriweather"/>
                <a:ea typeface="Merriweather"/>
                <a:cs typeface="Merriweather"/>
                <a:sym typeface="Merriweather"/>
              </a:defRPr>
            </a:lvl9pPr>
          </a:lstStyle>
          <a:p>
            <a:pPr indent="0" lvl="0" marL="0" rtl="0" algn="r">
              <a:spcBef>
                <a:spcPts val="0"/>
              </a:spcBef>
              <a:spcAft>
                <a:spcPts val="0"/>
              </a:spcAft>
              <a:buNone/>
            </a:pPr>
            <a:fld id="{00000000-1234-1234-1234-123412341234}" type="slidenum">
              <a:rPr lang="en-IN"/>
              <a:t>‹#›</a:t>
            </a:fld>
            <a:endParaRPr/>
          </a:p>
        </p:txBody>
      </p:sp>
      <p:sp>
        <p:nvSpPr>
          <p:cNvPr id="31" name="Google Shape;31;p72"/>
          <p:cNvSpPr/>
          <p:nvPr/>
        </p:nvSpPr>
        <p:spPr>
          <a:xfrm>
            <a:off x="322800" y="328500"/>
            <a:ext cx="8498400" cy="4486500"/>
          </a:xfrm>
          <a:prstGeom prst="rect">
            <a:avLst/>
          </a:prstGeom>
          <a:noFill/>
          <a:ln cap="flat" cmpd="sng" w="9525">
            <a:solidFill>
              <a:schemeClr val="accent3"/>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72"/>
          <p:cNvSpPr/>
          <p:nvPr/>
        </p:nvSpPr>
        <p:spPr>
          <a:xfrm>
            <a:off x="385544" y="389475"/>
            <a:ext cx="8373000" cy="4364700"/>
          </a:xfrm>
          <a:prstGeom prst="rect">
            <a:avLst/>
          </a:prstGeom>
          <a:noFill/>
          <a:ln cap="flat" cmpd="sng" w="28575">
            <a:solidFill>
              <a:schemeClr val="accent3"/>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Subtitle">
    <p:spTree>
      <p:nvGrpSpPr>
        <p:cNvPr id="33" name="Shape 33"/>
        <p:cNvGrpSpPr/>
        <p:nvPr/>
      </p:nvGrpSpPr>
      <p:grpSpPr>
        <a:xfrm>
          <a:off x="0" y="0"/>
          <a:ext cx="0" cy="0"/>
          <a:chOff x="0" y="0"/>
          <a:chExt cx="0" cy="0"/>
        </a:xfrm>
      </p:grpSpPr>
      <p:sp>
        <p:nvSpPr>
          <p:cNvPr id="34" name="Google Shape;34;p73"/>
          <p:cNvSpPr/>
          <p:nvPr/>
        </p:nvSpPr>
        <p:spPr>
          <a:xfrm>
            <a:off x="100" y="2580675"/>
            <a:ext cx="9144000" cy="25629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73"/>
          <p:cNvSpPr/>
          <p:nvPr/>
        </p:nvSpPr>
        <p:spPr>
          <a:xfrm>
            <a:off x="662350" y="2122875"/>
            <a:ext cx="7819200" cy="897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73"/>
          <p:cNvSpPr txBox="1"/>
          <p:nvPr>
            <p:ph type="ctrTitle"/>
          </p:nvPr>
        </p:nvSpPr>
        <p:spPr>
          <a:xfrm>
            <a:off x="685800" y="2146613"/>
            <a:ext cx="7772400" cy="850200"/>
          </a:xfrm>
          <a:prstGeom prst="rect">
            <a:avLst/>
          </a:prstGeom>
          <a:solidFill>
            <a:schemeClr val="dk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37" name="Google Shape;37;p73"/>
          <p:cNvSpPr txBox="1"/>
          <p:nvPr>
            <p:ph idx="1" type="subTitle"/>
          </p:nvPr>
        </p:nvSpPr>
        <p:spPr>
          <a:xfrm>
            <a:off x="685800" y="3147610"/>
            <a:ext cx="7772400" cy="7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1"/>
              </a:buClr>
              <a:buSzPts val="1800"/>
              <a:buFont typeface="Merriweather"/>
              <a:buNone/>
              <a:defRPr i="1" sz="1800">
                <a:solidFill>
                  <a:schemeClr val="accent1"/>
                </a:solidFill>
                <a:latin typeface="Merriweather"/>
                <a:ea typeface="Merriweather"/>
                <a:cs typeface="Merriweather"/>
                <a:sym typeface="Merriweather"/>
              </a:defRPr>
            </a:lvl1pPr>
            <a:lvl2pPr lvl="1" algn="ctr">
              <a:lnSpc>
                <a:spcPct val="100000"/>
              </a:lnSpc>
              <a:spcBef>
                <a:spcPts val="0"/>
              </a:spcBef>
              <a:spcAft>
                <a:spcPts val="0"/>
              </a:spcAft>
              <a:buClr>
                <a:schemeClr val="accent1"/>
              </a:buClr>
              <a:buSzPts val="1800"/>
              <a:buFont typeface="Merriweather"/>
              <a:buNone/>
              <a:defRPr i="1" sz="1800">
                <a:solidFill>
                  <a:schemeClr val="accent1"/>
                </a:solidFill>
                <a:latin typeface="Merriweather"/>
                <a:ea typeface="Merriweather"/>
                <a:cs typeface="Merriweather"/>
                <a:sym typeface="Merriweather"/>
              </a:defRPr>
            </a:lvl2pPr>
            <a:lvl3pPr lvl="2" algn="ctr">
              <a:lnSpc>
                <a:spcPct val="100000"/>
              </a:lnSpc>
              <a:spcBef>
                <a:spcPts val="0"/>
              </a:spcBef>
              <a:spcAft>
                <a:spcPts val="0"/>
              </a:spcAft>
              <a:buClr>
                <a:schemeClr val="accent1"/>
              </a:buClr>
              <a:buSzPts val="1800"/>
              <a:buFont typeface="Merriweather"/>
              <a:buNone/>
              <a:defRPr i="1" sz="1800">
                <a:solidFill>
                  <a:schemeClr val="accent1"/>
                </a:solidFill>
                <a:latin typeface="Merriweather"/>
                <a:ea typeface="Merriweather"/>
                <a:cs typeface="Merriweather"/>
                <a:sym typeface="Merriweather"/>
              </a:defRPr>
            </a:lvl3pPr>
            <a:lvl4pPr lvl="3" algn="ctr">
              <a:lnSpc>
                <a:spcPct val="100000"/>
              </a:lnSpc>
              <a:spcBef>
                <a:spcPts val="0"/>
              </a:spcBef>
              <a:spcAft>
                <a:spcPts val="0"/>
              </a:spcAft>
              <a:buClr>
                <a:schemeClr val="accent1"/>
              </a:buClr>
              <a:buSzPts val="2400"/>
              <a:buFont typeface="Merriweather"/>
              <a:buNone/>
              <a:defRPr i="1">
                <a:solidFill>
                  <a:schemeClr val="accent1"/>
                </a:solidFill>
                <a:latin typeface="Merriweather"/>
                <a:ea typeface="Merriweather"/>
                <a:cs typeface="Merriweather"/>
                <a:sym typeface="Merriweather"/>
              </a:defRPr>
            </a:lvl4pPr>
            <a:lvl5pPr lvl="4" algn="ctr">
              <a:lnSpc>
                <a:spcPct val="100000"/>
              </a:lnSpc>
              <a:spcBef>
                <a:spcPts val="0"/>
              </a:spcBef>
              <a:spcAft>
                <a:spcPts val="0"/>
              </a:spcAft>
              <a:buClr>
                <a:schemeClr val="accent1"/>
              </a:buClr>
              <a:buSzPts val="2400"/>
              <a:buFont typeface="Merriweather"/>
              <a:buNone/>
              <a:defRPr i="1">
                <a:solidFill>
                  <a:schemeClr val="accent1"/>
                </a:solidFill>
                <a:latin typeface="Merriweather"/>
                <a:ea typeface="Merriweather"/>
                <a:cs typeface="Merriweather"/>
                <a:sym typeface="Merriweather"/>
              </a:defRPr>
            </a:lvl5pPr>
            <a:lvl6pPr lvl="5" algn="ctr">
              <a:lnSpc>
                <a:spcPct val="100000"/>
              </a:lnSpc>
              <a:spcBef>
                <a:spcPts val="0"/>
              </a:spcBef>
              <a:spcAft>
                <a:spcPts val="0"/>
              </a:spcAft>
              <a:buClr>
                <a:schemeClr val="accent1"/>
              </a:buClr>
              <a:buSzPts val="2400"/>
              <a:buFont typeface="Merriweather"/>
              <a:buNone/>
              <a:defRPr i="1">
                <a:solidFill>
                  <a:schemeClr val="accent1"/>
                </a:solidFill>
                <a:latin typeface="Merriweather"/>
                <a:ea typeface="Merriweather"/>
                <a:cs typeface="Merriweather"/>
                <a:sym typeface="Merriweather"/>
              </a:defRPr>
            </a:lvl6pPr>
            <a:lvl7pPr lvl="6" algn="ctr">
              <a:lnSpc>
                <a:spcPct val="100000"/>
              </a:lnSpc>
              <a:spcBef>
                <a:spcPts val="0"/>
              </a:spcBef>
              <a:spcAft>
                <a:spcPts val="0"/>
              </a:spcAft>
              <a:buClr>
                <a:schemeClr val="accent1"/>
              </a:buClr>
              <a:buSzPts val="2400"/>
              <a:buFont typeface="Merriweather"/>
              <a:buNone/>
              <a:defRPr i="1">
                <a:solidFill>
                  <a:schemeClr val="accent1"/>
                </a:solidFill>
                <a:latin typeface="Merriweather"/>
                <a:ea typeface="Merriweather"/>
                <a:cs typeface="Merriweather"/>
                <a:sym typeface="Merriweather"/>
              </a:defRPr>
            </a:lvl7pPr>
            <a:lvl8pPr lvl="7" algn="ctr">
              <a:lnSpc>
                <a:spcPct val="100000"/>
              </a:lnSpc>
              <a:spcBef>
                <a:spcPts val="0"/>
              </a:spcBef>
              <a:spcAft>
                <a:spcPts val="0"/>
              </a:spcAft>
              <a:buClr>
                <a:schemeClr val="accent1"/>
              </a:buClr>
              <a:buSzPts val="2400"/>
              <a:buFont typeface="Merriweather"/>
              <a:buNone/>
              <a:defRPr i="1">
                <a:solidFill>
                  <a:schemeClr val="accent1"/>
                </a:solidFill>
                <a:latin typeface="Merriweather"/>
                <a:ea typeface="Merriweather"/>
                <a:cs typeface="Merriweather"/>
                <a:sym typeface="Merriweather"/>
              </a:defRPr>
            </a:lvl8pPr>
            <a:lvl9pPr lvl="8" algn="ctr">
              <a:lnSpc>
                <a:spcPct val="100000"/>
              </a:lnSpc>
              <a:spcBef>
                <a:spcPts val="0"/>
              </a:spcBef>
              <a:spcAft>
                <a:spcPts val="0"/>
              </a:spcAft>
              <a:buClr>
                <a:schemeClr val="accent1"/>
              </a:buClr>
              <a:buSzPts val="2400"/>
              <a:buFont typeface="Merriweather"/>
              <a:buNone/>
              <a:defRPr i="1">
                <a:solidFill>
                  <a:schemeClr val="accent1"/>
                </a:solidFill>
                <a:latin typeface="Merriweather"/>
                <a:ea typeface="Merriweather"/>
                <a:cs typeface="Merriweather"/>
                <a:sym typeface="Merriweather"/>
              </a:defRPr>
            </a:lvl9pPr>
          </a:lstStyle>
          <a:p/>
        </p:txBody>
      </p:sp>
      <p:sp>
        <p:nvSpPr>
          <p:cNvPr id="38" name="Google Shape;38;p73"/>
          <p:cNvSpPr txBox="1"/>
          <p:nvPr>
            <p:ph idx="12" type="sldNum"/>
          </p:nvPr>
        </p:nvSpPr>
        <p:spPr>
          <a:xfrm>
            <a:off x="4297650" y="4764749"/>
            <a:ext cx="548700" cy="3027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Merriweather"/>
                <a:ea typeface="Merriweather"/>
                <a:cs typeface="Merriweather"/>
                <a:sym typeface="Merriweather"/>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Merriweather"/>
                <a:ea typeface="Merriweather"/>
                <a:cs typeface="Merriweather"/>
                <a:sym typeface="Merriweather"/>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Merriweather"/>
                <a:ea typeface="Merriweather"/>
                <a:cs typeface="Merriweather"/>
                <a:sym typeface="Merriweather"/>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Merriweather"/>
                <a:ea typeface="Merriweather"/>
                <a:cs typeface="Merriweather"/>
                <a:sym typeface="Merriweather"/>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Merriweather"/>
                <a:ea typeface="Merriweather"/>
                <a:cs typeface="Merriweather"/>
                <a:sym typeface="Merriweather"/>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Merriweather"/>
                <a:ea typeface="Merriweather"/>
                <a:cs typeface="Merriweather"/>
                <a:sym typeface="Merriweather"/>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Merriweather"/>
                <a:ea typeface="Merriweather"/>
                <a:cs typeface="Merriweather"/>
                <a:sym typeface="Merriweather"/>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Merriweather"/>
                <a:ea typeface="Merriweather"/>
                <a:cs typeface="Merriweather"/>
                <a:sym typeface="Merriweather"/>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accent1"/>
                </a:solidFill>
                <a:latin typeface="Merriweather"/>
                <a:ea typeface="Merriweather"/>
                <a:cs typeface="Merriweather"/>
                <a:sym typeface="Merriweather"/>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9" name="Shape 39"/>
        <p:cNvGrpSpPr/>
        <p:nvPr/>
      </p:nvGrpSpPr>
      <p:grpSpPr>
        <a:xfrm>
          <a:off x="0" y="0"/>
          <a:ext cx="0" cy="0"/>
          <a:chOff x="0" y="0"/>
          <a:chExt cx="0" cy="0"/>
        </a:xfrm>
      </p:grpSpPr>
      <p:sp>
        <p:nvSpPr>
          <p:cNvPr id="40" name="Google Shape;40;p74"/>
          <p:cNvSpPr/>
          <p:nvPr/>
        </p:nvSpPr>
        <p:spPr>
          <a:xfrm>
            <a:off x="100" y="0"/>
            <a:ext cx="9144000" cy="796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74"/>
          <p:cNvSpPr/>
          <p:nvPr/>
        </p:nvSpPr>
        <p:spPr>
          <a:xfrm>
            <a:off x="1777275" y="522975"/>
            <a:ext cx="5589600" cy="546900"/>
          </a:xfrm>
          <a:prstGeom prst="rect">
            <a:avLst/>
          </a:prstGeom>
          <a:noFill/>
          <a:ln cap="flat" cmpd="sng" w="952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74"/>
          <p:cNvSpPr txBox="1"/>
          <p:nvPr>
            <p:ph idx="1" type="body"/>
          </p:nvPr>
        </p:nvSpPr>
        <p:spPr>
          <a:xfrm>
            <a:off x="457200" y="1397363"/>
            <a:ext cx="3994500" cy="35283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43" name="Google Shape;43;p74"/>
          <p:cNvSpPr txBox="1"/>
          <p:nvPr>
            <p:ph idx="2" type="body"/>
          </p:nvPr>
        </p:nvSpPr>
        <p:spPr>
          <a:xfrm>
            <a:off x="4692274" y="1397363"/>
            <a:ext cx="3994500" cy="35283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44" name="Google Shape;44;p74"/>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45" name="Google Shape;45;p74"/>
          <p:cNvSpPr txBox="1"/>
          <p:nvPr>
            <p:ph idx="12" type="sldNum"/>
          </p:nvPr>
        </p:nvSpPr>
        <p:spPr>
          <a:xfrm>
            <a:off x="4297650" y="4764749"/>
            <a:ext cx="548700" cy="3027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 + 3 columns">
    <p:spTree>
      <p:nvGrpSpPr>
        <p:cNvPr id="46" name="Shape 46"/>
        <p:cNvGrpSpPr/>
        <p:nvPr/>
      </p:nvGrpSpPr>
      <p:grpSpPr>
        <a:xfrm>
          <a:off x="0" y="0"/>
          <a:ext cx="0" cy="0"/>
          <a:chOff x="0" y="0"/>
          <a:chExt cx="0" cy="0"/>
        </a:xfrm>
      </p:grpSpPr>
      <p:sp>
        <p:nvSpPr>
          <p:cNvPr id="47" name="Google Shape;47;p75"/>
          <p:cNvSpPr/>
          <p:nvPr/>
        </p:nvSpPr>
        <p:spPr>
          <a:xfrm>
            <a:off x="100" y="0"/>
            <a:ext cx="9144000" cy="796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75"/>
          <p:cNvSpPr/>
          <p:nvPr/>
        </p:nvSpPr>
        <p:spPr>
          <a:xfrm>
            <a:off x="1777275" y="522975"/>
            <a:ext cx="5589600" cy="546900"/>
          </a:xfrm>
          <a:prstGeom prst="rect">
            <a:avLst/>
          </a:prstGeom>
          <a:noFill/>
          <a:ln cap="flat" cmpd="sng" w="952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75"/>
          <p:cNvSpPr txBox="1"/>
          <p:nvPr>
            <p:ph idx="1" type="body"/>
          </p:nvPr>
        </p:nvSpPr>
        <p:spPr>
          <a:xfrm>
            <a:off x="457200" y="1462781"/>
            <a:ext cx="2631900" cy="34632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50" name="Google Shape;50;p75"/>
          <p:cNvSpPr txBox="1"/>
          <p:nvPr>
            <p:ph idx="2" type="body"/>
          </p:nvPr>
        </p:nvSpPr>
        <p:spPr>
          <a:xfrm>
            <a:off x="3223964" y="1462781"/>
            <a:ext cx="2631900" cy="34632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51" name="Google Shape;51;p75"/>
          <p:cNvSpPr txBox="1"/>
          <p:nvPr>
            <p:ph idx="3" type="body"/>
          </p:nvPr>
        </p:nvSpPr>
        <p:spPr>
          <a:xfrm>
            <a:off x="5990727" y="1462781"/>
            <a:ext cx="2631900" cy="34632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52" name="Google Shape;52;p75"/>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53" name="Google Shape;53;p75"/>
          <p:cNvSpPr txBox="1"/>
          <p:nvPr>
            <p:ph idx="12" type="sldNum"/>
          </p:nvPr>
        </p:nvSpPr>
        <p:spPr>
          <a:xfrm>
            <a:off x="4297650" y="4764749"/>
            <a:ext cx="548700" cy="3027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76"/>
          <p:cNvSpPr/>
          <p:nvPr/>
        </p:nvSpPr>
        <p:spPr>
          <a:xfrm>
            <a:off x="100" y="0"/>
            <a:ext cx="9144000" cy="796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76"/>
          <p:cNvSpPr/>
          <p:nvPr/>
        </p:nvSpPr>
        <p:spPr>
          <a:xfrm>
            <a:off x="1777275" y="522975"/>
            <a:ext cx="5589600" cy="546900"/>
          </a:xfrm>
          <a:prstGeom prst="rect">
            <a:avLst/>
          </a:prstGeom>
          <a:noFill/>
          <a:ln cap="flat" cmpd="sng" w="952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76"/>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58" name="Google Shape;58;p76"/>
          <p:cNvSpPr txBox="1"/>
          <p:nvPr>
            <p:ph idx="12" type="sldNum"/>
          </p:nvPr>
        </p:nvSpPr>
        <p:spPr>
          <a:xfrm>
            <a:off x="4297650" y="4764749"/>
            <a:ext cx="548700" cy="3027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67"/>
          <p:cNvSpPr txBox="1"/>
          <p:nvPr>
            <p:ph type="title"/>
          </p:nvPr>
        </p:nvSpPr>
        <p:spPr>
          <a:xfrm>
            <a:off x="1810300" y="556800"/>
            <a:ext cx="5523600" cy="477900"/>
          </a:xfrm>
          <a:prstGeom prst="rect">
            <a:avLst/>
          </a:prstGeom>
          <a:solidFill>
            <a:schemeClr val="dk1"/>
          </a:solid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lt1"/>
              </a:buClr>
              <a:buSzPts val="1600"/>
              <a:buFont typeface="Merriweather"/>
              <a:buNone/>
              <a:defRPr b="0" i="0" sz="1600" u="none" cap="none" strike="noStrike">
                <a:solidFill>
                  <a:schemeClr val="lt1"/>
                </a:solidFill>
                <a:latin typeface="Merriweather"/>
                <a:ea typeface="Merriweather"/>
                <a:cs typeface="Merriweather"/>
                <a:sym typeface="Merriweather"/>
              </a:defRPr>
            </a:lvl1pPr>
            <a:lvl2pPr lvl="1" marR="0" rtl="0" algn="ctr">
              <a:lnSpc>
                <a:spcPct val="100000"/>
              </a:lnSpc>
              <a:spcBef>
                <a:spcPts val="0"/>
              </a:spcBef>
              <a:spcAft>
                <a:spcPts val="0"/>
              </a:spcAft>
              <a:buClr>
                <a:schemeClr val="lt1"/>
              </a:buClr>
              <a:buSzPts val="1600"/>
              <a:buFont typeface="Merriweather"/>
              <a:buNone/>
              <a:defRPr b="0" i="0" sz="1600" u="none" cap="none" strike="noStrike">
                <a:solidFill>
                  <a:schemeClr val="lt1"/>
                </a:solidFill>
                <a:latin typeface="Merriweather"/>
                <a:ea typeface="Merriweather"/>
                <a:cs typeface="Merriweather"/>
                <a:sym typeface="Merriweather"/>
              </a:defRPr>
            </a:lvl2pPr>
            <a:lvl3pPr lvl="2" marR="0" rtl="0" algn="ctr">
              <a:lnSpc>
                <a:spcPct val="100000"/>
              </a:lnSpc>
              <a:spcBef>
                <a:spcPts val="0"/>
              </a:spcBef>
              <a:spcAft>
                <a:spcPts val="0"/>
              </a:spcAft>
              <a:buClr>
                <a:schemeClr val="lt1"/>
              </a:buClr>
              <a:buSzPts val="1600"/>
              <a:buFont typeface="Merriweather"/>
              <a:buNone/>
              <a:defRPr b="0" i="0" sz="1600" u="none" cap="none" strike="noStrike">
                <a:solidFill>
                  <a:schemeClr val="lt1"/>
                </a:solidFill>
                <a:latin typeface="Merriweather"/>
                <a:ea typeface="Merriweather"/>
                <a:cs typeface="Merriweather"/>
                <a:sym typeface="Merriweather"/>
              </a:defRPr>
            </a:lvl3pPr>
            <a:lvl4pPr lvl="3" marR="0" rtl="0" algn="ctr">
              <a:lnSpc>
                <a:spcPct val="100000"/>
              </a:lnSpc>
              <a:spcBef>
                <a:spcPts val="0"/>
              </a:spcBef>
              <a:spcAft>
                <a:spcPts val="0"/>
              </a:spcAft>
              <a:buClr>
                <a:schemeClr val="lt1"/>
              </a:buClr>
              <a:buSzPts val="1600"/>
              <a:buFont typeface="Merriweather"/>
              <a:buNone/>
              <a:defRPr b="0" i="0" sz="1600" u="none" cap="none" strike="noStrike">
                <a:solidFill>
                  <a:schemeClr val="lt1"/>
                </a:solidFill>
                <a:latin typeface="Merriweather"/>
                <a:ea typeface="Merriweather"/>
                <a:cs typeface="Merriweather"/>
                <a:sym typeface="Merriweather"/>
              </a:defRPr>
            </a:lvl4pPr>
            <a:lvl5pPr lvl="4" marR="0" rtl="0" algn="ctr">
              <a:lnSpc>
                <a:spcPct val="100000"/>
              </a:lnSpc>
              <a:spcBef>
                <a:spcPts val="0"/>
              </a:spcBef>
              <a:spcAft>
                <a:spcPts val="0"/>
              </a:spcAft>
              <a:buClr>
                <a:schemeClr val="lt1"/>
              </a:buClr>
              <a:buSzPts val="1600"/>
              <a:buFont typeface="Merriweather"/>
              <a:buNone/>
              <a:defRPr b="0" i="0" sz="1600" u="none" cap="none" strike="noStrike">
                <a:solidFill>
                  <a:schemeClr val="lt1"/>
                </a:solidFill>
                <a:latin typeface="Merriweather"/>
                <a:ea typeface="Merriweather"/>
                <a:cs typeface="Merriweather"/>
                <a:sym typeface="Merriweather"/>
              </a:defRPr>
            </a:lvl5pPr>
            <a:lvl6pPr lvl="5" marR="0" rtl="0" algn="ctr">
              <a:lnSpc>
                <a:spcPct val="100000"/>
              </a:lnSpc>
              <a:spcBef>
                <a:spcPts val="0"/>
              </a:spcBef>
              <a:spcAft>
                <a:spcPts val="0"/>
              </a:spcAft>
              <a:buClr>
                <a:schemeClr val="lt1"/>
              </a:buClr>
              <a:buSzPts val="1600"/>
              <a:buFont typeface="Merriweather"/>
              <a:buNone/>
              <a:defRPr b="0" i="0" sz="1600" u="none" cap="none" strike="noStrike">
                <a:solidFill>
                  <a:schemeClr val="lt1"/>
                </a:solidFill>
                <a:latin typeface="Merriweather"/>
                <a:ea typeface="Merriweather"/>
                <a:cs typeface="Merriweather"/>
                <a:sym typeface="Merriweather"/>
              </a:defRPr>
            </a:lvl6pPr>
            <a:lvl7pPr lvl="6" marR="0" rtl="0" algn="ctr">
              <a:lnSpc>
                <a:spcPct val="100000"/>
              </a:lnSpc>
              <a:spcBef>
                <a:spcPts val="0"/>
              </a:spcBef>
              <a:spcAft>
                <a:spcPts val="0"/>
              </a:spcAft>
              <a:buClr>
                <a:schemeClr val="lt1"/>
              </a:buClr>
              <a:buSzPts val="1600"/>
              <a:buFont typeface="Merriweather"/>
              <a:buNone/>
              <a:defRPr b="0" i="0" sz="1600" u="none" cap="none" strike="noStrike">
                <a:solidFill>
                  <a:schemeClr val="lt1"/>
                </a:solidFill>
                <a:latin typeface="Merriweather"/>
                <a:ea typeface="Merriweather"/>
                <a:cs typeface="Merriweather"/>
                <a:sym typeface="Merriweather"/>
              </a:defRPr>
            </a:lvl7pPr>
            <a:lvl8pPr lvl="7" marR="0" rtl="0" algn="ctr">
              <a:lnSpc>
                <a:spcPct val="100000"/>
              </a:lnSpc>
              <a:spcBef>
                <a:spcPts val="0"/>
              </a:spcBef>
              <a:spcAft>
                <a:spcPts val="0"/>
              </a:spcAft>
              <a:buClr>
                <a:schemeClr val="lt1"/>
              </a:buClr>
              <a:buSzPts val="1600"/>
              <a:buFont typeface="Merriweather"/>
              <a:buNone/>
              <a:defRPr b="0" i="0" sz="1600" u="none" cap="none" strike="noStrike">
                <a:solidFill>
                  <a:schemeClr val="lt1"/>
                </a:solidFill>
                <a:latin typeface="Merriweather"/>
                <a:ea typeface="Merriweather"/>
                <a:cs typeface="Merriweather"/>
                <a:sym typeface="Merriweather"/>
              </a:defRPr>
            </a:lvl8pPr>
            <a:lvl9pPr lvl="8" marR="0" rtl="0" algn="ctr">
              <a:lnSpc>
                <a:spcPct val="100000"/>
              </a:lnSpc>
              <a:spcBef>
                <a:spcPts val="0"/>
              </a:spcBef>
              <a:spcAft>
                <a:spcPts val="0"/>
              </a:spcAft>
              <a:buClr>
                <a:schemeClr val="lt1"/>
              </a:buClr>
              <a:buSzPts val="1600"/>
              <a:buFont typeface="Merriweather"/>
              <a:buNone/>
              <a:defRPr b="0" i="0" sz="1600" u="none" cap="none" strike="noStrike">
                <a:solidFill>
                  <a:schemeClr val="lt1"/>
                </a:solidFill>
                <a:latin typeface="Merriweather"/>
                <a:ea typeface="Merriweather"/>
                <a:cs typeface="Merriweather"/>
                <a:sym typeface="Merriweather"/>
              </a:defRPr>
            </a:lvl9pPr>
          </a:lstStyle>
          <a:p/>
        </p:txBody>
      </p:sp>
      <p:sp>
        <p:nvSpPr>
          <p:cNvPr id="7" name="Google Shape;7;p67"/>
          <p:cNvSpPr txBox="1"/>
          <p:nvPr>
            <p:ph idx="1" type="body"/>
          </p:nvPr>
        </p:nvSpPr>
        <p:spPr>
          <a:xfrm>
            <a:off x="457200" y="1345100"/>
            <a:ext cx="8229600" cy="35808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600"/>
              </a:spcBef>
              <a:spcAft>
                <a:spcPts val="0"/>
              </a:spcAft>
              <a:buClr>
                <a:schemeClr val="dk1"/>
              </a:buClr>
              <a:buSzPts val="1800"/>
              <a:buFont typeface="Raleway"/>
              <a:buChar char="◉"/>
              <a:defRPr b="0" i="0" sz="2400" u="none" cap="none" strike="noStrike">
                <a:solidFill>
                  <a:schemeClr val="dk1"/>
                </a:solidFill>
                <a:latin typeface="Raleway"/>
                <a:ea typeface="Raleway"/>
                <a:cs typeface="Raleway"/>
                <a:sym typeface="Raleway"/>
              </a:defRPr>
            </a:lvl1pPr>
            <a:lvl2pPr indent="-381000" lvl="1" marL="914400" marR="0" rtl="0" algn="l">
              <a:lnSpc>
                <a:spcPct val="100000"/>
              </a:lnSpc>
              <a:spcBef>
                <a:spcPts val="0"/>
              </a:spcBef>
              <a:spcAft>
                <a:spcPts val="0"/>
              </a:spcAft>
              <a:buClr>
                <a:schemeClr val="dk1"/>
              </a:buClr>
              <a:buSzPts val="2400"/>
              <a:buFont typeface="Raleway"/>
              <a:buChar char="○"/>
              <a:defRPr b="0" i="0" sz="2400" u="none" cap="none" strike="noStrike">
                <a:solidFill>
                  <a:schemeClr val="dk1"/>
                </a:solidFill>
                <a:latin typeface="Raleway"/>
                <a:ea typeface="Raleway"/>
                <a:cs typeface="Raleway"/>
                <a:sym typeface="Raleway"/>
              </a:defRPr>
            </a:lvl2pPr>
            <a:lvl3pPr indent="-381000" lvl="2" marL="1371600" marR="0" rtl="0" algn="l">
              <a:lnSpc>
                <a:spcPct val="100000"/>
              </a:lnSpc>
              <a:spcBef>
                <a:spcPts val="0"/>
              </a:spcBef>
              <a:spcAft>
                <a:spcPts val="0"/>
              </a:spcAft>
              <a:buClr>
                <a:schemeClr val="dk1"/>
              </a:buClr>
              <a:buSzPts val="2400"/>
              <a:buFont typeface="Raleway"/>
              <a:buChar char="■"/>
              <a:defRPr b="0" i="0" sz="2400" u="none" cap="none" strike="noStrike">
                <a:solidFill>
                  <a:schemeClr val="dk1"/>
                </a:solidFill>
                <a:latin typeface="Raleway"/>
                <a:ea typeface="Raleway"/>
                <a:cs typeface="Raleway"/>
                <a:sym typeface="Raleway"/>
              </a:defRPr>
            </a:lvl3pPr>
            <a:lvl4pPr indent="-381000" lvl="3" marL="1828800" marR="0" rtl="0" algn="l">
              <a:lnSpc>
                <a:spcPct val="100000"/>
              </a:lnSpc>
              <a:spcBef>
                <a:spcPts val="0"/>
              </a:spcBef>
              <a:spcAft>
                <a:spcPts val="0"/>
              </a:spcAft>
              <a:buClr>
                <a:schemeClr val="dk1"/>
              </a:buClr>
              <a:buSzPts val="2400"/>
              <a:buFont typeface="Raleway"/>
              <a:buChar char="●"/>
              <a:defRPr b="0" i="0" sz="2400" u="none" cap="none" strike="noStrike">
                <a:solidFill>
                  <a:schemeClr val="dk1"/>
                </a:solidFill>
                <a:latin typeface="Raleway"/>
                <a:ea typeface="Raleway"/>
                <a:cs typeface="Raleway"/>
                <a:sym typeface="Raleway"/>
              </a:defRPr>
            </a:lvl4pPr>
            <a:lvl5pPr indent="-381000" lvl="4" marL="2286000" marR="0" rtl="0" algn="l">
              <a:lnSpc>
                <a:spcPct val="100000"/>
              </a:lnSpc>
              <a:spcBef>
                <a:spcPts val="0"/>
              </a:spcBef>
              <a:spcAft>
                <a:spcPts val="0"/>
              </a:spcAft>
              <a:buClr>
                <a:schemeClr val="dk1"/>
              </a:buClr>
              <a:buSzPts val="2400"/>
              <a:buFont typeface="Raleway"/>
              <a:buChar char="○"/>
              <a:defRPr b="0" i="0" sz="2400" u="none" cap="none" strike="noStrike">
                <a:solidFill>
                  <a:schemeClr val="dk1"/>
                </a:solidFill>
                <a:latin typeface="Raleway"/>
                <a:ea typeface="Raleway"/>
                <a:cs typeface="Raleway"/>
                <a:sym typeface="Raleway"/>
              </a:defRPr>
            </a:lvl5pPr>
            <a:lvl6pPr indent="-381000" lvl="5" marL="2743200" marR="0" rtl="0" algn="l">
              <a:lnSpc>
                <a:spcPct val="100000"/>
              </a:lnSpc>
              <a:spcBef>
                <a:spcPts val="0"/>
              </a:spcBef>
              <a:spcAft>
                <a:spcPts val="0"/>
              </a:spcAft>
              <a:buClr>
                <a:schemeClr val="dk1"/>
              </a:buClr>
              <a:buSzPts val="2400"/>
              <a:buFont typeface="Raleway"/>
              <a:buChar char="■"/>
              <a:defRPr b="0" i="0" sz="2400" u="none" cap="none" strike="noStrike">
                <a:solidFill>
                  <a:schemeClr val="dk1"/>
                </a:solidFill>
                <a:latin typeface="Raleway"/>
                <a:ea typeface="Raleway"/>
                <a:cs typeface="Raleway"/>
                <a:sym typeface="Raleway"/>
              </a:defRPr>
            </a:lvl6pPr>
            <a:lvl7pPr indent="-381000" lvl="6" marL="3200400" marR="0" rtl="0" algn="l">
              <a:lnSpc>
                <a:spcPct val="100000"/>
              </a:lnSpc>
              <a:spcBef>
                <a:spcPts val="0"/>
              </a:spcBef>
              <a:spcAft>
                <a:spcPts val="0"/>
              </a:spcAft>
              <a:buClr>
                <a:schemeClr val="dk1"/>
              </a:buClr>
              <a:buSzPts val="2400"/>
              <a:buFont typeface="Raleway"/>
              <a:buChar char="●"/>
              <a:defRPr b="0" i="0" sz="2400" u="none" cap="none" strike="noStrike">
                <a:solidFill>
                  <a:schemeClr val="dk1"/>
                </a:solidFill>
                <a:latin typeface="Raleway"/>
                <a:ea typeface="Raleway"/>
                <a:cs typeface="Raleway"/>
                <a:sym typeface="Raleway"/>
              </a:defRPr>
            </a:lvl7pPr>
            <a:lvl8pPr indent="-381000" lvl="7" marL="3657600" marR="0" rtl="0" algn="l">
              <a:lnSpc>
                <a:spcPct val="100000"/>
              </a:lnSpc>
              <a:spcBef>
                <a:spcPts val="0"/>
              </a:spcBef>
              <a:spcAft>
                <a:spcPts val="0"/>
              </a:spcAft>
              <a:buClr>
                <a:schemeClr val="dk1"/>
              </a:buClr>
              <a:buSzPts val="2400"/>
              <a:buFont typeface="Raleway"/>
              <a:buChar char="○"/>
              <a:defRPr b="0" i="0" sz="2400" u="none" cap="none" strike="noStrike">
                <a:solidFill>
                  <a:schemeClr val="dk1"/>
                </a:solidFill>
                <a:latin typeface="Raleway"/>
                <a:ea typeface="Raleway"/>
                <a:cs typeface="Raleway"/>
                <a:sym typeface="Raleway"/>
              </a:defRPr>
            </a:lvl8pPr>
            <a:lvl9pPr indent="-381000" lvl="8" marL="4114800" marR="0" rtl="0" algn="l">
              <a:lnSpc>
                <a:spcPct val="100000"/>
              </a:lnSpc>
              <a:spcBef>
                <a:spcPts val="0"/>
              </a:spcBef>
              <a:spcAft>
                <a:spcPts val="0"/>
              </a:spcAft>
              <a:buClr>
                <a:schemeClr val="dk1"/>
              </a:buClr>
              <a:buSzPts val="2400"/>
              <a:buFont typeface="Raleway"/>
              <a:buChar char="■"/>
              <a:defRPr b="0" i="0" sz="2400" u="none" cap="none" strike="noStrike">
                <a:solidFill>
                  <a:schemeClr val="dk1"/>
                </a:solidFill>
                <a:latin typeface="Raleway"/>
                <a:ea typeface="Raleway"/>
                <a:cs typeface="Raleway"/>
                <a:sym typeface="Raleway"/>
              </a:defRPr>
            </a:lvl9pPr>
          </a:lstStyle>
          <a:p/>
        </p:txBody>
      </p:sp>
      <p:sp>
        <p:nvSpPr>
          <p:cNvPr id="8" name="Google Shape;8;p67"/>
          <p:cNvSpPr txBox="1"/>
          <p:nvPr>
            <p:ph idx="12" type="sldNum"/>
          </p:nvPr>
        </p:nvSpPr>
        <p:spPr>
          <a:xfrm>
            <a:off x="4297650" y="4764749"/>
            <a:ext cx="548700" cy="3027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chemeClr val="dk1"/>
                </a:solidFill>
                <a:latin typeface="Merriweather"/>
                <a:ea typeface="Merriweather"/>
                <a:cs typeface="Merriweather"/>
                <a:sym typeface="Merriweather"/>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https://www.programiz.com/python-programming/function" TargetMode="External"/><Relationship Id="rId4" Type="http://schemas.openxmlformats.org/officeDocument/2006/relationships/image" Target="../media/image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
          <p:cNvSpPr txBox="1"/>
          <p:nvPr>
            <p:ph type="ctrTitle"/>
          </p:nvPr>
        </p:nvSpPr>
        <p:spPr>
          <a:xfrm>
            <a:off x="1944450" y="1831388"/>
            <a:ext cx="5255100" cy="14808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IN"/>
              <a:t>Unit 4</a:t>
            </a:r>
            <a:br>
              <a:rPr lang="en-IN"/>
            </a:br>
            <a:r>
              <a:rPr lang="en-IN"/>
              <a:t>Functions and Recursion</a:t>
            </a:r>
            <a:endParaRPr/>
          </a:p>
        </p:txBody>
      </p:sp>
      <p:sp>
        <p:nvSpPr>
          <p:cNvPr id="68" name="Google Shape;68;p1"/>
          <p:cNvSpPr txBox="1"/>
          <p:nvPr/>
        </p:nvSpPr>
        <p:spPr>
          <a:xfrm>
            <a:off x="598088" y="3446070"/>
            <a:ext cx="8222100" cy="106672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IN" sz="1400" u="none" cap="none" strike="noStrike">
                <a:solidFill>
                  <a:schemeClr val="lt1"/>
                </a:solidFill>
                <a:latin typeface="Roboto"/>
                <a:ea typeface="Roboto"/>
                <a:cs typeface="Roboto"/>
                <a:sym typeface="Roboto"/>
              </a:rPr>
              <a:t>Prepared By: </a:t>
            </a:r>
            <a:endParaRPr/>
          </a:p>
          <a:p>
            <a:pPr indent="0" lvl="0" marL="0" marR="0" rtl="0" algn="l">
              <a:lnSpc>
                <a:spcPct val="100000"/>
              </a:lnSpc>
              <a:spcBef>
                <a:spcPts val="0"/>
              </a:spcBef>
              <a:spcAft>
                <a:spcPts val="0"/>
              </a:spcAft>
              <a:buNone/>
            </a:pPr>
            <a:r>
              <a:rPr b="0" i="0" lang="en-IN" sz="1200" u="none" cap="none" strike="noStrike">
                <a:solidFill>
                  <a:schemeClr val="lt1"/>
                </a:solidFill>
                <a:latin typeface="Roboto"/>
                <a:ea typeface="Roboto"/>
                <a:cs typeface="Roboto"/>
                <a:sym typeface="Roboto"/>
              </a:rPr>
              <a:t>Tanvi Patel</a:t>
            </a:r>
            <a:endParaRPr/>
          </a:p>
          <a:p>
            <a:pPr indent="0" lvl="0" marL="0" marR="0" rtl="0" algn="l">
              <a:lnSpc>
                <a:spcPct val="100000"/>
              </a:lnSpc>
              <a:spcBef>
                <a:spcPts val="0"/>
              </a:spcBef>
              <a:spcAft>
                <a:spcPts val="0"/>
              </a:spcAft>
              <a:buNone/>
            </a:pPr>
            <a:r>
              <a:rPr b="0" i="0" lang="en-IN" sz="1200" u="none" cap="none" strike="noStrike">
                <a:solidFill>
                  <a:schemeClr val="lt1"/>
                </a:solidFill>
                <a:latin typeface="Roboto"/>
                <a:ea typeface="Roboto"/>
                <a:cs typeface="Roboto"/>
                <a:sym typeface="Roboto"/>
              </a:rPr>
              <a:t>Asst. Prof. (CSE)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0"/>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IN"/>
              <a:t>Defining a function (Cont.)</a:t>
            </a:r>
            <a:endParaRPr/>
          </a:p>
        </p:txBody>
      </p:sp>
      <p:sp>
        <p:nvSpPr>
          <p:cNvPr id="122" name="Google Shape;122;p10"/>
          <p:cNvSpPr txBox="1"/>
          <p:nvPr>
            <p:ph idx="1" type="body"/>
          </p:nvPr>
        </p:nvSpPr>
        <p:spPr>
          <a:xfrm>
            <a:off x="457200" y="1403306"/>
            <a:ext cx="8229600" cy="35226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Char char="◉"/>
            </a:pPr>
            <a:r>
              <a:rPr b="1" lang="en-IN" sz="1600"/>
              <a:t>Example of a function</a:t>
            </a:r>
            <a:endParaRPr/>
          </a:p>
          <a:p>
            <a:pPr indent="-228600" lvl="0" marL="457200" rtl="0" algn="l">
              <a:lnSpc>
                <a:spcPct val="100000"/>
              </a:lnSpc>
              <a:spcBef>
                <a:spcPts val="600"/>
              </a:spcBef>
              <a:spcAft>
                <a:spcPts val="0"/>
              </a:spcAft>
              <a:buSzPts val="1800"/>
              <a:buNone/>
            </a:pPr>
            <a:r>
              <a:t/>
            </a:r>
            <a:endParaRPr sz="1600"/>
          </a:p>
          <a:p>
            <a:pPr indent="0" lvl="0" marL="450850" rtl="0" algn="l">
              <a:lnSpc>
                <a:spcPct val="100000"/>
              </a:lnSpc>
              <a:spcBef>
                <a:spcPts val="600"/>
              </a:spcBef>
              <a:spcAft>
                <a:spcPts val="0"/>
              </a:spcAft>
              <a:buSzPts val="1800"/>
              <a:buNone/>
            </a:pPr>
            <a:r>
              <a:rPr lang="en-IN" sz="1600"/>
              <a:t>def greet(name): </a:t>
            </a:r>
            <a:endParaRPr/>
          </a:p>
          <a:p>
            <a:pPr indent="0" lvl="0" marL="808038" rtl="0" algn="l">
              <a:lnSpc>
                <a:spcPct val="100000"/>
              </a:lnSpc>
              <a:spcBef>
                <a:spcPts val="600"/>
              </a:spcBef>
              <a:spcAft>
                <a:spcPts val="0"/>
              </a:spcAft>
              <a:buSzPts val="1800"/>
              <a:buNone/>
            </a:pPr>
            <a:r>
              <a:rPr lang="en-IN" sz="1600"/>
              <a:t>""" </a:t>
            </a:r>
            <a:endParaRPr/>
          </a:p>
          <a:p>
            <a:pPr indent="0" lvl="0" marL="808038" rtl="0" algn="l">
              <a:lnSpc>
                <a:spcPct val="100000"/>
              </a:lnSpc>
              <a:spcBef>
                <a:spcPts val="600"/>
              </a:spcBef>
              <a:spcAft>
                <a:spcPts val="0"/>
              </a:spcAft>
              <a:buSzPts val="1800"/>
              <a:buNone/>
            </a:pPr>
            <a:r>
              <a:rPr lang="en-IN" sz="1600"/>
              <a:t>This function greets to the person</a:t>
            </a:r>
            <a:endParaRPr/>
          </a:p>
          <a:p>
            <a:pPr indent="0" lvl="0" marL="808038" rtl="0" algn="l">
              <a:lnSpc>
                <a:spcPct val="100000"/>
              </a:lnSpc>
              <a:spcBef>
                <a:spcPts val="600"/>
              </a:spcBef>
              <a:spcAft>
                <a:spcPts val="0"/>
              </a:spcAft>
              <a:buSzPts val="1800"/>
              <a:buNone/>
            </a:pPr>
            <a:r>
              <a:rPr lang="en-IN" sz="1600"/>
              <a:t>passed in as a parameter</a:t>
            </a:r>
            <a:endParaRPr/>
          </a:p>
          <a:p>
            <a:pPr indent="0" lvl="0" marL="808038" rtl="0" algn="l">
              <a:lnSpc>
                <a:spcPct val="100000"/>
              </a:lnSpc>
              <a:spcBef>
                <a:spcPts val="600"/>
              </a:spcBef>
              <a:spcAft>
                <a:spcPts val="0"/>
              </a:spcAft>
              <a:buSzPts val="1800"/>
              <a:buNone/>
            </a:pPr>
            <a:r>
              <a:rPr lang="en-IN" sz="1600"/>
              <a:t>""" </a:t>
            </a:r>
            <a:endParaRPr/>
          </a:p>
          <a:p>
            <a:pPr indent="0" lvl="0" marL="808038" rtl="0" algn="l">
              <a:lnSpc>
                <a:spcPct val="100000"/>
              </a:lnSpc>
              <a:spcBef>
                <a:spcPts val="600"/>
              </a:spcBef>
              <a:spcAft>
                <a:spcPts val="0"/>
              </a:spcAft>
              <a:buSzPts val="1800"/>
              <a:buNone/>
            </a:pPr>
            <a:r>
              <a:rPr lang="en-IN" sz="1600"/>
              <a:t>print("Hello, " + name + ". Good morning!")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1"/>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IN"/>
              <a:t>Defining a function (Cont.)</a:t>
            </a:r>
            <a:endParaRPr/>
          </a:p>
        </p:txBody>
      </p:sp>
      <p:sp>
        <p:nvSpPr>
          <p:cNvPr id="128" name="Google Shape;128;p11"/>
          <p:cNvSpPr txBox="1"/>
          <p:nvPr>
            <p:ph idx="1" type="body"/>
          </p:nvPr>
        </p:nvSpPr>
        <p:spPr>
          <a:xfrm>
            <a:off x="457200" y="1403306"/>
            <a:ext cx="8229600" cy="35226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600"/>
              </a:spcBef>
              <a:spcAft>
                <a:spcPts val="0"/>
              </a:spcAft>
              <a:buSzPts val="1800"/>
              <a:buNone/>
            </a:pPr>
            <a:r>
              <a:rPr b="1" lang="en-IN" sz="1600"/>
              <a:t>The pass Statement</a:t>
            </a:r>
            <a:endParaRPr/>
          </a:p>
          <a:p>
            <a:pPr indent="-342900" lvl="0" marL="457200" rtl="0" algn="l">
              <a:lnSpc>
                <a:spcPct val="100000"/>
              </a:lnSpc>
              <a:spcBef>
                <a:spcPts val="600"/>
              </a:spcBef>
              <a:spcAft>
                <a:spcPts val="0"/>
              </a:spcAft>
              <a:buSzPts val="1800"/>
              <a:buChar char="◉"/>
            </a:pPr>
            <a:r>
              <a:rPr lang="en-IN" sz="1600"/>
              <a:t>The function definitions cannot be empty, but if you for some reason have a function definition with no content, put in the pass statement to avoid getting an error.</a:t>
            </a:r>
            <a:endParaRPr/>
          </a:p>
          <a:p>
            <a:pPr indent="-342900" lvl="0" marL="457200" rtl="0" algn="l">
              <a:lnSpc>
                <a:spcPct val="100000"/>
              </a:lnSpc>
              <a:spcBef>
                <a:spcPts val="600"/>
              </a:spcBef>
              <a:spcAft>
                <a:spcPts val="0"/>
              </a:spcAft>
              <a:buSzPts val="1800"/>
              <a:buChar char="◉"/>
            </a:pPr>
            <a:r>
              <a:rPr b="1" lang="en-IN" sz="1600"/>
              <a:t>Example</a:t>
            </a:r>
            <a:endParaRPr/>
          </a:p>
          <a:p>
            <a:pPr indent="-342900" lvl="0" marL="457200" rtl="0" algn="l">
              <a:lnSpc>
                <a:spcPct val="100000"/>
              </a:lnSpc>
              <a:spcBef>
                <a:spcPts val="600"/>
              </a:spcBef>
              <a:spcAft>
                <a:spcPts val="0"/>
              </a:spcAft>
              <a:buSzPts val="1800"/>
              <a:buChar char="◉"/>
            </a:pPr>
            <a:r>
              <a:rPr lang="en-IN" sz="1600"/>
              <a:t>def myfunction():</a:t>
            </a:r>
            <a:br>
              <a:rPr lang="en-IN" sz="1600"/>
            </a:br>
            <a:r>
              <a:rPr lang="en-IN" sz="1600"/>
              <a:t>    pass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2"/>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IN"/>
              <a:t>Calling a function</a:t>
            </a:r>
            <a:endParaRPr/>
          </a:p>
        </p:txBody>
      </p:sp>
      <p:sp>
        <p:nvSpPr>
          <p:cNvPr id="134" name="Google Shape;134;p12"/>
          <p:cNvSpPr txBox="1"/>
          <p:nvPr>
            <p:ph idx="1" type="body"/>
          </p:nvPr>
        </p:nvSpPr>
        <p:spPr>
          <a:xfrm>
            <a:off x="457200" y="1403306"/>
            <a:ext cx="8229600" cy="35226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Char char="◉"/>
            </a:pPr>
            <a:r>
              <a:rPr lang="en-IN" sz="1600"/>
              <a:t>Once we have defined a function, we can call it from another function, program or even the Python prompt. </a:t>
            </a:r>
            <a:endParaRPr/>
          </a:p>
          <a:p>
            <a:pPr indent="-342900" lvl="0" marL="457200" rtl="0" algn="l">
              <a:lnSpc>
                <a:spcPct val="100000"/>
              </a:lnSpc>
              <a:spcBef>
                <a:spcPts val="600"/>
              </a:spcBef>
              <a:spcAft>
                <a:spcPts val="0"/>
              </a:spcAft>
              <a:buSzPts val="1800"/>
              <a:buChar char="◉"/>
            </a:pPr>
            <a:r>
              <a:rPr lang="en-IN" sz="1600"/>
              <a:t>To call a function we simply type the function name with appropriate parameters.</a:t>
            </a:r>
            <a:endParaRPr/>
          </a:p>
          <a:p>
            <a:pPr indent="-342900" lvl="0" marL="457200" rtl="0" algn="l">
              <a:lnSpc>
                <a:spcPct val="100000"/>
              </a:lnSpc>
              <a:spcBef>
                <a:spcPts val="600"/>
              </a:spcBef>
              <a:spcAft>
                <a:spcPts val="0"/>
              </a:spcAft>
              <a:buSzPts val="1800"/>
              <a:buChar char="◉"/>
            </a:pPr>
            <a:r>
              <a:rPr lang="en-IN" sz="1600"/>
              <a:t>def my_function():</a:t>
            </a:r>
            <a:br>
              <a:rPr lang="en-IN" sz="1600"/>
            </a:br>
            <a:r>
              <a:rPr lang="en-IN" sz="1600"/>
              <a:t>  print("Hello from a function")</a:t>
            </a:r>
            <a:br>
              <a:rPr lang="en-IN" sz="1600"/>
            </a:br>
            <a:br>
              <a:rPr lang="en-IN" sz="1600"/>
            </a:br>
            <a:r>
              <a:rPr b="1" lang="en-IN" sz="1600"/>
              <a:t>my_function()</a:t>
            </a:r>
            <a:endParaRPr sz="1600"/>
          </a:p>
          <a:p>
            <a:pPr indent="-228600" lvl="0" marL="457200" rtl="0" algn="l">
              <a:lnSpc>
                <a:spcPct val="100000"/>
              </a:lnSpc>
              <a:spcBef>
                <a:spcPts val="600"/>
              </a:spcBef>
              <a:spcAft>
                <a:spcPts val="0"/>
              </a:spcAft>
              <a:buSzPts val="1800"/>
              <a:buNone/>
            </a:pPr>
            <a:r>
              <a:t/>
            </a:r>
            <a:endParaRPr sz="1600"/>
          </a:p>
          <a:p>
            <a:pPr indent="-228600" lvl="0" marL="457200" rtl="0" algn="l">
              <a:lnSpc>
                <a:spcPct val="100000"/>
              </a:lnSpc>
              <a:spcBef>
                <a:spcPts val="600"/>
              </a:spcBef>
              <a:spcAft>
                <a:spcPts val="0"/>
              </a:spcAft>
              <a:buSzPts val="1800"/>
              <a:buNone/>
            </a:pPr>
            <a:r>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3"/>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IN"/>
              <a:t>Calling a function</a:t>
            </a:r>
            <a:endParaRPr/>
          </a:p>
        </p:txBody>
      </p:sp>
      <p:sp>
        <p:nvSpPr>
          <p:cNvPr id="140" name="Google Shape;140;p13"/>
          <p:cNvSpPr txBox="1"/>
          <p:nvPr>
            <p:ph idx="1" type="body"/>
          </p:nvPr>
        </p:nvSpPr>
        <p:spPr>
          <a:xfrm>
            <a:off x="457200" y="1403306"/>
            <a:ext cx="8229600" cy="35226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Char char="◉"/>
            </a:pPr>
            <a:r>
              <a:rPr b="1" lang="en-IN" sz="1600"/>
              <a:t>Working of function</a:t>
            </a:r>
            <a:endParaRPr/>
          </a:p>
        </p:txBody>
      </p:sp>
      <p:pic>
        <p:nvPicPr>
          <p:cNvPr descr="How function works in Python?" id="141" name="Google Shape;141;p13"/>
          <p:cNvPicPr preferRelativeResize="0"/>
          <p:nvPr/>
        </p:nvPicPr>
        <p:blipFill rotWithShape="1">
          <a:blip r:embed="rId3">
            <a:alphaModFix/>
          </a:blip>
          <a:srcRect b="0" l="0" r="0" t="0"/>
          <a:stretch/>
        </p:blipFill>
        <p:spPr>
          <a:xfrm>
            <a:off x="3391694" y="1669255"/>
            <a:ext cx="3067050" cy="29813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4"/>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IN"/>
              <a:t>Function Arguments</a:t>
            </a:r>
            <a:endParaRPr/>
          </a:p>
        </p:txBody>
      </p:sp>
      <p:sp>
        <p:nvSpPr>
          <p:cNvPr id="147" name="Google Shape;147;p14"/>
          <p:cNvSpPr txBox="1"/>
          <p:nvPr>
            <p:ph idx="1" type="body"/>
          </p:nvPr>
        </p:nvSpPr>
        <p:spPr>
          <a:xfrm>
            <a:off x="457200" y="1403306"/>
            <a:ext cx="8229600" cy="35226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Char char="◉"/>
            </a:pPr>
            <a:r>
              <a:rPr lang="en-IN" sz="1600"/>
              <a:t>Information can be passed into functions as arguments.</a:t>
            </a:r>
            <a:endParaRPr/>
          </a:p>
          <a:p>
            <a:pPr indent="-342900" lvl="0" marL="457200" rtl="0" algn="l">
              <a:lnSpc>
                <a:spcPct val="100000"/>
              </a:lnSpc>
              <a:spcBef>
                <a:spcPts val="600"/>
              </a:spcBef>
              <a:spcAft>
                <a:spcPts val="0"/>
              </a:spcAft>
              <a:buSzPts val="1800"/>
              <a:buChar char="◉"/>
            </a:pPr>
            <a:r>
              <a:rPr lang="en-IN" sz="1600"/>
              <a:t>Arguments are specified after the function name, inside the parentheses. You can add as many arguments as you want, just separate them with a comma.</a:t>
            </a:r>
            <a:endParaRPr/>
          </a:p>
          <a:p>
            <a:pPr indent="-342900" lvl="0" marL="457200" rtl="0" algn="l">
              <a:lnSpc>
                <a:spcPct val="100000"/>
              </a:lnSpc>
              <a:spcBef>
                <a:spcPts val="600"/>
              </a:spcBef>
              <a:spcAft>
                <a:spcPts val="0"/>
              </a:spcAft>
              <a:buSzPts val="1800"/>
              <a:buChar char="◉"/>
            </a:pPr>
            <a:r>
              <a:rPr lang="en-IN" sz="1600"/>
              <a:t>The following example has a function with one argument (fname). When the function is called, we pass along a first name, which is used inside the function to print the full name:</a:t>
            </a:r>
            <a:endParaRPr/>
          </a:p>
          <a:p>
            <a:pPr indent="-342900" lvl="0" marL="457200" rtl="0" algn="l">
              <a:lnSpc>
                <a:spcPct val="100000"/>
              </a:lnSpc>
              <a:spcBef>
                <a:spcPts val="600"/>
              </a:spcBef>
              <a:spcAft>
                <a:spcPts val="0"/>
              </a:spcAft>
              <a:buSzPts val="1800"/>
              <a:buChar char="◉"/>
            </a:pPr>
            <a:r>
              <a:rPr lang="en-IN" sz="1600"/>
              <a:t>def my_function(</a:t>
            </a:r>
            <a:r>
              <a:rPr b="1" lang="en-IN" sz="1600"/>
              <a:t>fname</a:t>
            </a:r>
            <a:r>
              <a:rPr lang="en-IN" sz="1600"/>
              <a:t>):</a:t>
            </a:r>
            <a:br>
              <a:rPr lang="en-IN" sz="1600"/>
            </a:br>
            <a:r>
              <a:rPr lang="en-IN" sz="1600"/>
              <a:t>    print(“Hi”,fname)</a:t>
            </a:r>
            <a:br>
              <a:rPr lang="en-IN" sz="1600"/>
            </a:br>
            <a:br>
              <a:rPr lang="en-IN" sz="1600"/>
            </a:br>
            <a:r>
              <a:rPr lang="en-IN" sz="1600"/>
              <a:t>my_function(</a:t>
            </a:r>
            <a:r>
              <a:rPr b="1" lang="en-IN" sz="1600"/>
              <a:t>“Tanvi"</a:t>
            </a:r>
            <a:r>
              <a:rPr lang="en-IN" sz="1600"/>
              <a:t>)</a:t>
            </a:r>
            <a:br>
              <a:rPr lang="en-IN" sz="1600"/>
            </a:br>
            <a:r>
              <a:rPr lang="en-IN" sz="1600"/>
              <a:t>my_function(</a:t>
            </a:r>
            <a:r>
              <a:rPr b="1" lang="en-IN" sz="1600"/>
              <a:t>“Dhara"</a:t>
            </a:r>
            <a:r>
              <a:rPr lang="en-IN" sz="1600"/>
              <a:t>)</a:t>
            </a:r>
            <a:br>
              <a:rPr lang="en-IN" sz="1600"/>
            </a:br>
            <a:r>
              <a:rPr lang="en-IN" sz="1600"/>
              <a:t>my_function(</a:t>
            </a:r>
            <a:r>
              <a:rPr b="1" lang="en-IN" sz="1600"/>
              <a:t>“Kinjal"</a:t>
            </a:r>
            <a:r>
              <a:rPr lang="en-IN" sz="1600"/>
              <a:t>)</a:t>
            </a:r>
            <a:endParaRPr/>
          </a:p>
          <a:p>
            <a:pPr indent="-228600" lvl="0" marL="457200" rtl="0" algn="l">
              <a:lnSpc>
                <a:spcPct val="100000"/>
              </a:lnSpc>
              <a:spcBef>
                <a:spcPts val="600"/>
              </a:spcBef>
              <a:spcAft>
                <a:spcPts val="0"/>
              </a:spcAft>
              <a:buSzPts val="1800"/>
              <a:buNone/>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5"/>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IN"/>
              <a:t>Function Arguments (Cont.)</a:t>
            </a:r>
            <a:endParaRPr/>
          </a:p>
        </p:txBody>
      </p:sp>
      <p:sp>
        <p:nvSpPr>
          <p:cNvPr id="153" name="Google Shape;153;p15"/>
          <p:cNvSpPr txBox="1"/>
          <p:nvPr>
            <p:ph idx="1" type="body"/>
          </p:nvPr>
        </p:nvSpPr>
        <p:spPr>
          <a:xfrm>
            <a:off x="457200" y="1403306"/>
            <a:ext cx="8229600" cy="35226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600"/>
              </a:spcBef>
              <a:spcAft>
                <a:spcPts val="0"/>
              </a:spcAft>
              <a:buSzPts val="1800"/>
              <a:buNone/>
            </a:pPr>
            <a:r>
              <a:rPr b="1" lang="en-IN" sz="1600"/>
              <a:t>Parameters or Arguments?</a:t>
            </a:r>
            <a:endParaRPr/>
          </a:p>
          <a:p>
            <a:pPr indent="-342900" lvl="0" marL="457200" rtl="0" algn="l">
              <a:lnSpc>
                <a:spcPct val="100000"/>
              </a:lnSpc>
              <a:spcBef>
                <a:spcPts val="600"/>
              </a:spcBef>
              <a:spcAft>
                <a:spcPts val="0"/>
              </a:spcAft>
              <a:buSzPts val="1800"/>
              <a:buChar char="◉"/>
            </a:pPr>
            <a:r>
              <a:rPr lang="en-IN" sz="1600"/>
              <a:t>The terms parameter and argument can be used for the same thing: information that are passed into a function.</a:t>
            </a:r>
            <a:endParaRPr/>
          </a:p>
          <a:p>
            <a:pPr indent="-342900" lvl="0" marL="457200" rtl="0" algn="l">
              <a:lnSpc>
                <a:spcPct val="100000"/>
              </a:lnSpc>
              <a:spcBef>
                <a:spcPts val="600"/>
              </a:spcBef>
              <a:spcAft>
                <a:spcPts val="0"/>
              </a:spcAft>
              <a:buSzPts val="1800"/>
              <a:buChar char="◉"/>
            </a:pPr>
            <a:r>
              <a:rPr b="1" lang="en-IN" sz="1600"/>
              <a:t>From a function's perspective:</a:t>
            </a:r>
            <a:endParaRPr/>
          </a:p>
          <a:p>
            <a:pPr indent="-342900" lvl="0" marL="457200" rtl="0" algn="l">
              <a:lnSpc>
                <a:spcPct val="100000"/>
              </a:lnSpc>
              <a:spcBef>
                <a:spcPts val="600"/>
              </a:spcBef>
              <a:spcAft>
                <a:spcPts val="0"/>
              </a:spcAft>
              <a:buSzPts val="1800"/>
              <a:buChar char="◉"/>
            </a:pPr>
            <a:r>
              <a:rPr lang="en-IN" sz="1600"/>
              <a:t>A parameter is the variable listed inside the parentheses in the function definition.</a:t>
            </a:r>
            <a:endParaRPr/>
          </a:p>
          <a:p>
            <a:pPr indent="-342900" lvl="0" marL="457200" rtl="0" algn="l">
              <a:lnSpc>
                <a:spcPct val="100000"/>
              </a:lnSpc>
              <a:spcBef>
                <a:spcPts val="600"/>
              </a:spcBef>
              <a:spcAft>
                <a:spcPts val="0"/>
              </a:spcAft>
              <a:buSzPts val="1800"/>
              <a:buChar char="◉"/>
            </a:pPr>
            <a:r>
              <a:rPr lang="en-IN" sz="1600"/>
              <a:t>An argument is the value that is sent to the function when it is called.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6"/>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IN"/>
              <a:t>Function Arguments (Cont.)</a:t>
            </a:r>
            <a:endParaRPr/>
          </a:p>
        </p:txBody>
      </p:sp>
      <p:sp>
        <p:nvSpPr>
          <p:cNvPr id="159" name="Google Shape;159;p16"/>
          <p:cNvSpPr txBox="1"/>
          <p:nvPr>
            <p:ph idx="1" type="body"/>
          </p:nvPr>
        </p:nvSpPr>
        <p:spPr>
          <a:xfrm>
            <a:off x="457200" y="1403306"/>
            <a:ext cx="8229600" cy="35226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600"/>
              </a:spcBef>
              <a:spcAft>
                <a:spcPts val="0"/>
              </a:spcAft>
              <a:buSzPts val="1800"/>
              <a:buNone/>
            </a:pPr>
            <a:r>
              <a:rPr b="1" lang="en-IN" sz="1600"/>
              <a:t>Number of Arguments</a:t>
            </a:r>
            <a:endParaRPr/>
          </a:p>
          <a:p>
            <a:pPr indent="-342900" lvl="0" marL="457200" rtl="0" algn="l">
              <a:lnSpc>
                <a:spcPct val="100000"/>
              </a:lnSpc>
              <a:spcBef>
                <a:spcPts val="600"/>
              </a:spcBef>
              <a:spcAft>
                <a:spcPts val="0"/>
              </a:spcAft>
              <a:buSzPts val="1800"/>
              <a:buChar char="◉"/>
            </a:pPr>
            <a:r>
              <a:rPr lang="en-IN" sz="1600"/>
              <a:t>By default, a function must be called with the correct number of arguments. Meaning that if your function expects 2 arguments, you have to call the function with 2 arguments, not more, and not less.</a:t>
            </a:r>
            <a:endParaRPr/>
          </a:p>
          <a:p>
            <a:pPr indent="-342900" lvl="0" marL="457200" rtl="0" algn="l">
              <a:lnSpc>
                <a:spcPct val="100000"/>
              </a:lnSpc>
              <a:spcBef>
                <a:spcPts val="600"/>
              </a:spcBef>
              <a:spcAft>
                <a:spcPts val="0"/>
              </a:spcAft>
              <a:buSzPts val="1800"/>
              <a:buChar char="◉"/>
            </a:pPr>
            <a:r>
              <a:rPr b="1" lang="en-IN" sz="1600"/>
              <a:t>Example</a:t>
            </a:r>
            <a:endParaRPr/>
          </a:p>
          <a:p>
            <a:pPr indent="-342900" lvl="0" marL="457200" rtl="0" algn="l">
              <a:lnSpc>
                <a:spcPct val="100000"/>
              </a:lnSpc>
              <a:spcBef>
                <a:spcPts val="600"/>
              </a:spcBef>
              <a:spcAft>
                <a:spcPts val="0"/>
              </a:spcAft>
              <a:buSzPts val="1800"/>
              <a:buChar char="◉"/>
            </a:pPr>
            <a:r>
              <a:rPr lang="en-IN" sz="1600"/>
              <a:t>This function expects 2 arguments, and gets 2 arguments:</a:t>
            </a:r>
            <a:endParaRPr/>
          </a:p>
          <a:p>
            <a:pPr indent="0" lvl="0" marL="450850" rtl="0" algn="l">
              <a:lnSpc>
                <a:spcPct val="100000"/>
              </a:lnSpc>
              <a:spcBef>
                <a:spcPts val="600"/>
              </a:spcBef>
              <a:spcAft>
                <a:spcPts val="0"/>
              </a:spcAft>
              <a:buSzPts val="1800"/>
              <a:buNone/>
            </a:pPr>
            <a:r>
              <a:rPr lang="en-IN" sz="1600"/>
              <a:t>def my_function(fname, lname):</a:t>
            </a:r>
            <a:br>
              <a:rPr lang="en-IN" sz="1600"/>
            </a:br>
            <a:r>
              <a:rPr lang="en-IN" sz="1600"/>
              <a:t>    print(fname + " " + lname)</a:t>
            </a:r>
            <a:br>
              <a:rPr lang="en-IN" sz="1600"/>
            </a:br>
            <a:br>
              <a:rPr lang="en-IN" sz="1600"/>
            </a:br>
            <a:r>
              <a:rPr lang="en-IN" sz="1600"/>
              <a:t>my_function(“Tanvi", “Patel")</a:t>
            </a:r>
            <a:endParaRPr/>
          </a:p>
          <a:p>
            <a:pPr indent="-228600" lvl="0" marL="457200" rtl="0" algn="l">
              <a:lnSpc>
                <a:spcPct val="100000"/>
              </a:lnSpc>
              <a:spcBef>
                <a:spcPts val="600"/>
              </a:spcBef>
              <a:spcAft>
                <a:spcPts val="0"/>
              </a:spcAft>
              <a:buSzPts val="1800"/>
              <a:buNone/>
            </a:pPr>
            <a:r>
              <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IN"/>
              <a:t>Function Arguments (Cont.)</a:t>
            </a:r>
            <a:endParaRPr/>
          </a:p>
        </p:txBody>
      </p:sp>
      <p:sp>
        <p:nvSpPr>
          <p:cNvPr id="165" name="Google Shape;165;p17"/>
          <p:cNvSpPr txBox="1"/>
          <p:nvPr>
            <p:ph idx="1" type="body"/>
          </p:nvPr>
        </p:nvSpPr>
        <p:spPr>
          <a:xfrm>
            <a:off x="457200" y="1403306"/>
            <a:ext cx="8229600" cy="35226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600"/>
              </a:spcBef>
              <a:spcAft>
                <a:spcPts val="0"/>
              </a:spcAft>
              <a:buSzPts val="1800"/>
              <a:buNone/>
            </a:pPr>
            <a:r>
              <a:rPr b="1" lang="en-IN" sz="1600"/>
              <a:t>Variable Function Arguments</a:t>
            </a:r>
            <a:endParaRPr/>
          </a:p>
          <a:p>
            <a:pPr indent="-342900" lvl="0" marL="457200" rtl="0" algn="l">
              <a:lnSpc>
                <a:spcPct val="100000"/>
              </a:lnSpc>
              <a:spcBef>
                <a:spcPts val="600"/>
              </a:spcBef>
              <a:spcAft>
                <a:spcPts val="0"/>
              </a:spcAft>
              <a:buSzPts val="1800"/>
              <a:buChar char="◉"/>
            </a:pPr>
            <a:r>
              <a:rPr lang="en-IN" sz="1600"/>
              <a:t>Up until now, functions had a fixed number of arguments. In Python, there are other ways to define a function that can take variable number of arguments.</a:t>
            </a:r>
            <a:endParaRPr/>
          </a:p>
          <a:p>
            <a:pPr indent="-342900" lvl="0" marL="457200" rtl="0" algn="l">
              <a:lnSpc>
                <a:spcPct val="100000"/>
              </a:lnSpc>
              <a:spcBef>
                <a:spcPts val="600"/>
              </a:spcBef>
              <a:spcAft>
                <a:spcPts val="0"/>
              </a:spcAft>
              <a:buSzPts val="1800"/>
              <a:buChar char="◉"/>
            </a:pPr>
            <a:r>
              <a:rPr lang="en-IN" sz="1600"/>
              <a:t>Three different forms of this type are described below.</a:t>
            </a:r>
            <a:endParaRPr/>
          </a:p>
          <a:p>
            <a:pPr indent="-342900" lvl="0" marL="457200" rtl="0" algn="l">
              <a:lnSpc>
                <a:spcPct val="100000"/>
              </a:lnSpc>
              <a:spcBef>
                <a:spcPts val="600"/>
              </a:spcBef>
              <a:spcAft>
                <a:spcPts val="0"/>
              </a:spcAft>
              <a:buSzPts val="1800"/>
              <a:buChar char="◉"/>
            </a:pPr>
            <a:r>
              <a:rPr b="1" lang="en-IN" sz="1600"/>
              <a:t>Python Default Arguments: </a:t>
            </a:r>
            <a:r>
              <a:rPr lang="en-IN" sz="1600"/>
              <a:t>Function arguments can have default values in Python.</a:t>
            </a:r>
            <a:endParaRPr/>
          </a:p>
          <a:p>
            <a:pPr indent="-342900" lvl="0" marL="457200" rtl="0" algn="l">
              <a:lnSpc>
                <a:spcPct val="100000"/>
              </a:lnSpc>
              <a:spcBef>
                <a:spcPts val="600"/>
              </a:spcBef>
              <a:spcAft>
                <a:spcPts val="0"/>
              </a:spcAft>
              <a:buSzPts val="1800"/>
              <a:buChar char="◉"/>
            </a:pPr>
            <a:r>
              <a:rPr b="1" lang="en-IN" sz="1600"/>
              <a:t>Python Keyword Arguments: </a:t>
            </a:r>
            <a:r>
              <a:rPr lang="en-IN" sz="1600"/>
              <a:t>When we call functions in this way, the order (position) of the arguments can be changed.</a:t>
            </a:r>
            <a:endParaRPr/>
          </a:p>
          <a:p>
            <a:pPr indent="-342900" lvl="0" marL="457200" rtl="0" algn="l">
              <a:lnSpc>
                <a:spcPct val="100000"/>
              </a:lnSpc>
              <a:spcBef>
                <a:spcPts val="600"/>
              </a:spcBef>
              <a:spcAft>
                <a:spcPts val="0"/>
              </a:spcAft>
              <a:buSzPts val="1800"/>
              <a:buChar char="◉"/>
            </a:pPr>
            <a:r>
              <a:rPr b="1" lang="en-IN" sz="1600"/>
              <a:t>Python Arbitrary Arguments</a:t>
            </a:r>
            <a:r>
              <a:rPr lang="en-IN" sz="1600"/>
              <a:t>: Sometimes, we do not know in advance the number of arguments that will be passed into a function. Python allows us to handle this kind of situation through function calls with an arbitrary number of arguments.</a:t>
            </a:r>
            <a:endParaRPr b="1"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IN"/>
              <a:t>Function Arguments (Cont.)</a:t>
            </a:r>
            <a:endParaRPr/>
          </a:p>
        </p:txBody>
      </p:sp>
      <p:sp>
        <p:nvSpPr>
          <p:cNvPr id="171" name="Google Shape;171;p18"/>
          <p:cNvSpPr txBox="1"/>
          <p:nvPr>
            <p:ph idx="1" type="body"/>
          </p:nvPr>
        </p:nvSpPr>
        <p:spPr>
          <a:xfrm>
            <a:off x="457200" y="1403306"/>
            <a:ext cx="8229600" cy="35226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600"/>
              </a:spcBef>
              <a:spcAft>
                <a:spcPts val="0"/>
              </a:spcAft>
              <a:buSzPts val="1800"/>
              <a:buNone/>
            </a:pPr>
            <a:r>
              <a:rPr b="1" lang="en-IN" sz="1600"/>
              <a:t>Default Arguments</a:t>
            </a:r>
            <a:endParaRPr/>
          </a:p>
          <a:p>
            <a:pPr indent="-342900" lvl="0" marL="457200" rtl="0" algn="l">
              <a:lnSpc>
                <a:spcPct val="100000"/>
              </a:lnSpc>
              <a:spcBef>
                <a:spcPts val="600"/>
              </a:spcBef>
              <a:spcAft>
                <a:spcPts val="0"/>
              </a:spcAft>
              <a:buSzPts val="1800"/>
              <a:buChar char="◉"/>
            </a:pPr>
            <a:r>
              <a:rPr lang="en-IN" sz="1600"/>
              <a:t>The following example shows how to use a default parameter value.</a:t>
            </a:r>
            <a:endParaRPr/>
          </a:p>
          <a:p>
            <a:pPr indent="-342900" lvl="0" marL="457200" rtl="0" algn="l">
              <a:lnSpc>
                <a:spcPct val="100000"/>
              </a:lnSpc>
              <a:spcBef>
                <a:spcPts val="600"/>
              </a:spcBef>
              <a:spcAft>
                <a:spcPts val="0"/>
              </a:spcAft>
              <a:buSzPts val="1800"/>
              <a:buChar char="◉"/>
            </a:pPr>
            <a:r>
              <a:rPr lang="en-IN" sz="1600"/>
              <a:t>If we call the function without argument, it uses the default value.</a:t>
            </a:r>
            <a:endParaRPr/>
          </a:p>
          <a:p>
            <a:pPr indent="-342900" lvl="0" marL="457200" rtl="0" algn="l">
              <a:lnSpc>
                <a:spcPct val="100000"/>
              </a:lnSpc>
              <a:spcBef>
                <a:spcPts val="600"/>
              </a:spcBef>
              <a:spcAft>
                <a:spcPts val="0"/>
              </a:spcAft>
              <a:buSzPts val="1800"/>
              <a:buChar char="◉"/>
            </a:pPr>
            <a:r>
              <a:rPr lang="en-IN" sz="1600"/>
              <a:t>We can provide a default value to an argument by using the assignment operator (=).</a:t>
            </a:r>
            <a:endParaRPr/>
          </a:p>
          <a:p>
            <a:pPr indent="-342900" lvl="0" marL="457200" rtl="0" algn="l">
              <a:lnSpc>
                <a:spcPct val="100000"/>
              </a:lnSpc>
              <a:spcBef>
                <a:spcPts val="600"/>
              </a:spcBef>
              <a:spcAft>
                <a:spcPts val="0"/>
              </a:spcAft>
              <a:buSzPts val="1800"/>
              <a:buChar char="◉"/>
            </a:pPr>
            <a:r>
              <a:rPr b="1" lang="en-IN" sz="1600"/>
              <a:t>Example</a:t>
            </a:r>
            <a:endParaRPr/>
          </a:p>
          <a:p>
            <a:pPr indent="0" lvl="0" marL="450850" rtl="0" algn="l">
              <a:lnSpc>
                <a:spcPct val="100000"/>
              </a:lnSpc>
              <a:spcBef>
                <a:spcPts val="600"/>
              </a:spcBef>
              <a:spcAft>
                <a:spcPts val="0"/>
              </a:spcAft>
              <a:buSzPts val="1800"/>
              <a:buNone/>
            </a:pPr>
            <a:r>
              <a:rPr lang="en-IN" sz="1600"/>
              <a:t>def my_function(</a:t>
            </a:r>
            <a:r>
              <a:rPr b="1" lang="en-IN" sz="1600"/>
              <a:t>country = “India,china“</a:t>
            </a:r>
            <a:r>
              <a:rPr lang="en-IN" sz="1600"/>
              <a:t>):</a:t>
            </a:r>
            <a:br>
              <a:rPr lang="en-IN" sz="1600"/>
            </a:br>
            <a:r>
              <a:rPr lang="en-IN" sz="1600"/>
              <a:t>    print("I am from " + country)</a:t>
            </a:r>
            <a:br>
              <a:rPr lang="en-IN" sz="1600"/>
            </a:br>
            <a:r>
              <a:rPr lang="en-IN" sz="1600"/>
              <a:t>my_function("Sweden")</a:t>
            </a:r>
            <a:br>
              <a:rPr lang="en-IN" sz="1600"/>
            </a:br>
            <a:r>
              <a:rPr lang="en-IN" sz="1600"/>
              <a:t>my_function(“Canda")</a:t>
            </a:r>
            <a:br>
              <a:rPr lang="en-IN" sz="1600"/>
            </a:br>
            <a:r>
              <a:rPr lang="en-IN" sz="1600"/>
              <a:t>my_function()</a:t>
            </a:r>
            <a:br>
              <a:rPr lang="en-IN" sz="1600"/>
            </a:br>
            <a:r>
              <a:rPr lang="en-IN" sz="1600"/>
              <a:t>my_function("Brazil")</a:t>
            </a:r>
            <a:endParaRPr/>
          </a:p>
          <a:p>
            <a:pPr indent="-228600" lvl="0" marL="457200" rtl="0" algn="l">
              <a:lnSpc>
                <a:spcPct val="100000"/>
              </a:lnSpc>
              <a:spcBef>
                <a:spcPts val="600"/>
              </a:spcBef>
              <a:spcAft>
                <a:spcPts val="0"/>
              </a:spcAft>
              <a:buSzPts val="1800"/>
              <a:buNone/>
            </a:pPr>
            <a:r>
              <a:t/>
            </a:r>
            <a:endParaRPr sz="1600"/>
          </a:p>
          <a:p>
            <a:pPr indent="0" lvl="0" marL="114300" rtl="0" algn="l">
              <a:lnSpc>
                <a:spcPct val="100000"/>
              </a:lnSpc>
              <a:spcBef>
                <a:spcPts val="600"/>
              </a:spcBef>
              <a:spcAft>
                <a:spcPts val="0"/>
              </a:spcAft>
              <a:buSzPts val="1800"/>
              <a:buNone/>
            </a:pPr>
            <a:r>
              <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IN"/>
              <a:t>Function Arguments (Cont.)</a:t>
            </a:r>
            <a:endParaRPr/>
          </a:p>
        </p:txBody>
      </p:sp>
      <p:sp>
        <p:nvSpPr>
          <p:cNvPr id="177" name="Google Shape;177;p19"/>
          <p:cNvSpPr txBox="1"/>
          <p:nvPr>
            <p:ph idx="1" type="body"/>
          </p:nvPr>
        </p:nvSpPr>
        <p:spPr>
          <a:xfrm>
            <a:off x="457200" y="1403306"/>
            <a:ext cx="8229600" cy="35226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600"/>
              </a:spcBef>
              <a:spcAft>
                <a:spcPts val="0"/>
              </a:spcAft>
              <a:buSzPts val="1800"/>
              <a:buNone/>
            </a:pPr>
            <a:r>
              <a:rPr b="1" lang="en-IN" sz="1600"/>
              <a:t>Keyword Arguments</a:t>
            </a:r>
            <a:endParaRPr/>
          </a:p>
          <a:p>
            <a:pPr indent="-342900" lvl="0" marL="457200" rtl="0" algn="l">
              <a:lnSpc>
                <a:spcPct val="100000"/>
              </a:lnSpc>
              <a:spcBef>
                <a:spcPts val="600"/>
              </a:spcBef>
              <a:spcAft>
                <a:spcPts val="0"/>
              </a:spcAft>
              <a:buSzPts val="1800"/>
              <a:buChar char="◉"/>
            </a:pPr>
            <a:r>
              <a:rPr lang="en-IN" sz="1600"/>
              <a:t>You can also send arguments with the key = value syntax.</a:t>
            </a:r>
            <a:endParaRPr/>
          </a:p>
          <a:p>
            <a:pPr indent="-342900" lvl="0" marL="457200" rtl="0" algn="l">
              <a:lnSpc>
                <a:spcPct val="100000"/>
              </a:lnSpc>
              <a:spcBef>
                <a:spcPts val="600"/>
              </a:spcBef>
              <a:spcAft>
                <a:spcPts val="0"/>
              </a:spcAft>
              <a:buSzPts val="1800"/>
              <a:buChar char="◉"/>
            </a:pPr>
            <a:r>
              <a:rPr lang="en-IN" sz="1600"/>
              <a:t>This way the order of the arguments does not matter.</a:t>
            </a:r>
            <a:endParaRPr/>
          </a:p>
          <a:p>
            <a:pPr indent="-342900" lvl="0" marL="457200" rtl="0" algn="l">
              <a:lnSpc>
                <a:spcPct val="100000"/>
              </a:lnSpc>
              <a:spcBef>
                <a:spcPts val="600"/>
              </a:spcBef>
              <a:spcAft>
                <a:spcPts val="0"/>
              </a:spcAft>
              <a:buSzPts val="1800"/>
              <a:buChar char="◉"/>
            </a:pPr>
            <a:r>
              <a:rPr b="1" lang="en-IN" sz="1600"/>
              <a:t>Example</a:t>
            </a:r>
            <a:endParaRPr/>
          </a:p>
          <a:p>
            <a:pPr indent="-342900" lvl="0" marL="457200" rtl="0" algn="l">
              <a:lnSpc>
                <a:spcPct val="100000"/>
              </a:lnSpc>
              <a:spcBef>
                <a:spcPts val="600"/>
              </a:spcBef>
              <a:spcAft>
                <a:spcPts val="0"/>
              </a:spcAft>
              <a:buSzPts val="1800"/>
              <a:buChar char="◉"/>
            </a:pPr>
            <a:r>
              <a:rPr lang="en-IN" sz="1600"/>
              <a:t>def my_function(child3, child2, child1):</a:t>
            </a:r>
            <a:br>
              <a:rPr lang="en-IN" sz="1600"/>
            </a:br>
            <a:r>
              <a:rPr lang="en-IN" sz="1600"/>
              <a:t>    print("The youngest child is " + child3)</a:t>
            </a:r>
            <a:br>
              <a:rPr lang="en-IN" sz="1600"/>
            </a:br>
            <a:br>
              <a:rPr lang="en-IN" sz="1600"/>
            </a:br>
            <a:r>
              <a:rPr lang="en-IN" sz="1600"/>
              <a:t>my_function(child1 = “kid1", child2 = “kid2", child3 = “kid3")</a:t>
            </a:r>
            <a:endParaRPr/>
          </a:p>
          <a:p>
            <a:pPr indent="0" lvl="0" marL="114300" rtl="0" algn="l">
              <a:lnSpc>
                <a:spcPct val="100000"/>
              </a:lnSpc>
              <a:spcBef>
                <a:spcPts val="600"/>
              </a:spcBef>
              <a:spcAft>
                <a:spcPts val="0"/>
              </a:spcAft>
              <a:buSzPts val="1800"/>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2"/>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IN"/>
              <a:t>Contents</a:t>
            </a:r>
            <a:endParaRPr/>
          </a:p>
        </p:txBody>
      </p:sp>
      <p:sp>
        <p:nvSpPr>
          <p:cNvPr id="74" name="Google Shape;74;p2"/>
          <p:cNvSpPr txBox="1"/>
          <p:nvPr>
            <p:ph idx="1" type="body"/>
          </p:nvPr>
        </p:nvSpPr>
        <p:spPr>
          <a:xfrm>
            <a:off x="311700" y="1177251"/>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Char char="◉"/>
            </a:pPr>
            <a:r>
              <a:rPr lang="en-IN" sz="1200"/>
              <a:t>Introduction to Python function</a:t>
            </a:r>
            <a:endParaRPr/>
          </a:p>
          <a:p>
            <a:pPr indent="-342900" lvl="0" marL="457200" rtl="0" algn="l">
              <a:lnSpc>
                <a:spcPct val="100000"/>
              </a:lnSpc>
              <a:spcBef>
                <a:spcPts val="600"/>
              </a:spcBef>
              <a:spcAft>
                <a:spcPts val="0"/>
              </a:spcAft>
              <a:buSzPts val="1800"/>
              <a:buChar char="◉"/>
            </a:pPr>
            <a:r>
              <a:rPr lang="en-IN" sz="1200"/>
              <a:t>Defining a function</a:t>
            </a:r>
            <a:endParaRPr/>
          </a:p>
          <a:p>
            <a:pPr indent="-342900" lvl="0" marL="457200" rtl="0" algn="l">
              <a:lnSpc>
                <a:spcPct val="100000"/>
              </a:lnSpc>
              <a:spcBef>
                <a:spcPts val="600"/>
              </a:spcBef>
              <a:spcAft>
                <a:spcPts val="0"/>
              </a:spcAft>
              <a:buSzPts val="1800"/>
              <a:buChar char="◉"/>
            </a:pPr>
            <a:r>
              <a:rPr lang="en-IN" sz="1200"/>
              <a:t>Calling a function</a:t>
            </a:r>
            <a:endParaRPr/>
          </a:p>
          <a:p>
            <a:pPr indent="-342900" lvl="0" marL="457200" rtl="0" algn="l">
              <a:lnSpc>
                <a:spcPct val="100000"/>
              </a:lnSpc>
              <a:spcBef>
                <a:spcPts val="600"/>
              </a:spcBef>
              <a:spcAft>
                <a:spcPts val="0"/>
              </a:spcAft>
              <a:buSzPts val="1800"/>
              <a:buChar char="◉"/>
            </a:pPr>
            <a:r>
              <a:rPr lang="en-IN" sz="1200"/>
              <a:t>Types of function</a:t>
            </a:r>
            <a:endParaRPr/>
          </a:p>
          <a:p>
            <a:pPr indent="-342900" lvl="0" marL="457200" rtl="0" algn="l">
              <a:lnSpc>
                <a:spcPct val="100000"/>
              </a:lnSpc>
              <a:spcBef>
                <a:spcPts val="600"/>
              </a:spcBef>
              <a:spcAft>
                <a:spcPts val="0"/>
              </a:spcAft>
              <a:buSzPts val="1800"/>
              <a:buChar char="◉"/>
            </a:pPr>
            <a:r>
              <a:rPr lang="en-IN" sz="1200"/>
              <a:t>Function Argument</a:t>
            </a:r>
            <a:endParaRPr/>
          </a:p>
          <a:p>
            <a:pPr indent="-342900" lvl="0" marL="457200" rtl="0" algn="l">
              <a:lnSpc>
                <a:spcPct val="100000"/>
              </a:lnSpc>
              <a:spcBef>
                <a:spcPts val="600"/>
              </a:spcBef>
              <a:spcAft>
                <a:spcPts val="0"/>
              </a:spcAft>
              <a:buSzPts val="1800"/>
              <a:buChar char="◉"/>
            </a:pPr>
            <a:r>
              <a:rPr lang="en-IN" sz="1200"/>
              <a:t>Anonymous functions</a:t>
            </a:r>
            <a:endParaRPr/>
          </a:p>
          <a:p>
            <a:pPr indent="-342900" lvl="0" marL="457200" rtl="0" algn="l">
              <a:lnSpc>
                <a:spcPct val="100000"/>
              </a:lnSpc>
              <a:spcBef>
                <a:spcPts val="600"/>
              </a:spcBef>
              <a:spcAft>
                <a:spcPts val="0"/>
              </a:spcAft>
              <a:buSzPts val="1800"/>
              <a:buChar char="◉"/>
            </a:pPr>
            <a:r>
              <a:rPr lang="en-IN" sz="1200"/>
              <a:t>Passing Collections to a Function</a:t>
            </a:r>
            <a:endParaRPr/>
          </a:p>
          <a:p>
            <a:pPr indent="-342900" lvl="0" marL="457200" rtl="0" algn="l">
              <a:lnSpc>
                <a:spcPct val="100000"/>
              </a:lnSpc>
              <a:spcBef>
                <a:spcPts val="600"/>
              </a:spcBef>
              <a:spcAft>
                <a:spcPts val="0"/>
              </a:spcAft>
              <a:buSzPts val="1800"/>
              <a:buChar char="◉"/>
            </a:pPr>
            <a:r>
              <a:rPr lang="en-IN" sz="1200"/>
              <a:t>Keyword and Optional Parameters</a:t>
            </a:r>
            <a:endParaRPr/>
          </a:p>
          <a:p>
            <a:pPr indent="-342900" lvl="0" marL="457200" rtl="0" algn="l">
              <a:lnSpc>
                <a:spcPct val="100000"/>
              </a:lnSpc>
              <a:spcBef>
                <a:spcPts val="600"/>
              </a:spcBef>
              <a:spcAft>
                <a:spcPts val="0"/>
              </a:spcAft>
              <a:buSzPts val="1800"/>
              <a:buChar char="◉"/>
            </a:pPr>
            <a:r>
              <a:rPr lang="en-IN" sz="1200"/>
              <a:t>Local and global variables</a:t>
            </a:r>
            <a:endParaRPr/>
          </a:p>
          <a:p>
            <a:pPr indent="-342900" lvl="0" marL="457200" rtl="0" algn="l">
              <a:lnSpc>
                <a:spcPct val="100000"/>
              </a:lnSpc>
              <a:spcBef>
                <a:spcPts val="600"/>
              </a:spcBef>
              <a:spcAft>
                <a:spcPts val="0"/>
              </a:spcAft>
              <a:buSzPts val="1800"/>
              <a:buChar char="◉"/>
            </a:pPr>
            <a:r>
              <a:rPr lang="en-IN" sz="1200"/>
              <a:t>Function as Function arguments</a:t>
            </a:r>
            <a:endParaRPr/>
          </a:p>
          <a:p>
            <a:pPr indent="-342900" lvl="0" marL="457200" rtl="0" algn="l">
              <a:lnSpc>
                <a:spcPct val="100000"/>
              </a:lnSpc>
              <a:spcBef>
                <a:spcPts val="600"/>
              </a:spcBef>
              <a:spcAft>
                <a:spcPts val="0"/>
              </a:spcAft>
              <a:buSzPts val="1800"/>
              <a:buChar char="◉"/>
            </a:pPr>
            <a:r>
              <a:rPr lang="en-IN" sz="1200"/>
              <a:t>Defining recursion and its application</a:t>
            </a:r>
            <a:endParaRPr/>
          </a:p>
          <a:p>
            <a:pPr indent="-342900" lvl="0" marL="457200" rtl="0" algn="l">
              <a:lnSpc>
                <a:spcPct val="100000"/>
              </a:lnSpc>
              <a:spcBef>
                <a:spcPts val="600"/>
              </a:spcBef>
              <a:spcAft>
                <a:spcPts val="0"/>
              </a:spcAft>
              <a:buSzPts val="1800"/>
              <a:buChar char="◉"/>
            </a:pPr>
            <a:r>
              <a:rPr lang="en-IN" sz="1200"/>
              <a:t>Programming through recursion</a:t>
            </a:r>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IN"/>
              <a:t>Function Arguments (Cont.)</a:t>
            </a:r>
            <a:endParaRPr/>
          </a:p>
        </p:txBody>
      </p:sp>
      <p:sp>
        <p:nvSpPr>
          <p:cNvPr id="183" name="Google Shape;183;p20"/>
          <p:cNvSpPr txBox="1"/>
          <p:nvPr>
            <p:ph idx="1" type="body"/>
          </p:nvPr>
        </p:nvSpPr>
        <p:spPr>
          <a:xfrm>
            <a:off x="457200" y="1403306"/>
            <a:ext cx="8229600" cy="35226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600"/>
              </a:spcBef>
              <a:spcAft>
                <a:spcPts val="0"/>
              </a:spcAft>
              <a:buSzPts val="1800"/>
              <a:buNone/>
            </a:pPr>
            <a:r>
              <a:rPr b="1" lang="en-IN" sz="1600"/>
              <a:t>Arbitrary Arguments, *args</a:t>
            </a:r>
            <a:endParaRPr b="1" sz="1600"/>
          </a:p>
          <a:p>
            <a:pPr indent="-342900" lvl="0" marL="457200" rtl="0" algn="l">
              <a:lnSpc>
                <a:spcPct val="100000"/>
              </a:lnSpc>
              <a:spcBef>
                <a:spcPts val="600"/>
              </a:spcBef>
              <a:spcAft>
                <a:spcPts val="0"/>
              </a:spcAft>
              <a:buSzPts val="1800"/>
              <a:buChar char="◉"/>
            </a:pPr>
            <a:r>
              <a:rPr lang="en-IN" sz="1600"/>
              <a:t>If you do not know how many arguments that will be passed into your function, add a * before the parameter name in the function definition.</a:t>
            </a:r>
            <a:endParaRPr/>
          </a:p>
          <a:p>
            <a:pPr indent="-342900" lvl="0" marL="457200" rtl="0" algn="l">
              <a:lnSpc>
                <a:spcPct val="100000"/>
              </a:lnSpc>
              <a:spcBef>
                <a:spcPts val="600"/>
              </a:spcBef>
              <a:spcAft>
                <a:spcPts val="0"/>
              </a:spcAft>
              <a:buSzPts val="1800"/>
              <a:buChar char="◉"/>
            </a:pPr>
            <a:r>
              <a:rPr lang="en-IN" sz="1600"/>
              <a:t>This way the function will receive a tuple of arguments, and can access the items accordingly.</a:t>
            </a:r>
            <a:endParaRPr/>
          </a:p>
          <a:p>
            <a:pPr indent="-342900" lvl="0" marL="457200" rtl="0" algn="l">
              <a:lnSpc>
                <a:spcPct val="100000"/>
              </a:lnSpc>
              <a:spcBef>
                <a:spcPts val="600"/>
              </a:spcBef>
              <a:spcAft>
                <a:spcPts val="0"/>
              </a:spcAft>
              <a:buSzPts val="1800"/>
              <a:buChar char="◉"/>
            </a:pPr>
            <a:r>
              <a:rPr lang="en-IN" sz="1600"/>
              <a:t>If the number of arguments is unknown, add a * before the parameter name:</a:t>
            </a:r>
            <a:endParaRPr/>
          </a:p>
          <a:p>
            <a:pPr indent="-342900" lvl="0" marL="457200" rtl="0" algn="l">
              <a:lnSpc>
                <a:spcPct val="100000"/>
              </a:lnSpc>
              <a:spcBef>
                <a:spcPts val="600"/>
              </a:spcBef>
              <a:spcAft>
                <a:spcPts val="0"/>
              </a:spcAft>
              <a:buSzPts val="1800"/>
              <a:buChar char="◉"/>
            </a:pPr>
            <a:r>
              <a:rPr lang="en-IN" sz="1600"/>
              <a:t>def my_function(*kids):</a:t>
            </a:r>
            <a:br>
              <a:rPr lang="en-IN" sz="1600"/>
            </a:br>
            <a:r>
              <a:rPr lang="en-IN" sz="1600"/>
              <a:t>    print("The youngest child is " + kids[2])</a:t>
            </a:r>
            <a:br>
              <a:rPr lang="en-IN" sz="1600"/>
            </a:br>
            <a:br>
              <a:rPr lang="en-IN" sz="1600"/>
            </a:br>
            <a:r>
              <a:rPr lang="en-IN" sz="1600"/>
              <a:t>my_function(“kid1", “kid2", “kid3")</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IN"/>
              <a:t>Function Arguments (Cont.)</a:t>
            </a:r>
            <a:endParaRPr/>
          </a:p>
        </p:txBody>
      </p:sp>
      <p:sp>
        <p:nvSpPr>
          <p:cNvPr id="189" name="Google Shape;189;p21"/>
          <p:cNvSpPr txBox="1"/>
          <p:nvPr>
            <p:ph idx="1" type="body"/>
          </p:nvPr>
        </p:nvSpPr>
        <p:spPr>
          <a:xfrm>
            <a:off x="457200" y="1403306"/>
            <a:ext cx="8229600" cy="35226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600"/>
              </a:spcBef>
              <a:spcAft>
                <a:spcPts val="0"/>
              </a:spcAft>
              <a:buSzPts val="1800"/>
              <a:buNone/>
            </a:pPr>
            <a:r>
              <a:rPr b="1" lang="en-IN" sz="1600"/>
              <a:t>Arbitrary Keyword Arguments, **kwargs</a:t>
            </a:r>
            <a:endParaRPr b="1" sz="1600"/>
          </a:p>
          <a:p>
            <a:pPr indent="-342900" lvl="0" marL="457200" rtl="0" algn="l">
              <a:lnSpc>
                <a:spcPct val="100000"/>
              </a:lnSpc>
              <a:spcBef>
                <a:spcPts val="600"/>
              </a:spcBef>
              <a:spcAft>
                <a:spcPts val="0"/>
              </a:spcAft>
              <a:buSzPts val="1800"/>
              <a:buChar char="◉"/>
            </a:pPr>
            <a:r>
              <a:rPr lang="en-IN" sz="1600"/>
              <a:t>If you do not know how many keyword arguments that will be passed into your function, add two asterisk: ** before the parameter name in the function definition.</a:t>
            </a:r>
            <a:endParaRPr/>
          </a:p>
          <a:p>
            <a:pPr indent="-342900" lvl="0" marL="457200" rtl="0" algn="l">
              <a:lnSpc>
                <a:spcPct val="100000"/>
              </a:lnSpc>
              <a:spcBef>
                <a:spcPts val="600"/>
              </a:spcBef>
              <a:spcAft>
                <a:spcPts val="0"/>
              </a:spcAft>
              <a:buSzPts val="1800"/>
              <a:buChar char="◉"/>
            </a:pPr>
            <a:r>
              <a:rPr lang="en-IN" sz="1600"/>
              <a:t>This way the function will receive a dictionary of arguments, and can access the items accordingly.</a:t>
            </a:r>
            <a:endParaRPr/>
          </a:p>
          <a:p>
            <a:pPr indent="-342900" lvl="0" marL="457200" rtl="0" algn="l">
              <a:lnSpc>
                <a:spcPct val="100000"/>
              </a:lnSpc>
              <a:spcBef>
                <a:spcPts val="600"/>
              </a:spcBef>
              <a:spcAft>
                <a:spcPts val="0"/>
              </a:spcAft>
              <a:buSzPts val="1800"/>
              <a:buChar char="◉"/>
            </a:pPr>
            <a:r>
              <a:rPr b="1" lang="en-IN" sz="1600"/>
              <a:t>Example</a:t>
            </a:r>
            <a:endParaRPr/>
          </a:p>
          <a:p>
            <a:pPr indent="-342900" lvl="0" marL="457200" rtl="0" algn="l">
              <a:lnSpc>
                <a:spcPct val="100000"/>
              </a:lnSpc>
              <a:spcBef>
                <a:spcPts val="600"/>
              </a:spcBef>
              <a:spcAft>
                <a:spcPts val="0"/>
              </a:spcAft>
              <a:buSzPts val="1800"/>
              <a:buChar char="◉"/>
            </a:pPr>
            <a:r>
              <a:rPr lang="en-IN" sz="1600"/>
              <a:t>If the number of keyword arguments is unknown, add a double ** before the parameter name:</a:t>
            </a:r>
            <a:endParaRPr/>
          </a:p>
          <a:p>
            <a:pPr indent="-342900" lvl="0" marL="457200" rtl="0" algn="l">
              <a:lnSpc>
                <a:spcPct val="100000"/>
              </a:lnSpc>
              <a:spcBef>
                <a:spcPts val="600"/>
              </a:spcBef>
              <a:spcAft>
                <a:spcPts val="0"/>
              </a:spcAft>
              <a:buSzPts val="1800"/>
              <a:buChar char="◉"/>
            </a:pPr>
            <a:r>
              <a:rPr lang="en-IN" sz="1600"/>
              <a:t>def my_function(**kid):</a:t>
            </a:r>
            <a:br>
              <a:rPr lang="en-IN" sz="1600"/>
            </a:br>
            <a:r>
              <a:rPr lang="en-IN" sz="1600"/>
              <a:t>  print("His last name is " + kid["lname"])</a:t>
            </a:r>
            <a:br>
              <a:rPr lang="en-IN" sz="1600"/>
            </a:br>
            <a:br>
              <a:rPr lang="en-IN" sz="1600"/>
            </a:br>
            <a:r>
              <a:rPr lang="en-IN" sz="1600"/>
              <a:t>my_function(fname = “Naavya", lname = “Patel")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IN"/>
              <a:t>Function Arguments (Cont.)</a:t>
            </a:r>
            <a:endParaRPr/>
          </a:p>
        </p:txBody>
      </p:sp>
      <p:sp>
        <p:nvSpPr>
          <p:cNvPr id="195" name="Google Shape;195;p22"/>
          <p:cNvSpPr txBox="1"/>
          <p:nvPr>
            <p:ph idx="1" type="body"/>
          </p:nvPr>
        </p:nvSpPr>
        <p:spPr>
          <a:xfrm>
            <a:off x="457200" y="1403306"/>
            <a:ext cx="8229600" cy="35226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600"/>
              </a:spcBef>
              <a:spcAft>
                <a:spcPts val="0"/>
              </a:spcAft>
              <a:buSzPts val="1800"/>
              <a:buNone/>
            </a:pPr>
            <a:r>
              <a:rPr b="1" lang="en-IN" sz="1600"/>
              <a:t>Passing a List as an Argument</a:t>
            </a:r>
            <a:endParaRPr/>
          </a:p>
          <a:p>
            <a:pPr indent="-342900" lvl="0" marL="457200" rtl="0" algn="l">
              <a:lnSpc>
                <a:spcPct val="100000"/>
              </a:lnSpc>
              <a:spcBef>
                <a:spcPts val="600"/>
              </a:spcBef>
              <a:spcAft>
                <a:spcPts val="0"/>
              </a:spcAft>
              <a:buSzPts val="1800"/>
              <a:buChar char="◉"/>
            </a:pPr>
            <a:r>
              <a:rPr lang="en-IN" sz="1600"/>
              <a:t>You can send any data types of argument to a function (string, number, list, dictionary etc.), and it will be treated as the same data type inside the function.</a:t>
            </a:r>
            <a:endParaRPr/>
          </a:p>
          <a:p>
            <a:pPr indent="-342900" lvl="0" marL="457200" rtl="0" algn="l">
              <a:lnSpc>
                <a:spcPct val="100000"/>
              </a:lnSpc>
              <a:spcBef>
                <a:spcPts val="600"/>
              </a:spcBef>
              <a:spcAft>
                <a:spcPts val="0"/>
              </a:spcAft>
              <a:buSzPts val="1800"/>
              <a:buChar char="◉"/>
            </a:pPr>
            <a:r>
              <a:rPr lang="en-IN" sz="1600"/>
              <a:t>E.g. if you send a List as an argument, it will still be a List when it reaches the function.</a:t>
            </a:r>
            <a:endParaRPr/>
          </a:p>
          <a:p>
            <a:pPr indent="0" lvl="0" marL="450850" rtl="0" algn="l">
              <a:lnSpc>
                <a:spcPct val="100000"/>
              </a:lnSpc>
              <a:spcBef>
                <a:spcPts val="600"/>
              </a:spcBef>
              <a:spcAft>
                <a:spcPts val="0"/>
              </a:spcAft>
              <a:buSzPts val="1800"/>
              <a:buNone/>
            </a:pPr>
            <a:r>
              <a:rPr lang="en-IN" sz="1600"/>
              <a:t>def my_function(food):</a:t>
            </a:r>
            <a:br>
              <a:rPr lang="en-IN" sz="1600"/>
            </a:br>
            <a:r>
              <a:rPr lang="en-IN" sz="1600"/>
              <a:t>    for x in food:</a:t>
            </a:r>
            <a:br>
              <a:rPr lang="en-IN" sz="1600"/>
            </a:br>
            <a:r>
              <a:rPr lang="en-IN" sz="1600"/>
              <a:t>        print(x)</a:t>
            </a:r>
            <a:br>
              <a:rPr lang="en-IN" sz="1600"/>
            </a:br>
            <a:br>
              <a:rPr lang="en-IN" sz="1600"/>
            </a:br>
            <a:r>
              <a:rPr lang="en-IN" sz="1600"/>
              <a:t>fruits = ["apple", "banana", "cherry"]</a:t>
            </a:r>
            <a:br>
              <a:rPr lang="en-IN" sz="1600"/>
            </a:br>
            <a:br>
              <a:rPr lang="en-IN" sz="1600"/>
            </a:br>
            <a:r>
              <a:rPr lang="en-IN" sz="1600"/>
              <a:t>my_function(fruits)</a:t>
            </a:r>
            <a:endParaRPr/>
          </a:p>
          <a:p>
            <a:pPr indent="-228600" lvl="0" marL="457200" rtl="0" algn="l">
              <a:lnSpc>
                <a:spcPct val="100000"/>
              </a:lnSpc>
              <a:spcBef>
                <a:spcPts val="600"/>
              </a:spcBef>
              <a:spcAft>
                <a:spcPts val="0"/>
              </a:spcAft>
              <a:buSzPts val="1800"/>
              <a:buNone/>
            </a:pPr>
            <a:r>
              <a:t/>
            </a:r>
            <a:endParaRPr sz="1600"/>
          </a:p>
          <a:p>
            <a:pPr indent="-228600" lvl="0" marL="457200" rtl="0" algn="l">
              <a:lnSpc>
                <a:spcPct val="100000"/>
              </a:lnSpc>
              <a:spcBef>
                <a:spcPts val="600"/>
              </a:spcBef>
              <a:spcAft>
                <a:spcPts val="0"/>
              </a:spcAft>
              <a:buSzPts val="1800"/>
              <a:buNone/>
            </a:pPr>
            <a:r>
              <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IN"/>
              <a:t>Calling a function (Cont.)</a:t>
            </a:r>
            <a:endParaRPr/>
          </a:p>
        </p:txBody>
      </p:sp>
      <p:sp>
        <p:nvSpPr>
          <p:cNvPr id="201" name="Google Shape;201;p23"/>
          <p:cNvSpPr txBox="1"/>
          <p:nvPr>
            <p:ph idx="1" type="body"/>
          </p:nvPr>
        </p:nvSpPr>
        <p:spPr>
          <a:xfrm>
            <a:off x="457200" y="1403306"/>
            <a:ext cx="8229600" cy="35226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600"/>
              </a:spcBef>
              <a:spcAft>
                <a:spcPts val="0"/>
              </a:spcAft>
              <a:buSzPts val="1800"/>
              <a:buNone/>
            </a:pPr>
            <a:r>
              <a:rPr b="1" lang="en-IN" sz="1600"/>
              <a:t>Pass by reference and pass by value</a:t>
            </a:r>
            <a:endParaRPr/>
          </a:p>
          <a:p>
            <a:pPr indent="-342900" lvl="0" marL="457200" rtl="0" algn="l">
              <a:lnSpc>
                <a:spcPct val="100000"/>
              </a:lnSpc>
              <a:spcBef>
                <a:spcPts val="600"/>
              </a:spcBef>
              <a:spcAft>
                <a:spcPts val="0"/>
              </a:spcAft>
              <a:buSzPts val="1800"/>
              <a:buChar char="◉"/>
            </a:pPr>
            <a:r>
              <a:rPr lang="en-IN" sz="1600"/>
              <a:t>One important thing to note is, in Python every variable name is a reference. When we pass a variable to a function, a new reference to the object is created. </a:t>
            </a:r>
            <a:endParaRPr/>
          </a:p>
          <a:p>
            <a:pPr indent="-342900" lvl="0" marL="457200" rtl="0" algn="l">
              <a:lnSpc>
                <a:spcPct val="100000"/>
              </a:lnSpc>
              <a:spcBef>
                <a:spcPts val="600"/>
              </a:spcBef>
              <a:spcAft>
                <a:spcPts val="0"/>
              </a:spcAft>
              <a:buSzPts val="1800"/>
              <a:buChar char="◉"/>
            </a:pPr>
            <a:r>
              <a:rPr lang="en-IN" sz="1600"/>
              <a:t>Here x is a new reference to same list “lst” </a:t>
            </a:r>
            <a:endParaRPr/>
          </a:p>
          <a:p>
            <a:pPr indent="0" lvl="0" marL="450850" rtl="0" algn="l">
              <a:lnSpc>
                <a:spcPct val="100000"/>
              </a:lnSpc>
              <a:spcBef>
                <a:spcPts val="600"/>
              </a:spcBef>
              <a:spcAft>
                <a:spcPts val="0"/>
              </a:spcAft>
              <a:buSzPts val="1800"/>
              <a:buNone/>
            </a:pPr>
            <a:r>
              <a:rPr lang="en-IN" sz="1600"/>
              <a:t>def myFun(x): </a:t>
            </a:r>
            <a:endParaRPr/>
          </a:p>
          <a:p>
            <a:pPr indent="0" lvl="0" marL="450850" rtl="0" algn="l">
              <a:lnSpc>
                <a:spcPct val="100000"/>
              </a:lnSpc>
              <a:spcBef>
                <a:spcPts val="600"/>
              </a:spcBef>
              <a:spcAft>
                <a:spcPts val="0"/>
              </a:spcAft>
              <a:buSzPts val="1800"/>
              <a:buNone/>
            </a:pPr>
            <a:r>
              <a:rPr lang="en-IN" sz="1600"/>
              <a:t>   x[0] = 20 </a:t>
            </a:r>
            <a:endParaRPr/>
          </a:p>
          <a:p>
            <a:pPr indent="-342900" lvl="0" marL="457200" rtl="0" algn="l">
              <a:lnSpc>
                <a:spcPct val="100000"/>
              </a:lnSpc>
              <a:spcBef>
                <a:spcPts val="600"/>
              </a:spcBef>
              <a:spcAft>
                <a:spcPts val="0"/>
              </a:spcAft>
              <a:buSzPts val="1800"/>
              <a:buChar char="◉"/>
            </a:pPr>
            <a:r>
              <a:rPr lang="en-IN" sz="1600"/>
              <a:t>After function call. </a:t>
            </a:r>
            <a:endParaRPr/>
          </a:p>
          <a:p>
            <a:pPr indent="0" lvl="0" marL="450850" rtl="0" algn="l">
              <a:lnSpc>
                <a:spcPct val="100000"/>
              </a:lnSpc>
              <a:spcBef>
                <a:spcPts val="600"/>
              </a:spcBef>
              <a:spcAft>
                <a:spcPts val="0"/>
              </a:spcAft>
              <a:buSzPts val="1800"/>
              <a:buNone/>
            </a:pPr>
            <a:r>
              <a:rPr lang="en-IN" sz="1600"/>
              <a:t>lst = [10, 11, 12, 13, 14, 15]  </a:t>
            </a:r>
            <a:endParaRPr/>
          </a:p>
          <a:p>
            <a:pPr indent="0" lvl="0" marL="450850" rtl="0" algn="l">
              <a:lnSpc>
                <a:spcPct val="100000"/>
              </a:lnSpc>
              <a:spcBef>
                <a:spcPts val="600"/>
              </a:spcBef>
              <a:spcAft>
                <a:spcPts val="0"/>
              </a:spcAft>
              <a:buSzPts val="1800"/>
              <a:buNone/>
            </a:pPr>
            <a:r>
              <a:rPr lang="en-IN" sz="1600"/>
              <a:t>myFun(lst)</a:t>
            </a:r>
            <a:endParaRPr/>
          </a:p>
          <a:p>
            <a:pPr indent="0" lvl="0" marL="450850" rtl="0" algn="l">
              <a:lnSpc>
                <a:spcPct val="100000"/>
              </a:lnSpc>
              <a:spcBef>
                <a:spcPts val="600"/>
              </a:spcBef>
              <a:spcAft>
                <a:spcPts val="0"/>
              </a:spcAft>
              <a:buSzPts val="1800"/>
              <a:buNone/>
            </a:pPr>
            <a:r>
              <a:rPr lang="en-IN" sz="1600"/>
              <a:t>print(lst)  </a:t>
            </a:r>
            <a:endParaRPr/>
          </a:p>
          <a:p>
            <a:pPr indent="-228600" lvl="0" marL="457200" rtl="0" algn="l">
              <a:lnSpc>
                <a:spcPct val="100000"/>
              </a:lnSpc>
              <a:spcBef>
                <a:spcPts val="600"/>
              </a:spcBef>
              <a:spcAft>
                <a:spcPts val="0"/>
              </a:spcAft>
              <a:buSzPts val="1800"/>
              <a:buNone/>
            </a:pPr>
            <a:r>
              <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IN"/>
              <a:t>Calling a function (Cont.)</a:t>
            </a:r>
            <a:endParaRPr/>
          </a:p>
        </p:txBody>
      </p:sp>
      <p:sp>
        <p:nvSpPr>
          <p:cNvPr id="207" name="Google Shape;207;p24"/>
          <p:cNvSpPr txBox="1"/>
          <p:nvPr>
            <p:ph idx="1" type="body"/>
          </p:nvPr>
        </p:nvSpPr>
        <p:spPr>
          <a:xfrm>
            <a:off x="457200" y="1403306"/>
            <a:ext cx="8229600" cy="35226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Char char="◉"/>
            </a:pPr>
            <a:r>
              <a:rPr lang="en-IN" sz="1600"/>
              <a:t>When we pass a reference and change the received reference to something else, the connection between passed and received parameter is broken. </a:t>
            </a:r>
            <a:endParaRPr/>
          </a:p>
          <a:p>
            <a:pPr indent="-342900" lvl="0" marL="457200" rtl="0" algn="l">
              <a:lnSpc>
                <a:spcPct val="100000"/>
              </a:lnSpc>
              <a:spcBef>
                <a:spcPts val="600"/>
              </a:spcBef>
              <a:spcAft>
                <a:spcPts val="0"/>
              </a:spcAft>
              <a:buSzPts val="1800"/>
              <a:buChar char="◉"/>
            </a:pPr>
            <a:r>
              <a:rPr b="1" lang="en-IN" sz="1600"/>
              <a:t>Example</a:t>
            </a:r>
            <a:endParaRPr/>
          </a:p>
          <a:p>
            <a:pPr indent="0" lvl="0" marL="450850" rtl="0" algn="l">
              <a:lnSpc>
                <a:spcPct val="100000"/>
              </a:lnSpc>
              <a:spcBef>
                <a:spcPts val="600"/>
              </a:spcBef>
              <a:spcAft>
                <a:spcPts val="0"/>
              </a:spcAft>
              <a:buSzPts val="1800"/>
              <a:buNone/>
            </a:pPr>
            <a:r>
              <a:rPr lang="en-IN" sz="1600"/>
              <a:t>def myFun(x): </a:t>
            </a:r>
            <a:endParaRPr/>
          </a:p>
          <a:p>
            <a:pPr indent="0" lvl="0" marL="450850" rtl="0" algn="l">
              <a:lnSpc>
                <a:spcPct val="100000"/>
              </a:lnSpc>
              <a:spcBef>
                <a:spcPts val="600"/>
              </a:spcBef>
              <a:spcAft>
                <a:spcPts val="0"/>
              </a:spcAft>
              <a:buSzPts val="1800"/>
              <a:buNone/>
            </a:pPr>
            <a:r>
              <a:rPr lang="en-IN" sz="1600"/>
              <a:t>    x = [20, 30, 40] </a:t>
            </a:r>
            <a:endParaRPr/>
          </a:p>
          <a:p>
            <a:pPr indent="0" lvl="0" marL="450850" rtl="0" algn="l">
              <a:lnSpc>
                <a:spcPct val="100000"/>
              </a:lnSpc>
              <a:spcBef>
                <a:spcPts val="600"/>
              </a:spcBef>
              <a:spcAft>
                <a:spcPts val="0"/>
              </a:spcAft>
              <a:buSzPts val="1800"/>
              <a:buNone/>
            </a:pPr>
            <a:r>
              <a:rPr lang="en-IN" sz="1600"/>
              <a:t>lst = [10, 11, 12, 13, 14, 15] </a:t>
            </a:r>
            <a:endParaRPr/>
          </a:p>
          <a:p>
            <a:pPr indent="0" lvl="0" marL="450850" rtl="0" algn="l">
              <a:lnSpc>
                <a:spcPct val="100000"/>
              </a:lnSpc>
              <a:spcBef>
                <a:spcPts val="600"/>
              </a:spcBef>
              <a:spcAft>
                <a:spcPts val="0"/>
              </a:spcAft>
              <a:buSzPts val="1800"/>
              <a:buNone/>
            </a:pPr>
            <a:r>
              <a:rPr lang="en-IN" sz="1600"/>
              <a:t>myFun(lst)</a:t>
            </a:r>
            <a:endParaRPr/>
          </a:p>
          <a:p>
            <a:pPr indent="0" lvl="0" marL="450850" rtl="0" algn="l">
              <a:lnSpc>
                <a:spcPct val="100000"/>
              </a:lnSpc>
              <a:spcBef>
                <a:spcPts val="600"/>
              </a:spcBef>
              <a:spcAft>
                <a:spcPts val="0"/>
              </a:spcAft>
              <a:buSzPts val="1800"/>
              <a:buNone/>
            </a:pPr>
            <a:r>
              <a:rPr lang="en-IN" sz="1600"/>
              <a:t>print(lst) </a:t>
            </a:r>
            <a:br>
              <a:rPr lang="en-IN" sz="1600"/>
            </a:b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810300" y="556800"/>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i="0" lang="en-IN">
                <a:latin typeface="Times New Roman"/>
                <a:ea typeface="Times New Roman"/>
                <a:cs typeface="Times New Roman"/>
                <a:sym typeface="Times New Roman"/>
              </a:rPr>
              <a:t>Pass by reference vs value</a:t>
            </a:r>
            <a:br>
              <a:rPr b="0" i="0" lang="en-IN">
                <a:latin typeface="Arial"/>
                <a:ea typeface="Arial"/>
                <a:cs typeface="Arial"/>
                <a:sym typeface="Arial"/>
              </a:rPr>
            </a:br>
            <a:endParaRPr/>
          </a:p>
        </p:txBody>
      </p:sp>
      <p:sp>
        <p:nvSpPr>
          <p:cNvPr id="213" name="Google Shape;213;p25"/>
          <p:cNvSpPr txBox="1"/>
          <p:nvPr>
            <p:ph idx="1" type="body"/>
          </p:nvPr>
        </p:nvSpPr>
        <p:spPr>
          <a:xfrm>
            <a:off x="524983" y="1029891"/>
            <a:ext cx="7886700" cy="3263504"/>
          </a:xfrm>
          <a:prstGeom prst="rect">
            <a:avLst/>
          </a:prstGeom>
          <a:noFill/>
          <a:ln>
            <a:noFill/>
          </a:ln>
        </p:spPr>
        <p:txBody>
          <a:bodyPr anchorCtr="0" anchor="t" bIns="91425" lIns="91425" spcFirstLastPara="1" rIns="91425" wrap="square" tIns="91425">
            <a:noAutofit/>
          </a:bodyPr>
          <a:lstStyle/>
          <a:p>
            <a:pPr indent="-342900" lvl="0" marL="457200" rtl="0" algn="just">
              <a:lnSpc>
                <a:spcPct val="100000"/>
              </a:lnSpc>
              <a:spcBef>
                <a:spcPts val="600"/>
              </a:spcBef>
              <a:spcAft>
                <a:spcPts val="0"/>
              </a:spcAft>
              <a:buSzPts val="1800"/>
              <a:buChar char="◉"/>
            </a:pPr>
            <a:r>
              <a:rPr b="1" i="0" lang="en-IN">
                <a:solidFill>
                  <a:srgbClr val="222222"/>
                </a:solidFill>
                <a:latin typeface="Times New Roman"/>
                <a:ea typeface="Times New Roman"/>
                <a:cs typeface="Times New Roman"/>
                <a:sym typeface="Times New Roman"/>
              </a:rPr>
              <a:t>Pass</a:t>
            </a:r>
            <a:r>
              <a:rPr b="0" i="0" lang="en-IN">
                <a:solidFill>
                  <a:srgbClr val="222222"/>
                </a:solidFill>
                <a:latin typeface="Times New Roman"/>
                <a:ea typeface="Times New Roman"/>
                <a:cs typeface="Times New Roman"/>
                <a:sym typeface="Times New Roman"/>
              </a:rPr>
              <a:t> means to provide an argument to a function</a:t>
            </a:r>
            <a:r>
              <a:rPr b="0" i="0" lang="en-IN">
                <a:solidFill>
                  <a:srgbClr val="222222"/>
                </a:solidFill>
                <a:latin typeface="Source Sans Pro"/>
                <a:ea typeface="Source Sans Pro"/>
                <a:cs typeface="Source Sans Pro"/>
                <a:sym typeface="Source Sans Pro"/>
              </a:rPr>
              <a:t>.</a:t>
            </a:r>
            <a:endParaRPr b="0" i="0">
              <a:solidFill>
                <a:srgbClr val="202124"/>
              </a:solidFill>
              <a:latin typeface="Times New Roman"/>
              <a:ea typeface="Times New Roman"/>
              <a:cs typeface="Times New Roman"/>
              <a:sym typeface="Times New Roman"/>
            </a:endParaRPr>
          </a:p>
          <a:p>
            <a:pPr indent="-342900" lvl="0" marL="457200" rtl="0" algn="just">
              <a:lnSpc>
                <a:spcPct val="100000"/>
              </a:lnSpc>
              <a:spcBef>
                <a:spcPts val="600"/>
              </a:spcBef>
              <a:spcAft>
                <a:spcPts val="0"/>
              </a:spcAft>
              <a:buSzPts val="1800"/>
              <a:buChar char="◉"/>
            </a:pPr>
            <a:r>
              <a:rPr b="0" i="0" lang="en-IN">
                <a:solidFill>
                  <a:srgbClr val="202124"/>
                </a:solidFill>
                <a:latin typeface="Times New Roman"/>
                <a:ea typeface="Times New Roman"/>
                <a:cs typeface="Times New Roman"/>
                <a:sym typeface="Times New Roman"/>
              </a:rPr>
              <a:t>The terms “</a:t>
            </a:r>
            <a:r>
              <a:rPr b="1" i="0" lang="en-IN">
                <a:solidFill>
                  <a:srgbClr val="202124"/>
                </a:solidFill>
                <a:latin typeface="Times New Roman"/>
                <a:ea typeface="Times New Roman"/>
                <a:cs typeface="Times New Roman"/>
                <a:sym typeface="Times New Roman"/>
              </a:rPr>
              <a:t>pass by value</a:t>
            </a:r>
            <a:r>
              <a:rPr b="0" i="0" lang="en-IN">
                <a:solidFill>
                  <a:srgbClr val="202124"/>
                </a:solidFill>
                <a:latin typeface="Times New Roman"/>
                <a:ea typeface="Times New Roman"/>
                <a:cs typeface="Times New Roman"/>
                <a:sym typeface="Times New Roman"/>
              </a:rPr>
              <a:t>” and “</a:t>
            </a:r>
            <a:r>
              <a:rPr b="1" i="0" lang="en-IN">
                <a:solidFill>
                  <a:srgbClr val="202124"/>
                </a:solidFill>
                <a:latin typeface="Times New Roman"/>
                <a:ea typeface="Times New Roman"/>
                <a:cs typeface="Times New Roman"/>
                <a:sym typeface="Times New Roman"/>
              </a:rPr>
              <a:t>pass by reference</a:t>
            </a:r>
            <a:r>
              <a:rPr b="0" i="0" lang="en-IN">
                <a:solidFill>
                  <a:srgbClr val="202124"/>
                </a:solidFill>
                <a:latin typeface="Times New Roman"/>
                <a:ea typeface="Times New Roman"/>
                <a:cs typeface="Times New Roman"/>
                <a:sym typeface="Times New Roman"/>
              </a:rPr>
              <a:t>” are used to describe how variables are </a:t>
            </a:r>
            <a:r>
              <a:rPr b="1" i="0" lang="en-IN">
                <a:solidFill>
                  <a:srgbClr val="202124"/>
                </a:solidFill>
                <a:latin typeface="Times New Roman"/>
                <a:ea typeface="Times New Roman"/>
                <a:cs typeface="Times New Roman"/>
                <a:sym typeface="Times New Roman"/>
              </a:rPr>
              <a:t>passed</a:t>
            </a:r>
            <a:r>
              <a:rPr b="0" i="0" lang="en-IN">
                <a:solidFill>
                  <a:srgbClr val="202124"/>
                </a:solidFill>
                <a:latin typeface="Times New Roman"/>
                <a:ea typeface="Times New Roman"/>
                <a:cs typeface="Times New Roman"/>
                <a:sym typeface="Times New Roman"/>
              </a:rPr>
              <a:t> on. </a:t>
            </a:r>
            <a:endParaRPr/>
          </a:p>
          <a:p>
            <a:pPr indent="-342900" lvl="0" marL="457200" rtl="0" algn="just">
              <a:lnSpc>
                <a:spcPct val="100000"/>
              </a:lnSpc>
              <a:spcBef>
                <a:spcPts val="600"/>
              </a:spcBef>
              <a:spcAft>
                <a:spcPts val="0"/>
              </a:spcAft>
              <a:buSzPts val="1800"/>
              <a:buChar char="◉"/>
            </a:pPr>
            <a:r>
              <a:rPr b="0" i="0" lang="en-IN">
                <a:solidFill>
                  <a:srgbClr val="202124"/>
                </a:solidFill>
                <a:latin typeface="Times New Roman"/>
                <a:ea typeface="Times New Roman"/>
                <a:cs typeface="Times New Roman"/>
                <a:sym typeface="Times New Roman"/>
              </a:rPr>
              <a:t>To make it short: </a:t>
            </a:r>
            <a:r>
              <a:rPr b="1" i="0" lang="en-IN">
                <a:solidFill>
                  <a:srgbClr val="202124"/>
                </a:solidFill>
                <a:latin typeface="Times New Roman"/>
                <a:ea typeface="Times New Roman"/>
                <a:cs typeface="Times New Roman"/>
                <a:sym typeface="Times New Roman"/>
              </a:rPr>
              <a:t>pass by value</a:t>
            </a:r>
            <a:r>
              <a:rPr b="0" i="0" lang="en-IN">
                <a:solidFill>
                  <a:srgbClr val="202124"/>
                </a:solidFill>
                <a:latin typeface="Times New Roman"/>
                <a:ea typeface="Times New Roman"/>
                <a:cs typeface="Times New Roman"/>
                <a:sym typeface="Times New Roman"/>
              </a:rPr>
              <a:t> means the actual </a:t>
            </a:r>
            <a:r>
              <a:rPr b="1" i="0" lang="en-IN">
                <a:solidFill>
                  <a:srgbClr val="202124"/>
                </a:solidFill>
                <a:latin typeface="Times New Roman"/>
                <a:ea typeface="Times New Roman"/>
                <a:cs typeface="Times New Roman"/>
                <a:sym typeface="Times New Roman"/>
              </a:rPr>
              <a:t>value</a:t>
            </a:r>
            <a:r>
              <a:rPr b="0" i="0" lang="en-IN">
                <a:solidFill>
                  <a:srgbClr val="202124"/>
                </a:solidFill>
                <a:latin typeface="Times New Roman"/>
                <a:ea typeface="Times New Roman"/>
                <a:cs typeface="Times New Roman"/>
                <a:sym typeface="Times New Roman"/>
              </a:rPr>
              <a:t> is </a:t>
            </a:r>
            <a:r>
              <a:rPr b="1" i="0" lang="en-IN">
                <a:solidFill>
                  <a:srgbClr val="202124"/>
                </a:solidFill>
                <a:latin typeface="Times New Roman"/>
                <a:ea typeface="Times New Roman"/>
                <a:cs typeface="Times New Roman"/>
                <a:sym typeface="Times New Roman"/>
              </a:rPr>
              <a:t>passed</a:t>
            </a:r>
            <a:r>
              <a:rPr b="0" i="0" lang="en-IN">
                <a:solidFill>
                  <a:srgbClr val="202124"/>
                </a:solidFill>
                <a:latin typeface="Times New Roman"/>
                <a:ea typeface="Times New Roman"/>
                <a:cs typeface="Times New Roman"/>
                <a:sym typeface="Times New Roman"/>
              </a:rPr>
              <a:t> on. </a:t>
            </a:r>
            <a:endParaRPr/>
          </a:p>
          <a:p>
            <a:pPr indent="-342900" lvl="0" marL="457200" rtl="0" algn="just">
              <a:lnSpc>
                <a:spcPct val="100000"/>
              </a:lnSpc>
              <a:spcBef>
                <a:spcPts val="600"/>
              </a:spcBef>
              <a:spcAft>
                <a:spcPts val="0"/>
              </a:spcAft>
              <a:buSzPts val="1800"/>
              <a:buChar char="◉"/>
            </a:pPr>
            <a:r>
              <a:rPr b="1" i="0" lang="en-IN">
                <a:solidFill>
                  <a:srgbClr val="202124"/>
                </a:solidFill>
                <a:latin typeface="Times New Roman"/>
                <a:ea typeface="Times New Roman"/>
                <a:cs typeface="Times New Roman"/>
                <a:sym typeface="Times New Roman"/>
              </a:rPr>
              <a:t>Pass by reference</a:t>
            </a:r>
            <a:r>
              <a:rPr b="0" i="0" lang="en-IN">
                <a:solidFill>
                  <a:srgbClr val="202124"/>
                </a:solidFill>
                <a:latin typeface="Times New Roman"/>
                <a:ea typeface="Times New Roman"/>
                <a:cs typeface="Times New Roman"/>
                <a:sym typeface="Times New Roman"/>
              </a:rPr>
              <a:t> means a number (called an address) is </a:t>
            </a:r>
            <a:r>
              <a:rPr b="1" i="0" lang="en-IN">
                <a:solidFill>
                  <a:srgbClr val="202124"/>
                </a:solidFill>
                <a:latin typeface="Times New Roman"/>
                <a:ea typeface="Times New Roman"/>
                <a:cs typeface="Times New Roman"/>
                <a:sym typeface="Times New Roman"/>
              </a:rPr>
              <a:t>passed</a:t>
            </a:r>
            <a:r>
              <a:rPr b="0" i="0" lang="en-IN">
                <a:solidFill>
                  <a:srgbClr val="202124"/>
                </a:solidFill>
                <a:latin typeface="Times New Roman"/>
                <a:ea typeface="Times New Roman"/>
                <a:cs typeface="Times New Roman"/>
                <a:sym typeface="Times New Roman"/>
              </a:rPr>
              <a:t> on which defines where the </a:t>
            </a:r>
            <a:r>
              <a:rPr b="1" i="0" lang="en-IN">
                <a:solidFill>
                  <a:srgbClr val="202124"/>
                </a:solidFill>
                <a:latin typeface="Times New Roman"/>
                <a:ea typeface="Times New Roman"/>
                <a:cs typeface="Times New Roman"/>
                <a:sym typeface="Times New Roman"/>
              </a:rPr>
              <a:t>value</a:t>
            </a:r>
            <a:r>
              <a:rPr b="0" i="0" lang="en-IN">
                <a:solidFill>
                  <a:srgbClr val="202124"/>
                </a:solidFill>
                <a:latin typeface="Times New Roman"/>
                <a:ea typeface="Times New Roman"/>
                <a:cs typeface="Times New Roman"/>
                <a:sym typeface="Times New Roman"/>
              </a:rPr>
              <a:t> is stored</a:t>
            </a:r>
            <a:endParaRPr/>
          </a:p>
          <a:p>
            <a:pPr indent="-228600" lvl="0" marL="457200" rtl="0" algn="just">
              <a:lnSpc>
                <a:spcPct val="100000"/>
              </a:lnSpc>
              <a:spcBef>
                <a:spcPts val="600"/>
              </a:spcBef>
              <a:spcAft>
                <a:spcPts val="0"/>
              </a:spcAft>
              <a:buSzPts val="1800"/>
              <a:buNone/>
            </a:pPr>
            <a:r>
              <a:t/>
            </a:r>
            <a:endParaRPr>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1810300" y="556800"/>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t/>
            </a:r>
            <a:endParaRPr/>
          </a:p>
        </p:txBody>
      </p:sp>
      <p:sp>
        <p:nvSpPr>
          <p:cNvPr id="219" name="Google Shape;219;p26"/>
          <p:cNvSpPr txBox="1"/>
          <p:nvPr>
            <p:ph idx="1" type="body"/>
          </p:nvPr>
        </p:nvSpPr>
        <p:spPr>
          <a:xfrm>
            <a:off x="457200" y="1345100"/>
            <a:ext cx="8229600" cy="3580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600"/>
              </a:spcBef>
              <a:spcAft>
                <a:spcPts val="0"/>
              </a:spcAft>
              <a:buSzPts val="1800"/>
              <a:buNone/>
            </a:pPr>
            <a:r>
              <a:t/>
            </a:r>
            <a:endParaRPr/>
          </a:p>
        </p:txBody>
      </p:sp>
      <p:pic>
        <p:nvPicPr>
          <p:cNvPr descr="Pass by Value vs Reference Animation" id="220" name="Google Shape;220;p26"/>
          <p:cNvPicPr preferRelativeResize="0"/>
          <p:nvPr/>
        </p:nvPicPr>
        <p:blipFill rotWithShape="1">
          <a:blip r:embed="rId3">
            <a:alphaModFix/>
          </a:blip>
          <a:srcRect b="0" l="0" r="0" t="0"/>
          <a:stretch/>
        </p:blipFill>
        <p:spPr>
          <a:xfrm>
            <a:off x="2356312" y="1906824"/>
            <a:ext cx="4424814" cy="2389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type="title"/>
          </p:nvPr>
        </p:nvSpPr>
        <p:spPr>
          <a:xfrm>
            <a:off x="1810300" y="556800"/>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i="0" lang="en-IN">
                <a:latin typeface="Times New Roman"/>
                <a:ea typeface="Times New Roman"/>
                <a:cs typeface="Times New Roman"/>
                <a:sym typeface="Times New Roman"/>
              </a:rPr>
              <a:t>Pass by value</a:t>
            </a:r>
            <a:endParaRPr/>
          </a:p>
        </p:txBody>
      </p:sp>
      <p:sp>
        <p:nvSpPr>
          <p:cNvPr id="226" name="Google Shape;226;p27"/>
          <p:cNvSpPr txBox="1"/>
          <p:nvPr>
            <p:ph idx="1" type="body"/>
          </p:nvPr>
        </p:nvSpPr>
        <p:spPr>
          <a:xfrm>
            <a:off x="457200" y="1345100"/>
            <a:ext cx="8229600" cy="3580800"/>
          </a:xfrm>
          <a:prstGeom prst="rect">
            <a:avLst/>
          </a:prstGeom>
          <a:noFill/>
          <a:ln>
            <a:noFill/>
          </a:ln>
        </p:spPr>
        <p:txBody>
          <a:bodyPr anchorCtr="0" anchor="t" bIns="91425" lIns="91425" spcFirstLastPara="1" rIns="91425" wrap="square" tIns="91425">
            <a:noAutofit/>
          </a:bodyPr>
          <a:lstStyle/>
          <a:p>
            <a:pPr indent="-342900" lvl="0" marL="457200" rtl="0" algn="just">
              <a:lnSpc>
                <a:spcPct val="100000"/>
              </a:lnSpc>
              <a:spcBef>
                <a:spcPts val="600"/>
              </a:spcBef>
              <a:spcAft>
                <a:spcPts val="0"/>
              </a:spcAft>
              <a:buSzPts val="1800"/>
              <a:buChar char="◉"/>
            </a:pPr>
            <a:r>
              <a:rPr b="1" i="0" lang="en-IN">
                <a:latin typeface="Times New Roman"/>
                <a:ea typeface="Times New Roman"/>
                <a:cs typeface="Times New Roman"/>
                <a:sym typeface="Times New Roman"/>
              </a:rPr>
              <a:t>Passing by value </a:t>
            </a:r>
            <a:r>
              <a:rPr b="0" i="0" lang="en-IN">
                <a:latin typeface="Times New Roman"/>
                <a:ea typeface="Times New Roman"/>
                <a:cs typeface="Times New Roman"/>
                <a:sym typeface="Times New Roman"/>
              </a:rPr>
              <a:t>means that the value of the function parameter is copied into another location of your memory, and when accessing or modifying the variable within your function, only the copy is accessed/modified and the original value is left untouched. </a:t>
            </a:r>
            <a:endParaRPr/>
          </a:p>
          <a:p>
            <a:pPr indent="-342900" lvl="0" marL="457200" rtl="0" algn="just">
              <a:lnSpc>
                <a:spcPct val="100000"/>
              </a:lnSpc>
              <a:spcBef>
                <a:spcPts val="600"/>
              </a:spcBef>
              <a:spcAft>
                <a:spcPts val="0"/>
              </a:spcAft>
              <a:buSzPts val="1800"/>
              <a:buChar char="◉"/>
            </a:pPr>
            <a:r>
              <a:rPr b="0" i="0" lang="en-IN">
                <a:latin typeface="Times New Roman"/>
                <a:ea typeface="Times New Roman"/>
                <a:cs typeface="Times New Roman"/>
                <a:sym typeface="Times New Roman"/>
              </a:rPr>
              <a:t>Passing by value is how your values are passed on most of the time.</a:t>
            </a:r>
            <a:endParaRPr/>
          </a:p>
          <a:p>
            <a:pPr indent="-342900" lvl="0" marL="457200" rtl="0" algn="just">
              <a:lnSpc>
                <a:spcPct val="100000"/>
              </a:lnSpc>
              <a:spcBef>
                <a:spcPts val="600"/>
              </a:spcBef>
              <a:spcAft>
                <a:spcPts val="0"/>
              </a:spcAft>
              <a:buSzPts val="1800"/>
              <a:buChar char="◉"/>
            </a:pPr>
            <a:r>
              <a:rPr lang="en-IN">
                <a:latin typeface="Times New Roman"/>
                <a:ea typeface="Times New Roman"/>
                <a:cs typeface="Times New Roman"/>
                <a:sym typeface="Times New Roman"/>
              </a:rPr>
              <a:t>For example: (java)</a:t>
            </a:r>
            <a:endParaRPr/>
          </a:p>
          <a:p>
            <a:pPr indent="0" lvl="0" marL="0" rtl="0" algn="just">
              <a:lnSpc>
                <a:spcPct val="100000"/>
              </a:lnSpc>
              <a:spcBef>
                <a:spcPts val="600"/>
              </a:spcBef>
              <a:spcAft>
                <a:spcPts val="0"/>
              </a:spcAft>
              <a:buSzPts val="1800"/>
              <a:buNone/>
            </a:pPr>
            <a:r>
              <a:rPr b="0" i="0" lang="en-IN">
                <a:latin typeface="Times New Roman"/>
                <a:ea typeface="Times New Roman"/>
                <a:cs typeface="Times New Roman"/>
                <a:sym typeface="Times New Roman"/>
              </a:rPr>
              <a:t>  function add(int a, int </a:t>
            </a:r>
            <a:r>
              <a:rPr lang="en-IN">
                <a:latin typeface="Times New Roman"/>
                <a:ea typeface="Times New Roman"/>
                <a:cs typeface="Times New Roman"/>
                <a:sym typeface="Times New Roman"/>
              </a:rPr>
              <a:t>b)</a:t>
            </a:r>
            <a:endParaRPr b="0" i="0">
              <a:latin typeface="Times New Roman"/>
              <a:ea typeface="Times New Roman"/>
              <a:cs typeface="Times New Roman"/>
              <a:sym typeface="Times New Roman"/>
            </a:endParaRPr>
          </a:p>
          <a:p>
            <a:pPr indent="0" lvl="0" marL="0" rtl="0" algn="just">
              <a:lnSpc>
                <a:spcPct val="100000"/>
              </a:lnSpc>
              <a:spcBef>
                <a:spcPts val="600"/>
              </a:spcBef>
              <a:spcAft>
                <a:spcPts val="0"/>
              </a:spcAft>
              <a:buSzPts val="1800"/>
              <a:buNone/>
            </a:pPr>
            <a:r>
              <a:t/>
            </a:r>
            <a:endParaRPr>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1810300" y="556800"/>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i="0" lang="en-IN">
                <a:latin typeface="Times New Roman"/>
                <a:ea typeface="Times New Roman"/>
                <a:cs typeface="Times New Roman"/>
                <a:sym typeface="Times New Roman"/>
              </a:rPr>
              <a:t>Pass by reference</a:t>
            </a:r>
            <a:br>
              <a:rPr b="0" i="0" lang="en-IN">
                <a:solidFill>
                  <a:srgbClr val="302F2F"/>
                </a:solidFill>
                <a:latin typeface="Open Sans"/>
                <a:ea typeface="Open Sans"/>
                <a:cs typeface="Open Sans"/>
                <a:sym typeface="Open Sans"/>
              </a:rPr>
            </a:br>
            <a:endParaRPr/>
          </a:p>
        </p:txBody>
      </p:sp>
      <p:sp>
        <p:nvSpPr>
          <p:cNvPr id="232" name="Google Shape;232;p28"/>
          <p:cNvSpPr txBox="1"/>
          <p:nvPr>
            <p:ph idx="1" type="body"/>
          </p:nvPr>
        </p:nvSpPr>
        <p:spPr>
          <a:xfrm>
            <a:off x="457200" y="1345100"/>
            <a:ext cx="8229600" cy="3580800"/>
          </a:xfrm>
          <a:prstGeom prst="rect">
            <a:avLst/>
          </a:prstGeom>
          <a:noFill/>
          <a:ln>
            <a:noFill/>
          </a:ln>
        </p:spPr>
        <p:txBody>
          <a:bodyPr anchorCtr="0" anchor="t" bIns="91425" lIns="91425" spcFirstLastPara="1" rIns="91425" wrap="square" tIns="91425">
            <a:noAutofit/>
          </a:bodyPr>
          <a:lstStyle/>
          <a:p>
            <a:pPr indent="-342900" lvl="0" marL="457200" rtl="0" algn="just">
              <a:lnSpc>
                <a:spcPct val="100000"/>
              </a:lnSpc>
              <a:spcBef>
                <a:spcPts val="600"/>
              </a:spcBef>
              <a:spcAft>
                <a:spcPts val="0"/>
              </a:spcAft>
              <a:buSzPts val="1800"/>
              <a:buChar char="◉"/>
            </a:pPr>
            <a:r>
              <a:rPr b="0" i="0" lang="en-IN">
                <a:latin typeface="Times New Roman"/>
                <a:ea typeface="Times New Roman"/>
                <a:cs typeface="Times New Roman"/>
                <a:sym typeface="Times New Roman"/>
              </a:rPr>
              <a:t>Passing by reference means that the memory address of the variable (a pointer to the memory location) is passed to the function</a:t>
            </a:r>
            <a:endParaRPr/>
          </a:p>
          <a:p>
            <a:pPr indent="-342900" lvl="0" marL="457200" rtl="0" algn="just">
              <a:lnSpc>
                <a:spcPct val="100000"/>
              </a:lnSpc>
              <a:spcBef>
                <a:spcPts val="600"/>
              </a:spcBef>
              <a:spcAft>
                <a:spcPts val="0"/>
              </a:spcAft>
              <a:buSzPts val="1800"/>
              <a:buChar char="◉"/>
            </a:pPr>
            <a:r>
              <a:rPr b="0" i="0" lang="en-IN">
                <a:latin typeface="Times New Roman"/>
                <a:ea typeface="Times New Roman"/>
                <a:cs typeface="Times New Roman"/>
                <a:sym typeface="Times New Roman"/>
              </a:rPr>
              <a:t>means that the argument you’re passing to the function is a </a:t>
            </a:r>
            <a:r>
              <a:rPr b="1" i="0" lang="en-IN">
                <a:latin typeface="Times New Roman"/>
                <a:ea typeface="Times New Roman"/>
                <a:cs typeface="Times New Roman"/>
                <a:sym typeface="Times New Roman"/>
              </a:rPr>
              <a:t>reference</a:t>
            </a:r>
            <a:r>
              <a:rPr b="0" i="0" lang="en-IN">
                <a:latin typeface="Times New Roman"/>
                <a:ea typeface="Times New Roman"/>
                <a:cs typeface="Times New Roman"/>
                <a:sym typeface="Times New Roman"/>
              </a:rPr>
              <a:t> to a variable that already exists in memory rather than an independent copy of that variable.</a:t>
            </a:r>
            <a:endParaRPr/>
          </a:p>
          <a:p>
            <a:pPr indent="-342900" lvl="0" marL="457200" rtl="0" algn="just">
              <a:lnSpc>
                <a:spcPct val="100000"/>
              </a:lnSpc>
              <a:spcBef>
                <a:spcPts val="600"/>
              </a:spcBef>
              <a:spcAft>
                <a:spcPts val="0"/>
              </a:spcAft>
              <a:buSzPts val="1800"/>
              <a:buChar char="◉"/>
            </a:pPr>
            <a:r>
              <a:rPr lang="en-IN">
                <a:latin typeface="Times New Roman"/>
                <a:ea typeface="Times New Roman"/>
                <a:cs typeface="Times New Roman"/>
                <a:sym typeface="Times New Roman"/>
              </a:rPr>
              <a:t>For example: (java example)</a:t>
            </a:r>
            <a:endParaRPr/>
          </a:p>
          <a:p>
            <a:pPr indent="0" lvl="0" marL="0" rtl="0" algn="just">
              <a:lnSpc>
                <a:spcPct val="100000"/>
              </a:lnSpc>
              <a:spcBef>
                <a:spcPts val="600"/>
              </a:spcBef>
              <a:spcAft>
                <a:spcPts val="0"/>
              </a:spcAft>
              <a:buSzPts val="1800"/>
              <a:buNone/>
            </a:pPr>
            <a:r>
              <a:rPr lang="en-IN">
                <a:latin typeface="Times New Roman"/>
                <a:ea typeface="Times New Roman"/>
                <a:cs typeface="Times New Roman"/>
                <a:sym typeface="Times New Roman"/>
              </a:rPr>
              <a:t> function add(int &amp;a, int &amp;b)</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1810300" y="556800"/>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t/>
            </a:r>
            <a:endParaRPr/>
          </a:p>
        </p:txBody>
      </p:sp>
      <p:pic>
        <p:nvPicPr>
          <p:cNvPr id="238" name="Google Shape;238;p29"/>
          <p:cNvPicPr preferRelativeResize="0"/>
          <p:nvPr>
            <p:ph idx="1" type="body"/>
          </p:nvPr>
        </p:nvPicPr>
        <p:blipFill rotWithShape="1">
          <a:blip r:embed="rId3">
            <a:alphaModFix/>
          </a:blip>
          <a:srcRect b="6829" l="9205" r="9053" t="73"/>
          <a:stretch/>
        </p:blipFill>
        <p:spPr>
          <a:xfrm>
            <a:off x="980624" y="566184"/>
            <a:ext cx="7652510" cy="402708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IN"/>
              <a:t>Introduction to Python Functions</a:t>
            </a:r>
            <a:endParaRPr/>
          </a:p>
        </p:txBody>
      </p:sp>
      <p:sp>
        <p:nvSpPr>
          <p:cNvPr id="80" name="Google Shape;80;p3"/>
          <p:cNvSpPr txBox="1"/>
          <p:nvPr>
            <p:ph idx="1" type="body"/>
          </p:nvPr>
        </p:nvSpPr>
        <p:spPr>
          <a:xfrm>
            <a:off x="457200" y="1403306"/>
            <a:ext cx="8229600" cy="35226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Char char="◉"/>
            </a:pPr>
            <a:r>
              <a:rPr lang="en-IN" sz="1600"/>
              <a:t>A function is a group of related statements that performs a specific task.</a:t>
            </a:r>
            <a:endParaRPr/>
          </a:p>
          <a:p>
            <a:pPr indent="-342900" lvl="0" marL="457200" rtl="0" algn="l">
              <a:lnSpc>
                <a:spcPct val="100000"/>
              </a:lnSpc>
              <a:spcBef>
                <a:spcPts val="600"/>
              </a:spcBef>
              <a:spcAft>
                <a:spcPts val="0"/>
              </a:spcAft>
              <a:buSzPts val="1800"/>
              <a:buChar char="◉"/>
            </a:pPr>
            <a:r>
              <a:rPr lang="en-IN" sz="1600"/>
              <a:t>Functions can help to break our program into smaller and modular chunks. As our program grows larger and larger, functions make it more organized and manageable.</a:t>
            </a:r>
            <a:endParaRPr/>
          </a:p>
          <a:p>
            <a:pPr indent="-342900" lvl="0" marL="457200" rtl="0" algn="l">
              <a:lnSpc>
                <a:spcPct val="100000"/>
              </a:lnSpc>
              <a:spcBef>
                <a:spcPts val="600"/>
              </a:spcBef>
              <a:spcAft>
                <a:spcPts val="0"/>
              </a:spcAft>
              <a:buSzPts val="1800"/>
              <a:buChar char="◉"/>
            </a:pPr>
            <a:r>
              <a:rPr lang="en-IN" sz="1600"/>
              <a:t>Furthermore, it avoids repetition and makes the code reusable.</a:t>
            </a:r>
            <a:endParaRPr/>
          </a:p>
          <a:p>
            <a:pPr indent="-342900" lvl="0" marL="457200" rtl="0" algn="l">
              <a:lnSpc>
                <a:spcPct val="100000"/>
              </a:lnSpc>
              <a:spcBef>
                <a:spcPts val="600"/>
              </a:spcBef>
              <a:spcAft>
                <a:spcPts val="0"/>
              </a:spcAft>
              <a:buSzPts val="1800"/>
              <a:buChar char="◉"/>
            </a:pPr>
            <a:r>
              <a:rPr lang="en-IN" sz="1600"/>
              <a:t>It is a block of code which only runs when it is called.</a:t>
            </a:r>
            <a:endParaRPr/>
          </a:p>
          <a:p>
            <a:pPr indent="-342900" lvl="0" marL="457200" rtl="0" algn="l">
              <a:lnSpc>
                <a:spcPct val="100000"/>
              </a:lnSpc>
              <a:spcBef>
                <a:spcPts val="600"/>
              </a:spcBef>
              <a:spcAft>
                <a:spcPts val="0"/>
              </a:spcAft>
              <a:buSzPts val="1800"/>
              <a:buChar char="◉"/>
            </a:pPr>
            <a:r>
              <a:rPr lang="en-IN" sz="1600"/>
              <a:t>You can pass data, known as parameters, into a function.</a:t>
            </a:r>
            <a:endParaRPr/>
          </a:p>
          <a:p>
            <a:pPr indent="-342900" lvl="0" marL="457200" rtl="0" algn="l">
              <a:lnSpc>
                <a:spcPct val="100000"/>
              </a:lnSpc>
              <a:spcBef>
                <a:spcPts val="600"/>
              </a:spcBef>
              <a:spcAft>
                <a:spcPts val="0"/>
              </a:spcAft>
              <a:buSzPts val="1800"/>
              <a:buChar char="◉"/>
            </a:pPr>
            <a:r>
              <a:rPr lang="en-IN" sz="1600"/>
              <a:t>A function can return data as a result.</a:t>
            </a:r>
            <a:endParaRPr/>
          </a:p>
          <a:p>
            <a:pPr indent="-342900" lvl="0" marL="457200" rtl="0" algn="l">
              <a:lnSpc>
                <a:spcPct val="100000"/>
              </a:lnSpc>
              <a:spcBef>
                <a:spcPts val="600"/>
              </a:spcBef>
              <a:spcAft>
                <a:spcPts val="0"/>
              </a:spcAft>
              <a:buSzPts val="1800"/>
              <a:buChar char="◉"/>
            </a:pPr>
            <a:r>
              <a:rPr lang="en-IN" sz="1600"/>
              <a:t>To carry out that specific task, the function might or might not need multiple inputs. When the task is carried out, the function can or can not return one or more values.</a:t>
            </a:r>
            <a:endParaRPr/>
          </a:p>
          <a:p>
            <a:pPr indent="0" lvl="0" marL="114300" rtl="0" algn="l">
              <a:lnSpc>
                <a:spcPct val="100000"/>
              </a:lnSpc>
              <a:spcBef>
                <a:spcPts val="600"/>
              </a:spcBef>
              <a:spcAft>
                <a:spcPts val="0"/>
              </a:spcAft>
              <a:buSzPts val="1800"/>
              <a:buNone/>
            </a:pPr>
            <a:br>
              <a:rPr lang="en-IN" sz="1600"/>
            </a:b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615359" y="202075"/>
            <a:ext cx="7886700" cy="994172"/>
          </a:xfrm>
          <a:prstGeom prst="rect">
            <a:avLst/>
          </a:prstGeom>
          <a:solidFill>
            <a:schemeClr val="dk1"/>
          </a:solid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1600"/>
              <a:buNone/>
            </a:pPr>
            <a:r>
              <a:rPr b="1" lang="en-IN">
                <a:latin typeface="Times New Roman"/>
                <a:ea typeface="Times New Roman"/>
                <a:cs typeface="Times New Roman"/>
                <a:sym typeface="Times New Roman"/>
              </a:rPr>
              <a:t>Pass by object reference</a:t>
            </a:r>
            <a:endParaRPr/>
          </a:p>
        </p:txBody>
      </p:sp>
      <p:sp>
        <p:nvSpPr>
          <p:cNvPr id="244" name="Google Shape;244;p30"/>
          <p:cNvSpPr txBox="1"/>
          <p:nvPr>
            <p:ph idx="1" type="body"/>
          </p:nvPr>
        </p:nvSpPr>
        <p:spPr>
          <a:xfrm>
            <a:off x="457200" y="1345100"/>
            <a:ext cx="8229600" cy="3580800"/>
          </a:xfrm>
          <a:prstGeom prst="rect">
            <a:avLst/>
          </a:prstGeom>
          <a:noFill/>
          <a:ln>
            <a:noFill/>
          </a:ln>
        </p:spPr>
        <p:txBody>
          <a:bodyPr anchorCtr="0" anchor="t" bIns="91425" lIns="91425" spcFirstLastPara="1" rIns="91425" wrap="square" tIns="91425">
            <a:normAutofit/>
          </a:bodyPr>
          <a:lstStyle/>
          <a:p>
            <a:pPr indent="-342900" lvl="0" marL="457200" rtl="0" algn="l">
              <a:lnSpc>
                <a:spcPct val="100000"/>
              </a:lnSpc>
              <a:spcBef>
                <a:spcPts val="600"/>
              </a:spcBef>
              <a:spcAft>
                <a:spcPts val="0"/>
              </a:spcAft>
              <a:buSzPts val="1800"/>
              <a:buChar char="◉"/>
            </a:pPr>
            <a:r>
              <a:rPr b="1" lang="en-IN" sz="1800">
                <a:latin typeface="Times New Roman"/>
                <a:ea typeface="Times New Roman"/>
                <a:cs typeface="Times New Roman"/>
                <a:sym typeface="Times New Roman"/>
              </a:rPr>
              <a:t>Immutable: objects whose value cannot change</a:t>
            </a:r>
            <a:endParaRPr/>
          </a:p>
          <a:p>
            <a:pPr indent="-381000" lvl="1" marL="914400" rtl="0" algn="l">
              <a:lnSpc>
                <a:spcPct val="100000"/>
              </a:lnSpc>
              <a:spcBef>
                <a:spcPts val="0"/>
              </a:spcBef>
              <a:spcAft>
                <a:spcPts val="0"/>
              </a:spcAft>
              <a:buSzPts val="2400"/>
              <a:buChar char="○"/>
            </a:pPr>
            <a:r>
              <a:rPr lang="en-IN" sz="1500">
                <a:latin typeface="Times New Roman"/>
                <a:ea typeface="Times New Roman"/>
                <a:cs typeface="Times New Roman"/>
                <a:sym typeface="Times New Roman"/>
              </a:rPr>
              <a:t>1 Tuples </a:t>
            </a:r>
            <a:endParaRPr/>
          </a:p>
          <a:p>
            <a:pPr indent="-381000" lvl="1" marL="914400" rtl="0" algn="l">
              <a:lnSpc>
                <a:spcPct val="100000"/>
              </a:lnSpc>
              <a:spcBef>
                <a:spcPts val="0"/>
              </a:spcBef>
              <a:spcAft>
                <a:spcPts val="0"/>
              </a:spcAft>
              <a:buSzPts val="2400"/>
              <a:buChar char="○"/>
            </a:pPr>
            <a:r>
              <a:rPr lang="en-IN" sz="1500">
                <a:latin typeface="Times New Roman"/>
                <a:ea typeface="Times New Roman"/>
                <a:cs typeface="Times New Roman"/>
                <a:sym typeface="Times New Roman"/>
              </a:rPr>
              <a:t>2 Booleans </a:t>
            </a:r>
            <a:endParaRPr/>
          </a:p>
          <a:p>
            <a:pPr indent="-381000" lvl="1" marL="914400" rtl="0" algn="l">
              <a:lnSpc>
                <a:spcPct val="100000"/>
              </a:lnSpc>
              <a:spcBef>
                <a:spcPts val="0"/>
              </a:spcBef>
              <a:spcAft>
                <a:spcPts val="0"/>
              </a:spcAft>
              <a:buSzPts val="2400"/>
              <a:buChar char="○"/>
            </a:pPr>
            <a:r>
              <a:rPr lang="en-IN" sz="1500">
                <a:latin typeface="Times New Roman"/>
                <a:ea typeface="Times New Roman"/>
                <a:cs typeface="Times New Roman"/>
                <a:sym typeface="Times New Roman"/>
              </a:rPr>
              <a:t>3 Numbers </a:t>
            </a:r>
            <a:endParaRPr/>
          </a:p>
          <a:p>
            <a:pPr indent="-381000" lvl="1" marL="914400" rtl="0" algn="l">
              <a:lnSpc>
                <a:spcPct val="100000"/>
              </a:lnSpc>
              <a:spcBef>
                <a:spcPts val="0"/>
              </a:spcBef>
              <a:spcAft>
                <a:spcPts val="0"/>
              </a:spcAft>
              <a:buSzPts val="2400"/>
              <a:buChar char="○"/>
            </a:pPr>
            <a:r>
              <a:rPr lang="en-IN" sz="1500">
                <a:latin typeface="Times New Roman"/>
                <a:ea typeface="Times New Roman"/>
                <a:cs typeface="Times New Roman"/>
                <a:sym typeface="Times New Roman"/>
              </a:rPr>
              <a:t>4 Strings </a:t>
            </a:r>
            <a:endParaRPr/>
          </a:p>
          <a:p>
            <a:pPr indent="-342900" lvl="0" marL="457200" rtl="0" algn="l">
              <a:lnSpc>
                <a:spcPct val="100000"/>
              </a:lnSpc>
              <a:spcBef>
                <a:spcPts val="600"/>
              </a:spcBef>
              <a:spcAft>
                <a:spcPts val="0"/>
              </a:spcAft>
              <a:buSzPts val="1800"/>
              <a:buChar char="◉"/>
            </a:pPr>
            <a:r>
              <a:rPr b="1" lang="en-IN" sz="1800">
                <a:latin typeface="Times New Roman"/>
                <a:ea typeface="Times New Roman"/>
                <a:cs typeface="Times New Roman"/>
                <a:sym typeface="Times New Roman"/>
              </a:rPr>
              <a:t>Mutable: objects whose value can change</a:t>
            </a:r>
            <a:endParaRPr/>
          </a:p>
          <a:p>
            <a:pPr indent="-381000" lvl="1" marL="914400" rtl="0" algn="l">
              <a:lnSpc>
                <a:spcPct val="100000"/>
              </a:lnSpc>
              <a:spcBef>
                <a:spcPts val="0"/>
              </a:spcBef>
              <a:spcAft>
                <a:spcPts val="0"/>
              </a:spcAft>
              <a:buSzPts val="2400"/>
              <a:buChar char="○"/>
            </a:pPr>
            <a:r>
              <a:rPr lang="en-IN" sz="1500">
                <a:latin typeface="Times New Roman"/>
                <a:ea typeface="Times New Roman"/>
                <a:cs typeface="Times New Roman"/>
                <a:sym typeface="Times New Roman"/>
              </a:rPr>
              <a:t>1 Dictionaries</a:t>
            </a:r>
            <a:endParaRPr/>
          </a:p>
          <a:p>
            <a:pPr indent="-381000" lvl="1" marL="914400" rtl="0" algn="l">
              <a:lnSpc>
                <a:spcPct val="100000"/>
              </a:lnSpc>
              <a:spcBef>
                <a:spcPts val="0"/>
              </a:spcBef>
              <a:spcAft>
                <a:spcPts val="0"/>
              </a:spcAft>
              <a:buSzPts val="2400"/>
              <a:buChar char="○"/>
            </a:pPr>
            <a:r>
              <a:rPr lang="en-IN" sz="1500">
                <a:latin typeface="Times New Roman"/>
                <a:ea typeface="Times New Roman"/>
                <a:cs typeface="Times New Roman"/>
                <a:sym typeface="Times New Roman"/>
              </a:rPr>
              <a:t>2 Lists</a:t>
            </a:r>
            <a:endParaRPr/>
          </a:p>
          <a:p>
            <a:pPr indent="-381000" lvl="1" marL="914400" rtl="0" algn="l">
              <a:lnSpc>
                <a:spcPct val="100000"/>
              </a:lnSpc>
              <a:spcBef>
                <a:spcPts val="0"/>
              </a:spcBef>
              <a:spcAft>
                <a:spcPts val="0"/>
              </a:spcAft>
              <a:buSzPts val="2400"/>
              <a:buChar char="○"/>
            </a:pPr>
            <a:r>
              <a:rPr lang="en-IN" sz="1500">
                <a:latin typeface="Times New Roman"/>
                <a:ea typeface="Times New Roman"/>
                <a:cs typeface="Times New Roman"/>
                <a:sym typeface="Times New Roman"/>
              </a:rPr>
              <a:t>3 Set</a:t>
            </a:r>
            <a:endParaRPr/>
          </a:p>
          <a:p>
            <a:pPr indent="-342900" lvl="0" marL="457200" rtl="0" algn="l">
              <a:lnSpc>
                <a:spcPct val="100000"/>
              </a:lnSpc>
              <a:spcBef>
                <a:spcPts val="600"/>
              </a:spcBef>
              <a:spcAft>
                <a:spcPts val="0"/>
              </a:spcAft>
              <a:buSzPts val="1800"/>
              <a:buChar char="◉"/>
            </a:pPr>
            <a:r>
              <a:rPr lang="en-IN" sz="1800">
                <a:latin typeface="Times New Roman"/>
                <a:ea typeface="Times New Roman"/>
                <a:cs typeface="Times New Roman"/>
                <a:sym typeface="Times New Roman"/>
              </a:rPr>
              <a:t>This distinction matters because it explains seemingly contradictory behaviour</a:t>
            </a:r>
            <a:endParaRPr/>
          </a:p>
          <a:p>
            <a:pPr indent="-228600" lvl="0" marL="457200" rtl="0" algn="l">
              <a:lnSpc>
                <a:spcPct val="100000"/>
              </a:lnSpc>
              <a:spcBef>
                <a:spcPts val="600"/>
              </a:spcBef>
              <a:spcAft>
                <a:spcPts val="0"/>
              </a:spcAft>
              <a:buSzPts val="18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1810300" y="556800"/>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IN">
                <a:latin typeface="Times New Roman"/>
                <a:ea typeface="Times New Roman"/>
                <a:cs typeface="Times New Roman"/>
                <a:sym typeface="Times New Roman"/>
              </a:rPr>
              <a:t>Pass by object reference</a:t>
            </a:r>
            <a:endParaRPr/>
          </a:p>
        </p:txBody>
      </p:sp>
      <p:sp>
        <p:nvSpPr>
          <p:cNvPr id="250" name="Google Shape;250;p31"/>
          <p:cNvSpPr txBox="1"/>
          <p:nvPr>
            <p:ph idx="1" type="body"/>
          </p:nvPr>
        </p:nvSpPr>
        <p:spPr>
          <a:xfrm>
            <a:off x="457200" y="1345100"/>
            <a:ext cx="8229600" cy="35808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Char char="◉"/>
            </a:pPr>
            <a:r>
              <a:rPr b="1" lang="en-IN" sz="1500">
                <a:latin typeface="Times New Roman"/>
                <a:ea typeface="Times New Roman"/>
                <a:cs typeface="Times New Roman"/>
                <a:sym typeface="Times New Roman"/>
              </a:rPr>
              <a:t>#variables are really names</a:t>
            </a:r>
            <a:endParaRPr/>
          </a:p>
          <a:p>
            <a:pPr indent="0" lvl="1" marL="342900" rtl="0" algn="l">
              <a:lnSpc>
                <a:spcPct val="100000"/>
              </a:lnSpc>
              <a:spcBef>
                <a:spcPts val="0"/>
              </a:spcBef>
              <a:spcAft>
                <a:spcPts val="0"/>
              </a:spcAft>
              <a:buSzPts val="2400"/>
              <a:buNone/>
            </a:pPr>
            <a:r>
              <a:rPr lang="en-IN" sz="1500">
                <a:latin typeface="Times New Roman"/>
                <a:ea typeface="Times New Roman"/>
                <a:cs typeface="Times New Roman"/>
                <a:sym typeface="Times New Roman"/>
              </a:rPr>
              <a:t>c = 4</a:t>
            </a:r>
            <a:endParaRPr/>
          </a:p>
          <a:p>
            <a:pPr indent="0" lvl="1" marL="342900" rtl="0" algn="l">
              <a:lnSpc>
                <a:spcPct val="100000"/>
              </a:lnSpc>
              <a:spcBef>
                <a:spcPts val="0"/>
              </a:spcBef>
              <a:spcAft>
                <a:spcPts val="0"/>
              </a:spcAft>
              <a:buSzPts val="2400"/>
              <a:buNone/>
            </a:pPr>
            <a:r>
              <a:rPr lang="en-IN" sz="1500">
                <a:latin typeface="Times New Roman"/>
                <a:ea typeface="Times New Roman"/>
                <a:cs typeface="Times New Roman"/>
                <a:sym typeface="Times New Roman"/>
              </a:rPr>
              <a:t> d = c</a:t>
            </a:r>
            <a:endParaRPr/>
          </a:p>
          <a:p>
            <a:pPr indent="0" lvl="1" marL="342900" rtl="0" algn="l">
              <a:lnSpc>
                <a:spcPct val="100000"/>
              </a:lnSpc>
              <a:spcBef>
                <a:spcPts val="0"/>
              </a:spcBef>
              <a:spcAft>
                <a:spcPts val="0"/>
              </a:spcAft>
              <a:buSzPts val="2400"/>
              <a:buNone/>
            </a:pPr>
            <a:r>
              <a:rPr lang="en-IN" sz="1500">
                <a:latin typeface="Times New Roman"/>
                <a:ea typeface="Times New Roman"/>
                <a:cs typeface="Times New Roman"/>
                <a:sym typeface="Times New Roman"/>
              </a:rPr>
              <a:t> c+=1</a:t>
            </a:r>
            <a:endParaRPr/>
          </a:p>
          <a:p>
            <a:pPr indent="0" lvl="1" marL="342900" rtl="0" algn="l">
              <a:lnSpc>
                <a:spcPct val="100000"/>
              </a:lnSpc>
              <a:spcBef>
                <a:spcPts val="0"/>
              </a:spcBef>
              <a:spcAft>
                <a:spcPts val="0"/>
              </a:spcAft>
              <a:buSzPts val="2400"/>
              <a:buNone/>
            </a:pPr>
            <a:r>
              <a:rPr lang="en-IN" sz="1500">
                <a:latin typeface="Times New Roman"/>
                <a:ea typeface="Times New Roman"/>
                <a:cs typeface="Times New Roman"/>
                <a:sym typeface="Times New Roman"/>
              </a:rPr>
              <a:t> print( c)</a:t>
            </a:r>
            <a:endParaRPr/>
          </a:p>
          <a:p>
            <a:pPr indent="0" lvl="0" marL="0" rtl="0" algn="l">
              <a:lnSpc>
                <a:spcPct val="100000"/>
              </a:lnSpc>
              <a:spcBef>
                <a:spcPts val="600"/>
              </a:spcBef>
              <a:spcAft>
                <a:spcPts val="0"/>
              </a:spcAft>
              <a:buSzPts val="1800"/>
              <a:buNone/>
            </a:pPr>
            <a:r>
              <a:rPr lang="en-IN" sz="1500">
                <a:latin typeface="Times New Roman"/>
                <a:ea typeface="Times New Roman"/>
                <a:cs typeface="Times New Roman"/>
                <a:sym typeface="Times New Roman"/>
              </a:rPr>
              <a:t>        print(d) #d does not change because numbers are immutable</a:t>
            </a:r>
            <a:endParaRPr/>
          </a:p>
          <a:p>
            <a:pPr indent="-342900" lvl="0" marL="457200" rtl="0" algn="l">
              <a:lnSpc>
                <a:spcPct val="100000"/>
              </a:lnSpc>
              <a:spcBef>
                <a:spcPts val="600"/>
              </a:spcBef>
              <a:spcAft>
                <a:spcPts val="0"/>
              </a:spcAft>
              <a:buSzPts val="1800"/>
              <a:buChar char="◉"/>
            </a:pPr>
            <a:r>
              <a:rPr b="1" lang="en-IN" sz="1500">
                <a:latin typeface="Times New Roman"/>
                <a:ea typeface="Times New Roman"/>
                <a:cs typeface="Times New Roman"/>
                <a:sym typeface="Times New Roman"/>
              </a:rPr>
              <a:t> #lists are mutable</a:t>
            </a:r>
            <a:endParaRPr/>
          </a:p>
          <a:p>
            <a:pPr indent="0" lvl="1" marL="342900" rtl="0" algn="l">
              <a:lnSpc>
                <a:spcPct val="100000"/>
              </a:lnSpc>
              <a:spcBef>
                <a:spcPts val="0"/>
              </a:spcBef>
              <a:spcAft>
                <a:spcPts val="0"/>
              </a:spcAft>
              <a:buSzPts val="2400"/>
              <a:buNone/>
            </a:pPr>
            <a:r>
              <a:rPr lang="en-IN" sz="1500">
                <a:latin typeface="Times New Roman"/>
                <a:ea typeface="Times New Roman"/>
                <a:cs typeface="Times New Roman"/>
                <a:sym typeface="Times New Roman"/>
              </a:rPr>
              <a:t> a = [1,4,2]</a:t>
            </a:r>
            <a:endParaRPr/>
          </a:p>
          <a:p>
            <a:pPr indent="0" lvl="1" marL="342900" rtl="0" algn="l">
              <a:lnSpc>
                <a:spcPct val="100000"/>
              </a:lnSpc>
              <a:spcBef>
                <a:spcPts val="0"/>
              </a:spcBef>
              <a:spcAft>
                <a:spcPts val="0"/>
              </a:spcAft>
              <a:buSzPts val="2400"/>
              <a:buNone/>
            </a:pPr>
            <a:r>
              <a:rPr lang="en-IN" sz="1500">
                <a:latin typeface="Times New Roman"/>
                <a:ea typeface="Times New Roman"/>
                <a:cs typeface="Times New Roman"/>
                <a:sym typeface="Times New Roman"/>
              </a:rPr>
              <a:t> b = a #so this assigns the name b to the object attached to name a</a:t>
            </a:r>
            <a:endParaRPr/>
          </a:p>
          <a:p>
            <a:pPr indent="0" lvl="1" marL="342900" rtl="0" algn="l">
              <a:lnSpc>
                <a:spcPct val="100000"/>
              </a:lnSpc>
              <a:spcBef>
                <a:spcPts val="0"/>
              </a:spcBef>
              <a:spcAft>
                <a:spcPts val="0"/>
              </a:spcAft>
              <a:buSzPts val="2400"/>
              <a:buNone/>
            </a:pPr>
            <a:r>
              <a:rPr lang="en-IN" sz="1500">
                <a:latin typeface="Times New Roman"/>
                <a:ea typeface="Times New Roman"/>
                <a:cs typeface="Times New Roman"/>
                <a:sym typeface="Times New Roman"/>
              </a:rPr>
              <a:t> a.append(3)</a:t>
            </a:r>
            <a:endParaRPr/>
          </a:p>
          <a:p>
            <a:pPr indent="0" lvl="1" marL="342900" rtl="0" algn="l">
              <a:lnSpc>
                <a:spcPct val="100000"/>
              </a:lnSpc>
              <a:spcBef>
                <a:spcPts val="0"/>
              </a:spcBef>
              <a:spcAft>
                <a:spcPts val="0"/>
              </a:spcAft>
              <a:buSzPts val="2400"/>
              <a:buNone/>
            </a:pPr>
            <a:r>
              <a:rPr lang="en-IN" sz="1500">
                <a:latin typeface="Times New Roman"/>
                <a:ea typeface="Times New Roman"/>
                <a:cs typeface="Times New Roman"/>
                <a:sym typeface="Times New Roman"/>
              </a:rPr>
              <a:t> print( a)</a:t>
            </a:r>
            <a:endParaRPr/>
          </a:p>
          <a:p>
            <a:pPr indent="0" lvl="1" marL="342900" rtl="0" algn="l">
              <a:lnSpc>
                <a:spcPct val="100000"/>
              </a:lnSpc>
              <a:spcBef>
                <a:spcPts val="0"/>
              </a:spcBef>
              <a:spcAft>
                <a:spcPts val="0"/>
              </a:spcAft>
              <a:buSzPts val="2400"/>
              <a:buNone/>
            </a:pPr>
            <a:r>
              <a:rPr lang="en-IN" sz="1500">
                <a:latin typeface="Times New Roman"/>
                <a:ea typeface="Times New Roman"/>
                <a:cs typeface="Times New Roman"/>
                <a:sym typeface="Times New Roman"/>
              </a:rPr>
              <a:t> print( b) #b still points to the same object, its contents have just changed.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1810300" y="556800"/>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t/>
            </a:r>
            <a:endParaRPr/>
          </a:p>
        </p:txBody>
      </p:sp>
      <p:sp>
        <p:nvSpPr>
          <p:cNvPr id="256" name="Google Shape;256;p32"/>
          <p:cNvSpPr/>
          <p:nvPr/>
        </p:nvSpPr>
        <p:spPr>
          <a:xfrm>
            <a:off x="4457700" y="2457450"/>
            <a:ext cx="228600" cy="228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b="0" i="0" sz="1050" u="none" cap="none" strike="noStrike">
              <a:solidFill>
                <a:srgbClr val="000000"/>
              </a:solidFill>
              <a:latin typeface="Arial"/>
              <a:ea typeface="Arial"/>
              <a:cs typeface="Arial"/>
              <a:sym typeface="Arial"/>
            </a:endParaRPr>
          </a:p>
        </p:txBody>
      </p:sp>
      <p:pic>
        <p:nvPicPr>
          <p:cNvPr id="257" name="Google Shape;257;p32"/>
          <p:cNvPicPr preferRelativeResize="0"/>
          <p:nvPr>
            <p:ph idx="1" type="body"/>
          </p:nvPr>
        </p:nvPicPr>
        <p:blipFill rotWithShape="1">
          <a:blip r:embed="rId3">
            <a:alphaModFix/>
          </a:blip>
          <a:srcRect b="-257" l="9091" r="8941" t="-1"/>
          <a:stretch/>
        </p:blipFill>
        <p:spPr>
          <a:xfrm>
            <a:off x="1682603" y="1369219"/>
            <a:ext cx="5789428" cy="327189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3"/>
          <p:cNvSpPr txBox="1"/>
          <p:nvPr>
            <p:ph type="title"/>
          </p:nvPr>
        </p:nvSpPr>
        <p:spPr>
          <a:xfrm>
            <a:off x="1810300" y="556800"/>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lang="en-IN"/>
              <a:t>eg:</a:t>
            </a:r>
            <a:endParaRPr/>
          </a:p>
        </p:txBody>
      </p:sp>
      <p:pic>
        <p:nvPicPr>
          <p:cNvPr id="263" name="Google Shape;263;p33"/>
          <p:cNvPicPr preferRelativeResize="0"/>
          <p:nvPr>
            <p:ph idx="1" type="body"/>
          </p:nvPr>
        </p:nvPicPr>
        <p:blipFill rotWithShape="1">
          <a:blip r:embed="rId3">
            <a:alphaModFix/>
          </a:blip>
          <a:srcRect b="-255" l="9091" r="8716" t="-172"/>
          <a:stretch/>
        </p:blipFill>
        <p:spPr>
          <a:xfrm>
            <a:off x="1682602" y="1363625"/>
            <a:ext cx="5805377" cy="327748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4"/>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IN"/>
              <a:t>Calling a function (Cont.)</a:t>
            </a:r>
            <a:endParaRPr/>
          </a:p>
        </p:txBody>
      </p:sp>
      <p:sp>
        <p:nvSpPr>
          <p:cNvPr id="269" name="Google Shape;269;p34"/>
          <p:cNvSpPr txBox="1"/>
          <p:nvPr>
            <p:ph idx="1" type="body"/>
          </p:nvPr>
        </p:nvSpPr>
        <p:spPr>
          <a:xfrm>
            <a:off x="457200" y="1403306"/>
            <a:ext cx="8229600" cy="35226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600"/>
              </a:spcBef>
              <a:spcAft>
                <a:spcPts val="0"/>
              </a:spcAft>
              <a:buSzPts val="1800"/>
              <a:buNone/>
            </a:pPr>
            <a:r>
              <a:rPr b="1" lang="en-IN" sz="1400"/>
              <a:t>Return Statement</a:t>
            </a:r>
            <a:endParaRPr/>
          </a:p>
          <a:p>
            <a:pPr indent="-342900" lvl="0" marL="457200" rtl="0" algn="l">
              <a:lnSpc>
                <a:spcPct val="100000"/>
              </a:lnSpc>
              <a:spcBef>
                <a:spcPts val="600"/>
              </a:spcBef>
              <a:spcAft>
                <a:spcPts val="0"/>
              </a:spcAft>
              <a:buSzPts val="1800"/>
              <a:buChar char="◉"/>
            </a:pPr>
            <a:r>
              <a:rPr lang="en-IN" sz="1400"/>
              <a:t>The return statement is used to exit a function and go back to the place from where it was called.</a:t>
            </a:r>
            <a:endParaRPr/>
          </a:p>
          <a:p>
            <a:pPr indent="-342900" lvl="0" marL="457200" rtl="0" algn="l">
              <a:lnSpc>
                <a:spcPct val="100000"/>
              </a:lnSpc>
              <a:spcBef>
                <a:spcPts val="600"/>
              </a:spcBef>
              <a:spcAft>
                <a:spcPts val="0"/>
              </a:spcAft>
              <a:buSzPts val="1800"/>
              <a:buChar char="◉"/>
            </a:pPr>
            <a:r>
              <a:rPr b="1" lang="en-IN" sz="1400"/>
              <a:t>Syntax of return</a:t>
            </a:r>
            <a:endParaRPr/>
          </a:p>
          <a:p>
            <a:pPr indent="0" lvl="0" marL="450850" rtl="0" algn="l">
              <a:lnSpc>
                <a:spcPct val="100000"/>
              </a:lnSpc>
              <a:spcBef>
                <a:spcPts val="600"/>
              </a:spcBef>
              <a:spcAft>
                <a:spcPts val="0"/>
              </a:spcAft>
              <a:buSzPts val="1800"/>
              <a:buNone/>
            </a:pPr>
            <a:r>
              <a:rPr lang="en-IN" sz="1400"/>
              <a:t>return [expression_list]</a:t>
            </a:r>
            <a:endParaRPr/>
          </a:p>
          <a:p>
            <a:pPr indent="-365125" lvl="0" marL="450850" rtl="0" algn="l">
              <a:lnSpc>
                <a:spcPct val="100000"/>
              </a:lnSpc>
              <a:spcBef>
                <a:spcPts val="600"/>
              </a:spcBef>
              <a:spcAft>
                <a:spcPts val="0"/>
              </a:spcAft>
              <a:buSzPts val="1800"/>
              <a:buChar char="◉"/>
            </a:pPr>
            <a:r>
              <a:rPr lang="en-IN" sz="1400"/>
              <a:t>This statement can contain an expression that gets evaluated and the value is returned. If there is no expression in the statement or the return statement itself is not present inside a function, then the function will return the None object.</a:t>
            </a:r>
            <a:endParaRPr/>
          </a:p>
          <a:p>
            <a:pPr indent="-342900" lvl="0" marL="457200" rtl="0" algn="l">
              <a:lnSpc>
                <a:spcPct val="100000"/>
              </a:lnSpc>
              <a:spcBef>
                <a:spcPts val="600"/>
              </a:spcBef>
              <a:spcAft>
                <a:spcPts val="0"/>
              </a:spcAft>
              <a:buSzPts val="1800"/>
              <a:buChar char="◉"/>
            </a:pPr>
            <a:r>
              <a:rPr b="1" lang="en-IN" sz="1400"/>
              <a:t>Example</a:t>
            </a:r>
            <a:endParaRPr/>
          </a:p>
          <a:p>
            <a:pPr indent="0" lvl="0" marL="450850" rtl="0" algn="l">
              <a:lnSpc>
                <a:spcPct val="100000"/>
              </a:lnSpc>
              <a:spcBef>
                <a:spcPts val="600"/>
              </a:spcBef>
              <a:spcAft>
                <a:spcPts val="0"/>
              </a:spcAft>
              <a:buSzPts val="1800"/>
              <a:buNone/>
            </a:pPr>
            <a:r>
              <a:rPr lang="en-IN" sz="1400"/>
              <a:t>def my_function(x):</a:t>
            </a:r>
            <a:br>
              <a:rPr lang="en-IN" sz="1400"/>
            </a:br>
            <a:r>
              <a:rPr lang="en-IN" sz="1400"/>
              <a:t>    </a:t>
            </a:r>
            <a:r>
              <a:rPr b="1" lang="en-IN" sz="1400"/>
              <a:t>return 5 * x</a:t>
            </a:r>
            <a:br>
              <a:rPr b="1" lang="en-IN" sz="1400"/>
            </a:br>
            <a:br>
              <a:rPr lang="en-IN" sz="1400"/>
            </a:br>
            <a:r>
              <a:rPr lang="en-IN" sz="1400"/>
              <a:t>print(my_function(3))</a:t>
            </a:r>
            <a:br>
              <a:rPr lang="en-IN" sz="1400"/>
            </a:br>
            <a:r>
              <a:rPr lang="en-IN" sz="1400"/>
              <a:t>print(my_function(5))</a:t>
            </a:r>
            <a:br>
              <a:rPr lang="en-IN" sz="1400"/>
            </a:br>
            <a:r>
              <a:rPr lang="en-IN" sz="1400"/>
              <a:t>print(my_function(9))</a:t>
            </a:r>
            <a:endParaRPr/>
          </a:p>
          <a:p>
            <a:pPr indent="0" lvl="0" marL="114300" rtl="0" algn="l">
              <a:lnSpc>
                <a:spcPct val="100000"/>
              </a:lnSpc>
              <a:spcBef>
                <a:spcPts val="600"/>
              </a:spcBef>
              <a:spcAft>
                <a:spcPts val="0"/>
              </a:spcAft>
              <a:buSzPts val="1800"/>
              <a:buNone/>
            </a:pPr>
            <a:r>
              <a:t/>
            </a:r>
            <a:endParaRPr sz="1400"/>
          </a:p>
          <a:p>
            <a:pPr indent="0" lvl="0" marL="114300" rtl="0" algn="l">
              <a:lnSpc>
                <a:spcPct val="100000"/>
              </a:lnSpc>
              <a:spcBef>
                <a:spcPts val="600"/>
              </a:spcBef>
              <a:spcAft>
                <a:spcPts val="0"/>
              </a:spcAft>
              <a:buSzPts val="1800"/>
              <a:buNone/>
            </a:pPr>
            <a:br>
              <a:rPr lang="en-IN" sz="1400"/>
            </a:br>
            <a:endParaRPr sz="1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5"/>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IN"/>
              <a:t>Calling a function (Cont.)</a:t>
            </a:r>
            <a:endParaRPr/>
          </a:p>
        </p:txBody>
      </p:sp>
      <p:sp>
        <p:nvSpPr>
          <p:cNvPr id="275" name="Google Shape;275;p35"/>
          <p:cNvSpPr txBox="1"/>
          <p:nvPr>
            <p:ph idx="1" type="body"/>
          </p:nvPr>
        </p:nvSpPr>
        <p:spPr>
          <a:xfrm>
            <a:off x="457200" y="1403306"/>
            <a:ext cx="8229600" cy="35226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Char char="◉"/>
            </a:pPr>
            <a:r>
              <a:rPr b="1" lang="en-IN" sz="1400"/>
              <a:t>Example of return</a:t>
            </a:r>
            <a:endParaRPr/>
          </a:p>
          <a:p>
            <a:pPr indent="-342900" lvl="0" marL="457200" rtl="0" algn="l">
              <a:lnSpc>
                <a:spcPct val="100000"/>
              </a:lnSpc>
              <a:spcBef>
                <a:spcPts val="600"/>
              </a:spcBef>
              <a:spcAft>
                <a:spcPts val="0"/>
              </a:spcAft>
              <a:buSzPts val="1800"/>
              <a:buChar char="◉"/>
            </a:pPr>
            <a:r>
              <a:rPr lang="en-IN" sz="1400"/>
              <a:t>def absolute_value(num):</a:t>
            </a:r>
            <a:endParaRPr/>
          </a:p>
          <a:p>
            <a:pPr indent="0" lvl="0" marL="450850" rtl="0" algn="l">
              <a:lnSpc>
                <a:spcPct val="100000"/>
              </a:lnSpc>
              <a:spcBef>
                <a:spcPts val="600"/>
              </a:spcBef>
              <a:spcAft>
                <a:spcPts val="0"/>
              </a:spcAft>
              <a:buSzPts val="1800"/>
              <a:buNone/>
            </a:pPr>
            <a:r>
              <a:rPr lang="en-IN" sz="1400"/>
              <a:t>    """This function returns the absolute </a:t>
            </a:r>
            <a:endParaRPr/>
          </a:p>
          <a:p>
            <a:pPr indent="0" lvl="0" marL="450850" rtl="0" algn="l">
              <a:lnSpc>
                <a:spcPct val="100000"/>
              </a:lnSpc>
              <a:spcBef>
                <a:spcPts val="600"/>
              </a:spcBef>
              <a:spcAft>
                <a:spcPts val="0"/>
              </a:spcAft>
              <a:buSzPts val="1800"/>
              <a:buNone/>
            </a:pPr>
            <a:r>
              <a:rPr lang="en-IN" sz="1400"/>
              <a:t>    value of the entered number""" </a:t>
            </a:r>
            <a:endParaRPr/>
          </a:p>
          <a:p>
            <a:pPr indent="0" lvl="0" marL="450850" rtl="0" algn="l">
              <a:lnSpc>
                <a:spcPct val="100000"/>
              </a:lnSpc>
              <a:spcBef>
                <a:spcPts val="600"/>
              </a:spcBef>
              <a:spcAft>
                <a:spcPts val="0"/>
              </a:spcAft>
              <a:buSzPts val="1800"/>
              <a:buNone/>
            </a:pPr>
            <a:r>
              <a:rPr lang="en-IN" sz="1400"/>
              <a:t>    if num &gt;= 0: </a:t>
            </a:r>
            <a:endParaRPr/>
          </a:p>
          <a:p>
            <a:pPr indent="0" lvl="0" marL="450850" rtl="0" algn="l">
              <a:lnSpc>
                <a:spcPct val="100000"/>
              </a:lnSpc>
              <a:spcBef>
                <a:spcPts val="600"/>
              </a:spcBef>
              <a:spcAft>
                <a:spcPts val="0"/>
              </a:spcAft>
              <a:buSzPts val="1800"/>
              <a:buNone/>
            </a:pPr>
            <a:r>
              <a:rPr lang="en-IN" sz="1400"/>
              <a:t>        return num </a:t>
            </a:r>
            <a:endParaRPr/>
          </a:p>
          <a:p>
            <a:pPr indent="0" lvl="0" marL="450850" rtl="0" algn="l">
              <a:lnSpc>
                <a:spcPct val="100000"/>
              </a:lnSpc>
              <a:spcBef>
                <a:spcPts val="600"/>
              </a:spcBef>
              <a:spcAft>
                <a:spcPts val="0"/>
              </a:spcAft>
              <a:buSzPts val="1800"/>
              <a:buNone/>
            </a:pPr>
            <a:r>
              <a:rPr lang="en-IN" sz="1400"/>
              <a:t>    else: </a:t>
            </a:r>
            <a:endParaRPr/>
          </a:p>
          <a:p>
            <a:pPr indent="0" lvl="0" marL="450850" rtl="0" algn="l">
              <a:lnSpc>
                <a:spcPct val="100000"/>
              </a:lnSpc>
              <a:spcBef>
                <a:spcPts val="600"/>
              </a:spcBef>
              <a:spcAft>
                <a:spcPts val="0"/>
              </a:spcAft>
              <a:buSzPts val="1800"/>
              <a:buNone/>
            </a:pPr>
            <a:r>
              <a:rPr lang="en-IN" sz="1400"/>
              <a:t>        return -num </a:t>
            </a:r>
            <a:endParaRPr/>
          </a:p>
          <a:p>
            <a:pPr indent="0" lvl="0" marL="450850" rtl="0" algn="l">
              <a:lnSpc>
                <a:spcPct val="100000"/>
              </a:lnSpc>
              <a:spcBef>
                <a:spcPts val="600"/>
              </a:spcBef>
              <a:spcAft>
                <a:spcPts val="0"/>
              </a:spcAft>
              <a:buSzPts val="1800"/>
              <a:buNone/>
            </a:pPr>
            <a:r>
              <a:rPr lang="en-IN" sz="1400"/>
              <a:t>    print(absolute_value(2))</a:t>
            </a:r>
            <a:endParaRPr/>
          </a:p>
          <a:p>
            <a:pPr indent="0" lvl="0" marL="450850" rtl="0" algn="l">
              <a:lnSpc>
                <a:spcPct val="100000"/>
              </a:lnSpc>
              <a:spcBef>
                <a:spcPts val="600"/>
              </a:spcBef>
              <a:spcAft>
                <a:spcPts val="0"/>
              </a:spcAft>
              <a:buSzPts val="1800"/>
              <a:buNone/>
            </a:pPr>
            <a:r>
              <a:rPr lang="en-IN" sz="1400"/>
              <a:t>    print(absolute_value(-4))</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6"/>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IN"/>
              <a:t>Types of functions</a:t>
            </a:r>
            <a:endParaRPr/>
          </a:p>
        </p:txBody>
      </p:sp>
      <p:sp>
        <p:nvSpPr>
          <p:cNvPr id="281" name="Google Shape;281;p36"/>
          <p:cNvSpPr txBox="1"/>
          <p:nvPr>
            <p:ph idx="1" type="body"/>
          </p:nvPr>
        </p:nvSpPr>
        <p:spPr>
          <a:xfrm>
            <a:off x="457200" y="1403306"/>
            <a:ext cx="8229600" cy="35226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Char char="◉"/>
            </a:pPr>
            <a:r>
              <a:rPr lang="en-IN" sz="1600"/>
              <a:t>There are three types of functions in Python:</a:t>
            </a:r>
            <a:endParaRPr/>
          </a:p>
          <a:p>
            <a:pPr indent="-342900" lvl="0" marL="457200" rtl="0" algn="l">
              <a:lnSpc>
                <a:spcPct val="100000"/>
              </a:lnSpc>
              <a:spcBef>
                <a:spcPts val="600"/>
              </a:spcBef>
              <a:spcAft>
                <a:spcPts val="0"/>
              </a:spcAft>
              <a:buSzPts val="1800"/>
              <a:buChar char="◉"/>
            </a:pPr>
            <a:r>
              <a:rPr b="1" lang="en-IN" sz="1600"/>
              <a:t>Built-in functions</a:t>
            </a:r>
            <a:r>
              <a:rPr lang="en-IN" sz="1600"/>
              <a:t>, such as help() to ask for help, min() to get the minimum value, print() to print an object to the terminal, and many more.</a:t>
            </a:r>
            <a:endParaRPr/>
          </a:p>
          <a:p>
            <a:pPr indent="-342900" lvl="0" marL="457200" rtl="0" algn="l">
              <a:lnSpc>
                <a:spcPct val="100000"/>
              </a:lnSpc>
              <a:spcBef>
                <a:spcPts val="600"/>
              </a:spcBef>
              <a:spcAft>
                <a:spcPts val="0"/>
              </a:spcAft>
              <a:buSzPts val="1800"/>
              <a:buChar char="◉"/>
            </a:pPr>
            <a:r>
              <a:rPr b="1" lang="en-IN" sz="1600"/>
              <a:t>User-Defined Functions (UDFs)</a:t>
            </a:r>
            <a:r>
              <a:rPr lang="en-IN" sz="1600"/>
              <a:t>, which are functions that users create to help them out.</a:t>
            </a:r>
            <a:endParaRPr/>
          </a:p>
          <a:p>
            <a:pPr indent="-342900" lvl="0" marL="457200" rtl="0" algn="l">
              <a:lnSpc>
                <a:spcPct val="100000"/>
              </a:lnSpc>
              <a:spcBef>
                <a:spcPts val="600"/>
              </a:spcBef>
              <a:spcAft>
                <a:spcPts val="0"/>
              </a:spcAft>
              <a:buSzPts val="1800"/>
              <a:buChar char="◉"/>
            </a:pPr>
            <a:r>
              <a:rPr b="1" lang="en-IN" sz="1600"/>
              <a:t>Anonymous functions</a:t>
            </a:r>
            <a:r>
              <a:rPr lang="en-IN" sz="1600"/>
              <a:t>, which are also called lambda functions because they are not declared with the standard def keyword.</a:t>
            </a:r>
            <a:br>
              <a:rPr lang="en-IN" sz="1600"/>
            </a:br>
            <a:endParaRPr sz="16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7"/>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IN"/>
              <a:t>Anonymous Function / Lambda Function</a:t>
            </a:r>
            <a:endParaRPr/>
          </a:p>
        </p:txBody>
      </p:sp>
      <p:sp>
        <p:nvSpPr>
          <p:cNvPr id="287" name="Google Shape;287;p37"/>
          <p:cNvSpPr txBox="1"/>
          <p:nvPr>
            <p:ph idx="1" type="body"/>
          </p:nvPr>
        </p:nvSpPr>
        <p:spPr>
          <a:xfrm>
            <a:off x="457200" y="1403306"/>
            <a:ext cx="8229600" cy="35226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Char char="◉"/>
            </a:pPr>
            <a:r>
              <a:rPr lang="en-IN" sz="1600"/>
              <a:t>In Python, an anonymous function is a function that is defined without a name.</a:t>
            </a:r>
            <a:endParaRPr/>
          </a:p>
          <a:p>
            <a:pPr indent="-342900" lvl="0" marL="457200" rtl="0" algn="l">
              <a:lnSpc>
                <a:spcPct val="100000"/>
              </a:lnSpc>
              <a:spcBef>
                <a:spcPts val="600"/>
              </a:spcBef>
              <a:spcAft>
                <a:spcPts val="0"/>
              </a:spcAft>
              <a:buSzPts val="1800"/>
              <a:buChar char="◉"/>
            </a:pPr>
            <a:r>
              <a:rPr lang="en-IN" sz="1600"/>
              <a:t>While normal functions are defined using the def keyword in Python, anonymous functions are defined using the </a:t>
            </a:r>
            <a:r>
              <a:rPr b="1" lang="en-IN" sz="1600"/>
              <a:t>lambda</a:t>
            </a:r>
            <a:r>
              <a:rPr lang="en-IN" sz="1600"/>
              <a:t> keyword.</a:t>
            </a:r>
            <a:endParaRPr/>
          </a:p>
          <a:p>
            <a:pPr indent="-342900" lvl="0" marL="457200" rtl="0" algn="l">
              <a:lnSpc>
                <a:spcPct val="100000"/>
              </a:lnSpc>
              <a:spcBef>
                <a:spcPts val="600"/>
              </a:spcBef>
              <a:spcAft>
                <a:spcPts val="0"/>
              </a:spcAft>
              <a:buSzPts val="1800"/>
              <a:buChar char="◉"/>
            </a:pPr>
            <a:r>
              <a:rPr lang="en-IN" sz="1600"/>
              <a:t>Hence, anonymous functions are also called </a:t>
            </a:r>
            <a:r>
              <a:rPr b="1" lang="en-IN" sz="1600"/>
              <a:t>lambda functions.</a:t>
            </a:r>
            <a:endParaRPr/>
          </a:p>
          <a:p>
            <a:pPr indent="-342900" lvl="0" marL="457200" rtl="0" algn="l">
              <a:lnSpc>
                <a:spcPct val="100000"/>
              </a:lnSpc>
              <a:spcBef>
                <a:spcPts val="600"/>
              </a:spcBef>
              <a:spcAft>
                <a:spcPts val="0"/>
              </a:spcAft>
              <a:buSzPts val="1800"/>
              <a:buChar char="◉"/>
            </a:pPr>
            <a:r>
              <a:rPr lang="en-IN" sz="1600"/>
              <a:t>A lambda function in python has the following syntax.</a:t>
            </a:r>
            <a:endParaRPr/>
          </a:p>
          <a:p>
            <a:pPr indent="-342900" lvl="0" marL="457200" rtl="0" algn="l">
              <a:lnSpc>
                <a:spcPct val="100000"/>
              </a:lnSpc>
              <a:spcBef>
                <a:spcPts val="600"/>
              </a:spcBef>
              <a:spcAft>
                <a:spcPts val="0"/>
              </a:spcAft>
              <a:buSzPts val="1800"/>
              <a:buChar char="◉"/>
            </a:pPr>
            <a:r>
              <a:rPr b="1" lang="en-IN" sz="1600"/>
              <a:t>Syntax of Lambda Function in python</a:t>
            </a:r>
            <a:endParaRPr/>
          </a:p>
          <a:p>
            <a:pPr indent="-342900" lvl="0" marL="457200" rtl="0" algn="l">
              <a:lnSpc>
                <a:spcPct val="100000"/>
              </a:lnSpc>
              <a:spcBef>
                <a:spcPts val="600"/>
              </a:spcBef>
              <a:spcAft>
                <a:spcPts val="0"/>
              </a:spcAft>
              <a:buSzPts val="1800"/>
              <a:buChar char="◉"/>
            </a:pPr>
            <a:r>
              <a:rPr b="1" lang="en-IN" sz="1600"/>
              <a:t>lambda arguments: expression</a:t>
            </a:r>
            <a:endParaRPr/>
          </a:p>
          <a:p>
            <a:pPr indent="-342900" lvl="0" marL="457200" rtl="0" algn="l">
              <a:lnSpc>
                <a:spcPct val="100000"/>
              </a:lnSpc>
              <a:spcBef>
                <a:spcPts val="600"/>
              </a:spcBef>
              <a:spcAft>
                <a:spcPts val="0"/>
              </a:spcAft>
              <a:buSzPts val="1800"/>
              <a:buChar char="◉"/>
            </a:pPr>
            <a:r>
              <a:rPr lang="en-IN" sz="1600"/>
              <a:t>Lambda functions can have any number of arguments but only one expression. The expression is evaluated and returned. Lambda functions can be used wherever function objects are required.</a:t>
            </a:r>
            <a:endParaRPr/>
          </a:p>
          <a:p>
            <a:pPr indent="-342900" lvl="0" marL="457200" rtl="0" algn="l">
              <a:lnSpc>
                <a:spcPct val="100000"/>
              </a:lnSpc>
              <a:spcBef>
                <a:spcPts val="600"/>
              </a:spcBef>
              <a:spcAft>
                <a:spcPts val="0"/>
              </a:spcAft>
              <a:buSzPts val="1800"/>
              <a:buChar char="◉"/>
            </a:pPr>
            <a:r>
              <a:rPr lang="en-IN" sz="1600"/>
              <a:t>An anonymous function cannot be a direct call to print because lambda requires an expression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8"/>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IN"/>
              <a:t>Anonymous Function / Lambda Function (Cont.)</a:t>
            </a:r>
            <a:endParaRPr/>
          </a:p>
        </p:txBody>
      </p:sp>
      <p:sp>
        <p:nvSpPr>
          <p:cNvPr id="293" name="Google Shape;293;p38"/>
          <p:cNvSpPr txBox="1"/>
          <p:nvPr>
            <p:ph idx="1" type="body"/>
          </p:nvPr>
        </p:nvSpPr>
        <p:spPr>
          <a:xfrm>
            <a:off x="457200" y="1403306"/>
            <a:ext cx="8229600" cy="35226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600"/>
              </a:spcBef>
              <a:spcAft>
                <a:spcPts val="0"/>
              </a:spcAft>
              <a:buSzPts val="1800"/>
              <a:buNone/>
            </a:pPr>
            <a:r>
              <a:rPr b="1" lang="en-IN" sz="1600"/>
              <a:t>Example</a:t>
            </a:r>
            <a:endParaRPr/>
          </a:p>
          <a:p>
            <a:pPr indent="-342900" lvl="0" marL="457200" rtl="0" algn="l">
              <a:lnSpc>
                <a:spcPct val="100000"/>
              </a:lnSpc>
              <a:spcBef>
                <a:spcPts val="600"/>
              </a:spcBef>
              <a:spcAft>
                <a:spcPts val="0"/>
              </a:spcAft>
              <a:buSzPts val="1800"/>
              <a:buChar char="◉"/>
            </a:pPr>
            <a:r>
              <a:rPr lang="en-IN" sz="1600"/>
              <a:t>double = lambda x: x * 2 </a:t>
            </a:r>
            <a:endParaRPr/>
          </a:p>
          <a:p>
            <a:pPr indent="-342900" lvl="0" marL="457200" rtl="0" algn="l">
              <a:lnSpc>
                <a:spcPct val="100000"/>
              </a:lnSpc>
              <a:spcBef>
                <a:spcPts val="600"/>
              </a:spcBef>
              <a:spcAft>
                <a:spcPts val="0"/>
              </a:spcAft>
              <a:buSzPts val="1800"/>
              <a:buChar char="◉"/>
            </a:pPr>
            <a:r>
              <a:rPr lang="en-IN" sz="1600"/>
              <a:t>print(double(5)) 🡺 10</a:t>
            </a:r>
            <a:endParaRPr/>
          </a:p>
          <a:p>
            <a:pPr indent="-342900" lvl="0" marL="457200" rtl="0" algn="l">
              <a:lnSpc>
                <a:spcPct val="100000"/>
              </a:lnSpc>
              <a:spcBef>
                <a:spcPts val="600"/>
              </a:spcBef>
              <a:spcAft>
                <a:spcPts val="0"/>
              </a:spcAft>
              <a:buSzPts val="1800"/>
              <a:buChar char="◉"/>
            </a:pPr>
            <a:r>
              <a:rPr lang="en-IN" sz="1600"/>
              <a:t>In the above program, lambda x: x * 2 is the lambda function. Here x is the argument and x * 2 is the expression that gets evaluated and returned.</a:t>
            </a:r>
            <a:endParaRPr/>
          </a:p>
          <a:p>
            <a:pPr indent="-342900" lvl="0" marL="457200" rtl="0" algn="l">
              <a:lnSpc>
                <a:spcPct val="100000"/>
              </a:lnSpc>
              <a:spcBef>
                <a:spcPts val="600"/>
              </a:spcBef>
              <a:spcAft>
                <a:spcPts val="0"/>
              </a:spcAft>
              <a:buSzPts val="1800"/>
              <a:buChar char="◉"/>
            </a:pPr>
            <a:r>
              <a:rPr lang="en-IN" sz="1600"/>
              <a:t>This function has no name. It returns a function object which is assigned to the identifier double.</a:t>
            </a:r>
            <a:endParaRPr/>
          </a:p>
          <a:p>
            <a:pPr indent="-342900" lvl="0" marL="457200" rtl="0" algn="l">
              <a:lnSpc>
                <a:spcPct val="100000"/>
              </a:lnSpc>
              <a:spcBef>
                <a:spcPts val="600"/>
              </a:spcBef>
              <a:spcAft>
                <a:spcPts val="0"/>
              </a:spcAft>
              <a:buSzPts val="1800"/>
              <a:buChar char="◉"/>
            </a:pPr>
            <a:r>
              <a:rPr lang="en-IN" sz="1600"/>
              <a:t>It is nearly the same as below function.</a:t>
            </a:r>
            <a:endParaRPr/>
          </a:p>
          <a:p>
            <a:pPr indent="0" lvl="0" marL="450850" rtl="0" algn="l">
              <a:lnSpc>
                <a:spcPct val="100000"/>
              </a:lnSpc>
              <a:spcBef>
                <a:spcPts val="600"/>
              </a:spcBef>
              <a:spcAft>
                <a:spcPts val="0"/>
              </a:spcAft>
              <a:buSzPts val="1800"/>
              <a:buNone/>
            </a:pPr>
            <a:r>
              <a:rPr lang="en-IN" sz="1600"/>
              <a:t>def double(x): </a:t>
            </a:r>
            <a:endParaRPr/>
          </a:p>
          <a:p>
            <a:pPr indent="0" lvl="0" marL="450850" rtl="0" algn="l">
              <a:lnSpc>
                <a:spcPct val="100000"/>
              </a:lnSpc>
              <a:spcBef>
                <a:spcPts val="600"/>
              </a:spcBef>
              <a:spcAft>
                <a:spcPts val="0"/>
              </a:spcAft>
              <a:buSzPts val="1800"/>
              <a:buNone/>
            </a:pPr>
            <a:r>
              <a:rPr lang="en-IN" sz="1600"/>
              <a:t>    return x * 2</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9"/>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IN"/>
              <a:t>Anonymous Function / Lambda Function (Cont.)</a:t>
            </a:r>
            <a:endParaRPr/>
          </a:p>
        </p:txBody>
      </p:sp>
      <p:sp>
        <p:nvSpPr>
          <p:cNvPr id="299" name="Google Shape;299;p39"/>
          <p:cNvSpPr txBox="1"/>
          <p:nvPr>
            <p:ph idx="1" type="body"/>
          </p:nvPr>
        </p:nvSpPr>
        <p:spPr>
          <a:xfrm>
            <a:off x="457200" y="1403306"/>
            <a:ext cx="8229600" cy="35226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600"/>
              </a:spcBef>
              <a:spcAft>
                <a:spcPts val="0"/>
              </a:spcAft>
              <a:buSzPts val="1800"/>
              <a:buNone/>
            </a:pPr>
            <a:r>
              <a:rPr b="1" lang="en-IN" sz="1600"/>
              <a:t>Use of Lambda Function in python</a:t>
            </a:r>
            <a:endParaRPr/>
          </a:p>
          <a:p>
            <a:pPr indent="-342900" lvl="0" marL="457200" rtl="0" algn="l">
              <a:lnSpc>
                <a:spcPct val="100000"/>
              </a:lnSpc>
              <a:spcBef>
                <a:spcPts val="600"/>
              </a:spcBef>
              <a:spcAft>
                <a:spcPts val="0"/>
              </a:spcAft>
              <a:buSzPts val="1800"/>
              <a:buChar char="◉"/>
            </a:pPr>
            <a:r>
              <a:rPr lang="en-IN" sz="1600"/>
              <a:t>We use lambda functions when we require a nameless function for a short period of time.</a:t>
            </a:r>
            <a:endParaRPr/>
          </a:p>
          <a:p>
            <a:pPr indent="-342900" lvl="0" marL="457200" rtl="0" algn="l">
              <a:lnSpc>
                <a:spcPct val="100000"/>
              </a:lnSpc>
              <a:spcBef>
                <a:spcPts val="600"/>
              </a:spcBef>
              <a:spcAft>
                <a:spcPts val="0"/>
              </a:spcAft>
              <a:buSzPts val="1800"/>
              <a:buChar char="◉"/>
            </a:pPr>
            <a:r>
              <a:rPr lang="en-IN" sz="1600"/>
              <a:t>In Python, we generally use it as an argument to a higher-order function (a function that takes in other functions as arguments). </a:t>
            </a:r>
            <a:endParaRPr/>
          </a:p>
          <a:p>
            <a:pPr indent="-342900" lvl="0" marL="457200" rtl="0" algn="l">
              <a:lnSpc>
                <a:spcPct val="100000"/>
              </a:lnSpc>
              <a:spcBef>
                <a:spcPts val="600"/>
              </a:spcBef>
              <a:spcAft>
                <a:spcPts val="0"/>
              </a:spcAft>
              <a:buSzPts val="1800"/>
              <a:buChar char="◉"/>
            </a:pPr>
            <a:r>
              <a:rPr lang="en-IN" sz="1600"/>
              <a:t>Lambda functions are used along with built-in functions like filter(), map() etc.</a:t>
            </a:r>
            <a:endParaRPr/>
          </a:p>
          <a:p>
            <a:pPr indent="-228600" lvl="0" marL="457200" rtl="0" algn="l">
              <a:lnSpc>
                <a:spcPct val="100000"/>
              </a:lnSpc>
              <a:spcBef>
                <a:spcPts val="600"/>
              </a:spcBef>
              <a:spcAft>
                <a:spcPts val="0"/>
              </a:spcAft>
              <a:buSzPts val="1800"/>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4"/>
          <p:cNvSpPr txBox="1"/>
          <p:nvPr>
            <p:ph type="title"/>
          </p:nvPr>
        </p:nvSpPr>
        <p:spPr>
          <a:xfrm>
            <a:off x="1810300" y="556800"/>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t/>
            </a:r>
            <a:endParaRPr/>
          </a:p>
        </p:txBody>
      </p:sp>
      <p:pic>
        <p:nvPicPr>
          <p:cNvPr descr="Python Function Tutorial - Type of Functions in Python(With Example)" id="86" name="Google Shape;86;p4"/>
          <p:cNvPicPr preferRelativeResize="0"/>
          <p:nvPr>
            <p:ph idx="1" type="body"/>
          </p:nvPr>
        </p:nvPicPr>
        <p:blipFill rotWithShape="1">
          <a:blip r:embed="rId3">
            <a:alphaModFix/>
          </a:blip>
          <a:srcRect b="4386" l="7886" r="11040" t="4227"/>
          <a:stretch/>
        </p:blipFill>
        <p:spPr>
          <a:xfrm>
            <a:off x="1945758" y="1507164"/>
            <a:ext cx="5055900" cy="29823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0"/>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IN"/>
              <a:t>Anonymous Function / Lambda Function (Cont.)</a:t>
            </a:r>
            <a:endParaRPr/>
          </a:p>
        </p:txBody>
      </p:sp>
      <p:sp>
        <p:nvSpPr>
          <p:cNvPr id="305" name="Google Shape;305;p40"/>
          <p:cNvSpPr txBox="1"/>
          <p:nvPr>
            <p:ph idx="1" type="body"/>
          </p:nvPr>
        </p:nvSpPr>
        <p:spPr>
          <a:xfrm>
            <a:off x="457200" y="1403306"/>
            <a:ext cx="8229600" cy="35226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600"/>
              </a:spcBef>
              <a:spcAft>
                <a:spcPts val="0"/>
              </a:spcAft>
              <a:buSzPts val="1800"/>
              <a:buNone/>
            </a:pPr>
            <a:r>
              <a:rPr b="1" lang="en-IN" sz="1600"/>
              <a:t>Example use with filter()</a:t>
            </a:r>
            <a:endParaRPr/>
          </a:p>
          <a:p>
            <a:pPr indent="0" lvl="0" marL="114300" rtl="0" algn="just">
              <a:lnSpc>
                <a:spcPct val="100000"/>
              </a:lnSpc>
              <a:spcBef>
                <a:spcPts val="600"/>
              </a:spcBef>
              <a:spcAft>
                <a:spcPts val="0"/>
              </a:spcAft>
              <a:buSzPts val="1800"/>
              <a:buNone/>
            </a:pPr>
            <a:r>
              <a:rPr b="0" i="0" lang="en-IN" sz="1600" u="none" cap="none" strike="noStrike">
                <a:solidFill>
                  <a:srgbClr val="000000"/>
                </a:solidFill>
                <a:latin typeface="Verdana"/>
                <a:ea typeface="Verdana"/>
                <a:cs typeface="Verdana"/>
                <a:sym typeface="Verdana"/>
              </a:rPr>
              <a:t>The </a:t>
            </a:r>
            <a:r>
              <a:rPr b="0" i="0" lang="en-IN" sz="1600" u="none" cap="none" strike="noStrike">
                <a:solidFill>
                  <a:schemeClr val="dk1"/>
                </a:solidFill>
                <a:latin typeface="Consolas"/>
                <a:ea typeface="Consolas"/>
                <a:cs typeface="Consolas"/>
                <a:sym typeface="Consolas"/>
              </a:rPr>
              <a:t>filter()</a:t>
            </a:r>
            <a:r>
              <a:rPr b="0" i="0" lang="en-IN" sz="1600" u="none" cap="none" strike="noStrike">
                <a:solidFill>
                  <a:schemeClr val="dk1"/>
                </a:solidFill>
                <a:latin typeface="Verdana"/>
                <a:ea typeface="Verdana"/>
                <a:cs typeface="Verdana"/>
                <a:sym typeface="Verdana"/>
              </a:rPr>
              <a:t> function </a:t>
            </a:r>
            <a:r>
              <a:rPr b="0" i="0" lang="en-IN" sz="1600" u="none" cap="none" strike="noStrike">
                <a:solidFill>
                  <a:srgbClr val="000000"/>
                </a:solidFill>
                <a:latin typeface="Verdana"/>
                <a:ea typeface="Verdana"/>
                <a:cs typeface="Verdana"/>
                <a:sym typeface="Verdana"/>
              </a:rPr>
              <a:t>returns an iterator were the items are filtered through a function to test if the item is accepted or not.</a:t>
            </a:r>
            <a:endParaRPr/>
          </a:p>
          <a:p>
            <a:pPr indent="0" lvl="0" marL="114300" rtl="0" algn="just">
              <a:lnSpc>
                <a:spcPct val="100000"/>
              </a:lnSpc>
              <a:spcBef>
                <a:spcPts val="600"/>
              </a:spcBef>
              <a:spcAft>
                <a:spcPts val="0"/>
              </a:spcAft>
              <a:buSzPts val="1800"/>
              <a:buNone/>
            </a:pPr>
            <a:r>
              <a:rPr b="1" i="0" lang="en-IN" sz="1200">
                <a:solidFill>
                  <a:srgbClr val="000000"/>
                </a:solidFill>
                <a:latin typeface="Consolas"/>
                <a:ea typeface="Consolas"/>
                <a:cs typeface="Consolas"/>
                <a:sym typeface="Consolas"/>
              </a:rPr>
              <a:t>filter(</a:t>
            </a:r>
            <a:r>
              <a:rPr b="1" i="1" lang="en-IN" sz="1200">
                <a:solidFill>
                  <a:srgbClr val="000000"/>
                </a:solidFill>
                <a:latin typeface="Consolas"/>
                <a:ea typeface="Consolas"/>
                <a:cs typeface="Consolas"/>
                <a:sym typeface="Consolas"/>
              </a:rPr>
              <a:t>function</a:t>
            </a:r>
            <a:r>
              <a:rPr b="1" i="0" lang="en-IN" sz="1200">
                <a:solidFill>
                  <a:srgbClr val="000000"/>
                </a:solidFill>
                <a:latin typeface="Consolas"/>
                <a:ea typeface="Consolas"/>
                <a:cs typeface="Consolas"/>
                <a:sym typeface="Consolas"/>
              </a:rPr>
              <a:t>, </a:t>
            </a:r>
            <a:r>
              <a:rPr b="1" i="1" lang="en-IN" sz="1200">
                <a:solidFill>
                  <a:srgbClr val="000000"/>
                </a:solidFill>
                <a:latin typeface="Consolas"/>
                <a:ea typeface="Consolas"/>
                <a:cs typeface="Consolas"/>
                <a:sym typeface="Consolas"/>
              </a:rPr>
              <a:t>iterable</a:t>
            </a:r>
            <a:r>
              <a:rPr b="1" i="0" lang="en-IN" sz="1200">
                <a:solidFill>
                  <a:srgbClr val="000000"/>
                </a:solidFill>
                <a:latin typeface="Consolas"/>
                <a:ea typeface="Consolas"/>
                <a:cs typeface="Consolas"/>
                <a:sym typeface="Consolas"/>
              </a:rPr>
              <a:t>)</a:t>
            </a:r>
            <a:endParaRPr b="1" sz="1600"/>
          </a:p>
          <a:p>
            <a:pPr indent="-342900" lvl="0" marL="457200" rtl="0" algn="l">
              <a:lnSpc>
                <a:spcPct val="100000"/>
              </a:lnSpc>
              <a:spcBef>
                <a:spcPts val="600"/>
              </a:spcBef>
              <a:spcAft>
                <a:spcPts val="0"/>
              </a:spcAft>
              <a:buSzPts val="1800"/>
              <a:buChar char="◉"/>
            </a:pPr>
            <a:r>
              <a:rPr b="1" lang="en-IN" sz="1600"/>
              <a:t>The filter() function in Python takes in a function and a list as arguments.</a:t>
            </a:r>
            <a:endParaRPr/>
          </a:p>
          <a:p>
            <a:pPr indent="-342900" lvl="0" marL="457200" rtl="0" algn="l">
              <a:lnSpc>
                <a:spcPct val="100000"/>
              </a:lnSpc>
              <a:spcBef>
                <a:spcPts val="600"/>
              </a:spcBef>
              <a:spcAft>
                <a:spcPts val="0"/>
              </a:spcAft>
              <a:buSzPts val="1800"/>
              <a:buChar char="◉"/>
            </a:pPr>
            <a:r>
              <a:rPr lang="en-IN" sz="1600"/>
              <a:t>The function is called with all the items in the list and a new list is returned which contains items for which the function evaluates to True.</a:t>
            </a:r>
            <a:endParaRPr/>
          </a:p>
          <a:p>
            <a:pPr indent="-342900" lvl="0" marL="457200" rtl="0" algn="l">
              <a:lnSpc>
                <a:spcPct val="100000"/>
              </a:lnSpc>
              <a:spcBef>
                <a:spcPts val="600"/>
              </a:spcBef>
              <a:spcAft>
                <a:spcPts val="0"/>
              </a:spcAft>
              <a:buSzPts val="1800"/>
              <a:buChar char="◉"/>
            </a:pPr>
            <a:r>
              <a:rPr lang="en-IN" sz="1600"/>
              <a:t>Here is an example use of filter() function to filter out only even numbers from a list.</a:t>
            </a:r>
            <a:endParaRPr/>
          </a:p>
        </p:txBody>
      </p:sp>
      <p:sp>
        <p:nvSpPr>
          <p:cNvPr id="306" name="Google Shape;306;p40"/>
          <p:cNvSpPr/>
          <p:nvPr/>
        </p:nvSpPr>
        <p:spPr>
          <a:xfrm>
            <a:off x="0" y="-94565"/>
            <a:ext cx="184731" cy="646331"/>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IN"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1"/>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t/>
            </a:r>
            <a:endParaRPr/>
          </a:p>
        </p:txBody>
      </p:sp>
      <p:sp>
        <p:nvSpPr>
          <p:cNvPr id="312" name="Google Shape;312;p41"/>
          <p:cNvSpPr txBox="1"/>
          <p:nvPr>
            <p:ph idx="1" type="body"/>
          </p:nvPr>
        </p:nvSpPr>
        <p:spPr>
          <a:xfrm>
            <a:off x="457200" y="1403306"/>
            <a:ext cx="8229600" cy="35226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Char char="◉"/>
            </a:pPr>
            <a:r>
              <a:rPr lang="en-IN" sz="2400"/>
              <a:t>Program to filter out only the even items from a list </a:t>
            </a:r>
            <a:endParaRPr/>
          </a:p>
          <a:p>
            <a:pPr indent="0" lvl="0" marL="450850" rtl="0" algn="l">
              <a:lnSpc>
                <a:spcPct val="100000"/>
              </a:lnSpc>
              <a:spcBef>
                <a:spcPts val="600"/>
              </a:spcBef>
              <a:spcAft>
                <a:spcPts val="0"/>
              </a:spcAft>
              <a:buSzPts val="1800"/>
              <a:buNone/>
            </a:pPr>
            <a:r>
              <a:rPr lang="en-IN" sz="2400"/>
              <a:t>my_list = [1, 5, 4, 6, 8, 11, 3, 12] </a:t>
            </a:r>
            <a:endParaRPr/>
          </a:p>
          <a:p>
            <a:pPr indent="0" lvl="0" marL="450850" rtl="0" algn="l">
              <a:lnSpc>
                <a:spcPct val="100000"/>
              </a:lnSpc>
              <a:spcBef>
                <a:spcPts val="600"/>
              </a:spcBef>
              <a:spcAft>
                <a:spcPts val="0"/>
              </a:spcAft>
              <a:buSzPts val="1800"/>
              <a:buNone/>
            </a:pPr>
            <a:r>
              <a:rPr lang="en-IN" sz="2400"/>
              <a:t>new_list = list(filter(lambda x: (x%2 == 0) , my_list)) </a:t>
            </a:r>
            <a:endParaRPr/>
          </a:p>
          <a:p>
            <a:pPr indent="0" lvl="0" marL="450850" rtl="0" algn="l">
              <a:lnSpc>
                <a:spcPct val="100000"/>
              </a:lnSpc>
              <a:spcBef>
                <a:spcPts val="600"/>
              </a:spcBef>
              <a:spcAft>
                <a:spcPts val="0"/>
              </a:spcAft>
              <a:buSzPts val="1800"/>
              <a:buNone/>
            </a:pPr>
            <a:r>
              <a:rPr lang="en-IN" sz="2400"/>
              <a:t>print(new_list) 🡺 [4, 6, 8, 12]</a:t>
            </a:r>
            <a:endParaRPr/>
          </a:p>
          <a:p>
            <a:pPr indent="0" lvl="0" marL="450850" rtl="0" algn="l">
              <a:lnSpc>
                <a:spcPct val="100000"/>
              </a:lnSpc>
              <a:spcBef>
                <a:spcPts val="600"/>
              </a:spcBef>
              <a:spcAft>
                <a:spcPts val="0"/>
              </a:spcAft>
              <a:buSzPts val="1800"/>
              <a:buNone/>
            </a:pPr>
            <a:r>
              <a:t/>
            </a:r>
            <a:endParaRPr sz="2400"/>
          </a:p>
          <a:p>
            <a:pPr indent="-228600" lvl="0" marL="457200" rtl="0" algn="l">
              <a:lnSpc>
                <a:spcPct val="100000"/>
              </a:lnSpc>
              <a:spcBef>
                <a:spcPts val="600"/>
              </a:spcBef>
              <a:spcAft>
                <a:spcPts val="0"/>
              </a:spcAft>
              <a:buSzPts val="18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2"/>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IN"/>
              <a:t>Anonymous Function / Lambda Function (Cont.)</a:t>
            </a:r>
            <a:endParaRPr/>
          </a:p>
        </p:txBody>
      </p:sp>
      <p:sp>
        <p:nvSpPr>
          <p:cNvPr id="318" name="Google Shape;318;p42"/>
          <p:cNvSpPr txBox="1"/>
          <p:nvPr>
            <p:ph idx="1" type="body"/>
          </p:nvPr>
        </p:nvSpPr>
        <p:spPr>
          <a:xfrm>
            <a:off x="457200" y="1403306"/>
            <a:ext cx="8229600" cy="35226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600"/>
              </a:spcBef>
              <a:spcAft>
                <a:spcPts val="0"/>
              </a:spcAft>
              <a:buSzPts val="1800"/>
              <a:buNone/>
            </a:pPr>
            <a:r>
              <a:t/>
            </a:r>
            <a:endParaRPr b="1" sz="1600"/>
          </a:p>
          <a:p>
            <a:pPr indent="0" lvl="0" marL="114300" rtl="0" algn="l">
              <a:lnSpc>
                <a:spcPct val="100000"/>
              </a:lnSpc>
              <a:spcBef>
                <a:spcPts val="600"/>
              </a:spcBef>
              <a:spcAft>
                <a:spcPts val="0"/>
              </a:spcAft>
              <a:buSzPts val="1800"/>
              <a:buNone/>
            </a:pPr>
            <a:r>
              <a:rPr b="1" lang="en-IN" sz="1600"/>
              <a:t>Example use with map()</a:t>
            </a:r>
            <a:endParaRPr/>
          </a:p>
          <a:p>
            <a:pPr indent="0" lvl="0" marL="0" marR="0" rtl="0" algn="l">
              <a:lnSpc>
                <a:spcPct val="100000"/>
              </a:lnSpc>
              <a:spcBef>
                <a:spcPts val="0"/>
              </a:spcBef>
              <a:spcAft>
                <a:spcPts val="0"/>
              </a:spcAft>
              <a:buClr>
                <a:schemeClr val="dk1"/>
              </a:buClr>
              <a:buSzPts val="1600"/>
              <a:buFont typeface="Verdana"/>
              <a:buNone/>
            </a:pPr>
            <a:r>
              <a:rPr b="0" i="0" lang="en-IN" sz="1600" u="none" cap="none" strike="noStrike">
                <a:solidFill>
                  <a:schemeClr val="dk1"/>
                </a:solidFill>
                <a:latin typeface="Verdana"/>
                <a:ea typeface="Verdana"/>
                <a:cs typeface="Verdana"/>
                <a:sym typeface="Verdana"/>
              </a:rPr>
              <a:t>The </a:t>
            </a:r>
            <a:r>
              <a:rPr b="0" i="0" lang="en-IN" sz="1600" u="none" cap="none" strike="noStrike">
                <a:solidFill>
                  <a:schemeClr val="dk1"/>
                </a:solidFill>
                <a:latin typeface="Consolas"/>
                <a:ea typeface="Consolas"/>
                <a:cs typeface="Consolas"/>
                <a:sym typeface="Consolas"/>
              </a:rPr>
              <a:t>map()</a:t>
            </a:r>
            <a:r>
              <a:rPr b="0" i="0" lang="en-IN" sz="1600" u="none" cap="none" strike="noStrike">
                <a:solidFill>
                  <a:schemeClr val="dk1"/>
                </a:solidFill>
                <a:latin typeface="Verdana"/>
                <a:ea typeface="Verdana"/>
                <a:cs typeface="Verdana"/>
                <a:sym typeface="Verdana"/>
              </a:rPr>
              <a:t> function executes a specified function for each item in an iterable. The item is sent to the function as a parameter.</a:t>
            </a:r>
            <a:endParaRPr b="0" i="0" sz="800" u="none" cap="none" strike="noStrike">
              <a:solidFill>
                <a:schemeClr val="dk1"/>
              </a:solidFill>
            </a:endParaRPr>
          </a:p>
          <a:p>
            <a:pPr indent="0" lvl="0" marL="0" marR="0" rtl="0" algn="l">
              <a:lnSpc>
                <a:spcPct val="100000"/>
              </a:lnSpc>
              <a:spcBef>
                <a:spcPts val="0"/>
              </a:spcBef>
              <a:spcAft>
                <a:spcPts val="0"/>
              </a:spcAft>
              <a:buClr>
                <a:srgbClr val="000000"/>
              </a:buClr>
              <a:buSzPts val="1200"/>
              <a:buFont typeface="Consolas"/>
              <a:buNone/>
            </a:pPr>
            <a:r>
              <a:rPr b="1" i="0" lang="en-IN" sz="1200">
                <a:solidFill>
                  <a:srgbClr val="000000"/>
                </a:solidFill>
                <a:latin typeface="Consolas"/>
                <a:ea typeface="Consolas"/>
                <a:cs typeface="Consolas"/>
                <a:sym typeface="Consolas"/>
              </a:rPr>
              <a:t>map(</a:t>
            </a:r>
            <a:r>
              <a:rPr b="1" i="1" lang="en-IN" sz="1200">
                <a:solidFill>
                  <a:srgbClr val="000000"/>
                </a:solidFill>
                <a:latin typeface="Consolas"/>
                <a:ea typeface="Consolas"/>
                <a:cs typeface="Consolas"/>
                <a:sym typeface="Consolas"/>
              </a:rPr>
              <a:t>function</a:t>
            </a:r>
            <a:r>
              <a:rPr b="1" i="0" lang="en-IN" sz="1200">
                <a:solidFill>
                  <a:srgbClr val="000000"/>
                </a:solidFill>
                <a:latin typeface="Consolas"/>
                <a:ea typeface="Consolas"/>
                <a:cs typeface="Consolas"/>
                <a:sym typeface="Consolas"/>
              </a:rPr>
              <a:t>, </a:t>
            </a:r>
            <a:r>
              <a:rPr b="1" i="1" lang="en-IN" sz="1200">
                <a:solidFill>
                  <a:srgbClr val="000000"/>
                </a:solidFill>
                <a:latin typeface="Consolas"/>
                <a:ea typeface="Consolas"/>
                <a:cs typeface="Consolas"/>
                <a:sym typeface="Consolas"/>
              </a:rPr>
              <a:t>iterables</a:t>
            </a:r>
            <a:r>
              <a:rPr b="1" i="0" lang="en-IN" sz="1200">
                <a:solidFill>
                  <a:srgbClr val="000000"/>
                </a:solidFill>
                <a:latin typeface="Consolas"/>
                <a:ea typeface="Consolas"/>
                <a:cs typeface="Consolas"/>
                <a:sym typeface="Consolas"/>
              </a:rPr>
              <a:t>)</a:t>
            </a:r>
            <a:endParaRPr b="1" sz="1600"/>
          </a:p>
          <a:p>
            <a:pPr indent="-342900" lvl="0" marL="457200" rtl="0" algn="l">
              <a:lnSpc>
                <a:spcPct val="100000"/>
              </a:lnSpc>
              <a:spcBef>
                <a:spcPts val="600"/>
              </a:spcBef>
              <a:spcAft>
                <a:spcPts val="0"/>
              </a:spcAft>
              <a:buSzPts val="1800"/>
              <a:buChar char="◉"/>
            </a:pPr>
            <a:r>
              <a:rPr lang="en-IN" sz="1600"/>
              <a:t>The map() function in Python takes in a function and a list.</a:t>
            </a:r>
            <a:endParaRPr/>
          </a:p>
          <a:p>
            <a:pPr indent="-342900" lvl="0" marL="457200" rtl="0" algn="l">
              <a:lnSpc>
                <a:spcPct val="100000"/>
              </a:lnSpc>
              <a:spcBef>
                <a:spcPts val="600"/>
              </a:spcBef>
              <a:spcAft>
                <a:spcPts val="0"/>
              </a:spcAft>
              <a:buSzPts val="1800"/>
              <a:buChar char="◉"/>
            </a:pPr>
            <a:r>
              <a:rPr lang="en-IN" sz="1600"/>
              <a:t>The function is called with all the items in the list and a new list is returned which contains items returned by that function for each item.</a:t>
            </a:r>
            <a:endParaRPr/>
          </a:p>
          <a:p>
            <a:pPr indent="-342900" lvl="0" marL="457200" rtl="0" algn="l">
              <a:lnSpc>
                <a:spcPct val="100000"/>
              </a:lnSpc>
              <a:spcBef>
                <a:spcPts val="600"/>
              </a:spcBef>
              <a:spcAft>
                <a:spcPts val="0"/>
              </a:spcAft>
              <a:buSzPts val="1800"/>
              <a:buChar char="◉"/>
            </a:pPr>
            <a:r>
              <a:rPr lang="en-IN" sz="1600"/>
              <a:t>Here is an example use of map() function to double all the items in a list.</a:t>
            </a:r>
            <a:endParaRPr/>
          </a:p>
        </p:txBody>
      </p:sp>
      <p:sp>
        <p:nvSpPr>
          <p:cNvPr id="319" name="Google Shape;319;p42"/>
          <p:cNvSpPr/>
          <p:nvPr/>
        </p:nvSpPr>
        <p:spPr>
          <a:xfrm>
            <a:off x="0" y="43934"/>
            <a:ext cx="184731" cy="369332"/>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3"/>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t/>
            </a:r>
            <a:endParaRPr/>
          </a:p>
        </p:txBody>
      </p:sp>
      <p:sp>
        <p:nvSpPr>
          <p:cNvPr id="325" name="Google Shape;325;p43"/>
          <p:cNvSpPr txBox="1"/>
          <p:nvPr>
            <p:ph idx="1" type="body"/>
          </p:nvPr>
        </p:nvSpPr>
        <p:spPr>
          <a:xfrm>
            <a:off x="457200" y="1403306"/>
            <a:ext cx="8229600" cy="35226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Char char="◉"/>
            </a:pPr>
            <a:r>
              <a:rPr lang="en-IN" sz="2400"/>
              <a:t>Program to double each item in a list using map() </a:t>
            </a:r>
            <a:endParaRPr/>
          </a:p>
          <a:p>
            <a:pPr indent="0" lvl="0" marL="450850" rtl="0" algn="l">
              <a:lnSpc>
                <a:spcPct val="100000"/>
              </a:lnSpc>
              <a:spcBef>
                <a:spcPts val="600"/>
              </a:spcBef>
              <a:spcAft>
                <a:spcPts val="0"/>
              </a:spcAft>
              <a:buSzPts val="1800"/>
              <a:buNone/>
            </a:pPr>
            <a:r>
              <a:rPr lang="en-IN" sz="2400"/>
              <a:t>my_list = [1, 5, 4, 6, 8, 11, 3, 12] </a:t>
            </a:r>
            <a:endParaRPr/>
          </a:p>
          <a:p>
            <a:pPr indent="0" lvl="0" marL="450850" rtl="0" algn="l">
              <a:lnSpc>
                <a:spcPct val="100000"/>
              </a:lnSpc>
              <a:spcBef>
                <a:spcPts val="600"/>
              </a:spcBef>
              <a:spcAft>
                <a:spcPts val="0"/>
              </a:spcAft>
              <a:buSzPts val="1800"/>
              <a:buNone/>
            </a:pPr>
            <a:r>
              <a:rPr lang="en-IN" sz="2400"/>
              <a:t>new_list = list(map(lambda x: x * 2 , my_list)) </a:t>
            </a:r>
            <a:endParaRPr/>
          </a:p>
          <a:p>
            <a:pPr indent="0" lvl="0" marL="450850" rtl="0" algn="l">
              <a:lnSpc>
                <a:spcPct val="100000"/>
              </a:lnSpc>
              <a:spcBef>
                <a:spcPts val="600"/>
              </a:spcBef>
              <a:spcAft>
                <a:spcPts val="0"/>
              </a:spcAft>
              <a:buSzPts val="1800"/>
              <a:buNone/>
            </a:pPr>
            <a:r>
              <a:rPr lang="en-IN" sz="2400"/>
              <a:t>print(new_list)  🡺 [2, 10, 8, 12, 16, 22, 6, 24]</a:t>
            </a:r>
            <a:endParaRPr/>
          </a:p>
          <a:p>
            <a:pPr indent="-228600" lvl="0" marL="457200" rtl="0" algn="l">
              <a:lnSpc>
                <a:spcPct val="100000"/>
              </a:lnSpc>
              <a:spcBef>
                <a:spcPts val="600"/>
              </a:spcBef>
              <a:spcAft>
                <a:spcPts val="0"/>
              </a:spcAft>
              <a:buSzPts val="18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4"/>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IN"/>
              <a:t>Anonymous Function / Lambda Function (Cont.)</a:t>
            </a:r>
            <a:endParaRPr/>
          </a:p>
        </p:txBody>
      </p:sp>
      <p:sp>
        <p:nvSpPr>
          <p:cNvPr id="331" name="Google Shape;331;p44"/>
          <p:cNvSpPr txBox="1"/>
          <p:nvPr>
            <p:ph idx="1" type="body"/>
          </p:nvPr>
        </p:nvSpPr>
        <p:spPr>
          <a:xfrm>
            <a:off x="457200" y="1403306"/>
            <a:ext cx="8229600" cy="35226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600"/>
              </a:spcBef>
              <a:spcAft>
                <a:spcPts val="0"/>
              </a:spcAft>
              <a:buSzPts val="1800"/>
              <a:buNone/>
            </a:pPr>
            <a:r>
              <a:rPr b="1" lang="en-IN" sz="1600"/>
              <a:t>Example </a:t>
            </a:r>
            <a:endParaRPr/>
          </a:p>
          <a:p>
            <a:pPr indent="-342900" lvl="0" marL="457200" rtl="0" algn="l">
              <a:lnSpc>
                <a:spcPct val="100000"/>
              </a:lnSpc>
              <a:spcBef>
                <a:spcPts val="600"/>
              </a:spcBef>
              <a:spcAft>
                <a:spcPts val="0"/>
              </a:spcAft>
              <a:buSzPts val="1800"/>
              <a:buChar char="◉"/>
            </a:pPr>
            <a:r>
              <a:rPr lang="en-IN" sz="1600"/>
              <a:t>sum = lambda arg1, arg2: arg1 + arg2</a:t>
            </a:r>
            <a:endParaRPr/>
          </a:p>
          <a:p>
            <a:pPr indent="0" lvl="0" marL="114300" rtl="0" algn="l">
              <a:lnSpc>
                <a:spcPct val="100000"/>
              </a:lnSpc>
              <a:spcBef>
                <a:spcPts val="600"/>
              </a:spcBef>
              <a:spcAft>
                <a:spcPts val="0"/>
              </a:spcAft>
              <a:buSzPts val="1800"/>
              <a:buNone/>
            </a:pPr>
            <a:r>
              <a:rPr lang="en-IN" sz="1600"/>
              <a:t>Now you can call sum as a function </a:t>
            </a:r>
            <a:endParaRPr/>
          </a:p>
          <a:p>
            <a:pPr indent="-342900" lvl="0" marL="457200" rtl="0" algn="l">
              <a:lnSpc>
                <a:spcPct val="100000"/>
              </a:lnSpc>
              <a:spcBef>
                <a:spcPts val="600"/>
              </a:spcBef>
              <a:spcAft>
                <a:spcPts val="0"/>
              </a:spcAft>
              <a:buSzPts val="1800"/>
              <a:buChar char="◉"/>
            </a:pPr>
            <a:r>
              <a:rPr lang="en-IN" sz="1600"/>
              <a:t>print ("Value of total : ", sum( 10, 20 ))</a:t>
            </a:r>
            <a:endParaRPr/>
          </a:p>
          <a:p>
            <a:pPr indent="-342900" lvl="0" marL="457200" rtl="0" algn="l">
              <a:lnSpc>
                <a:spcPct val="100000"/>
              </a:lnSpc>
              <a:spcBef>
                <a:spcPts val="600"/>
              </a:spcBef>
              <a:spcAft>
                <a:spcPts val="0"/>
              </a:spcAft>
              <a:buSzPts val="1800"/>
              <a:buChar char="◉"/>
            </a:pPr>
            <a:r>
              <a:rPr lang="en-IN" sz="1600"/>
              <a:t>print ("Value of total : ", sum( 20, 20 ))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5"/>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IN"/>
              <a:t>Scope and Lifetime of variables</a:t>
            </a:r>
            <a:endParaRPr/>
          </a:p>
        </p:txBody>
      </p:sp>
      <p:sp>
        <p:nvSpPr>
          <p:cNvPr id="337" name="Google Shape;337;p45"/>
          <p:cNvSpPr txBox="1"/>
          <p:nvPr>
            <p:ph idx="1" type="body"/>
          </p:nvPr>
        </p:nvSpPr>
        <p:spPr>
          <a:xfrm>
            <a:off x="457200" y="1403306"/>
            <a:ext cx="8229600" cy="35226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Char char="◉"/>
            </a:pPr>
            <a:r>
              <a:rPr lang="en-IN" sz="1400"/>
              <a:t>Scope of a variable is the portion of a program where the variable is recognized. Parameters and variables defined inside a function are not visible from outside the function. Hence, they have a local scope.</a:t>
            </a:r>
            <a:endParaRPr/>
          </a:p>
          <a:p>
            <a:pPr indent="-342900" lvl="0" marL="457200" rtl="0" algn="l">
              <a:lnSpc>
                <a:spcPct val="100000"/>
              </a:lnSpc>
              <a:spcBef>
                <a:spcPts val="600"/>
              </a:spcBef>
              <a:spcAft>
                <a:spcPts val="0"/>
              </a:spcAft>
              <a:buSzPts val="1800"/>
              <a:buChar char="◉"/>
            </a:pPr>
            <a:r>
              <a:rPr lang="en-IN" sz="1400"/>
              <a:t>The lifetime of a variable is the period throughout which the variable exits in the memory. The lifetime of variables inside a function is as long as the function executes.</a:t>
            </a:r>
            <a:endParaRPr/>
          </a:p>
          <a:p>
            <a:pPr indent="-342900" lvl="0" marL="457200" rtl="0" algn="l">
              <a:lnSpc>
                <a:spcPct val="100000"/>
              </a:lnSpc>
              <a:spcBef>
                <a:spcPts val="600"/>
              </a:spcBef>
              <a:spcAft>
                <a:spcPts val="0"/>
              </a:spcAft>
              <a:buSzPts val="1800"/>
              <a:buChar char="◉"/>
            </a:pPr>
            <a:r>
              <a:rPr lang="en-IN" sz="1400"/>
              <a:t>They are destroyed once we return from the function. Hence, a function does not remember the value of a variable from its previous calls.</a:t>
            </a:r>
            <a:endParaRPr/>
          </a:p>
          <a:p>
            <a:pPr indent="0" lvl="0" marL="450850" rtl="0" algn="l">
              <a:lnSpc>
                <a:spcPct val="100000"/>
              </a:lnSpc>
              <a:spcBef>
                <a:spcPts val="600"/>
              </a:spcBef>
              <a:spcAft>
                <a:spcPts val="0"/>
              </a:spcAft>
              <a:buSzPts val="1800"/>
              <a:buNone/>
            </a:pPr>
            <a:r>
              <a:rPr lang="en-IN" sz="1400"/>
              <a:t>def my_func(): </a:t>
            </a:r>
            <a:endParaRPr/>
          </a:p>
          <a:p>
            <a:pPr indent="0" lvl="0" marL="450850" rtl="0" algn="l">
              <a:lnSpc>
                <a:spcPct val="100000"/>
              </a:lnSpc>
              <a:spcBef>
                <a:spcPts val="600"/>
              </a:spcBef>
              <a:spcAft>
                <a:spcPts val="0"/>
              </a:spcAft>
              <a:buSzPts val="1800"/>
              <a:buNone/>
            </a:pPr>
            <a:r>
              <a:rPr lang="en-IN" sz="1400"/>
              <a:t>    x = 10 </a:t>
            </a:r>
            <a:endParaRPr/>
          </a:p>
          <a:p>
            <a:pPr indent="0" lvl="0" marL="450850" rtl="0" algn="l">
              <a:lnSpc>
                <a:spcPct val="100000"/>
              </a:lnSpc>
              <a:spcBef>
                <a:spcPts val="600"/>
              </a:spcBef>
              <a:spcAft>
                <a:spcPts val="0"/>
              </a:spcAft>
              <a:buSzPts val="1800"/>
              <a:buNone/>
            </a:pPr>
            <a:r>
              <a:rPr lang="en-IN" sz="1400"/>
              <a:t>    print("Value inside function:",x) </a:t>
            </a:r>
            <a:endParaRPr/>
          </a:p>
          <a:p>
            <a:pPr indent="0" lvl="0" marL="450850" rtl="0" algn="l">
              <a:lnSpc>
                <a:spcPct val="100000"/>
              </a:lnSpc>
              <a:spcBef>
                <a:spcPts val="600"/>
              </a:spcBef>
              <a:spcAft>
                <a:spcPts val="0"/>
              </a:spcAft>
              <a:buSzPts val="1800"/>
              <a:buNone/>
            </a:pPr>
            <a:r>
              <a:rPr lang="en-IN" sz="1400"/>
              <a:t>x = 20 </a:t>
            </a:r>
            <a:endParaRPr/>
          </a:p>
          <a:p>
            <a:pPr indent="0" lvl="0" marL="450850" rtl="0" algn="l">
              <a:lnSpc>
                <a:spcPct val="100000"/>
              </a:lnSpc>
              <a:spcBef>
                <a:spcPts val="600"/>
              </a:spcBef>
              <a:spcAft>
                <a:spcPts val="0"/>
              </a:spcAft>
              <a:buSzPts val="1800"/>
              <a:buNone/>
            </a:pPr>
            <a:r>
              <a:rPr lang="en-IN" sz="1400"/>
              <a:t>my_func() </a:t>
            </a:r>
            <a:endParaRPr/>
          </a:p>
          <a:p>
            <a:pPr indent="0" lvl="0" marL="450850" rtl="0" algn="l">
              <a:lnSpc>
                <a:spcPct val="100000"/>
              </a:lnSpc>
              <a:spcBef>
                <a:spcPts val="600"/>
              </a:spcBef>
              <a:spcAft>
                <a:spcPts val="0"/>
              </a:spcAft>
              <a:buSzPts val="1800"/>
              <a:buNone/>
            </a:pPr>
            <a:r>
              <a:rPr lang="en-IN" sz="1400"/>
              <a:t>print("Value outside function:",x)</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6"/>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IN"/>
              <a:t>Local and Global variables</a:t>
            </a:r>
            <a:endParaRPr/>
          </a:p>
        </p:txBody>
      </p:sp>
      <p:sp>
        <p:nvSpPr>
          <p:cNvPr id="343" name="Google Shape;343;p46"/>
          <p:cNvSpPr txBox="1"/>
          <p:nvPr>
            <p:ph idx="1" type="body"/>
          </p:nvPr>
        </p:nvSpPr>
        <p:spPr>
          <a:xfrm>
            <a:off x="457200" y="1403306"/>
            <a:ext cx="8229600" cy="35226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600"/>
              </a:spcBef>
              <a:spcAft>
                <a:spcPts val="0"/>
              </a:spcAft>
              <a:buSzPts val="1800"/>
              <a:buNone/>
            </a:pPr>
            <a:r>
              <a:rPr b="1" lang="en-IN" sz="1400"/>
              <a:t>Local Variables</a:t>
            </a:r>
            <a:endParaRPr/>
          </a:p>
          <a:p>
            <a:pPr indent="-342900" lvl="0" marL="457200" rtl="0" algn="l">
              <a:lnSpc>
                <a:spcPct val="100000"/>
              </a:lnSpc>
              <a:spcBef>
                <a:spcPts val="600"/>
              </a:spcBef>
              <a:spcAft>
                <a:spcPts val="0"/>
              </a:spcAft>
              <a:buSzPts val="1800"/>
              <a:buChar char="◉"/>
            </a:pPr>
            <a:r>
              <a:rPr lang="en-IN" sz="1400"/>
              <a:t>A variable declared inside the function's body or in the local scope is known as a local variable.</a:t>
            </a:r>
            <a:endParaRPr/>
          </a:p>
          <a:p>
            <a:pPr indent="-342900" lvl="0" marL="457200" rtl="0" algn="l">
              <a:lnSpc>
                <a:spcPct val="100000"/>
              </a:lnSpc>
              <a:spcBef>
                <a:spcPts val="600"/>
              </a:spcBef>
              <a:spcAft>
                <a:spcPts val="0"/>
              </a:spcAft>
              <a:buSzPts val="1800"/>
              <a:buChar char="◉"/>
            </a:pPr>
            <a:r>
              <a:rPr b="1" lang="en-IN" sz="1400"/>
              <a:t>Example: Accessing local variable outside the scope</a:t>
            </a:r>
            <a:endParaRPr/>
          </a:p>
          <a:p>
            <a:pPr indent="0" lvl="0" marL="450850" rtl="0" algn="l">
              <a:lnSpc>
                <a:spcPct val="100000"/>
              </a:lnSpc>
              <a:spcBef>
                <a:spcPts val="600"/>
              </a:spcBef>
              <a:spcAft>
                <a:spcPts val="0"/>
              </a:spcAft>
              <a:buSzPts val="1800"/>
              <a:buNone/>
            </a:pPr>
            <a:r>
              <a:rPr lang="en-IN" sz="1400"/>
              <a:t>def foo(): </a:t>
            </a:r>
            <a:endParaRPr/>
          </a:p>
          <a:p>
            <a:pPr indent="0" lvl="0" marL="450850" rtl="0" algn="l">
              <a:lnSpc>
                <a:spcPct val="100000"/>
              </a:lnSpc>
              <a:spcBef>
                <a:spcPts val="600"/>
              </a:spcBef>
              <a:spcAft>
                <a:spcPts val="0"/>
              </a:spcAft>
              <a:buSzPts val="1800"/>
              <a:buNone/>
            </a:pPr>
            <a:r>
              <a:rPr lang="en-IN" sz="1400"/>
              <a:t>    y = "local" </a:t>
            </a:r>
            <a:endParaRPr/>
          </a:p>
          <a:p>
            <a:pPr indent="0" lvl="0" marL="450850" rtl="0" algn="l">
              <a:lnSpc>
                <a:spcPct val="100000"/>
              </a:lnSpc>
              <a:spcBef>
                <a:spcPts val="600"/>
              </a:spcBef>
              <a:spcAft>
                <a:spcPts val="0"/>
              </a:spcAft>
              <a:buSzPts val="1800"/>
              <a:buNone/>
            </a:pPr>
            <a:r>
              <a:rPr lang="en-IN" sz="1400"/>
              <a:t>foo() </a:t>
            </a:r>
            <a:endParaRPr/>
          </a:p>
          <a:p>
            <a:pPr indent="0" lvl="0" marL="450850" rtl="0" algn="l">
              <a:lnSpc>
                <a:spcPct val="100000"/>
              </a:lnSpc>
              <a:spcBef>
                <a:spcPts val="600"/>
              </a:spcBef>
              <a:spcAft>
                <a:spcPts val="0"/>
              </a:spcAft>
              <a:buSzPts val="1800"/>
              <a:buNone/>
            </a:pPr>
            <a:r>
              <a:rPr lang="en-IN" sz="1400"/>
              <a:t>print(y)</a:t>
            </a:r>
            <a:endParaRPr/>
          </a:p>
          <a:p>
            <a:pPr indent="-342900" lvl="0" marL="457200" rtl="0" algn="l">
              <a:lnSpc>
                <a:spcPct val="100000"/>
              </a:lnSpc>
              <a:spcBef>
                <a:spcPts val="600"/>
              </a:spcBef>
              <a:spcAft>
                <a:spcPts val="0"/>
              </a:spcAft>
              <a:buSzPts val="1800"/>
              <a:buChar char="◉"/>
            </a:pPr>
            <a:r>
              <a:rPr b="1" lang="en-IN" sz="1400"/>
              <a:t>Output</a:t>
            </a:r>
            <a:r>
              <a:rPr lang="en-IN" sz="1400"/>
              <a:t>: NameError: name 'y' is not defined</a:t>
            </a:r>
            <a:endParaRPr/>
          </a:p>
          <a:p>
            <a:pPr indent="-228600" lvl="0" marL="457200" rtl="0" algn="l">
              <a:lnSpc>
                <a:spcPct val="100000"/>
              </a:lnSpc>
              <a:spcBef>
                <a:spcPts val="600"/>
              </a:spcBef>
              <a:spcAft>
                <a:spcPts val="0"/>
              </a:spcAft>
              <a:buSzPts val="1800"/>
              <a:buNone/>
            </a:pPr>
            <a:r>
              <a:t/>
            </a:r>
            <a:endParaRPr sz="14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7"/>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IN"/>
              <a:t>Local and Global variables (Cont.)</a:t>
            </a:r>
            <a:endParaRPr/>
          </a:p>
        </p:txBody>
      </p:sp>
      <p:sp>
        <p:nvSpPr>
          <p:cNvPr id="349" name="Google Shape;349;p47"/>
          <p:cNvSpPr txBox="1"/>
          <p:nvPr>
            <p:ph idx="1" type="body"/>
          </p:nvPr>
        </p:nvSpPr>
        <p:spPr>
          <a:xfrm>
            <a:off x="457200" y="1403306"/>
            <a:ext cx="8229600" cy="35226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Char char="◉"/>
            </a:pPr>
            <a:r>
              <a:rPr lang="en-IN" sz="1400"/>
              <a:t>Normally, we declare a variable inside the function to create a local variable.</a:t>
            </a:r>
            <a:endParaRPr/>
          </a:p>
          <a:p>
            <a:pPr indent="0" lvl="0" marL="442913" rtl="0" algn="l">
              <a:lnSpc>
                <a:spcPct val="100000"/>
              </a:lnSpc>
              <a:spcBef>
                <a:spcPts val="600"/>
              </a:spcBef>
              <a:spcAft>
                <a:spcPts val="0"/>
              </a:spcAft>
              <a:buSzPts val="1800"/>
              <a:buNone/>
            </a:pPr>
            <a:r>
              <a:rPr lang="en-IN" sz="1400"/>
              <a:t>def foo(): </a:t>
            </a:r>
            <a:endParaRPr/>
          </a:p>
          <a:p>
            <a:pPr indent="0" lvl="0" marL="442913" rtl="0" algn="l">
              <a:lnSpc>
                <a:spcPct val="100000"/>
              </a:lnSpc>
              <a:spcBef>
                <a:spcPts val="600"/>
              </a:spcBef>
              <a:spcAft>
                <a:spcPts val="0"/>
              </a:spcAft>
              <a:buSzPts val="1800"/>
              <a:buNone/>
            </a:pPr>
            <a:r>
              <a:rPr lang="en-IN" sz="1400"/>
              <a:t>    y = "local" </a:t>
            </a:r>
            <a:endParaRPr/>
          </a:p>
          <a:p>
            <a:pPr indent="0" lvl="0" marL="442913" rtl="0" algn="l">
              <a:lnSpc>
                <a:spcPct val="100000"/>
              </a:lnSpc>
              <a:spcBef>
                <a:spcPts val="600"/>
              </a:spcBef>
              <a:spcAft>
                <a:spcPts val="0"/>
              </a:spcAft>
              <a:buSzPts val="1800"/>
              <a:buNone/>
            </a:pPr>
            <a:r>
              <a:rPr lang="en-IN" sz="1400"/>
              <a:t>    print(y) </a:t>
            </a:r>
            <a:endParaRPr/>
          </a:p>
          <a:p>
            <a:pPr indent="0" lvl="0" marL="442913" rtl="0" algn="l">
              <a:lnSpc>
                <a:spcPct val="100000"/>
              </a:lnSpc>
              <a:spcBef>
                <a:spcPts val="600"/>
              </a:spcBef>
              <a:spcAft>
                <a:spcPts val="0"/>
              </a:spcAft>
              <a:buSzPts val="1800"/>
              <a:buNone/>
            </a:pPr>
            <a:r>
              <a:rPr lang="en-IN" sz="1400"/>
              <a:t>foo()</a:t>
            </a:r>
            <a:endParaRPr/>
          </a:p>
          <a:p>
            <a:pPr indent="-342900" lvl="0" marL="457200" rtl="0" algn="l">
              <a:lnSpc>
                <a:spcPct val="100000"/>
              </a:lnSpc>
              <a:spcBef>
                <a:spcPts val="600"/>
              </a:spcBef>
              <a:spcAft>
                <a:spcPts val="0"/>
              </a:spcAft>
              <a:buSzPts val="1800"/>
              <a:buChar char="◉"/>
            </a:pPr>
            <a:r>
              <a:rPr b="1" lang="en-IN" sz="1400"/>
              <a:t>Output</a:t>
            </a:r>
            <a:r>
              <a:rPr lang="en-IN" sz="1400"/>
              <a:t>: local</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8"/>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IN"/>
              <a:t>Local and Global variables (Cont.)</a:t>
            </a:r>
            <a:endParaRPr/>
          </a:p>
        </p:txBody>
      </p:sp>
      <p:sp>
        <p:nvSpPr>
          <p:cNvPr id="355" name="Google Shape;355;p48"/>
          <p:cNvSpPr txBox="1"/>
          <p:nvPr>
            <p:ph idx="1" type="body"/>
          </p:nvPr>
        </p:nvSpPr>
        <p:spPr>
          <a:xfrm>
            <a:off x="457200" y="1403306"/>
            <a:ext cx="8229600" cy="35226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600"/>
              </a:spcBef>
              <a:spcAft>
                <a:spcPts val="0"/>
              </a:spcAft>
              <a:buSzPts val="1800"/>
              <a:buNone/>
            </a:pPr>
            <a:r>
              <a:rPr b="1" lang="en-IN" sz="1400"/>
              <a:t>Global Variables</a:t>
            </a:r>
            <a:endParaRPr/>
          </a:p>
          <a:p>
            <a:pPr indent="-342900" lvl="0" marL="457200" rtl="0" algn="l">
              <a:lnSpc>
                <a:spcPct val="100000"/>
              </a:lnSpc>
              <a:spcBef>
                <a:spcPts val="600"/>
              </a:spcBef>
              <a:spcAft>
                <a:spcPts val="0"/>
              </a:spcAft>
              <a:buSzPts val="1800"/>
              <a:buChar char="◉"/>
            </a:pPr>
            <a:r>
              <a:rPr lang="en-IN" sz="1400"/>
              <a:t>In Python, a variable declared outside of the function or in global scope is known as a global variable. This means that a global variable can be accessed inside or outside of the function.</a:t>
            </a:r>
            <a:endParaRPr/>
          </a:p>
          <a:p>
            <a:pPr indent="-342900" lvl="0" marL="457200" rtl="0" algn="l">
              <a:lnSpc>
                <a:spcPct val="100000"/>
              </a:lnSpc>
              <a:spcBef>
                <a:spcPts val="600"/>
              </a:spcBef>
              <a:spcAft>
                <a:spcPts val="0"/>
              </a:spcAft>
              <a:buSzPts val="1800"/>
              <a:buChar char="◉"/>
            </a:pPr>
            <a:r>
              <a:rPr b="1" lang="en-IN" sz="1400"/>
              <a:t>Example: Create a Global Variable</a:t>
            </a:r>
            <a:endParaRPr/>
          </a:p>
          <a:p>
            <a:pPr indent="0" lvl="0" marL="450850" rtl="0" algn="l">
              <a:lnSpc>
                <a:spcPct val="100000"/>
              </a:lnSpc>
              <a:spcBef>
                <a:spcPts val="600"/>
              </a:spcBef>
              <a:spcAft>
                <a:spcPts val="0"/>
              </a:spcAft>
              <a:buSzPts val="1800"/>
              <a:buNone/>
            </a:pPr>
            <a:r>
              <a:rPr lang="en-IN" sz="1400"/>
              <a:t>x = "global" </a:t>
            </a:r>
            <a:endParaRPr/>
          </a:p>
          <a:p>
            <a:pPr indent="0" lvl="0" marL="450850" rtl="0" algn="l">
              <a:lnSpc>
                <a:spcPct val="100000"/>
              </a:lnSpc>
              <a:spcBef>
                <a:spcPts val="600"/>
              </a:spcBef>
              <a:spcAft>
                <a:spcPts val="0"/>
              </a:spcAft>
              <a:buSzPts val="1800"/>
              <a:buNone/>
            </a:pPr>
            <a:r>
              <a:rPr lang="en-IN" sz="1400"/>
              <a:t>def foo():</a:t>
            </a:r>
            <a:endParaRPr/>
          </a:p>
          <a:p>
            <a:pPr indent="0" lvl="0" marL="450850" rtl="0" algn="l">
              <a:lnSpc>
                <a:spcPct val="100000"/>
              </a:lnSpc>
              <a:spcBef>
                <a:spcPts val="600"/>
              </a:spcBef>
              <a:spcAft>
                <a:spcPts val="0"/>
              </a:spcAft>
              <a:buSzPts val="1800"/>
              <a:buNone/>
            </a:pPr>
            <a:r>
              <a:rPr lang="en-IN" sz="1400"/>
              <a:t>   print("x inside:", x)</a:t>
            </a:r>
            <a:endParaRPr/>
          </a:p>
          <a:p>
            <a:pPr indent="0" lvl="0" marL="450850" rtl="0" algn="l">
              <a:lnSpc>
                <a:spcPct val="100000"/>
              </a:lnSpc>
              <a:spcBef>
                <a:spcPts val="600"/>
              </a:spcBef>
              <a:spcAft>
                <a:spcPts val="0"/>
              </a:spcAft>
              <a:buSzPts val="1800"/>
              <a:buNone/>
            </a:pPr>
            <a:r>
              <a:rPr lang="en-IN" sz="1400"/>
              <a:t>foo() </a:t>
            </a:r>
            <a:endParaRPr/>
          </a:p>
          <a:p>
            <a:pPr indent="0" lvl="0" marL="450850" rtl="0" algn="l">
              <a:lnSpc>
                <a:spcPct val="100000"/>
              </a:lnSpc>
              <a:spcBef>
                <a:spcPts val="600"/>
              </a:spcBef>
              <a:spcAft>
                <a:spcPts val="0"/>
              </a:spcAft>
              <a:buSzPts val="1800"/>
              <a:buNone/>
            </a:pPr>
            <a:r>
              <a:rPr lang="en-IN" sz="1400"/>
              <a:t>print("x outside:", x)</a:t>
            </a:r>
            <a:endParaRPr/>
          </a:p>
          <a:p>
            <a:pPr indent="-342900" lvl="0" marL="457200" rtl="0" algn="l">
              <a:lnSpc>
                <a:spcPct val="100000"/>
              </a:lnSpc>
              <a:spcBef>
                <a:spcPts val="600"/>
              </a:spcBef>
              <a:spcAft>
                <a:spcPts val="0"/>
              </a:spcAft>
              <a:buSzPts val="1800"/>
              <a:buChar char="◉"/>
            </a:pPr>
            <a:r>
              <a:rPr b="1" lang="en-IN" sz="1400"/>
              <a:t>Output</a:t>
            </a:r>
            <a:r>
              <a:rPr lang="en-IN" sz="1400"/>
              <a:t>: </a:t>
            </a:r>
            <a:endParaRPr/>
          </a:p>
          <a:p>
            <a:pPr indent="0" lvl="0" marL="450850" rtl="0" algn="l">
              <a:lnSpc>
                <a:spcPct val="100000"/>
              </a:lnSpc>
              <a:spcBef>
                <a:spcPts val="600"/>
              </a:spcBef>
              <a:spcAft>
                <a:spcPts val="0"/>
              </a:spcAft>
              <a:buSzPts val="1800"/>
              <a:buNone/>
            </a:pPr>
            <a:r>
              <a:rPr lang="en-IN" sz="1400"/>
              <a:t>x inside: global </a:t>
            </a:r>
            <a:endParaRPr/>
          </a:p>
          <a:p>
            <a:pPr indent="0" lvl="0" marL="450850" rtl="0" algn="l">
              <a:lnSpc>
                <a:spcPct val="100000"/>
              </a:lnSpc>
              <a:spcBef>
                <a:spcPts val="600"/>
              </a:spcBef>
              <a:spcAft>
                <a:spcPts val="0"/>
              </a:spcAft>
              <a:buSzPts val="1800"/>
              <a:buNone/>
            </a:pPr>
            <a:r>
              <a:rPr lang="en-IN" sz="1400"/>
              <a:t>x outside: global</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9"/>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IN"/>
              <a:t>Local and Global variables (Cont.)</a:t>
            </a:r>
            <a:endParaRPr/>
          </a:p>
        </p:txBody>
      </p:sp>
      <p:sp>
        <p:nvSpPr>
          <p:cNvPr id="361" name="Google Shape;361;p49"/>
          <p:cNvSpPr txBox="1"/>
          <p:nvPr>
            <p:ph idx="1" type="body"/>
          </p:nvPr>
        </p:nvSpPr>
        <p:spPr>
          <a:xfrm>
            <a:off x="457200" y="1403306"/>
            <a:ext cx="8229600" cy="35226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Char char="◉"/>
            </a:pPr>
            <a:r>
              <a:rPr b="1" lang="en-IN" sz="1400"/>
              <a:t>What if you want to change the value of x inside a function?</a:t>
            </a:r>
            <a:endParaRPr/>
          </a:p>
          <a:p>
            <a:pPr indent="0" lvl="0" marL="442913" rtl="0" algn="l">
              <a:lnSpc>
                <a:spcPct val="100000"/>
              </a:lnSpc>
              <a:spcBef>
                <a:spcPts val="600"/>
              </a:spcBef>
              <a:spcAft>
                <a:spcPts val="0"/>
              </a:spcAft>
              <a:buSzPts val="1800"/>
              <a:buNone/>
            </a:pPr>
            <a:r>
              <a:rPr lang="en-IN" sz="1400"/>
              <a:t>x = "global" </a:t>
            </a:r>
            <a:endParaRPr/>
          </a:p>
          <a:p>
            <a:pPr indent="0" lvl="0" marL="442913" rtl="0" algn="l">
              <a:lnSpc>
                <a:spcPct val="100000"/>
              </a:lnSpc>
              <a:spcBef>
                <a:spcPts val="600"/>
              </a:spcBef>
              <a:spcAft>
                <a:spcPts val="0"/>
              </a:spcAft>
              <a:buSzPts val="1800"/>
              <a:buNone/>
            </a:pPr>
            <a:r>
              <a:rPr lang="en-IN" sz="1400"/>
              <a:t>def foo():</a:t>
            </a:r>
            <a:endParaRPr/>
          </a:p>
          <a:p>
            <a:pPr indent="0" lvl="0" marL="442913" rtl="0" algn="l">
              <a:lnSpc>
                <a:spcPct val="100000"/>
              </a:lnSpc>
              <a:spcBef>
                <a:spcPts val="600"/>
              </a:spcBef>
              <a:spcAft>
                <a:spcPts val="0"/>
              </a:spcAft>
              <a:buSzPts val="1800"/>
              <a:buNone/>
            </a:pPr>
            <a:r>
              <a:rPr lang="en-IN" sz="1400"/>
              <a:t>    x = x * 2 </a:t>
            </a:r>
            <a:endParaRPr/>
          </a:p>
          <a:p>
            <a:pPr indent="0" lvl="0" marL="442913" rtl="0" algn="l">
              <a:lnSpc>
                <a:spcPct val="100000"/>
              </a:lnSpc>
              <a:spcBef>
                <a:spcPts val="600"/>
              </a:spcBef>
              <a:spcAft>
                <a:spcPts val="0"/>
              </a:spcAft>
              <a:buSzPts val="1800"/>
              <a:buNone/>
            </a:pPr>
            <a:r>
              <a:rPr lang="en-IN" sz="1400"/>
              <a:t>    print(x) </a:t>
            </a:r>
            <a:endParaRPr/>
          </a:p>
          <a:p>
            <a:pPr indent="0" lvl="0" marL="442913" rtl="0" algn="l">
              <a:lnSpc>
                <a:spcPct val="100000"/>
              </a:lnSpc>
              <a:spcBef>
                <a:spcPts val="600"/>
              </a:spcBef>
              <a:spcAft>
                <a:spcPts val="0"/>
              </a:spcAft>
              <a:buSzPts val="1800"/>
              <a:buNone/>
            </a:pPr>
            <a:r>
              <a:rPr lang="en-IN" sz="1400"/>
              <a:t>foo()</a:t>
            </a:r>
            <a:endParaRPr/>
          </a:p>
          <a:p>
            <a:pPr indent="-342900" lvl="0" marL="457200" rtl="0" algn="l">
              <a:lnSpc>
                <a:spcPct val="100000"/>
              </a:lnSpc>
              <a:spcBef>
                <a:spcPts val="600"/>
              </a:spcBef>
              <a:spcAft>
                <a:spcPts val="0"/>
              </a:spcAft>
              <a:buSzPts val="1800"/>
              <a:buChar char="◉"/>
            </a:pPr>
            <a:r>
              <a:rPr b="1" lang="en-IN" sz="1400"/>
              <a:t>Output</a:t>
            </a:r>
            <a:endParaRPr sz="1400"/>
          </a:p>
          <a:p>
            <a:pPr indent="-342900" lvl="0" marL="457200" rtl="0" algn="l">
              <a:lnSpc>
                <a:spcPct val="100000"/>
              </a:lnSpc>
              <a:spcBef>
                <a:spcPts val="600"/>
              </a:spcBef>
              <a:spcAft>
                <a:spcPts val="0"/>
              </a:spcAft>
              <a:buSzPts val="1800"/>
              <a:buChar char="◉"/>
            </a:pPr>
            <a:r>
              <a:rPr lang="en-IN" sz="1400"/>
              <a:t>UnboundLocalError: local variable 'x' referenced before assignment</a:t>
            </a:r>
            <a:endParaRPr/>
          </a:p>
          <a:p>
            <a:pPr indent="-342900" lvl="0" marL="457200" rtl="0" algn="l">
              <a:lnSpc>
                <a:spcPct val="100000"/>
              </a:lnSpc>
              <a:spcBef>
                <a:spcPts val="600"/>
              </a:spcBef>
              <a:spcAft>
                <a:spcPts val="0"/>
              </a:spcAft>
              <a:buSzPts val="1800"/>
              <a:buChar char="◉"/>
            </a:pPr>
            <a:r>
              <a:rPr lang="en-IN" sz="1400"/>
              <a:t>The output shows an error because Python treats x as a local variable and x is also not defined inside foo().</a:t>
            </a:r>
            <a:endParaRPr/>
          </a:p>
          <a:p>
            <a:pPr indent="-342900" lvl="0" marL="457200" rtl="0" algn="l">
              <a:lnSpc>
                <a:spcPct val="100000"/>
              </a:lnSpc>
              <a:spcBef>
                <a:spcPts val="600"/>
              </a:spcBef>
              <a:spcAft>
                <a:spcPts val="0"/>
              </a:spcAft>
              <a:buSzPts val="1800"/>
              <a:buChar char="◉"/>
            </a:pPr>
            <a:r>
              <a:rPr lang="en-IN" sz="1400"/>
              <a:t>To make this work, we use the global keyword. </a:t>
            </a:r>
            <a:endParaRPr/>
          </a:p>
          <a:p>
            <a:pPr indent="-228600" lvl="0" marL="457200" rtl="0" algn="l">
              <a:lnSpc>
                <a:spcPct val="100000"/>
              </a:lnSpc>
              <a:spcBef>
                <a:spcPts val="600"/>
              </a:spcBef>
              <a:spcAft>
                <a:spcPts val="0"/>
              </a:spcAft>
              <a:buSzPts val="1800"/>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5"/>
          <p:cNvSpPr txBox="1"/>
          <p:nvPr>
            <p:ph type="title"/>
          </p:nvPr>
        </p:nvSpPr>
        <p:spPr>
          <a:xfrm>
            <a:off x="1810300" y="556800"/>
            <a:ext cx="5523600" cy="477900"/>
          </a:xfrm>
          <a:prstGeom prst="rect">
            <a:avLst/>
          </a:prstGeom>
          <a:solidFill>
            <a:schemeClr val="dk1"/>
          </a:solid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i="0" lang="en-IN">
                <a:latin typeface="Times New Roman"/>
                <a:ea typeface="Times New Roman"/>
                <a:cs typeface="Times New Roman"/>
                <a:sym typeface="Times New Roman"/>
              </a:rPr>
              <a:t>Advantages of User-defined Functions in Python</a:t>
            </a:r>
            <a:br>
              <a:rPr b="0" i="0" lang="en-IN">
                <a:solidFill>
                  <a:srgbClr val="444444"/>
                </a:solidFill>
                <a:latin typeface="Georgia"/>
                <a:ea typeface="Georgia"/>
                <a:cs typeface="Georgia"/>
                <a:sym typeface="Georgia"/>
              </a:rPr>
            </a:br>
            <a:endParaRPr/>
          </a:p>
        </p:txBody>
      </p:sp>
      <p:sp>
        <p:nvSpPr>
          <p:cNvPr id="92" name="Google Shape;92;p5"/>
          <p:cNvSpPr txBox="1"/>
          <p:nvPr>
            <p:ph idx="1" type="body"/>
          </p:nvPr>
        </p:nvSpPr>
        <p:spPr>
          <a:xfrm>
            <a:off x="457200" y="1345100"/>
            <a:ext cx="8229600" cy="3580800"/>
          </a:xfrm>
          <a:prstGeom prst="rect">
            <a:avLst/>
          </a:prstGeom>
          <a:noFill/>
          <a:ln>
            <a:noFill/>
          </a:ln>
        </p:spPr>
        <p:txBody>
          <a:bodyPr anchorCtr="0" anchor="t" bIns="91425" lIns="91425" spcFirstLastPara="1" rIns="91425" wrap="square" tIns="91425">
            <a:noAutofit/>
          </a:bodyPr>
          <a:lstStyle/>
          <a:p>
            <a:pPr indent="-342900" lvl="0" marL="457200" rtl="0" algn="just">
              <a:lnSpc>
                <a:spcPct val="100000"/>
              </a:lnSpc>
              <a:spcBef>
                <a:spcPts val="600"/>
              </a:spcBef>
              <a:spcAft>
                <a:spcPts val="0"/>
              </a:spcAft>
              <a:buSzPts val="1800"/>
              <a:buFont typeface="Arial"/>
              <a:buAutoNum type="arabicPeriod"/>
            </a:pPr>
            <a:r>
              <a:rPr b="0" i="0" lang="en-IN">
                <a:latin typeface="Times New Roman"/>
                <a:ea typeface="Times New Roman"/>
                <a:cs typeface="Times New Roman"/>
                <a:sym typeface="Times New Roman"/>
              </a:rPr>
              <a:t>This Python Function help divide a program into modules. This makes the code easier to manage, debug, and scale.</a:t>
            </a:r>
            <a:endParaRPr/>
          </a:p>
          <a:p>
            <a:pPr indent="-342900" lvl="0" marL="457200" rtl="0" algn="just">
              <a:lnSpc>
                <a:spcPct val="100000"/>
              </a:lnSpc>
              <a:spcBef>
                <a:spcPts val="600"/>
              </a:spcBef>
              <a:spcAft>
                <a:spcPts val="0"/>
              </a:spcAft>
              <a:buSzPts val="1800"/>
              <a:buFont typeface="Arial"/>
              <a:buAutoNum type="arabicPeriod"/>
            </a:pPr>
            <a:r>
              <a:rPr b="0" i="0" lang="en-IN">
                <a:latin typeface="Times New Roman"/>
                <a:ea typeface="Times New Roman"/>
                <a:cs typeface="Times New Roman"/>
                <a:sym typeface="Times New Roman"/>
              </a:rPr>
              <a:t>It implements code reuse. Every time you need to execute a sequence of statements, all you need to do is to call the function.</a:t>
            </a:r>
            <a:endParaRPr/>
          </a:p>
          <a:p>
            <a:pPr indent="-342900" lvl="0" marL="457200" rtl="0" algn="just">
              <a:lnSpc>
                <a:spcPct val="100000"/>
              </a:lnSpc>
              <a:spcBef>
                <a:spcPts val="600"/>
              </a:spcBef>
              <a:spcAft>
                <a:spcPts val="0"/>
              </a:spcAft>
              <a:buSzPts val="1800"/>
              <a:buFont typeface="Arial"/>
              <a:buAutoNum type="arabicPeriod"/>
            </a:pPr>
            <a:r>
              <a:rPr b="0" i="0" lang="en-IN">
                <a:latin typeface="Times New Roman"/>
                <a:ea typeface="Times New Roman"/>
                <a:cs typeface="Times New Roman"/>
                <a:sym typeface="Times New Roman"/>
              </a:rPr>
              <a:t>This Python Function allow us to change functionality easily, and different programmers can work on different functions.</a:t>
            </a:r>
            <a:endParaRPr/>
          </a:p>
          <a:p>
            <a:pPr indent="-228600" lvl="0" marL="457200" rtl="0" algn="l">
              <a:lnSpc>
                <a:spcPct val="100000"/>
              </a:lnSpc>
              <a:spcBef>
                <a:spcPts val="600"/>
              </a:spcBef>
              <a:spcAft>
                <a:spcPts val="0"/>
              </a:spcAft>
              <a:buSzPts val="18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0"/>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IN"/>
              <a:t>Local and Global variables (Cont.)</a:t>
            </a:r>
            <a:endParaRPr/>
          </a:p>
        </p:txBody>
      </p:sp>
      <p:sp>
        <p:nvSpPr>
          <p:cNvPr id="367" name="Google Shape;367;p50"/>
          <p:cNvSpPr txBox="1"/>
          <p:nvPr>
            <p:ph idx="1" type="body"/>
          </p:nvPr>
        </p:nvSpPr>
        <p:spPr>
          <a:xfrm>
            <a:off x="457200" y="1403306"/>
            <a:ext cx="8229600" cy="35226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600"/>
              </a:spcBef>
              <a:spcAft>
                <a:spcPts val="0"/>
              </a:spcAft>
              <a:buSzPts val="1800"/>
              <a:buNone/>
            </a:pPr>
            <a:r>
              <a:rPr b="1" lang="en-IN" sz="1400"/>
              <a:t>Global Keyword</a:t>
            </a:r>
            <a:endParaRPr/>
          </a:p>
          <a:p>
            <a:pPr indent="-342900" lvl="0" marL="457200" rtl="0" algn="l">
              <a:lnSpc>
                <a:spcPct val="100000"/>
              </a:lnSpc>
              <a:spcBef>
                <a:spcPts val="600"/>
              </a:spcBef>
              <a:spcAft>
                <a:spcPts val="0"/>
              </a:spcAft>
              <a:buSzPts val="1800"/>
              <a:buChar char="◉"/>
            </a:pPr>
            <a:r>
              <a:rPr lang="en-IN" sz="1400"/>
              <a:t>In Python, global keyword allows you to modify the variable outside of the current scope. It is used to create a global variable and make changes to the variable in a local context.</a:t>
            </a:r>
            <a:endParaRPr b="1" sz="1400"/>
          </a:p>
          <a:p>
            <a:pPr indent="0" lvl="0" marL="114300" rtl="0" algn="l">
              <a:lnSpc>
                <a:spcPct val="100000"/>
              </a:lnSpc>
              <a:spcBef>
                <a:spcPts val="600"/>
              </a:spcBef>
              <a:spcAft>
                <a:spcPts val="0"/>
              </a:spcAft>
              <a:buSzPts val="1800"/>
              <a:buNone/>
            </a:pPr>
            <a:r>
              <a:rPr b="1" lang="en-IN" sz="1400"/>
              <a:t>Rules of global Keyword</a:t>
            </a:r>
            <a:endParaRPr/>
          </a:p>
          <a:p>
            <a:pPr indent="-342900" lvl="0" marL="457200" rtl="0" algn="l">
              <a:lnSpc>
                <a:spcPct val="100000"/>
              </a:lnSpc>
              <a:spcBef>
                <a:spcPts val="600"/>
              </a:spcBef>
              <a:spcAft>
                <a:spcPts val="0"/>
              </a:spcAft>
              <a:buSzPts val="1800"/>
              <a:buChar char="◉"/>
            </a:pPr>
            <a:r>
              <a:rPr lang="en-IN" sz="1400"/>
              <a:t>The basic rules for global keyword in Python are:</a:t>
            </a:r>
            <a:endParaRPr/>
          </a:p>
          <a:p>
            <a:pPr indent="-342900" lvl="0" marL="457200" rtl="0" algn="l">
              <a:lnSpc>
                <a:spcPct val="100000"/>
              </a:lnSpc>
              <a:spcBef>
                <a:spcPts val="600"/>
              </a:spcBef>
              <a:spcAft>
                <a:spcPts val="0"/>
              </a:spcAft>
              <a:buSzPts val="1800"/>
              <a:buChar char="◉"/>
            </a:pPr>
            <a:r>
              <a:rPr lang="en-IN" sz="1400"/>
              <a:t>When we create a variable inside a function, it is local by default.</a:t>
            </a:r>
            <a:endParaRPr/>
          </a:p>
          <a:p>
            <a:pPr indent="-342900" lvl="0" marL="457200" rtl="0" algn="l">
              <a:lnSpc>
                <a:spcPct val="100000"/>
              </a:lnSpc>
              <a:spcBef>
                <a:spcPts val="600"/>
              </a:spcBef>
              <a:spcAft>
                <a:spcPts val="0"/>
              </a:spcAft>
              <a:buSzPts val="1800"/>
              <a:buChar char="◉"/>
            </a:pPr>
            <a:r>
              <a:rPr lang="en-IN" sz="1400"/>
              <a:t>When we define a variable outside of a function, it is global by default. You don't have to use global keyword.</a:t>
            </a:r>
            <a:endParaRPr/>
          </a:p>
          <a:p>
            <a:pPr indent="-342900" lvl="0" marL="457200" rtl="0" algn="l">
              <a:lnSpc>
                <a:spcPct val="100000"/>
              </a:lnSpc>
              <a:spcBef>
                <a:spcPts val="600"/>
              </a:spcBef>
              <a:spcAft>
                <a:spcPts val="0"/>
              </a:spcAft>
              <a:buSzPts val="1800"/>
              <a:buChar char="◉"/>
            </a:pPr>
            <a:r>
              <a:rPr lang="en-IN" sz="1400"/>
              <a:t>We use global keyword to read and write a global variable inside a function.</a:t>
            </a:r>
            <a:endParaRPr/>
          </a:p>
          <a:p>
            <a:pPr indent="-342900" lvl="0" marL="457200" rtl="0" algn="l">
              <a:lnSpc>
                <a:spcPct val="100000"/>
              </a:lnSpc>
              <a:spcBef>
                <a:spcPts val="600"/>
              </a:spcBef>
              <a:spcAft>
                <a:spcPts val="0"/>
              </a:spcAft>
              <a:buSzPts val="1800"/>
              <a:buChar char="◉"/>
            </a:pPr>
            <a:r>
              <a:rPr lang="en-IN" sz="1400"/>
              <a:t>Use of global keyword outside a function has no effect.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1"/>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IN"/>
              <a:t>Local and Global variables (Cont.)</a:t>
            </a:r>
            <a:endParaRPr/>
          </a:p>
        </p:txBody>
      </p:sp>
      <p:sp>
        <p:nvSpPr>
          <p:cNvPr id="373" name="Google Shape;373;p51"/>
          <p:cNvSpPr txBox="1"/>
          <p:nvPr>
            <p:ph idx="1" type="body"/>
          </p:nvPr>
        </p:nvSpPr>
        <p:spPr>
          <a:xfrm>
            <a:off x="457200" y="1403306"/>
            <a:ext cx="8229600" cy="35226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600"/>
              </a:spcBef>
              <a:spcAft>
                <a:spcPts val="0"/>
              </a:spcAft>
              <a:buSzPts val="1800"/>
              <a:buNone/>
            </a:pPr>
            <a:r>
              <a:rPr b="1" lang="en-IN" sz="1200"/>
              <a:t>Example: Accessing global Variable From Inside a Function</a:t>
            </a:r>
            <a:endParaRPr/>
          </a:p>
          <a:p>
            <a:pPr indent="0" lvl="0" marL="449263" rtl="0" algn="l">
              <a:lnSpc>
                <a:spcPct val="100000"/>
              </a:lnSpc>
              <a:spcBef>
                <a:spcPts val="600"/>
              </a:spcBef>
              <a:spcAft>
                <a:spcPts val="0"/>
              </a:spcAft>
              <a:buSzPts val="1800"/>
              <a:buNone/>
            </a:pPr>
            <a:r>
              <a:rPr lang="en-IN" sz="1200"/>
              <a:t>c = 1 # global variable </a:t>
            </a:r>
            <a:endParaRPr/>
          </a:p>
          <a:p>
            <a:pPr indent="0" lvl="0" marL="449263" rtl="0" algn="l">
              <a:lnSpc>
                <a:spcPct val="100000"/>
              </a:lnSpc>
              <a:spcBef>
                <a:spcPts val="600"/>
              </a:spcBef>
              <a:spcAft>
                <a:spcPts val="0"/>
              </a:spcAft>
              <a:buSzPts val="1800"/>
              <a:buNone/>
            </a:pPr>
            <a:r>
              <a:rPr lang="en-IN" sz="1200"/>
              <a:t>def add(): </a:t>
            </a:r>
            <a:endParaRPr/>
          </a:p>
          <a:p>
            <a:pPr indent="0" lvl="0" marL="449263" rtl="0" algn="l">
              <a:lnSpc>
                <a:spcPct val="100000"/>
              </a:lnSpc>
              <a:spcBef>
                <a:spcPts val="600"/>
              </a:spcBef>
              <a:spcAft>
                <a:spcPts val="0"/>
              </a:spcAft>
              <a:buSzPts val="1800"/>
              <a:buNone/>
            </a:pPr>
            <a:r>
              <a:rPr lang="en-IN" sz="1200"/>
              <a:t>    print(c) </a:t>
            </a:r>
            <a:endParaRPr/>
          </a:p>
          <a:p>
            <a:pPr indent="0" lvl="0" marL="449263" rtl="0" algn="l">
              <a:lnSpc>
                <a:spcPct val="100000"/>
              </a:lnSpc>
              <a:spcBef>
                <a:spcPts val="600"/>
              </a:spcBef>
              <a:spcAft>
                <a:spcPts val="0"/>
              </a:spcAft>
              <a:buSzPts val="1800"/>
              <a:buNone/>
            </a:pPr>
            <a:r>
              <a:rPr lang="en-IN" sz="1200"/>
              <a:t>add()</a:t>
            </a:r>
            <a:endParaRPr/>
          </a:p>
          <a:p>
            <a:pPr indent="-342900" lvl="0" marL="457200" rtl="0" algn="l">
              <a:lnSpc>
                <a:spcPct val="100000"/>
              </a:lnSpc>
              <a:spcBef>
                <a:spcPts val="600"/>
              </a:spcBef>
              <a:spcAft>
                <a:spcPts val="0"/>
              </a:spcAft>
              <a:buSzPts val="1800"/>
              <a:buChar char="◉"/>
            </a:pPr>
            <a:r>
              <a:rPr b="1" lang="en-IN" sz="1200"/>
              <a:t>Output</a:t>
            </a:r>
            <a:r>
              <a:rPr lang="en-IN" sz="1200"/>
              <a:t>: 1</a:t>
            </a:r>
            <a:endParaRPr/>
          </a:p>
          <a:p>
            <a:pPr indent="0" lvl="0" marL="114300" rtl="0" algn="l">
              <a:lnSpc>
                <a:spcPct val="100000"/>
              </a:lnSpc>
              <a:spcBef>
                <a:spcPts val="600"/>
              </a:spcBef>
              <a:spcAft>
                <a:spcPts val="0"/>
              </a:spcAft>
              <a:buSzPts val="1800"/>
              <a:buNone/>
            </a:pPr>
            <a:r>
              <a:rPr b="1" lang="en-IN" sz="1200"/>
              <a:t>Example: Modifying Global Variable From Inside the Function</a:t>
            </a:r>
            <a:endParaRPr/>
          </a:p>
          <a:p>
            <a:pPr indent="0" lvl="0" marL="449263" rtl="0" algn="l">
              <a:lnSpc>
                <a:spcPct val="100000"/>
              </a:lnSpc>
              <a:spcBef>
                <a:spcPts val="600"/>
              </a:spcBef>
              <a:spcAft>
                <a:spcPts val="0"/>
              </a:spcAft>
              <a:buSzPts val="1800"/>
              <a:buNone/>
            </a:pPr>
            <a:r>
              <a:rPr lang="en-IN" sz="1200"/>
              <a:t>c = 1 # global variable</a:t>
            </a:r>
            <a:endParaRPr/>
          </a:p>
          <a:p>
            <a:pPr indent="0" lvl="0" marL="449263" rtl="0" algn="l">
              <a:lnSpc>
                <a:spcPct val="100000"/>
              </a:lnSpc>
              <a:spcBef>
                <a:spcPts val="600"/>
              </a:spcBef>
              <a:spcAft>
                <a:spcPts val="0"/>
              </a:spcAft>
              <a:buSzPts val="1800"/>
              <a:buNone/>
            </a:pPr>
            <a:r>
              <a:rPr lang="en-IN" sz="1200"/>
              <a:t>def add(): </a:t>
            </a:r>
            <a:endParaRPr/>
          </a:p>
          <a:p>
            <a:pPr indent="0" lvl="0" marL="449263" rtl="0" algn="l">
              <a:lnSpc>
                <a:spcPct val="100000"/>
              </a:lnSpc>
              <a:spcBef>
                <a:spcPts val="600"/>
              </a:spcBef>
              <a:spcAft>
                <a:spcPts val="0"/>
              </a:spcAft>
              <a:buSzPts val="1800"/>
              <a:buNone/>
            </a:pPr>
            <a:r>
              <a:rPr lang="en-IN" sz="1200"/>
              <a:t>    c = c + 2 </a:t>
            </a:r>
            <a:endParaRPr/>
          </a:p>
          <a:p>
            <a:pPr indent="0" lvl="0" marL="449263" rtl="0" algn="l">
              <a:lnSpc>
                <a:spcPct val="100000"/>
              </a:lnSpc>
              <a:spcBef>
                <a:spcPts val="600"/>
              </a:spcBef>
              <a:spcAft>
                <a:spcPts val="0"/>
              </a:spcAft>
              <a:buSzPts val="1800"/>
              <a:buNone/>
            </a:pPr>
            <a:r>
              <a:rPr lang="en-IN" sz="1200"/>
              <a:t>print(c) </a:t>
            </a:r>
            <a:endParaRPr/>
          </a:p>
          <a:p>
            <a:pPr indent="0" lvl="0" marL="449263" rtl="0" algn="l">
              <a:lnSpc>
                <a:spcPct val="100000"/>
              </a:lnSpc>
              <a:spcBef>
                <a:spcPts val="600"/>
              </a:spcBef>
              <a:spcAft>
                <a:spcPts val="0"/>
              </a:spcAft>
              <a:buSzPts val="1800"/>
              <a:buNone/>
            </a:pPr>
            <a:r>
              <a:rPr lang="en-IN" sz="1200"/>
              <a:t>add()</a:t>
            </a:r>
            <a:endParaRPr/>
          </a:p>
          <a:p>
            <a:pPr indent="-342900" lvl="0" marL="457200" rtl="0" algn="l">
              <a:lnSpc>
                <a:spcPct val="100000"/>
              </a:lnSpc>
              <a:spcBef>
                <a:spcPts val="600"/>
              </a:spcBef>
              <a:spcAft>
                <a:spcPts val="0"/>
              </a:spcAft>
              <a:buSzPts val="1800"/>
              <a:buChar char="◉"/>
            </a:pPr>
            <a:r>
              <a:rPr b="1" lang="en-IN" sz="1200"/>
              <a:t>Output:</a:t>
            </a:r>
            <a:r>
              <a:rPr lang="en-IN" sz="1200"/>
              <a:t> UnboundLocalError: local variable 'c' referenced before assignment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2"/>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IN"/>
              <a:t>Local and Global variables (Cont.)</a:t>
            </a:r>
            <a:endParaRPr/>
          </a:p>
        </p:txBody>
      </p:sp>
      <p:sp>
        <p:nvSpPr>
          <p:cNvPr id="379" name="Google Shape;379;p52"/>
          <p:cNvSpPr txBox="1"/>
          <p:nvPr>
            <p:ph idx="1" type="body"/>
          </p:nvPr>
        </p:nvSpPr>
        <p:spPr>
          <a:xfrm>
            <a:off x="457200" y="1403306"/>
            <a:ext cx="8229600" cy="35226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600"/>
              </a:spcBef>
              <a:spcAft>
                <a:spcPts val="0"/>
              </a:spcAft>
              <a:buSzPts val="1800"/>
              <a:buNone/>
            </a:pPr>
            <a:r>
              <a:rPr b="1" lang="en-IN" sz="1400"/>
              <a:t>Example: Changing Global Variable From Inside a Function using global</a:t>
            </a:r>
            <a:endParaRPr/>
          </a:p>
          <a:p>
            <a:pPr indent="0" lvl="0" marL="449263" rtl="0" algn="l">
              <a:lnSpc>
                <a:spcPct val="100000"/>
              </a:lnSpc>
              <a:spcBef>
                <a:spcPts val="600"/>
              </a:spcBef>
              <a:spcAft>
                <a:spcPts val="0"/>
              </a:spcAft>
              <a:buSzPts val="1800"/>
              <a:buNone/>
            </a:pPr>
            <a:r>
              <a:rPr lang="en-IN" sz="1400"/>
              <a:t>c = 0 # global variable</a:t>
            </a:r>
            <a:endParaRPr/>
          </a:p>
          <a:p>
            <a:pPr indent="0" lvl="0" marL="449263" rtl="0" algn="l">
              <a:lnSpc>
                <a:spcPct val="100000"/>
              </a:lnSpc>
              <a:spcBef>
                <a:spcPts val="600"/>
              </a:spcBef>
              <a:spcAft>
                <a:spcPts val="0"/>
              </a:spcAft>
              <a:buSzPts val="1800"/>
              <a:buNone/>
            </a:pPr>
            <a:r>
              <a:rPr lang="en-IN" sz="1400"/>
              <a:t>def add(): </a:t>
            </a:r>
            <a:endParaRPr/>
          </a:p>
          <a:p>
            <a:pPr indent="0" lvl="0" marL="449263" rtl="0" algn="l">
              <a:lnSpc>
                <a:spcPct val="100000"/>
              </a:lnSpc>
              <a:spcBef>
                <a:spcPts val="600"/>
              </a:spcBef>
              <a:spcAft>
                <a:spcPts val="0"/>
              </a:spcAft>
              <a:buSzPts val="1800"/>
              <a:buNone/>
            </a:pPr>
            <a:r>
              <a:rPr lang="en-IN" sz="1400"/>
              <a:t>    global c </a:t>
            </a:r>
            <a:endParaRPr/>
          </a:p>
          <a:p>
            <a:pPr indent="0" lvl="0" marL="449263" rtl="0" algn="l">
              <a:lnSpc>
                <a:spcPct val="100000"/>
              </a:lnSpc>
              <a:spcBef>
                <a:spcPts val="600"/>
              </a:spcBef>
              <a:spcAft>
                <a:spcPts val="0"/>
              </a:spcAft>
              <a:buSzPts val="1800"/>
              <a:buNone/>
            </a:pPr>
            <a:r>
              <a:rPr lang="en-IN" sz="1400"/>
              <a:t>    c = c + 2 </a:t>
            </a:r>
            <a:endParaRPr/>
          </a:p>
          <a:p>
            <a:pPr indent="0" lvl="0" marL="449263" rtl="0" algn="l">
              <a:lnSpc>
                <a:spcPct val="100000"/>
              </a:lnSpc>
              <a:spcBef>
                <a:spcPts val="600"/>
              </a:spcBef>
              <a:spcAft>
                <a:spcPts val="0"/>
              </a:spcAft>
              <a:buSzPts val="1800"/>
              <a:buNone/>
            </a:pPr>
            <a:r>
              <a:rPr lang="en-IN" sz="1400"/>
              <a:t>    print("Inside add():", c) </a:t>
            </a:r>
            <a:endParaRPr/>
          </a:p>
          <a:p>
            <a:pPr indent="0" lvl="0" marL="449263" rtl="0" algn="l">
              <a:lnSpc>
                <a:spcPct val="100000"/>
              </a:lnSpc>
              <a:spcBef>
                <a:spcPts val="600"/>
              </a:spcBef>
              <a:spcAft>
                <a:spcPts val="0"/>
              </a:spcAft>
              <a:buSzPts val="1800"/>
              <a:buNone/>
            </a:pPr>
            <a:r>
              <a:rPr lang="en-IN" sz="1400"/>
              <a:t>add() </a:t>
            </a:r>
            <a:endParaRPr/>
          </a:p>
          <a:p>
            <a:pPr indent="0" lvl="0" marL="449263" rtl="0" algn="l">
              <a:lnSpc>
                <a:spcPct val="100000"/>
              </a:lnSpc>
              <a:spcBef>
                <a:spcPts val="600"/>
              </a:spcBef>
              <a:spcAft>
                <a:spcPts val="0"/>
              </a:spcAft>
              <a:buSzPts val="1800"/>
              <a:buNone/>
            </a:pPr>
            <a:r>
              <a:rPr lang="en-IN" sz="1400"/>
              <a:t>print("In main:", c)</a:t>
            </a:r>
            <a:endParaRPr/>
          </a:p>
          <a:p>
            <a:pPr indent="-342900" lvl="0" marL="457200" rtl="0" algn="l">
              <a:lnSpc>
                <a:spcPct val="100000"/>
              </a:lnSpc>
              <a:spcBef>
                <a:spcPts val="600"/>
              </a:spcBef>
              <a:spcAft>
                <a:spcPts val="0"/>
              </a:spcAft>
              <a:buSzPts val="1800"/>
              <a:buChar char="◉"/>
            </a:pPr>
            <a:r>
              <a:rPr b="1" lang="en-IN" sz="1400"/>
              <a:t>Output:</a:t>
            </a:r>
            <a:endParaRPr/>
          </a:p>
          <a:p>
            <a:pPr indent="0" lvl="0" marL="449263" rtl="0" algn="l">
              <a:lnSpc>
                <a:spcPct val="100000"/>
              </a:lnSpc>
              <a:spcBef>
                <a:spcPts val="600"/>
              </a:spcBef>
              <a:spcAft>
                <a:spcPts val="0"/>
              </a:spcAft>
              <a:buSzPts val="1800"/>
              <a:buNone/>
            </a:pPr>
            <a:r>
              <a:rPr lang="en-IN" sz="1400"/>
              <a:t>Inside add(): 2 </a:t>
            </a:r>
            <a:endParaRPr/>
          </a:p>
          <a:p>
            <a:pPr indent="0" lvl="0" marL="449263" rtl="0" algn="l">
              <a:lnSpc>
                <a:spcPct val="100000"/>
              </a:lnSpc>
              <a:spcBef>
                <a:spcPts val="600"/>
              </a:spcBef>
              <a:spcAft>
                <a:spcPts val="0"/>
              </a:spcAft>
              <a:buSzPts val="1800"/>
              <a:buNone/>
            </a:pPr>
            <a:r>
              <a:rPr lang="en-IN" sz="1400"/>
              <a:t>In main: 2</a:t>
            </a:r>
            <a:endParaRPr b="1" sz="14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3"/>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IN"/>
              <a:t>Local and Global variables (Cont.)</a:t>
            </a:r>
            <a:endParaRPr/>
          </a:p>
        </p:txBody>
      </p:sp>
      <p:sp>
        <p:nvSpPr>
          <p:cNvPr id="385" name="Google Shape;385;p53"/>
          <p:cNvSpPr txBox="1"/>
          <p:nvPr>
            <p:ph idx="1" type="body"/>
          </p:nvPr>
        </p:nvSpPr>
        <p:spPr>
          <a:xfrm>
            <a:off x="457200" y="1403306"/>
            <a:ext cx="8229600" cy="35226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600"/>
              </a:spcBef>
              <a:spcAft>
                <a:spcPts val="0"/>
              </a:spcAft>
              <a:buSzPts val="1800"/>
              <a:buNone/>
            </a:pPr>
            <a:r>
              <a:rPr b="1" lang="en-IN" sz="1400"/>
              <a:t>Example: Using Global and Local variables in the same code</a:t>
            </a:r>
            <a:endParaRPr/>
          </a:p>
          <a:p>
            <a:pPr indent="-342900" lvl="0" marL="457200" rtl="0" algn="l">
              <a:lnSpc>
                <a:spcPct val="100000"/>
              </a:lnSpc>
              <a:spcBef>
                <a:spcPts val="600"/>
              </a:spcBef>
              <a:spcAft>
                <a:spcPts val="0"/>
              </a:spcAft>
              <a:buSzPts val="1800"/>
              <a:buChar char="◉"/>
            </a:pPr>
            <a:r>
              <a:rPr lang="en-IN" sz="1400"/>
              <a:t>x = "global" </a:t>
            </a:r>
            <a:endParaRPr/>
          </a:p>
          <a:p>
            <a:pPr indent="0" lvl="0" marL="442913" rtl="0" algn="l">
              <a:lnSpc>
                <a:spcPct val="100000"/>
              </a:lnSpc>
              <a:spcBef>
                <a:spcPts val="600"/>
              </a:spcBef>
              <a:spcAft>
                <a:spcPts val="0"/>
              </a:spcAft>
              <a:buSzPts val="1800"/>
              <a:buNone/>
            </a:pPr>
            <a:r>
              <a:rPr lang="en-IN" sz="1400"/>
              <a:t>def foo(): </a:t>
            </a:r>
            <a:endParaRPr/>
          </a:p>
          <a:p>
            <a:pPr indent="0" lvl="0" marL="803275" rtl="0" algn="l">
              <a:lnSpc>
                <a:spcPct val="100000"/>
              </a:lnSpc>
              <a:spcBef>
                <a:spcPts val="600"/>
              </a:spcBef>
              <a:spcAft>
                <a:spcPts val="0"/>
              </a:spcAft>
              <a:buSzPts val="1800"/>
              <a:buNone/>
            </a:pPr>
            <a:r>
              <a:rPr lang="en-IN" sz="1400"/>
              <a:t>global x </a:t>
            </a:r>
            <a:endParaRPr/>
          </a:p>
          <a:p>
            <a:pPr indent="0" lvl="0" marL="803275" rtl="0" algn="l">
              <a:lnSpc>
                <a:spcPct val="100000"/>
              </a:lnSpc>
              <a:spcBef>
                <a:spcPts val="600"/>
              </a:spcBef>
              <a:spcAft>
                <a:spcPts val="0"/>
              </a:spcAft>
              <a:buSzPts val="1800"/>
              <a:buNone/>
            </a:pPr>
            <a:r>
              <a:rPr lang="en-IN" sz="1400"/>
              <a:t>y = "local" </a:t>
            </a:r>
            <a:endParaRPr/>
          </a:p>
          <a:p>
            <a:pPr indent="0" lvl="0" marL="803275" rtl="0" algn="l">
              <a:lnSpc>
                <a:spcPct val="100000"/>
              </a:lnSpc>
              <a:spcBef>
                <a:spcPts val="600"/>
              </a:spcBef>
              <a:spcAft>
                <a:spcPts val="0"/>
              </a:spcAft>
              <a:buSzPts val="1800"/>
              <a:buNone/>
            </a:pPr>
            <a:r>
              <a:rPr lang="en-IN" sz="1400"/>
              <a:t>x = x * 2 </a:t>
            </a:r>
            <a:endParaRPr/>
          </a:p>
          <a:p>
            <a:pPr indent="0" lvl="0" marL="803275" rtl="0" algn="l">
              <a:lnSpc>
                <a:spcPct val="100000"/>
              </a:lnSpc>
              <a:spcBef>
                <a:spcPts val="600"/>
              </a:spcBef>
              <a:spcAft>
                <a:spcPts val="0"/>
              </a:spcAft>
              <a:buSzPts val="1800"/>
              <a:buNone/>
            </a:pPr>
            <a:r>
              <a:rPr lang="en-IN" sz="1400"/>
              <a:t>print(x) </a:t>
            </a:r>
            <a:endParaRPr/>
          </a:p>
          <a:p>
            <a:pPr indent="0" lvl="0" marL="803275" rtl="0" algn="l">
              <a:lnSpc>
                <a:spcPct val="100000"/>
              </a:lnSpc>
              <a:spcBef>
                <a:spcPts val="600"/>
              </a:spcBef>
              <a:spcAft>
                <a:spcPts val="0"/>
              </a:spcAft>
              <a:buSzPts val="1800"/>
              <a:buNone/>
            </a:pPr>
            <a:r>
              <a:rPr lang="en-IN" sz="1400"/>
              <a:t>print(y) </a:t>
            </a:r>
            <a:endParaRPr/>
          </a:p>
          <a:p>
            <a:pPr indent="0" lvl="0" marL="442913" rtl="0" algn="l">
              <a:lnSpc>
                <a:spcPct val="100000"/>
              </a:lnSpc>
              <a:spcBef>
                <a:spcPts val="600"/>
              </a:spcBef>
              <a:spcAft>
                <a:spcPts val="0"/>
              </a:spcAft>
              <a:buSzPts val="1800"/>
              <a:buNone/>
            </a:pPr>
            <a:r>
              <a:rPr lang="en-IN" sz="1400"/>
              <a:t>foo()</a:t>
            </a:r>
            <a:endParaRPr/>
          </a:p>
          <a:p>
            <a:pPr indent="-342900" lvl="0" marL="457200" rtl="0" algn="l">
              <a:lnSpc>
                <a:spcPct val="100000"/>
              </a:lnSpc>
              <a:spcBef>
                <a:spcPts val="600"/>
              </a:spcBef>
              <a:spcAft>
                <a:spcPts val="0"/>
              </a:spcAft>
              <a:buSzPts val="1800"/>
              <a:buChar char="◉"/>
            </a:pPr>
            <a:r>
              <a:rPr b="1" lang="en-IN" sz="1400"/>
              <a:t>Output</a:t>
            </a:r>
            <a:endParaRPr sz="1400"/>
          </a:p>
          <a:p>
            <a:pPr indent="0" lvl="0" marL="442913" rtl="0" algn="l">
              <a:lnSpc>
                <a:spcPct val="100000"/>
              </a:lnSpc>
              <a:spcBef>
                <a:spcPts val="600"/>
              </a:spcBef>
              <a:spcAft>
                <a:spcPts val="0"/>
              </a:spcAft>
              <a:buSzPts val="1800"/>
              <a:buNone/>
            </a:pPr>
            <a:r>
              <a:rPr lang="en-IN" sz="1400"/>
              <a:t>global global </a:t>
            </a:r>
            <a:endParaRPr/>
          </a:p>
          <a:p>
            <a:pPr indent="0" lvl="0" marL="442913" rtl="0" algn="l">
              <a:lnSpc>
                <a:spcPct val="100000"/>
              </a:lnSpc>
              <a:spcBef>
                <a:spcPts val="600"/>
              </a:spcBef>
              <a:spcAft>
                <a:spcPts val="0"/>
              </a:spcAft>
              <a:buSzPts val="1800"/>
              <a:buNone/>
            </a:pPr>
            <a:r>
              <a:rPr lang="en-IN" sz="1400"/>
              <a:t>local</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4"/>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IN"/>
              <a:t>Local and Global variables (Cont.)</a:t>
            </a:r>
            <a:endParaRPr/>
          </a:p>
        </p:txBody>
      </p:sp>
      <p:sp>
        <p:nvSpPr>
          <p:cNvPr id="391" name="Google Shape;391;p54"/>
          <p:cNvSpPr txBox="1"/>
          <p:nvPr>
            <p:ph idx="1" type="body"/>
          </p:nvPr>
        </p:nvSpPr>
        <p:spPr>
          <a:xfrm>
            <a:off x="457200" y="1403306"/>
            <a:ext cx="8229600" cy="35226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600"/>
              </a:spcBef>
              <a:spcAft>
                <a:spcPts val="0"/>
              </a:spcAft>
              <a:buSzPts val="1800"/>
              <a:buNone/>
            </a:pPr>
            <a:r>
              <a:rPr b="1" lang="en-IN" sz="1400"/>
              <a:t>Example: Global variable and Local variable with same name</a:t>
            </a:r>
            <a:endParaRPr/>
          </a:p>
          <a:p>
            <a:pPr indent="0" lvl="0" marL="449263" rtl="0" algn="l">
              <a:lnSpc>
                <a:spcPct val="100000"/>
              </a:lnSpc>
              <a:spcBef>
                <a:spcPts val="600"/>
              </a:spcBef>
              <a:spcAft>
                <a:spcPts val="0"/>
              </a:spcAft>
              <a:buSzPts val="1800"/>
              <a:buNone/>
            </a:pPr>
            <a:r>
              <a:rPr lang="en-IN" sz="1400"/>
              <a:t>x = 5 </a:t>
            </a:r>
            <a:endParaRPr/>
          </a:p>
          <a:p>
            <a:pPr indent="0" lvl="0" marL="449263" rtl="0" algn="l">
              <a:lnSpc>
                <a:spcPct val="100000"/>
              </a:lnSpc>
              <a:spcBef>
                <a:spcPts val="600"/>
              </a:spcBef>
              <a:spcAft>
                <a:spcPts val="0"/>
              </a:spcAft>
              <a:buSzPts val="1800"/>
              <a:buNone/>
            </a:pPr>
            <a:r>
              <a:rPr lang="en-IN" sz="1400"/>
              <a:t>def foo(): </a:t>
            </a:r>
            <a:endParaRPr/>
          </a:p>
          <a:p>
            <a:pPr indent="0" lvl="0" marL="449263" rtl="0" algn="l">
              <a:lnSpc>
                <a:spcPct val="100000"/>
              </a:lnSpc>
              <a:spcBef>
                <a:spcPts val="600"/>
              </a:spcBef>
              <a:spcAft>
                <a:spcPts val="0"/>
              </a:spcAft>
              <a:buSzPts val="1800"/>
              <a:buNone/>
            </a:pPr>
            <a:r>
              <a:rPr lang="en-IN" sz="1400"/>
              <a:t>    x = 10 </a:t>
            </a:r>
            <a:endParaRPr/>
          </a:p>
          <a:p>
            <a:pPr indent="0" lvl="0" marL="449263" rtl="0" algn="l">
              <a:lnSpc>
                <a:spcPct val="100000"/>
              </a:lnSpc>
              <a:spcBef>
                <a:spcPts val="600"/>
              </a:spcBef>
              <a:spcAft>
                <a:spcPts val="0"/>
              </a:spcAft>
              <a:buSzPts val="1800"/>
              <a:buNone/>
            </a:pPr>
            <a:r>
              <a:rPr lang="en-IN" sz="1400"/>
              <a:t>    print("local x:", x) </a:t>
            </a:r>
            <a:endParaRPr/>
          </a:p>
          <a:p>
            <a:pPr indent="0" lvl="0" marL="449263" rtl="0" algn="l">
              <a:lnSpc>
                <a:spcPct val="100000"/>
              </a:lnSpc>
              <a:spcBef>
                <a:spcPts val="600"/>
              </a:spcBef>
              <a:spcAft>
                <a:spcPts val="0"/>
              </a:spcAft>
              <a:buSzPts val="1800"/>
              <a:buNone/>
            </a:pPr>
            <a:r>
              <a:rPr lang="en-IN" sz="1400"/>
              <a:t>foo() </a:t>
            </a:r>
            <a:endParaRPr/>
          </a:p>
          <a:p>
            <a:pPr indent="0" lvl="0" marL="449263" rtl="0" algn="l">
              <a:lnSpc>
                <a:spcPct val="100000"/>
              </a:lnSpc>
              <a:spcBef>
                <a:spcPts val="600"/>
              </a:spcBef>
              <a:spcAft>
                <a:spcPts val="0"/>
              </a:spcAft>
              <a:buSzPts val="1800"/>
              <a:buNone/>
            </a:pPr>
            <a:r>
              <a:rPr lang="en-IN" sz="1400"/>
              <a:t>print("global x:", x)</a:t>
            </a:r>
            <a:endParaRPr/>
          </a:p>
          <a:p>
            <a:pPr indent="-342900" lvl="0" marL="457200" rtl="0" algn="l">
              <a:lnSpc>
                <a:spcPct val="100000"/>
              </a:lnSpc>
              <a:spcBef>
                <a:spcPts val="600"/>
              </a:spcBef>
              <a:spcAft>
                <a:spcPts val="0"/>
              </a:spcAft>
              <a:buSzPts val="1800"/>
              <a:buChar char="◉"/>
            </a:pPr>
            <a:r>
              <a:rPr b="1" lang="en-IN" sz="1400"/>
              <a:t>Output</a:t>
            </a:r>
            <a:endParaRPr sz="1400"/>
          </a:p>
          <a:p>
            <a:pPr indent="0" lvl="0" marL="541338" rtl="0" algn="l">
              <a:lnSpc>
                <a:spcPct val="100000"/>
              </a:lnSpc>
              <a:spcBef>
                <a:spcPts val="600"/>
              </a:spcBef>
              <a:spcAft>
                <a:spcPts val="0"/>
              </a:spcAft>
              <a:buSzPts val="1800"/>
              <a:buNone/>
            </a:pPr>
            <a:r>
              <a:rPr lang="en-IN" sz="1400"/>
              <a:t>local x: 10 </a:t>
            </a:r>
            <a:endParaRPr/>
          </a:p>
          <a:p>
            <a:pPr indent="0" lvl="0" marL="541338" rtl="0" algn="l">
              <a:lnSpc>
                <a:spcPct val="100000"/>
              </a:lnSpc>
              <a:spcBef>
                <a:spcPts val="600"/>
              </a:spcBef>
              <a:spcAft>
                <a:spcPts val="0"/>
              </a:spcAft>
              <a:buSzPts val="1800"/>
              <a:buNone/>
            </a:pPr>
            <a:r>
              <a:rPr lang="en-IN" sz="1400"/>
              <a:t>global x: 5</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5"/>
          <p:cNvSpPr txBox="1"/>
          <p:nvPr>
            <p:ph type="title"/>
          </p:nvPr>
        </p:nvSpPr>
        <p:spPr>
          <a:xfrm>
            <a:off x="1810300" y="556800"/>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i="0" lang="en-IN">
                <a:latin typeface="Times New Roman"/>
                <a:ea typeface="Times New Roman"/>
                <a:cs typeface="Times New Roman"/>
                <a:sym typeface="Times New Roman"/>
              </a:rPr>
              <a:t>What is recursion?</a:t>
            </a:r>
            <a:br>
              <a:rPr b="1" i="0" lang="en-IN">
                <a:solidFill>
                  <a:srgbClr val="25265E"/>
                </a:solidFill>
                <a:latin typeface="Arial"/>
                <a:ea typeface="Arial"/>
                <a:cs typeface="Arial"/>
                <a:sym typeface="Arial"/>
              </a:rPr>
            </a:br>
            <a:endParaRPr/>
          </a:p>
        </p:txBody>
      </p:sp>
      <p:sp>
        <p:nvSpPr>
          <p:cNvPr id="397" name="Google Shape;397;p55"/>
          <p:cNvSpPr txBox="1"/>
          <p:nvPr>
            <p:ph idx="1" type="body"/>
          </p:nvPr>
        </p:nvSpPr>
        <p:spPr>
          <a:xfrm>
            <a:off x="457200" y="1345100"/>
            <a:ext cx="8229600" cy="3580800"/>
          </a:xfrm>
          <a:prstGeom prst="rect">
            <a:avLst/>
          </a:prstGeom>
          <a:noFill/>
          <a:ln>
            <a:noFill/>
          </a:ln>
        </p:spPr>
        <p:txBody>
          <a:bodyPr anchorCtr="0" anchor="t" bIns="91425" lIns="91425" spcFirstLastPara="1" rIns="91425" wrap="square" tIns="91425">
            <a:normAutofit fontScale="92500" lnSpcReduction="10000"/>
          </a:bodyPr>
          <a:lstStyle/>
          <a:p>
            <a:pPr indent="-342900" lvl="0" marL="457200" rtl="0" algn="just">
              <a:lnSpc>
                <a:spcPct val="100000"/>
              </a:lnSpc>
              <a:spcBef>
                <a:spcPts val="600"/>
              </a:spcBef>
              <a:spcAft>
                <a:spcPts val="0"/>
              </a:spcAft>
              <a:buSzPct val="81081"/>
              <a:buChar char="◉"/>
            </a:pPr>
            <a:r>
              <a:rPr b="0" i="0" lang="en-IN">
                <a:latin typeface="Times New Roman"/>
                <a:ea typeface="Times New Roman"/>
                <a:cs typeface="Times New Roman"/>
                <a:sym typeface="Times New Roman"/>
              </a:rPr>
              <a:t>Recursion is the process of defining something in terms of itself.</a:t>
            </a:r>
            <a:endParaRPr/>
          </a:p>
          <a:p>
            <a:pPr indent="-342900" lvl="0" marL="457200" rtl="0" algn="just">
              <a:lnSpc>
                <a:spcPct val="100000"/>
              </a:lnSpc>
              <a:spcBef>
                <a:spcPts val="600"/>
              </a:spcBef>
              <a:spcAft>
                <a:spcPts val="0"/>
              </a:spcAft>
              <a:buSzPct val="81081"/>
              <a:buChar char="◉"/>
            </a:pPr>
            <a:r>
              <a:rPr b="0" i="0" lang="en-IN">
                <a:latin typeface="Times New Roman"/>
                <a:ea typeface="Times New Roman"/>
                <a:cs typeface="Times New Roman"/>
                <a:sym typeface="Times New Roman"/>
              </a:rPr>
              <a:t>A physical world example would be to place two parallel mirrors facing each other. Any object in between them would be reflected recursively.</a:t>
            </a:r>
            <a:endParaRPr/>
          </a:p>
          <a:p>
            <a:pPr indent="-342900" lvl="0" marL="457200" rtl="0" algn="just">
              <a:lnSpc>
                <a:spcPct val="100000"/>
              </a:lnSpc>
              <a:spcBef>
                <a:spcPts val="600"/>
              </a:spcBef>
              <a:spcAft>
                <a:spcPts val="0"/>
              </a:spcAft>
              <a:buSzPct val="81081"/>
              <a:buChar char="◉"/>
            </a:pPr>
            <a:r>
              <a:rPr b="0" i="0" lang="en-IN">
                <a:latin typeface="Times New Roman"/>
                <a:ea typeface="Times New Roman"/>
                <a:cs typeface="Times New Roman"/>
                <a:sym typeface="Times New Roman"/>
              </a:rPr>
              <a:t>In programming, The process in which a function calls itself directly or indirectly is called recursion and the corresponding function is called as recursive function.</a:t>
            </a:r>
            <a:endParaRPr/>
          </a:p>
          <a:p>
            <a:pPr indent="-342900" lvl="0" marL="457200" rtl="0" algn="just">
              <a:lnSpc>
                <a:spcPct val="100000"/>
              </a:lnSpc>
              <a:spcBef>
                <a:spcPts val="600"/>
              </a:spcBef>
              <a:spcAft>
                <a:spcPts val="0"/>
              </a:spcAft>
              <a:buSzPct val="81081"/>
              <a:buChar char="◉"/>
            </a:pPr>
            <a:r>
              <a:rPr b="0" i="0" lang="en-IN">
                <a:latin typeface="Times New Roman"/>
                <a:ea typeface="Times New Roman"/>
                <a:cs typeface="Times New Roman"/>
                <a:sym typeface="Times New Roman"/>
              </a:rPr>
              <a:t>Recursion is a common mathematical and programming concept. It means that a function calls itself. This has the benefit of meaning that you can loop through data to reach a result.</a:t>
            </a:r>
            <a:endParaRPr>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6"/>
          <p:cNvSpPr txBox="1"/>
          <p:nvPr>
            <p:ph type="title"/>
          </p:nvPr>
        </p:nvSpPr>
        <p:spPr>
          <a:xfrm>
            <a:off x="1810300" y="556800"/>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i="0" lang="en-IN">
                <a:latin typeface="Times New Roman"/>
                <a:ea typeface="Times New Roman"/>
                <a:cs typeface="Times New Roman"/>
                <a:sym typeface="Times New Roman"/>
              </a:rPr>
              <a:t>Python Recursive Function</a:t>
            </a:r>
            <a:br>
              <a:rPr b="1" i="0" lang="en-IN">
                <a:solidFill>
                  <a:srgbClr val="25265E"/>
                </a:solidFill>
                <a:latin typeface="Arial"/>
                <a:ea typeface="Arial"/>
                <a:cs typeface="Arial"/>
                <a:sym typeface="Arial"/>
              </a:rPr>
            </a:br>
            <a:endParaRPr/>
          </a:p>
        </p:txBody>
      </p:sp>
      <p:sp>
        <p:nvSpPr>
          <p:cNvPr id="403" name="Google Shape;403;p56"/>
          <p:cNvSpPr txBox="1"/>
          <p:nvPr>
            <p:ph idx="1" type="body"/>
          </p:nvPr>
        </p:nvSpPr>
        <p:spPr>
          <a:xfrm>
            <a:off x="457200" y="1345100"/>
            <a:ext cx="8229600" cy="3580800"/>
          </a:xfrm>
          <a:prstGeom prst="rect">
            <a:avLst/>
          </a:prstGeom>
          <a:noFill/>
          <a:ln>
            <a:noFill/>
          </a:ln>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SzPts val="1800"/>
              <a:buChar char="◉"/>
            </a:pPr>
            <a:r>
              <a:rPr lang="en-IN" sz="2100">
                <a:latin typeface="Times New Roman"/>
                <a:ea typeface="Times New Roman"/>
                <a:cs typeface="Times New Roman"/>
                <a:sym typeface="Times New Roman"/>
              </a:rPr>
              <a:t>In Python, we know that a </a:t>
            </a:r>
            <a:r>
              <a:rPr lang="en-IN" sz="2100" u="sng">
                <a:solidFill>
                  <a:schemeClr val="hlink"/>
                </a:solidFill>
                <a:latin typeface="Times New Roman"/>
                <a:ea typeface="Times New Roman"/>
                <a:cs typeface="Times New Roman"/>
                <a:sym typeface="Times New Roman"/>
                <a:hlinkClick r:id="rId3"/>
              </a:rPr>
              <a:t>function</a:t>
            </a:r>
            <a:r>
              <a:rPr lang="en-IN" sz="2100">
                <a:latin typeface="Times New Roman"/>
                <a:ea typeface="Times New Roman"/>
                <a:cs typeface="Times New Roman"/>
                <a:sym typeface="Times New Roman"/>
              </a:rPr>
              <a:t> can call other functions. It is even possible for the function to call itself. These types of construct are termed as recursive functions.</a:t>
            </a:r>
            <a:endParaRPr sz="900">
              <a:latin typeface="Times New Roman"/>
              <a:ea typeface="Times New Roman"/>
              <a:cs typeface="Times New Roman"/>
              <a:sym typeface="Times New Roman"/>
            </a:endParaRPr>
          </a:p>
          <a:p>
            <a:pPr indent="-342900" lvl="0" marL="457200" rtl="0" algn="just">
              <a:lnSpc>
                <a:spcPct val="100000"/>
              </a:lnSpc>
              <a:spcBef>
                <a:spcPts val="0"/>
              </a:spcBef>
              <a:spcAft>
                <a:spcPts val="0"/>
              </a:spcAft>
              <a:buSzPts val="1800"/>
              <a:buChar char="◉"/>
            </a:pPr>
            <a:r>
              <a:rPr lang="en-IN" sz="2100">
                <a:latin typeface="Times New Roman"/>
                <a:ea typeface="Times New Roman"/>
                <a:cs typeface="Times New Roman"/>
                <a:sym typeface="Times New Roman"/>
              </a:rPr>
              <a:t>The following image shows the working of a recursive function called </a:t>
            </a:r>
            <a:r>
              <a:rPr b="0" i="0" lang="en-IN" u="none" cap="none" strike="noStrike">
                <a:latin typeface="Times New Roman"/>
                <a:ea typeface="Times New Roman"/>
                <a:cs typeface="Times New Roman"/>
                <a:sym typeface="Times New Roman"/>
              </a:rPr>
              <a:t>recurse.</a:t>
            </a:r>
            <a:endParaRPr/>
          </a:p>
          <a:p>
            <a:pPr indent="-228600" lvl="0" marL="457200" rtl="0" algn="l">
              <a:lnSpc>
                <a:spcPct val="100000"/>
              </a:lnSpc>
              <a:spcBef>
                <a:spcPts val="600"/>
              </a:spcBef>
              <a:spcAft>
                <a:spcPts val="0"/>
              </a:spcAft>
              <a:buSzPts val="1800"/>
              <a:buNone/>
            </a:pPr>
            <a:r>
              <a:t/>
            </a:r>
            <a:endParaRPr/>
          </a:p>
        </p:txBody>
      </p:sp>
      <p:pic>
        <p:nvPicPr>
          <p:cNvPr descr="Python Recursive Function" id="404" name="Google Shape;404;p56"/>
          <p:cNvPicPr preferRelativeResize="0"/>
          <p:nvPr/>
        </p:nvPicPr>
        <p:blipFill rotWithShape="1">
          <a:blip r:embed="rId4">
            <a:alphaModFix/>
          </a:blip>
          <a:srcRect b="0" l="0" r="0" t="0"/>
          <a:stretch/>
        </p:blipFill>
        <p:spPr>
          <a:xfrm>
            <a:off x="4479629" y="2790825"/>
            <a:ext cx="3486150" cy="19431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7"/>
          <p:cNvSpPr txBox="1"/>
          <p:nvPr>
            <p:ph type="title"/>
          </p:nvPr>
        </p:nvSpPr>
        <p:spPr>
          <a:xfrm>
            <a:off x="1810300" y="556800"/>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i="0" lang="en-IN">
                <a:latin typeface="Times New Roman"/>
                <a:ea typeface="Times New Roman"/>
                <a:cs typeface="Times New Roman"/>
                <a:sym typeface="Times New Roman"/>
              </a:rPr>
              <a:t>Python Recursive Function</a:t>
            </a:r>
            <a:endParaRPr/>
          </a:p>
        </p:txBody>
      </p:sp>
      <p:sp>
        <p:nvSpPr>
          <p:cNvPr id="410" name="Google Shape;410;p57"/>
          <p:cNvSpPr txBox="1"/>
          <p:nvPr>
            <p:ph idx="1" type="body"/>
          </p:nvPr>
        </p:nvSpPr>
        <p:spPr>
          <a:xfrm>
            <a:off x="457200" y="1345100"/>
            <a:ext cx="8229600" cy="3580800"/>
          </a:xfrm>
          <a:prstGeom prst="rect">
            <a:avLst/>
          </a:prstGeom>
          <a:noFill/>
          <a:ln>
            <a:noFill/>
          </a:ln>
        </p:spPr>
        <p:txBody>
          <a:bodyPr anchorCtr="0" anchor="t" bIns="91425" lIns="91425" spcFirstLastPara="1" rIns="91425" wrap="square" tIns="91425">
            <a:noAutofit/>
          </a:bodyPr>
          <a:lstStyle/>
          <a:p>
            <a:pPr indent="-342900" lvl="0" marL="457200" rtl="0" algn="just">
              <a:lnSpc>
                <a:spcPct val="100000"/>
              </a:lnSpc>
              <a:spcBef>
                <a:spcPts val="600"/>
              </a:spcBef>
              <a:spcAft>
                <a:spcPts val="0"/>
              </a:spcAft>
              <a:buSzPts val="1800"/>
              <a:buChar char="◉"/>
            </a:pPr>
            <a:r>
              <a:rPr lang="en-IN">
                <a:latin typeface="Times New Roman"/>
                <a:ea typeface="Times New Roman"/>
                <a:cs typeface="Times New Roman"/>
                <a:sym typeface="Times New Roman"/>
              </a:rPr>
              <a:t>Breaking a problem down into a series of steps.  </a:t>
            </a:r>
            <a:endParaRPr/>
          </a:p>
          <a:p>
            <a:pPr indent="-342900" lvl="0" marL="457200" rtl="0" algn="just">
              <a:lnSpc>
                <a:spcPct val="100000"/>
              </a:lnSpc>
              <a:spcBef>
                <a:spcPts val="600"/>
              </a:spcBef>
              <a:spcAft>
                <a:spcPts val="0"/>
              </a:spcAft>
              <a:buSzPts val="1800"/>
              <a:buChar char="◉"/>
            </a:pPr>
            <a:r>
              <a:rPr lang="en-IN">
                <a:latin typeface="Times New Roman"/>
                <a:ea typeface="Times New Roman"/>
                <a:cs typeface="Times New Roman"/>
                <a:sym typeface="Times New Roman"/>
              </a:rPr>
              <a:t>The final step is reached when some basic condition is satisfied.  </a:t>
            </a:r>
            <a:endParaRPr/>
          </a:p>
          <a:p>
            <a:pPr indent="-342900" lvl="0" marL="457200" rtl="0" algn="just">
              <a:lnSpc>
                <a:spcPct val="100000"/>
              </a:lnSpc>
              <a:spcBef>
                <a:spcPts val="600"/>
              </a:spcBef>
              <a:spcAft>
                <a:spcPts val="0"/>
              </a:spcAft>
              <a:buSzPts val="1800"/>
              <a:buChar char="◉"/>
            </a:pPr>
            <a:r>
              <a:rPr lang="en-IN">
                <a:latin typeface="Times New Roman"/>
                <a:ea typeface="Times New Roman"/>
                <a:cs typeface="Times New Roman"/>
                <a:sym typeface="Times New Roman"/>
              </a:rPr>
              <a:t>The solution for each step is used to solve the previous step.   </a:t>
            </a:r>
            <a:endParaRPr/>
          </a:p>
          <a:p>
            <a:pPr indent="-342900" lvl="0" marL="457200" rtl="0" algn="just">
              <a:lnSpc>
                <a:spcPct val="100000"/>
              </a:lnSpc>
              <a:spcBef>
                <a:spcPts val="600"/>
              </a:spcBef>
              <a:spcAft>
                <a:spcPts val="0"/>
              </a:spcAft>
              <a:buSzPts val="1800"/>
              <a:buChar char="◉"/>
            </a:pPr>
            <a:r>
              <a:rPr lang="en-IN">
                <a:latin typeface="Times New Roman"/>
                <a:ea typeface="Times New Roman"/>
                <a:cs typeface="Times New Roman"/>
                <a:sym typeface="Times New Roman"/>
              </a:rPr>
              <a:t>The solution for all the steps together form the solution to the whole problem</a:t>
            </a:r>
            <a:r>
              <a:rPr i="1" lang="en-IN">
                <a:latin typeface="Arial"/>
                <a:ea typeface="Arial"/>
                <a:cs typeface="Arial"/>
                <a:sym typeface="Arial"/>
              </a:rPr>
              <a:t>.</a:t>
            </a:r>
            <a:r>
              <a:rPr lang="en-IN">
                <a:latin typeface="Arial"/>
                <a:ea typeface="Arial"/>
                <a:cs typeface="Arial"/>
                <a:sym typeface="Arial"/>
              </a:rPr>
              <a:t> </a:t>
            </a:r>
            <a:endParaRPr/>
          </a:p>
          <a:p>
            <a:pPr indent="-228600" lvl="0" marL="457200" rtl="0" algn="l">
              <a:lnSpc>
                <a:spcPct val="100000"/>
              </a:lnSpc>
              <a:spcBef>
                <a:spcPts val="600"/>
              </a:spcBef>
              <a:spcAft>
                <a:spcPts val="0"/>
              </a:spcAft>
              <a:buSzPts val="1800"/>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8"/>
          <p:cNvSpPr txBox="1"/>
          <p:nvPr>
            <p:ph idx="4294967295" type="title"/>
          </p:nvPr>
        </p:nvSpPr>
        <p:spPr>
          <a:xfrm>
            <a:off x="1810300" y="556800"/>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IN">
                <a:latin typeface="Times New Roman"/>
                <a:ea typeface="Times New Roman"/>
                <a:cs typeface="Times New Roman"/>
                <a:sym typeface="Times New Roman"/>
              </a:rPr>
              <a:t>Terminology</a:t>
            </a:r>
            <a:endParaRPr/>
          </a:p>
        </p:txBody>
      </p:sp>
      <p:sp>
        <p:nvSpPr>
          <p:cNvPr id="416" name="Google Shape;416;p58"/>
          <p:cNvSpPr txBox="1"/>
          <p:nvPr>
            <p:ph idx="4294967295" type="body"/>
          </p:nvPr>
        </p:nvSpPr>
        <p:spPr>
          <a:xfrm>
            <a:off x="457200" y="1345100"/>
            <a:ext cx="8229600" cy="3580800"/>
          </a:xfrm>
          <a:prstGeom prst="rect">
            <a:avLst/>
          </a:prstGeom>
          <a:noFill/>
          <a:ln>
            <a:noFill/>
          </a:ln>
        </p:spPr>
        <p:txBody>
          <a:bodyPr anchorCtr="0" anchor="t" bIns="91425" lIns="91425" spcFirstLastPara="1" rIns="91425" wrap="square" tIns="91425">
            <a:normAutofit/>
          </a:bodyPr>
          <a:lstStyle/>
          <a:p>
            <a:pPr indent="-342900" lvl="0" marL="457200" rtl="0" algn="l">
              <a:lnSpc>
                <a:spcPct val="90000"/>
              </a:lnSpc>
              <a:spcBef>
                <a:spcPts val="600"/>
              </a:spcBef>
              <a:spcAft>
                <a:spcPts val="0"/>
              </a:spcAft>
              <a:buSzPts val="1800"/>
              <a:buFont typeface="Noto Sans Symbols"/>
              <a:buNone/>
            </a:pPr>
            <a:r>
              <a:rPr lang="en-IN" sz="1800">
                <a:latin typeface="Times New Roman"/>
                <a:ea typeface="Times New Roman"/>
                <a:cs typeface="Times New Roman"/>
                <a:sym typeface="Times New Roman"/>
              </a:rPr>
              <a:t>def f(n):</a:t>
            </a:r>
            <a:endParaRPr/>
          </a:p>
          <a:p>
            <a:pPr indent="-342900" lvl="0" marL="457200" rtl="0" algn="l">
              <a:lnSpc>
                <a:spcPct val="90000"/>
              </a:lnSpc>
              <a:spcBef>
                <a:spcPts val="600"/>
              </a:spcBef>
              <a:spcAft>
                <a:spcPts val="0"/>
              </a:spcAft>
              <a:buSzPts val="1800"/>
              <a:buFont typeface="Noto Sans Symbols"/>
              <a:buNone/>
            </a:pPr>
            <a:r>
              <a:rPr lang="en-IN" sz="1800">
                <a:latin typeface="Times New Roman"/>
                <a:ea typeface="Times New Roman"/>
                <a:cs typeface="Times New Roman"/>
                <a:sym typeface="Times New Roman"/>
              </a:rPr>
              <a:t>	if n == 1:</a:t>
            </a:r>
            <a:endParaRPr/>
          </a:p>
          <a:p>
            <a:pPr indent="-342900" lvl="0" marL="457200" rtl="0" algn="l">
              <a:lnSpc>
                <a:spcPct val="90000"/>
              </a:lnSpc>
              <a:spcBef>
                <a:spcPts val="600"/>
              </a:spcBef>
              <a:spcAft>
                <a:spcPts val="0"/>
              </a:spcAft>
              <a:buSzPts val="1800"/>
              <a:buFont typeface="Noto Sans Symbols"/>
              <a:buNone/>
            </a:pPr>
            <a:r>
              <a:rPr lang="en-IN" sz="1800">
                <a:latin typeface="Times New Roman"/>
                <a:ea typeface="Times New Roman"/>
                <a:cs typeface="Times New Roman"/>
                <a:sym typeface="Times New Roman"/>
              </a:rPr>
              <a:t>		return 1</a:t>
            </a:r>
            <a:endParaRPr/>
          </a:p>
          <a:p>
            <a:pPr indent="-342900" lvl="0" marL="457200" rtl="0" algn="l">
              <a:lnSpc>
                <a:spcPct val="90000"/>
              </a:lnSpc>
              <a:spcBef>
                <a:spcPts val="600"/>
              </a:spcBef>
              <a:spcAft>
                <a:spcPts val="0"/>
              </a:spcAft>
              <a:buSzPts val="1800"/>
              <a:buFont typeface="Noto Sans Symbols"/>
              <a:buNone/>
            </a:pPr>
            <a:r>
              <a:rPr lang="en-IN" sz="1800">
                <a:latin typeface="Times New Roman"/>
                <a:ea typeface="Times New Roman"/>
                <a:cs typeface="Times New Roman"/>
                <a:sym typeface="Times New Roman"/>
              </a:rPr>
              <a:t>	else:</a:t>
            </a:r>
            <a:endParaRPr/>
          </a:p>
          <a:p>
            <a:pPr indent="-342900" lvl="0" marL="457200" rtl="0" algn="l">
              <a:lnSpc>
                <a:spcPct val="90000"/>
              </a:lnSpc>
              <a:spcBef>
                <a:spcPts val="600"/>
              </a:spcBef>
              <a:spcAft>
                <a:spcPts val="0"/>
              </a:spcAft>
              <a:buSzPts val="1800"/>
              <a:buFont typeface="Noto Sans Symbols"/>
              <a:buNone/>
            </a:pPr>
            <a:r>
              <a:rPr lang="en-IN" sz="1800">
                <a:latin typeface="Times New Roman"/>
                <a:ea typeface="Times New Roman"/>
                <a:cs typeface="Times New Roman"/>
                <a:sym typeface="Times New Roman"/>
              </a:rPr>
              <a:t>		return f(n - 1)</a:t>
            </a:r>
            <a:endParaRPr/>
          </a:p>
          <a:p>
            <a:pPr indent="-342900" lvl="0" marL="457200" rtl="0" algn="l">
              <a:lnSpc>
                <a:spcPct val="90000"/>
              </a:lnSpc>
              <a:spcBef>
                <a:spcPts val="600"/>
              </a:spcBef>
              <a:spcAft>
                <a:spcPts val="0"/>
              </a:spcAft>
              <a:buSzPts val="1800"/>
              <a:buFont typeface="Noto Sans Symbols"/>
              <a:buNone/>
            </a:pPr>
            <a:r>
              <a:t/>
            </a:r>
            <a:endParaRPr sz="1800">
              <a:latin typeface="Times New Roman"/>
              <a:ea typeface="Times New Roman"/>
              <a:cs typeface="Times New Roman"/>
              <a:sym typeface="Times New Roman"/>
            </a:endParaRPr>
          </a:p>
          <a:p>
            <a:pPr indent="-342900" lvl="0" marL="457200" rtl="0" algn="l">
              <a:lnSpc>
                <a:spcPct val="90000"/>
              </a:lnSpc>
              <a:spcBef>
                <a:spcPts val="600"/>
              </a:spcBef>
              <a:spcAft>
                <a:spcPts val="0"/>
              </a:spcAft>
              <a:buSzPts val="1800"/>
              <a:buFont typeface="Noto Sans Symbols"/>
              <a:buNone/>
            </a:pPr>
            <a:r>
              <a:rPr lang="en-IN" sz="1800">
                <a:latin typeface="Times New Roman"/>
                <a:ea typeface="Times New Roman"/>
                <a:cs typeface="Times New Roman"/>
                <a:sym typeface="Times New Roman"/>
              </a:rPr>
              <a:t>"Useful" recursive functions have:</a:t>
            </a:r>
            <a:endParaRPr/>
          </a:p>
          <a:p>
            <a:pPr indent="-342900" lvl="0" marL="457200" rtl="0" algn="l">
              <a:lnSpc>
                <a:spcPct val="90000"/>
              </a:lnSpc>
              <a:spcBef>
                <a:spcPts val="600"/>
              </a:spcBef>
              <a:spcAft>
                <a:spcPts val="0"/>
              </a:spcAft>
              <a:buSzPts val="1800"/>
              <a:buChar char="◉"/>
            </a:pPr>
            <a:r>
              <a:rPr lang="en-IN" sz="1800">
                <a:latin typeface="Times New Roman"/>
                <a:ea typeface="Times New Roman"/>
                <a:cs typeface="Times New Roman"/>
                <a:sym typeface="Times New Roman"/>
              </a:rPr>
              <a:t>at least </a:t>
            </a:r>
            <a:r>
              <a:rPr b="1" lang="en-IN" sz="1800">
                <a:latin typeface="Times New Roman"/>
                <a:ea typeface="Times New Roman"/>
                <a:cs typeface="Times New Roman"/>
                <a:sym typeface="Times New Roman"/>
              </a:rPr>
              <a:t>one </a:t>
            </a:r>
            <a:r>
              <a:rPr b="1" i="1" lang="en-IN" sz="1800">
                <a:latin typeface="Times New Roman"/>
                <a:ea typeface="Times New Roman"/>
                <a:cs typeface="Times New Roman"/>
                <a:sym typeface="Times New Roman"/>
              </a:rPr>
              <a:t>recursive case</a:t>
            </a:r>
            <a:endParaRPr/>
          </a:p>
          <a:p>
            <a:pPr indent="-342900" lvl="0" marL="457200" rtl="0" algn="l">
              <a:lnSpc>
                <a:spcPct val="90000"/>
              </a:lnSpc>
              <a:spcBef>
                <a:spcPts val="600"/>
              </a:spcBef>
              <a:spcAft>
                <a:spcPts val="0"/>
              </a:spcAft>
              <a:buSzPts val="1800"/>
              <a:buChar char="◉"/>
            </a:pPr>
            <a:r>
              <a:rPr lang="en-IN" sz="1800">
                <a:latin typeface="Times New Roman"/>
                <a:ea typeface="Times New Roman"/>
                <a:cs typeface="Times New Roman"/>
                <a:sym typeface="Times New Roman"/>
              </a:rPr>
              <a:t>at least </a:t>
            </a:r>
            <a:r>
              <a:rPr b="1" lang="en-IN" sz="1800">
                <a:latin typeface="Times New Roman"/>
                <a:ea typeface="Times New Roman"/>
                <a:cs typeface="Times New Roman"/>
                <a:sym typeface="Times New Roman"/>
              </a:rPr>
              <a:t>one </a:t>
            </a:r>
            <a:r>
              <a:rPr b="1" i="1" lang="en-IN" sz="1800">
                <a:latin typeface="Times New Roman"/>
                <a:ea typeface="Times New Roman"/>
                <a:cs typeface="Times New Roman"/>
                <a:sym typeface="Times New Roman"/>
              </a:rPr>
              <a:t>base case</a:t>
            </a:r>
            <a:br>
              <a:rPr lang="en-IN" sz="1800">
                <a:latin typeface="Times New Roman"/>
                <a:ea typeface="Times New Roman"/>
                <a:cs typeface="Times New Roman"/>
                <a:sym typeface="Times New Roman"/>
              </a:rPr>
            </a:br>
            <a:r>
              <a:rPr lang="en-IN" sz="1800">
                <a:latin typeface="Times New Roman"/>
                <a:ea typeface="Times New Roman"/>
                <a:cs typeface="Times New Roman"/>
                <a:sym typeface="Times New Roman"/>
              </a:rPr>
              <a:t>so that the computation terminates</a:t>
            </a:r>
            <a:endParaRPr/>
          </a:p>
        </p:txBody>
      </p:sp>
      <p:sp>
        <p:nvSpPr>
          <p:cNvPr id="417" name="Google Shape;417;p58"/>
          <p:cNvSpPr/>
          <p:nvPr/>
        </p:nvSpPr>
        <p:spPr>
          <a:xfrm>
            <a:off x="4343400" y="2000250"/>
            <a:ext cx="1200150" cy="457200"/>
          </a:xfrm>
          <a:prstGeom prst="leftArrowCallout">
            <a:avLst>
              <a:gd fmla="val 25000" name="adj1"/>
              <a:gd fmla="val 25000" name="adj2"/>
              <a:gd fmla="val 43750" name="adj3"/>
              <a:gd fmla="val 66667" name="adj4"/>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350" u="none" cap="none" strike="noStrike">
                <a:solidFill>
                  <a:schemeClr val="dk1"/>
                </a:solidFill>
                <a:latin typeface="Arial"/>
                <a:ea typeface="Arial"/>
                <a:cs typeface="Arial"/>
                <a:sym typeface="Arial"/>
              </a:rPr>
              <a:t>base</a:t>
            </a:r>
            <a:endParaRPr/>
          </a:p>
          <a:p>
            <a:pPr indent="0" lvl="0" marL="0" marR="0" rtl="0" algn="ctr">
              <a:lnSpc>
                <a:spcPct val="100000"/>
              </a:lnSpc>
              <a:spcBef>
                <a:spcPts val="0"/>
              </a:spcBef>
              <a:spcAft>
                <a:spcPts val="0"/>
              </a:spcAft>
              <a:buNone/>
            </a:pPr>
            <a:r>
              <a:rPr b="0" i="0" lang="en-IN" sz="1350" u="none" cap="none" strike="noStrike">
                <a:solidFill>
                  <a:schemeClr val="dk1"/>
                </a:solidFill>
                <a:latin typeface="Arial"/>
                <a:ea typeface="Arial"/>
                <a:cs typeface="Arial"/>
                <a:sym typeface="Arial"/>
              </a:rPr>
              <a:t>case</a:t>
            </a:r>
            <a:endParaRPr/>
          </a:p>
        </p:txBody>
      </p:sp>
      <p:sp>
        <p:nvSpPr>
          <p:cNvPr id="418" name="Google Shape;418;p58"/>
          <p:cNvSpPr/>
          <p:nvPr/>
        </p:nvSpPr>
        <p:spPr>
          <a:xfrm>
            <a:off x="4343400" y="2628900"/>
            <a:ext cx="1200150" cy="457200"/>
          </a:xfrm>
          <a:prstGeom prst="leftArrowCallout">
            <a:avLst>
              <a:gd fmla="val 25000" name="adj1"/>
              <a:gd fmla="val 25000" name="adj2"/>
              <a:gd fmla="val 43750" name="adj3"/>
              <a:gd fmla="val 66667" name="adj4"/>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IN" sz="1350" u="none" cap="none" strike="noStrike">
                <a:solidFill>
                  <a:schemeClr val="dk1"/>
                </a:solidFill>
                <a:latin typeface="Arial"/>
                <a:ea typeface="Arial"/>
                <a:cs typeface="Arial"/>
                <a:sym typeface="Arial"/>
              </a:rPr>
              <a:t>recursive</a:t>
            </a:r>
            <a:endParaRPr/>
          </a:p>
          <a:p>
            <a:pPr indent="0" lvl="0" marL="0" marR="0" rtl="0" algn="ctr">
              <a:lnSpc>
                <a:spcPct val="100000"/>
              </a:lnSpc>
              <a:spcBef>
                <a:spcPts val="0"/>
              </a:spcBef>
              <a:spcAft>
                <a:spcPts val="0"/>
              </a:spcAft>
              <a:buNone/>
            </a:pPr>
            <a:r>
              <a:rPr b="0" i="0" lang="en-IN" sz="1350" u="none" cap="none" strike="noStrike">
                <a:solidFill>
                  <a:schemeClr val="dk1"/>
                </a:solidFill>
                <a:latin typeface="Arial"/>
                <a:ea typeface="Arial"/>
                <a:cs typeface="Arial"/>
                <a:sym typeface="Arial"/>
              </a:rPr>
              <a:t>case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9"/>
          <p:cNvSpPr txBox="1"/>
          <p:nvPr>
            <p:ph type="title"/>
          </p:nvPr>
        </p:nvSpPr>
        <p:spPr>
          <a:xfrm>
            <a:off x="1810300" y="556800"/>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IN">
                <a:latin typeface="Times New Roman"/>
                <a:ea typeface="Times New Roman"/>
                <a:cs typeface="Times New Roman"/>
                <a:sym typeface="Times New Roman"/>
              </a:rPr>
              <a:t>Example 1: recursion </a:t>
            </a:r>
            <a:endParaRPr/>
          </a:p>
        </p:txBody>
      </p:sp>
      <p:sp>
        <p:nvSpPr>
          <p:cNvPr id="424" name="Google Shape;424;p59"/>
          <p:cNvSpPr txBox="1"/>
          <p:nvPr>
            <p:ph idx="1" type="body"/>
          </p:nvPr>
        </p:nvSpPr>
        <p:spPr>
          <a:xfrm>
            <a:off x="457200" y="1345100"/>
            <a:ext cx="8229600" cy="35808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Char char="◉"/>
            </a:pPr>
            <a:r>
              <a:rPr lang="en-IN">
                <a:latin typeface="Times New Roman"/>
                <a:ea typeface="Times New Roman"/>
                <a:cs typeface="Times New Roman"/>
                <a:sym typeface="Times New Roman"/>
              </a:rPr>
              <a:t>Consider the mathematical definition of </a:t>
            </a:r>
            <a:r>
              <a:rPr i="1" lang="en-IN">
                <a:latin typeface="Times New Roman"/>
                <a:ea typeface="Times New Roman"/>
                <a:cs typeface="Times New Roman"/>
                <a:sym typeface="Times New Roman"/>
              </a:rPr>
              <a:t>b</a:t>
            </a:r>
            <a:r>
              <a:rPr baseline="30000" i="1" lang="en-IN">
                <a:latin typeface="Times New Roman"/>
                <a:ea typeface="Times New Roman"/>
                <a:cs typeface="Times New Roman"/>
                <a:sym typeface="Times New Roman"/>
              </a:rPr>
              <a:t>n</a:t>
            </a:r>
            <a:r>
              <a:rPr lang="en-IN">
                <a:latin typeface="Times New Roman"/>
                <a:ea typeface="Times New Roman"/>
                <a:cs typeface="Times New Roman"/>
                <a:sym typeface="Times New Roman"/>
              </a:rPr>
              <a:t>, where </a:t>
            </a:r>
            <a:r>
              <a:rPr i="1" lang="en-IN">
                <a:latin typeface="Times New Roman"/>
                <a:ea typeface="Times New Roman"/>
                <a:cs typeface="Times New Roman"/>
                <a:sym typeface="Times New Roman"/>
              </a:rPr>
              <a:t>n</a:t>
            </a:r>
            <a:r>
              <a:rPr lang="en-IN">
                <a:latin typeface="Times New Roman"/>
                <a:ea typeface="Times New Roman"/>
                <a:cs typeface="Times New Roman"/>
                <a:sym typeface="Times New Roman"/>
              </a:rPr>
              <a:t> is a non-negative integer:</a:t>
            </a:r>
            <a:endParaRPr/>
          </a:p>
          <a:p>
            <a:pPr indent="-381000" lvl="1" marL="914400" rtl="0" algn="l">
              <a:lnSpc>
                <a:spcPct val="100000"/>
              </a:lnSpc>
              <a:spcBef>
                <a:spcPts val="0"/>
              </a:spcBef>
              <a:spcAft>
                <a:spcPts val="0"/>
              </a:spcAft>
              <a:buSzPts val="2400"/>
              <a:buFont typeface="Times New Roman"/>
              <a:buNone/>
            </a:pPr>
            <a:r>
              <a:rPr i="1" lang="en-IN">
                <a:latin typeface="Times New Roman"/>
                <a:ea typeface="Times New Roman"/>
                <a:cs typeface="Times New Roman"/>
                <a:sym typeface="Times New Roman"/>
              </a:rPr>
              <a:t>	b</a:t>
            </a:r>
            <a:r>
              <a:rPr baseline="30000" i="1" lang="en-IN">
                <a:latin typeface="Times New Roman"/>
                <a:ea typeface="Times New Roman"/>
                <a:cs typeface="Times New Roman"/>
                <a:sym typeface="Times New Roman"/>
              </a:rPr>
              <a:t>n</a:t>
            </a:r>
            <a:r>
              <a:rPr lang="en-IN">
                <a:latin typeface="Times New Roman"/>
                <a:ea typeface="Times New Roman"/>
                <a:cs typeface="Times New Roman"/>
                <a:sym typeface="Times New Roman"/>
              </a:rPr>
              <a:t> = 1                if </a:t>
            </a:r>
            <a:r>
              <a:rPr i="1" lang="en-IN">
                <a:latin typeface="Times New Roman"/>
                <a:ea typeface="Times New Roman"/>
                <a:cs typeface="Times New Roman"/>
                <a:sym typeface="Times New Roman"/>
              </a:rPr>
              <a:t>n</a:t>
            </a:r>
            <a:r>
              <a:rPr lang="en-IN">
                <a:latin typeface="Times New Roman"/>
                <a:ea typeface="Times New Roman"/>
                <a:cs typeface="Times New Roman"/>
                <a:sym typeface="Times New Roman"/>
              </a:rPr>
              <a:t> = 0</a:t>
            </a:r>
            <a:br>
              <a:rPr lang="en-IN">
                <a:latin typeface="Times New Roman"/>
                <a:ea typeface="Times New Roman"/>
                <a:cs typeface="Times New Roman"/>
                <a:sym typeface="Times New Roman"/>
              </a:rPr>
            </a:br>
            <a:r>
              <a:rPr i="1" lang="en-IN">
                <a:latin typeface="Times New Roman"/>
                <a:ea typeface="Times New Roman"/>
                <a:cs typeface="Times New Roman"/>
                <a:sym typeface="Times New Roman"/>
              </a:rPr>
              <a:t>b</a:t>
            </a:r>
            <a:r>
              <a:rPr baseline="30000" i="1" lang="en-IN">
                <a:latin typeface="Times New Roman"/>
                <a:ea typeface="Times New Roman"/>
                <a:cs typeface="Times New Roman"/>
                <a:sym typeface="Times New Roman"/>
              </a:rPr>
              <a:t>n</a:t>
            </a:r>
            <a:r>
              <a:rPr lang="en-IN">
                <a:latin typeface="Times New Roman"/>
                <a:ea typeface="Times New Roman"/>
                <a:cs typeface="Times New Roman"/>
                <a:sym typeface="Times New Roman"/>
              </a:rPr>
              <a:t> = </a:t>
            </a:r>
            <a:r>
              <a:rPr i="1" lang="en-IN">
                <a:latin typeface="Times New Roman"/>
                <a:ea typeface="Times New Roman"/>
                <a:cs typeface="Times New Roman"/>
                <a:sym typeface="Times New Roman"/>
              </a:rPr>
              <a:t>b</a:t>
            </a:r>
            <a:r>
              <a:rPr lang="en-IN">
                <a:latin typeface="Times New Roman"/>
                <a:ea typeface="Times New Roman"/>
                <a:cs typeface="Times New Roman"/>
                <a:sym typeface="Times New Roman"/>
              </a:rPr>
              <a:t> ₓ </a:t>
            </a:r>
            <a:r>
              <a:rPr i="1" lang="en-IN">
                <a:latin typeface="Times New Roman"/>
                <a:ea typeface="Times New Roman"/>
                <a:cs typeface="Times New Roman"/>
                <a:sym typeface="Times New Roman"/>
              </a:rPr>
              <a:t>b</a:t>
            </a:r>
            <a:r>
              <a:rPr baseline="30000" i="1" lang="en-IN">
                <a:latin typeface="Times New Roman"/>
                <a:ea typeface="Times New Roman"/>
                <a:cs typeface="Times New Roman"/>
                <a:sym typeface="Times New Roman"/>
              </a:rPr>
              <a:t>n</a:t>
            </a:r>
            <a:r>
              <a:rPr baseline="30000" lang="en-IN">
                <a:latin typeface="Times New Roman"/>
                <a:ea typeface="Times New Roman"/>
                <a:cs typeface="Times New Roman"/>
                <a:sym typeface="Times New Roman"/>
              </a:rPr>
              <a:t>–1</a:t>
            </a:r>
            <a:r>
              <a:rPr lang="en-IN">
                <a:latin typeface="Times New Roman"/>
                <a:ea typeface="Times New Roman"/>
                <a:cs typeface="Times New Roman"/>
                <a:sym typeface="Times New Roman"/>
              </a:rPr>
              <a:t>      if </a:t>
            </a:r>
            <a:r>
              <a:rPr i="1" lang="en-IN">
                <a:latin typeface="Times New Roman"/>
                <a:ea typeface="Times New Roman"/>
                <a:cs typeface="Times New Roman"/>
                <a:sym typeface="Times New Roman"/>
              </a:rPr>
              <a:t>n</a:t>
            </a:r>
            <a:r>
              <a:rPr lang="en-IN">
                <a:latin typeface="Times New Roman"/>
                <a:ea typeface="Times New Roman"/>
                <a:cs typeface="Times New Roman"/>
                <a:sym typeface="Times New Roman"/>
              </a:rPr>
              <a:t> &gt; 0</a:t>
            </a:r>
            <a:endParaRPr/>
          </a:p>
          <a:p>
            <a:pPr indent="-342900" lvl="0" marL="457200" rtl="0" algn="l">
              <a:lnSpc>
                <a:spcPct val="100000"/>
              </a:lnSpc>
              <a:spcBef>
                <a:spcPts val="600"/>
              </a:spcBef>
              <a:spcAft>
                <a:spcPts val="0"/>
              </a:spcAft>
              <a:buSzPts val="1800"/>
              <a:buChar char="◉"/>
            </a:pPr>
            <a:r>
              <a:rPr lang="en-IN">
                <a:latin typeface="Times New Roman"/>
                <a:ea typeface="Times New Roman"/>
                <a:cs typeface="Times New Roman"/>
                <a:sym typeface="Times New Roman"/>
              </a:rPr>
              <a:t>This definition is recursive, and immediately suggests a recursive function:</a:t>
            </a:r>
            <a:endParaRPr/>
          </a:p>
          <a:p>
            <a:pPr indent="-257175" lvl="1" marL="257175" rtl="0" algn="l">
              <a:lnSpc>
                <a:spcPct val="100000"/>
              </a:lnSpc>
              <a:spcBef>
                <a:spcPts val="0"/>
              </a:spcBef>
              <a:spcAft>
                <a:spcPts val="0"/>
              </a:spcAft>
              <a:buSzPts val="2400"/>
              <a:buNone/>
            </a:pPr>
            <a:r>
              <a:rPr lang="en-IN">
                <a:solidFill>
                  <a:srgbClr val="00B050"/>
                </a:solidFill>
                <a:latin typeface="Times New Roman"/>
                <a:ea typeface="Times New Roman"/>
                <a:cs typeface="Times New Roman"/>
                <a:sym typeface="Times New Roman"/>
              </a:rPr>
              <a:t>	</a:t>
            </a:r>
            <a:r>
              <a:rPr b="1" lang="en-IN">
                <a:solidFill>
                  <a:srgbClr val="00B050"/>
                </a:solidFill>
                <a:latin typeface="Times New Roman"/>
                <a:ea typeface="Times New Roman"/>
                <a:cs typeface="Times New Roman"/>
                <a:sym typeface="Times New Roman"/>
              </a:rPr>
              <a:t>def</a:t>
            </a:r>
            <a:r>
              <a:rPr lang="en-IN">
                <a:solidFill>
                  <a:srgbClr val="00B050"/>
                </a:solidFill>
                <a:latin typeface="Times New Roman"/>
                <a:ea typeface="Times New Roman"/>
                <a:cs typeface="Times New Roman"/>
                <a:sym typeface="Times New Roman"/>
              </a:rPr>
              <a:t> power (b, n):</a:t>
            </a:r>
            <a:br>
              <a:rPr lang="en-IN">
                <a:solidFill>
                  <a:srgbClr val="00B050"/>
                </a:solidFill>
                <a:latin typeface="Times New Roman"/>
                <a:ea typeface="Times New Roman"/>
                <a:cs typeface="Times New Roman"/>
                <a:sym typeface="Times New Roman"/>
              </a:rPr>
            </a:br>
            <a:r>
              <a:rPr lang="en-IN">
                <a:solidFill>
                  <a:srgbClr val="00B050"/>
                </a:solidFill>
                <a:latin typeface="Times New Roman"/>
                <a:ea typeface="Times New Roman"/>
                <a:cs typeface="Times New Roman"/>
                <a:sym typeface="Times New Roman"/>
              </a:rPr>
              <a:t>    </a:t>
            </a:r>
            <a:r>
              <a:rPr b="1" lang="en-IN">
                <a:solidFill>
                  <a:srgbClr val="00B050"/>
                </a:solidFill>
                <a:latin typeface="Times New Roman"/>
                <a:ea typeface="Times New Roman"/>
                <a:cs typeface="Times New Roman"/>
                <a:sym typeface="Times New Roman"/>
              </a:rPr>
              <a:t>if</a:t>
            </a:r>
            <a:r>
              <a:rPr lang="en-IN">
                <a:solidFill>
                  <a:srgbClr val="00B050"/>
                </a:solidFill>
                <a:latin typeface="Times New Roman"/>
                <a:ea typeface="Times New Roman"/>
                <a:cs typeface="Times New Roman"/>
                <a:sym typeface="Times New Roman"/>
              </a:rPr>
              <a:t> n == 0:</a:t>
            </a:r>
            <a:br>
              <a:rPr lang="en-IN">
                <a:solidFill>
                  <a:srgbClr val="00B050"/>
                </a:solidFill>
                <a:latin typeface="Times New Roman"/>
                <a:ea typeface="Times New Roman"/>
                <a:cs typeface="Times New Roman"/>
                <a:sym typeface="Times New Roman"/>
              </a:rPr>
            </a:br>
            <a:r>
              <a:rPr lang="en-IN">
                <a:solidFill>
                  <a:srgbClr val="00B050"/>
                </a:solidFill>
                <a:latin typeface="Times New Roman"/>
                <a:ea typeface="Times New Roman"/>
                <a:cs typeface="Times New Roman"/>
                <a:sym typeface="Times New Roman"/>
              </a:rPr>
              <a:t>        </a:t>
            </a:r>
            <a:r>
              <a:rPr b="1" lang="en-IN">
                <a:solidFill>
                  <a:srgbClr val="00B050"/>
                </a:solidFill>
                <a:latin typeface="Times New Roman"/>
                <a:ea typeface="Times New Roman"/>
                <a:cs typeface="Times New Roman"/>
                <a:sym typeface="Times New Roman"/>
              </a:rPr>
              <a:t>return</a:t>
            </a:r>
            <a:r>
              <a:rPr lang="en-IN">
                <a:solidFill>
                  <a:srgbClr val="00B050"/>
                </a:solidFill>
                <a:latin typeface="Times New Roman"/>
                <a:ea typeface="Times New Roman"/>
                <a:cs typeface="Times New Roman"/>
                <a:sym typeface="Times New Roman"/>
              </a:rPr>
              <a:t> 1</a:t>
            </a:r>
            <a:br>
              <a:rPr lang="en-IN">
                <a:solidFill>
                  <a:srgbClr val="00B050"/>
                </a:solidFill>
                <a:latin typeface="Times New Roman"/>
                <a:ea typeface="Times New Roman"/>
                <a:cs typeface="Times New Roman"/>
                <a:sym typeface="Times New Roman"/>
              </a:rPr>
            </a:br>
            <a:r>
              <a:rPr lang="en-IN">
                <a:solidFill>
                  <a:srgbClr val="00B050"/>
                </a:solidFill>
                <a:latin typeface="Times New Roman"/>
                <a:ea typeface="Times New Roman"/>
                <a:cs typeface="Times New Roman"/>
                <a:sym typeface="Times New Roman"/>
              </a:rPr>
              <a:t>    </a:t>
            </a:r>
            <a:r>
              <a:rPr b="1" lang="en-IN">
                <a:solidFill>
                  <a:srgbClr val="00B050"/>
                </a:solidFill>
                <a:latin typeface="Times New Roman"/>
                <a:ea typeface="Times New Roman"/>
                <a:cs typeface="Times New Roman"/>
                <a:sym typeface="Times New Roman"/>
              </a:rPr>
              <a:t>else</a:t>
            </a:r>
            <a:r>
              <a:rPr lang="en-IN">
                <a:solidFill>
                  <a:srgbClr val="00B050"/>
                </a:solidFill>
                <a:latin typeface="Times New Roman"/>
                <a:ea typeface="Times New Roman"/>
                <a:cs typeface="Times New Roman"/>
                <a:sym typeface="Times New Roman"/>
              </a:rPr>
              <a:t>:</a:t>
            </a:r>
            <a:br>
              <a:rPr lang="en-IN">
                <a:solidFill>
                  <a:srgbClr val="00B050"/>
                </a:solidFill>
                <a:latin typeface="Times New Roman"/>
                <a:ea typeface="Times New Roman"/>
                <a:cs typeface="Times New Roman"/>
                <a:sym typeface="Times New Roman"/>
              </a:rPr>
            </a:br>
            <a:r>
              <a:rPr lang="en-IN">
                <a:solidFill>
                  <a:srgbClr val="00B050"/>
                </a:solidFill>
                <a:latin typeface="Times New Roman"/>
                <a:ea typeface="Times New Roman"/>
                <a:cs typeface="Times New Roman"/>
                <a:sym typeface="Times New Roman"/>
              </a:rPr>
              <a:t>        </a:t>
            </a:r>
            <a:r>
              <a:rPr b="1" lang="en-IN">
                <a:solidFill>
                  <a:srgbClr val="00B050"/>
                </a:solidFill>
                <a:latin typeface="Times New Roman"/>
                <a:ea typeface="Times New Roman"/>
                <a:cs typeface="Times New Roman"/>
                <a:sym typeface="Times New Roman"/>
              </a:rPr>
              <a:t>return</a:t>
            </a:r>
            <a:r>
              <a:rPr lang="en-IN">
                <a:solidFill>
                  <a:srgbClr val="00B050"/>
                </a:solidFill>
                <a:latin typeface="Times New Roman"/>
                <a:ea typeface="Times New Roman"/>
                <a:cs typeface="Times New Roman"/>
                <a:sym typeface="Times New Roman"/>
              </a:rPr>
              <a:t> b * power(b, n-1)</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6"/>
          <p:cNvSpPr txBox="1"/>
          <p:nvPr>
            <p:ph type="title"/>
          </p:nvPr>
        </p:nvSpPr>
        <p:spPr>
          <a:xfrm>
            <a:off x="1810300" y="556800"/>
            <a:ext cx="5523600" cy="477900"/>
          </a:xfrm>
          <a:prstGeom prst="rect">
            <a:avLst/>
          </a:prstGeom>
          <a:solidFill>
            <a:schemeClr val="dk1"/>
          </a:solid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i="0" lang="en-IN">
                <a:latin typeface="Times New Roman"/>
                <a:ea typeface="Times New Roman"/>
                <a:cs typeface="Times New Roman"/>
                <a:sym typeface="Times New Roman"/>
              </a:rPr>
              <a:t>Rules for naming python function (identifier)</a:t>
            </a:r>
            <a:br>
              <a:rPr b="0" i="0" lang="en-IN">
                <a:solidFill>
                  <a:srgbClr val="444444"/>
                </a:solidFill>
                <a:latin typeface="Georgia"/>
                <a:ea typeface="Georgia"/>
                <a:cs typeface="Georgia"/>
                <a:sym typeface="Georgia"/>
              </a:rPr>
            </a:br>
            <a:endParaRPr/>
          </a:p>
        </p:txBody>
      </p:sp>
      <p:sp>
        <p:nvSpPr>
          <p:cNvPr id="98" name="Google Shape;98;p6"/>
          <p:cNvSpPr txBox="1"/>
          <p:nvPr>
            <p:ph idx="1" type="body"/>
          </p:nvPr>
        </p:nvSpPr>
        <p:spPr>
          <a:xfrm>
            <a:off x="457200" y="1345100"/>
            <a:ext cx="8229600" cy="3580800"/>
          </a:xfrm>
          <a:prstGeom prst="rect">
            <a:avLst/>
          </a:prstGeom>
          <a:noFill/>
          <a:ln>
            <a:noFill/>
          </a:ln>
        </p:spPr>
        <p:txBody>
          <a:bodyPr anchorCtr="0" anchor="t" bIns="91425" lIns="91425" spcFirstLastPara="1" rIns="91425" wrap="square" tIns="91425">
            <a:noAutofit/>
          </a:bodyPr>
          <a:lstStyle/>
          <a:p>
            <a:pPr indent="-342900" lvl="0" marL="457200" rtl="0" algn="just">
              <a:lnSpc>
                <a:spcPct val="100000"/>
              </a:lnSpc>
              <a:spcBef>
                <a:spcPts val="600"/>
              </a:spcBef>
              <a:spcAft>
                <a:spcPts val="0"/>
              </a:spcAft>
              <a:buSzPts val="1800"/>
              <a:buChar char="◉"/>
            </a:pPr>
            <a:r>
              <a:rPr b="0" i="0" lang="en-IN" sz="2000">
                <a:latin typeface="Times New Roman"/>
                <a:ea typeface="Times New Roman"/>
                <a:cs typeface="Times New Roman"/>
                <a:sym typeface="Times New Roman"/>
              </a:rPr>
              <a:t>We follow the same rules when naming a function as we do when naming a variable.</a:t>
            </a:r>
            <a:endParaRPr/>
          </a:p>
          <a:p>
            <a:pPr indent="0" lvl="0" marL="0" rtl="0" algn="just">
              <a:lnSpc>
                <a:spcPct val="100000"/>
              </a:lnSpc>
              <a:spcBef>
                <a:spcPts val="600"/>
              </a:spcBef>
              <a:spcAft>
                <a:spcPts val="0"/>
              </a:spcAft>
              <a:buSzPts val="1800"/>
              <a:buNone/>
            </a:pPr>
            <a:r>
              <a:t/>
            </a:r>
            <a:endParaRPr b="0" i="0" sz="2000">
              <a:latin typeface="Times New Roman"/>
              <a:ea typeface="Times New Roman"/>
              <a:cs typeface="Times New Roman"/>
              <a:sym typeface="Times New Roman"/>
            </a:endParaRPr>
          </a:p>
          <a:p>
            <a:pPr indent="-381000" lvl="1" marL="914400" rtl="0" algn="just">
              <a:lnSpc>
                <a:spcPct val="100000"/>
              </a:lnSpc>
              <a:spcBef>
                <a:spcPts val="0"/>
              </a:spcBef>
              <a:spcAft>
                <a:spcPts val="0"/>
              </a:spcAft>
              <a:buSzPts val="2400"/>
              <a:buFont typeface="Arial"/>
              <a:buAutoNum type="arabicPeriod"/>
            </a:pPr>
            <a:r>
              <a:rPr b="0" i="0" lang="en-IN" sz="2000">
                <a:latin typeface="Times New Roman"/>
                <a:ea typeface="Times New Roman"/>
                <a:cs typeface="Times New Roman"/>
                <a:sym typeface="Times New Roman"/>
              </a:rPr>
              <a:t>It can begin with either of the following: A-Z, a-z, and underscore(_).</a:t>
            </a:r>
            <a:endParaRPr/>
          </a:p>
          <a:p>
            <a:pPr indent="-381000" lvl="1" marL="914400" rtl="0" algn="just">
              <a:lnSpc>
                <a:spcPct val="100000"/>
              </a:lnSpc>
              <a:spcBef>
                <a:spcPts val="0"/>
              </a:spcBef>
              <a:spcAft>
                <a:spcPts val="0"/>
              </a:spcAft>
              <a:buSzPts val="2400"/>
              <a:buFont typeface="Arial"/>
              <a:buAutoNum type="arabicPeriod"/>
            </a:pPr>
            <a:r>
              <a:rPr b="0" i="0" lang="en-IN" sz="2000">
                <a:latin typeface="Times New Roman"/>
                <a:ea typeface="Times New Roman"/>
                <a:cs typeface="Times New Roman"/>
                <a:sym typeface="Times New Roman"/>
              </a:rPr>
              <a:t>The rest of it can contain either of the following: A-Z, a-z, digits(0-9), and underscore(_).</a:t>
            </a:r>
            <a:endParaRPr/>
          </a:p>
          <a:p>
            <a:pPr indent="-381000" lvl="1" marL="914400" rtl="0" algn="just">
              <a:lnSpc>
                <a:spcPct val="100000"/>
              </a:lnSpc>
              <a:spcBef>
                <a:spcPts val="0"/>
              </a:spcBef>
              <a:spcAft>
                <a:spcPts val="0"/>
              </a:spcAft>
              <a:buSzPts val="2400"/>
              <a:buFont typeface="Arial"/>
              <a:buAutoNum type="arabicPeriod"/>
            </a:pPr>
            <a:r>
              <a:rPr b="0" i="0" lang="en-IN" sz="2000">
                <a:latin typeface="Times New Roman"/>
                <a:ea typeface="Times New Roman"/>
                <a:cs typeface="Times New Roman"/>
                <a:sym typeface="Times New Roman"/>
              </a:rPr>
              <a:t>A reserved keyword may not be chosen as an identifier</a:t>
            </a:r>
            <a:endParaRPr sz="2000">
              <a:latin typeface="Times New Roman"/>
              <a:ea typeface="Times New Roman"/>
              <a:cs typeface="Times New Roman"/>
              <a:sym typeface="Times New Roman"/>
            </a:endParaRPr>
          </a:p>
          <a:p>
            <a:pPr indent="0" lvl="0" marL="0" rtl="0" algn="just">
              <a:lnSpc>
                <a:spcPct val="100000"/>
              </a:lnSpc>
              <a:spcBef>
                <a:spcPts val="600"/>
              </a:spcBef>
              <a:spcAft>
                <a:spcPts val="0"/>
              </a:spcAft>
              <a:buSzPts val="1800"/>
              <a:buNone/>
            </a:pPr>
            <a:r>
              <a:rPr b="0" i="0" lang="en-IN" sz="2000">
                <a:latin typeface="Times New Roman"/>
                <a:ea typeface="Times New Roman"/>
                <a:cs typeface="Times New Roman"/>
                <a:sym typeface="Times New Roman"/>
              </a:rPr>
              <a:t>It is good practice to name a Python function according to what it does.</a:t>
            </a:r>
            <a:endParaRPr/>
          </a:p>
          <a:p>
            <a:pPr indent="-228600" lvl="0" marL="457200" rtl="0" algn="l">
              <a:lnSpc>
                <a:spcPct val="100000"/>
              </a:lnSpc>
              <a:spcBef>
                <a:spcPts val="600"/>
              </a:spcBef>
              <a:spcAft>
                <a:spcPts val="0"/>
              </a:spcAft>
              <a:buSzPts val="1800"/>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0"/>
          <p:cNvSpPr txBox="1"/>
          <p:nvPr>
            <p:ph type="title"/>
          </p:nvPr>
        </p:nvSpPr>
        <p:spPr>
          <a:xfrm>
            <a:off x="1810300" y="556800"/>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IN">
                <a:latin typeface="Times New Roman"/>
                <a:ea typeface="Times New Roman"/>
                <a:cs typeface="Times New Roman"/>
                <a:sym typeface="Times New Roman"/>
              </a:rPr>
              <a:t> Example 2: factorial of number</a:t>
            </a:r>
            <a:endParaRPr/>
          </a:p>
        </p:txBody>
      </p:sp>
      <p:sp>
        <p:nvSpPr>
          <p:cNvPr id="430" name="Google Shape;430;p60"/>
          <p:cNvSpPr txBox="1"/>
          <p:nvPr>
            <p:ph idx="1" type="body"/>
          </p:nvPr>
        </p:nvSpPr>
        <p:spPr>
          <a:xfrm>
            <a:off x="457200" y="1345100"/>
            <a:ext cx="8229600" cy="3580800"/>
          </a:xfrm>
          <a:prstGeom prst="rect">
            <a:avLst/>
          </a:prstGeom>
          <a:noFill/>
          <a:ln>
            <a:noFill/>
          </a:ln>
        </p:spPr>
        <p:txBody>
          <a:bodyPr anchorCtr="0" anchor="t" bIns="91425" lIns="91425" spcFirstLastPara="1" rIns="91425" wrap="square" tIns="91425">
            <a:normAutofit lnSpcReduction="10000"/>
          </a:bodyPr>
          <a:lstStyle/>
          <a:p>
            <a:pPr indent="-342900" lvl="0" marL="457200" rtl="0" algn="just">
              <a:lnSpc>
                <a:spcPct val="100000"/>
              </a:lnSpc>
              <a:spcBef>
                <a:spcPts val="600"/>
              </a:spcBef>
              <a:spcAft>
                <a:spcPts val="0"/>
              </a:spcAft>
              <a:buSzPts val="1800"/>
              <a:buChar char="◉"/>
            </a:pPr>
            <a:r>
              <a:rPr b="0" i="0" lang="en-IN">
                <a:solidFill>
                  <a:srgbClr val="202124"/>
                </a:solidFill>
                <a:latin typeface="Times New Roman"/>
                <a:ea typeface="Times New Roman"/>
                <a:cs typeface="Times New Roman"/>
                <a:sym typeface="Times New Roman"/>
              </a:rPr>
              <a:t>The </a:t>
            </a:r>
            <a:r>
              <a:rPr b="1" i="0" lang="en-IN">
                <a:solidFill>
                  <a:srgbClr val="202124"/>
                </a:solidFill>
                <a:latin typeface="Times New Roman"/>
                <a:ea typeface="Times New Roman"/>
                <a:cs typeface="Times New Roman"/>
                <a:sym typeface="Times New Roman"/>
              </a:rPr>
              <a:t>factorial of a number</a:t>
            </a:r>
            <a:r>
              <a:rPr b="0" i="0" lang="en-IN">
                <a:solidFill>
                  <a:srgbClr val="202124"/>
                </a:solidFill>
                <a:latin typeface="Times New Roman"/>
                <a:ea typeface="Times New Roman"/>
                <a:cs typeface="Times New Roman"/>
                <a:sym typeface="Times New Roman"/>
              </a:rPr>
              <a:t> is the product of all the integers from 1 to that </a:t>
            </a:r>
            <a:r>
              <a:rPr b="1" i="0" lang="en-IN">
                <a:solidFill>
                  <a:srgbClr val="202124"/>
                </a:solidFill>
                <a:latin typeface="Times New Roman"/>
                <a:ea typeface="Times New Roman"/>
                <a:cs typeface="Times New Roman"/>
                <a:sym typeface="Times New Roman"/>
              </a:rPr>
              <a:t>number</a:t>
            </a:r>
            <a:r>
              <a:rPr b="0" i="0" lang="en-IN">
                <a:solidFill>
                  <a:srgbClr val="202124"/>
                </a:solidFill>
                <a:latin typeface="Times New Roman"/>
                <a:ea typeface="Times New Roman"/>
                <a:cs typeface="Times New Roman"/>
                <a:sym typeface="Times New Roman"/>
              </a:rPr>
              <a:t>. For example, the </a:t>
            </a:r>
            <a:r>
              <a:rPr b="1" i="0" lang="en-IN">
                <a:solidFill>
                  <a:srgbClr val="202124"/>
                </a:solidFill>
                <a:latin typeface="Times New Roman"/>
                <a:ea typeface="Times New Roman"/>
                <a:cs typeface="Times New Roman"/>
                <a:sym typeface="Times New Roman"/>
              </a:rPr>
              <a:t>factorial</a:t>
            </a:r>
            <a:r>
              <a:rPr b="0" i="0" lang="en-IN">
                <a:solidFill>
                  <a:srgbClr val="202124"/>
                </a:solidFill>
                <a:latin typeface="Times New Roman"/>
                <a:ea typeface="Times New Roman"/>
                <a:cs typeface="Times New Roman"/>
                <a:sym typeface="Times New Roman"/>
              </a:rPr>
              <a:t> of 6 is 1*2*3*4*5*6 = 720 . </a:t>
            </a:r>
            <a:r>
              <a:rPr b="1" i="0" lang="en-IN">
                <a:solidFill>
                  <a:srgbClr val="202124"/>
                </a:solidFill>
                <a:latin typeface="Times New Roman"/>
                <a:ea typeface="Times New Roman"/>
                <a:cs typeface="Times New Roman"/>
                <a:sym typeface="Times New Roman"/>
              </a:rPr>
              <a:t>Factorial</a:t>
            </a:r>
            <a:r>
              <a:rPr b="0" i="0" lang="en-IN">
                <a:solidFill>
                  <a:srgbClr val="202124"/>
                </a:solidFill>
                <a:latin typeface="Times New Roman"/>
                <a:ea typeface="Times New Roman"/>
                <a:cs typeface="Times New Roman"/>
                <a:sym typeface="Times New Roman"/>
              </a:rPr>
              <a:t> is not defined for negative </a:t>
            </a:r>
            <a:r>
              <a:rPr b="1" i="0" lang="en-IN">
                <a:solidFill>
                  <a:srgbClr val="202124"/>
                </a:solidFill>
                <a:latin typeface="Times New Roman"/>
                <a:ea typeface="Times New Roman"/>
                <a:cs typeface="Times New Roman"/>
                <a:sym typeface="Times New Roman"/>
              </a:rPr>
              <a:t>numbers</a:t>
            </a:r>
            <a:r>
              <a:rPr b="0" i="0" lang="en-IN">
                <a:solidFill>
                  <a:srgbClr val="202124"/>
                </a:solidFill>
                <a:latin typeface="Times New Roman"/>
                <a:ea typeface="Times New Roman"/>
                <a:cs typeface="Times New Roman"/>
                <a:sym typeface="Times New Roman"/>
              </a:rPr>
              <a:t>, and the </a:t>
            </a:r>
            <a:r>
              <a:rPr b="1" i="0" lang="en-IN">
                <a:solidFill>
                  <a:srgbClr val="202124"/>
                </a:solidFill>
                <a:latin typeface="Times New Roman"/>
                <a:ea typeface="Times New Roman"/>
                <a:cs typeface="Times New Roman"/>
                <a:sym typeface="Times New Roman"/>
              </a:rPr>
              <a:t>factorial</a:t>
            </a:r>
            <a:r>
              <a:rPr b="0" i="0" lang="en-IN">
                <a:solidFill>
                  <a:srgbClr val="202124"/>
                </a:solidFill>
                <a:latin typeface="Times New Roman"/>
                <a:ea typeface="Times New Roman"/>
                <a:cs typeface="Times New Roman"/>
                <a:sym typeface="Times New Roman"/>
              </a:rPr>
              <a:t> of zero is one, 0</a:t>
            </a:r>
            <a:endParaRPr b="0" i="0" u="none" cap="none" strike="noStrike">
              <a:latin typeface="Times New Roman"/>
              <a:ea typeface="Times New Roman"/>
              <a:cs typeface="Times New Roman"/>
              <a:sym typeface="Times New Roman"/>
            </a:endParaRPr>
          </a:p>
          <a:p>
            <a:pPr indent="-381000" lvl="1" marL="914400" rtl="0" algn="l">
              <a:lnSpc>
                <a:spcPct val="100000"/>
              </a:lnSpc>
              <a:spcBef>
                <a:spcPts val="0"/>
              </a:spcBef>
              <a:spcAft>
                <a:spcPts val="0"/>
              </a:spcAft>
              <a:buSzPts val="2400"/>
              <a:buChar char="○"/>
            </a:pPr>
            <a:r>
              <a:rPr b="0" i="0" lang="en-IN" u="none" cap="none" strike="noStrike">
                <a:latin typeface="Times New Roman"/>
                <a:ea typeface="Times New Roman"/>
                <a:cs typeface="Times New Roman"/>
                <a:sym typeface="Times New Roman"/>
              </a:rPr>
              <a:t>factorial(3) # 1st call with 3</a:t>
            </a:r>
            <a:endParaRPr/>
          </a:p>
          <a:p>
            <a:pPr indent="-381000" lvl="1" marL="914400" rtl="0" algn="l">
              <a:lnSpc>
                <a:spcPct val="100000"/>
              </a:lnSpc>
              <a:spcBef>
                <a:spcPts val="0"/>
              </a:spcBef>
              <a:spcAft>
                <a:spcPts val="0"/>
              </a:spcAft>
              <a:buSzPts val="2400"/>
              <a:buChar char="○"/>
            </a:pPr>
            <a:r>
              <a:rPr b="0" i="0" lang="en-IN" u="none" cap="none" strike="noStrike">
                <a:latin typeface="Times New Roman"/>
                <a:ea typeface="Times New Roman"/>
                <a:cs typeface="Times New Roman"/>
                <a:sym typeface="Times New Roman"/>
              </a:rPr>
              <a:t>3 * factorial(2) # 2nd call with 2 </a:t>
            </a:r>
            <a:endParaRPr/>
          </a:p>
          <a:p>
            <a:pPr indent="-381000" lvl="1" marL="914400" rtl="0" algn="l">
              <a:lnSpc>
                <a:spcPct val="100000"/>
              </a:lnSpc>
              <a:spcBef>
                <a:spcPts val="0"/>
              </a:spcBef>
              <a:spcAft>
                <a:spcPts val="0"/>
              </a:spcAft>
              <a:buSzPts val="2400"/>
              <a:buChar char="○"/>
            </a:pPr>
            <a:r>
              <a:rPr b="0" i="0" lang="en-IN" u="none" cap="none" strike="noStrike">
                <a:latin typeface="Times New Roman"/>
                <a:ea typeface="Times New Roman"/>
                <a:cs typeface="Times New Roman"/>
                <a:sym typeface="Times New Roman"/>
              </a:rPr>
              <a:t>3 * 2 * factorial(1) # 3rd call with 1 </a:t>
            </a:r>
            <a:endParaRPr/>
          </a:p>
          <a:p>
            <a:pPr indent="-381000" lvl="1" marL="914400" rtl="0" algn="l">
              <a:lnSpc>
                <a:spcPct val="100000"/>
              </a:lnSpc>
              <a:spcBef>
                <a:spcPts val="0"/>
              </a:spcBef>
              <a:spcAft>
                <a:spcPts val="0"/>
              </a:spcAft>
              <a:buSzPts val="2400"/>
              <a:buChar char="○"/>
            </a:pPr>
            <a:r>
              <a:rPr b="0" i="0" lang="en-IN" u="none" cap="none" strike="noStrike">
                <a:latin typeface="Times New Roman"/>
                <a:ea typeface="Times New Roman"/>
                <a:cs typeface="Times New Roman"/>
                <a:sym typeface="Times New Roman"/>
              </a:rPr>
              <a:t>3 * 2 * 1 # return from 3rd call as number=1 </a:t>
            </a:r>
            <a:endParaRPr/>
          </a:p>
          <a:p>
            <a:pPr indent="-381000" lvl="1" marL="914400" rtl="0" algn="l">
              <a:lnSpc>
                <a:spcPct val="100000"/>
              </a:lnSpc>
              <a:spcBef>
                <a:spcPts val="0"/>
              </a:spcBef>
              <a:spcAft>
                <a:spcPts val="0"/>
              </a:spcAft>
              <a:buSzPts val="2400"/>
              <a:buChar char="○"/>
            </a:pPr>
            <a:r>
              <a:rPr b="0" i="0" lang="en-IN" u="none" cap="none" strike="noStrike">
                <a:latin typeface="Times New Roman"/>
                <a:ea typeface="Times New Roman"/>
                <a:cs typeface="Times New Roman"/>
                <a:sym typeface="Times New Roman"/>
              </a:rPr>
              <a:t>3 * 2 # return from 2nd call </a:t>
            </a:r>
            <a:endParaRPr/>
          </a:p>
          <a:p>
            <a:pPr indent="-381000" lvl="1" marL="914400" rtl="0" algn="l">
              <a:lnSpc>
                <a:spcPct val="100000"/>
              </a:lnSpc>
              <a:spcBef>
                <a:spcPts val="0"/>
              </a:spcBef>
              <a:spcAft>
                <a:spcPts val="0"/>
              </a:spcAft>
              <a:buSzPts val="2400"/>
              <a:buChar char="○"/>
            </a:pPr>
            <a:r>
              <a:rPr b="0" i="0" lang="en-IN" u="none" cap="none" strike="noStrike">
                <a:latin typeface="Times New Roman"/>
                <a:ea typeface="Times New Roman"/>
                <a:cs typeface="Times New Roman"/>
                <a:sym typeface="Times New Roman"/>
              </a:rPr>
              <a:t>6 # return from 1st call </a:t>
            </a:r>
            <a:endParaRPr/>
          </a:p>
          <a:p>
            <a:pPr indent="-228600" lvl="0" marL="457200" rtl="0" algn="l">
              <a:lnSpc>
                <a:spcPct val="100000"/>
              </a:lnSpc>
              <a:spcBef>
                <a:spcPts val="600"/>
              </a:spcBef>
              <a:spcAft>
                <a:spcPts val="0"/>
              </a:spcAft>
              <a:buSzPts val="1800"/>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1"/>
          <p:cNvSpPr txBox="1"/>
          <p:nvPr>
            <p:ph type="title"/>
          </p:nvPr>
        </p:nvSpPr>
        <p:spPr>
          <a:xfrm>
            <a:off x="1810300" y="556800"/>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IN">
                <a:latin typeface="Times New Roman"/>
                <a:ea typeface="Times New Roman"/>
                <a:cs typeface="Times New Roman"/>
                <a:sym typeface="Times New Roman"/>
              </a:rPr>
              <a:t>Factorial example</a:t>
            </a:r>
            <a:endParaRPr/>
          </a:p>
        </p:txBody>
      </p:sp>
      <p:pic>
        <p:nvPicPr>
          <p:cNvPr descr="Image result for factorial of a number" id="436" name="Google Shape;436;p61"/>
          <p:cNvPicPr preferRelativeResize="0"/>
          <p:nvPr>
            <p:ph idx="1" type="body"/>
          </p:nvPr>
        </p:nvPicPr>
        <p:blipFill rotWithShape="1">
          <a:blip r:embed="rId3">
            <a:alphaModFix/>
          </a:blip>
          <a:srcRect b="0" l="0" r="0" t="0"/>
          <a:stretch/>
        </p:blipFill>
        <p:spPr>
          <a:xfrm>
            <a:off x="1847950" y="1934210"/>
            <a:ext cx="5448100" cy="2133521"/>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2"/>
          <p:cNvSpPr txBox="1"/>
          <p:nvPr>
            <p:ph type="title"/>
          </p:nvPr>
        </p:nvSpPr>
        <p:spPr>
          <a:xfrm>
            <a:off x="1810300" y="556800"/>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t/>
            </a:r>
            <a:endParaRPr/>
          </a:p>
        </p:txBody>
      </p:sp>
      <p:sp>
        <p:nvSpPr>
          <p:cNvPr id="442" name="Google Shape;442;p62"/>
          <p:cNvSpPr txBox="1"/>
          <p:nvPr>
            <p:ph idx="1" type="body"/>
          </p:nvPr>
        </p:nvSpPr>
        <p:spPr>
          <a:xfrm>
            <a:off x="457200" y="1345100"/>
            <a:ext cx="8229600" cy="3580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600"/>
              </a:spcBef>
              <a:spcAft>
                <a:spcPts val="0"/>
              </a:spcAft>
              <a:buSzPts val="1800"/>
              <a:buNone/>
            </a:pPr>
            <a:r>
              <a:t/>
            </a:r>
            <a:endParaRPr/>
          </a:p>
        </p:txBody>
      </p:sp>
      <p:pic>
        <p:nvPicPr>
          <p:cNvPr descr="Factorial by a recursive method" id="443" name="Google Shape;443;p62"/>
          <p:cNvPicPr preferRelativeResize="0"/>
          <p:nvPr/>
        </p:nvPicPr>
        <p:blipFill rotWithShape="1">
          <a:blip r:embed="rId3">
            <a:alphaModFix/>
          </a:blip>
          <a:srcRect b="0" l="0" r="0" t="0"/>
          <a:stretch/>
        </p:blipFill>
        <p:spPr>
          <a:xfrm>
            <a:off x="2743200" y="120191"/>
            <a:ext cx="3863745" cy="4576742"/>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3"/>
          <p:cNvSpPr txBox="1"/>
          <p:nvPr>
            <p:ph type="title"/>
          </p:nvPr>
        </p:nvSpPr>
        <p:spPr>
          <a:xfrm>
            <a:off x="1810300" y="556800"/>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i="0" lang="en-IN">
                <a:latin typeface="Times New Roman"/>
                <a:ea typeface="Times New Roman"/>
                <a:cs typeface="Times New Roman"/>
                <a:sym typeface="Times New Roman"/>
              </a:rPr>
              <a:t>Python Recursive Function</a:t>
            </a:r>
            <a:endParaRPr/>
          </a:p>
        </p:txBody>
      </p:sp>
      <p:sp>
        <p:nvSpPr>
          <p:cNvPr id="449" name="Google Shape;449;p63"/>
          <p:cNvSpPr txBox="1"/>
          <p:nvPr>
            <p:ph idx="1" type="body"/>
          </p:nvPr>
        </p:nvSpPr>
        <p:spPr>
          <a:xfrm>
            <a:off x="457200" y="1345100"/>
            <a:ext cx="8229600" cy="3580800"/>
          </a:xfrm>
          <a:prstGeom prst="rect">
            <a:avLst/>
          </a:prstGeom>
          <a:noFill/>
          <a:ln>
            <a:noFill/>
          </a:ln>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SzPts val="1800"/>
              <a:buChar char="◉"/>
            </a:pPr>
            <a:r>
              <a:rPr b="0" i="0" lang="en-IN" u="none" cap="none" strike="noStrike">
                <a:solidFill>
                  <a:schemeClr val="dk1"/>
                </a:solidFill>
                <a:latin typeface="Times New Roman"/>
                <a:ea typeface="Times New Roman"/>
                <a:cs typeface="Times New Roman"/>
                <a:sym typeface="Times New Roman"/>
              </a:rPr>
              <a:t>Our recursion ends when the number reduces to 1. This is called the base condition.</a:t>
            </a:r>
            <a:endParaRPr/>
          </a:p>
          <a:p>
            <a:pPr indent="-342900" lvl="0" marL="457200" rtl="0" algn="just">
              <a:lnSpc>
                <a:spcPct val="100000"/>
              </a:lnSpc>
              <a:spcBef>
                <a:spcPts val="0"/>
              </a:spcBef>
              <a:spcAft>
                <a:spcPts val="0"/>
              </a:spcAft>
              <a:buSzPts val="1800"/>
              <a:buChar char="◉"/>
            </a:pPr>
            <a:r>
              <a:rPr b="0" i="0" lang="en-IN" u="none" cap="none" strike="noStrike">
                <a:solidFill>
                  <a:schemeClr val="dk1"/>
                </a:solidFill>
                <a:latin typeface="Times New Roman"/>
                <a:ea typeface="Times New Roman"/>
                <a:cs typeface="Times New Roman"/>
                <a:sym typeface="Times New Roman"/>
              </a:rPr>
              <a:t>Every recursive function must have a base condition that stops the recursion or else the function calls itself infinitely.</a:t>
            </a:r>
            <a:endParaRPr/>
          </a:p>
          <a:p>
            <a:pPr indent="-342900" lvl="0" marL="457200" rtl="0" algn="just">
              <a:lnSpc>
                <a:spcPct val="100000"/>
              </a:lnSpc>
              <a:spcBef>
                <a:spcPts val="0"/>
              </a:spcBef>
              <a:spcAft>
                <a:spcPts val="0"/>
              </a:spcAft>
              <a:buSzPts val="1800"/>
              <a:buChar char="◉"/>
            </a:pPr>
            <a:r>
              <a:rPr b="0" i="0" lang="en-IN" u="none" cap="none" strike="noStrike">
                <a:solidFill>
                  <a:schemeClr val="dk1"/>
                </a:solidFill>
                <a:latin typeface="Times New Roman"/>
                <a:ea typeface="Times New Roman"/>
                <a:cs typeface="Times New Roman"/>
                <a:sym typeface="Times New Roman"/>
              </a:rPr>
              <a:t>The Python interpreter limits the depths of recursion to help avoid infinite recursions, resulting in stack overflows.</a:t>
            </a:r>
            <a:endParaRPr/>
          </a:p>
          <a:p>
            <a:pPr indent="-342900" lvl="0" marL="457200" rtl="0" algn="just">
              <a:lnSpc>
                <a:spcPct val="100000"/>
              </a:lnSpc>
              <a:spcBef>
                <a:spcPts val="0"/>
              </a:spcBef>
              <a:spcAft>
                <a:spcPts val="0"/>
              </a:spcAft>
              <a:buSzPts val="1800"/>
              <a:buChar char="◉"/>
            </a:pPr>
            <a:r>
              <a:rPr b="0" i="0" lang="en-IN" u="none" cap="none" strike="noStrike">
                <a:solidFill>
                  <a:schemeClr val="dk1"/>
                </a:solidFill>
                <a:latin typeface="Times New Roman"/>
                <a:ea typeface="Times New Roman"/>
                <a:cs typeface="Times New Roman"/>
                <a:sym typeface="Times New Roman"/>
              </a:rPr>
              <a:t>By default, the maximum depth of recursion is 1000. If the limit is crossed, it results in Recursion Error. Let's look at one such condition.</a:t>
            </a:r>
            <a:endParaRPr/>
          </a:p>
          <a:p>
            <a:pPr indent="-228600" lvl="0" marL="457200" rtl="0" algn="l">
              <a:lnSpc>
                <a:spcPct val="100000"/>
              </a:lnSpc>
              <a:spcBef>
                <a:spcPts val="600"/>
              </a:spcBef>
              <a:spcAft>
                <a:spcPts val="0"/>
              </a:spcAft>
              <a:buSzPts val="1800"/>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4"/>
          <p:cNvSpPr txBox="1"/>
          <p:nvPr>
            <p:ph type="title"/>
          </p:nvPr>
        </p:nvSpPr>
        <p:spPr>
          <a:xfrm>
            <a:off x="1810300" y="556800"/>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i="0" lang="en-IN">
                <a:latin typeface="Times New Roman"/>
                <a:ea typeface="Times New Roman"/>
                <a:cs typeface="Times New Roman"/>
                <a:sym typeface="Times New Roman"/>
              </a:rPr>
              <a:t>Advantages of Recursion</a:t>
            </a:r>
            <a:br>
              <a:rPr b="1" i="0" lang="en-IN">
                <a:solidFill>
                  <a:srgbClr val="25265E"/>
                </a:solidFill>
                <a:latin typeface="Arial"/>
                <a:ea typeface="Arial"/>
                <a:cs typeface="Arial"/>
                <a:sym typeface="Arial"/>
              </a:rPr>
            </a:br>
            <a:endParaRPr/>
          </a:p>
        </p:txBody>
      </p:sp>
      <p:sp>
        <p:nvSpPr>
          <p:cNvPr id="455" name="Google Shape;455;p64"/>
          <p:cNvSpPr txBox="1"/>
          <p:nvPr>
            <p:ph idx="1" type="body"/>
          </p:nvPr>
        </p:nvSpPr>
        <p:spPr>
          <a:xfrm>
            <a:off x="457200" y="1345100"/>
            <a:ext cx="8229600" cy="3580800"/>
          </a:xfrm>
          <a:prstGeom prst="rect">
            <a:avLst/>
          </a:prstGeom>
          <a:noFill/>
          <a:ln>
            <a:noFill/>
          </a:ln>
        </p:spPr>
        <p:txBody>
          <a:bodyPr anchorCtr="0" anchor="t" bIns="91425" lIns="91425" spcFirstLastPara="1" rIns="91425" wrap="square" tIns="91425">
            <a:noAutofit/>
          </a:bodyPr>
          <a:lstStyle/>
          <a:p>
            <a:pPr indent="-342900" lvl="0" marL="457200" rtl="0" algn="just">
              <a:lnSpc>
                <a:spcPct val="100000"/>
              </a:lnSpc>
              <a:spcBef>
                <a:spcPts val="600"/>
              </a:spcBef>
              <a:spcAft>
                <a:spcPts val="0"/>
              </a:spcAft>
              <a:buSzPts val="1800"/>
              <a:buFont typeface="Arial"/>
              <a:buAutoNum type="arabicPeriod"/>
            </a:pPr>
            <a:r>
              <a:rPr b="0" i="0" lang="en-IN">
                <a:latin typeface="Times New Roman"/>
                <a:ea typeface="Times New Roman"/>
                <a:cs typeface="Times New Roman"/>
                <a:sym typeface="Times New Roman"/>
              </a:rPr>
              <a:t>Recursive functions make the code look clean and elegant.</a:t>
            </a:r>
            <a:endParaRPr/>
          </a:p>
          <a:p>
            <a:pPr indent="-342900" lvl="0" marL="457200" rtl="0" algn="just">
              <a:lnSpc>
                <a:spcPct val="100000"/>
              </a:lnSpc>
              <a:spcBef>
                <a:spcPts val="600"/>
              </a:spcBef>
              <a:spcAft>
                <a:spcPts val="0"/>
              </a:spcAft>
              <a:buSzPts val="1800"/>
              <a:buFont typeface="Arial"/>
              <a:buAutoNum type="arabicPeriod"/>
            </a:pPr>
            <a:r>
              <a:rPr b="0" i="0" lang="en-IN">
                <a:latin typeface="Times New Roman"/>
                <a:ea typeface="Times New Roman"/>
                <a:cs typeface="Times New Roman"/>
                <a:sym typeface="Times New Roman"/>
              </a:rPr>
              <a:t>A complex task can be broken down into simpler sub-problems using recursion.</a:t>
            </a:r>
            <a:endParaRPr/>
          </a:p>
          <a:p>
            <a:pPr indent="-342900" lvl="0" marL="457200" rtl="0" algn="just">
              <a:lnSpc>
                <a:spcPct val="100000"/>
              </a:lnSpc>
              <a:spcBef>
                <a:spcPts val="600"/>
              </a:spcBef>
              <a:spcAft>
                <a:spcPts val="0"/>
              </a:spcAft>
              <a:buSzPts val="1800"/>
              <a:buFont typeface="Arial"/>
              <a:buAutoNum type="arabicPeriod"/>
            </a:pPr>
            <a:r>
              <a:rPr b="0" i="0" lang="en-IN">
                <a:latin typeface="Times New Roman"/>
                <a:ea typeface="Times New Roman"/>
                <a:cs typeface="Times New Roman"/>
                <a:sym typeface="Times New Roman"/>
              </a:rPr>
              <a:t>Sequence generation is easier with recursion than using some nested iteration.</a:t>
            </a:r>
            <a:endParaRPr/>
          </a:p>
          <a:p>
            <a:pPr indent="-228600" lvl="0" marL="457200" rtl="0" algn="l">
              <a:lnSpc>
                <a:spcPct val="100000"/>
              </a:lnSpc>
              <a:spcBef>
                <a:spcPts val="600"/>
              </a:spcBef>
              <a:spcAft>
                <a:spcPts val="0"/>
              </a:spcAft>
              <a:buSzPts val="1800"/>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5"/>
          <p:cNvSpPr txBox="1"/>
          <p:nvPr>
            <p:ph type="title"/>
          </p:nvPr>
        </p:nvSpPr>
        <p:spPr>
          <a:xfrm>
            <a:off x="1810300" y="556800"/>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i="0" lang="en-IN">
                <a:latin typeface="Times New Roman"/>
                <a:ea typeface="Times New Roman"/>
                <a:cs typeface="Times New Roman"/>
                <a:sym typeface="Times New Roman"/>
              </a:rPr>
              <a:t>Disadvantages of Recursion</a:t>
            </a:r>
            <a:br>
              <a:rPr b="1" i="0" lang="en-IN">
                <a:solidFill>
                  <a:srgbClr val="25265E"/>
                </a:solidFill>
                <a:latin typeface="Arial"/>
                <a:ea typeface="Arial"/>
                <a:cs typeface="Arial"/>
                <a:sym typeface="Arial"/>
              </a:rPr>
            </a:br>
            <a:endParaRPr/>
          </a:p>
        </p:txBody>
      </p:sp>
      <p:sp>
        <p:nvSpPr>
          <p:cNvPr id="461" name="Google Shape;461;p65"/>
          <p:cNvSpPr txBox="1"/>
          <p:nvPr>
            <p:ph idx="1" type="body"/>
          </p:nvPr>
        </p:nvSpPr>
        <p:spPr>
          <a:xfrm>
            <a:off x="457200" y="1369376"/>
            <a:ext cx="8229600" cy="35808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Font typeface="Arial"/>
              <a:buAutoNum type="arabicPeriod"/>
            </a:pPr>
            <a:r>
              <a:rPr b="0" i="0" lang="en-IN">
                <a:latin typeface="Times New Roman"/>
                <a:ea typeface="Times New Roman"/>
                <a:cs typeface="Times New Roman"/>
                <a:sym typeface="Times New Roman"/>
              </a:rPr>
              <a:t>Sometimes the logic behind recursion is hard to follow through.</a:t>
            </a:r>
            <a:endParaRPr/>
          </a:p>
          <a:p>
            <a:pPr indent="-342900" lvl="0" marL="457200" rtl="0" algn="l">
              <a:lnSpc>
                <a:spcPct val="100000"/>
              </a:lnSpc>
              <a:spcBef>
                <a:spcPts val="600"/>
              </a:spcBef>
              <a:spcAft>
                <a:spcPts val="0"/>
              </a:spcAft>
              <a:buSzPts val="1800"/>
              <a:buFont typeface="Arial"/>
              <a:buAutoNum type="arabicPeriod"/>
            </a:pPr>
            <a:r>
              <a:rPr b="0" i="0" lang="en-IN">
                <a:latin typeface="Times New Roman"/>
                <a:ea typeface="Times New Roman"/>
                <a:cs typeface="Times New Roman"/>
                <a:sym typeface="Times New Roman"/>
              </a:rPr>
              <a:t>Recursive calls are expensive (inefficient) as they take up a lot of memory and time.</a:t>
            </a:r>
            <a:endParaRPr/>
          </a:p>
          <a:p>
            <a:pPr indent="-342900" lvl="0" marL="457200" rtl="0" algn="l">
              <a:lnSpc>
                <a:spcPct val="100000"/>
              </a:lnSpc>
              <a:spcBef>
                <a:spcPts val="600"/>
              </a:spcBef>
              <a:spcAft>
                <a:spcPts val="0"/>
              </a:spcAft>
              <a:buSzPts val="1800"/>
              <a:buFont typeface="Arial"/>
              <a:buAutoNum type="arabicPeriod"/>
            </a:pPr>
            <a:r>
              <a:rPr b="0" i="0" lang="en-IN">
                <a:latin typeface="Times New Roman"/>
                <a:ea typeface="Times New Roman"/>
                <a:cs typeface="Times New Roman"/>
                <a:sym typeface="Times New Roman"/>
              </a:rPr>
              <a:t>Recursive functions are hard to debug.</a:t>
            </a:r>
            <a:endParaRPr/>
          </a:p>
          <a:p>
            <a:pPr indent="-228600" lvl="0" marL="457200" rtl="0" algn="l">
              <a:lnSpc>
                <a:spcPct val="100000"/>
              </a:lnSpc>
              <a:spcBef>
                <a:spcPts val="600"/>
              </a:spcBef>
              <a:spcAft>
                <a:spcPts val="0"/>
              </a:spcAft>
              <a:buSzPts val="1800"/>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6"/>
          <p:cNvSpPr txBox="1"/>
          <p:nvPr>
            <p:ph idx="4294967295" type="subTitle"/>
          </p:nvPr>
        </p:nvSpPr>
        <p:spPr>
          <a:xfrm>
            <a:off x="1275150" y="2139419"/>
            <a:ext cx="6593700" cy="784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600"/>
              </a:spcBef>
              <a:spcAft>
                <a:spcPts val="0"/>
              </a:spcAft>
              <a:buClr>
                <a:schemeClr val="dk1"/>
              </a:buClr>
              <a:buSzPts val="1800"/>
              <a:buFont typeface="Raleway"/>
              <a:buNone/>
            </a:pPr>
            <a:r>
              <a:rPr b="1" i="0" lang="en-IN" sz="3600" u="none" cap="none" strike="noStrike">
                <a:solidFill>
                  <a:schemeClr val="lt1"/>
                </a:solidFill>
                <a:latin typeface="Raleway"/>
                <a:ea typeface="Raleway"/>
                <a:cs typeface="Raleway"/>
                <a:sym typeface="Raleway"/>
              </a:rPr>
              <a:t>Thank You</a:t>
            </a:r>
            <a:endParaRPr b="1" i="0" sz="3600" u="none" cap="none" strike="noStrike">
              <a:solidFill>
                <a:schemeClr val="lt1"/>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7"/>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IN"/>
              <a:t>Defining a function</a:t>
            </a:r>
            <a:endParaRPr/>
          </a:p>
        </p:txBody>
      </p:sp>
      <p:sp>
        <p:nvSpPr>
          <p:cNvPr id="104" name="Google Shape;104;p7"/>
          <p:cNvSpPr txBox="1"/>
          <p:nvPr>
            <p:ph idx="1" type="body"/>
          </p:nvPr>
        </p:nvSpPr>
        <p:spPr>
          <a:xfrm>
            <a:off x="457200" y="1403306"/>
            <a:ext cx="8229600" cy="35226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600"/>
              </a:spcBef>
              <a:spcAft>
                <a:spcPts val="0"/>
              </a:spcAft>
              <a:buSzPts val="1800"/>
              <a:buChar char="◉"/>
            </a:pPr>
            <a:r>
              <a:rPr b="1" lang="en-IN" sz="1200"/>
              <a:t>Syntax of Function</a:t>
            </a:r>
            <a:endParaRPr/>
          </a:p>
          <a:p>
            <a:pPr indent="-342900" lvl="0" marL="457200" rtl="0" algn="l">
              <a:lnSpc>
                <a:spcPct val="100000"/>
              </a:lnSpc>
              <a:spcBef>
                <a:spcPts val="600"/>
              </a:spcBef>
              <a:spcAft>
                <a:spcPts val="0"/>
              </a:spcAft>
              <a:buSzPts val="1800"/>
              <a:buChar char="◉"/>
            </a:pPr>
            <a:r>
              <a:rPr lang="en-IN" sz="1200"/>
              <a:t>def function_name(parameters):</a:t>
            </a:r>
            <a:endParaRPr/>
          </a:p>
          <a:p>
            <a:pPr indent="0" lvl="0" marL="114300" rtl="0" algn="l">
              <a:lnSpc>
                <a:spcPct val="100000"/>
              </a:lnSpc>
              <a:spcBef>
                <a:spcPts val="600"/>
              </a:spcBef>
              <a:spcAft>
                <a:spcPts val="0"/>
              </a:spcAft>
              <a:buSzPts val="1800"/>
              <a:buNone/>
            </a:pPr>
            <a:r>
              <a:rPr lang="en-IN" sz="1200"/>
              <a:t>            """docstring""" </a:t>
            </a:r>
            <a:endParaRPr/>
          </a:p>
          <a:p>
            <a:pPr indent="0" lvl="0" marL="114300" rtl="0" algn="l">
              <a:lnSpc>
                <a:spcPct val="100000"/>
              </a:lnSpc>
              <a:spcBef>
                <a:spcPts val="600"/>
              </a:spcBef>
              <a:spcAft>
                <a:spcPts val="0"/>
              </a:spcAft>
              <a:buSzPts val="1800"/>
              <a:buNone/>
            </a:pPr>
            <a:r>
              <a:rPr lang="en-IN" sz="1200"/>
              <a:t>            statement(s)</a:t>
            </a:r>
            <a:endParaRPr/>
          </a:p>
          <a:p>
            <a:pPr indent="-342900" lvl="0" marL="457200" rtl="0" algn="l">
              <a:lnSpc>
                <a:spcPct val="100000"/>
              </a:lnSpc>
              <a:spcBef>
                <a:spcPts val="600"/>
              </a:spcBef>
              <a:spcAft>
                <a:spcPts val="0"/>
              </a:spcAft>
              <a:buSzPts val="1800"/>
              <a:buChar char="◉"/>
            </a:pPr>
            <a:r>
              <a:rPr lang="en-IN" sz="1200"/>
              <a:t>Above shown is a function definition that consists of the following components.</a:t>
            </a:r>
            <a:endParaRPr/>
          </a:p>
          <a:p>
            <a:pPr indent="-342900" lvl="0" marL="457200" rtl="0" algn="l">
              <a:lnSpc>
                <a:spcPct val="100000"/>
              </a:lnSpc>
              <a:spcBef>
                <a:spcPts val="600"/>
              </a:spcBef>
              <a:spcAft>
                <a:spcPts val="0"/>
              </a:spcAft>
              <a:buSzPts val="1800"/>
              <a:buChar char="◉"/>
            </a:pPr>
            <a:r>
              <a:rPr lang="en-IN" sz="1200"/>
              <a:t>Keyword def that marks the start of the function header.</a:t>
            </a:r>
            <a:endParaRPr/>
          </a:p>
          <a:p>
            <a:pPr indent="-342900" lvl="0" marL="457200" rtl="0" algn="l">
              <a:lnSpc>
                <a:spcPct val="100000"/>
              </a:lnSpc>
              <a:spcBef>
                <a:spcPts val="600"/>
              </a:spcBef>
              <a:spcAft>
                <a:spcPts val="0"/>
              </a:spcAft>
              <a:buSzPts val="1800"/>
              <a:buChar char="◉"/>
            </a:pPr>
            <a:r>
              <a:rPr lang="en-IN" sz="1200"/>
              <a:t>A function name to uniquely identify the function. Function naming follows the same rules of writing identifiers in Python.</a:t>
            </a:r>
            <a:endParaRPr/>
          </a:p>
          <a:p>
            <a:pPr indent="-342900" lvl="0" marL="457200" rtl="0" algn="l">
              <a:lnSpc>
                <a:spcPct val="100000"/>
              </a:lnSpc>
              <a:spcBef>
                <a:spcPts val="600"/>
              </a:spcBef>
              <a:spcAft>
                <a:spcPts val="0"/>
              </a:spcAft>
              <a:buSzPts val="1800"/>
              <a:buChar char="◉"/>
            </a:pPr>
            <a:r>
              <a:rPr lang="en-IN" sz="1200"/>
              <a:t>Parameters (arguments) through which we pass values to a function. They are optional.</a:t>
            </a:r>
            <a:endParaRPr/>
          </a:p>
          <a:p>
            <a:pPr indent="-342900" lvl="0" marL="457200" rtl="0" algn="l">
              <a:lnSpc>
                <a:spcPct val="100000"/>
              </a:lnSpc>
              <a:spcBef>
                <a:spcPts val="600"/>
              </a:spcBef>
              <a:spcAft>
                <a:spcPts val="0"/>
              </a:spcAft>
              <a:buSzPts val="1800"/>
              <a:buChar char="◉"/>
            </a:pPr>
            <a:r>
              <a:rPr lang="en-IN" sz="1200"/>
              <a:t>A colon (:) to mark the end of the function header.</a:t>
            </a:r>
            <a:endParaRPr/>
          </a:p>
          <a:p>
            <a:pPr indent="-342900" lvl="0" marL="457200" rtl="0" algn="l">
              <a:lnSpc>
                <a:spcPct val="100000"/>
              </a:lnSpc>
              <a:spcBef>
                <a:spcPts val="600"/>
              </a:spcBef>
              <a:spcAft>
                <a:spcPts val="0"/>
              </a:spcAft>
              <a:buSzPts val="1800"/>
              <a:buChar char="◉"/>
            </a:pPr>
            <a:r>
              <a:rPr lang="en-IN" sz="1200"/>
              <a:t>Optional documentation string (docstring) to describe what the function does.</a:t>
            </a:r>
            <a:endParaRPr/>
          </a:p>
          <a:p>
            <a:pPr indent="-342900" lvl="0" marL="457200" rtl="0" algn="l">
              <a:lnSpc>
                <a:spcPct val="100000"/>
              </a:lnSpc>
              <a:spcBef>
                <a:spcPts val="600"/>
              </a:spcBef>
              <a:spcAft>
                <a:spcPts val="0"/>
              </a:spcAft>
              <a:buSzPts val="1800"/>
              <a:buChar char="◉"/>
            </a:pPr>
            <a:r>
              <a:rPr lang="en-IN" sz="1200"/>
              <a:t>One or more valid python statements that make up the function body. Statements must have the same indentation level (usually 4 spaces).</a:t>
            </a:r>
            <a:endParaRPr/>
          </a:p>
          <a:p>
            <a:pPr indent="-342900" lvl="0" marL="457200" rtl="0" algn="l">
              <a:lnSpc>
                <a:spcPct val="100000"/>
              </a:lnSpc>
              <a:spcBef>
                <a:spcPts val="600"/>
              </a:spcBef>
              <a:spcAft>
                <a:spcPts val="0"/>
              </a:spcAft>
              <a:buSzPts val="1800"/>
              <a:buChar char="◉"/>
            </a:pPr>
            <a:r>
              <a:rPr lang="en-IN" sz="1200"/>
              <a:t>An optional return statement to return a value from the function.</a:t>
            </a:r>
            <a:endParaRPr/>
          </a:p>
          <a:p>
            <a:pPr indent="0" lvl="0" marL="114300" rtl="0" algn="l">
              <a:lnSpc>
                <a:spcPct val="100000"/>
              </a:lnSpc>
              <a:spcBef>
                <a:spcPts val="600"/>
              </a:spcBef>
              <a:spcAft>
                <a:spcPts val="0"/>
              </a:spcAft>
              <a:buSzPts val="1800"/>
              <a:buNone/>
            </a:pPr>
            <a:r>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8"/>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t/>
            </a:r>
            <a:endParaRPr/>
          </a:p>
        </p:txBody>
      </p:sp>
      <p:sp>
        <p:nvSpPr>
          <p:cNvPr id="110" name="Google Shape;110;p8"/>
          <p:cNvSpPr txBox="1"/>
          <p:nvPr>
            <p:ph idx="1" type="body"/>
          </p:nvPr>
        </p:nvSpPr>
        <p:spPr>
          <a:xfrm>
            <a:off x="457200" y="1403306"/>
            <a:ext cx="8229600" cy="35226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800"/>
              <a:buFont typeface="Times New Roman"/>
              <a:buNone/>
            </a:pPr>
            <a:r>
              <a:rPr b="1" i="0" lang="en-IN" sz="1800" u="none" cap="none" strike="noStrike">
                <a:solidFill>
                  <a:schemeClr val="dk1"/>
                </a:solidFill>
                <a:latin typeface="Times New Roman"/>
                <a:ea typeface="Times New Roman"/>
                <a:cs typeface="Times New Roman"/>
                <a:sym typeface="Times New Roman"/>
              </a:rPr>
              <a:t>Python __doc__ attribute</a:t>
            </a:r>
            <a:endParaRPr/>
          </a:p>
          <a:p>
            <a:pPr indent="0" lvl="0" marL="0" marR="0" rtl="0" algn="just">
              <a:lnSpc>
                <a:spcPct val="100000"/>
              </a:lnSpc>
              <a:spcBef>
                <a:spcPts val="0"/>
              </a:spcBef>
              <a:spcAft>
                <a:spcPts val="0"/>
              </a:spcAft>
              <a:buClr>
                <a:schemeClr val="dk1"/>
              </a:buClr>
              <a:buSzPts val="1800"/>
              <a:buFont typeface="Times New Roman"/>
              <a:buNone/>
            </a:pPr>
            <a:r>
              <a:rPr b="0" i="0" lang="en-IN" sz="1800" u="none" cap="none" strike="noStrike">
                <a:solidFill>
                  <a:schemeClr val="dk1"/>
                </a:solidFill>
                <a:latin typeface="Times New Roman"/>
                <a:ea typeface="Times New Roman"/>
                <a:cs typeface="Times New Roman"/>
                <a:sym typeface="Times New Roman"/>
              </a:rPr>
              <a:t>Whenever string literals are present just after the definition of a function, module, class or method, they are associated with the object as their __doc__ attribute. We can later use this attribute to retrieve this docstring.</a:t>
            </a:r>
            <a:endParaRPr/>
          </a:p>
          <a:p>
            <a:pPr indent="-228600" lvl="0" marL="457200" rtl="0" algn="l">
              <a:lnSpc>
                <a:spcPct val="100000"/>
              </a:lnSpc>
              <a:spcBef>
                <a:spcPts val="600"/>
              </a:spcBef>
              <a:spcAft>
                <a:spcPts val="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9"/>
          <p:cNvSpPr txBox="1"/>
          <p:nvPr>
            <p:ph type="title"/>
          </p:nvPr>
        </p:nvSpPr>
        <p:spPr>
          <a:xfrm>
            <a:off x="1810200" y="557513"/>
            <a:ext cx="5523600" cy="4779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600"/>
              <a:buNone/>
            </a:pPr>
            <a:r>
              <a:rPr b="1" lang="en-IN"/>
              <a:t>Defining a function (Cont.)</a:t>
            </a:r>
            <a:endParaRPr/>
          </a:p>
        </p:txBody>
      </p:sp>
      <p:sp>
        <p:nvSpPr>
          <p:cNvPr id="116" name="Google Shape;116;p9"/>
          <p:cNvSpPr txBox="1"/>
          <p:nvPr>
            <p:ph idx="1" type="body"/>
          </p:nvPr>
        </p:nvSpPr>
        <p:spPr>
          <a:xfrm>
            <a:off x="457200" y="1403306"/>
            <a:ext cx="8229600" cy="352260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600"/>
              </a:spcBef>
              <a:spcAft>
                <a:spcPts val="0"/>
              </a:spcAft>
              <a:buSzPts val="1800"/>
              <a:buNone/>
            </a:pPr>
            <a:r>
              <a:rPr b="1" lang="en-IN" sz="1600"/>
              <a:t>Example of a function</a:t>
            </a:r>
            <a:endParaRPr/>
          </a:p>
          <a:p>
            <a:pPr indent="-342900" lvl="0" marL="457200" rtl="0" algn="l">
              <a:lnSpc>
                <a:spcPct val="100000"/>
              </a:lnSpc>
              <a:spcBef>
                <a:spcPts val="600"/>
              </a:spcBef>
              <a:spcAft>
                <a:spcPts val="0"/>
              </a:spcAft>
              <a:buSzPts val="1800"/>
              <a:buChar char="◉"/>
            </a:pPr>
            <a:r>
              <a:rPr lang="en-IN" sz="1600"/>
              <a:t>Function </a:t>
            </a:r>
            <a:r>
              <a:rPr b="1" lang="en-IN" sz="1600"/>
              <a:t>without any arguments</a:t>
            </a:r>
            <a:endParaRPr/>
          </a:p>
          <a:p>
            <a:pPr indent="0" lvl="0" marL="450850" rtl="0" algn="l">
              <a:lnSpc>
                <a:spcPct val="100000"/>
              </a:lnSpc>
              <a:spcBef>
                <a:spcPts val="600"/>
              </a:spcBef>
              <a:spcAft>
                <a:spcPts val="0"/>
              </a:spcAft>
              <a:buSzPts val="1800"/>
              <a:buNone/>
            </a:pPr>
            <a:r>
              <a:rPr lang="en-IN" sz="1600"/>
              <a:t>def my_function():    </a:t>
            </a:r>
            <a:endParaRPr/>
          </a:p>
          <a:p>
            <a:pPr indent="0" lvl="0" marL="450850" rtl="0" algn="l">
              <a:lnSpc>
                <a:spcPct val="100000"/>
              </a:lnSpc>
              <a:spcBef>
                <a:spcPts val="600"/>
              </a:spcBef>
              <a:spcAft>
                <a:spcPts val="0"/>
              </a:spcAft>
              <a:buSzPts val="1800"/>
              <a:buNone/>
            </a:pPr>
            <a:r>
              <a:rPr lang="en-IN" sz="1600"/>
              <a:t>    print("Hello From My Function!")</a:t>
            </a:r>
            <a:endParaRPr/>
          </a:p>
          <a:p>
            <a:pPr indent="-365125" lvl="0" marL="450850" rtl="0" algn="l">
              <a:lnSpc>
                <a:spcPct val="100000"/>
              </a:lnSpc>
              <a:spcBef>
                <a:spcPts val="600"/>
              </a:spcBef>
              <a:spcAft>
                <a:spcPts val="0"/>
              </a:spcAft>
              <a:buSzPts val="1800"/>
              <a:buChar char="◉"/>
            </a:pPr>
            <a:r>
              <a:rPr lang="en-IN" sz="1600"/>
              <a:t>Functions </a:t>
            </a:r>
            <a:r>
              <a:rPr b="1" lang="en-IN" sz="1600"/>
              <a:t>may also receive arguments</a:t>
            </a:r>
            <a:r>
              <a:rPr lang="en-IN" sz="1600"/>
              <a:t> (variables passed from the caller to the function). </a:t>
            </a:r>
            <a:endParaRPr/>
          </a:p>
          <a:p>
            <a:pPr indent="0" lvl="0" marL="450850" rtl="0" algn="l">
              <a:lnSpc>
                <a:spcPct val="100000"/>
              </a:lnSpc>
              <a:spcBef>
                <a:spcPts val="600"/>
              </a:spcBef>
              <a:spcAft>
                <a:spcPts val="0"/>
              </a:spcAft>
              <a:buSzPts val="1800"/>
              <a:buNone/>
            </a:pPr>
            <a:r>
              <a:rPr lang="en-IN" sz="1600"/>
              <a:t>def my_function_with_args(username, greeting):</a:t>
            </a:r>
            <a:endParaRPr/>
          </a:p>
          <a:p>
            <a:pPr indent="0" lvl="0" marL="450850" rtl="0" algn="l">
              <a:lnSpc>
                <a:spcPct val="100000"/>
              </a:lnSpc>
              <a:spcBef>
                <a:spcPts val="600"/>
              </a:spcBef>
              <a:spcAft>
                <a:spcPts val="0"/>
              </a:spcAft>
              <a:buSzPts val="1800"/>
              <a:buNone/>
            </a:pPr>
            <a:r>
              <a:rPr lang="en-IN" sz="1600"/>
              <a:t>    print("Hello",username , "From My Function!, I wish you", greeting)</a:t>
            </a:r>
            <a:endParaRPr/>
          </a:p>
          <a:p>
            <a:pPr indent="-365125" lvl="0" marL="450850" rtl="0" algn="l">
              <a:lnSpc>
                <a:spcPct val="100000"/>
              </a:lnSpc>
              <a:spcBef>
                <a:spcPts val="600"/>
              </a:spcBef>
              <a:spcAft>
                <a:spcPts val="0"/>
              </a:spcAft>
              <a:buSzPts val="1800"/>
              <a:buChar char="◉"/>
            </a:pPr>
            <a:r>
              <a:rPr lang="en-IN" sz="1600"/>
              <a:t>Functions </a:t>
            </a:r>
            <a:r>
              <a:rPr b="1" lang="en-IN" sz="1600"/>
              <a:t>may return a value to the caller</a:t>
            </a:r>
            <a:r>
              <a:rPr lang="en-IN" sz="1600"/>
              <a:t>, using the keyword- 'return'.</a:t>
            </a:r>
            <a:endParaRPr/>
          </a:p>
          <a:p>
            <a:pPr indent="0" lvl="0" marL="450850" rtl="0" algn="l">
              <a:lnSpc>
                <a:spcPct val="100000"/>
              </a:lnSpc>
              <a:spcBef>
                <a:spcPts val="600"/>
              </a:spcBef>
              <a:spcAft>
                <a:spcPts val="0"/>
              </a:spcAft>
              <a:buSzPts val="1800"/>
              <a:buNone/>
            </a:pPr>
            <a:r>
              <a:rPr lang="en-IN" sz="1600"/>
              <a:t>def sum_two_numbers(a, b):</a:t>
            </a:r>
            <a:endParaRPr/>
          </a:p>
          <a:p>
            <a:pPr indent="0" lvl="0" marL="450850" rtl="0" algn="l">
              <a:lnSpc>
                <a:spcPct val="100000"/>
              </a:lnSpc>
              <a:spcBef>
                <a:spcPts val="600"/>
              </a:spcBef>
              <a:spcAft>
                <a:spcPts val="0"/>
              </a:spcAft>
              <a:buSzPts val="1800"/>
              <a:buNone/>
            </a:pPr>
            <a:r>
              <a:rPr lang="en-IN" sz="1600"/>
              <a:t>    return a + b</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thello template">
  <a:themeElements>
    <a:clrScheme name="Custom 347">
      <a:dk1>
        <a:srgbClr val="222222"/>
      </a:dk1>
      <a:lt1>
        <a:srgbClr val="FFFFFF"/>
      </a:lt1>
      <a:dk2>
        <a:srgbClr val="222222"/>
      </a:dk2>
      <a:lt2>
        <a:srgbClr val="F3F3F3"/>
      </a:lt2>
      <a:accent1>
        <a:srgbClr val="A8122A"/>
      </a:accent1>
      <a:accent2>
        <a:srgbClr val="B88A92"/>
      </a:accent2>
      <a:accent3>
        <a:srgbClr val="F5F1E0"/>
      </a:accent3>
      <a:accent4>
        <a:srgbClr val="D6CEAD"/>
      </a:accent4>
      <a:accent5>
        <a:srgbClr val="434343"/>
      </a:accent5>
      <a:accent6>
        <a:srgbClr val="B7B7B7"/>
      </a:accent6>
      <a:hlink>
        <a:srgbClr val="A8122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Tanvi</dc:creator>
</cp:coreProperties>
</file>