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  <p:sldId id="269" r:id="rId14"/>
    <p:sldId id="270" r:id="rId15"/>
    <p:sldId id="274" r:id="rId16"/>
    <p:sldId id="271" r:id="rId17"/>
    <p:sldId id="273" r:id="rId18"/>
    <p:sldId id="272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AC74A-9F55-47CD-B90B-E920A64319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B73A2B-F32F-4A3F-9082-86EE28B6E3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82004-953D-4B05-9034-02CCAE07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70059-60BB-4714-9F7E-902A92145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CD1FF-8480-4712-879E-5ECBE27ED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721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FEC9B-3531-4B71-95B6-3CDFE40FA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59C95F-A4FC-4D72-B79E-938D758577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B520A-A7AB-474D-8900-9710C0AC7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C05D0A-B46F-463A-840B-3D6E59CD1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444D2-FEDE-4930-BC26-0B9BDEE6F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3608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2E1B0E-5638-4293-984B-F459AD4DAD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B8D33F-C66B-430F-8339-CA9BA874F3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D88F2-4498-414E-B607-9AAE7AD64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59A3A2-ABA7-4805-93BA-828FA39D2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529A0-7CF0-4931-8184-612D671DE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664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3EBB-573F-40F5-B36D-D0B4AE64A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415933-6012-4EB4-A209-794516796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9D254-810E-4F64-B3F0-22833C59D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1A9F0-D997-4083-AC80-5406B8E59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3FEF7F-B767-47A7-841D-ED85B1DE1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2987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FAE1-DBB2-40FF-82CD-42C5F52D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DF812-A4B3-4986-A19F-8A476565D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C47C4-11EE-4577-99AD-1273DB33C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53812-44FA-4590-A056-EB95B90F67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DC2D8-CE30-448E-BFE3-6B5E0CC42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449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4637F-D77B-4C74-BF86-C7FDB78C8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AA52F-ED1B-4BF6-BC70-A6BC1FBB0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65F0C-6024-4B03-8E5C-9A0DF80B41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594942-A7A4-40AA-9E82-05B0CE7A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9159DB-AEEA-4194-B68D-279EA902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60A9F7-3DCA-40DB-B5DC-89D8BA3CB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5102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BB885-CD85-48F5-95B3-17FC9C699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2A6674-1C2D-41E3-9352-D2A287BEE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4D4AD-5616-41C3-A2BC-D8D94EF22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4B6D85-85B6-400E-8489-538D53ECDA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E3E8A2-967C-4F98-A89F-D0F692A68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C6FC4D-2C6F-41CC-B592-9CC3A752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DF7741-380D-4107-928B-2B23E7D60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A3BE82-9936-440C-BA45-E6BF2999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93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E0361-5DF5-4364-AD5E-A2BA9828C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B5BC43-2E1C-487E-8977-67D1E3417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E214E5-3977-43B2-92A1-71CF537FC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679332-8374-40EE-8D26-E74E259A0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755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46C13E-4F66-45A0-A07D-802533DC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45A7B6-33C4-4003-8C25-2F59129B2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6C70C-A047-4CB2-B3AB-C6DF428D2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371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6BEA-CA2D-4FA6-80C7-7B404E954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AFA5-9216-4E05-9C06-A65475C1C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854BA-93E9-4D2A-8C1A-960F73FAFE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228510-B7FE-42C0-B4C4-08E332DE0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8248-C9F8-4E95-81F0-C9E7F8902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C723DB-9726-4610-ABCA-4CFE41EC5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383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B789C-9F96-4073-9F7F-44EF2DB40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97CA7B-D641-403E-8C53-984B02054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1933E-D84B-4C50-870B-A28F54F5D6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4D9DF-EDE9-41C2-B17C-AD0929C23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CA3C06-5C81-4ECC-9A25-2BF268E91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8FEA7D-C19F-40F4-91C6-09477CC8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579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1B3136-4130-4BCE-AB17-ABAA0ACC6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FA5C9D-287D-4F8B-8BEA-72C8096CBC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BE8CE7-2F2F-4A2E-9A62-2ACF475358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FAAD9-B043-40D2-B2CF-20BF7BB6F34B}" type="datetimeFigureOut">
              <a:rPr lang="en-IN" smtClean="0"/>
              <a:t>21-12-2022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36D77-1FD1-41C7-9556-2770BF7518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56789-10AB-484A-9953-CD3C7426C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00DDE6-0C74-4359-8A60-9C259E3E8B2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1717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9F262-AC3D-43B1-BF45-6201AB7CC0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 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2C74E-ACF4-42D9-81F5-E852521612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GAURAV KULKARNI</a:t>
            </a:r>
          </a:p>
        </p:txBody>
      </p:sp>
    </p:spTree>
    <p:extLst>
      <p:ext uri="{BB962C8B-B14F-4D97-AF65-F5344CB8AC3E}">
        <p14:creationId xmlns:p14="http://schemas.microsoft.com/office/powerpoint/2010/main" val="42087351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5C55F-46F5-4165-837E-4DAA3F39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Plot Growth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B4BE17-CB32-4669-8F8F-A1012D3AD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Adding attributes with axes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bp &lt;- </a:t>
            </a:r>
            <a:r>
              <a:rPr lang="en-US" dirty="0" err="1">
                <a:solidFill>
                  <a:schemeClr val="accent1"/>
                </a:solidFill>
              </a:rPr>
              <a:t>ggplot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PlantGrowth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aes</a:t>
            </a:r>
            <a:r>
              <a:rPr lang="en-US" dirty="0">
                <a:solidFill>
                  <a:schemeClr val="accent1"/>
                </a:solidFill>
              </a:rPr>
              <a:t>(x=group, y=weight)) + </a:t>
            </a:r>
            <a:r>
              <a:rPr lang="en-US" dirty="0" err="1">
                <a:solidFill>
                  <a:schemeClr val="accent1"/>
                </a:solidFill>
              </a:rPr>
              <a:t>geom_point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/>
              <a:t>#Swipe X and y axes attributes</a:t>
            </a:r>
          </a:p>
          <a:p>
            <a:pPr marL="0" indent="0">
              <a:buNone/>
            </a:pPr>
            <a:r>
              <a:rPr lang="en-US" dirty="0"/>
              <a:t>#we can swipe x and y axes as per our requirement with basic function as mentioned below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bp &lt;- </a:t>
            </a:r>
            <a:r>
              <a:rPr lang="en-US" dirty="0" err="1">
                <a:solidFill>
                  <a:schemeClr val="accent1"/>
                </a:solidFill>
              </a:rPr>
              <a:t>ggplot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dirty="0" err="1">
                <a:solidFill>
                  <a:schemeClr val="accent1"/>
                </a:solidFill>
              </a:rPr>
              <a:t>PlantGrowth</a:t>
            </a:r>
            <a:r>
              <a:rPr lang="en-US" dirty="0">
                <a:solidFill>
                  <a:schemeClr val="accent1"/>
                </a:solidFill>
              </a:rPr>
              <a:t>, </a:t>
            </a:r>
            <a:r>
              <a:rPr lang="en-US" dirty="0" err="1">
                <a:solidFill>
                  <a:schemeClr val="accent1"/>
                </a:solidFill>
              </a:rPr>
              <a:t>aes</a:t>
            </a:r>
            <a:r>
              <a:rPr lang="en-US" dirty="0">
                <a:solidFill>
                  <a:schemeClr val="accent1"/>
                </a:solidFill>
              </a:rPr>
              <a:t>(x=group, y=weight)) +</a:t>
            </a:r>
            <a:r>
              <a:rPr lang="en-US" dirty="0" err="1">
                <a:solidFill>
                  <a:schemeClr val="accent1"/>
                </a:solidFill>
              </a:rPr>
              <a:t>geom_point</a:t>
            </a:r>
            <a:r>
              <a:rPr lang="en-US" dirty="0">
                <a:solidFill>
                  <a:schemeClr val="accent1"/>
                </a:solidFill>
              </a:rPr>
              <a:t>()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bp</a:t>
            </a:r>
            <a:endParaRPr lang="en-IN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5222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2E5B6-DBE1-4BAE-8095-37BEEE469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Legends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34660-4F37-4408-9725-3A69366595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53225" cy="4351338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Axes and legends are collectively called as guides.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They allow us to read observations from the plot and map them back with respect to original values.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 legend keys and tick labels are both determined by the scale breaks.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Legends and axes are produced automatically based on the respective scales and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geoms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which are needed for plot.</a:t>
            </a:r>
          </a:p>
          <a:p>
            <a:pPr algn="just"/>
            <a:r>
              <a:rPr lang="en-IN" dirty="0"/>
              <a:t>p &lt;- </a:t>
            </a:r>
            <a:r>
              <a:rPr lang="en-IN" dirty="0" err="1"/>
              <a:t>ggplot</a:t>
            </a:r>
            <a:r>
              <a:rPr lang="en-IN" dirty="0"/>
              <a:t>(iris, </a:t>
            </a:r>
            <a:r>
              <a:rPr lang="en-IN" dirty="0" err="1"/>
              <a:t>aes</a:t>
            </a:r>
            <a:r>
              <a:rPr lang="en-IN" dirty="0"/>
              <a:t>(</a:t>
            </a:r>
            <a:r>
              <a:rPr lang="en-IN" dirty="0" err="1"/>
              <a:t>Sepal.Length</a:t>
            </a:r>
            <a:r>
              <a:rPr lang="en-IN" dirty="0"/>
              <a:t>, </a:t>
            </a:r>
            <a:r>
              <a:rPr lang="en-IN" dirty="0" err="1"/>
              <a:t>Petal.Length</a:t>
            </a:r>
            <a:r>
              <a:rPr lang="en-IN" dirty="0"/>
              <a:t>, colour=Species)) + </a:t>
            </a:r>
            <a:r>
              <a:rPr lang="en-IN" dirty="0" err="1"/>
              <a:t>geom_point</a:t>
            </a:r>
            <a:r>
              <a:rPr lang="en-IN" dirty="0"/>
              <a:t>()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observe the plot, the legends are created on left most corners as mentioned in the graph.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9954D-0D93-43FD-A7E3-760A675FB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6762" y="3280569"/>
            <a:ext cx="1266825" cy="16819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43A070-0F49-402E-A88C-E053931D805D}"/>
              </a:ext>
            </a:extLst>
          </p:cNvPr>
          <p:cNvSpPr txBox="1"/>
          <p:nvPr/>
        </p:nvSpPr>
        <p:spPr>
          <a:xfrm>
            <a:off x="8286750" y="2911237"/>
            <a:ext cx="25050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/>
              <a:t>Legends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7B126F-5382-4B37-9103-32CC72AE0955}"/>
              </a:ext>
            </a:extLst>
          </p:cNvPr>
          <p:cNvSpPr txBox="1"/>
          <p:nvPr/>
        </p:nvSpPr>
        <p:spPr>
          <a:xfrm>
            <a:off x="7743825" y="5134660"/>
            <a:ext cx="325755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Here, the legend includes various types of species of the given dataset.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1958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ECFF5-43FB-4EF9-93E2-F8C40314D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Changing attributes for legends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3625D9-AC9A-4EF0-AA5A-68FCD33451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remove the legend with the help of property “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legend.position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” and we get the appropriate output −	</a:t>
            </a:r>
          </a:p>
          <a:p>
            <a:r>
              <a:rPr lang="en-US" dirty="0"/>
              <a:t># Remove Legend</a:t>
            </a:r>
          </a:p>
          <a:p>
            <a:pPr marL="0" indent="0">
              <a:buNone/>
            </a:pPr>
            <a:r>
              <a:rPr lang="en-US" dirty="0"/>
              <a:t>	 p + theme(</a:t>
            </a:r>
            <a:r>
              <a:rPr lang="en-US" dirty="0" err="1"/>
              <a:t>legend.position</a:t>
            </a:r>
            <a:r>
              <a:rPr lang="en-US" dirty="0"/>
              <a:t>="none")</a:t>
            </a:r>
          </a:p>
          <a:p>
            <a:r>
              <a:rPr lang="en-US" dirty="0"/>
              <a:t>#We can also hide the title of legend with property “</a:t>
            </a:r>
            <a:r>
              <a:rPr lang="en-US" dirty="0" err="1"/>
              <a:t>element_blank</a:t>
            </a:r>
            <a:r>
              <a:rPr lang="en-US" dirty="0"/>
              <a:t>()” as given below</a:t>
            </a:r>
          </a:p>
          <a:p>
            <a:r>
              <a:rPr lang="en-US" dirty="0"/>
              <a:t> # Hide the legend title</a:t>
            </a:r>
          </a:p>
          <a:p>
            <a:pPr marL="457200" lvl="1" indent="0">
              <a:buNone/>
            </a:pPr>
            <a:r>
              <a:rPr lang="en-US" dirty="0"/>
              <a:t>p + theme(</a:t>
            </a:r>
            <a:r>
              <a:rPr lang="en-US" dirty="0" err="1"/>
              <a:t>legend.title</a:t>
            </a:r>
            <a:r>
              <a:rPr lang="en-US" dirty="0"/>
              <a:t>=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88239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46A47-EDCA-448F-BD2A-368D9634F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74DF1-CC6B-4FF6-BD73-72C853991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 can also use the legend position as and when needed. This property is used for genera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#Change the legend position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 + theme(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legend.position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="top")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 + theme(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legend.position</a:t>
            </a: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="bottom")ting the accurate plot representation.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991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82DD1-7E4F-4F2D-B240-F7427EA63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Adding text with </a:t>
            </a:r>
            <a:r>
              <a:rPr lang="en-IN" dirty="0" err="1"/>
              <a:t>geom_text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BD3657-5CAF-4941-B880-79F7E3857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use </a:t>
            </a:r>
            <a:r>
              <a:rPr lang="en-US" dirty="0" err="1"/>
              <a:t>geom_text</a:t>
            </a:r>
            <a:r>
              <a:rPr lang="en-US" dirty="0"/>
              <a:t>() to add text as markers. It works same as </a:t>
            </a:r>
            <a:r>
              <a:rPr lang="en-US" dirty="0" err="1"/>
              <a:t>geom_point</a:t>
            </a:r>
            <a:r>
              <a:rPr lang="en-US" dirty="0"/>
              <a:t>(), but add text instead of circles. </a:t>
            </a:r>
          </a:p>
          <a:p>
            <a:r>
              <a:rPr lang="en-US" dirty="0"/>
              <a:t>Following arguments must be provided:</a:t>
            </a:r>
          </a:p>
          <a:p>
            <a:endParaRPr lang="en-US" dirty="0"/>
          </a:p>
          <a:p>
            <a:pPr lvl="1"/>
            <a:r>
              <a:rPr lang="en-US" dirty="0"/>
              <a:t>label: what text you want to display</a:t>
            </a:r>
          </a:p>
          <a:p>
            <a:pPr lvl="1"/>
            <a:r>
              <a:rPr lang="en-US" dirty="0" err="1"/>
              <a:t>nudge_x</a:t>
            </a:r>
            <a:r>
              <a:rPr lang="en-US" dirty="0"/>
              <a:t> and </a:t>
            </a:r>
            <a:r>
              <a:rPr lang="en-US" dirty="0" err="1"/>
              <a:t>nudge_y</a:t>
            </a:r>
            <a:r>
              <a:rPr lang="en-US" dirty="0"/>
              <a:t>: shifts the text along X and Y axis</a:t>
            </a:r>
          </a:p>
          <a:p>
            <a:pPr lvl="1"/>
            <a:r>
              <a:rPr lang="en-US" dirty="0" err="1"/>
              <a:t>check_overlap</a:t>
            </a:r>
            <a:r>
              <a:rPr lang="en-US" dirty="0"/>
              <a:t> tries to avoid </a:t>
            </a:r>
            <a:r>
              <a:rPr lang="en-US"/>
              <a:t>text overlap.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3586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4D4E8-38CF-4CF7-BB36-6CD98B61A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GGTheme</a:t>
            </a:r>
            <a:r>
              <a:rPr lang="en-IN" dirty="0"/>
              <a:t> Basic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E07FF-4F62-4781-BAAE-E0E2C5D67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 theming system is composed of four main components:</a:t>
            </a:r>
          </a:p>
          <a:p>
            <a:endParaRPr lang="en-US" dirty="0"/>
          </a:p>
          <a:p>
            <a:r>
              <a:rPr lang="en-US" dirty="0"/>
              <a:t>Theme </a:t>
            </a:r>
            <a:r>
              <a:rPr lang="en-US" b="1" dirty="0"/>
              <a:t>elements</a:t>
            </a:r>
            <a:r>
              <a:rPr lang="en-US" dirty="0"/>
              <a:t> specify the non-data elements that you can control. For example, the </a:t>
            </a:r>
            <a:r>
              <a:rPr lang="en-US" dirty="0" err="1"/>
              <a:t>plot.title</a:t>
            </a:r>
            <a:r>
              <a:rPr lang="en-US" dirty="0"/>
              <a:t> element controls the appearance of the plot title; </a:t>
            </a:r>
            <a:r>
              <a:rPr lang="en-US" dirty="0" err="1"/>
              <a:t>axis.ticks.x</a:t>
            </a:r>
            <a:r>
              <a:rPr lang="en-US" dirty="0"/>
              <a:t>, the ticks on the x axis; </a:t>
            </a:r>
            <a:r>
              <a:rPr lang="en-US" dirty="0" err="1"/>
              <a:t>legend.key.height</a:t>
            </a:r>
            <a:r>
              <a:rPr lang="en-US" dirty="0"/>
              <a:t>, the height of the keys in the legend.</a:t>
            </a:r>
          </a:p>
          <a:p>
            <a:endParaRPr lang="en-US" dirty="0"/>
          </a:p>
          <a:p>
            <a:r>
              <a:rPr lang="en-US" dirty="0"/>
              <a:t>Each element is associated with an </a:t>
            </a:r>
            <a:r>
              <a:rPr lang="en-US" b="1" dirty="0"/>
              <a:t>element function</a:t>
            </a:r>
            <a:r>
              <a:rPr lang="en-US" dirty="0"/>
              <a:t>, which describes the visual properties of the element. For example, </a:t>
            </a:r>
            <a:r>
              <a:rPr lang="en-US" dirty="0" err="1"/>
              <a:t>element_text</a:t>
            </a:r>
            <a:r>
              <a:rPr lang="en-US" dirty="0"/>
              <a:t>() sets the font size, </a:t>
            </a:r>
            <a:r>
              <a:rPr lang="en-US" dirty="0" err="1"/>
              <a:t>colour</a:t>
            </a:r>
            <a:r>
              <a:rPr lang="en-US" dirty="0"/>
              <a:t> and face of text elements like </a:t>
            </a:r>
            <a:r>
              <a:rPr lang="en-US" dirty="0" err="1"/>
              <a:t>plot.title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b="1" dirty="0"/>
              <a:t>theme() function </a:t>
            </a:r>
            <a:r>
              <a:rPr lang="en-US" dirty="0"/>
              <a:t>which allows you to override the default theme elements by calling element functions, like theme(</a:t>
            </a:r>
            <a:r>
              <a:rPr lang="en-US" dirty="0" err="1"/>
              <a:t>plot.title</a:t>
            </a:r>
            <a:r>
              <a:rPr lang="en-US" dirty="0"/>
              <a:t> = </a:t>
            </a:r>
            <a:r>
              <a:rPr lang="en-US" dirty="0" err="1"/>
              <a:t>element_text</a:t>
            </a:r>
            <a:r>
              <a:rPr lang="en-US" dirty="0"/>
              <a:t>(</a:t>
            </a:r>
            <a:r>
              <a:rPr lang="en-US" dirty="0" err="1"/>
              <a:t>colour</a:t>
            </a:r>
            <a:r>
              <a:rPr lang="en-US" dirty="0"/>
              <a:t> = "red")).</a:t>
            </a:r>
          </a:p>
          <a:p>
            <a:endParaRPr lang="en-US" dirty="0"/>
          </a:p>
          <a:p>
            <a:r>
              <a:rPr lang="en-US" dirty="0"/>
              <a:t>Complete </a:t>
            </a:r>
            <a:r>
              <a:rPr lang="en-US" b="1" dirty="0"/>
              <a:t>themes</a:t>
            </a:r>
            <a:r>
              <a:rPr lang="en-US" dirty="0"/>
              <a:t>, like </a:t>
            </a:r>
            <a:r>
              <a:rPr lang="en-US" dirty="0" err="1"/>
              <a:t>theme_grey</a:t>
            </a:r>
            <a:r>
              <a:rPr lang="en-US" dirty="0"/>
              <a:t>() set all of the theme elements to values designed to work together harmoniously.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2794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3B71-DD55-468F-B170-9E8FBBE43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GGThemes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A043F-B7BD-47B3-8666-BF0F521E9F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ggplot2 has  number of built in themes. </a:t>
            </a:r>
          </a:p>
          <a:p>
            <a:r>
              <a:rPr lang="en-US" dirty="0"/>
              <a:t>The most important is </a:t>
            </a:r>
            <a:r>
              <a:rPr lang="en-US" dirty="0" err="1"/>
              <a:t>theme_grey</a:t>
            </a:r>
            <a:r>
              <a:rPr lang="en-US" dirty="0"/>
              <a:t>(), the signature ggplot2 theme with a light grey background and white gridlines. </a:t>
            </a:r>
          </a:p>
          <a:p>
            <a:r>
              <a:rPr lang="en-US" dirty="0" err="1"/>
              <a:t>theme_bw</a:t>
            </a:r>
            <a:r>
              <a:rPr lang="en-US" dirty="0"/>
              <a:t>(): a variation on </a:t>
            </a:r>
            <a:r>
              <a:rPr lang="en-US" dirty="0" err="1"/>
              <a:t>theme_grey</a:t>
            </a:r>
            <a:r>
              <a:rPr lang="en-US" dirty="0"/>
              <a:t>() that uses a white background and thin grey grid lines. </a:t>
            </a:r>
          </a:p>
          <a:p>
            <a:r>
              <a:rPr lang="en-US" dirty="0" err="1"/>
              <a:t>theme_linedraw</a:t>
            </a:r>
            <a:r>
              <a:rPr lang="en-US" dirty="0"/>
              <a:t>(): A theme with only black lines of various widths on white backgrounds, reminiscent of a line drawing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3069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B9A1-0417-4190-B76E-6C85C6334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GGTheme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A6A5A-5B90-40F5-AC2C-6306F2D01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theme_light</a:t>
            </a:r>
            <a:r>
              <a:rPr lang="en-US" dirty="0"/>
              <a:t>(): similar to </a:t>
            </a:r>
            <a:r>
              <a:rPr lang="en-US" dirty="0" err="1"/>
              <a:t>theme_linedraw</a:t>
            </a:r>
            <a:r>
              <a:rPr lang="en-US" dirty="0"/>
              <a:t>() but with light grey lines and axes, to direct more attention towards the data.</a:t>
            </a:r>
          </a:p>
          <a:p>
            <a:endParaRPr lang="en-US" dirty="0"/>
          </a:p>
          <a:p>
            <a:r>
              <a:rPr lang="en-US" dirty="0" err="1"/>
              <a:t>theme_dark</a:t>
            </a:r>
            <a:r>
              <a:rPr lang="en-US" dirty="0"/>
              <a:t>(): the dark cousin of </a:t>
            </a:r>
            <a:r>
              <a:rPr lang="en-US" dirty="0" err="1"/>
              <a:t>theme_light</a:t>
            </a:r>
            <a:r>
              <a:rPr lang="en-US" dirty="0"/>
              <a:t>(), with similar line sizes but a dark background. Useful to make thin </a:t>
            </a:r>
            <a:r>
              <a:rPr lang="en-US" dirty="0" err="1"/>
              <a:t>coloured</a:t>
            </a:r>
            <a:r>
              <a:rPr lang="en-US" dirty="0"/>
              <a:t> lines pop out.</a:t>
            </a:r>
          </a:p>
          <a:p>
            <a:endParaRPr lang="en-US" dirty="0"/>
          </a:p>
          <a:p>
            <a:r>
              <a:rPr lang="en-US" dirty="0" err="1"/>
              <a:t>theme_minimal</a:t>
            </a:r>
            <a:r>
              <a:rPr lang="en-US" dirty="0"/>
              <a:t>(): A minimalistic theme with no background annotations.</a:t>
            </a:r>
          </a:p>
          <a:p>
            <a:endParaRPr lang="en-US" dirty="0"/>
          </a:p>
          <a:p>
            <a:r>
              <a:rPr lang="en-US" dirty="0" err="1"/>
              <a:t>theme_classic</a:t>
            </a:r>
            <a:r>
              <a:rPr lang="en-US" dirty="0"/>
              <a:t>(): A classic-looking theme, with x and y axis lines and no gridlines.</a:t>
            </a:r>
          </a:p>
          <a:p>
            <a:endParaRPr lang="en-US" dirty="0"/>
          </a:p>
          <a:p>
            <a:r>
              <a:rPr lang="en-US" dirty="0" err="1"/>
              <a:t>theme_void</a:t>
            </a:r>
            <a:r>
              <a:rPr lang="en-US" dirty="0"/>
              <a:t>(): A completely empty theme.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25179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8FBFD-2F29-4CFE-8F54-25DF12D23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GG Themes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BE242-052E-48C9-8DCA-3009E36DB5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df &lt;- </a:t>
            </a:r>
            <a:r>
              <a:rPr lang="en-US" dirty="0" err="1"/>
              <a:t>data.frame</a:t>
            </a:r>
            <a:r>
              <a:rPr lang="en-US" dirty="0"/>
              <a:t>(x = 1:3, y = 1:3)</a:t>
            </a:r>
          </a:p>
          <a:p>
            <a:r>
              <a:rPr lang="en-US" dirty="0"/>
              <a:t>base &lt;- </a:t>
            </a:r>
            <a:r>
              <a:rPr lang="en-US" dirty="0" err="1"/>
              <a:t>ggplot</a:t>
            </a:r>
            <a:r>
              <a:rPr lang="en-US" dirty="0"/>
              <a:t>(df, </a:t>
            </a:r>
            <a:r>
              <a:rPr lang="en-US" dirty="0" err="1"/>
              <a:t>aes</a:t>
            </a:r>
            <a:r>
              <a:rPr lang="en-US" dirty="0"/>
              <a:t>(x, y)) + </a:t>
            </a:r>
            <a:r>
              <a:rPr lang="en-US" dirty="0" err="1"/>
              <a:t>geom_point</a:t>
            </a:r>
            <a:r>
              <a:rPr lang="en-US" dirty="0"/>
              <a:t>()</a:t>
            </a:r>
          </a:p>
          <a:p>
            <a:r>
              <a:rPr lang="en-US" dirty="0"/>
              <a:t>base + </a:t>
            </a:r>
            <a:r>
              <a:rPr lang="en-US" dirty="0" err="1"/>
              <a:t>theme_grey</a:t>
            </a:r>
            <a:r>
              <a:rPr lang="en-US" dirty="0"/>
              <a:t>() + </a:t>
            </a:r>
            <a:r>
              <a:rPr lang="en-US" dirty="0" err="1"/>
              <a:t>ggtitle</a:t>
            </a:r>
            <a:r>
              <a:rPr lang="en-US" dirty="0"/>
              <a:t>("</a:t>
            </a:r>
            <a:r>
              <a:rPr lang="en-US" dirty="0" err="1"/>
              <a:t>theme_grey</a:t>
            </a:r>
            <a:r>
              <a:rPr lang="en-US" dirty="0"/>
              <a:t>()")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77609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FBDB2-9AAE-407E-8E64-6A3B4761B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Element Functions in </a:t>
            </a:r>
            <a:r>
              <a:rPr lang="en-IN" dirty="0" err="1"/>
              <a:t>ggtheme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36489-7C27-4838-BBA6-B03D0EB1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four basic types of built-in element functions: text, lines, rectangles, and blank. Each element function has a set of parameters that control the appearance:</a:t>
            </a:r>
          </a:p>
          <a:p>
            <a:endParaRPr lang="en-US" dirty="0"/>
          </a:p>
          <a:p>
            <a:r>
              <a:rPr lang="en-US" dirty="0" err="1"/>
              <a:t>element_text</a:t>
            </a:r>
            <a:r>
              <a:rPr lang="en-US" dirty="0"/>
              <a:t>() draws labels and headings. You can control the font family, face, </a:t>
            </a:r>
            <a:r>
              <a:rPr lang="en-US" dirty="0" err="1"/>
              <a:t>colour</a:t>
            </a:r>
            <a:r>
              <a:rPr lang="en-US" dirty="0"/>
              <a:t>, size (in points), </a:t>
            </a:r>
            <a:r>
              <a:rPr lang="en-US" dirty="0" err="1"/>
              <a:t>hjust</a:t>
            </a:r>
            <a:r>
              <a:rPr lang="en-US" dirty="0"/>
              <a:t>, </a:t>
            </a:r>
            <a:r>
              <a:rPr lang="en-US" dirty="0" err="1"/>
              <a:t>vjust</a:t>
            </a:r>
            <a:r>
              <a:rPr lang="en-US" dirty="0"/>
              <a:t>, angle (in degrees) and </a:t>
            </a:r>
            <a:r>
              <a:rPr lang="en-US" dirty="0" err="1"/>
              <a:t>lineheight</a:t>
            </a:r>
            <a:r>
              <a:rPr lang="en-US" dirty="0"/>
              <a:t> (as ratio of </a:t>
            </a:r>
            <a:r>
              <a:rPr lang="en-US" dirty="0" err="1"/>
              <a:t>fontcase</a:t>
            </a:r>
            <a:r>
              <a:rPr lang="en-US" dirty="0"/>
              <a:t>). Setting the font face is particularly challenging.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0341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307AE-56F9-442C-9E87-A25D7EF59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Using the ggplot2 package to visualize data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 	</a:t>
            </a:r>
            <a:br>
              <a:rPr lang="en-US" sz="1800" b="0" i="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5E48B-00F7-42FC-8551-5312D53AE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ggplot2 is an R package used for statistical computing and data representation using data visualization.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It follows Grammar of Graphics which includes certain rules and independent components which can be used to represent data in various formats.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64983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DE77A-5A99-4E20-884A-800854EF6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245AE-EC77-4AE3-B018-6FE907CAF7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base_t</a:t>
            </a:r>
            <a:r>
              <a:rPr lang="en-IN" dirty="0"/>
              <a:t> &lt;- base + labs(title = "This is a </a:t>
            </a:r>
            <a:r>
              <a:rPr lang="en-IN" dirty="0" err="1"/>
              <a:t>ggplot</a:t>
            </a:r>
            <a:r>
              <a:rPr lang="en-IN" dirty="0"/>
              <a:t>") + </a:t>
            </a:r>
            <a:r>
              <a:rPr lang="en-IN" dirty="0" err="1"/>
              <a:t>xlab</a:t>
            </a:r>
            <a:r>
              <a:rPr lang="en-IN" dirty="0"/>
              <a:t>(NULL) + </a:t>
            </a:r>
            <a:r>
              <a:rPr lang="en-IN" dirty="0" err="1"/>
              <a:t>ylab</a:t>
            </a:r>
            <a:r>
              <a:rPr lang="en-IN" dirty="0"/>
              <a:t>(NULL)</a:t>
            </a:r>
          </a:p>
          <a:p>
            <a:r>
              <a:rPr lang="en-IN" dirty="0" err="1"/>
              <a:t>base_t</a:t>
            </a:r>
            <a:r>
              <a:rPr lang="en-IN" dirty="0"/>
              <a:t> + theme(</a:t>
            </a:r>
            <a:r>
              <a:rPr lang="en-IN" dirty="0" err="1"/>
              <a:t>plot.title</a:t>
            </a:r>
            <a:r>
              <a:rPr lang="en-IN" dirty="0"/>
              <a:t> = </a:t>
            </a:r>
            <a:r>
              <a:rPr lang="en-IN" dirty="0" err="1"/>
              <a:t>element_text</a:t>
            </a:r>
            <a:r>
              <a:rPr lang="en-IN" dirty="0"/>
              <a:t>(size = 16))</a:t>
            </a:r>
          </a:p>
          <a:p>
            <a:r>
              <a:rPr lang="en-IN" dirty="0" err="1"/>
              <a:t>base_t</a:t>
            </a:r>
            <a:r>
              <a:rPr lang="en-IN" dirty="0"/>
              <a:t> + theme(</a:t>
            </a:r>
            <a:r>
              <a:rPr lang="en-IN" dirty="0" err="1"/>
              <a:t>plot.title</a:t>
            </a:r>
            <a:r>
              <a:rPr lang="en-IN" dirty="0"/>
              <a:t> = </a:t>
            </a:r>
            <a:r>
              <a:rPr lang="en-IN" dirty="0" err="1"/>
              <a:t>element_text</a:t>
            </a:r>
            <a:r>
              <a:rPr lang="en-IN" dirty="0"/>
              <a:t>(face = "bold", colour = "red"))</a:t>
            </a:r>
          </a:p>
          <a:p>
            <a:r>
              <a:rPr lang="en-IN" dirty="0" err="1"/>
              <a:t>base_t</a:t>
            </a:r>
            <a:r>
              <a:rPr lang="en-IN" dirty="0"/>
              <a:t> + theme(</a:t>
            </a:r>
            <a:r>
              <a:rPr lang="en-IN" dirty="0" err="1"/>
              <a:t>plot.title</a:t>
            </a:r>
            <a:r>
              <a:rPr lang="en-IN" dirty="0"/>
              <a:t> = </a:t>
            </a:r>
            <a:r>
              <a:rPr lang="en-IN" dirty="0" err="1"/>
              <a:t>element_text</a:t>
            </a:r>
            <a:r>
              <a:rPr lang="en-IN" dirty="0"/>
              <a:t>(</a:t>
            </a:r>
            <a:r>
              <a:rPr lang="en-IN" dirty="0" err="1"/>
              <a:t>hjust</a:t>
            </a:r>
            <a:r>
              <a:rPr lang="en-IN" dirty="0"/>
              <a:t> = 1))</a:t>
            </a:r>
          </a:p>
        </p:txBody>
      </p:sp>
    </p:spTree>
    <p:extLst>
      <p:ext uri="{BB962C8B-B14F-4D97-AF65-F5344CB8AC3E}">
        <p14:creationId xmlns:p14="http://schemas.microsoft.com/office/powerpoint/2010/main" val="664189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3BFF-F2B9-4A65-B437-A6D42FA8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1371F-DD41-46C9-991E-EADEF795BC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You can control the margins around the text with the margin argument and margin() function. margin() has four arguments: the amount of space (in points) to add to the top, right, bottom and left sides of the text. Any elements not specified default to 0.</a:t>
            </a:r>
          </a:p>
          <a:p>
            <a:r>
              <a:rPr lang="en-IN" dirty="0"/>
              <a:t># The margins here look asymmetric because there are also plot margins</a:t>
            </a:r>
          </a:p>
          <a:p>
            <a:r>
              <a:rPr lang="en-IN" dirty="0" err="1"/>
              <a:t>base_t</a:t>
            </a:r>
            <a:r>
              <a:rPr lang="en-IN" dirty="0"/>
              <a:t> + theme(</a:t>
            </a:r>
            <a:r>
              <a:rPr lang="en-IN" dirty="0" err="1"/>
              <a:t>plot.title</a:t>
            </a:r>
            <a:r>
              <a:rPr lang="en-IN" dirty="0"/>
              <a:t> = </a:t>
            </a:r>
            <a:r>
              <a:rPr lang="en-IN" dirty="0" err="1"/>
              <a:t>element_text</a:t>
            </a:r>
            <a:r>
              <a:rPr lang="en-IN" dirty="0"/>
              <a:t>(margin = margin()))</a:t>
            </a:r>
          </a:p>
          <a:p>
            <a:r>
              <a:rPr lang="en-IN" dirty="0" err="1"/>
              <a:t>base_t</a:t>
            </a:r>
            <a:r>
              <a:rPr lang="en-IN" dirty="0"/>
              <a:t> + theme(</a:t>
            </a:r>
            <a:r>
              <a:rPr lang="en-IN" dirty="0" err="1"/>
              <a:t>plot.title</a:t>
            </a:r>
            <a:r>
              <a:rPr lang="en-IN" dirty="0"/>
              <a:t> = </a:t>
            </a:r>
            <a:r>
              <a:rPr lang="en-IN" dirty="0" err="1"/>
              <a:t>element_text</a:t>
            </a:r>
            <a:r>
              <a:rPr lang="en-IN" dirty="0"/>
              <a:t>(margin = margin(t = 10, b = 10)))</a:t>
            </a:r>
          </a:p>
          <a:p>
            <a:r>
              <a:rPr lang="en-IN" dirty="0" err="1"/>
              <a:t>base_t</a:t>
            </a:r>
            <a:r>
              <a:rPr lang="en-IN" dirty="0"/>
              <a:t> + theme(</a:t>
            </a:r>
            <a:r>
              <a:rPr lang="en-IN" dirty="0" err="1"/>
              <a:t>axis.title.y</a:t>
            </a:r>
            <a:r>
              <a:rPr lang="en-IN" dirty="0"/>
              <a:t> = </a:t>
            </a:r>
            <a:r>
              <a:rPr lang="en-IN" dirty="0" err="1"/>
              <a:t>element_text</a:t>
            </a:r>
            <a:r>
              <a:rPr lang="en-IN" dirty="0"/>
              <a:t>(margin = margin(r = 10)))</a:t>
            </a:r>
          </a:p>
        </p:txBody>
      </p:sp>
    </p:spTree>
    <p:extLst>
      <p:ext uri="{BB962C8B-B14F-4D97-AF65-F5344CB8AC3E}">
        <p14:creationId xmlns:p14="http://schemas.microsoft.com/office/powerpoint/2010/main" val="1903851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8AD9C-2D5C-44E3-8256-35A43E29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520194-FBAF-453A-BD9B-B82202BD5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err="1"/>
              <a:t>element_line</a:t>
            </a:r>
            <a:r>
              <a:rPr lang="en-IN" dirty="0"/>
              <a:t>() draws lines parameterised by colour, size and </a:t>
            </a:r>
            <a:r>
              <a:rPr lang="en-IN" dirty="0" err="1"/>
              <a:t>linetype</a:t>
            </a:r>
            <a:r>
              <a:rPr lang="en-IN" dirty="0"/>
              <a:t>:</a:t>
            </a:r>
          </a:p>
          <a:p>
            <a:endParaRPr lang="en-IN" dirty="0"/>
          </a:p>
          <a:p>
            <a:r>
              <a:rPr lang="en-IN" dirty="0"/>
              <a:t>base + theme(</a:t>
            </a:r>
            <a:r>
              <a:rPr lang="en-IN" dirty="0" err="1"/>
              <a:t>panel.grid.major</a:t>
            </a:r>
            <a:r>
              <a:rPr lang="en-IN" dirty="0"/>
              <a:t> = </a:t>
            </a:r>
            <a:r>
              <a:rPr lang="en-IN" dirty="0" err="1"/>
              <a:t>element_line</a:t>
            </a:r>
            <a:r>
              <a:rPr lang="en-IN" dirty="0"/>
              <a:t>(colour = "black"))</a:t>
            </a:r>
          </a:p>
          <a:p>
            <a:r>
              <a:rPr lang="en-IN" dirty="0"/>
              <a:t>base + theme(</a:t>
            </a:r>
            <a:r>
              <a:rPr lang="en-IN" dirty="0" err="1"/>
              <a:t>panel.grid.major</a:t>
            </a:r>
            <a:r>
              <a:rPr lang="en-IN" dirty="0"/>
              <a:t> = </a:t>
            </a:r>
            <a:r>
              <a:rPr lang="en-IN" dirty="0" err="1"/>
              <a:t>element_line</a:t>
            </a:r>
            <a:r>
              <a:rPr lang="en-IN" dirty="0"/>
              <a:t>(size = 2))</a:t>
            </a:r>
          </a:p>
          <a:p>
            <a:r>
              <a:rPr lang="en-IN" dirty="0"/>
              <a:t>base + theme(</a:t>
            </a:r>
            <a:r>
              <a:rPr lang="en-IN" dirty="0" err="1"/>
              <a:t>panel.grid.major</a:t>
            </a:r>
            <a:r>
              <a:rPr lang="en-IN" dirty="0"/>
              <a:t> = </a:t>
            </a:r>
            <a:r>
              <a:rPr lang="en-IN" dirty="0" err="1"/>
              <a:t>element_line</a:t>
            </a:r>
            <a:r>
              <a:rPr lang="en-IN" dirty="0"/>
              <a:t>(</a:t>
            </a:r>
            <a:r>
              <a:rPr lang="en-IN" dirty="0" err="1"/>
              <a:t>linetype</a:t>
            </a:r>
            <a:r>
              <a:rPr lang="en-IN" dirty="0"/>
              <a:t> = "dotted"))</a:t>
            </a:r>
          </a:p>
        </p:txBody>
      </p:sp>
    </p:spTree>
    <p:extLst>
      <p:ext uri="{BB962C8B-B14F-4D97-AF65-F5344CB8AC3E}">
        <p14:creationId xmlns:p14="http://schemas.microsoft.com/office/powerpoint/2010/main" val="37237648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77CA5-4246-4A43-919B-723A9F21F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C2DBF-7783-4FE9-82D0-16212AC7BD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element_rect</a:t>
            </a:r>
            <a:r>
              <a:rPr lang="en-IN" dirty="0"/>
              <a:t>() draws rectangles, mostly used for backgrounds, parameterised by fill colour and border colour, size and </a:t>
            </a:r>
            <a:r>
              <a:rPr lang="en-IN" dirty="0" err="1"/>
              <a:t>linetype</a:t>
            </a:r>
            <a:r>
              <a:rPr lang="en-IN" dirty="0"/>
              <a:t>.</a:t>
            </a:r>
          </a:p>
          <a:p>
            <a:endParaRPr lang="en-IN" dirty="0"/>
          </a:p>
          <a:p>
            <a:r>
              <a:rPr lang="en-IN" dirty="0"/>
              <a:t>base + theme(</a:t>
            </a:r>
            <a:r>
              <a:rPr lang="en-IN" dirty="0" err="1"/>
              <a:t>plot.background</a:t>
            </a:r>
            <a:r>
              <a:rPr lang="en-IN" dirty="0"/>
              <a:t> = </a:t>
            </a:r>
            <a:r>
              <a:rPr lang="en-IN" dirty="0" err="1"/>
              <a:t>element_rect</a:t>
            </a:r>
            <a:r>
              <a:rPr lang="en-IN" dirty="0"/>
              <a:t>(fill = "grey80", colour = NA))</a:t>
            </a:r>
          </a:p>
          <a:p>
            <a:r>
              <a:rPr lang="en-IN" dirty="0"/>
              <a:t>base + theme(</a:t>
            </a:r>
            <a:r>
              <a:rPr lang="en-IN" dirty="0" err="1"/>
              <a:t>plot.background</a:t>
            </a:r>
            <a:r>
              <a:rPr lang="en-IN" dirty="0"/>
              <a:t> = </a:t>
            </a:r>
            <a:r>
              <a:rPr lang="en-IN" dirty="0" err="1"/>
              <a:t>element_rect</a:t>
            </a:r>
            <a:r>
              <a:rPr lang="en-IN" dirty="0"/>
              <a:t>(colour = "red", size = 2))</a:t>
            </a:r>
          </a:p>
          <a:p>
            <a:r>
              <a:rPr lang="en-IN" dirty="0"/>
              <a:t>base + theme(</a:t>
            </a:r>
            <a:r>
              <a:rPr lang="en-IN" dirty="0" err="1"/>
              <a:t>panel.background</a:t>
            </a:r>
            <a:r>
              <a:rPr lang="en-IN" dirty="0"/>
              <a:t> = </a:t>
            </a:r>
            <a:r>
              <a:rPr lang="en-IN" dirty="0" err="1"/>
              <a:t>element_rect</a:t>
            </a:r>
            <a:r>
              <a:rPr lang="en-IN" dirty="0"/>
              <a:t>(fill = "linen"))</a:t>
            </a:r>
          </a:p>
        </p:txBody>
      </p:sp>
    </p:spTree>
    <p:extLst>
      <p:ext uri="{BB962C8B-B14F-4D97-AF65-F5344CB8AC3E}">
        <p14:creationId xmlns:p14="http://schemas.microsoft.com/office/powerpoint/2010/main" val="39798207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F49B2-3864-4CD0-BCF4-1B766E16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61AF93-80E5-4108-900F-83E83D818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element_blank</a:t>
            </a:r>
            <a:r>
              <a:rPr lang="en-US" dirty="0"/>
              <a:t>() draws nothing. Use this if you don’t want anything drawn, and no space allocated for that element. The following example uses </a:t>
            </a:r>
            <a:r>
              <a:rPr lang="en-US" dirty="0" err="1"/>
              <a:t>element_blank</a:t>
            </a:r>
            <a:r>
              <a:rPr lang="en-US" dirty="0"/>
              <a:t>() to progressively suppress the appearance of elements we’re not interested in. Notice how the plot automatically reclaims the space previously used by these elements: if you don’t want this to happen (perhaps because they need to line up with other plots on the page), use </a:t>
            </a:r>
            <a:r>
              <a:rPr lang="en-US" dirty="0" err="1"/>
              <a:t>colour</a:t>
            </a:r>
            <a:r>
              <a:rPr lang="en-US" dirty="0"/>
              <a:t> = NA, fill = NA to create invisible elements that still take up space. base</a:t>
            </a:r>
          </a:p>
          <a:p>
            <a:r>
              <a:rPr lang="en-US" dirty="0" err="1"/>
              <a:t>last_plot</a:t>
            </a:r>
            <a:r>
              <a:rPr lang="en-US" dirty="0"/>
              <a:t>() + theme(</a:t>
            </a:r>
            <a:r>
              <a:rPr lang="en-US" dirty="0" err="1"/>
              <a:t>panel.grid.minor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  <a:p>
            <a:r>
              <a:rPr lang="en-US" dirty="0" err="1"/>
              <a:t>last_plot</a:t>
            </a:r>
            <a:r>
              <a:rPr lang="en-US" dirty="0"/>
              <a:t>() + theme(</a:t>
            </a:r>
            <a:r>
              <a:rPr lang="en-US" dirty="0" err="1"/>
              <a:t>panel.grid.major</a:t>
            </a:r>
            <a:r>
              <a:rPr lang="en-US" dirty="0"/>
              <a:t> = </a:t>
            </a:r>
            <a:r>
              <a:rPr lang="en-US" dirty="0" err="1"/>
              <a:t>element_blank</a:t>
            </a:r>
            <a:r>
              <a:rPr lang="en-US" dirty="0"/>
              <a:t>())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91259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C2FBB-822D-48D0-B1D8-0E5711339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Installing ggplot2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2C0A9-DDAD-4F0C-9D1B-2B5C253EE8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Install.packages</a:t>
            </a:r>
            <a:r>
              <a:rPr lang="en-IN" dirty="0"/>
              <a:t>(“&lt;package-name&gt;”)</a:t>
            </a:r>
          </a:p>
          <a:p>
            <a:pPr marL="0" indent="0">
              <a:buNone/>
            </a:pPr>
            <a:r>
              <a:rPr lang="en-IN" dirty="0"/>
              <a:t>	</a:t>
            </a:r>
            <a:r>
              <a:rPr lang="en-IN" dirty="0" err="1"/>
              <a:t>Install.packages</a:t>
            </a:r>
            <a:r>
              <a:rPr lang="en-IN" dirty="0"/>
              <a:t>(“ggplot2”)</a:t>
            </a:r>
          </a:p>
          <a:p>
            <a:r>
              <a:rPr lang="en-IN" dirty="0"/>
              <a:t>Load Packages</a:t>
            </a:r>
          </a:p>
          <a:p>
            <a:pPr marL="457200" lvl="1" indent="0">
              <a:buNone/>
            </a:pPr>
            <a:r>
              <a:rPr lang="en-IN" dirty="0"/>
              <a:t>library(“ggplot2”)</a:t>
            </a:r>
          </a:p>
        </p:txBody>
      </p:sp>
    </p:spTree>
    <p:extLst>
      <p:ext uri="{BB962C8B-B14F-4D97-AF65-F5344CB8AC3E}">
        <p14:creationId xmlns:p14="http://schemas.microsoft.com/office/powerpoint/2010/main" val="3859039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8AB3D-E25F-4DF5-BFBE-2BD9DD50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of 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9A902D-285F-4A53-94EF-61EAF3B0C2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924"/>
            <a:ext cx="10515600" cy="5419725"/>
          </a:xfrm>
        </p:spPr>
        <p:txBody>
          <a:bodyPr>
            <a:normAutofit fontScale="77500" lnSpcReduction="2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Data</a:t>
            </a:r>
          </a:p>
          <a:p>
            <a:pPr marL="0" indent="0">
              <a:buNone/>
            </a:pPr>
            <a:r>
              <a:rPr lang="en-US" dirty="0"/>
              <a:t>If user wants to visualize the given set of aesthetic mappings which describes how the required variables in the data are mapped together for creation of mapped aesthetic attributes.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Layers</a:t>
            </a:r>
          </a:p>
          <a:p>
            <a:pPr marL="0" indent="0">
              <a:buNone/>
            </a:pPr>
            <a:r>
              <a:rPr lang="en-US" dirty="0"/>
              <a:t>It is made up of geometric elements and the required statistical transformation. Layers include </a:t>
            </a:r>
            <a:r>
              <a:rPr lang="en-US" b="1" dirty="0"/>
              <a:t>geometric objects</a:t>
            </a:r>
            <a:r>
              <a:rPr lang="en-US" dirty="0"/>
              <a:t>, </a:t>
            </a:r>
            <a:r>
              <a:rPr lang="en-US" dirty="0" err="1"/>
              <a:t>geoms</a:t>
            </a:r>
            <a:r>
              <a:rPr lang="en-US" dirty="0"/>
              <a:t> for short data which actually represent the plot with the help </a:t>
            </a:r>
            <a:r>
              <a:rPr lang="en-US" b="1" dirty="0"/>
              <a:t>of points, lines, polygons and many more</a:t>
            </a:r>
            <a:r>
              <a:rPr lang="en-US" dirty="0"/>
              <a:t>. The best demonstration is binning and counting the observations to create the specific histogram for summarizing the 2D relationship of a specific linear model.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Scales</a:t>
            </a:r>
          </a:p>
          <a:p>
            <a:pPr marL="0" indent="0">
              <a:buNone/>
            </a:pPr>
            <a:r>
              <a:rPr lang="en-US" dirty="0"/>
              <a:t>Scales are used to map values in the data space which is used for creation of values whether it is </a:t>
            </a:r>
            <a:r>
              <a:rPr lang="en-US" b="1" dirty="0"/>
              <a:t>color, size and shape</a:t>
            </a:r>
            <a:r>
              <a:rPr lang="en-US" dirty="0"/>
              <a:t>. It helps to draw a legend or axes which is needed to provide an inverse mapping making it possible to read the original data values from the mentioned plot.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61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7B5-6E80-4DA6-9A7D-E9851D171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Grammar of Graphics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E633C-B166-4C4F-A693-463D91B87B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Coordinate System</a:t>
            </a:r>
          </a:p>
          <a:p>
            <a:pPr marL="0" indent="0">
              <a:buNone/>
            </a:pPr>
            <a:r>
              <a:rPr lang="en-US" dirty="0"/>
              <a:t>It describes how the data coordinates are mapped together to the mentioned plane of the graphic. It also provides information of the </a:t>
            </a:r>
            <a:r>
              <a:rPr lang="en-US" b="1" dirty="0"/>
              <a:t>axes and gridlines which is needed to read the graph</a:t>
            </a:r>
            <a:r>
              <a:rPr lang="en-US" dirty="0"/>
              <a:t>. Normally it is used as a Cartesian coordinate system which includes polar coordinates and map projections.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Faceting</a:t>
            </a:r>
          </a:p>
          <a:p>
            <a:pPr marL="0" indent="0">
              <a:buNone/>
            </a:pPr>
            <a:r>
              <a:rPr lang="en-US" dirty="0"/>
              <a:t>It includes specification on how to break up the data into required subsets and displaying the subsets as multiples of data. This is also called as conditioning or latticing process.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58396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8AEFD-E125-42AD-A1EF-BD7E5575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2FB7C-4C5B-4C16-9B7B-52BD4BF302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29950" cy="4351338"/>
          </a:xfrm>
        </p:spPr>
        <p:txBody>
          <a:bodyPr/>
          <a:lstStyle/>
          <a:p>
            <a:r>
              <a:rPr lang="en-US" dirty="0"/>
              <a:t>Plotting the iris dataset plot with ggplot2 in simpler manner involves the following syntax −</a:t>
            </a:r>
          </a:p>
          <a:p>
            <a:pPr marL="457200" lvl="1" indent="0">
              <a:buNone/>
            </a:pPr>
            <a:r>
              <a:rPr lang="en-IN" dirty="0" err="1"/>
              <a:t>ggplot</a:t>
            </a:r>
            <a:r>
              <a:rPr lang="en-IN" dirty="0"/>
              <a:t>(iris, </a:t>
            </a:r>
            <a:r>
              <a:rPr lang="en-IN" dirty="0" err="1"/>
              <a:t>aes</a:t>
            </a:r>
            <a:r>
              <a:rPr lang="en-IN" dirty="0"/>
              <a:t>(</a:t>
            </a:r>
            <a:r>
              <a:rPr lang="en-IN" dirty="0" err="1"/>
              <a:t>Sepal.Length</a:t>
            </a:r>
            <a:r>
              <a:rPr lang="en-IN" dirty="0"/>
              <a:t>, </a:t>
            </a:r>
            <a:r>
              <a:rPr lang="en-IN" dirty="0" err="1"/>
              <a:t>Petal.Length</a:t>
            </a:r>
            <a:r>
              <a:rPr lang="en-IN" dirty="0"/>
              <a:t>, colour=Species)) + </a:t>
            </a:r>
            <a:r>
              <a:rPr lang="en-IN" dirty="0" err="1"/>
              <a:t>geom_point</a:t>
            </a:r>
            <a:r>
              <a:rPr lang="en-IN" dirty="0"/>
              <a:t>()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r>
              <a:rPr lang="en-US" sz="2800" dirty="0"/>
              <a:t>Modify the title, x label and y label which means x axis and y axis labels </a:t>
            </a:r>
          </a:p>
          <a:p>
            <a:pPr marL="457200" lvl="1" indent="0">
              <a:buNone/>
            </a:pPr>
            <a:r>
              <a:rPr lang="en-US" dirty="0"/>
              <a:t>print(</a:t>
            </a:r>
            <a:r>
              <a:rPr lang="en-US" dirty="0" err="1"/>
              <a:t>IrisPlot</a:t>
            </a:r>
            <a:r>
              <a:rPr lang="en-US" dirty="0"/>
              <a:t> + labs(y="Petal length (cm)", x = "Sepal length (cm)") </a:t>
            </a:r>
          </a:p>
          <a:p>
            <a:pPr marL="457200" lvl="1" indent="0">
              <a:buNone/>
            </a:pPr>
            <a:r>
              <a:rPr lang="en-US" dirty="0"/>
              <a:t>      + </a:t>
            </a:r>
            <a:r>
              <a:rPr lang="en-US" dirty="0" err="1"/>
              <a:t>ggtitle</a:t>
            </a:r>
            <a:r>
              <a:rPr lang="en-US" dirty="0"/>
              <a:t>("Petal and sepal length of iris"))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08679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D009-DEC1-4145-80AD-A3F0FC84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Arial" panose="020B0604020202020204" pitchFamily="34" charset="0"/>
              </a:rPr>
              <a:t>Implementing axes in Iris dataset</a:t>
            </a:r>
            <a:br>
              <a:rPr lang="en-US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68723-51EE-485F-B316-2549373353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dirty="0" err="1"/>
              <a:t>aes</a:t>
            </a:r>
            <a:r>
              <a:rPr lang="en-IN" dirty="0"/>
              <a:t>- </a:t>
            </a:r>
            <a:r>
              <a:rPr lang="en-IN" dirty="0" err="1"/>
              <a:t>Asthetic</a:t>
            </a:r>
            <a:r>
              <a:rPr lang="en-IN" dirty="0"/>
              <a:t> mapping describes how variables in the data are mapped to visual properties(aesthetics) of </a:t>
            </a:r>
            <a:r>
              <a:rPr lang="en-IN" dirty="0" err="1"/>
              <a:t>geoms</a:t>
            </a:r>
            <a:r>
              <a:rPr lang="en-IN" dirty="0"/>
              <a:t>. </a:t>
            </a:r>
          </a:p>
          <a:p>
            <a:pPr algn="just"/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Aesthetic mappings describe the variable structure which is needed for plotting and the data which should be managed in individual layer format.</a:t>
            </a:r>
            <a:endParaRPr lang="en-IN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en-IN" dirty="0"/>
              <a:t>p &lt;- </a:t>
            </a:r>
            <a:r>
              <a:rPr lang="en-IN" dirty="0" err="1"/>
              <a:t>ggplot</a:t>
            </a:r>
            <a:r>
              <a:rPr lang="en-IN" dirty="0"/>
              <a:t>(iris, </a:t>
            </a:r>
            <a:r>
              <a:rPr lang="en-IN" dirty="0" err="1"/>
              <a:t>aes</a:t>
            </a:r>
            <a:r>
              <a:rPr lang="en-IN" dirty="0"/>
              <a:t>(</a:t>
            </a:r>
            <a:r>
              <a:rPr lang="en-IN" dirty="0" err="1"/>
              <a:t>Sepal.Length</a:t>
            </a:r>
            <a:r>
              <a:rPr lang="en-IN" dirty="0"/>
              <a:t>, </a:t>
            </a:r>
            <a:r>
              <a:rPr lang="en-IN" dirty="0" err="1"/>
              <a:t>Petal.Length</a:t>
            </a:r>
            <a:r>
              <a:rPr lang="en-IN" dirty="0"/>
              <a:t>, colour=Species)) + </a:t>
            </a:r>
            <a:r>
              <a:rPr lang="en-IN" dirty="0" err="1"/>
              <a:t>geom_point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3219977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768-DA8F-4EE3-B5ED-739CD2ACF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Highlight and tick marks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DC1F8-4069-48A4-8415-2A12B2B2E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It includes adding text, repeating text, highlighting particular area and adding segment as follows −</a:t>
            </a:r>
          </a:p>
          <a:p>
            <a:pPr marL="0" indent="0">
              <a:buNone/>
            </a:pPr>
            <a:r>
              <a:rPr lang="en-US" dirty="0"/>
              <a:t>p + annotate("text", x = 6, y = 5, label = "text")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# add repeat</a:t>
            </a:r>
          </a:p>
          <a:p>
            <a:pPr marL="0" indent="0">
              <a:buNone/>
            </a:pPr>
            <a:r>
              <a:rPr lang="en-US" dirty="0"/>
              <a:t>p + annotate("text", x = 4:6, y = 5:7, label = "text")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18937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F459A-9882-4163-8CC8-D4AF26B7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Highlight and tick marks</a:t>
            </a:r>
            <a:br>
              <a:rPr lang="en-IN" b="0" i="0" dirty="0">
                <a:effectLst/>
                <a:latin typeface="Arial" panose="020B0604020202020204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C992-721F-4DD5-BD54-39584525E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# highlight an area</a:t>
            </a:r>
          </a:p>
          <a:p>
            <a:r>
              <a:rPr lang="en-US" dirty="0"/>
              <a:t>p + annotate("</a:t>
            </a:r>
            <a:r>
              <a:rPr lang="en-US" dirty="0" err="1"/>
              <a:t>rect</a:t>
            </a:r>
            <a:r>
              <a:rPr lang="en-US" dirty="0"/>
              <a:t>", </a:t>
            </a:r>
            <a:r>
              <a:rPr lang="en-US" dirty="0" err="1"/>
              <a:t>xmin</a:t>
            </a:r>
            <a:r>
              <a:rPr lang="en-US" dirty="0"/>
              <a:t> = 5, </a:t>
            </a:r>
            <a:r>
              <a:rPr lang="en-US" dirty="0" err="1"/>
              <a:t>xmax</a:t>
            </a:r>
            <a:r>
              <a:rPr lang="en-US" dirty="0"/>
              <a:t> = 7, </a:t>
            </a:r>
            <a:r>
              <a:rPr lang="en-US" dirty="0" err="1"/>
              <a:t>ymin</a:t>
            </a:r>
            <a:r>
              <a:rPr lang="en-US" dirty="0"/>
              <a:t> = 4, </a:t>
            </a:r>
            <a:r>
              <a:rPr lang="en-US" dirty="0" err="1"/>
              <a:t>ymax</a:t>
            </a:r>
            <a:r>
              <a:rPr lang="en-US" dirty="0"/>
              <a:t> = 6, alpha = .5)</a:t>
            </a:r>
          </a:p>
          <a:p>
            <a:pPr marL="0" indent="0">
              <a:buNone/>
            </a:pPr>
            <a:r>
              <a:rPr lang="en-US" dirty="0"/>
              <a:t># segment</a:t>
            </a:r>
          </a:p>
          <a:p>
            <a:r>
              <a:rPr lang="en-US" dirty="0"/>
              <a:t>p + annotate("segment", x = 5, </a:t>
            </a:r>
            <a:r>
              <a:rPr lang="en-US" dirty="0" err="1"/>
              <a:t>xend</a:t>
            </a:r>
            <a:r>
              <a:rPr lang="en-US" dirty="0"/>
              <a:t> = 7, y = 4, </a:t>
            </a:r>
            <a:r>
              <a:rPr lang="en-US" dirty="0" err="1"/>
              <a:t>yend</a:t>
            </a:r>
            <a:r>
              <a:rPr lang="en-US" dirty="0"/>
              <a:t> = 5, </a:t>
            </a:r>
            <a:r>
              <a:rPr lang="en-US" dirty="0" err="1"/>
              <a:t>colour</a:t>
            </a:r>
            <a:r>
              <a:rPr lang="en-US" dirty="0"/>
              <a:t> = "black")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8285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1987</Words>
  <Application>Microsoft Office PowerPoint</Application>
  <PresentationFormat>Widescreen</PresentationFormat>
  <Paragraphs>140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Calibri Light</vt:lpstr>
      <vt:lpstr>Times New Roman</vt:lpstr>
      <vt:lpstr>Office Theme</vt:lpstr>
      <vt:lpstr>Unit 10</vt:lpstr>
      <vt:lpstr>Using the ggplot2 package to visualize data   </vt:lpstr>
      <vt:lpstr>Installing ggplot2</vt:lpstr>
      <vt:lpstr>Grammar of Graphics </vt:lpstr>
      <vt:lpstr>Grammar of Graphics </vt:lpstr>
      <vt:lpstr>Examples</vt:lpstr>
      <vt:lpstr>Implementing axes in Iris dataset </vt:lpstr>
      <vt:lpstr>Highlight and tick marks </vt:lpstr>
      <vt:lpstr>Highlight and tick marks </vt:lpstr>
      <vt:lpstr>Plot Growth Dataset</vt:lpstr>
      <vt:lpstr>Legends</vt:lpstr>
      <vt:lpstr>Changing attributes for legends </vt:lpstr>
      <vt:lpstr>PowerPoint Presentation</vt:lpstr>
      <vt:lpstr>Adding text with geom_text</vt:lpstr>
      <vt:lpstr>GGTheme Basic</vt:lpstr>
      <vt:lpstr>GGThemes</vt:lpstr>
      <vt:lpstr>GGTheme</vt:lpstr>
      <vt:lpstr>GG Themes</vt:lpstr>
      <vt:lpstr>Element Functions in ggtheme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10</dc:title>
  <dc:creator>Chandrashekhar Magare</dc:creator>
  <cp:lastModifiedBy>ITM BU</cp:lastModifiedBy>
  <cp:revision>28</cp:revision>
  <dcterms:created xsi:type="dcterms:W3CDTF">2021-02-09T16:28:34Z</dcterms:created>
  <dcterms:modified xsi:type="dcterms:W3CDTF">2022-12-21T10:10:11Z</dcterms:modified>
</cp:coreProperties>
</file>