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71" r:id="rId3"/>
    <p:sldId id="272" r:id="rId4"/>
    <p:sldId id="274" r:id="rId5"/>
    <p:sldId id="314" r:id="rId6"/>
    <p:sldId id="275" r:id="rId7"/>
    <p:sldId id="315" r:id="rId8"/>
    <p:sldId id="316" r:id="rId9"/>
    <p:sldId id="277" r:id="rId10"/>
    <p:sldId id="317" r:id="rId11"/>
    <p:sldId id="279" r:id="rId12"/>
    <p:sldId id="31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Lato" panose="020B0604020202020204" charset="0"/>
      <p:regular r:id="rId21"/>
      <p:bold r:id="rId22"/>
      <p:italic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3" roundtripDataSignature="AMtx7mhz2NWSvm7XwSYYFJzdpbBHcc5B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630162-B198-41B6-87F6-0338381723C9}">
  <a:tblStyle styleId="{0E630162-B198-41B6-87F6-0338381723C9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0267358-6255-4DAC-98C3-7103352997BA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0" autoAdjust="0"/>
    <p:restoredTop sz="82027" autoAdjust="0"/>
  </p:normalViewPr>
  <p:slideViewPr>
    <p:cSldViewPr snapToGrid="0">
      <p:cViewPr varScale="1">
        <p:scale>
          <a:sx n="94" d="100"/>
          <a:sy n="94" d="100"/>
        </p:scale>
        <p:origin x="876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3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56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7229010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5A654-3A79-47C4-837E-26A0B1ED9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CB3DCD-29B7-41ED-87DE-DD8EC0DE1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A7A5C-A86E-459B-9F8C-EC73855E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BCD2E-37E3-4CC2-9D2B-9178A03E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C41A5-F0E2-40B7-8ABA-97741A4B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8637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F7529-63AB-46C6-8258-FC76C63D1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82C7A-508B-423E-A43C-0D5AD942D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79D00-BB66-43EA-B4C4-87E36DB7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9A5E8-8518-4E99-A57F-06D85B7F7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DE09-387A-4DB0-B030-1FA9A97DC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4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1EBBF-5A76-4C65-A30E-72C50F196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A90AFB-339E-46F5-A98D-6D8D70CFC8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E41F6-9845-458A-9B2E-66C0A8CC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581B-E922-44A0-82D4-2DD179DF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E3719-D489-4340-95D1-3E726767B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728173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510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E585-8F15-46FD-B7A5-7C4117D9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F513-02CC-4A2F-808C-23062269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6D5F8-75D6-4ED4-A8B9-07F693A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0E5CB-6066-4E04-8CE5-FE21381F0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D7055-8B55-43E3-B6A4-5CBA18A2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9346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1B14A-361A-4F31-9957-951473B1E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AEEE0-68DE-4EBE-A08B-29BEAF3A1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6D175-54B7-439A-9D08-B6F3CB74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C089D-0A44-42B8-94CF-2DFF58FFD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F07AF-9A03-4463-8349-03A14133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6412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AA97-A6F7-4470-BD4F-2E2BF8E2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77620-73AB-40DE-88EA-A0CF5F1072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CCDCD-ACD6-4C38-861A-A8183CE78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5DE90-CD00-4358-B9BC-C0623E3C7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01805-A610-422B-80C4-8C70979F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DAAA0-15A7-402E-963A-97B457EB1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08936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1E83-DB1B-43B7-81C1-EDBF99FA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E57DC-C73C-4533-BD92-086EB9390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85E46-621D-4FBB-968E-E59CD04E0D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F5D59-529A-4AE6-A1EF-61E53124A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5EED87-75FD-43E7-BFC6-D2305BFEA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4CF66-1684-4E1B-ABB2-0A621F4D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A4903-BB9B-4DDD-AE8D-C3DDDB74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32CDB6-F879-45D8-BD0E-0F12114F6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536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27D87-B060-4E52-9F0D-E6B648653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CA2D0-0000-47EE-87BC-0AF1726B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0CB56-AAB7-44CE-A64D-55D9D23B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751F8-B99E-4659-ACE4-B542A8CE0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72675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13D9A-DAEA-417D-9F80-B57238E2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56377C-29BE-4C2D-9050-73DD26B9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F409-BC4C-4B62-94A1-D1EFE2F40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0471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7A60-2E2A-4E3C-B39B-DCDB7A1D8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0187-42DA-4D69-B507-E10B164A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EBE0E-4C32-4DF4-BAD8-5A1114821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B482-E22D-45AC-9EA4-CE84B2E2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09944-FF76-4710-94D4-0BC6C71F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2F464-0C9A-446E-B929-90B324A3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51320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AFFA-E33C-47AB-A30A-5B7892DE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86C4AD-7C6A-4532-A629-C46E529EC4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796BB-3920-448E-B80A-7B6387D8C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8E7DA-5A33-4FFB-A67A-8265D72A6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3A131-9CA7-4F3E-B625-4900F038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6BF64-7DBF-4600-9414-F33B8869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193442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539BCA-6412-4944-A892-F214369B7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7508A-7078-4957-B0B4-A997139EF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3EC02-C0B0-4808-8480-90BC85125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772A0-B902-4857-B3AE-745E10A7B43A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B0E6-6280-4CFA-BBBB-17D6A8996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A8A19-4D4C-41FA-BA4A-61331C9D6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5124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>
            <a:spLocks noGrp="1"/>
          </p:cNvSpPr>
          <p:nvPr>
            <p:ph type="ctrTitle"/>
          </p:nvPr>
        </p:nvSpPr>
        <p:spPr>
          <a:xfrm>
            <a:off x="1701221" y="834126"/>
            <a:ext cx="7293923" cy="114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3200" dirty="0"/>
              <a:t>Unit 11: </a:t>
            </a:r>
            <a:r>
              <a:rPr lang="en-US" sz="3200" b="1" dirty="0"/>
              <a:t> </a:t>
            </a:r>
            <a:r>
              <a:rPr lang="en-US" sz="3200" dirty="0"/>
              <a:t>Data querying: SQL and R</a:t>
            </a:r>
            <a:br>
              <a:rPr lang="en-US" sz="3200" b="1" dirty="0"/>
            </a:br>
            <a:br>
              <a:rPr lang="en-US" sz="3200" dirty="0"/>
            </a:br>
            <a:endParaRPr sz="3200" dirty="0"/>
          </a:p>
        </p:txBody>
      </p:sp>
      <p:sp>
        <p:nvSpPr>
          <p:cNvPr id="135" name="Google Shape;135;p1"/>
          <p:cNvSpPr txBox="1">
            <a:spLocks noGrp="1"/>
          </p:cNvSpPr>
          <p:nvPr>
            <p:ph type="subTitle" idx="1"/>
          </p:nvPr>
        </p:nvSpPr>
        <p:spPr>
          <a:xfrm>
            <a:off x="6008982" y="3722907"/>
            <a:ext cx="2656552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1600" b="1" dirty="0"/>
              <a:t>GAURAV KULKARNI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endParaRPr sz="16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7500" y="25625"/>
            <a:ext cx="7038900" cy="541915"/>
          </a:xfrm>
        </p:spPr>
        <p:txBody>
          <a:bodyPr/>
          <a:lstStyle/>
          <a:p>
            <a:r>
              <a:rPr lang="en-US" b="1" dirty="0"/>
              <a:t>LIMIT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250" y="665717"/>
            <a:ext cx="7834620" cy="4310043"/>
          </a:xfrm>
        </p:spPr>
        <p:txBody>
          <a:bodyPr/>
          <a:lstStyle/>
          <a:p>
            <a:r>
              <a:rPr lang="en-US" sz="1800" dirty="0"/>
              <a:t>You can also use LIMIT to reduce the amount of results you get. </a:t>
            </a:r>
          </a:p>
          <a:p>
            <a:endParaRPr lang="en-US" sz="1800" dirty="0"/>
          </a:p>
          <a:p>
            <a:r>
              <a:rPr lang="en-US" sz="1800" dirty="0"/>
              <a:t>The resulting query will give you the 3 oldest players:</a:t>
            </a:r>
          </a:p>
          <a:p>
            <a:r>
              <a:rPr lang="en-US" sz="1800" b="1" dirty="0" err="1"/>
              <a:t>sqldf</a:t>
            </a:r>
            <a:r>
              <a:rPr lang="en-US" sz="1800" dirty="0"/>
              <a:t>("SELECT Player, Age FROM </a:t>
            </a:r>
            <a:r>
              <a:rPr lang="en-US" sz="1800" dirty="0" err="1"/>
              <a:t>nba</a:t>
            </a:r>
            <a:r>
              <a:rPr lang="en-US" sz="1800" dirty="0"/>
              <a:t> WHERE Year = 2016 AND Tm = 'SAC' ORDER BY Age DESC LIMIT 3")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99" y="1223842"/>
            <a:ext cx="7787119" cy="2695015"/>
          </a:xfrm>
        </p:spPr>
        <p:txBody>
          <a:bodyPr/>
          <a:lstStyle/>
          <a:p>
            <a:r>
              <a:rPr lang="en-US" sz="1600" dirty="0"/>
              <a:t>MAX and MIN can also help you find the smallest value of a select column.</a:t>
            </a:r>
          </a:p>
          <a:p>
            <a:endParaRPr lang="en-US" sz="1600" dirty="0"/>
          </a:p>
          <a:p>
            <a:r>
              <a:rPr lang="en-US" sz="1600" dirty="0"/>
              <a:t>If we wanted to find the oldest player that played in 2014, we would use this query:</a:t>
            </a:r>
          </a:p>
          <a:p>
            <a:endParaRPr lang="en-US" sz="1600" b="1" dirty="0"/>
          </a:p>
          <a:p>
            <a:r>
              <a:rPr lang="en-US" sz="1600" b="1" dirty="0" err="1"/>
              <a:t>sqldf</a:t>
            </a:r>
            <a:r>
              <a:rPr lang="en-US" sz="1600" dirty="0"/>
              <a:t>("SELECT Player, MAX(Age) FROM </a:t>
            </a:r>
            <a:r>
              <a:rPr lang="en-US" sz="1600" dirty="0" err="1"/>
              <a:t>nba</a:t>
            </a:r>
            <a:r>
              <a:rPr lang="en-US" sz="1600" dirty="0"/>
              <a:t> WHERE Year=2014") </a:t>
            </a:r>
          </a:p>
          <a:p>
            <a:r>
              <a:rPr lang="en-US" sz="1600" dirty="0"/>
              <a:t>##             Player              MAX(Age) </a:t>
            </a:r>
          </a:p>
          <a:p>
            <a:r>
              <a:rPr lang="en-US" sz="1600" dirty="0"/>
              <a:t>## 1   Derek Fisher            39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97500" y="168125"/>
            <a:ext cx="7038900" cy="54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lt1"/>
              </a:buClr>
              <a:buSzPts val="2400"/>
              <a:defRPr/>
            </a:pPr>
            <a:r>
              <a:rPr lang="en-US" sz="24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MAX / MIN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72E-6A0B-4960-BE1E-DB460DDF3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4DAE6-AB24-4BDB-83E0-5477646E2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IN" dirty="0" err="1"/>
              <a:t>sqldf</a:t>
            </a:r>
            <a:r>
              <a:rPr lang="en-IN" dirty="0"/>
              <a:t>(“select * from sales ”)</a:t>
            </a:r>
          </a:p>
          <a:p>
            <a:pPr marL="146050" indent="0">
              <a:buNone/>
            </a:pPr>
            <a:r>
              <a:rPr lang="en-IN" dirty="0" err="1"/>
              <a:t>sqldf</a:t>
            </a:r>
            <a:r>
              <a:rPr lang="en-IN" dirty="0"/>
              <a:t>(“select item from sales order by quantity DESC”) </a:t>
            </a:r>
          </a:p>
          <a:p>
            <a:pPr marL="146050" indent="0">
              <a:buNone/>
            </a:pPr>
            <a:r>
              <a:rPr lang="en-IN" dirty="0"/>
              <a:t>s</a:t>
            </a:r>
            <a:r>
              <a:rPr lang="en-IN"/>
              <a:t>qldf</a:t>
            </a:r>
            <a:r>
              <a:rPr lang="en-IN" dirty="0"/>
              <a:t>(“select </a:t>
            </a:r>
            <a:r>
              <a:rPr lang="en-IN" dirty="0" err="1"/>
              <a:t>item,total</a:t>
            </a:r>
            <a:r>
              <a:rPr lang="en-IN" dirty="0"/>
              <a:t> stock from sales “)</a:t>
            </a:r>
          </a:p>
        </p:txBody>
      </p:sp>
    </p:spTree>
    <p:extLst>
      <p:ext uri="{BB962C8B-B14F-4D97-AF65-F5344CB8AC3E}">
        <p14:creationId xmlns:p14="http://schemas.microsoft.com/office/powerpoint/2010/main" val="413928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500" y="223622"/>
            <a:ext cx="7038900" cy="914100"/>
          </a:xfrm>
        </p:spPr>
        <p:txBody>
          <a:bodyPr/>
          <a:lstStyle/>
          <a:p>
            <a:r>
              <a:rPr lang="en-IN" sz="3200" dirty="0"/>
              <a:t>Contents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500" y="1148323"/>
            <a:ext cx="7038900" cy="374266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Writing SQL statements in R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Using the Select, From, Where, Is, Like, Order By, Limit, Max, Min SQL Functions</a:t>
            </a:r>
          </a:p>
        </p:txBody>
      </p:sp>
    </p:spTree>
    <p:extLst>
      <p:ext uri="{BB962C8B-B14F-4D97-AF65-F5344CB8AC3E}">
        <p14:creationId xmlns:p14="http://schemas.microsoft.com/office/powerpoint/2010/main" val="1681891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644" y="31899"/>
            <a:ext cx="7038900" cy="669850"/>
          </a:xfrm>
        </p:spPr>
        <p:txBody>
          <a:bodyPr/>
          <a:lstStyle/>
          <a:p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14" y="653142"/>
            <a:ext cx="8282761" cy="4195305"/>
          </a:xfrm>
        </p:spPr>
        <p:txBody>
          <a:bodyPr/>
          <a:lstStyle/>
          <a:p>
            <a:pPr algn="just"/>
            <a:r>
              <a:rPr lang="en-US" sz="1800" dirty="0"/>
              <a:t>SQL stands for Structured Query Language. </a:t>
            </a:r>
          </a:p>
          <a:p>
            <a:pPr algn="just"/>
            <a:r>
              <a:rPr lang="en-US" sz="1800" dirty="0"/>
              <a:t>SQL is used to communicate with a database. It is the standard language for relational database management systems. </a:t>
            </a:r>
          </a:p>
          <a:p>
            <a:pPr algn="just"/>
            <a:r>
              <a:rPr lang="en-US" sz="1800" dirty="0"/>
              <a:t>Furthermore, SQL is one of the most sought-after skills by firms looking for data scientists and analysts.</a:t>
            </a:r>
          </a:p>
          <a:p>
            <a:pPr algn="just"/>
            <a:r>
              <a:rPr lang="en-US" sz="1800" dirty="0"/>
              <a:t>The </a:t>
            </a:r>
            <a:r>
              <a:rPr lang="en-US" sz="1800" dirty="0" err="1"/>
              <a:t>sqldf</a:t>
            </a:r>
            <a:r>
              <a:rPr lang="en-US" sz="1800" dirty="0"/>
              <a:t> package allows you to access data frames using SQL. </a:t>
            </a:r>
          </a:p>
          <a:p>
            <a:pPr algn="just"/>
            <a:r>
              <a:rPr lang="en-US" sz="1800" dirty="0"/>
              <a:t>Regardless of where data originates, your data just needs to be in a data frame (traditional or </a:t>
            </a:r>
            <a:r>
              <a:rPr lang="en-US" sz="1800" dirty="0" err="1"/>
              <a:t>tibble</a:t>
            </a:r>
            <a:r>
              <a:rPr lang="en-US" sz="1800" dirty="0"/>
              <a:t> form). This means that data can be read in from a variety of data sources (delimited files, a web pages, web APIs, a relational databases.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8644" y="31899"/>
            <a:ext cx="7038900" cy="669850"/>
          </a:xfrm>
        </p:spPr>
        <p:txBody>
          <a:bodyPr/>
          <a:lstStyle/>
          <a:p>
            <a:r>
              <a:rPr lang="en-US" b="1" dirty="0"/>
              <a:t>SELECT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195" y="642520"/>
            <a:ext cx="7740503" cy="4429213"/>
          </a:xfrm>
        </p:spPr>
        <p:txBody>
          <a:bodyPr/>
          <a:lstStyle/>
          <a:p>
            <a:r>
              <a:rPr lang="en-US" sz="1600" dirty="0"/>
              <a:t>When it comes to making queries in SQL the format starts with:</a:t>
            </a:r>
          </a:p>
          <a:p>
            <a:r>
              <a:rPr lang="en-US" sz="1600" dirty="0"/>
              <a:t>SELECT</a:t>
            </a:r>
          </a:p>
          <a:p>
            <a:endParaRPr lang="en-US" sz="1600" dirty="0"/>
          </a:p>
          <a:p>
            <a:r>
              <a:rPr lang="en-US" sz="1600" dirty="0"/>
              <a:t>To view the column that you want to see. This could only be one column of data:</a:t>
            </a:r>
          </a:p>
          <a:p>
            <a:r>
              <a:rPr lang="en-US" sz="1600" dirty="0"/>
              <a:t>SELECT Player</a:t>
            </a:r>
          </a:p>
          <a:p>
            <a:r>
              <a:rPr lang="en-US" sz="1600" dirty="0"/>
              <a:t>or two:</a:t>
            </a:r>
          </a:p>
          <a:p>
            <a:r>
              <a:rPr lang="en-US" sz="1600" dirty="0"/>
              <a:t>SELECT Player, Age</a:t>
            </a:r>
          </a:p>
          <a:p>
            <a:r>
              <a:rPr lang="en-US" sz="1600" dirty="0"/>
              <a:t>or every possible column:</a:t>
            </a:r>
          </a:p>
          <a:p>
            <a:r>
              <a:rPr lang="en-US" sz="1600" dirty="0"/>
              <a:t>SELECT *</a:t>
            </a:r>
          </a:p>
          <a:p>
            <a:endParaRPr lang="en-US" sz="1600" dirty="0"/>
          </a:p>
          <a:p>
            <a:r>
              <a:rPr lang="en-US" sz="1600" dirty="0"/>
              <a:t>So our command should look like this for now:</a:t>
            </a:r>
          </a:p>
          <a:p>
            <a:r>
              <a:rPr lang="en-US" sz="1600" b="1" dirty="0" err="1"/>
              <a:t>sqldf</a:t>
            </a:r>
            <a:r>
              <a:rPr lang="en-US" sz="1600" dirty="0"/>
              <a:t>("SELECT Player, Age")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8644" y="31899"/>
            <a:ext cx="7038900" cy="669850"/>
          </a:xfrm>
        </p:spPr>
        <p:txBody>
          <a:bodyPr/>
          <a:lstStyle/>
          <a:p>
            <a:r>
              <a:rPr lang="en-US" b="1" dirty="0"/>
              <a:t> FROM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957" y="714287"/>
            <a:ext cx="8155187" cy="4429213"/>
          </a:xfrm>
        </p:spPr>
        <p:txBody>
          <a:bodyPr/>
          <a:lstStyle/>
          <a:p>
            <a:r>
              <a:rPr lang="en-US" sz="1500" dirty="0"/>
              <a:t>The next part of the command should be telling where to get the data:</a:t>
            </a:r>
          </a:p>
          <a:p>
            <a:r>
              <a:rPr lang="en-US" sz="1500" dirty="0"/>
              <a:t>FROM </a:t>
            </a:r>
            <a:r>
              <a:rPr lang="en-US" sz="1500" dirty="0" err="1"/>
              <a:t>nba</a:t>
            </a:r>
            <a:endParaRPr lang="en-US" sz="1500" dirty="0"/>
          </a:p>
          <a:p>
            <a:endParaRPr lang="en-US" sz="1500" dirty="0"/>
          </a:p>
          <a:p>
            <a:r>
              <a:rPr lang="en-US" sz="1500" dirty="0"/>
              <a:t>Our command now looks like:</a:t>
            </a:r>
          </a:p>
          <a:p>
            <a:r>
              <a:rPr lang="en-US" sz="1500" b="1" dirty="0" err="1"/>
              <a:t>sqldf</a:t>
            </a:r>
            <a:r>
              <a:rPr lang="en-US" sz="1500" dirty="0"/>
              <a:t>("SELECT Player, Age FROM </a:t>
            </a:r>
            <a:r>
              <a:rPr lang="en-US" sz="1500" dirty="0" err="1"/>
              <a:t>nba</a:t>
            </a:r>
            <a:r>
              <a:rPr lang="en-US" sz="1500" dirty="0"/>
              <a:t>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47" y="-20937"/>
            <a:ext cx="7038900" cy="541915"/>
          </a:xfrm>
        </p:spPr>
        <p:txBody>
          <a:bodyPr/>
          <a:lstStyle/>
          <a:p>
            <a:r>
              <a:rPr lang="en-US" b="1" dirty="0"/>
              <a:t>WHERE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106" y="691116"/>
            <a:ext cx="7921254" cy="3987219"/>
          </a:xfrm>
        </p:spPr>
        <p:txBody>
          <a:bodyPr/>
          <a:lstStyle/>
          <a:p>
            <a:r>
              <a:rPr lang="en-US" sz="1600" dirty="0"/>
              <a:t>If we run this command now, it would work, but we would receive all current and past NBA players with their ages – that’s a lot of people. To be more specific, we will use the WHERE command.</a:t>
            </a:r>
          </a:p>
          <a:p>
            <a:endParaRPr lang="en-US" sz="1600" dirty="0"/>
          </a:p>
          <a:p>
            <a:r>
              <a:rPr lang="en-US" sz="1600" dirty="0"/>
              <a:t>WHERE Year = 2015</a:t>
            </a:r>
          </a:p>
          <a:p>
            <a:endParaRPr lang="en-US" sz="1600" dirty="0"/>
          </a:p>
          <a:p>
            <a:r>
              <a:rPr lang="en-US" sz="1600" dirty="0"/>
              <a:t>We can also combine multiple statements using the AND statement. I’ll use it to specify the team I want to look at – the Sacramento Kings.</a:t>
            </a:r>
          </a:p>
          <a:p>
            <a:r>
              <a:rPr lang="en-US" sz="1600" dirty="0"/>
              <a:t>WHERE Year = 2015 AND Tm = ‘SAC’</a:t>
            </a:r>
          </a:p>
          <a:p>
            <a:endParaRPr lang="en-US" sz="1600" dirty="0"/>
          </a:p>
          <a:p>
            <a:r>
              <a:rPr lang="en-US" sz="1600" dirty="0"/>
              <a:t>The quotes around 'SAC' are necessary because it’s a string of characters, and SQL needs those quotes to differentiate 'SAC' from the other words in the command.</a:t>
            </a:r>
          </a:p>
          <a:p>
            <a:r>
              <a:rPr lang="en-US" sz="1600" dirty="0"/>
              <a:t>Our command now looks like:</a:t>
            </a:r>
          </a:p>
          <a:p>
            <a:r>
              <a:rPr lang="en-US" sz="1600" b="1" dirty="0" err="1"/>
              <a:t>sqldf</a:t>
            </a:r>
            <a:r>
              <a:rPr lang="en-US" sz="1600" dirty="0"/>
              <a:t>("SELECT Player, Age FROM </a:t>
            </a:r>
            <a:r>
              <a:rPr lang="en-US" sz="1600" dirty="0" err="1"/>
              <a:t>nba</a:t>
            </a:r>
            <a:r>
              <a:rPr lang="en-US" sz="1600" dirty="0"/>
              <a:t> WHERE Year = 2015 AND Tm = 'SAC'")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7" y="223622"/>
            <a:ext cx="7038900" cy="541915"/>
          </a:xfrm>
        </p:spPr>
        <p:txBody>
          <a:bodyPr/>
          <a:lstStyle/>
          <a:p>
            <a:r>
              <a:rPr lang="en-US" b="1" dirty="0"/>
              <a:t>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106" y="999473"/>
            <a:ext cx="8282773" cy="3104694"/>
          </a:xfrm>
        </p:spPr>
        <p:txBody>
          <a:bodyPr/>
          <a:lstStyle/>
          <a:p>
            <a:r>
              <a:rPr lang="en-US" sz="1600" dirty="0"/>
              <a:t>If you end up using a dataset with a lot of null values, you can use WHERE to select those null values by writing</a:t>
            </a:r>
          </a:p>
          <a:p>
            <a:r>
              <a:rPr lang="en-US" sz="1600" dirty="0"/>
              <a:t>WHERE Age IS NOT NULL</a:t>
            </a:r>
          </a:p>
          <a:p>
            <a:r>
              <a:rPr lang="en-US" sz="1600" dirty="0"/>
              <a:t>or</a:t>
            </a:r>
          </a:p>
          <a:p>
            <a:r>
              <a:rPr lang="en-US" sz="1600" dirty="0"/>
              <a:t>WHERE Age IS NULL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7" y="223622"/>
            <a:ext cx="7038900" cy="541915"/>
          </a:xfrm>
        </p:spPr>
        <p:txBody>
          <a:bodyPr/>
          <a:lstStyle/>
          <a:p>
            <a:r>
              <a:rPr lang="en-US" b="1" dirty="0"/>
              <a:t>LIKE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5015" y="754912"/>
            <a:ext cx="8048857" cy="40722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You can also use the LIKE command to specify the format of the text using % and _ :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Player LIKE ‘b%’ will show players whose names start with b.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Player LIKE ‘%b’ will show players whose names end with b.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Player LIKE ‘%b%’ will show players whose names have a b in any position.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Player LIKE ‘_b%’ will show players whose names have a b as a second letter.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Player LIKE ‘b_%_%’ will show players whose names have a “b” and are at least three characters long.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WHERE Player LIKE ‘</a:t>
            </a:r>
            <a:r>
              <a:rPr lang="en-US" sz="1600" dirty="0" err="1"/>
              <a:t>b%o</a:t>
            </a:r>
            <a:r>
              <a:rPr lang="en-US" sz="1600" dirty="0"/>
              <a:t>’ will show players whose names start with a “b” and end with an “o”.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97500" y="263125"/>
            <a:ext cx="7038900" cy="541915"/>
          </a:xfrm>
        </p:spPr>
        <p:txBody>
          <a:bodyPr/>
          <a:lstStyle/>
          <a:p>
            <a:r>
              <a:rPr lang="en-US" b="1" dirty="0"/>
              <a:t> ORDER BY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1250" y="1010093"/>
            <a:ext cx="7846500" cy="3823164"/>
          </a:xfrm>
        </p:spPr>
        <p:txBody>
          <a:bodyPr/>
          <a:lstStyle/>
          <a:p>
            <a:r>
              <a:rPr lang="en-US" sz="1800" dirty="0"/>
              <a:t>You can also signify how you want to order your data with:</a:t>
            </a:r>
          </a:p>
          <a:p>
            <a:r>
              <a:rPr lang="en-US" sz="1800" dirty="0"/>
              <a:t>ORDER BY</a:t>
            </a:r>
          </a:p>
          <a:p>
            <a:r>
              <a:rPr lang="en-US" sz="1800" dirty="0"/>
              <a:t>If you want to order by the player’s age for instance, you can write:</a:t>
            </a:r>
          </a:p>
          <a:p>
            <a:r>
              <a:rPr lang="en-US" sz="1800" dirty="0"/>
              <a:t>ORDER BY Age</a:t>
            </a:r>
          </a:p>
          <a:p>
            <a:r>
              <a:rPr lang="en-US" sz="1800" dirty="0"/>
              <a:t>Our command now looks like:</a:t>
            </a:r>
          </a:p>
          <a:p>
            <a:r>
              <a:rPr lang="en-US" sz="1800" b="1" dirty="0" err="1"/>
              <a:t>sqldf</a:t>
            </a:r>
            <a:r>
              <a:rPr lang="en-US" sz="1800" dirty="0"/>
              <a:t>("SELECT Player, Age FROM </a:t>
            </a:r>
            <a:r>
              <a:rPr lang="en-US" sz="1800" dirty="0" err="1"/>
              <a:t>nba</a:t>
            </a:r>
            <a:r>
              <a:rPr lang="en-US" sz="1800" dirty="0"/>
              <a:t> WHERE Year = 2016 AND Tm = 'SAC' ORDER BY Age DESC")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775</Words>
  <Application>Microsoft Office PowerPoint</Application>
  <PresentationFormat>On-screen Show (16:9)</PresentationFormat>
  <Paragraphs>77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Lato</vt:lpstr>
      <vt:lpstr>Calibri Light</vt:lpstr>
      <vt:lpstr>Calibri</vt:lpstr>
      <vt:lpstr>Montserrat</vt:lpstr>
      <vt:lpstr>Arial</vt:lpstr>
      <vt:lpstr>Office Theme</vt:lpstr>
      <vt:lpstr>Unit 11:  Data querying: SQL and R  </vt:lpstr>
      <vt:lpstr>Contents</vt:lpstr>
      <vt:lpstr>Introduction</vt:lpstr>
      <vt:lpstr>SELECT</vt:lpstr>
      <vt:lpstr> FROM </vt:lpstr>
      <vt:lpstr>WHERE</vt:lpstr>
      <vt:lpstr>Is</vt:lpstr>
      <vt:lpstr>LIKE</vt:lpstr>
      <vt:lpstr> ORDER BY</vt:lpstr>
      <vt:lpstr>LIMIT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 Introduction to R Programming</dc:title>
  <dc:creator>Tanvi</dc:creator>
  <cp:lastModifiedBy>ITM BU</cp:lastModifiedBy>
  <cp:revision>484</cp:revision>
  <dcterms:modified xsi:type="dcterms:W3CDTF">2022-12-21T09:55:59Z</dcterms:modified>
</cp:coreProperties>
</file>