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6" r:id="rId9"/>
    <p:sldId id="267" r:id="rId10"/>
    <p:sldId id="263" r:id="rId11"/>
    <p:sldId id="264" r:id="rId12"/>
    <p:sldId id="268" r:id="rId13"/>
    <p:sldId id="269" r:id="rId14"/>
    <p:sldId id="270" r:id="rId15"/>
    <p:sldId id="273" r:id="rId16"/>
    <p:sldId id="265" r:id="rId17"/>
    <p:sldId id="27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7C70F-B5F8-4906-AD14-9A83367887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51AD460-3FAD-4F9D-9837-1278B7AB9A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155C09B-5BDD-4C85-AE9B-CB4368B3CDB2}"/>
              </a:ext>
            </a:extLst>
          </p:cNvPr>
          <p:cNvSpPr>
            <a:spLocks noGrp="1"/>
          </p:cNvSpPr>
          <p:nvPr>
            <p:ph type="dt" sz="half" idx="10"/>
          </p:nvPr>
        </p:nvSpPr>
        <p:spPr/>
        <p:txBody>
          <a:bodyPr/>
          <a:lstStyle/>
          <a:p>
            <a:fld id="{99BF4968-285A-46F1-B529-5B8F4224ABB7}" type="datetimeFigureOut">
              <a:rPr lang="en-IN" smtClean="0"/>
              <a:t>01-01-2023</a:t>
            </a:fld>
            <a:endParaRPr lang="en-IN"/>
          </a:p>
        </p:txBody>
      </p:sp>
      <p:sp>
        <p:nvSpPr>
          <p:cNvPr id="5" name="Footer Placeholder 4">
            <a:extLst>
              <a:ext uri="{FF2B5EF4-FFF2-40B4-BE49-F238E27FC236}">
                <a16:creationId xmlns:a16="http://schemas.microsoft.com/office/drawing/2014/main" id="{FA8A19EC-AB45-450A-9599-165B059856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005957-AF2A-42D9-AD1F-407DCDF77BDD}"/>
              </a:ext>
            </a:extLst>
          </p:cNvPr>
          <p:cNvSpPr>
            <a:spLocks noGrp="1"/>
          </p:cNvSpPr>
          <p:nvPr>
            <p:ph type="sldNum" sz="quarter" idx="12"/>
          </p:nvPr>
        </p:nvSpPr>
        <p:spPr/>
        <p:txBody>
          <a:bodyPr/>
          <a:lstStyle/>
          <a:p>
            <a:fld id="{F29F604F-CD1C-4479-B33E-9A34D8F08D88}" type="slidenum">
              <a:rPr lang="en-IN" smtClean="0"/>
              <a:t>‹#›</a:t>
            </a:fld>
            <a:endParaRPr lang="en-IN"/>
          </a:p>
        </p:txBody>
      </p:sp>
    </p:spTree>
    <p:extLst>
      <p:ext uri="{BB962C8B-B14F-4D97-AF65-F5344CB8AC3E}">
        <p14:creationId xmlns:p14="http://schemas.microsoft.com/office/powerpoint/2010/main" val="1995230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FEBE4-7ADD-4397-9B22-DCE7568CE96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609F6CA-540E-4532-B93C-8C6F7DCC68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6ACBCE-1CA3-4397-B730-1E5B7A1E63D9}"/>
              </a:ext>
            </a:extLst>
          </p:cNvPr>
          <p:cNvSpPr>
            <a:spLocks noGrp="1"/>
          </p:cNvSpPr>
          <p:nvPr>
            <p:ph type="dt" sz="half" idx="10"/>
          </p:nvPr>
        </p:nvSpPr>
        <p:spPr/>
        <p:txBody>
          <a:bodyPr/>
          <a:lstStyle/>
          <a:p>
            <a:fld id="{99BF4968-285A-46F1-B529-5B8F4224ABB7}" type="datetimeFigureOut">
              <a:rPr lang="en-IN" smtClean="0"/>
              <a:t>01-01-2023</a:t>
            </a:fld>
            <a:endParaRPr lang="en-IN"/>
          </a:p>
        </p:txBody>
      </p:sp>
      <p:sp>
        <p:nvSpPr>
          <p:cNvPr id="5" name="Footer Placeholder 4">
            <a:extLst>
              <a:ext uri="{FF2B5EF4-FFF2-40B4-BE49-F238E27FC236}">
                <a16:creationId xmlns:a16="http://schemas.microsoft.com/office/drawing/2014/main" id="{1A194F4C-9277-41F8-A93C-C17D422CD4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F1ADC0-DD50-4200-8766-55A3180ECC70}"/>
              </a:ext>
            </a:extLst>
          </p:cNvPr>
          <p:cNvSpPr>
            <a:spLocks noGrp="1"/>
          </p:cNvSpPr>
          <p:nvPr>
            <p:ph type="sldNum" sz="quarter" idx="12"/>
          </p:nvPr>
        </p:nvSpPr>
        <p:spPr/>
        <p:txBody>
          <a:bodyPr/>
          <a:lstStyle/>
          <a:p>
            <a:fld id="{F29F604F-CD1C-4479-B33E-9A34D8F08D88}" type="slidenum">
              <a:rPr lang="en-IN" smtClean="0"/>
              <a:t>‹#›</a:t>
            </a:fld>
            <a:endParaRPr lang="en-IN"/>
          </a:p>
        </p:txBody>
      </p:sp>
    </p:spTree>
    <p:extLst>
      <p:ext uri="{BB962C8B-B14F-4D97-AF65-F5344CB8AC3E}">
        <p14:creationId xmlns:p14="http://schemas.microsoft.com/office/powerpoint/2010/main" val="2177056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771180-2C9A-49A5-BB68-64579725C7F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11043E-91BA-42A7-995E-8C5DBCB080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A5CCFF-9B15-4F3A-B523-0BE2F9A53E09}"/>
              </a:ext>
            </a:extLst>
          </p:cNvPr>
          <p:cNvSpPr>
            <a:spLocks noGrp="1"/>
          </p:cNvSpPr>
          <p:nvPr>
            <p:ph type="dt" sz="half" idx="10"/>
          </p:nvPr>
        </p:nvSpPr>
        <p:spPr/>
        <p:txBody>
          <a:bodyPr/>
          <a:lstStyle/>
          <a:p>
            <a:fld id="{99BF4968-285A-46F1-B529-5B8F4224ABB7}" type="datetimeFigureOut">
              <a:rPr lang="en-IN" smtClean="0"/>
              <a:t>01-01-2023</a:t>
            </a:fld>
            <a:endParaRPr lang="en-IN"/>
          </a:p>
        </p:txBody>
      </p:sp>
      <p:sp>
        <p:nvSpPr>
          <p:cNvPr id="5" name="Footer Placeholder 4">
            <a:extLst>
              <a:ext uri="{FF2B5EF4-FFF2-40B4-BE49-F238E27FC236}">
                <a16:creationId xmlns:a16="http://schemas.microsoft.com/office/drawing/2014/main" id="{7EB8BDD0-601F-4B91-B252-F1A901CE0D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4C936C-D438-4F36-90F2-3D9E59CEFE32}"/>
              </a:ext>
            </a:extLst>
          </p:cNvPr>
          <p:cNvSpPr>
            <a:spLocks noGrp="1"/>
          </p:cNvSpPr>
          <p:nvPr>
            <p:ph type="sldNum" sz="quarter" idx="12"/>
          </p:nvPr>
        </p:nvSpPr>
        <p:spPr/>
        <p:txBody>
          <a:bodyPr/>
          <a:lstStyle/>
          <a:p>
            <a:fld id="{F29F604F-CD1C-4479-B33E-9A34D8F08D88}" type="slidenum">
              <a:rPr lang="en-IN" smtClean="0"/>
              <a:t>‹#›</a:t>
            </a:fld>
            <a:endParaRPr lang="en-IN"/>
          </a:p>
        </p:txBody>
      </p:sp>
    </p:spTree>
    <p:extLst>
      <p:ext uri="{BB962C8B-B14F-4D97-AF65-F5344CB8AC3E}">
        <p14:creationId xmlns:p14="http://schemas.microsoft.com/office/powerpoint/2010/main" val="2363831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56E4A-C49D-4AC9-BCF2-780808CFD9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2793994-AAD4-4E43-8CFB-4453FBA194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51F340-AF56-459B-95D2-E5DD94068177}"/>
              </a:ext>
            </a:extLst>
          </p:cNvPr>
          <p:cNvSpPr>
            <a:spLocks noGrp="1"/>
          </p:cNvSpPr>
          <p:nvPr>
            <p:ph type="dt" sz="half" idx="10"/>
          </p:nvPr>
        </p:nvSpPr>
        <p:spPr/>
        <p:txBody>
          <a:bodyPr/>
          <a:lstStyle/>
          <a:p>
            <a:fld id="{99BF4968-285A-46F1-B529-5B8F4224ABB7}" type="datetimeFigureOut">
              <a:rPr lang="en-IN" smtClean="0"/>
              <a:t>01-01-2023</a:t>
            </a:fld>
            <a:endParaRPr lang="en-IN"/>
          </a:p>
        </p:txBody>
      </p:sp>
      <p:sp>
        <p:nvSpPr>
          <p:cNvPr id="5" name="Footer Placeholder 4">
            <a:extLst>
              <a:ext uri="{FF2B5EF4-FFF2-40B4-BE49-F238E27FC236}">
                <a16:creationId xmlns:a16="http://schemas.microsoft.com/office/drawing/2014/main" id="{ADCA86C5-B5A4-47CA-A609-E64C505CA3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7D02C7-0840-4521-9AC1-ACC5DE358CCD}"/>
              </a:ext>
            </a:extLst>
          </p:cNvPr>
          <p:cNvSpPr>
            <a:spLocks noGrp="1"/>
          </p:cNvSpPr>
          <p:nvPr>
            <p:ph type="sldNum" sz="quarter" idx="12"/>
          </p:nvPr>
        </p:nvSpPr>
        <p:spPr/>
        <p:txBody>
          <a:bodyPr/>
          <a:lstStyle/>
          <a:p>
            <a:fld id="{F29F604F-CD1C-4479-B33E-9A34D8F08D88}" type="slidenum">
              <a:rPr lang="en-IN" smtClean="0"/>
              <a:t>‹#›</a:t>
            </a:fld>
            <a:endParaRPr lang="en-IN"/>
          </a:p>
        </p:txBody>
      </p:sp>
    </p:spTree>
    <p:extLst>
      <p:ext uri="{BB962C8B-B14F-4D97-AF65-F5344CB8AC3E}">
        <p14:creationId xmlns:p14="http://schemas.microsoft.com/office/powerpoint/2010/main" val="1921457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281B2-DC0E-405A-82B2-659FEDF365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B514A39-D117-4C7D-8641-51ABCD2085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65A5EB-9908-4FD2-9284-BC8A64D24908}"/>
              </a:ext>
            </a:extLst>
          </p:cNvPr>
          <p:cNvSpPr>
            <a:spLocks noGrp="1"/>
          </p:cNvSpPr>
          <p:nvPr>
            <p:ph type="dt" sz="half" idx="10"/>
          </p:nvPr>
        </p:nvSpPr>
        <p:spPr/>
        <p:txBody>
          <a:bodyPr/>
          <a:lstStyle/>
          <a:p>
            <a:fld id="{99BF4968-285A-46F1-B529-5B8F4224ABB7}" type="datetimeFigureOut">
              <a:rPr lang="en-IN" smtClean="0"/>
              <a:t>01-01-2023</a:t>
            </a:fld>
            <a:endParaRPr lang="en-IN"/>
          </a:p>
        </p:txBody>
      </p:sp>
      <p:sp>
        <p:nvSpPr>
          <p:cNvPr id="5" name="Footer Placeholder 4">
            <a:extLst>
              <a:ext uri="{FF2B5EF4-FFF2-40B4-BE49-F238E27FC236}">
                <a16:creationId xmlns:a16="http://schemas.microsoft.com/office/drawing/2014/main" id="{D4EB54D0-B5F8-4757-841A-89C6149588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575548-DDCA-4F61-B5D5-D03202698435}"/>
              </a:ext>
            </a:extLst>
          </p:cNvPr>
          <p:cNvSpPr>
            <a:spLocks noGrp="1"/>
          </p:cNvSpPr>
          <p:nvPr>
            <p:ph type="sldNum" sz="quarter" idx="12"/>
          </p:nvPr>
        </p:nvSpPr>
        <p:spPr/>
        <p:txBody>
          <a:bodyPr/>
          <a:lstStyle/>
          <a:p>
            <a:fld id="{F29F604F-CD1C-4479-B33E-9A34D8F08D88}" type="slidenum">
              <a:rPr lang="en-IN" smtClean="0"/>
              <a:t>‹#›</a:t>
            </a:fld>
            <a:endParaRPr lang="en-IN"/>
          </a:p>
        </p:txBody>
      </p:sp>
    </p:spTree>
    <p:extLst>
      <p:ext uri="{BB962C8B-B14F-4D97-AF65-F5344CB8AC3E}">
        <p14:creationId xmlns:p14="http://schemas.microsoft.com/office/powerpoint/2010/main" val="980769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BD43-FAAE-44D4-BB5C-12347783ED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144E993-FDF3-4582-B4AC-D69A29470B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E5B5395-B270-4D11-904C-014DA773C0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9EFB7FD-2284-4652-BE42-350F147DB98D}"/>
              </a:ext>
            </a:extLst>
          </p:cNvPr>
          <p:cNvSpPr>
            <a:spLocks noGrp="1"/>
          </p:cNvSpPr>
          <p:nvPr>
            <p:ph type="dt" sz="half" idx="10"/>
          </p:nvPr>
        </p:nvSpPr>
        <p:spPr/>
        <p:txBody>
          <a:bodyPr/>
          <a:lstStyle/>
          <a:p>
            <a:fld id="{99BF4968-285A-46F1-B529-5B8F4224ABB7}" type="datetimeFigureOut">
              <a:rPr lang="en-IN" smtClean="0"/>
              <a:t>01-01-2023</a:t>
            </a:fld>
            <a:endParaRPr lang="en-IN"/>
          </a:p>
        </p:txBody>
      </p:sp>
      <p:sp>
        <p:nvSpPr>
          <p:cNvPr id="6" name="Footer Placeholder 5">
            <a:extLst>
              <a:ext uri="{FF2B5EF4-FFF2-40B4-BE49-F238E27FC236}">
                <a16:creationId xmlns:a16="http://schemas.microsoft.com/office/drawing/2014/main" id="{2B4A6919-DC69-4950-87FB-AB96D8D563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D80F90-4C06-481D-94AB-ABF3A9E84745}"/>
              </a:ext>
            </a:extLst>
          </p:cNvPr>
          <p:cNvSpPr>
            <a:spLocks noGrp="1"/>
          </p:cNvSpPr>
          <p:nvPr>
            <p:ph type="sldNum" sz="quarter" idx="12"/>
          </p:nvPr>
        </p:nvSpPr>
        <p:spPr/>
        <p:txBody>
          <a:bodyPr/>
          <a:lstStyle/>
          <a:p>
            <a:fld id="{F29F604F-CD1C-4479-B33E-9A34D8F08D88}" type="slidenum">
              <a:rPr lang="en-IN" smtClean="0"/>
              <a:t>‹#›</a:t>
            </a:fld>
            <a:endParaRPr lang="en-IN"/>
          </a:p>
        </p:txBody>
      </p:sp>
    </p:spTree>
    <p:extLst>
      <p:ext uri="{BB962C8B-B14F-4D97-AF65-F5344CB8AC3E}">
        <p14:creationId xmlns:p14="http://schemas.microsoft.com/office/powerpoint/2010/main" val="2825078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F03A1-B370-4C72-9BD8-7EAE6A70A6C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D9A492-8817-4E73-8A86-D68A841219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F3DD8B-C052-45A2-983E-70B0CFF5CB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45BE920-35FA-4B70-B7ED-C11D222CA8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360D1F-5025-42B1-9748-CA4DE1048B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D4392CB-27CF-41AA-8F40-AE9AF7FE46B3}"/>
              </a:ext>
            </a:extLst>
          </p:cNvPr>
          <p:cNvSpPr>
            <a:spLocks noGrp="1"/>
          </p:cNvSpPr>
          <p:nvPr>
            <p:ph type="dt" sz="half" idx="10"/>
          </p:nvPr>
        </p:nvSpPr>
        <p:spPr/>
        <p:txBody>
          <a:bodyPr/>
          <a:lstStyle/>
          <a:p>
            <a:fld id="{99BF4968-285A-46F1-B529-5B8F4224ABB7}" type="datetimeFigureOut">
              <a:rPr lang="en-IN" smtClean="0"/>
              <a:t>01-01-2023</a:t>
            </a:fld>
            <a:endParaRPr lang="en-IN"/>
          </a:p>
        </p:txBody>
      </p:sp>
      <p:sp>
        <p:nvSpPr>
          <p:cNvPr id="8" name="Footer Placeholder 7">
            <a:extLst>
              <a:ext uri="{FF2B5EF4-FFF2-40B4-BE49-F238E27FC236}">
                <a16:creationId xmlns:a16="http://schemas.microsoft.com/office/drawing/2014/main" id="{21DD5DCD-AF1B-44B5-8195-2B29753763D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5E6519F-FA38-4970-9CAD-96C41BDC1AA4}"/>
              </a:ext>
            </a:extLst>
          </p:cNvPr>
          <p:cNvSpPr>
            <a:spLocks noGrp="1"/>
          </p:cNvSpPr>
          <p:nvPr>
            <p:ph type="sldNum" sz="quarter" idx="12"/>
          </p:nvPr>
        </p:nvSpPr>
        <p:spPr/>
        <p:txBody>
          <a:bodyPr/>
          <a:lstStyle/>
          <a:p>
            <a:fld id="{F29F604F-CD1C-4479-B33E-9A34D8F08D88}" type="slidenum">
              <a:rPr lang="en-IN" smtClean="0"/>
              <a:t>‹#›</a:t>
            </a:fld>
            <a:endParaRPr lang="en-IN"/>
          </a:p>
        </p:txBody>
      </p:sp>
    </p:spTree>
    <p:extLst>
      <p:ext uri="{BB962C8B-B14F-4D97-AF65-F5344CB8AC3E}">
        <p14:creationId xmlns:p14="http://schemas.microsoft.com/office/powerpoint/2010/main" val="3173101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B9C63-86C7-4D21-9B90-C4904B31DBB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F162F89-93D9-43B2-B523-9931AE24EC77}"/>
              </a:ext>
            </a:extLst>
          </p:cNvPr>
          <p:cNvSpPr>
            <a:spLocks noGrp="1"/>
          </p:cNvSpPr>
          <p:nvPr>
            <p:ph type="dt" sz="half" idx="10"/>
          </p:nvPr>
        </p:nvSpPr>
        <p:spPr/>
        <p:txBody>
          <a:bodyPr/>
          <a:lstStyle/>
          <a:p>
            <a:fld id="{99BF4968-285A-46F1-B529-5B8F4224ABB7}" type="datetimeFigureOut">
              <a:rPr lang="en-IN" smtClean="0"/>
              <a:t>01-01-2023</a:t>
            </a:fld>
            <a:endParaRPr lang="en-IN"/>
          </a:p>
        </p:txBody>
      </p:sp>
      <p:sp>
        <p:nvSpPr>
          <p:cNvPr id="4" name="Footer Placeholder 3">
            <a:extLst>
              <a:ext uri="{FF2B5EF4-FFF2-40B4-BE49-F238E27FC236}">
                <a16:creationId xmlns:a16="http://schemas.microsoft.com/office/drawing/2014/main" id="{23E66C29-2747-4C65-972F-4CED45C7DBD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849BB47-C71D-4FA0-A076-27DBD0CDFD06}"/>
              </a:ext>
            </a:extLst>
          </p:cNvPr>
          <p:cNvSpPr>
            <a:spLocks noGrp="1"/>
          </p:cNvSpPr>
          <p:nvPr>
            <p:ph type="sldNum" sz="quarter" idx="12"/>
          </p:nvPr>
        </p:nvSpPr>
        <p:spPr/>
        <p:txBody>
          <a:bodyPr/>
          <a:lstStyle/>
          <a:p>
            <a:fld id="{F29F604F-CD1C-4479-B33E-9A34D8F08D88}" type="slidenum">
              <a:rPr lang="en-IN" smtClean="0"/>
              <a:t>‹#›</a:t>
            </a:fld>
            <a:endParaRPr lang="en-IN"/>
          </a:p>
        </p:txBody>
      </p:sp>
    </p:spTree>
    <p:extLst>
      <p:ext uri="{BB962C8B-B14F-4D97-AF65-F5344CB8AC3E}">
        <p14:creationId xmlns:p14="http://schemas.microsoft.com/office/powerpoint/2010/main" val="853883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AC8B86-E404-475C-8351-BDBDD6C51D37}"/>
              </a:ext>
            </a:extLst>
          </p:cNvPr>
          <p:cNvSpPr>
            <a:spLocks noGrp="1"/>
          </p:cNvSpPr>
          <p:nvPr>
            <p:ph type="dt" sz="half" idx="10"/>
          </p:nvPr>
        </p:nvSpPr>
        <p:spPr/>
        <p:txBody>
          <a:bodyPr/>
          <a:lstStyle/>
          <a:p>
            <a:fld id="{99BF4968-285A-46F1-B529-5B8F4224ABB7}" type="datetimeFigureOut">
              <a:rPr lang="en-IN" smtClean="0"/>
              <a:t>01-01-2023</a:t>
            </a:fld>
            <a:endParaRPr lang="en-IN"/>
          </a:p>
        </p:txBody>
      </p:sp>
      <p:sp>
        <p:nvSpPr>
          <p:cNvPr id="3" name="Footer Placeholder 2">
            <a:extLst>
              <a:ext uri="{FF2B5EF4-FFF2-40B4-BE49-F238E27FC236}">
                <a16:creationId xmlns:a16="http://schemas.microsoft.com/office/drawing/2014/main" id="{82C56180-E45C-4616-B860-4868274177E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672E7D5-BAD7-422F-A911-CECD929164E5}"/>
              </a:ext>
            </a:extLst>
          </p:cNvPr>
          <p:cNvSpPr>
            <a:spLocks noGrp="1"/>
          </p:cNvSpPr>
          <p:nvPr>
            <p:ph type="sldNum" sz="quarter" idx="12"/>
          </p:nvPr>
        </p:nvSpPr>
        <p:spPr/>
        <p:txBody>
          <a:bodyPr/>
          <a:lstStyle/>
          <a:p>
            <a:fld id="{F29F604F-CD1C-4479-B33E-9A34D8F08D88}" type="slidenum">
              <a:rPr lang="en-IN" smtClean="0"/>
              <a:t>‹#›</a:t>
            </a:fld>
            <a:endParaRPr lang="en-IN"/>
          </a:p>
        </p:txBody>
      </p:sp>
    </p:spTree>
    <p:extLst>
      <p:ext uri="{BB962C8B-B14F-4D97-AF65-F5344CB8AC3E}">
        <p14:creationId xmlns:p14="http://schemas.microsoft.com/office/powerpoint/2010/main" val="330272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48EE9-94D7-4258-9098-0EFAC14EF3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8EAD49E-65DF-476F-A777-FC9DEBBB73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D2AA34A-E995-4BBC-919B-A23363E5F6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B6E00A-77AB-4C9E-819E-B468C551711B}"/>
              </a:ext>
            </a:extLst>
          </p:cNvPr>
          <p:cNvSpPr>
            <a:spLocks noGrp="1"/>
          </p:cNvSpPr>
          <p:nvPr>
            <p:ph type="dt" sz="half" idx="10"/>
          </p:nvPr>
        </p:nvSpPr>
        <p:spPr/>
        <p:txBody>
          <a:bodyPr/>
          <a:lstStyle/>
          <a:p>
            <a:fld id="{99BF4968-285A-46F1-B529-5B8F4224ABB7}" type="datetimeFigureOut">
              <a:rPr lang="en-IN" smtClean="0"/>
              <a:t>01-01-2023</a:t>
            </a:fld>
            <a:endParaRPr lang="en-IN"/>
          </a:p>
        </p:txBody>
      </p:sp>
      <p:sp>
        <p:nvSpPr>
          <p:cNvPr id="6" name="Footer Placeholder 5">
            <a:extLst>
              <a:ext uri="{FF2B5EF4-FFF2-40B4-BE49-F238E27FC236}">
                <a16:creationId xmlns:a16="http://schemas.microsoft.com/office/drawing/2014/main" id="{B4EF046F-E86E-490B-85E7-6CDE378F0C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0C7254-0274-4481-B29F-8B4CEE4E88F1}"/>
              </a:ext>
            </a:extLst>
          </p:cNvPr>
          <p:cNvSpPr>
            <a:spLocks noGrp="1"/>
          </p:cNvSpPr>
          <p:nvPr>
            <p:ph type="sldNum" sz="quarter" idx="12"/>
          </p:nvPr>
        </p:nvSpPr>
        <p:spPr/>
        <p:txBody>
          <a:bodyPr/>
          <a:lstStyle/>
          <a:p>
            <a:fld id="{F29F604F-CD1C-4479-B33E-9A34D8F08D88}" type="slidenum">
              <a:rPr lang="en-IN" smtClean="0"/>
              <a:t>‹#›</a:t>
            </a:fld>
            <a:endParaRPr lang="en-IN"/>
          </a:p>
        </p:txBody>
      </p:sp>
    </p:spTree>
    <p:extLst>
      <p:ext uri="{BB962C8B-B14F-4D97-AF65-F5344CB8AC3E}">
        <p14:creationId xmlns:p14="http://schemas.microsoft.com/office/powerpoint/2010/main" val="1713304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49AD9-7DBF-4F62-8A0B-23010131FF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92E2A22-9B32-45A9-B2E7-25650D5772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CA2821B-B6D8-479E-81AF-B4653EF216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2760FB-169B-414B-AA9A-86DEA44A2DB0}"/>
              </a:ext>
            </a:extLst>
          </p:cNvPr>
          <p:cNvSpPr>
            <a:spLocks noGrp="1"/>
          </p:cNvSpPr>
          <p:nvPr>
            <p:ph type="dt" sz="half" idx="10"/>
          </p:nvPr>
        </p:nvSpPr>
        <p:spPr/>
        <p:txBody>
          <a:bodyPr/>
          <a:lstStyle/>
          <a:p>
            <a:fld id="{99BF4968-285A-46F1-B529-5B8F4224ABB7}" type="datetimeFigureOut">
              <a:rPr lang="en-IN" smtClean="0"/>
              <a:t>01-01-2023</a:t>
            </a:fld>
            <a:endParaRPr lang="en-IN"/>
          </a:p>
        </p:txBody>
      </p:sp>
      <p:sp>
        <p:nvSpPr>
          <p:cNvPr id="6" name="Footer Placeholder 5">
            <a:extLst>
              <a:ext uri="{FF2B5EF4-FFF2-40B4-BE49-F238E27FC236}">
                <a16:creationId xmlns:a16="http://schemas.microsoft.com/office/drawing/2014/main" id="{A50D311D-BDEE-49FC-8963-54DF30270F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AC3D5D-055C-453C-9D6A-691164A655F5}"/>
              </a:ext>
            </a:extLst>
          </p:cNvPr>
          <p:cNvSpPr>
            <a:spLocks noGrp="1"/>
          </p:cNvSpPr>
          <p:nvPr>
            <p:ph type="sldNum" sz="quarter" idx="12"/>
          </p:nvPr>
        </p:nvSpPr>
        <p:spPr/>
        <p:txBody>
          <a:bodyPr/>
          <a:lstStyle/>
          <a:p>
            <a:fld id="{F29F604F-CD1C-4479-B33E-9A34D8F08D88}" type="slidenum">
              <a:rPr lang="en-IN" smtClean="0"/>
              <a:t>‹#›</a:t>
            </a:fld>
            <a:endParaRPr lang="en-IN"/>
          </a:p>
        </p:txBody>
      </p:sp>
    </p:spTree>
    <p:extLst>
      <p:ext uri="{BB962C8B-B14F-4D97-AF65-F5344CB8AC3E}">
        <p14:creationId xmlns:p14="http://schemas.microsoft.com/office/powerpoint/2010/main" val="3391300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E65B74-01DC-4EDF-9F91-47C8E8751D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50A9FD-568A-4CF7-8D05-6BD4590220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B83B7B-859C-4E5A-8565-84FB130146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BF4968-285A-46F1-B529-5B8F4224ABB7}" type="datetimeFigureOut">
              <a:rPr lang="en-IN" smtClean="0"/>
              <a:t>01-01-2023</a:t>
            </a:fld>
            <a:endParaRPr lang="en-IN"/>
          </a:p>
        </p:txBody>
      </p:sp>
      <p:sp>
        <p:nvSpPr>
          <p:cNvPr id="5" name="Footer Placeholder 4">
            <a:extLst>
              <a:ext uri="{FF2B5EF4-FFF2-40B4-BE49-F238E27FC236}">
                <a16:creationId xmlns:a16="http://schemas.microsoft.com/office/drawing/2014/main" id="{A490A850-902C-439A-9BE6-DD585AC634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B2F001D-62F7-4C1C-9EE3-5393C59A18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9F604F-CD1C-4479-B33E-9A34D8F08D88}" type="slidenum">
              <a:rPr lang="en-IN" smtClean="0"/>
              <a:t>‹#›</a:t>
            </a:fld>
            <a:endParaRPr lang="en-IN"/>
          </a:p>
        </p:txBody>
      </p:sp>
    </p:spTree>
    <p:extLst>
      <p:ext uri="{BB962C8B-B14F-4D97-AF65-F5344CB8AC3E}">
        <p14:creationId xmlns:p14="http://schemas.microsoft.com/office/powerpoint/2010/main" val="30598127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10D5A-AF3B-4113-A465-29DBF81A7513}"/>
              </a:ext>
            </a:extLst>
          </p:cNvPr>
          <p:cNvSpPr>
            <a:spLocks noGrp="1"/>
          </p:cNvSpPr>
          <p:nvPr>
            <p:ph type="ctrTitle"/>
          </p:nvPr>
        </p:nvSpPr>
        <p:spPr/>
        <p:txBody>
          <a:bodyPr/>
          <a:lstStyle/>
          <a:p>
            <a:r>
              <a:rPr lang="en-IN" dirty="0"/>
              <a:t>Unit 9</a:t>
            </a:r>
          </a:p>
        </p:txBody>
      </p:sp>
      <p:sp>
        <p:nvSpPr>
          <p:cNvPr id="3" name="Subtitle 2">
            <a:extLst>
              <a:ext uri="{FF2B5EF4-FFF2-40B4-BE49-F238E27FC236}">
                <a16:creationId xmlns:a16="http://schemas.microsoft.com/office/drawing/2014/main" id="{C4489F13-B6C0-452A-8440-6E1864A38B98}"/>
              </a:ext>
            </a:extLst>
          </p:cNvPr>
          <p:cNvSpPr>
            <a:spLocks noGrp="1"/>
          </p:cNvSpPr>
          <p:nvPr>
            <p:ph type="subTitle" idx="1"/>
          </p:nvPr>
        </p:nvSpPr>
        <p:spPr/>
        <p:txBody>
          <a:bodyPr/>
          <a:lstStyle/>
          <a:p>
            <a:r>
              <a:rPr lang="en-IN" dirty="0"/>
              <a:t>GAURAV KULKARNI</a:t>
            </a:r>
          </a:p>
        </p:txBody>
      </p:sp>
    </p:spTree>
    <p:extLst>
      <p:ext uri="{BB962C8B-B14F-4D97-AF65-F5344CB8AC3E}">
        <p14:creationId xmlns:p14="http://schemas.microsoft.com/office/powerpoint/2010/main" val="3917109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09A9B-E1BA-4B31-8309-C30150E69711}"/>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E612C21F-7214-4093-8468-4E49609AFDB6}"/>
              </a:ext>
            </a:extLst>
          </p:cNvPr>
          <p:cNvSpPr>
            <a:spLocks noGrp="1"/>
          </p:cNvSpPr>
          <p:nvPr>
            <p:ph idx="1"/>
          </p:nvPr>
        </p:nvSpPr>
        <p:spPr/>
        <p:txBody>
          <a:bodyPr>
            <a:normAutofit fontScale="70000" lnSpcReduction="20000"/>
          </a:bodyPr>
          <a:lstStyle/>
          <a:p>
            <a:pPr marL="0" indent="0">
              <a:buNone/>
            </a:pPr>
            <a:r>
              <a:rPr lang="en-US" dirty="0"/>
              <a:t>Pass in multiple arguments</a:t>
            </a:r>
          </a:p>
          <a:p>
            <a:pPr marL="0" indent="0">
              <a:buNone/>
            </a:pPr>
            <a:endParaRPr lang="en-US" dirty="0"/>
          </a:p>
          <a:p>
            <a:pPr marL="0" indent="0">
              <a:buNone/>
            </a:pPr>
            <a:r>
              <a:rPr lang="en-US" dirty="0"/>
              <a:t>Let’s create a function that takes more than one argument. We’ll call this function </a:t>
            </a:r>
            <a:r>
              <a:rPr lang="en-US" dirty="0" err="1"/>
              <a:t>addTogether</a:t>
            </a:r>
            <a:r>
              <a:rPr lang="en-US" dirty="0"/>
              <a:t> and include 2 parameters or arguments in the function declaration.</a:t>
            </a:r>
          </a:p>
          <a:p>
            <a:pPr marL="0" indent="0">
              <a:buNone/>
            </a:pPr>
            <a:endParaRPr lang="en-US" dirty="0"/>
          </a:p>
          <a:p>
            <a:pPr marL="0" indent="0">
              <a:buNone/>
            </a:pPr>
            <a:r>
              <a:rPr lang="en-US" dirty="0" err="1"/>
              <a:t>addTogether</a:t>
            </a:r>
            <a:r>
              <a:rPr lang="en-US" dirty="0"/>
              <a:t> &lt;- function(x, y) {</a:t>
            </a:r>
          </a:p>
          <a:p>
            <a:pPr marL="0" indent="0">
              <a:buNone/>
            </a:pPr>
            <a:r>
              <a:rPr lang="en-US" dirty="0"/>
              <a:t>  if (</a:t>
            </a:r>
            <a:r>
              <a:rPr lang="en-US" dirty="0" err="1"/>
              <a:t>is.numeric</a:t>
            </a:r>
            <a:r>
              <a:rPr lang="en-US" dirty="0"/>
              <a:t>(x) &amp; </a:t>
            </a:r>
            <a:r>
              <a:rPr lang="en-US" dirty="0" err="1"/>
              <a:t>is.numeric</a:t>
            </a:r>
            <a:r>
              <a:rPr lang="en-US" dirty="0"/>
              <a:t>(y)==TRUE)</a:t>
            </a:r>
          </a:p>
          <a:p>
            <a:pPr marL="0" indent="0">
              <a:buNone/>
            </a:pPr>
            <a:r>
              <a:rPr lang="en-US" dirty="0"/>
              <a:t>  {</a:t>
            </a:r>
          </a:p>
          <a:p>
            <a:pPr marL="0" indent="0">
              <a:buNone/>
            </a:pPr>
            <a:r>
              <a:rPr lang="en-US" dirty="0"/>
              <a:t>  x + y</a:t>
            </a:r>
          </a:p>
          <a:p>
            <a:pPr marL="0" indent="0">
              <a:buNone/>
            </a:pPr>
            <a:r>
              <a:rPr lang="en-US" dirty="0"/>
              <a:t>  } else {</a:t>
            </a:r>
          </a:p>
          <a:p>
            <a:pPr marL="0" indent="0">
              <a:buNone/>
            </a:pPr>
            <a:r>
              <a:rPr lang="en-US" dirty="0"/>
              <a:t>    print("Sorry, please enter two numbers")</a:t>
            </a:r>
          </a:p>
          <a:p>
            <a:pPr marL="0" indent="0">
              <a:buNone/>
            </a:pPr>
            <a:r>
              <a:rPr lang="en-US" dirty="0"/>
              <a:t>  }</a:t>
            </a:r>
          </a:p>
          <a:p>
            <a:pPr marL="0" indent="0">
              <a:buNone/>
            </a:pPr>
            <a:r>
              <a:rPr lang="en-US" dirty="0"/>
              <a:t>}</a:t>
            </a:r>
            <a:endParaRPr lang="en-IN" dirty="0"/>
          </a:p>
        </p:txBody>
      </p:sp>
    </p:spTree>
    <p:extLst>
      <p:ext uri="{BB962C8B-B14F-4D97-AF65-F5344CB8AC3E}">
        <p14:creationId xmlns:p14="http://schemas.microsoft.com/office/powerpoint/2010/main" val="2038924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2D946-C960-4C33-9BD0-B1CB08876F8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DC6B2DE-F258-4A31-AFD5-9DBEFB75CA50}"/>
              </a:ext>
            </a:extLst>
          </p:cNvPr>
          <p:cNvSpPr>
            <a:spLocks noGrp="1"/>
          </p:cNvSpPr>
          <p:nvPr>
            <p:ph idx="1"/>
          </p:nvPr>
        </p:nvSpPr>
        <p:spPr/>
        <p:txBody>
          <a:bodyPr/>
          <a:lstStyle/>
          <a:p>
            <a:pPr marL="0" indent="0">
              <a:buNone/>
            </a:pPr>
            <a:r>
              <a:rPr lang="en-IN" dirty="0" err="1"/>
              <a:t>avg</a:t>
            </a:r>
            <a:r>
              <a:rPr lang="en-IN" dirty="0"/>
              <a:t> &lt;- function(</a:t>
            </a:r>
            <a:r>
              <a:rPr lang="en-IN" dirty="0" err="1"/>
              <a:t>x,y</a:t>
            </a:r>
            <a:r>
              <a:rPr lang="en-IN" dirty="0"/>
              <a:t>){</a:t>
            </a:r>
          </a:p>
          <a:p>
            <a:pPr marL="0" indent="0">
              <a:buNone/>
            </a:pPr>
            <a:endParaRPr lang="en-IN" dirty="0"/>
          </a:p>
          <a:p>
            <a:pPr marL="0" indent="0">
              <a:buNone/>
            </a:pPr>
            <a:r>
              <a:rPr lang="en-IN" dirty="0"/>
              <a:t>    if (</a:t>
            </a:r>
            <a:r>
              <a:rPr lang="en-IN" dirty="0" err="1"/>
              <a:t>is.numeric</a:t>
            </a:r>
            <a:r>
              <a:rPr lang="en-IN" dirty="0"/>
              <a:t>(x) &amp; </a:t>
            </a:r>
            <a:r>
              <a:rPr lang="en-IN" dirty="0" err="1"/>
              <a:t>is.numeric</a:t>
            </a:r>
            <a:r>
              <a:rPr lang="en-IN" dirty="0"/>
              <a:t>(y)==TRUE){</a:t>
            </a:r>
          </a:p>
          <a:p>
            <a:pPr marL="0" indent="0">
              <a:buNone/>
            </a:pPr>
            <a:r>
              <a:rPr lang="en-IN" dirty="0"/>
              <a:t>     (x + y)/2</a:t>
            </a:r>
          </a:p>
          <a:p>
            <a:pPr marL="0" indent="0">
              <a:buNone/>
            </a:pPr>
            <a:r>
              <a:rPr lang="en-IN" dirty="0"/>
              <a:t>    } else {</a:t>
            </a:r>
          </a:p>
          <a:p>
            <a:pPr marL="0" indent="0">
              <a:buNone/>
            </a:pPr>
            <a:r>
              <a:rPr lang="en-IN" dirty="0"/>
              <a:t>    print("Sorry, please enter two numbers")</a:t>
            </a:r>
          </a:p>
          <a:p>
            <a:pPr marL="0" indent="0">
              <a:buNone/>
            </a:pPr>
            <a:r>
              <a:rPr lang="en-IN" dirty="0"/>
              <a:t>  }</a:t>
            </a:r>
          </a:p>
          <a:p>
            <a:pPr marL="0" indent="0">
              <a:buNone/>
            </a:pPr>
            <a:r>
              <a:rPr lang="en-IN" dirty="0"/>
              <a:t>}</a:t>
            </a:r>
          </a:p>
        </p:txBody>
      </p:sp>
    </p:spTree>
    <p:extLst>
      <p:ext uri="{BB962C8B-B14F-4D97-AF65-F5344CB8AC3E}">
        <p14:creationId xmlns:p14="http://schemas.microsoft.com/office/powerpoint/2010/main" val="215662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2AA98-1B16-48F9-8F99-8E741BB422E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66D4DF7-2D7C-4F6F-8EB7-74F6CD92E6E2}"/>
              </a:ext>
            </a:extLst>
          </p:cNvPr>
          <p:cNvSpPr>
            <a:spLocks noGrp="1"/>
          </p:cNvSpPr>
          <p:nvPr>
            <p:ph idx="1"/>
          </p:nvPr>
        </p:nvSpPr>
        <p:spPr/>
        <p:txBody>
          <a:bodyPr/>
          <a:lstStyle/>
          <a:p>
            <a:r>
              <a:rPr lang="en-IN" dirty="0"/>
              <a:t>Function Call</a:t>
            </a:r>
          </a:p>
          <a:p>
            <a:pPr marL="0" indent="0">
              <a:buNone/>
            </a:pPr>
            <a:r>
              <a:rPr lang="en-IN" dirty="0" err="1"/>
              <a:t>addTogether</a:t>
            </a:r>
            <a:r>
              <a:rPr lang="en-IN" dirty="0"/>
              <a:t>(5, 15)</a:t>
            </a:r>
          </a:p>
          <a:p>
            <a:r>
              <a:rPr lang="en-IN" dirty="0"/>
              <a:t>Alternative function call with literal specification</a:t>
            </a:r>
          </a:p>
          <a:p>
            <a:pPr marL="0" indent="0">
              <a:buNone/>
            </a:pPr>
            <a:r>
              <a:rPr lang="en-US" dirty="0" err="1"/>
              <a:t>addTogether</a:t>
            </a:r>
            <a:r>
              <a:rPr lang="en-US" dirty="0"/>
              <a:t>(x = 5, y = 10) </a:t>
            </a:r>
            <a:endParaRPr lang="en-IN" dirty="0"/>
          </a:p>
        </p:txBody>
      </p:sp>
    </p:spTree>
    <p:extLst>
      <p:ext uri="{BB962C8B-B14F-4D97-AF65-F5344CB8AC3E}">
        <p14:creationId xmlns:p14="http://schemas.microsoft.com/office/powerpoint/2010/main" val="4186395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3F1B1-F52D-4228-89D4-3853C5BA517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6C8EEAD-D5A1-40AB-BFFA-70E9C0B1C9D5}"/>
              </a:ext>
            </a:extLst>
          </p:cNvPr>
          <p:cNvSpPr>
            <a:spLocks noGrp="1"/>
          </p:cNvSpPr>
          <p:nvPr>
            <p:ph idx="1"/>
          </p:nvPr>
        </p:nvSpPr>
        <p:spPr/>
        <p:txBody>
          <a:bodyPr>
            <a:normAutofit fontScale="92500" lnSpcReduction="10000"/>
          </a:bodyPr>
          <a:lstStyle/>
          <a:p>
            <a:r>
              <a:rPr lang="en-US" dirty="0"/>
              <a:t>It also works if one or both of the parameters are non-numeric. Where it does not work is when only one parameter is provided. This throws the following error:</a:t>
            </a:r>
          </a:p>
          <a:p>
            <a:pPr marL="0" indent="0">
              <a:buNone/>
            </a:pPr>
            <a:r>
              <a:rPr lang="en-US" dirty="0"/>
              <a:t>	Error in avg(1) : argument "y" is missing, with no default</a:t>
            </a:r>
          </a:p>
          <a:p>
            <a:r>
              <a:rPr lang="en-US" dirty="0"/>
              <a:t>This error produced above is less than interpretable to a user. A big part of programming requires planning what to do when the user uses your program, function, application, etc. and enters input that causes your program to break.</a:t>
            </a:r>
          </a:p>
          <a:p>
            <a:pPr marL="0" indent="0">
              <a:buNone/>
            </a:pPr>
            <a:endParaRPr lang="en-US" dirty="0"/>
          </a:p>
          <a:p>
            <a:r>
              <a:rPr lang="en-US" dirty="0"/>
              <a:t>By anticipating that the user may not enter in the correct number of parameters for your function can make your functions more usable.</a:t>
            </a:r>
            <a:endParaRPr lang="en-IN" dirty="0"/>
          </a:p>
        </p:txBody>
      </p:sp>
    </p:spTree>
    <p:extLst>
      <p:ext uri="{BB962C8B-B14F-4D97-AF65-F5344CB8AC3E}">
        <p14:creationId xmlns:p14="http://schemas.microsoft.com/office/powerpoint/2010/main" val="237460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C1C59E-8A0F-452E-9B20-C92B9E37D575}"/>
              </a:ext>
            </a:extLst>
          </p:cNvPr>
          <p:cNvSpPr>
            <a:spLocks noGrp="1"/>
          </p:cNvSpPr>
          <p:nvPr>
            <p:ph idx="1"/>
          </p:nvPr>
        </p:nvSpPr>
        <p:spPr>
          <a:xfrm>
            <a:off x="838200" y="180975"/>
            <a:ext cx="10515600" cy="5995988"/>
          </a:xfrm>
        </p:spPr>
        <p:txBody>
          <a:bodyPr>
            <a:normAutofit fontScale="70000" lnSpcReduction="20000"/>
          </a:bodyPr>
          <a:lstStyle/>
          <a:p>
            <a:pPr marL="0" indent="0">
              <a:buNone/>
            </a:pPr>
            <a:r>
              <a:rPr lang="en-IN" dirty="0" err="1"/>
              <a:t>addTogether</a:t>
            </a:r>
            <a:r>
              <a:rPr lang="en-IN" dirty="0"/>
              <a:t> &lt;- function(x, y) {</a:t>
            </a:r>
          </a:p>
          <a:p>
            <a:pPr marL="0" indent="0">
              <a:buNone/>
            </a:pPr>
            <a:endParaRPr lang="en-IN" dirty="0"/>
          </a:p>
          <a:p>
            <a:pPr marL="0" indent="0">
              <a:buNone/>
            </a:pPr>
            <a:r>
              <a:rPr lang="en-IN" dirty="0"/>
              <a:t>    if ( (</a:t>
            </a:r>
            <a:r>
              <a:rPr lang="en-IN" dirty="0" err="1"/>
              <a:t>hasArg</a:t>
            </a:r>
            <a:r>
              <a:rPr lang="en-IN" dirty="0"/>
              <a:t>(x) == FALSE) &amp;(</a:t>
            </a:r>
            <a:r>
              <a:rPr lang="en-IN" dirty="0" err="1"/>
              <a:t>hasArg</a:t>
            </a:r>
            <a:r>
              <a:rPr lang="en-IN" dirty="0"/>
              <a:t>(y)==FALSE))</a:t>
            </a:r>
          </a:p>
          <a:p>
            <a:pPr marL="0" indent="0">
              <a:buNone/>
            </a:pPr>
            <a:r>
              <a:rPr lang="en-IN" dirty="0"/>
              <a:t>    {</a:t>
            </a:r>
          </a:p>
          <a:p>
            <a:pPr marL="0" indent="0">
              <a:buNone/>
            </a:pPr>
            <a:r>
              <a:rPr lang="en-IN" dirty="0"/>
              <a:t>    print("You didn't enter any values. Please enter two numbers.")  </a:t>
            </a:r>
          </a:p>
          <a:p>
            <a:pPr marL="0" indent="0">
              <a:buNone/>
            </a:pPr>
            <a:r>
              <a:rPr lang="en-IN" dirty="0"/>
              <a:t>    }</a:t>
            </a:r>
          </a:p>
          <a:p>
            <a:pPr marL="0" indent="0">
              <a:buNone/>
            </a:pPr>
            <a:r>
              <a:rPr lang="en-IN" dirty="0"/>
              <a:t>    else if ( (</a:t>
            </a:r>
            <a:r>
              <a:rPr lang="en-IN" dirty="0" err="1"/>
              <a:t>hasArg</a:t>
            </a:r>
            <a:r>
              <a:rPr lang="en-IN" dirty="0"/>
              <a:t>(x) == FALSE) |(</a:t>
            </a:r>
            <a:r>
              <a:rPr lang="en-IN" dirty="0" err="1"/>
              <a:t>hasArg</a:t>
            </a:r>
            <a:r>
              <a:rPr lang="en-IN" dirty="0"/>
              <a:t>(y)==FALSE))</a:t>
            </a:r>
          </a:p>
          <a:p>
            <a:pPr marL="0" indent="0">
              <a:buNone/>
            </a:pPr>
            <a:r>
              <a:rPr lang="en-IN" dirty="0"/>
              <a:t>    {</a:t>
            </a:r>
          </a:p>
          <a:p>
            <a:pPr marL="0" indent="0">
              <a:buNone/>
            </a:pPr>
            <a:r>
              <a:rPr lang="en-IN" dirty="0"/>
              <a:t>    print("You only entered one value. Please enter two values.")</a:t>
            </a:r>
          </a:p>
          <a:p>
            <a:pPr marL="0" indent="0">
              <a:buNone/>
            </a:pPr>
            <a:r>
              <a:rPr lang="en-IN" dirty="0"/>
              <a:t>    } </a:t>
            </a:r>
          </a:p>
          <a:p>
            <a:pPr marL="0" indent="0">
              <a:buNone/>
            </a:pPr>
            <a:r>
              <a:rPr lang="en-IN" dirty="0"/>
              <a:t>    else if (</a:t>
            </a:r>
            <a:r>
              <a:rPr lang="en-IN" dirty="0" err="1"/>
              <a:t>is.numeric</a:t>
            </a:r>
            <a:r>
              <a:rPr lang="en-IN" dirty="0"/>
              <a:t>(x) &amp; </a:t>
            </a:r>
            <a:r>
              <a:rPr lang="en-IN" dirty="0" err="1"/>
              <a:t>is.numeric</a:t>
            </a:r>
            <a:r>
              <a:rPr lang="en-IN" dirty="0"/>
              <a:t>(y)==TRUE)</a:t>
            </a:r>
          </a:p>
          <a:p>
            <a:pPr marL="0" indent="0">
              <a:buNone/>
            </a:pPr>
            <a:r>
              <a:rPr lang="en-IN" dirty="0"/>
              <a:t>    {</a:t>
            </a:r>
          </a:p>
          <a:p>
            <a:pPr marL="0" indent="0">
              <a:buNone/>
            </a:pPr>
            <a:r>
              <a:rPr lang="en-IN" dirty="0"/>
              <a:t>    x + y</a:t>
            </a:r>
          </a:p>
          <a:p>
            <a:pPr marL="0" indent="0">
              <a:buNone/>
            </a:pPr>
            <a:r>
              <a:rPr lang="en-IN" dirty="0"/>
              <a:t>    } else {</a:t>
            </a:r>
          </a:p>
          <a:p>
            <a:pPr marL="0" indent="0">
              <a:buNone/>
            </a:pPr>
            <a:r>
              <a:rPr lang="en-IN" dirty="0"/>
              <a:t>      print("Sorry, please enter two numbers.")</a:t>
            </a:r>
          </a:p>
          <a:p>
            <a:pPr marL="0" indent="0">
              <a:buNone/>
            </a:pPr>
            <a:r>
              <a:rPr lang="en-IN" dirty="0"/>
              <a:t>    } </a:t>
            </a:r>
          </a:p>
          <a:p>
            <a:pPr marL="0" indent="0">
              <a:buNone/>
            </a:pPr>
            <a:r>
              <a:rPr lang="en-IN" dirty="0"/>
              <a:t>  }</a:t>
            </a:r>
          </a:p>
          <a:p>
            <a:endParaRPr lang="en-IN" dirty="0"/>
          </a:p>
        </p:txBody>
      </p:sp>
    </p:spTree>
    <p:extLst>
      <p:ext uri="{BB962C8B-B14F-4D97-AF65-F5344CB8AC3E}">
        <p14:creationId xmlns:p14="http://schemas.microsoft.com/office/powerpoint/2010/main" val="1421925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0DAAF-7EC7-4D08-A385-CD94BA186B34}"/>
              </a:ext>
            </a:extLst>
          </p:cNvPr>
          <p:cNvSpPr>
            <a:spLocks noGrp="1"/>
          </p:cNvSpPr>
          <p:nvPr>
            <p:ph type="title"/>
          </p:nvPr>
        </p:nvSpPr>
        <p:spPr/>
        <p:txBody>
          <a:bodyPr/>
          <a:lstStyle/>
          <a:p>
            <a:r>
              <a:rPr lang="en-US" b="0" i="0" dirty="0">
                <a:solidFill>
                  <a:srgbClr val="610B38"/>
                </a:solidFill>
                <a:effectLst/>
                <a:latin typeface="erdana"/>
              </a:rPr>
              <a:t>Function calling with default arguments</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BAC61D88-73DA-4EEC-96E3-3B2E0DB951A1}"/>
              </a:ext>
            </a:extLst>
          </p:cNvPr>
          <p:cNvSpPr>
            <a:spLocks noGrp="1"/>
          </p:cNvSpPr>
          <p:nvPr>
            <p:ph idx="1"/>
          </p:nvPr>
        </p:nvSpPr>
        <p:spPr/>
        <p:txBody>
          <a:bodyPr/>
          <a:lstStyle/>
          <a:p>
            <a:pPr marL="0" indent="0" algn="l">
              <a:buNone/>
            </a:pPr>
            <a:r>
              <a:rPr lang="en-US" b="0" i="0" dirty="0">
                <a:solidFill>
                  <a:srgbClr val="000000"/>
                </a:solidFill>
                <a:effectLst/>
                <a:latin typeface="verdana" panose="020B0604030504040204" pitchFamily="34" charset="0"/>
              </a:rPr>
              <a:t># Creating a function with arguments.  </a:t>
            </a:r>
          </a:p>
          <a:p>
            <a:pPr marL="0" indent="0" algn="l">
              <a:buNone/>
            </a:pPr>
            <a:r>
              <a:rPr lang="en-US" b="1" dirty="0">
                <a:solidFill>
                  <a:srgbClr val="006699"/>
                </a:solidFill>
                <a:latin typeface="verdana" panose="020B0604030504040204" pitchFamily="34" charset="0"/>
              </a:rPr>
              <a:t>multi</a:t>
            </a:r>
            <a:r>
              <a:rPr lang="en-US" b="0" i="0" dirty="0">
                <a:solidFill>
                  <a:srgbClr val="000000"/>
                </a:solidFill>
                <a:effectLst/>
                <a:latin typeface="verdana" panose="020B0604030504040204" pitchFamily="34" charset="0"/>
              </a:rPr>
              <a:t>&lt;- function(x = </a:t>
            </a:r>
            <a:r>
              <a:rPr lang="en-US" b="0" i="0" dirty="0">
                <a:solidFill>
                  <a:srgbClr val="C00000"/>
                </a:solidFill>
                <a:effectLst/>
                <a:latin typeface="verdana" panose="020B0604030504040204" pitchFamily="34" charset="0"/>
              </a:rPr>
              <a:t>11</a:t>
            </a:r>
            <a:r>
              <a:rPr lang="en-US" b="0" i="0" dirty="0">
                <a:solidFill>
                  <a:srgbClr val="000000"/>
                </a:solidFill>
                <a:effectLst/>
                <a:latin typeface="verdana" panose="020B0604030504040204" pitchFamily="34" charset="0"/>
              </a:rPr>
              <a:t>, y = </a:t>
            </a:r>
            <a:r>
              <a:rPr lang="en-US" b="0" i="0" dirty="0">
                <a:solidFill>
                  <a:srgbClr val="C00000"/>
                </a:solidFill>
                <a:effectLst/>
                <a:latin typeface="verdana" panose="020B0604030504040204" pitchFamily="34" charset="0"/>
              </a:rPr>
              <a:t>24</a:t>
            </a:r>
            <a:r>
              <a:rPr lang="en-US" b="0" i="0" dirty="0">
                <a:solidFill>
                  <a:srgbClr val="000000"/>
                </a:solidFill>
                <a:effectLst/>
                <a:latin typeface="verdana" panose="020B0604030504040204" pitchFamily="34" charset="0"/>
              </a:rPr>
              <a:t>) {  </a:t>
            </a:r>
          </a:p>
          <a:p>
            <a:pPr marL="0" indent="0" algn="l">
              <a:buNone/>
            </a:pPr>
            <a:r>
              <a:rPr lang="en-US" b="0" i="0" dirty="0">
                <a:solidFill>
                  <a:srgbClr val="000000"/>
                </a:solidFill>
                <a:effectLst/>
                <a:latin typeface="verdana" panose="020B0604030504040204" pitchFamily="34" charset="0"/>
              </a:rPr>
              <a:t>   result &lt;- x * y  </a:t>
            </a:r>
          </a:p>
          <a:p>
            <a:pPr marL="0" indent="0" algn="l">
              <a:buNone/>
            </a:pPr>
            <a:r>
              <a:rPr lang="en-US" b="0" i="0" dirty="0">
                <a:solidFill>
                  <a:srgbClr val="000000"/>
                </a:solidFill>
                <a:effectLst/>
                <a:latin typeface="verdana" panose="020B0604030504040204" pitchFamily="34" charset="0"/>
              </a:rPr>
              <a:t>   print(result)  </a:t>
            </a:r>
          </a:p>
          <a:p>
            <a:pPr marL="0" indent="0" algn="l">
              <a:buNone/>
            </a:pPr>
            <a:r>
              <a:rPr lang="en-US" b="0" i="0" dirty="0">
                <a:solidFill>
                  <a:srgbClr val="000000"/>
                </a:solidFill>
                <a:effectLst/>
                <a:latin typeface="verdana" panose="020B0604030504040204" pitchFamily="34" charset="0"/>
              </a:rPr>
              <a:t>}  </a:t>
            </a:r>
          </a:p>
          <a:p>
            <a:pPr marL="0" indent="0" algn="l">
              <a:buNone/>
            </a:pPr>
            <a:r>
              <a:rPr lang="en-US" b="0" i="0" dirty="0">
                <a:solidFill>
                  <a:srgbClr val="000000"/>
                </a:solidFill>
                <a:effectLst/>
                <a:latin typeface="verdana" panose="020B0604030504040204" pitchFamily="34" charset="0"/>
              </a:rPr>
              <a:t>  </a:t>
            </a:r>
          </a:p>
          <a:p>
            <a:pPr marL="0" indent="0" algn="l">
              <a:buNone/>
            </a:pPr>
            <a:r>
              <a:rPr lang="en-US" b="0" i="0" dirty="0">
                <a:solidFill>
                  <a:srgbClr val="000000"/>
                </a:solidFill>
                <a:effectLst/>
                <a:latin typeface="verdana" panose="020B0604030504040204" pitchFamily="34" charset="0"/>
              </a:rPr>
              <a:t># Calling the function without giving any argument.  </a:t>
            </a:r>
          </a:p>
          <a:p>
            <a:pPr marL="0" indent="0" algn="l">
              <a:buNone/>
            </a:pPr>
            <a:r>
              <a:rPr lang="en-US" b="1" dirty="0">
                <a:solidFill>
                  <a:srgbClr val="006699"/>
                </a:solidFill>
                <a:latin typeface="verdana" panose="020B0604030504040204" pitchFamily="34" charset="0"/>
              </a:rPr>
              <a:t>multi</a:t>
            </a:r>
            <a:r>
              <a:rPr lang="en-US" b="0" i="0" dirty="0">
                <a:solidFill>
                  <a:srgbClr val="000000"/>
                </a:solidFill>
                <a:effectLst/>
                <a:latin typeface="verdana" panose="020B0604030504040204" pitchFamily="34" charset="0"/>
              </a:rPr>
              <a:t>() </a:t>
            </a:r>
          </a:p>
          <a:p>
            <a:endParaRPr lang="en-IN" dirty="0"/>
          </a:p>
        </p:txBody>
      </p:sp>
    </p:spTree>
    <p:extLst>
      <p:ext uri="{BB962C8B-B14F-4D97-AF65-F5344CB8AC3E}">
        <p14:creationId xmlns:p14="http://schemas.microsoft.com/office/powerpoint/2010/main" val="2316398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14E52A-FCBA-4CB3-83BC-5C8884C5EB4C}"/>
              </a:ext>
            </a:extLst>
          </p:cNvPr>
          <p:cNvSpPr>
            <a:spLocks noGrp="1"/>
          </p:cNvSpPr>
          <p:nvPr>
            <p:ph idx="1"/>
          </p:nvPr>
        </p:nvSpPr>
        <p:spPr>
          <a:xfrm>
            <a:off x="838200" y="342900"/>
            <a:ext cx="10515600" cy="5834063"/>
          </a:xfrm>
        </p:spPr>
        <p:txBody>
          <a:bodyPr>
            <a:normAutofit fontScale="92500" lnSpcReduction="20000"/>
          </a:bodyPr>
          <a:lstStyle/>
          <a:p>
            <a:pPr marL="0" indent="0">
              <a:buNone/>
            </a:pPr>
            <a:r>
              <a:rPr lang="en-US" b="1" i="0" dirty="0">
                <a:solidFill>
                  <a:srgbClr val="333333"/>
                </a:solidFill>
                <a:effectLst/>
                <a:latin typeface="Helvetica Neue"/>
              </a:rPr>
              <a:t>Apply family of functions</a:t>
            </a:r>
          </a:p>
          <a:p>
            <a:pPr marL="0" indent="0">
              <a:buNone/>
            </a:pPr>
            <a:r>
              <a:rPr lang="en-US" i="0" dirty="0">
                <a:solidFill>
                  <a:srgbClr val="333333"/>
                </a:solidFill>
                <a:effectLst/>
                <a:latin typeface="Times New Roman" panose="02020603050405020304" pitchFamily="18" charset="0"/>
                <a:cs typeface="Times New Roman" panose="02020603050405020304" pitchFamily="18" charset="0"/>
              </a:rPr>
              <a:t>What if we could apply a function to all the elements of the input? </a:t>
            </a:r>
          </a:p>
          <a:p>
            <a:pPr marL="0" indent="0">
              <a:buNone/>
            </a:pPr>
            <a:r>
              <a:rPr lang="en-US" i="0" dirty="0">
                <a:solidFill>
                  <a:srgbClr val="333333"/>
                </a:solidFill>
                <a:effectLst/>
                <a:latin typeface="Times New Roman" panose="02020603050405020304" pitchFamily="18" charset="0"/>
                <a:cs typeface="Times New Roman" panose="02020603050405020304" pitchFamily="18" charset="0"/>
              </a:rPr>
              <a:t>We can do this with a function called </a:t>
            </a:r>
            <a:r>
              <a:rPr lang="en-US" i="0" dirty="0" err="1">
                <a:solidFill>
                  <a:srgbClr val="333333"/>
                </a:solidFill>
                <a:effectLst/>
                <a:latin typeface="Times New Roman" panose="02020603050405020304" pitchFamily="18" charset="0"/>
                <a:cs typeface="Times New Roman" panose="02020603050405020304" pitchFamily="18" charset="0"/>
              </a:rPr>
              <a:t>sapply</a:t>
            </a:r>
            <a:r>
              <a:rPr lang="en-US" i="0" dirty="0">
                <a:solidFill>
                  <a:srgbClr val="333333"/>
                </a:solidFill>
                <a:effectLst/>
                <a:latin typeface="Times New Roman" panose="02020603050405020304" pitchFamily="18" charset="0"/>
                <a:cs typeface="Times New Roman" panose="02020603050405020304" pitchFamily="18" charset="0"/>
              </a:rPr>
              <a:t>().</a:t>
            </a:r>
          </a:p>
          <a:p>
            <a:pPr marL="0" indent="0">
              <a:buNone/>
            </a:pPr>
            <a:endParaRPr lang="en-US" i="0" dirty="0">
              <a:solidFill>
                <a:srgbClr val="333333"/>
              </a:solidFill>
              <a:effectLst/>
              <a:latin typeface="Times New Roman" panose="02020603050405020304" pitchFamily="18" charset="0"/>
              <a:cs typeface="Times New Roman" panose="02020603050405020304" pitchFamily="18" charset="0"/>
            </a:endParaRPr>
          </a:p>
          <a:p>
            <a:pPr marL="0" indent="0">
              <a:buNone/>
            </a:pPr>
            <a:r>
              <a:rPr lang="en-US" i="0" dirty="0" err="1">
                <a:solidFill>
                  <a:srgbClr val="333333"/>
                </a:solidFill>
                <a:effectLst/>
                <a:latin typeface="Times New Roman" panose="02020603050405020304" pitchFamily="18" charset="0"/>
                <a:cs typeface="Times New Roman" panose="02020603050405020304" pitchFamily="18" charset="0"/>
              </a:rPr>
              <a:t>sapply</a:t>
            </a:r>
            <a:r>
              <a:rPr lang="en-US" i="0" dirty="0">
                <a:solidFill>
                  <a:srgbClr val="333333"/>
                </a:solidFill>
                <a:effectLst/>
                <a:latin typeface="Times New Roman" panose="02020603050405020304" pitchFamily="18" charset="0"/>
                <a:cs typeface="Times New Roman" panose="02020603050405020304" pitchFamily="18" charset="0"/>
              </a:rPr>
              <a:t>() comes from the apply family of functions.</a:t>
            </a:r>
          </a:p>
          <a:p>
            <a:pPr marL="0" indent="0">
              <a:buNone/>
            </a:pPr>
            <a:endParaRPr lang="en-US" i="0" dirty="0">
              <a:solidFill>
                <a:srgbClr val="333333"/>
              </a:solidFill>
              <a:effectLst/>
              <a:latin typeface="Times New Roman" panose="02020603050405020304" pitchFamily="18" charset="0"/>
              <a:cs typeface="Times New Roman" panose="02020603050405020304" pitchFamily="18" charset="0"/>
            </a:endParaRPr>
          </a:p>
          <a:p>
            <a:pPr marL="0" indent="0">
              <a:buNone/>
            </a:pPr>
            <a:r>
              <a:rPr lang="en-US" i="0" dirty="0">
                <a:solidFill>
                  <a:srgbClr val="333333"/>
                </a:solidFill>
                <a:effectLst/>
                <a:latin typeface="Times New Roman" panose="02020603050405020304" pitchFamily="18" charset="0"/>
                <a:cs typeface="Times New Roman" panose="02020603050405020304" pitchFamily="18" charset="0"/>
              </a:rPr>
              <a:t>The syntax is as follows: </a:t>
            </a:r>
          </a:p>
          <a:p>
            <a:pPr marL="0" indent="0">
              <a:buNone/>
            </a:pPr>
            <a:r>
              <a:rPr lang="en-US" i="0" dirty="0">
                <a:solidFill>
                  <a:srgbClr val="333333"/>
                </a:solidFill>
                <a:effectLst/>
                <a:latin typeface="Times New Roman" panose="02020603050405020304" pitchFamily="18" charset="0"/>
                <a:cs typeface="Times New Roman" panose="02020603050405020304" pitchFamily="18" charset="0"/>
              </a:rPr>
              <a:t>	</a:t>
            </a:r>
            <a:r>
              <a:rPr lang="en-US" i="0" dirty="0" err="1">
                <a:solidFill>
                  <a:srgbClr val="333333"/>
                </a:solidFill>
                <a:effectLst/>
                <a:latin typeface="Times New Roman" panose="02020603050405020304" pitchFamily="18" charset="0"/>
                <a:cs typeface="Times New Roman" panose="02020603050405020304" pitchFamily="18" charset="0"/>
              </a:rPr>
              <a:t>sapply</a:t>
            </a:r>
            <a:r>
              <a:rPr lang="en-US" i="0" dirty="0">
                <a:solidFill>
                  <a:srgbClr val="333333"/>
                </a:solidFill>
                <a:effectLst/>
                <a:latin typeface="Times New Roman" panose="02020603050405020304" pitchFamily="18" charset="0"/>
                <a:cs typeface="Times New Roman" panose="02020603050405020304" pitchFamily="18" charset="0"/>
              </a:rPr>
              <a:t>(X, FUN)</a:t>
            </a:r>
          </a:p>
          <a:p>
            <a:pPr marL="0" indent="0">
              <a:buNone/>
            </a:pPr>
            <a:endParaRPr lang="en-US" i="0" dirty="0">
              <a:solidFill>
                <a:srgbClr val="333333"/>
              </a:solidFill>
              <a:effectLst/>
              <a:latin typeface="Times New Roman" panose="02020603050405020304" pitchFamily="18" charset="0"/>
              <a:cs typeface="Times New Roman" panose="02020603050405020304" pitchFamily="18" charset="0"/>
            </a:endParaRPr>
          </a:p>
          <a:p>
            <a:pPr marL="0" indent="0">
              <a:buNone/>
            </a:pPr>
            <a:r>
              <a:rPr lang="en-US" i="0" dirty="0">
                <a:solidFill>
                  <a:srgbClr val="333333"/>
                </a:solidFill>
                <a:effectLst/>
                <a:latin typeface="Times New Roman" panose="02020603050405020304" pitchFamily="18" charset="0"/>
                <a:cs typeface="Times New Roman" panose="02020603050405020304" pitchFamily="18" charset="0"/>
              </a:rPr>
              <a:t>The function call is </a:t>
            </a:r>
            <a:r>
              <a:rPr lang="en-US" i="0" dirty="0" err="1">
                <a:solidFill>
                  <a:srgbClr val="333333"/>
                </a:solidFill>
                <a:effectLst/>
                <a:latin typeface="Times New Roman" panose="02020603050405020304" pitchFamily="18" charset="0"/>
                <a:cs typeface="Times New Roman" panose="02020603050405020304" pitchFamily="18" charset="0"/>
              </a:rPr>
              <a:t>sapply</a:t>
            </a:r>
            <a:r>
              <a:rPr lang="en-US" i="0" dirty="0">
                <a:solidFill>
                  <a:srgbClr val="333333"/>
                </a:solidFill>
                <a:effectLst/>
                <a:latin typeface="Times New Roman" panose="02020603050405020304" pitchFamily="18" charset="0"/>
                <a:cs typeface="Times New Roman" panose="02020603050405020304" pitchFamily="18" charset="0"/>
              </a:rPr>
              <a:t> with the Arguments:</a:t>
            </a:r>
          </a:p>
          <a:p>
            <a:pPr marL="0" indent="0">
              <a:buNone/>
            </a:pPr>
            <a:endParaRPr lang="en-US" i="0" dirty="0">
              <a:solidFill>
                <a:srgbClr val="333333"/>
              </a:solidFill>
              <a:effectLst/>
              <a:latin typeface="Times New Roman" panose="02020603050405020304" pitchFamily="18" charset="0"/>
              <a:cs typeface="Times New Roman" panose="02020603050405020304" pitchFamily="18" charset="0"/>
            </a:endParaRPr>
          </a:p>
          <a:p>
            <a:pPr marL="0" indent="0">
              <a:buNone/>
            </a:pPr>
            <a:r>
              <a:rPr lang="en-US" i="0" dirty="0">
                <a:solidFill>
                  <a:srgbClr val="333333"/>
                </a:solidFill>
                <a:effectLst/>
                <a:latin typeface="Times New Roman" panose="02020603050405020304" pitchFamily="18" charset="0"/>
                <a:cs typeface="Times New Roman" panose="02020603050405020304" pitchFamily="18" charset="0"/>
              </a:rPr>
              <a:t>X: A vector or an object. The input needs to be a list, vector, or data frame.</a:t>
            </a:r>
          </a:p>
          <a:p>
            <a:pPr marL="0" indent="0">
              <a:buNone/>
            </a:pPr>
            <a:r>
              <a:rPr lang="en-US" i="0" dirty="0">
                <a:solidFill>
                  <a:srgbClr val="333333"/>
                </a:solidFill>
                <a:effectLst/>
                <a:latin typeface="Times New Roman" panose="02020603050405020304" pitchFamily="18" charset="0"/>
                <a:cs typeface="Times New Roman" panose="02020603050405020304" pitchFamily="18" charset="0"/>
              </a:rPr>
              <a:t>FUN: Function applied to each element of x.</a:t>
            </a:r>
          </a:p>
          <a:p>
            <a:pPr marL="0" indent="0">
              <a:buNone/>
            </a:pPr>
            <a:r>
              <a:rPr lang="en-US" i="0" dirty="0">
                <a:solidFill>
                  <a:srgbClr val="333333"/>
                </a:solidFill>
                <a:effectLst/>
                <a:latin typeface="Times New Roman" panose="02020603050405020304" pitchFamily="18" charset="0"/>
                <a:cs typeface="Times New Roman" panose="02020603050405020304" pitchFamily="18" charset="0"/>
              </a:rPr>
              <a:t>The output from </a:t>
            </a:r>
            <a:r>
              <a:rPr lang="en-US" i="0" dirty="0" err="1">
                <a:solidFill>
                  <a:srgbClr val="333333"/>
                </a:solidFill>
                <a:effectLst/>
                <a:latin typeface="Times New Roman" panose="02020603050405020304" pitchFamily="18" charset="0"/>
                <a:cs typeface="Times New Roman" panose="02020603050405020304" pitchFamily="18" charset="0"/>
              </a:rPr>
              <a:t>sapply</a:t>
            </a:r>
            <a:r>
              <a:rPr lang="en-US" i="0" dirty="0">
                <a:solidFill>
                  <a:srgbClr val="333333"/>
                </a:solidFill>
                <a:effectLst/>
                <a:latin typeface="Times New Roman" panose="02020603050405020304" pitchFamily="18" charset="0"/>
                <a:cs typeface="Times New Roman" panose="02020603050405020304" pitchFamily="18" charset="0"/>
              </a:rPr>
              <a:t> is a vector or matrix. </a:t>
            </a:r>
          </a:p>
          <a:p>
            <a:pPr marL="0" indent="0">
              <a:buNone/>
            </a:pPr>
            <a:endParaRPr lang="en-US" i="0" dirty="0">
              <a:solidFill>
                <a:srgbClr val="333333"/>
              </a:solidFill>
              <a:effectLst/>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68153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15C74C-16D1-4761-9C5E-58968E7A80E3}"/>
              </a:ext>
            </a:extLst>
          </p:cNvPr>
          <p:cNvSpPr>
            <a:spLocks noGrp="1"/>
          </p:cNvSpPr>
          <p:nvPr>
            <p:ph idx="1"/>
          </p:nvPr>
        </p:nvSpPr>
        <p:spPr>
          <a:xfrm>
            <a:off x="838200" y="447675"/>
            <a:ext cx="10515600" cy="5729288"/>
          </a:xfrm>
        </p:spPr>
        <p:txBody>
          <a:bodyPr/>
          <a:lstStyle/>
          <a:p>
            <a:r>
              <a:rPr lang="en-IN" dirty="0"/>
              <a:t>Example of </a:t>
            </a:r>
            <a:r>
              <a:rPr lang="en-IN" dirty="0" err="1"/>
              <a:t>sapply</a:t>
            </a:r>
            <a:r>
              <a:rPr lang="en-IN" dirty="0"/>
              <a:t>()</a:t>
            </a:r>
          </a:p>
          <a:p>
            <a:pPr marL="457200" lvl="1" indent="0">
              <a:buNone/>
            </a:pPr>
            <a:r>
              <a:rPr lang="en-US" dirty="0"/>
              <a:t>df1 &lt;-</a:t>
            </a:r>
            <a:r>
              <a:rPr lang="en-US" dirty="0" err="1"/>
              <a:t>as.data.frame</a:t>
            </a:r>
            <a:r>
              <a:rPr lang="en-US" dirty="0"/>
              <a:t>(c(1,2,3,4,5,6,7))</a:t>
            </a:r>
          </a:p>
          <a:p>
            <a:pPr marL="457200" lvl="1" indent="0">
              <a:buNone/>
            </a:pPr>
            <a:endParaRPr lang="en-US" dirty="0"/>
          </a:p>
          <a:p>
            <a:pPr marL="457200" lvl="1" indent="0">
              <a:buNone/>
            </a:pPr>
            <a:r>
              <a:rPr lang="en-US" dirty="0" err="1"/>
              <a:t>sapply</a:t>
            </a:r>
            <a:r>
              <a:rPr lang="en-US" dirty="0"/>
              <a:t>(df1, max)</a:t>
            </a:r>
          </a:p>
          <a:p>
            <a:pPr marL="457200" lvl="1" indent="0">
              <a:buNone/>
            </a:pPr>
            <a:endParaRPr lang="en-US" dirty="0"/>
          </a:p>
          <a:p>
            <a:pPr marL="457200" lvl="1" indent="0">
              <a:buNone/>
            </a:pPr>
            <a:r>
              <a:rPr lang="en-US" dirty="0"/>
              <a:t>Output:</a:t>
            </a:r>
          </a:p>
          <a:p>
            <a:pPr marL="457200" lvl="1" indent="0">
              <a:buNone/>
            </a:pPr>
            <a:r>
              <a:rPr lang="en-IN" dirty="0"/>
              <a:t>## c(1, 2, 3, 4, 5, 6, 7) </a:t>
            </a:r>
          </a:p>
          <a:p>
            <a:pPr marL="457200" lvl="1" indent="0">
              <a:buNone/>
            </a:pPr>
            <a:r>
              <a:rPr lang="en-IN" dirty="0"/>
              <a:t>##                      7</a:t>
            </a:r>
          </a:p>
        </p:txBody>
      </p:sp>
    </p:spTree>
    <p:extLst>
      <p:ext uri="{BB962C8B-B14F-4D97-AF65-F5344CB8AC3E}">
        <p14:creationId xmlns:p14="http://schemas.microsoft.com/office/powerpoint/2010/main" val="799732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8018A0-44B9-4DD5-A224-E17F28D416FE}"/>
              </a:ext>
            </a:extLst>
          </p:cNvPr>
          <p:cNvSpPr>
            <a:spLocks noGrp="1"/>
          </p:cNvSpPr>
          <p:nvPr>
            <p:ph idx="1"/>
          </p:nvPr>
        </p:nvSpPr>
        <p:spPr/>
        <p:txBody>
          <a:bodyPr/>
          <a:lstStyle/>
          <a:p>
            <a:pPr algn="ctr"/>
            <a:endParaRPr lang="en-IN" dirty="0"/>
          </a:p>
          <a:p>
            <a:pPr algn="ctr"/>
            <a:endParaRPr lang="en-IN" dirty="0"/>
          </a:p>
          <a:p>
            <a:pPr algn="ctr"/>
            <a:endParaRPr lang="en-IN" dirty="0"/>
          </a:p>
          <a:p>
            <a:pPr marL="0" indent="0" algn="ctr">
              <a:buNone/>
            </a:pPr>
            <a:r>
              <a:rPr lang="en-IN" sz="7200" dirty="0"/>
              <a:t>THANKS</a:t>
            </a:r>
          </a:p>
        </p:txBody>
      </p:sp>
    </p:spTree>
    <p:extLst>
      <p:ext uri="{BB962C8B-B14F-4D97-AF65-F5344CB8AC3E}">
        <p14:creationId xmlns:p14="http://schemas.microsoft.com/office/powerpoint/2010/main" val="502626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1A5B5-2417-4082-B2AC-C6A7D4E39E40}"/>
              </a:ext>
            </a:extLst>
          </p:cNvPr>
          <p:cNvSpPr>
            <a:spLocks noGrp="1"/>
          </p:cNvSpPr>
          <p:nvPr>
            <p:ph type="title"/>
          </p:nvPr>
        </p:nvSpPr>
        <p:spPr/>
        <p:txBody>
          <a:bodyPr/>
          <a:lstStyle/>
          <a:p>
            <a:r>
              <a:rPr lang="en-IN" dirty="0"/>
              <a:t>User Defined Function</a:t>
            </a:r>
          </a:p>
        </p:txBody>
      </p:sp>
      <p:sp>
        <p:nvSpPr>
          <p:cNvPr id="3" name="Content Placeholder 2">
            <a:extLst>
              <a:ext uri="{FF2B5EF4-FFF2-40B4-BE49-F238E27FC236}">
                <a16:creationId xmlns:a16="http://schemas.microsoft.com/office/drawing/2014/main" id="{1A9AB2C9-DDD2-4A8C-928D-E3F1F560019A}"/>
              </a:ext>
            </a:extLst>
          </p:cNvPr>
          <p:cNvSpPr>
            <a:spLocks noGrp="1"/>
          </p:cNvSpPr>
          <p:nvPr>
            <p:ph idx="1"/>
          </p:nvPr>
        </p:nvSpPr>
        <p:spPr/>
        <p:txBody>
          <a:bodyPr>
            <a:normAutofit fontScale="62500" lnSpcReduction="20000"/>
          </a:bodyPr>
          <a:lstStyle/>
          <a:p>
            <a:pPr marL="0" indent="0">
              <a:buNone/>
            </a:pPr>
            <a:r>
              <a:rPr lang="en-US" sz="3000" dirty="0">
                <a:latin typeface="Times New Roman" panose="02020603050405020304" pitchFamily="18" charset="0"/>
                <a:cs typeface="Times New Roman" panose="02020603050405020304" pitchFamily="18" charset="0"/>
              </a:rPr>
              <a:t>Functions help us achieve our programmatic goals. They are the set of instructions that we can repeatedly call (or use) to manipulate data, objects, and states.</a:t>
            </a:r>
          </a:p>
          <a:p>
            <a:pPr marL="0" indent="0">
              <a:buNone/>
            </a:pPr>
            <a:r>
              <a:rPr lang="en-US" sz="3000" dirty="0">
                <a:latin typeface="Times New Roman" panose="02020603050405020304" pitchFamily="18" charset="0"/>
                <a:cs typeface="Times New Roman" panose="02020603050405020304" pitchFamily="18" charset="0"/>
              </a:rPr>
              <a:t>Some functions are built in such as:</a:t>
            </a:r>
          </a:p>
          <a:p>
            <a:pPr marL="0" indent="0">
              <a:buNone/>
            </a:pPr>
            <a:r>
              <a:rPr lang="en-US" sz="3000" dirty="0" err="1">
                <a:latin typeface="Times New Roman" panose="02020603050405020304" pitchFamily="18" charset="0"/>
                <a:cs typeface="Times New Roman" panose="02020603050405020304" pitchFamily="18" charset="0"/>
              </a:rPr>
              <a:t>toupper</a:t>
            </a:r>
            <a:endParaRPr lang="en-US" sz="3000" dirty="0">
              <a:latin typeface="Times New Roman" panose="02020603050405020304" pitchFamily="18" charset="0"/>
              <a:cs typeface="Times New Roman" panose="02020603050405020304" pitchFamily="18" charset="0"/>
            </a:endParaRPr>
          </a:p>
          <a:p>
            <a:pPr marL="0" indent="0">
              <a:buNone/>
            </a:pPr>
            <a:r>
              <a:rPr lang="en-US" sz="3000" dirty="0" err="1">
                <a:latin typeface="Times New Roman" panose="02020603050405020304" pitchFamily="18" charset="0"/>
                <a:cs typeface="Times New Roman" panose="02020603050405020304" pitchFamily="18" charset="0"/>
              </a:rPr>
              <a:t>toupper</a:t>
            </a:r>
            <a:r>
              <a:rPr lang="en-US" sz="3000" dirty="0">
                <a:latin typeface="Times New Roman" panose="02020603050405020304" pitchFamily="18" charset="0"/>
                <a:cs typeface="Times New Roman" panose="02020603050405020304" pitchFamily="18" charset="0"/>
              </a:rPr>
              <a:t>("hello world")</a:t>
            </a:r>
          </a:p>
          <a:p>
            <a:pPr marL="0" indent="0">
              <a:buNone/>
            </a:pPr>
            <a:r>
              <a:rPr lang="en-US" sz="3000" dirty="0">
                <a:latin typeface="Times New Roman" panose="02020603050405020304" pitchFamily="18" charset="0"/>
                <a:cs typeface="Times New Roman" panose="02020603050405020304" pitchFamily="18" charset="0"/>
              </a:rPr>
              <a:t>## [1] "HELLO WORLD"</a:t>
            </a:r>
          </a:p>
          <a:p>
            <a:pPr marL="0" indent="0">
              <a:buNone/>
            </a:pPr>
            <a:r>
              <a:rPr lang="en-US" sz="3000" dirty="0">
                <a:latin typeface="Times New Roman" panose="02020603050405020304" pitchFamily="18" charset="0"/>
                <a:cs typeface="Times New Roman" panose="02020603050405020304" pitchFamily="18" charset="0"/>
              </a:rPr>
              <a:t>mean</a:t>
            </a:r>
          </a:p>
          <a:p>
            <a:pPr marL="0" indent="0">
              <a:buNone/>
            </a:pPr>
            <a:r>
              <a:rPr lang="en-US" sz="3000" dirty="0">
                <a:latin typeface="Times New Roman" panose="02020603050405020304" pitchFamily="18" charset="0"/>
                <a:cs typeface="Times New Roman" panose="02020603050405020304" pitchFamily="18" charset="0"/>
              </a:rPr>
              <a:t>mean(c(1,2,3,4,5))</a:t>
            </a:r>
          </a:p>
          <a:p>
            <a:pPr marL="0" indent="0">
              <a:buNone/>
            </a:pPr>
            <a:r>
              <a:rPr lang="en-US" sz="3000" dirty="0">
                <a:latin typeface="Times New Roman" panose="02020603050405020304" pitchFamily="18" charset="0"/>
                <a:cs typeface="Times New Roman" panose="02020603050405020304" pitchFamily="18" charset="0"/>
              </a:rPr>
              <a:t>## [1] 3</a:t>
            </a:r>
          </a:p>
          <a:p>
            <a:pPr marL="0" indent="0">
              <a:buNone/>
            </a:pPr>
            <a:r>
              <a:rPr lang="en-US" sz="3000" dirty="0" err="1">
                <a:latin typeface="Times New Roman" panose="02020603050405020304" pitchFamily="18" charset="0"/>
                <a:cs typeface="Times New Roman" panose="02020603050405020304" pitchFamily="18" charset="0"/>
              </a:rPr>
              <a:t>is.numeric</a:t>
            </a:r>
            <a:endParaRPr lang="en-US" sz="3000" dirty="0">
              <a:latin typeface="Times New Roman" panose="02020603050405020304" pitchFamily="18" charset="0"/>
              <a:cs typeface="Times New Roman" panose="02020603050405020304" pitchFamily="18" charset="0"/>
            </a:endParaRPr>
          </a:p>
          <a:p>
            <a:pPr marL="0" indent="0">
              <a:buNone/>
            </a:pPr>
            <a:r>
              <a:rPr lang="en-US" sz="3000" dirty="0" err="1">
                <a:latin typeface="Times New Roman" panose="02020603050405020304" pitchFamily="18" charset="0"/>
                <a:cs typeface="Times New Roman" panose="02020603050405020304" pitchFamily="18" charset="0"/>
              </a:rPr>
              <a:t>is.numeric</a:t>
            </a:r>
            <a:r>
              <a:rPr lang="en-US" sz="3000" dirty="0">
                <a:latin typeface="Times New Roman" panose="02020603050405020304" pitchFamily="18" charset="0"/>
                <a:cs typeface="Times New Roman" panose="02020603050405020304" pitchFamily="18" charset="0"/>
              </a:rPr>
              <a:t>(4)</a:t>
            </a:r>
          </a:p>
          <a:p>
            <a:pPr marL="0" indent="0">
              <a:buNone/>
            </a:pPr>
            <a:r>
              <a:rPr lang="en-US" sz="3000" dirty="0">
                <a:latin typeface="Times New Roman" panose="02020603050405020304" pitchFamily="18" charset="0"/>
                <a:cs typeface="Times New Roman" panose="02020603050405020304" pitchFamily="18" charset="0"/>
              </a:rPr>
              <a:t>## [1] TRUE</a:t>
            </a:r>
          </a:p>
          <a:p>
            <a:pPr marL="0" indent="0">
              <a:buNone/>
            </a:pPr>
            <a:r>
              <a:rPr lang="en-US" sz="3000" dirty="0">
                <a:latin typeface="Times New Roman" panose="02020603050405020304" pitchFamily="18" charset="0"/>
                <a:cs typeface="Times New Roman" panose="02020603050405020304" pitchFamily="18" charset="0"/>
              </a:rPr>
              <a:t>is.na</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2063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33B7B-4C56-4861-B397-F029B78A0B5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82E23C0-C086-4A9C-B109-01768945683C}"/>
              </a:ext>
            </a:extLst>
          </p:cNvPr>
          <p:cNvSpPr>
            <a:spLocks noGrp="1"/>
          </p:cNvSpPr>
          <p:nvPr>
            <p:ph idx="1"/>
          </p:nvPr>
        </p:nvSpPr>
        <p:spPr/>
        <p:txBody>
          <a:bodyPr/>
          <a:lstStyle/>
          <a:p>
            <a:r>
              <a:rPr lang="pl-PL" dirty="0"/>
              <a:t>is.na(NA)</a:t>
            </a:r>
            <a:endParaRPr lang="en-IN" dirty="0"/>
          </a:p>
          <a:p>
            <a:r>
              <a:rPr lang="pl-PL" dirty="0"/>
              <a:t>## [1] TRUE</a:t>
            </a:r>
          </a:p>
          <a:p>
            <a:r>
              <a:rPr lang="en-IN" dirty="0"/>
              <a:t>is.na(25)</a:t>
            </a:r>
          </a:p>
          <a:p>
            <a:r>
              <a:rPr lang="en-IN" dirty="0"/>
              <a:t>False</a:t>
            </a:r>
            <a:endParaRPr lang="pl-PL" dirty="0"/>
          </a:p>
          <a:p>
            <a:r>
              <a:rPr lang="pl-PL" dirty="0"/>
              <a:t>sqrt</a:t>
            </a:r>
          </a:p>
          <a:p>
            <a:endParaRPr lang="pl-PL" dirty="0"/>
          </a:p>
          <a:p>
            <a:r>
              <a:rPr lang="pl-PL" dirty="0"/>
              <a:t>sqrt(25)</a:t>
            </a:r>
          </a:p>
          <a:p>
            <a:r>
              <a:rPr lang="pl-PL" dirty="0"/>
              <a:t>## [1] 5</a:t>
            </a:r>
            <a:endParaRPr lang="en-IN" dirty="0"/>
          </a:p>
        </p:txBody>
      </p:sp>
    </p:spTree>
    <p:extLst>
      <p:ext uri="{BB962C8B-B14F-4D97-AF65-F5344CB8AC3E}">
        <p14:creationId xmlns:p14="http://schemas.microsoft.com/office/powerpoint/2010/main" val="2496559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9CD5C-54DC-42D2-94DF-F702DBE93FE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AB3B165-616E-483B-89C6-1E04AE7FA82D}"/>
              </a:ext>
            </a:extLst>
          </p:cNvPr>
          <p:cNvSpPr>
            <a:spLocks noGrp="1"/>
          </p:cNvSpPr>
          <p:nvPr>
            <p:ph idx="1"/>
          </p:nvPr>
        </p:nvSpPr>
        <p:spPr/>
        <p:txBody>
          <a:bodyPr>
            <a:normAutofit fontScale="92500" lnSpcReduction="10000"/>
          </a:bodyPr>
          <a:lstStyle/>
          <a:p>
            <a:r>
              <a:rPr lang="en-US" dirty="0"/>
              <a:t>Functions operate on some specified arguments. They generally return some value (a number, a string etc.). Such as passing the value of 25 to the square root function sqrt() and the return value is 5.</a:t>
            </a:r>
          </a:p>
          <a:p>
            <a:endParaRPr lang="en-US" dirty="0"/>
          </a:p>
          <a:p>
            <a:r>
              <a:rPr lang="en-US" dirty="0"/>
              <a:t>In addition to using pre-existing functions from R packages, we can write our own.</a:t>
            </a:r>
          </a:p>
          <a:p>
            <a:endParaRPr lang="en-US" dirty="0"/>
          </a:p>
          <a:p>
            <a:r>
              <a:rPr lang="en-US" dirty="0"/>
              <a:t>Functions are useful for executing repetitive commands.</a:t>
            </a:r>
          </a:p>
          <a:p>
            <a:r>
              <a:rPr lang="en-US" dirty="0"/>
              <a:t>Planning is key to writing effective functions.</a:t>
            </a:r>
          </a:p>
          <a:p>
            <a:r>
              <a:rPr lang="en-US" dirty="0"/>
              <a:t>This code shows the simple construction of a user designed function. Each function has two parts: the function definition and the function call.</a:t>
            </a:r>
            <a:endParaRPr lang="en-IN" dirty="0"/>
          </a:p>
        </p:txBody>
      </p:sp>
    </p:spTree>
    <p:extLst>
      <p:ext uri="{BB962C8B-B14F-4D97-AF65-F5344CB8AC3E}">
        <p14:creationId xmlns:p14="http://schemas.microsoft.com/office/powerpoint/2010/main" val="2569928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37D27-91AF-4CB8-88AB-5FEB7ED29C0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8E7CFE2-3BDC-4890-BD7F-477F363E8175}"/>
              </a:ext>
            </a:extLst>
          </p:cNvPr>
          <p:cNvSpPr>
            <a:spLocks noGrp="1"/>
          </p:cNvSpPr>
          <p:nvPr>
            <p:ph idx="1"/>
          </p:nvPr>
        </p:nvSpPr>
        <p:spPr/>
        <p:txBody>
          <a:bodyPr>
            <a:normAutofit/>
          </a:bodyPr>
          <a:lstStyle/>
          <a:p>
            <a:r>
              <a:rPr lang="en-US" dirty="0"/>
              <a:t>Part 1 - The function definition</a:t>
            </a:r>
          </a:p>
          <a:p>
            <a:endParaRPr lang="en-US" dirty="0"/>
          </a:p>
          <a:p>
            <a:pPr marL="457200" lvl="1" indent="0">
              <a:buNone/>
            </a:pPr>
            <a:r>
              <a:rPr lang="en-US" dirty="0" err="1"/>
              <a:t>functionname</a:t>
            </a:r>
            <a:r>
              <a:rPr lang="en-US" dirty="0"/>
              <a:t> &lt;- function(x){</a:t>
            </a:r>
          </a:p>
          <a:p>
            <a:pPr marL="457200" lvl="1" indent="0">
              <a:buNone/>
            </a:pPr>
            <a:r>
              <a:rPr lang="en-US" dirty="0"/>
              <a:t>  return(print(paste("The value", x,   "is returned")))</a:t>
            </a:r>
          </a:p>
          <a:p>
            <a:pPr marL="457200" lvl="1" indent="0">
              <a:buNone/>
            </a:pPr>
            <a:r>
              <a:rPr lang="en-US" dirty="0"/>
              <a:t>}</a:t>
            </a:r>
          </a:p>
          <a:p>
            <a:r>
              <a:rPr lang="en-US" dirty="0"/>
              <a:t>Part 2 - The function call</a:t>
            </a:r>
          </a:p>
          <a:p>
            <a:endParaRPr lang="en-US" dirty="0"/>
          </a:p>
          <a:p>
            <a:pPr marL="457200" lvl="1" indent="0">
              <a:buNone/>
            </a:pPr>
            <a:r>
              <a:rPr lang="en-US" dirty="0" err="1"/>
              <a:t>functionname</a:t>
            </a:r>
            <a:r>
              <a:rPr lang="en-US" dirty="0"/>
              <a:t>(34)</a:t>
            </a:r>
          </a:p>
          <a:p>
            <a:pPr marL="457200" lvl="1" indent="0">
              <a:buNone/>
            </a:pPr>
            <a:r>
              <a:rPr lang="en-US" dirty="0"/>
              <a:t>## [1] "The value 34 is returned"</a:t>
            </a:r>
            <a:endParaRPr lang="en-IN" dirty="0"/>
          </a:p>
        </p:txBody>
      </p:sp>
    </p:spTree>
    <p:extLst>
      <p:ext uri="{BB962C8B-B14F-4D97-AF65-F5344CB8AC3E}">
        <p14:creationId xmlns:p14="http://schemas.microsoft.com/office/powerpoint/2010/main" val="1396339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ECC2D-1650-41A4-88A3-0D982ED2473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5784991-3E50-449F-A850-CD17BB569BF0}"/>
              </a:ext>
            </a:extLst>
          </p:cNvPr>
          <p:cNvSpPr>
            <a:spLocks noGrp="1"/>
          </p:cNvSpPr>
          <p:nvPr>
            <p:ph idx="1"/>
          </p:nvPr>
        </p:nvSpPr>
        <p:spPr/>
        <p:txBody>
          <a:bodyPr>
            <a:normAutofit fontScale="92500" lnSpcReduction="10000"/>
          </a:bodyPr>
          <a:lstStyle/>
          <a:p>
            <a:r>
              <a:rPr lang="en-US" dirty="0"/>
              <a:t>Suppose we want to have a function to act on our data that adds 2 to every value. How would we design this function?</a:t>
            </a:r>
          </a:p>
          <a:p>
            <a:endParaRPr lang="en-US" dirty="0"/>
          </a:p>
          <a:p>
            <a:r>
              <a:rPr lang="en-US" dirty="0"/>
              <a:t>Function Pseudocode</a:t>
            </a:r>
          </a:p>
          <a:p>
            <a:endParaRPr lang="en-US" dirty="0"/>
          </a:p>
          <a:p>
            <a:pPr lvl="1"/>
            <a:r>
              <a:rPr lang="en-US" dirty="0"/>
              <a:t>We begin by drafting out the main components of a function.</a:t>
            </a:r>
          </a:p>
          <a:p>
            <a:pPr lvl="1"/>
            <a:endParaRPr lang="en-US" dirty="0"/>
          </a:p>
          <a:p>
            <a:pPr lvl="1"/>
            <a:r>
              <a:rPr lang="en-US" dirty="0"/>
              <a:t>First, let’s give our function a name. We’ll call it </a:t>
            </a:r>
            <a:r>
              <a:rPr lang="en-US" dirty="0" err="1"/>
              <a:t>myfunction</a:t>
            </a:r>
            <a:r>
              <a:rPr lang="en-US" dirty="0"/>
              <a:t>.</a:t>
            </a:r>
          </a:p>
          <a:p>
            <a:pPr lvl="1"/>
            <a:endParaRPr lang="en-US" dirty="0"/>
          </a:p>
          <a:p>
            <a:pPr lvl="1"/>
            <a:r>
              <a:rPr lang="en-US" dirty="0"/>
              <a:t>Next, we have to assign it to the a function declaration, namely, function()with an opening and closing curly bracket following the declaration. Then we add a variable as a parameter to a function declaration. In this case, we’ll call it </a:t>
            </a:r>
            <a:r>
              <a:rPr lang="en-US" dirty="0" err="1"/>
              <a:t>myparameter</a:t>
            </a:r>
            <a:r>
              <a:rPr lang="en-US" dirty="0"/>
              <a:t>.</a:t>
            </a:r>
            <a:endParaRPr lang="en-IN" dirty="0"/>
          </a:p>
        </p:txBody>
      </p:sp>
    </p:spTree>
    <p:extLst>
      <p:ext uri="{BB962C8B-B14F-4D97-AF65-F5344CB8AC3E}">
        <p14:creationId xmlns:p14="http://schemas.microsoft.com/office/powerpoint/2010/main" val="4069821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1AA6D-2F8C-478F-B692-4A5B59990DD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A919CF5-BC7A-415F-99D4-0A77C75F165D}"/>
              </a:ext>
            </a:extLst>
          </p:cNvPr>
          <p:cNvSpPr>
            <a:spLocks noGrp="1"/>
          </p:cNvSpPr>
          <p:nvPr>
            <p:ph idx="1"/>
          </p:nvPr>
        </p:nvSpPr>
        <p:spPr/>
        <p:txBody>
          <a:bodyPr>
            <a:normAutofit fontScale="77500" lnSpcReduction="20000"/>
          </a:bodyPr>
          <a:lstStyle/>
          <a:p>
            <a:pPr marL="0" indent="0">
              <a:buNone/>
            </a:pPr>
            <a:r>
              <a:rPr lang="en-US" dirty="0" err="1"/>
              <a:t>myfunction</a:t>
            </a:r>
            <a:r>
              <a:rPr lang="en-US" dirty="0"/>
              <a:t> &lt;- function(</a:t>
            </a:r>
            <a:r>
              <a:rPr lang="en-US" dirty="0" err="1"/>
              <a:t>myparameter</a:t>
            </a:r>
            <a:r>
              <a:rPr lang="en-US" dirty="0"/>
              <a:t>){</a:t>
            </a:r>
          </a:p>
          <a:p>
            <a:pPr marL="0" indent="0">
              <a:buNone/>
            </a:pPr>
            <a:r>
              <a:rPr lang="en-US" dirty="0"/>
              <a:t>}</a:t>
            </a:r>
          </a:p>
          <a:p>
            <a:r>
              <a:rPr lang="en-US" dirty="0"/>
              <a:t>Now let’s set up our function call.</a:t>
            </a:r>
          </a:p>
          <a:p>
            <a:pPr marL="457200" lvl="1" indent="0">
              <a:buNone/>
            </a:pPr>
            <a:r>
              <a:rPr lang="en-US" dirty="0" err="1"/>
              <a:t>myfunction</a:t>
            </a:r>
            <a:r>
              <a:rPr lang="en-US" dirty="0"/>
              <a:t>(22)</a:t>
            </a:r>
          </a:p>
          <a:p>
            <a:r>
              <a:rPr lang="en-US" dirty="0"/>
              <a:t>If we try to run the function declaration it will work perfectly. However, when we call it </a:t>
            </a:r>
            <a:r>
              <a:rPr lang="en-US" dirty="0" err="1"/>
              <a:t>it</a:t>
            </a:r>
            <a:r>
              <a:rPr lang="en-US" dirty="0"/>
              <a:t> will return the value of NULL. This is because we have not specified in our function declaration what do to do with the parameter that is passed into the function. Let’s go ahead and do that.</a:t>
            </a:r>
          </a:p>
          <a:p>
            <a:endParaRPr lang="en-US" dirty="0"/>
          </a:p>
          <a:p>
            <a:r>
              <a:rPr lang="en-US" dirty="0"/>
              <a:t>In this case, we are just adding 2 to my parameter.</a:t>
            </a:r>
          </a:p>
          <a:p>
            <a:endParaRPr lang="en-US" dirty="0"/>
          </a:p>
          <a:p>
            <a:pPr marL="457200" lvl="1" indent="0">
              <a:buNone/>
            </a:pPr>
            <a:r>
              <a:rPr lang="en-US" dirty="0" err="1"/>
              <a:t>myfunction</a:t>
            </a:r>
            <a:r>
              <a:rPr lang="en-US" dirty="0"/>
              <a:t> &lt;- function(</a:t>
            </a:r>
            <a:r>
              <a:rPr lang="en-US" dirty="0" err="1"/>
              <a:t>myparameter</a:t>
            </a:r>
            <a:r>
              <a:rPr lang="en-US" dirty="0"/>
              <a:t>) {</a:t>
            </a:r>
          </a:p>
          <a:p>
            <a:pPr marL="457200" lvl="1" indent="0">
              <a:buNone/>
            </a:pPr>
            <a:r>
              <a:rPr lang="en-US" dirty="0"/>
              <a:t>  </a:t>
            </a:r>
            <a:r>
              <a:rPr lang="en-US" dirty="0" err="1"/>
              <a:t>myparameter</a:t>
            </a:r>
            <a:r>
              <a:rPr lang="en-US" dirty="0"/>
              <a:t> + 2</a:t>
            </a:r>
          </a:p>
          <a:p>
            <a:pPr marL="457200" lvl="1" indent="0">
              <a:buNone/>
            </a:pPr>
            <a:r>
              <a:rPr lang="en-US" dirty="0"/>
              <a:t>}</a:t>
            </a:r>
            <a:endParaRPr lang="en-IN" dirty="0"/>
          </a:p>
        </p:txBody>
      </p:sp>
    </p:spTree>
    <p:extLst>
      <p:ext uri="{BB962C8B-B14F-4D97-AF65-F5344CB8AC3E}">
        <p14:creationId xmlns:p14="http://schemas.microsoft.com/office/powerpoint/2010/main" val="755554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FFC5C-43F0-41BC-9D00-8D2E9056960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4CCFE2B-EB08-4285-8C09-A0CEB483BB78}"/>
              </a:ext>
            </a:extLst>
          </p:cNvPr>
          <p:cNvSpPr>
            <a:spLocks noGrp="1"/>
          </p:cNvSpPr>
          <p:nvPr>
            <p:ph idx="1"/>
          </p:nvPr>
        </p:nvSpPr>
        <p:spPr/>
        <p:txBody>
          <a:bodyPr/>
          <a:lstStyle/>
          <a:p>
            <a:r>
              <a:rPr lang="en-US" dirty="0"/>
              <a:t>We can simply evaluate the input being passed into the function and see if it is of type numeric by using the test expression </a:t>
            </a:r>
            <a:r>
              <a:rPr lang="en-US" dirty="0" err="1"/>
              <a:t>is.numeric</a:t>
            </a:r>
            <a:r>
              <a:rPr lang="en-US" dirty="0"/>
              <a:t>(</a:t>
            </a:r>
            <a:r>
              <a:rPr lang="en-US" dirty="0" err="1"/>
              <a:t>myparameter</a:t>
            </a:r>
            <a:r>
              <a:rPr lang="en-US" dirty="0"/>
              <a:t>)==TRUE. </a:t>
            </a:r>
          </a:p>
          <a:p>
            <a:r>
              <a:rPr lang="en-US" dirty="0"/>
              <a:t>If the data is of type numeric, then can proceed and add 2 to </a:t>
            </a:r>
            <a:r>
              <a:rPr lang="en-US" dirty="0" err="1"/>
              <a:t>myparameter</a:t>
            </a:r>
            <a:r>
              <a:rPr lang="en-US" dirty="0"/>
              <a:t>. If it is not, then we can provide a friendly message to the user.</a:t>
            </a:r>
            <a:endParaRPr lang="en-IN" dirty="0"/>
          </a:p>
        </p:txBody>
      </p:sp>
    </p:spTree>
    <p:extLst>
      <p:ext uri="{BB962C8B-B14F-4D97-AF65-F5344CB8AC3E}">
        <p14:creationId xmlns:p14="http://schemas.microsoft.com/office/powerpoint/2010/main" val="3113791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50FD8-EA39-4DA7-9258-23A3F19AC3C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46C6C69-20C1-48CE-9FA8-8E1BEEED349C}"/>
              </a:ext>
            </a:extLst>
          </p:cNvPr>
          <p:cNvSpPr>
            <a:spLocks noGrp="1"/>
          </p:cNvSpPr>
          <p:nvPr>
            <p:ph idx="1"/>
          </p:nvPr>
        </p:nvSpPr>
        <p:spPr/>
        <p:txBody>
          <a:bodyPr>
            <a:normAutofit lnSpcReduction="10000"/>
          </a:bodyPr>
          <a:lstStyle/>
          <a:p>
            <a:pPr marL="0" indent="0">
              <a:buNone/>
            </a:pPr>
            <a:r>
              <a:rPr lang="en-IN" dirty="0" err="1"/>
              <a:t>myfunction</a:t>
            </a:r>
            <a:r>
              <a:rPr lang="en-IN" dirty="0"/>
              <a:t> &lt;- function(</a:t>
            </a:r>
            <a:r>
              <a:rPr lang="en-IN" dirty="0" err="1"/>
              <a:t>myparameter</a:t>
            </a:r>
            <a:r>
              <a:rPr lang="en-IN" dirty="0"/>
              <a:t>) {</a:t>
            </a:r>
          </a:p>
          <a:p>
            <a:pPr marL="0" indent="0">
              <a:buNone/>
            </a:pPr>
            <a:r>
              <a:rPr lang="en-IN" dirty="0"/>
              <a:t>  if (</a:t>
            </a:r>
            <a:r>
              <a:rPr lang="en-IN" dirty="0" err="1"/>
              <a:t>is.numeric</a:t>
            </a:r>
            <a:r>
              <a:rPr lang="en-IN" dirty="0"/>
              <a:t>(</a:t>
            </a:r>
            <a:r>
              <a:rPr lang="en-IN" dirty="0" err="1"/>
              <a:t>myparameter</a:t>
            </a:r>
            <a:r>
              <a:rPr lang="en-IN" dirty="0"/>
              <a:t>)==TRUE)</a:t>
            </a:r>
          </a:p>
          <a:p>
            <a:pPr marL="0" indent="0">
              <a:buNone/>
            </a:pPr>
            <a:r>
              <a:rPr lang="en-IN" dirty="0"/>
              <a:t>  {</a:t>
            </a:r>
          </a:p>
          <a:p>
            <a:pPr marL="0" indent="0">
              <a:buNone/>
            </a:pPr>
            <a:r>
              <a:rPr lang="en-IN" dirty="0"/>
              <a:t>       </a:t>
            </a:r>
            <a:r>
              <a:rPr lang="en-IN" dirty="0" err="1"/>
              <a:t>myparameter</a:t>
            </a:r>
            <a:r>
              <a:rPr lang="en-IN" dirty="0"/>
              <a:t> + 2  </a:t>
            </a:r>
          </a:p>
          <a:p>
            <a:pPr marL="0" indent="0">
              <a:buNone/>
            </a:pPr>
            <a:r>
              <a:rPr lang="en-IN" dirty="0"/>
              <a:t>  }    else{</a:t>
            </a:r>
          </a:p>
          <a:p>
            <a:pPr marL="0" indent="0">
              <a:buNone/>
            </a:pPr>
            <a:endParaRPr lang="en-IN" dirty="0"/>
          </a:p>
          <a:p>
            <a:pPr marL="0" indent="0">
              <a:buNone/>
            </a:pPr>
            <a:r>
              <a:rPr lang="en-IN" dirty="0"/>
              <a:t>      print("Sorry. This function needs requires a value of type numeric.")</a:t>
            </a:r>
          </a:p>
          <a:p>
            <a:pPr marL="0" indent="0">
              <a:buNone/>
            </a:pPr>
            <a:r>
              <a:rPr lang="en-IN" dirty="0"/>
              <a:t>    }</a:t>
            </a:r>
          </a:p>
          <a:p>
            <a:pPr marL="0" indent="0">
              <a:buNone/>
            </a:pPr>
            <a:r>
              <a:rPr lang="en-IN" dirty="0"/>
              <a:t>}</a:t>
            </a:r>
          </a:p>
        </p:txBody>
      </p:sp>
    </p:spTree>
    <p:extLst>
      <p:ext uri="{BB962C8B-B14F-4D97-AF65-F5344CB8AC3E}">
        <p14:creationId xmlns:p14="http://schemas.microsoft.com/office/powerpoint/2010/main" val="1225147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1222</Words>
  <Application>Microsoft Office PowerPoint</Application>
  <PresentationFormat>Widescreen</PresentationFormat>
  <Paragraphs>151</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erdana</vt:lpstr>
      <vt:lpstr>Helvetica Neue</vt:lpstr>
      <vt:lpstr>Times New Roman</vt:lpstr>
      <vt:lpstr>verdana</vt:lpstr>
      <vt:lpstr>Office Theme</vt:lpstr>
      <vt:lpstr>Unit 9</vt:lpstr>
      <vt:lpstr>User Defined Function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Function calling with default arguments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9</dc:title>
  <dc:creator>Chandrashekhar Magare</dc:creator>
  <cp:lastModifiedBy>ITM BU</cp:lastModifiedBy>
  <cp:revision>22</cp:revision>
  <dcterms:created xsi:type="dcterms:W3CDTF">2021-02-07T18:29:34Z</dcterms:created>
  <dcterms:modified xsi:type="dcterms:W3CDTF">2023-01-01T14:07:03Z</dcterms:modified>
</cp:coreProperties>
</file>