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8" r:id="rId8"/>
    <p:sldId id="274" r:id="rId9"/>
    <p:sldId id="275" r:id="rId10"/>
    <p:sldId id="276" r:id="rId11"/>
    <p:sldId id="279" r:id="rId12"/>
    <p:sldId id="277" r:id="rId13"/>
    <p:sldId id="280" r:id="rId14"/>
    <p:sldId id="281" r:id="rId15"/>
    <p:sldId id="282" r:id="rId16"/>
    <p:sldId id="283" r:id="rId17"/>
    <p:sldId id="285" r:id="rId18"/>
    <p:sldId id="286" r:id="rId19"/>
    <p:sldId id="287" r:id="rId20"/>
    <p:sldId id="288" r:id="rId21"/>
    <p:sldId id="289" r:id="rId22"/>
    <p:sldId id="291" r:id="rId23"/>
    <p:sldId id="292" r:id="rId24"/>
    <p:sldId id="293" r:id="rId25"/>
    <p:sldId id="294" r:id="rId26"/>
    <p:sldId id="29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993-062D-44E7-9BC3-BFDFEC6E2246}" type="datetimeFigureOut">
              <a:rPr lang="en-US" smtClean="0"/>
              <a:pPr/>
              <a:t>12/1/2022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A2E3-3FE6-4933-AD38-A619CEFA4D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993-062D-44E7-9BC3-BFDFEC6E2246}" type="datetimeFigureOut">
              <a:rPr lang="en-US" smtClean="0"/>
              <a:pPr/>
              <a:t>12/1/2022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A2E3-3FE6-4933-AD38-A619CEFA4D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993-062D-44E7-9BC3-BFDFEC6E2246}" type="datetimeFigureOut">
              <a:rPr lang="en-US" smtClean="0"/>
              <a:pPr/>
              <a:t>12/1/2022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A2E3-3FE6-4933-AD38-A619CEFA4D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993-062D-44E7-9BC3-BFDFEC6E2246}" type="datetimeFigureOut">
              <a:rPr lang="en-US" smtClean="0"/>
              <a:pPr/>
              <a:t>12/1/2022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A2E3-3FE6-4933-AD38-A619CEFA4D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993-062D-44E7-9BC3-BFDFEC6E2246}" type="datetimeFigureOut">
              <a:rPr lang="en-US" smtClean="0"/>
              <a:pPr/>
              <a:t>12/1/2022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A2E3-3FE6-4933-AD38-A619CEFA4D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993-062D-44E7-9BC3-BFDFEC6E2246}" type="datetimeFigureOut">
              <a:rPr lang="en-US" smtClean="0"/>
              <a:pPr/>
              <a:t>12/1/2022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A2E3-3FE6-4933-AD38-A619CEFA4D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993-062D-44E7-9BC3-BFDFEC6E2246}" type="datetimeFigureOut">
              <a:rPr lang="en-US" smtClean="0"/>
              <a:pPr/>
              <a:t>12/1/2022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A2E3-3FE6-4933-AD38-A619CEFA4D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993-062D-44E7-9BC3-BFDFEC6E2246}" type="datetimeFigureOut">
              <a:rPr lang="en-US" smtClean="0"/>
              <a:pPr/>
              <a:t>12/1/2022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A2E3-3FE6-4933-AD38-A619CEFA4D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993-062D-44E7-9BC3-BFDFEC6E2246}" type="datetimeFigureOut">
              <a:rPr lang="en-US" smtClean="0"/>
              <a:pPr/>
              <a:t>12/1/2022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A2E3-3FE6-4933-AD38-A619CEFA4D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993-062D-44E7-9BC3-BFDFEC6E2246}" type="datetimeFigureOut">
              <a:rPr lang="en-US" smtClean="0"/>
              <a:pPr/>
              <a:t>12/1/2022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A2E3-3FE6-4933-AD38-A619CEFA4D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993-062D-44E7-9BC3-BFDFEC6E2246}" type="datetimeFigureOut">
              <a:rPr lang="en-US" smtClean="0"/>
              <a:pPr/>
              <a:t>12/1/2022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A2E3-3FE6-4933-AD38-A619CEFA4D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F993-062D-44E7-9BC3-BFDFEC6E2246}" type="datetimeFigureOut">
              <a:rPr lang="en-US" smtClean="0"/>
              <a:pPr/>
              <a:t>12/1/2022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A2E3-3FE6-4933-AD38-A619CEFA4D7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29604" cy="3155963"/>
          </a:xfrm>
        </p:spPr>
        <p:txBody>
          <a:bodyPr>
            <a:normAutofit/>
          </a:bodyPr>
          <a:lstStyle/>
          <a:p>
            <a:r>
              <a:rPr lang="en-IN" dirty="0"/>
              <a:t> Basic Loops in R Programming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-if-else-statem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500042"/>
            <a:ext cx="6143667" cy="562612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8DAE2F-60AB-453C-B7C5-6C176F58118F}"/>
              </a:ext>
            </a:extLst>
          </p:cNvPr>
          <p:cNvSpPr/>
          <p:nvPr/>
        </p:nvSpPr>
        <p:spPr>
          <a:xfrm>
            <a:off x="755576" y="692697"/>
            <a:ext cx="770485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Example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 &lt;- 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b &lt;- 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(b &gt; a) {</a:t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32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52A2A"/>
                </a:solidFill>
                <a:latin typeface="Consolas" panose="020B0609020204030204" pitchFamily="49" charset="0"/>
              </a:rPr>
              <a:t>"b is greater than a"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3200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(a == b) {</a:t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32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52A2A"/>
                </a:solidFill>
                <a:latin typeface="Consolas" panose="020B0609020204030204" pitchFamily="49" charset="0"/>
              </a:rPr>
              <a:t>"a and b are equal"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3200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32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52A2A"/>
                </a:solidFill>
                <a:latin typeface="Consolas" panose="020B0609020204030204" pitchFamily="49" charset="0"/>
              </a:rPr>
              <a:t>"a is greater than b"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3200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41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# local variable 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a&lt;- 100  </a:t>
            </a:r>
          </a:p>
          <a:p>
            <a:pPr>
              <a:buNone/>
            </a:pPr>
            <a:r>
              <a:rPr lang="en-IN" dirty="0"/>
              <a:t>#checking </a:t>
            </a:r>
            <a:r>
              <a:rPr lang="en-IN" b="1" dirty="0" err="1"/>
              <a:t>boolean</a:t>
            </a:r>
            <a:r>
              <a:rPr lang="en-IN" dirty="0"/>
              <a:t> condition  </a:t>
            </a:r>
          </a:p>
          <a:p>
            <a:pPr>
              <a:buNone/>
            </a:pPr>
            <a:r>
              <a:rPr lang="en-IN" b="1" dirty="0"/>
              <a:t>if</a:t>
            </a:r>
            <a:r>
              <a:rPr lang="en-IN" dirty="0"/>
              <a:t>(a&lt;20){  </a:t>
            </a:r>
          </a:p>
          <a:p>
            <a:pPr>
              <a:buNone/>
            </a:pPr>
            <a:r>
              <a:rPr lang="en-IN" dirty="0"/>
              <a:t>    # </a:t>
            </a:r>
            <a:r>
              <a:rPr lang="en-IN" b="1" dirty="0"/>
              <a:t>if</a:t>
            </a:r>
            <a:r>
              <a:rPr lang="en-IN" dirty="0"/>
              <a:t> the condition is </a:t>
            </a:r>
            <a:r>
              <a:rPr lang="en-IN" b="1" dirty="0"/>
              <a:t>true</a:t>
            </a:r>
            <a:r>
              <a:rPr lang="en-IN" dirty="0"/>
              <a:t> then print the following  </a:t>
            </a:r>
          </a:p>
          <a:p>
            <a:pPr>
              <a:buNone/>
            </a:pPr>
            <a:r>
              <a:rPr lang="en-IN" dirty="0"/>
              <a:t>    Print("a is less than 20\n")  </a:t>
            </a:r>
          </a:p>
          <a:p>
            <a:pPr>
              <a:buNone/>
            </a:pPr>
            <a:r>
              <a:rPr lang="en-IN" dirty="0"/>
              <a:t>}</a:t>
            </a:r>
            <a:r>
              <a:rPr lang="en-IN" b="1" dirty="0"/>
              <a:t>else</a:t>
            </a:r>
            <a:r>
              <a:rPr lang="en-IN" dirty="0"/>
              <a:t>{  </a:t>
            </a:r>
          </a:p>
          <a:p>
            <a:pPr>
              <a:buNone/>
            </a:pPr>
            <a:r>
              <a:rPr lang="en-IN" dirty="0"/>
              <a:t>    # </a:t>
            </a:r>
            <a:r>
              <a:rPr lang="en-IN" b="1" dirty="0"/>
              <a:t>if</a:t>
            </a:r>
            <a:r>
              <a:rPr lang="en-IN" dirty="0"/>
              <a:t> the condition is </a:t>
            </a:r>
            <a:r>
              <a:rPr lang="en-IN" b="1" dirty="0"/>
              <a:t>false</a:t>
            </a:r>
            <a:r>
              <a:rPr lang="en-IN" dirty="0"/>
              <a:t> then print the following  </a:t>
            </a:r>
          </a:p>
          <a:p>
            <a:pPr>
              <a:buNone/>
            </a:pPr>
            <a:r>
              <a:rPr lang="en-IN" dirty="0"/>
              <a:t>    print("a is not less than 20\n")  </a:t>
            </a:r>
          </a:p>
          <a:p>
            <a:pPr>
              <a:buNone/>
            </a:pPr>
            <a:r>
              <a:rPr lang="en-IN" dirty="0"/>
              <a:t>}  </a:t>
            </a:r>
          </a:p>
          <a:p>
            <a:pPr>
              <a:buNone/>
            </a:pPr>
            <a:r>
              <a:rPr lang="en-IN" dirty="0"/>
              <a:t>print("The value of a is", a)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6410D4A-A45A-4361-8859-2E7463A64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261662"/>
            <a:ext cx="7344816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this example,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is greater than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so the first condition is not true, also 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else 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condition is not true, so we go to 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else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condition and print to screen that "a is greater than b".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You can also use </a:t>
            </a: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else</a:t>
            </a: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without </a:t>
            </a: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else if</a:t>
            </a: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</a:t>
            </a:r>
          </a:p>
          <a:p>
            <a:pPr lvl="0"/>
            <a:r>
              <a:rPr lang="en-US" sz="2800" dirty="0"/>
              <a:t>a &lt;- 200</a:t>
            </a:r>
            <a:br>
              <a:rPr lang="en-US" sz="2800" dirty="0"/>
            </a:br>
            <a:r>
              <a:rPr lang="en-US" sz="2800" dirty="0"/>
              <a:t>b &lt;- 33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if (b &gt; a) {</a:t>
            </a:r>
            <a:br>
              <a:rPr lang="en-US" sz="2800" dirty="0"/>
            </a:br>
            <a:r>
              <a:rPr lang="en-US" sz="2800" dirty="0"/>
              <a:t>  print("b is greater than a")</a:t>
            </a:r>
            <a:br>
              <a:rPr lang="en-US" sz="2800" dirty="0"/>
            </a:br>
            <a:r>
              <a:rPr lang="en-US" sz="2800" dirty="0"/>
              <a:t>} else {</a:t>
            </a:r>
            <a:br>
              <a:rPr lang="en-US" sz="2800" dirty="0"/>
            </a:br>
            <a:r>
              <a:rPr lang="en-US" sz="2800" dirty="0"/>
              <a:t>  print("b is not greater than a")</a:t>
            </a:r>
            <a:br>
              <a:rPr lang="en-US" sz="2800" dirty="0"/>
            </a:br>
            <a:r>
              <a:rPr lang="en-US" sz="2800" dirty="0"/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691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5901F3-9791-4B36-BC3A-523DCDE79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40" y="-15503"/>
            <a:ext cx="8640960" cy="68890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Segoe UI" panose="020B0502040204020203" pitchFamily="34" charset="0"/>
              </a:rPr>
              <a:t>Nested If Statements</a:t>
            </a:r>
          </a:p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You can also have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if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statements inside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if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statements, this is called 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nested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if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statements.</a:t>
            </a:r>
            <a:r>
              <a:rPr lang="en-IN" dirty="0"/>
              <a:t> </a:t>
            </a:r>
          </a:p>
          <a:p>
            <a:r>
              <a:rPr lang="en-IN" sz="3200" dirty="0">
                <a:latin typeface="+mn-lt"/>
              </a:rPr>
              <a:t>Example</a:t>
            </a:r>
          </a:p>
          <a:p>
            <a:pPr lvl="0"/>
            <a:r>
              <a:rPr lang="en-US" sz="2800" dirty="0">
                <a:latin typeface="+mn-lt"/>
              </a:rPr>
              <a:t>x &lt;- 41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if (x &gt; 10) {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  print("Above ten")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  if (x &gt; 20) {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    print("and also above 20!")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  } else {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    print("but not above 20.")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  }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} else {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  print("below 10.")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70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7A0383-7EB7-4BD1-BBF2-BF9A7B5A0A9A}"/>
              </a:ext>
            </a:extLst>
          </p:cNvPr>
          <p:cNvSpPr/>
          <p:nvPr/>
        </p:nvSpPr>
        <p:spPr>
          <a:xfrm>
            <a:off x="251520" y="188640"/>
            <a:ext cx="8712968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AND</a:t>
            </a:r>
          </a:p>
          <a:p>
            <a:r>
              <a:rPr lang="en-US" sz="3200" dirty="0">
                <a:solidFill>
                  <a:srgbClr val="000000"/>
                </a:solidFill>
              </a:rPr>
              <a:t>The </a:t>
            </a:r>
            <a:r>
              <a:rPr lang="en-US" sz="3200" dirty="0">
                <a:solidFill>
                  <a:srgbClr val="DC143C"/>
                </a:solidFill>
              </a:rPr>
              <a:t>&amp;</a:t>
            </a:r>
            <a:r>
              <a:rPr lang="en-US" sz="3200" dirty="0">
                <a:solidFill>
                  <a:srgbClr val="000000"/>
                </a:solidFill>
              </a:rPr>
              <a:t> symbol (and) is a logical operator, and is used to combine conditional </a:t>
            </a:r>
            <a:r>
              <a:rPr lang="en-US" sz="3200" dirty="0" err="1">
                <a:solidFill>
                  <a:srgbClr val="000000"/>
                </a:solidFill>
              </a:rPr>
              <a:t>statements:</a:t>
            </a:r>
            <a:r>
              <a:rPr lang="en-US" sz="3200" dirty="0" err="1"/>
              <a:t>Example</a:t>
            </a:r>
            <a:endParaRPr lang="en-US" sz="3200" dirty="0"/>
          </a:p>
          <a:p>
            <a:r>
              <a:rPr lang="en-US" sz="3200" dirty="0"/>
              <a:t>Test if a is greater than b, AND if c is greater than a:</a:t>
            </a:r>
          </a:p>
          <a:p>
            <a:r>
              <a:rPr lang="en-US" sz="3200" dirty="0"/>
              <a:t>a &lt;- 200</a:t>
            </a:r>
            <a:br>
              <a:rPr lang="en-US" sz="3200" dirty="0"/>
            </a:br>
            <a:r>
              <a:rPr lang="en-US" sz="3200" dirty="0"/>
              <a:t>b &lt;- 33</a:t>
            </a:r>
            <a:br>
              <a:rPr lang="en-US" sz="3200" dirty="0"/>
            </a:br>
            <a:r>
              <a:rPr lang="en-US" sz="3200" dirty="0"/>
              <a:t>c &lt;- 500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if (a &gt; b &amp; c &gt; a) {</a:t>
            </a:r>
            <a:br>
              <a:rPr lang="en-US" sz="3200" dirty="0"/>
            </a:br>
            <a:r>
              <a:rPr lang="en-US" sz="3200" dirty="0"/>
              <a:t>  print("Both conditions are true")</a:t>
            </a:r>
            <a:br>
              <a:rPr lang="en-US" sz="3200" dirty="0"/>
            </a:br>
            <a:r>
              <a:rPr lang="en-US" sz="3200" dirty="0"/>
              <a:t>}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970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828113-C693-489F-86C2-5B5467151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7638"/>
            <a:ext cx="7488832" cy="14721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Segoe UI" panose="020B0502040204020203" pitchFamily="34" charset="0"/>
              </a:rPr>
              <a:t>OR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|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symbol (or) is a logical operator, and is used to combine conditional statements: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71ADFB-6339-404E-AC54-D78E9DB095E8}"/>
              </a:ext>
            </a:extLst>
          </p:cNvPr>
          <p:cNvSpPr/>
          <p:nvPr/>
        </p:nvSpPr>
        <p:spPr>
          <a:xfrm>
            <a:off x="755576" y="1499780"/>
            <a:ext cx="77768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</a:rPr>
              <a:t>Example</a:t>
            </a:r>
          </a:p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Test if a is greater than b, or if c is greater than a: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 &lt;-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200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b &lt;-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 &lt;-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500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(a &gt; b | a &gt; c) {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"At least one of the conditions is true"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815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E47323-D589-4BFC-AB24-0986A75DB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291385"/>
            <a:ext cx="7992888" cy="34111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Segoe UI" panose="020B0502040204020203" pitchFamily="34" charset="0"/>
              </a:rPr>
              <a:t>Loops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Loops can execute a block of code as long as a specified condition is reached.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Loops are handy because they save time, reduce errors, and they make code more readable.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 has two loop commands: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loops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loops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08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EDF135-66FC-478D-880A-8E210CD1E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089912"/>
            <a:ext cx="8064896" cy="4919239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Segoe UI" panose="020B0502040204020203" pitchFamily="34" charset="0"/>
              </a:rPr>
              <a:t>R While Loops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With 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loop we can execute a set of statements as long as a condition is TRUE: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Print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as long as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is less than 6: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&lt;-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1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n-lt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&lt;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n-lt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&lt;-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+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1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4973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C7DEB9-88CB-4848-8791-4A74F355C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4" y="1659285"/>
            <a:ext cx="8460432" cy="353943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the example above, the loop will continue to produce numbers ranging from 1 to 5. The loop will stop at 6 because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6 &lt; 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is FALSE.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loop requires relevant variables to be ready, in this example we need to define an indexing variable,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which we set to 1.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Note: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remember to increment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or else the loop will continue forever.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270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 if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The if statement consists of the Boolean expressions followed by one or more statements. The if statement is the simplest decision-making statement which helps us to take a decision on the basis of the condition.</a:t>
            </a:r>
          </a:p>
          <a:p>
            <a:pPr>
              <a:buNone/>
            </a:pPr>
            <a:r>
              <a:rPr lang="en-IN" dirty="0"/>
              <a:t>The if statement is a conditional programming statement which performs the function and displays the information if it is proved true.</a:t>
            </a:r>
          </a:p>
          <a:p>
            <a:pPr>
              <a:buNone/>
            </a:pPr>
            <a:r>
              <a:rPr lang="en-IN" dirty="0"/>
              <a:t>The block of code inside the if statement will be executed only when the </a:t>
            </a:r>
            <a:r>
              <a:rPr lang="en-IN" dirty="0" err="1"/>
              <a:t>boolean</a:t>
            </a:r>
            <a:r>
              <a:rPr lang="en-IN" dirty="0"/>
              <a:t> expression evaluates to be true. If the statement evaluates false, then the code which is mentioned after the condition will run.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DC2330-936D-402C-87D5-B1799C64A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364142"/>
            <a:ext cx="7560840" cy="6211900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Segoe UI" panose="020B0502040204020203" pitchFamily="34" charset="0"/>
              </a:rPr>
              <a:t>Break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With 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break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statement, we can stop the loop even if the while condition is TRUE: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Exit the loop if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is equal to 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&lt;-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1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n-lt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&lt;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n-lt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&lt;-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+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1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n-lt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==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n-lt"/>
              </a:rPr>
              <a:t>break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6875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BC93DD-7952-4A4C-9274-04780456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660" y="1533272"/>
            <a:ext cx="612068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 loop will stop at 3 because we have chosen to finish the loop by using the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break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statement when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i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is equal to 4 (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i == 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7793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0364AD-531E-4853-8E7D-4F7935C15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22027"/>
            <a:ext cx="7056784" cy="4119020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FOR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for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loop is used for iterating over a sequence: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n-lt"/>
              </a:rPr>
              <a:t>for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(x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n-lt"/>
              </a:rPr>
              <a:t>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10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 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n-lt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(x)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1377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553370-3ED4-4D2C-9B44-D6982CBBA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413063"/>
            <a:ext cx="6156176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This is less like 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for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keyword in other programming languages, and works more like an iterator method as found in other object-orientated programming languages.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With 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for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loop we can execute a set of statements, once for each item in a vector, array, list, etc..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5131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B289E-7AC6-4A76-A5C3-D057CF3A5401}"/>
              </a:ext>
            </a:extLst>
          </p:cNvPr>
          <p:cNvSpPr/>
          <p:nvPr/>
        </p:nvSpPr>
        <p:spPr>
          <a:xfrm>
            <a:off x="1979712" y="1052736"/>
            <a:ext cx="48782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Print every item in a list: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fruits &lt;- 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(x 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fruits) {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765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E61BE4-C8F7-44E9-A6EA-451770CD0DB1}"/>
              </a:ext>
            </a:extLst>
          </p:cNvPr>
          <p:cNvSpPr/>
          <p:nvPr/>
        </p:nvSpPr>
        <p:spPr>
          <a:xfrm>
            <a:off x="971600" y="620688"/>
            <a:ext cx="748883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</a:rPr>
              <a:t>Nested Loops</a:t>
            </a:r>
          </a:p>
          <a:p>
            <a:endParaRPr lang="en-IN" sz="3200" b="0" i="0" dirty="0">
              <a:solidFill>
                <a:srgbClr val="000000"/>
              </a:solidFill>
              <a:effectLst/>
            </a:endParaRPr>
          </a:p>
          <a:p>
            <a:r>
              <a:rPr lang="en-US" sz="3200" dirty="0"/>
              <a:t>Print the adjective of each fruit in a list:</a:t>
            </a:r>
          </a:p>
          <a:p>
            <a:r>
              <a:rPr lang="en-US" sz="3200" dirty="0"/>
              <a:t>adj &lt;- list("red", "big", "tasty")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fruits &lt;- list("apple", "banana", "cherry")</a:t>
            </a:r>
            <a:br>
              <a:rPr lang="en-US" sz="3200" dirty="0"/>
            </a:br>
            <a:r>
              <a:rPr lang="en-US" sz="3200" dirty="0"/>
              <a:t>  for (x in adj) {</a:t>
            </a:r>
            <a:br>
              <a:rPr lang="en-US" sz="3200" dirty="0"/>
            </a:br>
            <a:r>
              <a:rPr lang="en-US" sz="3200" dirty="0"/>
              <a:t>    for (y in fruits) {</a:t>
            </a:r>
            <a:br>
              <a:rPr lang="en-US" sz="3200" dirty="0"/>
            </a:br>
            <a:r>
              <a:rPr lang="en-US" sz="3200" dirty="0"/>
              <a:t>      print(paste(x, y))</a:t>
            </a:r>
            <a:br>
              <a:rPr lang="en-US" sz="3200" dirty="0"/>
            </a:br>
            <a:r>
              <a:rPr lang="en-US" sz="3200" dirty="0"/>
              <a:t>  }</a:t>
            </a:r>
          </a:p>
          <a:p>
            <a:endParaRPr lang="en-IN" sz="32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5913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1BD8-5785-4628-B8F4-50583893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22714"/>
          </a:xfrm>
        </p:spPr>
        <p:txBody>
          <a:bodyPr/>
          <a:lstStyle/>
          <a:p>
            <a:r>
              <a:rPr lang="en-IN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9603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</p:spPr>
        <p:txBody>
          <a:bodyPr>
            <a:normAutofit fontScale="90000"/>
          </a:bodyPr>
          <a:lstStyle/>
          <a:p>
            <a:r>
              <a:rPr lang="en-IN" dirty="0"/>
              <a:t>The syntax of if statement in R is as follows: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if</a:t>
            </a:r>
            <a:r>
              <a:rPr lang="en-IN" dirty="0"/>
              <a:t>(</a:t>
            </a:r>
            <a:r>
              <a:rPr lang="en-IN" dirty="0" err="1"/>
              <a:t>boolean_expression</a:t>
            </a:r>
            <a:r>
              <a:rPr lang="en-IN" dirty="0"/>
              <a:t>) {  </a:t>
            </a:r>
          </a:p>
          <a:p>
            <a:pPr>
              <a:buNone/>
            </a:pPr>
            <a:r>
              <a:rPr lang="en-IN" dirty="0"/>
              <a:t> // If the </a:t>
            </a:r>
            <a:r>
              <a:rPr lang="en-IN" dirty="0" err="1"/>
              <a:t>boolean</a:t>
            </a:r>
            <a:r>
              <a:rPr lang="en-IN" dirty="0"/>
              <a:t> expression is true, then              statement(s) will be executed.   </a:t>
            </a:r>
          </a:p>
          <a:p>
            <a:pPr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-if-statem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794" y="593502"/>
            <a:ext cx="5286412" cy="508419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/>
              <a:t>a &lt;- 33</a:t>
            </a:r>
            <a:br>
              <a:rPr lang="en-US" sz="4000" dirty="0"/>
            </a:br>
            <a:r>
              <a:rPr lang="en-US" sz="4000" dirty="0"/>
              <a:t>b &lt;- 200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if (b &gt; a) {</a:t>
            </a:r>
            <a:br>
              <a:rPr lang="en-US" sz="4000" dirty="0"/>
            </a:br>
            <a:r>
              <a:rPr lang="en-US" sz="4000" dirty="0"/>
              <a:t>  print("b is greater than a")</a:t>
            </a:r>
            <a:br>
              <a:rPr lang="en-US" sz="4000" dirty="0"/>
            </a:br>
            <a:r>
              <a:rPr lang="en-US" sz="4000" dirty="0"/>
              <a:t>}</a:t>
            </a:r>
          </a:p>
          <a:p>
            <a:pPr marL="0" indent="0">
              <a:buNone/>
            </a:pPr>
            <a:r>
              <a:rPr lang="en-US" dirty="0"/>
              <a:t>In this example we use two variables, a and b, which are used as a part of the if statement to test whether b is greater than a. As a is 33, and b is 200, we know that 200 is greater than 33, and so we print to screen that "b is greater than a".</a:t>
            </a:r>
          </a:p>
          <a:p>
            <a:pPr marL="0" indent="0" algn="ctr">
              <a:buNone/>
            </a:pPr>
            <a:r>
              <a:rPr lang="en-US" b="1" u="sng" dirty="0"/>
              <a:t>R uses curly brackets { } to define the scope in the code.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x &lt;-24  </a:t>
            </a:r>
          </a:p>
          <a:p>
            <a:pPr marL="0" indent="0">
              <a:buNone/>
            </a:pPr>
            <a:r>
              <a:rPr lang="en-IN" b="1" dirty="0"/>
              <a:t>if</a:t>
            </a:r>
            <a:r>
              <a:rPr lang="en-IN" dirty="0"/>
              <a:t>(x%%2==0){  </a:t>
            </a:r>
          </a:p>
          <a:p>
            <a:pPr marL="0" indent="0">
              <a:buNone/>
            </a:pPr>
            <a:r>
              <a:rPr lang="en-IN" dirty="0"/>
              <a:t>print(x," is an even number")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if</a:t>
            </a:r>
            <a:r>
              <a:rPr lang="en-IN" dirty="0"/>
              <a:t>(x%%2!=0){  </a:t>
            </a:r>
          </a:p>
          <a:p>
            <a:pPr marL="0" indent="0">
              <a:buNone/>
            </a:pPr>
            <a:r>
              <a:rPr lang="en-IN" dirty="0"/>
              <a:t>print(x," is an odd number")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FAD27-CE13-41CB-9B82-0577F16D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730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&lt;- 33</a:t>
            </a:r>
            <a:br>
              <a:rPr lang="en-US" dirty="0"/>
            </a:br>
            <a:r>
              <a:rPr lang="en-US" dirty="0"/>
              <a:t>b &lt;- 33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 (b &gt; a) {</a:t>
            </a:r>
            <a:br>
              <a:rPr lang="en-US" dirty="0"/>
            </a:br>
            <a:r>
              <a:rPr lang="en-US" dirty="0"/>
              <a:t>  print("b is greater than a")</a:t>
            </a:r>
            <a:br>
              <a:rPr lang="en-US" dirty="0"/>
            </a:br>
            <a:r>
              <a:rPr lang="en-US" dirty="0"/>
              <a:t>} else if (a == b) {</a:t>
            </a:r>
            <a:br>
              <a:rPr lang="en-US" dirty="0"/>
            </a:br>
            <a:r>
              <a:rPr lang="en-US" dirty="0"/>
              <a:t>  print ("a and b are equal")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304684-817D-4A6D-B12A-EB265B8BC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4888" y="168085"/>
            <a:ext cx="8229600" cy="14721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Segoe UI" panose="020B0502040204020203" pitchFamily="34" charset="0"/>
              </a:rPr>
              <a:t>Else If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else 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keyword is R's way of saying "if the previous conditions were not true, then try this condition":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493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If-else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 the if statement, the inner code is executed when the condition is true. The code which is outside the if block will be executed when the if condition is false.</a:t>
            </a:r>
          </a:p>
          <a:p>
            <a:r>
              <a:rPr lang="en-IN" dirty="0"/>
              <a:t>There is another type of decision-making statement known as the if-else statement. An if-else statement is the if statement followed by an else statement. An if-else statement, else statement will be executed when the </a:t>
            </a:r>
            <a:r>
              <a:rPr lang="en-IN" dirty="0" err="1"/>
              <a:t>boolean</a:t>
            </a:r>
            <a:r>
              <a:rPr lang="en-IN" dirty="0"/>
              <a:t> expression will false. In simple words, If a Boolean expression will have true value, then the if block gets executed otherwise, the else block will get executed.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R programming treats any non-zero and non-null values as true, and if the value is either zero or null, then it treats them as false.</a:t>
            </a:r>
          </a:p>
          <a:p>
            <a:r>
              <a:rPr lang="en-IN" dirty="0"/>
              <a:t>The basic syntax of If-else statement is as follows:</a:t>
            </a:r>
          </a:p>
          <a:p>
            <a:r>
              <a:rPr lang="en-IN" b="1" dirty="0"/>
              <a:t>if</a:t>
            </a:r>
            <a:r>
              <a:rPr lang="en-IN" dirty="0"/>
              <a:t>(</a:t>
            </a:r>
            <a:r>
              <a:rPr lang="en-IN" dirty="0" err="1"/>
              <a:t>boolean_expression</a:t>
            </a:r>
            <a:r>
              <a:rPr lang="en-IN" dirty="0"/>
              <a:t>) {  </a:t>
            </a:r>
          </a:p>
          <a:p>
            <a:r>
              <a:rPr lang="en-IN" dirty="0"/>
              <a:t>   // statement(s) will be executed if the </a:t>
            </a:r>
            <a:r>
              <a:rPr lang="en-IN" dirty="0" err="1"/>
              <a:t>boolean</a:t>
            </a:r>
            <a:r>
              <a:rPr lang="en-IN" dirty="0"/>
              <a:t> expression is true.  </a:t>
            </a:r>
          </a:p>
          <a:p>
            <a:r>
              <a:rPr lang="en-IN" dirty="0"/>
              <a:t>} </a:t>
            </a:r>
            <a:r>
              <a:rPr lang="en-IN" b="1" dirty="0"/>
              <a:t>else</a:t>
            </a:r>
            <a:r>
              <a:rPr lang="en-IN" dirty="0"/>
              <a:t> {  </a:t>
            </a:r>
          </a:p>
          <a:p>
            <a:r>
              <a:rPr lang="en-IN" dirty="0"/>
              <a:t>   // statement(s) will be executed if the </a:t>
            </a:r>
            <a:r>
              <a:rPr lang="en-IN" dirty="0" err="1"/>
              <a:t>boolean</a:t>
            </a:r>
            <a:r>
              <a:rPr lang="en-IN" dirty="0"/>
              <a:t> expression is false.  </a:t>
            </a:r>
          </a:p>
          <a:p>
            <a:r>
              <a:rPr lang="en-IN" dirty="0"/>
              <a:t>} 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1824</Words>
  <Application>Microsoft Office PowerPoint</Application>
  <PresentationFormat>On-screen Show (4:3)</PresentationFormat>
  <Paragraphs>101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Segoe UI</vt:lpstr>
      <vt:lpstr>Verdana</vt:lpstr>
      <vt:lpstr>Office Theme</vt:lpstr>
      <vt:lpstr> Basic Loops in R Programming </vt:lpstr>
      <vt:lpstr>R if Statement </vt:lpstr>
      <vt:lpstr>The syntax of if statement in R is as follows: </vt:lpstr>
      <vt:lpstr>PowerPoint Presentation</vt:lpstr>
      <vt:lpstr>Example 1</vt:lpstr>
      <vt:lpstr>Example2</vt:lpstr>
      <vt:lpstr>Else If The else if keyword is R's way of saying "if the previous conditions were not true, then try this condition":</vt:lpstr>
      <vt:lpstr>If-else statement </vt:lpstr>
      <vt:lpstr>PowerPoint Presentation</vt:lpstr>
      <vt:lpstr>PowerPoint Presentation</vt:lpstr>
      <vt:lpstr>PowerPoint Presentation</vt:lpstr>
      <vt:lpstr># local variable 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ITMBU</dc:creator>
  <cp:lastModifiedBy>ITM BU</cp:lastModifiedBy>
  <cp:revision>31</cp:revision>
  <dcterms:created xsi:type="dcterms:W3CDTF">2021-10-11T06:44:58Z</dcterms:created>
  <dcterms:modified xsi:type="dcterms:W3CDTF">2022-12-01T07:01:26Z</dcterms:modified>
</cp:coreProperties>
</file>